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11.xml" ContentType="application/vnd.openxmlformats-officedocument.presentationml.tags+xml"/>
  <Override PartName="/ppt/tags/tag12.xml" ContentType="application/vnd.openxmlformats-officedocument.presentationml.tags+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heme/theme3.xml" ContentType="application/vnd.openxmlformats-officedocument.theme+xml"/>
  <Override PartName="/ppt/tags/tag24.xml" ContentType="application/vnd.openxmlformats-officedocument.presentationml.tags+xml"/>
  <Override PartName="/ppt/notesSlides/notesSlide1.xml" ContentType="application/vnd.openxmlformats-officedocument.presentationml.notesSlide+xml"/>
  <Override PartName="/ppt/tags/tag25.xml" ContentType="application/vnd.openxmlformats-officedocument.presentationml.tags+xml"/>
  <Override PartName="/ppt/notesSlides/notesSlide2.xml" ContentType="application/vnd.openxmlformats-officedocument.presentationml.notesSlide+xml"/>
  <Override PartName="/ppt/tags/tag26.xml" ContentType="application/vnd.openxmlformats-officedocument.presentationml.tags+xml"/>
  <Override PartName="/ppt/notesSlides/notesSlide3.xml" ContentType="application/vnd.openxmlformats-officedocument.presentationml.notesSlide+xml"/>
  <Override PartName="/ppt/tags/tag27.xml" ContentType="application/vnd.openxmlformats-officedocument.presentationml.tags+xml"/>
  <Override PartName="/ppt/notesSlides/notesSlide4.xml" ContentType="application/vnd.openxmlformats-officedocument.presentationml.notesSlide+xml"/>
  <Override PartName="/ppt/tags/tag28.xml" ContentType="application/vnd.openxmlformats-officedocument.presentationml.tags+xml"/>
  <Override PartName="/ppt/notesSlides/notesSlide5.xml" ContentType="application/vnd.openxmlformats-officedocument.presentationml.notesSlide+xml"/>
  <Override PartName="/ppt/tags/tag29.xml" ContentType="application/vnd.openxmlformats-officedocument.presentationml.tags+xml"/>
  <Override PartName="/ppt/notesSlides/notesSlide6.xml" ContentType="application/vnd.openxmlformats-officedocument.presentationml.notesSlide+xml"/>
  <Override PartName="/ppt/tags/tag30.xml" ContentType="application/vnd.openxmlformats-officedocument.presentationml.tags+xml"/>
  <Override PartName="/ppt/notesSlides/notesSlide7.xml" ContentType="application/vnd.openxmlformats-officedocument.presentationml.notesSlide+xml"/>
  <Override PartName="/ppt/tags/tag31.xml" ContentType="application/vnd.openxmlformats-officedocument.presentationml.tags+xml"/>
  <Override PartName="/ppt/notesSlides/notesSlide8.xml" ContentType="application/vnd.openxmlformats-officedocument.presentationml.notesSlide+xml"/>
  <Override PartName="/ppt/tags/tag32.xml" ContentType="application/vnd.openxmlformats-officedocument.presentationml.tags+xml"/>
  <Override PartName="/ppt/notesSlides/notesSlide9.xml" ContentType="application/vnd.openxmlformats-officedocument.presentationml.notesSlide+xml"/>
  <Override PartName="/ppt/tags/tag33.xml" ContentType="application/vnd.openxmlformats-officedocument.presentationml.tags+xml"/>
  <Override PartName="/ppt/notesSlides/notesSlide10.xml" ContentType="application/vnd.openxmlformats-officedocument.presentationml.notesSlide+xml"/>
  <Override PartName="/ppt/tags/tag34.xml" ContentType="application/vnd.openxmlformats-officedocument.presentationml.tags+xml"/>
  <Override PartName="/ppt/notesSlides/notesSlide11.xml" ContentType="application/vnd.openxmlformats-officedocument.presentationml.notesSlide+xml"/>
  <Override PartName="/ppt/tags/tag35.xml" ContentType="application/vnd.openxmlformats-officedocument.presentationml.tags+xml"/>
  <Override PartName="/ppt/notesSlides/notesSlide12.xml" ContentType="application/vnd.openxmlformats-officedocument.presentationml.notesSlide+xml"/>
  <Override PartName="/ppt/tags/tag36.xml" ContentType="application/vnd.openxmlformats-officedocument.presentationml.tags+xml"/>
  <Override PartName="/ppt/notesSlides/notesSlide13.xml" ContentType="application/vnd.openxmlformats-officedocument.presentationml.notesSlide+xml"/>
  <Override PartName="/ppt/tags/tag37.xml" ContentType="application/vnd.openxmlformats-officedocument.presentationml.tags+xml"/>
  <Override PartName="/ppt/notesSlides/notesSlide14.xml" ContentType="application/vnd.openxmlformats-officedocument.presentationml.notesSlide+xml"/>
  <Override PartName="/ppt/tags/tag38.xml" ContentType="application/vnd.openxmlformats-officedocument.presentationml.tags+xml"/>
  <Override PartName="/ppt/notesSlides/notesSlide15.xml" ContentType="application/vnd.openxmlformats-officedocument.presentationml.notesSlide+xml"/>
  <Override PartName="/ppt/tags/tag39.xml" ContentType="application/vnd.openxmlformats-officedocument.presentationml.tags+xml"/>
  <Override PartName="/ppt/notesSlides/notesSlide16.xml" ContentType="application/vnd.openxmlformats-officedocument.presentationml.notesSlide+xml"/>
  <Override PartName="/ppt/tags/tag40.xml" ContentType="application/vnd.openxmlformats-officedocument.presentationml.tags+xml"/>
  <Override PartName="/ppt/notesSlides/notesSlide17.xml" ContentType="application/vnd.openxmlformats-officedocument.presentationml.notesSlide+xml"/>
  <Override PartName="/ppt/tags/tag41.xml" ContentType="application/vnd.openxmlformats-officedocument.presentationml.tags+xml"/>
  <Override PartName="/ppt/notesSlides/notesSlide18.xml" ContentType="application/vnd.openxmlformats-officedocument.presentationml.notesSlide+xml"/>
  <Override PartName="/ppt/tags/tag42.xml" ContentType="application/vnd.openxmlformats-officedocument.presentationml.tags+xml"/>
  <Override PartName="/ppt/notesSlides/notesSlide19.xml" ContentType="application/vnd.openxmlformats-officedocument.presentationml.notesSlide+xml"/>
  <Override PartName="/ppt/tags/tag43.xml" ContentType="application/vnd.openxmlformats-officedocument.presentationml.tags+xml"/>
  <Override PartName="/ppt/notesSlides/notesSlide20.xml" ContentType="application/vnd.openxmlformats-officedocument.presentationml.notesSlide+xml"/>
  <Override PartName="/ppt/tags/tag44.xml" ContentType="application/vnd.openxmlformats-officedocument.presentationml.tags+xml"/>
  <Override PartName="/ppt/notesSlides/notesSlide21.xml" ContentType="application/vnd.openxmlformats-officedocument.presentationml.notesSlide+xml"/>
  <Override PartName="/ppt/tags/tag45.xml" ContentType="application/vnd.openxmlformats-officedocument.presentationml.tags+xml"/>
  <Override PartName="/ppt/notesSlides/notesSlide22.xml" ContentType="application/vnd.openxmlformats-officedocument.presentationml.notesSlide+xml"/>
  <Override PartName="/ppt/tags/tag46.xml" ContentType="application/vnd.openxmlformats-officedocument.presentationml.tags+xml"/>
  <Override PartName="/ppt/notesSlides/notesSlide23.xml" ContentType="application/vnd.openxmlformats-officedocument.presentationml.notesSlide+xml"/>
  <Override PartName="/ppt/tags/tag47.xml" ContentType="application/vnd.openxmlformats-officedocument.presentationml.tags+xml"/>
  <Override PartName="/ppt/notesSlides/notesSlide24.xml" ContentType="application/vnd.openxmlformats-officedocument.presentationml.notesSlide+xml"/>
  <Override PartName="/ppt/tags/tag48.xml" ContentType="application/vnd.openxmlformats-officedocument.presentationml.tags+xml"/>
  <Override PartName="/ppt/notesSlides/notesSlide25.xml" ContentType="application/vnd.openxmlformats-officedocument.presentationml.notesSlide+xml"/>
  <Override PartName="/ppt/tags/tag49.xml" ContentType="application/vnd.openxmlformats-officedocument.presentationml.tags+xml"/>
  <Override PartName="/ppt/notesSlides/notesSlide26.xml" ContentType="application/vnd.openxmlformats-officedocument.presentationml.notesSlide+xml"/>
  <Override PartName="/ppt/tags/tag50.xml" ContentType="application/vnd.openxmlformats-officedocument.presentationml.tags+xml"/>
  <Override PartName="/ppt/notesSlides/notesSlide27.xml" ContentType="application/vnd.openxmlformats-officedocument.presentationml.notesSlide+xml"/>
  <Override PartName="/ppt/tags/tag51.xml" ContentType="application/vnd.openxmlformats-officedocument.presentationml.tags+xml"/>
  <Override PartName="/ppt/notesSlides/notesSlide28.xml" ContentType="application/vnd.openxmlformats-officedocument.presentationml.notesSlide+xml"/>
  <Override PartName="/ppt/tags/tag52.xml" ContentType="application/vnd.openxmlformats-officedocument.presentationml.tags+xml"/>
  <Override PartName="/ppt/notesSlides/notesSlide29.xml" ContentType="application/vnd.openxmlformats-officedocument.presentationml.notesSlide+xml"/>
  <Override PartName="/ppt/tags/tag53.xml" ContentType="application/vnd.openxmlformats-officedocument.presentationml.tags+xml"/>
  <Override PartName="/ppt/notesSlides/notesSlide30.xml" ContentType="application/vnd.openxmlformats-officedocument.presentationml.notesSlide+xml"/>
  <Override PartName="/ppt/tags/tag54.xml" ContentType="application/vnd.openxmlformats-officedocument.presentationml.tags+xml"/>
  <Override PartName="/ppt/notesSlides/notesSlide31.xml" ContentType="application/vnd.openxmlformats-officedocument.presentationml.notesSlide+xml"/>
  <Override PartName="/ppt/tags/tag55.xml" ContentType="application/vnd.openxmlformats-officedocument.presentationml.tags+xml"/>
  <Override PartName="/ppt/notesSlides/notesSlide32.xml" ContentType="application/vnd.openxmlformats-officedocument.presentationml.notesSlide+xml"/>
  <Override PartName="/ppt/tags/tag56.xml" ContentType="application/vnd.openxmlformats-officedocument.presentationml.tags+xml"/>
  <Override PartName="/ppt/notesSlides/notesSlide33.xml" ContentType="application/vnd.openxmlformats-officedocument.presentationml.notesSlide+xml"/>
  <Override PartName="/ppt/tags/tag57.xml" ContentType="application/vnd.openxmlformats-officedocument.presentationml.tags+xml"/>
  <Override PartName="/ppt/notesSlides/notesSlide34.xml" ContentType="application/vnd.openxmlformats-officedocument.presentationml.notesSlide+xml"/>
  <Override PartName="/ppt/tags/tag58.xml" ContentType="application/vnd.openxmlformats-officedocument.presentationml.tags+xml"/>
  <Override PartName="/ppt/notesSlides/notesSlide35.xml" ContentType="application/vnd.openxmlformats-officedocument.presentationml.notesSlide+xml"/>
  <Override PartName="/ppt/tags/tag59.xml" ContentType="application/vnd.openxmlformats-officedocument.presentationml.tags+xml"/>
  <Override PartName="/ppt/notesSlides/notesSlide36.xml" ContentType="application/vnd.openxmlformats-officedocument.presentationml.notesSlide+xml"/>
  <Override PartName="/ppt/tags/tag60.xml" ContentType="application/vnd.openxmlformats-officedocument.presentationml.tags+xml"/>
  <Override PartName="/ppt/notesSlides/notesSlide37.xml" ContentType="application/vnd.openxmlformats-officedocument.presentationml.notesSlide+xml"/>
  <Override PartName="/ppt/tags/tag61.xml" ContentType="application/vnd.openxmlformats-officedocument.presentationml.tags+xml"/>
  <Override PartName="/ppt/notesSlides/notesSlide38.xml" ContentType="application/vnd.openxmlformats-officedocument.presentationml.notesSlide+xml"/>
  <Override PartName="/ppt/tags/tag62.xml" ContentType="application/vnd.openxmlformats-officedocument.presentationml.tags+xml"/>
  <Override PartName="/ppt/notesSlides/notesSlide39.xml" ContentType="application/vnd.openxmlformats-officedocument.presentationml.notesSlide+xml"/>
  <Override PartName="/ppt/tags/tag63.xml" ContentType="application/vnd.openxmlformats-officedocument.presentationml.tags+xml"/>
  <Override PartName="/ppt/notesSlides/notesSlide40.xml" ContentType="application/vnd.openxmlformats-officedocument.presentationml.notesSlide+xml"/>
  <Override PartName="/ppt/tags/tag64.xml" ContentType="application/vnd.openxmlformats-officedocument.presentationml.tags+xml"/>
  <Override PartName="/ppt/notesSlides/notesSlide41.xml" ContentType="application/vnd.openxmlformats-officedocument.presentationml.notesSlide+xml"/>
  <Override PartName="/ppt/tags/tag65.xml" ContentType="application/vnd.openxmlformats-officedocument.presentationml.tags+xml"/>
  <Override PartName="/ppt/notesSlides/notesSlide42.xml" ContentType="application/vnd.openxmlformats-officedocument.presentationml.notesSlide+xml"/>
  <Override PartName="/ppt/tags/tag66.xml" ContentType="application/vnd.openxmlformats-officedocument.presentationml.tags+xml"/>
  <Override PartName="/ppt/notesSlides/notesSlide43.xml" ContentType="application/vnd.openxmlformats-officedocument.presentationml.notesSlide+xml"/>
  <Override PartName="/ppt/tags/tag67.xml" ContentType="application/vnd.openxmlformats-officedocument.presentationml.tags+xml"/>
  <Override PartName="/ppt/notesSlides/notesSlide44.xml" ContentType="application/vnd.openxmlformats-officedocument.presentationml.notesSlide+xml"/>
  <Override PartName="/ppt/tags/tag68.xml" ContentType="application/vnd.openxmlformats-officedocument.presentationml.tags+xml"/>
  <Override PartName="/ppt/notesSlides/notesSlide45.xml" ContentType="application/vnd.openxmlformats-officedocument.presentationml.notesSlide+xml"/>
  <Override PartName="/ppt/tags/tag69.xml" ContentType="application/vnd.openxmlformats-officedocument.presentationml.tags+xml"/>
  <Override PartName="/ppt/notesSlides/notesSlide46.xml" ContentType="application/vnd.openxmlformats-officedocument.presentationml.notesSlide+xml"/>
  <Override PartName="/ppt/tags/tag70.xml" ContentType="application/vnd.openxmlformats-officedocument.presentationml.tags+xml"/>
  <Override PartName="/ppt/notesSlides/notesSlide47.xml" ContentType="application/vnd.openxmlformats-officedocument.presentationml.notesSlide+xml"/>
  <Override PartName="/ppt/tags/tag71.xml" ContentType="application/vnd.openxmlformats-officedocument.presentationml.tags+xml"/>
  <Override PartName="/ppt/notesSlides/notesSlide48.xml" ContentType="application/vnd.openxmlformats-officedocument.presentationml.notesSlide+xml"/>
  <Override PartName="/ppt/tags/tag72.xml" ContentType="application/vnd.openxmlformats-officedocument.presentationml.tags+xml"/>
  <Override PartName="/ppt/notesSlides/notesSlide49.xml" ContentType="application/vnd.openxmlformats-officedocument.presentationml.notesSlide+xml"/>
  <Override PartName="/ppt/tags/tag73.xml" ContentType="application/vnd.openxmlformats-officedocument.presentationml.tags+xml"/>
  <Override PartName="/ppt/notesSlides/notesSlide50.xml" ContentType="application/vnd.openxmlformats-officedocument.presentationml.notesSlide+xml"/>
  <Override PartName="/ppt/tags/tag74.xml" ContentType="application/vnd.openxmlformats-officedocument.presentationml.tags+xml"/>
  <Override PartName="/ppt/notesSlides/notesSlide51.xml" ContentType="application/vnd.openxmlformats-officedocument.presentationml.notesSlide+xml"/>
  <Override PartName="/ppt/tags/tag75.xml" ContentType="application/vnd.openxmlformats-officedocument.presentationml.tags+xml"/>
  <Override PartName="/ppt/notesSlides/notesSlide52.xml" ContentType="application/vnd.openxmlformats-officedocument.presentationml.notesSlide+xml"/>
  <Override PartName="/ppt/tags/tag76.xml" ContentType="application/vnd.openxmlformats-officedocument.presentationml.tags+xml"/>
  <Override PartName="/ppt/notesSlides/notesSlide53.xml" ContentType="application/vnd.openxmlformats-officedocument.presentationml.notesSlide+xml"/>
  <Override PartName="/ppt/tags/tag77.xml" ContentType="application/vnd.openxmlformats-officedocument.presentationml.tags+xml"/>
  <Override PartName="/ppt/notesSlides/notesSlide54.xml" ContentType="application/vnd.openxmlformats-officedocument.presentationml.notesSlide+xml"/>
  <Override PartName="/ppt/tags/tag78.xml" ContentType="application/vnd.openxmlformats-officedocument.presentationml.tags+xml"/>
  <Override PartName="/ppt/notesSlides/notesSlide55.xml" ContentType="application/vnd.openxmlformats-officedocument.presentationml.notesSlide+xml"/>
  <Override PartName="/ppt/tags/tag79.xml" ContentType="application/vnd.openxmlformats-officedocument.presentationml.tags+xml"/>
  <Override PartName="/ppt/notesSlides/notesSlide56.xml" ContentType="application/vnd.openxmlformats-officedocument.presentationml.notesSlide+xml"/>
  <Override PartName="/ppt/tags/tag80.xml" ContentType="application/vnd.openxmlformats-officedocument.presentationml.tags+xml"/>
  <Override PartName="/ppt/notesSlides/notesSlide57.xml" ContentType="application/vnd.openxmlformats-officedocument.presentationml.notesSlide+xml"/>
  <Override PartName="/ppt/tags/tag81.xml" ContentType="application/vnd.openxmlformats-officedocument.presentationml.tags+xml"/>
  <Override PartName="/ppt/notesSlides/notesSlide58.xml" ContentType="application/vnd.openxmlformats-officedocument.presentationml.notesSlide+xml"/>
  <Override PartName="/ppt/tags/tag82.xml" ContentType="application/vnd.openxmlformats-officedocument.presentationml.tags+xml"/>
  <Override PartName="/ppt/notesSlides/notesSlide5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4"/>
    <p:sldMasterId id="2147483686" r:id="rId5"/>
  </p:sldMasterIdLst>
  <p:notesMasterIdLst>
    <p:notesMasterId r:id="rId65"/>
  </p:notesMasterIdLst>
  <p:sldIdLst>
    <p:sldId id="256" r:id="rId6"/>
    <p:sldId id="360" r:id="rId7"/>
    <p:sldId id="378" r:id="rId8"/>
    <p:sldId id="363" r:id="rId9"/>
    <p:sldId id="499" r:id="rId10"/>
    <p:sldId id="391" r:id="rId11"/>
    <p:sldId id="392" r:id="rId12"/>
    <p:sldId id="441" r:id="rId13"/>
    <p:sldId id="445" r:id="rId14"/>
    <p:sldId id="452" r:id="rId15"/>
    <p:sldId id="371" r:id="rId16"/>
    <p:sldId id="397" r:id="rId17"/>
    <p:sldId id="365" r:id="rId18"/>
    <p:sldId id="500" r:id="rId19"/>
    <p:sldId id="395" r:id="rId20"/>
    <p:sldId id="446" r:id="rId21"/>
    <p:sldId id="399" r:id="rId22"/>
    <p:sldId id="400" r:id="rId23"/>
    <p:sldId id="401" r:id="rId24"/>
    <p:sldId id="402" r:id="rId25"/>
    <p:sldId id="439" r:id="rId26"/>
    <p:sldId id="398" r:id="rId27"/>
    <p:sldId id="406" r:id="rId28"/>
    <p:sldId id="367" r:id="rId29"/>
    <p:sldId id="501" r:id="rId30"/>
    <p:sldId id="404" r:id="rId31"/>
    <p:sldId id="451" r:id="rId32"/>
    <p:sldId id="387" r:id="rId33"/>
    <p:sldId id="440" r:id="rId34"/>
    <p:sldId id="408" r:id="rId35"/>
    <p:sldId id="407" r:id="rId36"/>
    <p:sldId id="410" r:id="rId37"/>
    <p:sldId id="442" r:id="rId38"/>
    <p:sldId id="412" r:id="rId39"/>
    <p:sldId id="411" r:id="rId40"/>
    <p:sldId id="415" r:id="rId41"/>
    <p:sldId id="372" r:id="rId42"/>
    <p:sldId id="369" r:id="rId43"/>
    <p:sldId id="502" r:id="rId44"/>
    <p:sldId id="443" r:id="rId45"/>
    <p:sldId id="448" r:id="rId46"/>
    <p:sldId id="416" r:id="rId47"/>
    <p:sldId id="419" r:id="rId48"/>
    <p:sldId id="420" r:id="rId49"/>
    <p:sldId id="418" r:id="rId50"/>
    <p:sldId id="421" r:id="rId51"/>
    <p:sldId id="422" r:id="rId52"/>
    <p:sldId id="423" r:id="rId53"/>
    <p:sldId id="424" r:id="rId54"/>
    <p:sldId id="425" r:id="rId55"/>
    <p:sldId id="389" r:id="rId56"/>
    <p:sldId id="429" r:id="rId57"/>
    <p:sldId id="504" r:id="rId58"/>
    <p:sldId id="433" r:id="rId59"/>
    <p:sldId id="432" r:id="rId60"/>
    <p:sldId id="449" r:id="rId61"/>
    <p:sldId id="503" r:id="rId62"/>
    <p:sldId id="376" r:id="rId63"/>
    <p:sldId id="506" r:id="rId64"/>
  </p:sldIdLst>
  <p:sldSz cx="12192000" cy="6858000"/>
  <p:notesSz cx="7315200" cy="9601200"/>
  <p:custDataLst>
    <p:tags r:id="rId6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oria Diacogiannis" initials="DD" lastIdx="45" clrIdx="0">
    <p:extLst>
      <p:ext uri="{19B8F6BF-5375-455C-9EA6-DF929625EA0E}">
        <p15:presenceInfo xmlns:p15="http://schemas.microsoft.com/office/powerpoint/2012/main" userId="S-1-5-21-4095628063-3556742122-3606576086-197501" providerId="AD"/>
      </p:ext>
    </p:extLst>
  </p:cmAuthor>
  <p:cmAuthor id="2" name="Leslie Long" initials="LL" lastIdx="31" clrIdx="1">
    <p:extLst>
      <p:ext uri="{19B8F6BF-5375-455C-9EA6-DF929625EA0E}">
        <p15:presenceInfo xmlns:p15="http://schemas.microsoft.com/office/powerpoint/2012/main" userId="S-1-5-21-4095628063-3556742122-3606576086-120535" providerId="AD"/>
      </p:ext>
    </p:extLst>
  </p:cmAuthor>
  <p:cmAuthor id="3" name="Mohamad Al-Issa" initials="MA" lastIdx="14" clrIdx="2">
    <p:extLst>
      <p:ext uri="{19B8F6BF-5375-455C-9EA6-DF929625EA0E}">
        <p15:presenceInfo xmlns:p15="http://schemas.microsoft.com/office/powerpoint/2012/main" userId="S-1-5-21-4095628063-3556742122-3606576086-23497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FAADC"/>
    <a:srgbClr val="00529B"/>
    <a:srgbClr val="C0DFFF"/>
    <a:srgbClr val="1CC6C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9E625BF-6971-47B6-8D8A-E3F670C1D34B}" v="62" dt="2022-12-27T22:33:19.22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014" autoAdjust="0"/>
    <p:restoredTop sz="68926" autoAdjust="0"/>
  </p:normalViewPr>
  <p:slideViewPr>
    <p:cSldViewPr snapToGrid="0">
      <p:cViewPr varScale="1">
        <p:scale>
          <a:sx n="75" d="100"/>
          <a:sy n="75" d="100"/>
        </p:scale>
        <p:origin x="2100" y="66"/>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7578"/>
    </p:cViewPr>
  </p:sorterViewPr>
  <p:notesViewPr>
    <p:cSldViewPr snapToGrid="0">
      <p:cViewPr varScale="1">
        <p:scale>
          <a:sx n="80" d="100"/>
          <a:sy n="80" d="100"/>
        </p:scale>
        <p:origin x="3804" y="10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slide" Target="slides/slide58.xml"/><Relationship Id="rId68" Type="http://schemas.openxmlformats.org/officeDocument/2006/relationships/presProps" Target="presProps.xml"/><Relationship Id="rId7" Type="http://schemas.openxmlformats.org/officeDocument/2006/relationships/slide" Target="slides/slide2.xml"/><Relationship Id="rId71"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tags" Target="tags/tag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61" Type="http://schemas.openxmlformats.org/officeDocument/2006/relationships/slide" Target="slides/slide56.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viewProps" Target="viewProps.xml"/><Relationship Id="rId8" Type="http://schemas.openxmlformats.org/officeDocument/2006/relationships/slide" Target="slides/slide3.xml"/><Relationship Id="rId51" Type="http://schemas.openxmlformats.org/officeDocument/2006/relationships/slide" Target="slides/slide46.xml"/><Relationship Id="rId72"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commentAuthors" Target="commentAuthor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8B8B-A442-AD39-542E0D1FA281}"/>
            </c:ext>
          </c:extLst>
        </c:ser>
        <c:ser>
          <c:idx val="1"/>
          <c:order val="1"/>
          <c:tx>
            <c:strRef>
              <c:f>Sheet1!$C$1</c:f>
              <c:strCache>
                <c:ptCount val="1"/>
                <c:pt idx="0">
                  <c:v>Series 2</c:v>
                </c:pt>
              </c:strCache>
            </c:strRef>
          </c:tx>
          <c:spPr>
            <a:solidFill>
              <a:schemeClr val="accent2"/>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8B8B-A442-AD39-542E0D1FA281}"/>
            </c:ext>
          </c:extLst>
        </c:ser>
        <c:ser>
          <c:idx val="2"/>
          <c:order val="2"/>
          <c:tx>
            <c:strRef>
              <c:f>Sheet1!$D$1</c:f>
              <c:strCache>
                <c:ptCount val="1"/>
                <c:pt idx="0">
                  <c:v>Series 3</c:v>
                </c:pt>
              </c:strCache>
            </c:strRef>
          </c:tx>
          <c:spPr>
            <a:solidFill>
              <a:schemeClr val="accent3"/>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8B8B-A442-AD39-542E0D1FA281}"/>
            </c:ext>
          </c:extLst>
        </c:ser>
        <c:dLbls>
          <c:showLegendKey val="0"/>
          <c:showVal val="0"/>
          <c:showCatName val="0"/>
          <c:showSerName val="0"/>
          <c:showPercent val="0"/>
          <c:showBubbleSize val="0"/>
        </c:dLbls>
        <c:gapWidth val="219"/>
        <c:overlap val="-27"/>
        <c:axId val="43062272"/>
        <c:axId val="249663424"/>
      </c:barChart>
      <c:catAx>
        <c:axId val="430622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49663424"/>
        <c:crosses val="autoZero"/>
        <c:auto val="1"/>
        <c:lblAlgn val="ctr"/>
        <c:lblOffset val="100"/>
        <c:noMultiLvlLbl val="0"/>
      </c:catAx>
      <c:valAx>
        <c:axId val="24966342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306227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593860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support.microsoft.com/en-us/office/start-the-presentation-and-see-your-notes-in-presenter-view-4de90e28-487e-435c-9401-eb49a3801257" TargetMode="External"/><Relationship Id="rId2" Type="http://schemas.openxmlformats.org/officeDocument/2006/relationships/slide" Target="../slides/slide1.xml"/><Relationship Id="rId1" Type="http://schemas.openxmlformats.org/officeDocument/2006/relationships/notesMaster" Target="../notesMasters/notesMaster1.xml"/><Relationship Id="rId5" Type="http://schemas.openxmlformats.org/officeDocument/2006/relationships/hyperlink" Target="mailto:press@cms.hhs.gov" TargetMode="External"/><Relationship Id="rId4" Type="http://schemas.openxmlformats.org/officeDocument/2006/relationships/hyperlink" Target="https://cmsnationaltrainingprogram.cms.gov/"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shiptacenter.org/"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shiptacenter.org/" TargetMode="External"/><Relationship Id="rId2" Type="http://schemas.openxmlformats.org/officeDocument/2006/relationships/slide" Target="../slides/slide19.xml"/><Relationship Id="rId1" Type="http://schemas.openxmlformats.org/officeDocument/2006/relationships/notesMaster" Target="../notesMasters/notesMaster1.xml"/><Relationship Id="rId4" Type="http://schemas.openxmlformats.org/officeDocument/2006/relationships/hyperlink" Target="https://www.medicare.gov/publications" TargetMode="Externa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ssa.gov/OP_Home/ssact/title18/1882.htm" TargetMode="External"/><Relationship Id="rId2" Type="http://schemas.openxmlformats.org/officeDocument/2006/relationships/slide" Target="../slides/slide2.xml"/><Relationship Id="rId1" Type="http://schemas.openxmlformats.org/officeDocument/2006/relationships/notesMaster" Target="../notesMasters/notesMaster1.xml"/><Relationship Id="rId6" Type="http://schemas.openxmlformats.org/officeDocument/2006/relationships/hyperlink" Target="https://content.naic.org/sites/default/files/MO651.pdf" TargetMode="External"/><Relationship Id="rId5" Type="http://schemas.openxmlformats.org/officeDocument/2006/relationships/hyperlink" Target="https://www.govinfo.gov/content/pkg/FR-2009-04-24/pdf/E9-9272.pdf" TargetMode="External"/><Relationship Id="rId4" Type="http://schemas.openxmlformats.org/officeDocument/2006/relationships/hyperlink" Target="https://uscode.house.gov/view.xhtml?req=granuleid:USC-prelim-title42-section1395ss&amp;num=0&amp;edition=prelim" TargetMode="Externa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shiptacenter.org/"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www.ecfr.gov/"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www.medicare.gov/medigap-supplemental-insurance-plans/" TargetMode="External"/><Relationship Id="rId2" Type="http://schemas.openxmlformats.org/officeDocument/2006/relationships/slide" Target="../slides/slide33.xml"/><Relationship Id="rId1" Type="http://schemas.openxmlformats.org/officeDocument/2006/relationships/notesMaster" Target="../notesMasters/notesMaster1.xml"/><Relationship Id="rId4" Type="http://schemas.openxmlformats.org/officeDocument/2006/relationships/hyperlink" Target="https://www.medicare.gov/publications" TargetMode="Externa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s://www.shiptacenter.org/" TargetMode="External"/><Relationship Id="rId2" Type="http://schemas.openxmlformats.org/officeDocument/2006/relationships/slide" Target="../slides/slide44.xml"/><Relationship Id="rId1" Type="http://schemas.openxmlformats.org/officeDocument/2006/relationships/notesMaster" Target="../notesMasters/notesMaster1.xml"/><Relationship Id="rId4" Type="http://schemas.openxmlformats.org/officeDocument/2006/relationships/hyperlink" Target="https://www.ssa.gov/OP_Home/ssact/title18/1882.htm" TargetMode="Externa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s://www.ssa.gov/OP_Home/ssact/title18/1882.htm" TargetMode="External"/><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3" Type="http://schemas.openxmlformats.org/officeDocument/2006/relationships/hyperlink" Target="https://cmsnationaltrainingprogram.cms.gov/" TargetMode="External"/><Relationship Id="rId2" Type="http://schemas.openxmlformats.org/officeDocument/2006/relationships/slide" Target="../slides/slide59.xml"/><Relationship Id="rId1" Type="http://schemas.openxmlformats.org/officeDocument/2006/relationships/notesMaster" Target="../notesMasters/notesMaster1.xml"/><Relationship Id="rId4" Type="http://schemas.openxmlformats.org/officeDocument/2006/relationships/hyperlink" Target="mailto:training@cms.hhs.gov"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medicare.gov/your-medicare-costs/medicare-costs-at-a-glance"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medicare.gov/coverage/skilled-nursing-facility-snf-care"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s://www.medicare.gov/coverage/home-health-services"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479425"/>
            <a:ext cx="5762625" cy="3241675"/>
          </a:xfrm>
        </p:spPr>
      </p:sp>
      <p:sp>
        <p:nvSpPr>
          <p:cNvPr id="3" name="Notes Placeholder 2"/>
          <p:cNvSpPr>
            <a:spLocks noGrp="1"/>
          </p:cNvSpPr>
          <p:nvPr>
            <p:ph type="body" idx="1"/>
          </p:nvPr>
        </p:nvSpPr>
        <p:spPr>
          <a:xfrm>
            <a:off x="240631" y="3816476"/>
            <a:ext cx="6821905" cy="5411745"/>
          </a:xfrm>
        </p:spPr>
        <p:txBody>
          <a:bodyPr/>
          <a:lstStyle/>
          <a:p>
            <a:pPr>
              <a:spcBef>
                <a:spcPts val="651"/>
              </a:spcBef>
              <a:defRPr/>
            </a:pPr>
            <a:r>
              <a:rPr lang="es-US" b="1" dirty="0">
                <a:latin typeface="+mn-lt"/>
                <a:cs typeface="Arial" panose="020B0604020202020204" pitchFamily="34" charset="0"/>
              </a:rPr>
              <a:t>Notas del presentador</a:t>
            </a:r>
          </a:p>
          <a:p>
            <a:pPr marL="123512" indent="-123512">
              <a:spcBef>
                <a:spcPts val="651"/>
              </a:spcBef>
              <a:buFont typeface="Wingdings,Sans-Serif"/>
              <a:buChar char="§"/>
              <a:defRPr/>
            </a:pPr>
            <a:r>
              <a:rPr lang="es-US" dirty="0">
                <a:latin typeface="+mn-lt"/>
                <a:cs typeface="Arial" panose="020B0604020202020204" pitchFamily="34" charset="0"/>
              </a:rPr>
              <a:t>Los hipervínculos en las diapositivas están activos, pero las direcciones URL en la sección de notas del presentador de este PowerPoint no están activas porque PowerPoint no es compatible con esa función. Para acceder a cualquiera de las direcciones URL de las notas del presentador, cópiela y péguela en el explorador.</a:t>
            </a:r>
          </a:p>
          <a:p>
            <a:pPr marL="123512" indent="-123512">
              <a:spcBef>
                <a:spcPts val="651"/>
              </a:spcBef>
              <a:buFont typeface="Wingdings,Sans-Serif"/>
              <a:buChar char="§"/>
              <a:defRPr/>
            </a:pPr>
            <a:r>
              <a:rPr lang="es-US" dirty="0">
                <a:latin typeface="+mn-lt"/>
                <a:cs typeface="Arial" panose="020B0604020202020204" pitchFamily="34" charset="0"/>
              </a:rPr>
              <a:t>Puede usar la vista del presentador de Microsoft PowerPoint para ver su presentación con notas para el orador en una computadora (su computadora portátil, por ejemplo), mientras solo aparecen las diapositivas en sí en la pantalla que ve la audiencia (como una pantalla más grande donde usted esté proyectando). Consulte este enlace para ver las instrucciones: </a:t>
            </a:r>
            <a:r>
              <a:rPr lang="es-US" u="sng" dirty="0">
                <a:latin typeface="+mn-lt"/>
                <a:cs typeface="Arial" panose="020B0604020202020204" pitchFamily="34" charset="0"/>
                <a:hlinkClick r:id="rId3"/>
              </a:rPr>
              <a:t>support.microsoft.com/en-</a:t>
            </a:r>
            <a:r>
              <a:rPr lang="es-US" u="sng" dirty="0" err="1">
                <a:latin typeface="+mn-lt"/>
                <a:cs typeface="Arial" panose="020B0604020202020204" pitchFamily="34" charset="0"/>
                <a:hlinkClick r:id="rId3"/>
              </a:rPr>
              <a:t>us</a:t>
            </a:r>
            <a:r>
              <a:rPr lang="es-US" u="sng" dirty="0">
                <a:latin typeface="+mn-lt"/>
                <a:cs typeface="Arial" panose="020B0604020202020204" pitchFamily="34" charset="0"/>
                <a:hlinkClick r:id="rId3"/>
              </a:rPr>
              <a:t>/office/start-the-presentation-and-see-your-notes-in-presenter-view-4de90e28-487e-435c-9401-eb49a3801257</a:t>
            </a:r>
          </a:p>
          <a:p>
            <a:pPr>
              <a:spcBef>
                <a:spcPts val="634"/>
              </a:spcBef>
              <a:defRPr/>
            </a:pPr>
            <a:r>
              <a:rPr lang="es-US" b="1" dirty="0">
                <a:solidFill>
                  <a:prstClr val="black"/>
                </a:solidFill>
                <a:latin typeface="+mn-lt"/>
                <a:cs typeface="Arial" panose="020B0604020202020204" pitchFamily="34" charset="0"/>
              </a:rPr>
              <a:t>Exención de responsabilidad</a:t>
            </a:r>
          </a:p>
          <a:p>
            <a:pPr>
              <a:spcBef>
                <a:spcPts val="634"/>
              </a:spcBef>
              <a:defRPr/>
            </a:pPr>
            <a:r>
              <a:rPr lang="es-US" dirty="0">
                <a:solidFill>
                  <a:prstClr val="black"/>
                </a:solidFill>
                <a:latin typeface="+mn-lt"/>
                <a:cs typeface="Arial" panose="020B0604020202020204" pitchFamily="34" charset="0"/>
              </a:rPr>
              <a:t>Este módulo de capacitación fue desarrollado y aprobado por los Centros de Servicios de Medicare y Medicaid (CMS, por sus siglas en inglés), la agencia federal que administra Medicare, Medicaid, el Programa de seguro médico para niños (CHIP, por sus siglas en inglés) y el </a:t>
            </a:r>
            <a:r>
              <a:rPr lang="es-US" dirty="0" err="1">
                <a:solidFill>
                  <a:prstClr val="black"/>
                </a:solidFill>
                <a:latin typeface="+mn-lt"/>
                <a:cs typeface="Arial" panose="020B0604020202020204" pitchFamily="34" charset="0"/>
              </a:rPr>
              <a:t>Health</a:t>
            </a:r>
            <a:r>
              <a:rPr lang="es-US" dirty="0">
                <a:solidFill>
                  <a:prstClr val="black"/>
                </a:solidFill>
                <a:latin typeface="+mn-lt"/>
                <a:cs typeface="Arial" panose="020B0604020202020204" pitchFamily="34" charset="0"/>
              </a:rPr>
              <a:t> </a:t>
            </a:r>
            <a:r>
              <a:rPr lang="es-US" dirty="0" err="1">
                <a:solidFill>
                  <a:prstClr val="black"/>
                </a:solidFill>
                <a:latin typeface="+mn-lt"/>
                <a:cs typeface="Arial" panose="020B0604020202020204" pitchFamily="34" charset="0"/>
              </a:rPr>
              <a:t>Insurance</a:t>
            </a:r>
            <a:r>
              <a:rPr lang="es-US" dirty="0">
                <a:solidFill>
                  <a:prstClr val="black"/>
                </a:solidFill>
                <a:latin typeface="+mn-lt"/>
                <a:cs typeface="Arial" panose="020B0604020202020204" pitchFamily="34" charset="0"/>
              </a:rPr>
              <a:t> Marketplace®. </a:t>
            </a:r>
          </a:p>
          <a:p>
            <a:pPr>
              <a:spcBef>
                <a:spcPts val="634"/>
              </a:spcBef>
              <a:defRPr/>
            </a:pPr>
            <a:r>
              <a:rPr lang="es-US" dirty="0">
                <a:solidFill>
                  <a:prstClr val="black"/>
                </a:solidFill>
                <a:latin typeface="+mn-lt"/>
                <a:ea typeface="+mn-ea"/>
                <a:cs typeface="Arial" panose="020B0604020202020204" pitchFamily="34" charset="0"/>
              </a:rPr>
              <a:t>La información en este módulo era correcta a mayo de 2022. Para consultar una versión actualizada, visite </a:t>
            </a:r>
            <a:r>
              <a:rPr lang="es-US" dirty="0">
                <a:solidFill>
                  <a:prstClr val="black"/>
                </a:solidFill>
                <a:latin typeface="+mn-lt"/>
                <a:ea typeface="+mn-ea"/>
                <a:cs typeface="Arial" panose="020B0604020202020204" pitchFamily="34" charset="0"/>
                <a:hlinkClick r:id="rId4"/>
              </a:rPr>
              <a:t>CMSnationaltrainingprogram.cms.gov</a:t>
            </a:r>
            <a:r>
              <a:rPr lang="es-US" dirty="0">
                <a:solidFill>
                  <a:prstClr val="black"/>
                </a:solidFill>
                <a:latin typeface="+mn-lt"/>
                <a:ea typeface="+mn-ea"/>
                <a:cs typeface="Arial" panose="020B0604020202020204" pitchFamily="34" charset="0"/>
              </a:rPr>
              <a:t>. </a:t>
            </a:r>
            <a:r>
              <a:rPr lang="es-US" dirty="0">
                <a:solidFill>
                  <a:schemeClr val="tx1"/>
                </a:solidFill>
                <a:latin typeface="+mn-lt"/>
                <a:ea typeface="+mn-ea"/>
                <a:cs typeface="Arial" panose="020B0604020202020204" pitchFamily="34" charset="0"/>
              </a:rPr>
              <a:t>El Programa de Capacitación Nacional de los CMS proporciona esta información como un recurso para nuestros colaboradores. </a:t>
            </a:r>
            <a:r>
              <a:rPr lang="es-US" dirty="0">
                <a:solidFill>
                  <a:prstClr val="black"/>
                </a:solidFill>
                <a:latin typeface="+mn-lt"/>
                <a:ea typeface="+mn-ea"/>
                <a:cs typeface="Arial" panose="020B0604020202020204" pitchFamily="34" charset="0"/>
              </a:rPr>
              <a:t>El presente no es un documento legal, ni tiene fines de prensa. La prensa puede comunicarse con la oficina de prensa de CMS en </a:t>
            </a:r>
            <a:r>
              <a:rPr lang="es-US" dirty="0">
                <a:solidFill>
                  <a:prstClr val="black"/>
                </a:solidFill>
                <a:latin typeface="+mn-lt"/>
                <a:ea typeface="+mn-ea"/>
                <a:cs typeface="Arial" panose="020B0604020202020204" pitchFamily="34" charset="0"/>
                <a:hlinkClick r:id="rId5"/>
              </a:rPr>
              <a:t>press@cms.hhs.gov</a:t>
            </a:r>
            <a:r>
              <a:rPr lang="es-US" dirty="0">
                <a:solidFill>
                  <a:prstClr val="black"/>
                </a:solidFill>
                <a:latin typeface="+mn-lt"/>
                <a:ea typeface="+mn-ea"/>
                <a:cs typeface="Arial" panose="020B0604020202020204" pitchFamily="34" charset="0"/>
              </a:rPr>
              <a:t>. La orientación legal oficial del Programa Medicare está contenida en los estatutos, reglamentos y resoluciones pertinentes.</a:t>
            </a:r>
          </a:p>
          <a:p>
            <a:pPr defTabSz="966612">
              <a:spcBef>
                <a:spcPts val="634"/>
              </a:spcBef>
              <a:defRPr/>
            </a:pPr>
            <a:r>
              <a:rPr lang="es-US" dirty="0">
                <a:solidFill>
                  <a:prstClr val="black"/>
                </a:solidFill>
                <a:cs typeface="Arial" panose="020B0604020202020204" pitchFamily="34" charset="0"/>
              </a:rPr>
              <a:t>Esta comunicación fue impresa, publicada o producida y difundida a expensas de los contribuyentes de los EE. UU.</a:t>
            </a:r>
          </a:p>
          <a:p>
            <a:pPr defTabSz="966612">
              <a:spcBef>
                <a:spcPts val="634"/>
              </a:spcBef>
              <a:defRPr/>
            </a:pPr>
            <a:r>
              <a:rPr lang="es-US" dirty="0">
                <a:solidFill>
                  <a:prstClr val="black"/>
                </a:solidFill>
                <a:cs typeface="Arial" panose="020B0604020202020204" pitchFamily="34" charset="0"/>
              </a:rPr>
              <a:t>HEALTH INSURANCE MARKETPLACE es una marca de servicio registrada del Departamento de Salud y Servicios Humanos (HHS, por sus siglas en inglés) de los Estados Unidos.</a:t>
            </a:r>
          </a:p>
          <a:p>
            <a:endParaRPr lang="en-US" dirty="0">
              <a:latin typeface="+mn-lt"/>
            </a:endParaRPr>
          </a:p>
        </p:txBody>
      </p:sp>
    </p:spTree>
    <p:extLst>
      <p:ext uri="{BB962C8B-B14F-4D97-AF65-F5344CB8AC3E}">
        <p14:creationId xmlns:p14="http://schemas.microsoft.com/office/powerpoint/2010/main" val="18756765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479425"/>
            <a:ext cx="5762625" cy="3241675"/>
          </a:xfrm>
        </p:spPr>
      </p:sp>
      <p:sp>
        <p:nvSpPr>
          <p:cNvPr id="3" name="Notes Placeholder 2"/>
          <p:cNvSpPr>
            <a:spLocks noGrp="1"/>
          </p:cNvSpPr>
          <p:nvPr>
            <p:ph type="body" idx="1"/>
          </p:nvPr>
        </p:nvSpPr>
        <p:spPr>
          <a:xfrm>
            <a:off x="731520" y="3888486"/>
            <a:ext cx="5852160" cy="3780473"/>
          </a:xfrm>
        </p:spPr>
        <p:txBody>
          <a:bodyPr/>
          <a:lstStyle/>
          <a:p>
            <a:pPr defTabSz="966612">
              <a:spcAft>
                <a:spcPts val="634"/>
              </a:spcAft>
              <a:defRPr/>
            </a:pPr>
            <a:r>
              <a:rPr lang="es-US" b="1" dirty="0">
                <a:cs typeface="Arial" panose="020B0604020202020204" pitchFamily="34" charset="0"/>
              </a:rPr>
              <a:t>Notas del presentador:</a:t>
            </a:r>
          </a:p>
          <a:p>
            <a:pPr>
              <a:spcAft>
                <a:spcPts val="634"/>
              </a:spcAft>
              <a:defRPr/>
            </a:pPr>
            <a:r>
              <a:rPr lang="es-US" dirty="0">
                <a:cs typeface="Arial" panose="020B0604020202020204" pitchFamily="34" charset="0"/>
              </a:rPr>
              <a:t>Esto es lo que pagará en 2022 por servicios necesarios por razones médicas cubiertos por la Parte B:</a:t>
            </a:r>
          </a:p>
          <a:p>
            <a:pPr>
              <a:spcAft>
                <a:spcPts val="634"/>
              </a:spcAft>
            </a:pPr>
            <a:r>
              <a:rPr lang="es-US" b="1" dirty="0">
                <a:cs typeface="Arial" panose="020B0604020202020204" pitchFamily="34" charset="0"/>
              </a:rPr>
              <a:t>Deducible anual de la Parte B: </a:t>
            </a:r>
            <a:r>
              <a:rPr lang="es-US" dirty="0">
                <a:cs typeface="Arial" panose="020B0604020202020204" pitchFamily="34" charset="0"/>
              </a:rPr>
              <a:t>Usted paga $233 al año en 2022 por su deducible de la Parte B. Después de alcanzar su deducible, habitualmente paga el 20 % del importe aprobado por Medicare por la mayoría de los servicios médicos (incluida la mayoría de los servicios médicos mientras está internado en un hospital), terapia ambulatoria, equipos médicos duraderos (DME, por sus siglas en inglés) y servicios de laboratorio clínico (paga $0 por servicios aprobados por Medicare).</a:t>
            </a:r>
          </a:p>
          <a:p>
            <a:pPr>
              <a:spcAft>
                <a:spcPts val="634"/>
              </a:spcAft>
            </a:pPr>
            <a:r>
              <a:rPr lang="es-US" b="1" dirty="0" err="1">
                <a:cs typeface="Arial" panose="020B0604020202020204" pitchFamily="34" charset="0"/>
              </a:rPr>
              <a:t>Coseguro</a:t>
            </a:r>
            <a:r>
              <a:rPr lang="es-US" b="1" dirty="0">
                <a:cs typeface="Arial" panose="020B0604020202020204" pitchFamily="34" charset="0"/>
              </a:rPr>
              <a:t> y copago para servicios de la Parte B: </a:t>
            </a:r>
            <a:r>
              <a:rPr lang="es-US" dirty="0">
                <a:cs typeface="Arial" panose="020B0604020202020204" pitchFamily="34" charset="0"/>
              </a:rPr>
              <a:t>Usted paga el 20% de </a:t>
            </a:r>
            <a:r>
              <a:rPr lang="es-US" dirty="0" err="1">
                <a:cs typeface="Arial" panose="020B0604020202020204" pitchFamily="34" charset="0"/>
              </a:rPr>
              <a:t>coseguro</a:t>
            </a:r>
            <a:r>
              <a:rPr lang="es-US" dirty="0">
                <a:cs typeface="Arial" panose="020B0604020202020204" pitchFamily="34" charset="0"/>
              </a:rPr>
              <a:t> para la mayoría de los servicios cubiertos, por ejemplo, servicios de los médicos y ciertos servicios preventivos, si el proveedor acepta la asignación. Paga $0 por algunos cuidados preventivos y 20% de </a:t>
            </a:r>
            <a:r>
              <a:rPr lang="es-US" dirty="0" err="1">
                <a:cs typeface="Arial" panose="020B0604020202020204" pitchFamily="34" charset="0"/>
              </a:rPr>
              <a:t>coseguro</a:t>
            </a:r>
            <a:r>
              <a:rPr lang="es-US" dirty="0">
                <a:cs typeface="Arial" panose="020B0604020202020204" pitchFamily="34" charset="0"/>
              </a:rPr>
              <a:t> para servicios de salud mental para pacientes ambulatorios, y copagos para servicios ambulatorios en hospitales</a:t>
            </a:r>
          </a:p>
          <a:p>
            <a:pPr>
              <a:spcAft>
                <a:spcPts val="634"/>
              </a:spcAft>
            </a:pPr>
            <a:r>
              <a:rPr lang="es-US" dirty="0">
                <a:cs typeface="Arial" panose="020B0604020202020204" pitchFamily="34" charset="0"/>
              </a:rPr>
              <a:t>En 2022, el importe de la </a:t>
            </a:r>
            <a:r>
              <a:rPr lang="es-US" b="1" dirty="0">
                <a:cs typeface="Arial" panose="020B0604020202020204" pitchFamily="34" charset="0"/>
              </a:rPr>
              <a:t>prima de la Parte B</a:t>
            </a:r>
            <a:r>
              <a:rPr lang="es-US" dirty="0">
                <a:cs typeface="Arial" panose="020B0604020202020204" pitchFamily="34" charset="0"/>
              </a:rPr>
              <a:t> estándar es de $170.10 (o más, según sus ingresos).</a:t>
            </a:r>
          </a:p>
          <a:p>
            <a:endParaRPr lang="en-US" dirty="0">
              <a:cs typeface="Arial" panose="020B0604020202020204" pitchFamily="34" charset="0"/>
            </a:endParaRPr>
          </a:p>
        </p:txBody>
      </p:sp>
    </p:spTree>
    <p:extLst>
      <p:ext uri="{BB962C8B-B14F-4D97-AF65-F5344CB8AC3E}">
        <p14:creationId xmlns:p14="http://schemas.microsoft.com/office/powerpoint/2010/main" val="13753102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479425"/>
            <a:ext cx="5762625" cy="3241675"/>
          </a:xfrm>
        </p:spPr>
      </p:sp>
      <p:sp>
        <p:nvSpPr>
          <p:cNvPr id="3" name="Notes Placeholder 2"/>
          <p:cNvSpPr>
            <a:spLocks noGrp="1"/>
          </p:cNvSpPr>
          <p:nvPr>
            <p:ph type="body" idx="1"/>
          </p:nvPr>
        </p:nvSpPr>
        <p:spPr>
          <a:xfrm>
            <a:off x="731520" y="3990500"/>
            <a:ext cx="5852160" cy="3780473"/>
          </a:xfrm>
        </p:spPr>
        <p:txBody>
          <a:bodyPr/>
          <a:lstStyle/>
          <a:p>
            <a:pPr>
              <a:spcBef>
                <a:spcPts val="702"/>
              </a:spcBef>
              <a:defRPr/>
            </a:pPr>
            <a:r>
              <a:rPr lang="es-US" b="1" dirty="0">
                <a:cs typeface="Arial" panose="020B0604020202020204" pitchFamily="34" charset="0"/>
              </a:rPr>
              <a:t>Esta diapositiva tiene animación.</a:t>
            </a:r>
          </a:p>
          <a:p>
            <a:pPr defTabSz="966612">
              <a:spcBef>
                <a:spcPts val="634"/>
              </a:spcBef>
              <a:defRPr/>
            </a:pPr>
            <a:r>
              <a:rPr lang="es-US" b="1" dirty="0">
                <a:cs typeface="Arial" panose="020B0604020202020204" pitchFamily="34" charset="0"/>
              </a:rPr>
              <a:t>Notas del presentador:</a:t>
            </a:r>
          </a:p>
          <a:p>
            <a:pPr defTabSz="966612">
              <a:spcBef>
                <a:spcPts val="634"/>
              </a:spcBef>
              <a:defRPr/>
            </a:pPr>
            <a:r>
              <a:rPr lang="es-US" dirty="0">
                <a:solidFill>
                  <a:prstClr val="black"/>
                </a:solidFill>
                <a:cs typeface="Arial" panose="020B0604020202020204" pitchFamily="34" charset="0"/>
              </a:rPr>
              <a:t>Compruebe su conocimiento: pregunta 1</a:t>
            </a:r>
          </a:p>
          <a:p>
            <a:pPr defTabSz="966612">
              <a:spcBef>
                <a:spcPts val="634"/>
              </a:spcBef>
              <a:defRPr/>
            </a:pPr>
            <a:r>
              <a:rPr lang="es-US" dirty="0">
                <a:solidFill>
                  <a:prstClr val="black"/>
                </a:solidFill>
                <a:cs typeface="Arial" panose="020B0604020202020204" pitchFamily="34" charset="0"/>
              </a:rPr>
              <a:t>Si se inscribe a un Plan de Medicare </a:t>
            </a:r>
            <a:r>
              <a:rPr lang="es-US" dirty="0" err="1">
                <a:solidFill>
                  <a:prstClr val="black"/>
                </a:solidFill>
                <a:cs typeface="Arial" panose="020B0604020202020204" pitchFamily="34" charset="0"/>
              </a:rPr>
              <a:t>Advantage</a:t>
            </a:r>
            <a:r>
              <a:rPr lang="es-US" dirty="0">
                <a:solidFill>
                  <a:prstClr val="black"/>
                </a:solidFill>
                <a:cs typeface="Arial" panose="020B0604020202020204" pitchFamily="34" charset="0"/>
              </a:rPr>
              <a:t>, puede comprar una póliza de </a:t>
            </a:r>
            <a:r>
              <a:rPr lang="es-US"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 para pagar los gastos de su bolsillo.</a:t>
            </a:r>
          </a:p>
          <a:p>
            <a:pPr marL="184596" indent="-184596" defTabSz="966612">
              <a:spcBef>
                <a:spcPts val="634"/>
              </a:spcBef>
              <a:buFont typeface="+mj-lt"/>
              <a:buAutoNum type="alphaLcPeriod"/>
              <a:defRPr/>
            </a:pPr>
            <a:r>
              <a:rPr lang="es-US" dirty="0">
                <a:solidFill>
                  <a:prstClr val="black"/>
                </a:solidFill>
                <a:cs typeface="Arial" panose="020B0604020202020204" pitchFamily="34" charset="0"/>
              </a:rPr>
              <a:t>Verdadero</a:t>
            </a:r>
          </a:p>
          <a:p>
            <a:pPr marL="184596" indent="-184596" defTabSz="966612">
              <a:spcBef>
                <a:spcPts val="634"/>
              </a:spcBef>
              <a:buFont typeface="+mj-lt"/>
              <a:buAutoNum type="alphaLcPeriod"/>
              <a:defRPr/>
            </a:pPr>
            <a:r>
              <a:rPr lang="es-US" dirty="0">
                <a:solidFill>
                  <a:prstClr val="black"/>
                </a:solidFill>
                <a:cs typeface="Arial" panose="020B0604020202020204" pitchFamily="34" charset="0"/>
              </a:rPr>
              <a:t>Falso</a:t>
            </a:r>
          </a:p>
          <a:p>
            <a:pPr defTabSz="966612">
              <a:spcBef>
                <a:spcPts val="634"/>
              </a:spcBef>
              <a:defRPr/>
            </a:pPr>
            <a:r>
              <a:rPr lang="es-US" b="1" dirty="0">
                <a:solidFill>
                  <a:prstClr val="black"/>
                </a:solidFill>
                <a:cs typeface="Arial" panose="020B0604020202020204" pitchFamily="34" charset="0"/>
              </a:rPr>
              <a:t>Respuesta: b.</a:t>
            </a:r>
            <a:r>
              <a:rPr lang="es-US" dirty="0">
                <a:solidFill>
                  <a:prstClr val="black"/>
                </a:solidFill>
                <a:cs typeface="Arial" panose="020B0604020202020204" pitchFamily="34" charset="0"/>
              </a:rPr>
              <a:t> Falso</a:t>
            </a:r>
          </a:p>
          <a:p>
            <a:pPr defTabSz="966612">
              <a:spcBef>
                <a:spcPts val="634"/>
              </a:spcBef>
              <a:defRPr/>
            </a:pPr>
            <a:r>
              <a:rPr lang="es-US" dirty="0">
                <a:solidFill>
                  <a:prstClr val="black"/>
                </a:solidFill>
                <a:ea typeface="Calibri" panose="020F0502020204030204" pitchFamily="34" charset="0"/>
                <a:cs typeface="Arial" panose="020B0604020202020204" pitchFamily="34" charset="0"/>
              </a:rPr>
              <a:t>Los planes de Medicare </a:t>
            </a:r>
            <a:r>
              <a:rPr lang="es-US" dirty="0" err="1">
                <a:solidFill>
                  <a:prstClr val="black"/>
                </a:solidFill>
                <a:ea typeface="Calibri" panose="020F0502020204030204" pitchFamily="34" charset="0"/>
                <a:cs typeface="Arial" panose="020B0604020202020204" pitchFamily="34" charset="0"/>
              </a:rPr>
              <a:t>Advantage</a:t>
            </a:r>
            <a:r>
              <a:rPr lang="es-US" dirty="0">
                <a:solidFill>
                  <a:prstClr val="black"/>
                </a:solidFill>
                <a:ea typeface="Calibri" panose="020F0502020204030204" pitchFamily="34" charset="0"/>
                <a:cs typeface="Arial" panose="020B0604020202020204" pitchFamily="34" charset="0"/>
              </a:rPr>
              <a:t> no son compatibles con las pólizas de </a:t>
            </a:r>
            <a:r>
              <a:rPr lang="es-US" dirty="0" err="1">
                <a:solidFill>
                  <a:prstClr val="black"/>
                </a:solidFill>
                <a:ea typeface="Calibri" panose="020F0502020204030204" pitchFamily="34" charset="0"/>
                <a:cs typeface="Arial" panose="020B0604020202020204" pitchFamily="34" charset="0"/>
              </a:rPr>
              <a:t>Medigap</a:t>
            </a:r>
            <a:r>
              <a:rPr lang="es-US" dirty="0">
                <a:solidFill>
                  <a:prstClr val="black"/>
                </a:solidFill>
                <a:ea typeface="Calibri" panose="020F0502020204030204" pitchFamily="34" charset="0"/>
                <a:cs typeface="Arial" panose="020B0604020202020204" pitchFamily="34" charset="0"/>
              </a:rPr>
              <a:t>. Si se inscribe a un Plan de Medicare </a:t>
            </a:r>
            <a:r>
              <a:rPr lang="es-US" dirty="0" err="1">
                <a:solidFill>
                  <a:prstClr val="black"/>
                </a:solidFill>
                <a:ea typeface="Calibri" panose="020F0502020204030204" pitchFamily="34" charset="0"/>
                <a:cs typeface="Arial" panose="020B0604020202020204" pitchFamily="34" charset="0"/>
              </a:rPr>
              <a:t>Advantage</a:t>
            </a:r>
            <a:r>
              <a:rPr lang="es-US" dirty="0">
                <a:solidFill>
                  <a:prstClr val="black"/>
                </a:solidFill>
                <a:ea typeface="Calibri" panose="020F0502020204030204" pitchFamily="34" charset="0"/>
                <a:cs typeface="Arial" panose="020B0604020202020204" pitchFamily="34" charset="0"/>
              </a:rPr>
              <a:t>, no puede usar la póliza de </a:t>
            </a:r>
            <a:r>
              <a:rPr lang="es-US" dirty="0" err="1">
                <a:solidFill>
                  <a:prstClr val="black"/>
                </a:solidFill>
                <a:ea typeface="Calibri" panose="020F0502020204030204" pitchFamily="34" charset="0"/>
                <a:cs typeface="Arial" panose="020B0604020202020204" pitchFamily="34" charset="0"/>
              </a:rPr>
              <a:t>Medigap</a:t>
            </a:r>
            <a:r>
              <a:rPr lang="es-US" dirty="0">
                <a:solidFill>
                  <a:prstClr val="black"/>
                </a:solidFill>
                <a:ea typeface="Calibri" panose="020F0502020204030204" pitchFamily="34" charset="0"/>
                <a:cs typeface="Arial" panose="020B0604020202020204" pitchFamily="34" charset="0"/>
              </a:rPr>
              <a:t> para pagar por los gastos directos de su bolsillo mientras esté inscrito en un Plan de Medicare </a:t>
            </a:r>
            <a:r>
              <a:rPr lang="es-US" dirty="0" err="1">
                <a:solidFill>
                  <a:prstClr val="black"/>
                </a:solidFill>
                <a:ea typeface="Calibri" panose="020F0502020204030204" pitchFamily="34" charset="0"/>
                <a:cs typeface="Arial" panose="020B0604020202020204" pitchFamily="34" charset="0"/>
              </a:rPr>
              <a:t>Advantage</a:t>
            </a:r>
            <a:r>
              <a:rPr lang="es-US" dirty="0">
                <a:solidFill>
                  <a:prstClr val="black"/>
                </a:solidFill>
                <a:ea typeface="Calibri" panose="020F0502020204030204" pitchFamily="34" charset="0"/>
                <a:cs typeface="Arial" panose="020B0604020202020204" pitchFamily="34" charset="0"/>
              </a:rPr>
              <a:t>. También es ilegal que una empresa le venda una póliza de </a:t>
            </a:r>
            <a:r>
              <a:rPr lang="es-US" dirty="0" err="1">
                <a:solidFill>
                  <a:prstClr val="black"/>
                </a:solidFill>
                <a:ea typeface="Calibri" panose="020F0502020204030204" pitchFamily="34" charset="0"/>
                <a:cs typeface="Arial" panose="020B0604020202020204" pitchFamily="34" charset="0"/>
              </a:rPr>
              <a:t>Medigap</a:t>
            </a:r>
            <a:r>
              <a:rPr lang="es-US" dirty="0">
                <a:solidFill>
                  <a:prstClr val="black"/>
                </a:solidFill>
                <a:ea typeface="Calibri" panose="020F0502020204030204" pitchFamily="34" charset="0"/>
                <a:cs typeface="Arial" panose="020B0604020202020204" pitchFamily="34" charset="0"/>
              </a:rPr>
              <a:t> si ya se encuentra inscrito en un plan de Medicare </a:t>
            </a:r>
            <a:r>
              <a:rPr lang="es-US" dirty="0" err="1">
                <a:solidFill>
                  <a:prstClr val="black"/>
                </a:solidFill>
                <a:ea typeface="Calibri" panose="020F0502020204030204" pitchFamily="34" charset="0"/>
                <a:cs typeface="Arial" panose="020B0604020202020204" pitchFamily="34" charset="0"/>
              </a:rPr>
              <a:t>Advantage</a:t>
            </a:r>
            <a:r>
              <a:rPr lang="es-US" dirty="0">
                <a:solidFill>
                  <a:prstClr val="black"/>
                </a:solidFill>
                <a:ea typeface="Calibri" panose="020F0502020204030204" pitchFamily="34" charset="0"/>
                <a:cs typeface="Arial" panose="020B0604020202020204" pitchFamily="34" charset="0"/>
              </a:rPr>
              <a:t>.</a:t>
            </a:r>
          </a:p>
        </p:txBody>
      </p:sp>
    </p:spTree>
    <p:extLst>
      <p:ext uri="{BB962C8B-B14F-4D97-AF65-F5344CB8AC3E}">
        <p14:creationId xmlns:p14="http://schemas.microsoft.com/office/powerpoint/2010/main" val="33726485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479425"/>
            <a:ext cx="5762625" cy="3241675"/>
          </a:xfrm>
        </p:spPr>
      </p:sp>
      <p:sp>
        <p:nvSpPr>
          <p:cNvPr id="3" name="Notes Placeholder 2"/>
          <p:cNvSpPr>
            <a:spLocks noGrp="1"/>
          </p:cNvSpPr>
          <p:nvPr>
            <p:ph type="body" idx="1"/>
          </p:nvPr>
        </p:nvSpPr>
        <p:spPr>
          <a:xfrm>
            <a:off x="731520" y="3990500"/>
            <a:ext cx="5852160" cy="3780473"/>
          </a:xfrm>
        </p:spPr>
        <p:txBody>
          <a:bodyPr/>
          <a:lstStyle/>
          <a:p>
            <a:pPr>
              <a:spcAft>
                <a:spcPts val="600"/>
              </a:spcAft>
              <a:defRPr/>
            </a:pPr>
            <a:r>
              <a:rPr lang="es-US" b="1">
                <a:cs typeface="Arial" panose="020B0604020202020204" pitchFamily="34" charset="0"/>
              </a:rPr>
              <a:t>Esta diapositiva tiene animación.</a:t>
            </a:r>
          </a:p>
          <a:p>
            <a:pPr defTabSz="966612">
              <a:spcAft>
                <a:spcPts val="600"/>
              </a:spcAft>
              <a:defRPr/>
            </a:pPr>
            <a:r>
              <a:rPr lang="es-US" b="1">
                <a:cs typeface="Arial" panose="020B0604020202020204" pitchFamily="34" charset="0"/>
              </a:rPr>
              <a:t>Notas del presentador:</a:t>
            </a:r>
          </a:p>
          <a:p>
            <a:pPr>
              <a:spcAft>
                <a:spcPts val="600"/>
              </a:spcAft>
            </a:pPr>
            <a:r>
              <a:rPr lang="es-US"/>
              <a:t>Compruebe su conocimiento: pregunta 2</a:t>
            </a:r>
          </a:p>
          <a:p>
            <a:pPr>
              <a:spcAft>
                <a:spcPts val="600"/>
              </a:spcAft>
            </a:pPr>
            <a:r>
              <a:rPr lang="es-US"/>
              <a:t>Una póliza de Medigap puede cubrirlo tanto a usted como a su cónyuge.</a:t>
            </a:r>
          </a:p>
          <a:p>
            <a:pPr marL="184596" indent="-184596">
              <a:spcAft>
                <a:spcPts val="600"/>
              </a:spcAft>
              <a:buFont typeface="+mj-lt"/>
              <a:buAutoNum type="alphaLcPeriod"/>
            </a:pPr>
            <a:r>
              <a:rPr lang="es-US"/>
              <a:t>Verdadero</a:t>
            </a:r>
          </a:p>
          <a:p>
            <a:pPr marL="184596" indent="-184596">
              <a:spcAft>
                <a:spcPts val="600"/>
              </a:spcAft>
              <a:buFont typeface="+mj-lt"/>
              <a:buAutoNum type="alphaLcPeriod"/>
            </a:pPr>
            <a:r>
              <a:rPr lang="es-US"/>
              <a:t>Falso</a:t>
            </a:r>
          </a:p>
          <a:p>
            <a:pPr>
              <a:spcAft>
                <a:spcPts val="600"/>
              </a:spcAft>
            </a:pPr>
            <a:r>
              <a:rPr lang="es-US" b="1"/>
              <a:t>RESPUESTA: b.</a:t>
            </a:r>
            <a:r>
              <a:rPr lang="es-US"/>
              <a:t> Falso </a:t>
            </a:r>
          </a:p>
          <a:p>
            <a:pPr>
              <a:spcAft>
                <a:spcPts val="600"/>
              </a:spcAft>
            </a:pPr>
            <a:r>
              <a:rPr lang="es-US"/>
              <a:t>Cada póliza de Medigap cubre a una sola persona. Si tanto usted como su cónyuge quieren cobertura de Medigap, deberán comprar pólizas de Medigap por separado.</a:t>
            </a:r>
          </a:p>
        </p:txBody>
      </p:sp>
    </p:spTree>
    <p:extLst>
      <p:ext uri="{BB962C8B-B14F-4D97-AF65-F5344CB8AC3E}">
        <p14:creationId xmlns:p14="http://schemas.microsoft.com/office/powerpoint/2010/main" val="28190869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479425"/>
            <a:ext cx="5762625" cy="3241675"/>
          </a:xfrm>
        </p:spPr>
      </p:sp>
      <p:sp>
        <p:nvSpPr>
          <p:cNvPr id="3" name="Notes Placeholder 2"/>
          <p:cNvSpPr>
            <a:spLocks noGrp="1"/>
          </p:cNvSpPr>
          <p:nvPr>
            <p:ph type="body" idx="1"/>
          </p:nvPr>
        </p:nvSpPr>
        <p:spPr>
          <a:xfrm>
            <a:off x="731520" y="3990500"/>
            <a:ext cx="5852160" cy="3780473"/>
          </a:xfrm>
        </p:spPr>
        <p:txBody>
          <a:bodyPr/>
          <a:lstStyle/>
          <a:p>
            <a:pPr defTabSz="966612">
              <a:defRPr/>
            </a:pPr>
            <a:r>
              <a:rPr lang="es-US" b="1">
                <a:cs typeface="Arial" panose="020B0604020202020204" pitchFamily="34" charset="0"/>
              </a:rPr>
              <a:t>Notas del presentador:</a:t>
            </a:r>
          </a:p>
          <a:p>
            <a:pPr defTabSz="966612">
              <a:defRPr/>
            </a:pPr>
            <a:endParaRPr lang="en-US" sz="1300" dirty="0">
              <a:solidFill>
                <a:prstClr val="black"/>
              </a:solidFill>
              <a:cs typeface="Arial" panose="020B0604020202020204" pitchFamily="34" charset="0"/>
            </a:endParaRPr>
          </a:p>
          <a:p>
            <a:pPr lvl="0">
              <a:defRPr/>
            </a:pPr>
            <a:r>
              <a:rPr lang="es-US" sz="1300">
                <a:solidFill>
                  <a:prstClr val="black"/>
                </a:solidFill>
                <a:cs typeface="Arial" panose="020B0604020202020204" pitchFamily="34" charset="0"/>
              </a:rPr>
              <a:t>La lección 2 explica los tipos de pólizas del Seguro Suplementario de Medicare (Medigap), </a:t>
            </a:r>
            <a:r>
              <a:rPr lang="es-US">
                <a:solidFill>
                  <a:prstClr val="black"/>
                </a:solidFill>
                <a:cs typeface="Arial" panose="020B0604020202020204" pitchFamily="34" charset="0"/>
              </a:rPr>
              <a:t>cambios recientes en Medigap</a:t>
            </a:r>
            <a:r>
              <a:rPr lang="es-US" sz="1300">
                <a:solidFill>
                  <a:prstClr val="black"/>
                </a:solidFill>
                <a:cs typeface="Arial" panose="020B0604020202020204" pitchFamily="34" charset="0"/>
              </a:rPr>
              <a:t>, cómo están estructurados los planes y los beneficios cubiertos por cada tipo de póliza de Medigap.</a:t>
            </a:r>
          </a:p>
        </p:txBody>
      </p:sp>
    </p:spTree>
    <p:extLst>
      <p:ext uri="{BB962C8B-B14F-4D97-AF65-F5344CB8AC3E}">
        <p14:creationId xmlns:p14="http://schemas.microsoft.com/office/powerpoint/2010/main" val="8839830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479425"/>
            <a:ext cx="5762625" cy="3241675"/>
          </a:xfrm>
        </p:spPr>
      </p:sp>
      <p:sp>
        <p:nvSpPr>
          <p:cNvPr id="3" name="Notes Placeholder 2"/>
          <p:cNvSpPr>
            <a:spLocks noGrp="1"/>
          </p:cNvSpPr>
          <p:nvPr>
            <p:ph type="body" idx="1"/>
          </p:nvPr>
        </p:nvSpPr>
        <p:spPr>
          <a:xfrm>
            <a:off x="731520" y="3990500"/>
            <a:ext cx="5852160" cy="3780473"/>
          </a:xfrm>
        </p:spPr>
        <p:txBody>
          <a:bodyPr/>
          <a:lstStyle/>
          <a:p>
            <a:pPr defTabSz="966612">
              <a:defRPr/>
            </a:pPr>
            <a:r>
              <a:rPr lang="es-US" b="1" dirty="0">
                <a:cs typeface="Arial" panose="020B0604020202020204" pitchFamily="34" charset="0"/>
              </a:rPr>
              <a:t>Notas del presentador:</a:t>
            </a:r>
          </a:p>
          <a:p>
            <a:pPr defTabSz="724959">
              <a:spcAft>
                <a:spcPts val="1269"/>
              </a:spcAft>
            </a:pPr>
            <a:r>
              <a:rPr lang="es-US" b="1" dirty="0"/>
              <a:t>Al finalizar esta sesión, usted podrá:</a:t>
            </a:r>
          </a:p>
          <a:p>
            <a:pPr marL="181240" indent="-181240" defTabSz="724959">
              <a:spcAft>
                <a:spcPts val="1269"/>
              </a:spcAft>
              <a:buFont typeface="Wingdings" panose="05000000000000000000" pitchFamily="2" charset="2"/>
              <a:buChar char="§"/>
            </a:pPr>
            <a:r>
              <a:rPr lang="es-US" b="0" dirty="0"/>
              <a:t>Explicar la cobertura de plan de  </a:t>
            </a:r>
            <a:r>
              <a:rPr lang="es-US" b="0" dirty="0" err="1"/>
              <a:t>Medigap</a:t>
            </a:r>
            <a:endParaRPr lang="es-US" b="0" dirty="0"/>
          </a:p>
          <a:p>
            <a:pPr marL="181240" indent="-181240" defTabSz="724959">
              <a:spcAft>
                <a:spcPts val="1269"/>
              </a:spcAft>
              <a:buFont typeface="Wingdings" panose="05000000000000000000" pitchFamily="2" charset="2"/>
              <a:buChar char="§"/>
            </a:pPr>
            <a:r>
              <a:rPr lang="es-US" b="0" dirty="0"/>
              <a:t>Comprender los cambios más recientes en </a:t>
            </a:r>
            <a:r>
              <a:rPr lang="es-US" b="0" dirty="0" err="1"/>
              <a:t>Medigap</a:t>
            </a:r>
            <a:endParaRPr lang="es-US" b="0" dirty="0"/>
          </a:p>
          <a:p>
            <a:pPr marL="181240" indent="-181240" defTabSz="724959">
              <a:spcAft>
                <a:spcPts val="1269"/>
              </a:spcAft>
              <a:buFont typeface="Wingdings" panose="05000000000000000000" pitchFamily="2" charset="2"/>
              <a:buChar char="§"/>
            </a:pPr>
            <a:r>
              <a:rPr lang="es-US" b="0" dirty="0"/>
              <a:t>Enumerar los diferentes planes de </a:t>
            </a:r>
            <a:r>
              <a:rPr lang="es-US" b="0" dirty="0" err="1"/>
              <a:t>Medigap</a:t>
            </a:r>
            <a:r>
              <a:rPr lang="es-US" b="0" dirty="0"/>
              <a:t> y los estados exentos</a:t>
            </a:r>
          </a:p>
          <a:p>
            <a:pPr marL="181240" indent="-181240" defTabSz="724959">
              <a:spcAft>
                <a:spcPts val="1269"/>
              </a:spcAft>
              <a:buFont typeface="Wingdings" panose="05000000000000000000" pitchFamily="2" charset="2"/>
              <a:buChar char="§"/>
            </a:pPr>
            <a:r>
              <a:rPr lang="es-US" b="0" dirty="0"/>
              <a:t>Explicar las pólizas de </a:t>
            </a:r>
            <a:r>
              <a:rPr lang="es-US" b="0" dirty="0" err="1"/>
              <a:t>Medigap</a:t>
            </a:r>
            <a:r>
              <a:rPr lang="es-US" b="0" dirty="0"/>
              <a:t> </a:t>
            </a:r>
            <a:r>
              <a:rPr lang="es-US" b="0" dirty="0" err="1"/>
              <a:t>Select</a:t>
            </a:r>
            <a:endParaRPr lang="es-US" b="0" dirty="0"/>
          </a:p>
          <a:p>
            <a:pPr defTabSz="724959">
              <a:spcAft>
                <a:spcPts val="1269"/>
              </a:spcAft>
            </a:pPr>
            <a:endParaRPr lang="en-US" b="1" dirty="0"/>
          </a:p>
          <a:p>
            <a:endParaRPr lang="en-US" dirty="0"/>
          </a:p>
        </p:txBody>
      </p:sp>
    </p:spTree>
    <p:extLst>
      <p:ext uri="{BB962C8B-B14F-4D97-AF65-F5344CB8AC3E}">
        <p14:creationId xmlns:p14="http://schemas.microsoft.com/office/powerpoint/2010/main" val="27932674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479425"/>
            <a:ext cx="5762625" cy="3241675"/>
          </a:xfrm>
        </p:spPr>
      </p:sp>
      <p:sp>
        <p:nvSpPr>
          <p:cNvPr id="3" name="Notes Placeholder 2"/>
          <p:cNvSpPr>
            <a:spLocks noGrp="1"/>
          </p:cNvSpPr>
          <p:nvPr>
            <p:ph type="body" idx="1"/>
          </p:nvPr>
        </p:nvSpPr>
        <p:spPr>
          <a:xfrm>
            <a:off x="601579" y="3840480"/>
            <a:ext cx="6160168" cy="5280660"/>
          </a:xfrm>
        </p:spPr>
        <p:txBody>
          <a:bodyPr/>
          <a:lstStyle/>
          <a:p>
            <a:pPr defTabSz="966612">
              <a:defRPr/>
            </a:pPr>
            <a:r>
              <a:rPr lang="es-US" b="1" dirty="0">
                <a:cs typeface="Arial" panose="020B0604020202020204" pitchFamily="34" charset="0"/>
              </a:rPr>
              <a:t>Notas del presentador:</a:t>
            </a:r>
          </a:p>
          <a:p>
            <a:r>
              <a:rPr lang="es-US" dirty="0"/>
              <a:t>En la mayoría de los estados, las compañías de seguros de </a:t>
            </a:r>
            <a:r>
              <a:rPr lang="es-US" dirty="0" err="1"/>
              <a:t>Medigap</a:t>
            </a:r>
            <a:r>
              <a:rPr lang="es-US" dirty="0"/>
              <a:t> solo pueden venderle una póliza estandarizada de </a:t>
            </a:r>
            <a:r>
              <a:rPr lang="es-US" dirty="0" err="1"/>
              <a:t>Medigap</a:t>
            </a:r>
            <a:r>
              <a:rPr lang="es-US" dirty="0"/>
              <a:t> identificada por las letras A, B, C, D, F, G, K, L, M, y N. Los Planes D y G con fecha de entrada en vigencia del 1 de junio de 2010 o posterior tienen beneficios diferentes a los Planes D y G comprados antes del 1 de junio de 2010. Los planes E, H, I y J ya no se venden, pero si usted ya tiene uno, generalmente puede conservarlo. </a:t>
            </a:r>
          </a:p>
          <a:p>
            <a:r>
              <a:rPr lang="es-US" dirty="0"/>
              <a:t>Cada plan de </a:t>
            </a:r>
            <a:r>
              <a:rPr lang="es-US" dirty="0" err="1"/>
              <a:t>Medigap</a:t>
            </a:r>
            <a:r>
              <a:rPr lang="es-US" dirty="0"/>
              <a:t> estandarizado debe ofrecer los mismos beneficios básicos, sin importar qué compañía de seguros lo venda. Los beneficios en cada plan de </a:t>
            </a:r>
            <a:r>
              <a:rPr lang="es-US" dirty="0" err="1"/>
              <a:t>Medigap</a:t>
            </a:r>
            <a:r>
              <a:rPr lang="es-US" dirty="0"/>
              <a:t> identificados con la misma letra son los mismos, independientemente de la compañía de seguros donde usted compre la póliza. En general, el costo es la única diferencia entre las pólizas de </a:t>
            </a:r>
            <a:r>
              <a:rPr lang="es-US" dirty="0" err="1"/>
              <a:t>Medigap</a:t>
            </a:r>
            <a:r>
              <a:rPr lang="es-US" dirty="0"/>
              <a:t> con la misma letra que son vendidas por distintas compañías de seguro. Se recomienda que haga averiguaciones cuidadosas para comprar una póliza de </a:t>
            </a:r>
            <a:r>
              <a:rPr lang="es-US" dirty="0" err="1"/>
              <a:t>Medigap</a:t>
            </a:r>
            <a:r>
              <a:rPr lang="es-US" dirty="0"/>
              <a:t>.</a:t>
            </a:r>
          </a:p>
          <a:p>
            <a:pPr>
              <a:defRPr/>
            </a:pPr>
            <a:r>
              <a:rPr lang="es-US" dirty="0"/>
              <a:t>Las compañías de seguros que venden pólizas de </a:t>
            </a:r>
            <a:r>
              <a:rPr lang="es-US" dirty="0" err="1"/>
              <a:t>Medigap</a:t>
            </a:r>
            <a:r>
              <a:rPr lang="es-US" dirty="0"/>
              <a:t> deben tener el Plan A disponible. Su ofrecen cualquier otro plan de </a:t>
            </a:r>
            <a:r>
              <a:rPr lang="es-US" dirty="0" err="1"/>
              <a:t>Medigap</a:t>
            </a:r>
            <a:r>
              <a:rPr lang="es-US" dirty="0"/>
              <a:t>, actualmente también deben ofrecer el Plan C o el Plan F de </a:t>
            </a:r>
            <a:r>
              <a:rPr lang="es-US" dirty="0" err="1"/>
              <a:t>Medigap</a:t>
            </a:r>
            <a:r>
              <a:rPr lang="es-US" dirty="0"/>
              <a:t> a las personas que no son nuevas en Medicare, y el Plan D o el Plan G a las personas nuevas en Medicare (vea las diapositivas 14–15). Es posible que no todas las pólizas de </a:t>
            </a:r>
            <a:r>
              <a:rPr lang="es-US" dirty="0" err="1"/>
              <a:t>Medigap</a:t>
            </a:r>
            <a:r>
              <a:rPr lang="es-US" dirty="0"/>
              <a:t> estén disponibles en su estado. Para más</a:t>
            </a:r>
            <a:r>
              <a:rPr lang="es-US" baseline="0" dirty="0">
                <a:cs typeface="Arial" panose="020B0604020202020204" pitchFamily="34" charset="0"/>
              </a:rPr>
              <a:t> información, </a:t>
            </a:r>
            <a:r>
              <a:rPr lang="es-US" dirty="0"/>
              <a:t>llame al</a:t>
            </a:r>
            <a:r>
              <a:rPr lang="es-US" baseline="0" dirty="0">
                <a:cs typeface="Arial" panose="020B0604020202020204" pitchFamily="34" charset="0"/>
              </a:rPr>
              <a:t> </a:t>
            </a:r>
            <a:r>
              <a:rPr lang="es-US" dirty="0"/>
              <a:t>1-877-839-2675 a fin de comunicarse con el Programa Estatal de Asistencia sobre Seguros Médicos (SHIP, por sus siglas en inglés) de su estado</a:t>
            </a:r>
            <a:r>
              <a:rPr lang="es-US" baseline="0" dirty="0">
                <a:cs typeface="Arial" panose="020B0604020202020204" pitchFamily="34" charset="0"/>
              </a:rPr>
              <a:t> </a:t>
            </a:r>
            <a:r>
              <a:rPr lang="es-US" dirty="0"/>
              <a:t>o visite </a:t>
            </a:r>
            <a:r>
              <a:rPr lang="es-US" sz="1300" u="sng" dirty="0">
                <a:cs typeface="Arial" panose="020B0604020202020204" pitchFamily="34" charset="0"/>
                <a:hlinkClick r:id="rId3"/>
              </a:rPr>
              <a:t>shiptacenter.org</a:t>
            </a:r>
            <a:r>
              <a:rPr lang="es-US" sz="1300" dirty="0">
                <a:cs typeface="Arial" panose="020B0604020202020204" pitchFamily="34" charset="0"/>
              </a:rPr>
              <a:t>. </a:t>
            </a:r>
          </a:p>
          <a:p>
            <a:r>
              <a:rPr lang="es-US" dirty="0"/>
              <a:t>Es posible que algunas personas todavía tengan una póliza de </a:t>
            </a:r>
            <a:r>
              <a:rPr lang="es-US" dirty="0" err="1"/>
              <a:t>Medigap</a:t>
            </a:r>
            <a:r>
              <a:rPr lang="es-US" dirty="0"/>
              <a:t> que compraron antes de que los planes fueran estandarizados. Si es así, pueden conservarla. Si la cancelan, es posible que no puedan recuperarlas.</a:t>
            </a:r>
          </a:p>
          <a:p>
            <a:r>
              <a:rPr lang="es-US" dirty="0"/>
              <a:t>Las pólizas de </a:t>
            </a:r>
            <a:r>
              <a:rPr lang="es-US" dirty="0" err="1"/>
              <a:t>Medigap</a:t>
            </a:r>
            <a:r>
              <a:rPr lang="es-US" dirty="0"/>
              <a:t> están estandarizadas de distinta manera en Massachusetts, Minnesota y Wisconsin. Esos se denominan estados exentos.  </a:t>
            </a:r>
          </a:p>
          <a:p>
            <a:endParaRPr lang="en-US" dirty="0">
              <a:cs typeface="Arial" panose="020B0604020202020204" pitchFamily="34" charset="0"/>
            </a:endParaRPr>
          </a:p>
          <a:p>
            <a:r>
              <a:rPr lang="es-US" i="1" dirty="0">
                <a:cs typeface="Arial" panose="020B0604020202020204" pitchFamily="34" charset="0"/>
              </a:rPr>
              <a:t>Cita: NAIC MO651, </a:t>
            </a:r>
            <a:r>
              <a:rPr lang="es-US" i="1" dirty="0" err="1">
                <a:cs typeface="Arial" panose="020B0604020202020204" pitchFamily="34" charset="0"/>
              </a:rPr>
              <a:t>Section</a:t>
            </a:r>
            <a:r>
              <a:rPr lang="es-US" i="1" dirty="0">
                <a:cs typeface="Arial" panose="020B0604020202020204" pitchFamily="34" charset="0"/>
              </a:rPr>
              <a:t> 7-Minimum </a:t>
            </a:r>
            <a:r>
              <a:rPr lang="es-US" i="1" dirty="0" err="1">
                <a:cs typeface="Arial" panose="020B0604020202020204" pitchFamily="34" charset="0"/>
              </a:rPr>
              <a:t>Benefits</a:t>
            </a:r>
            <a:r>
              <a:rPr lang="es-US" i="1" dirty="0">
                <a:cs typeface="Arial" panose="020B0604020202020204" pitchFamily="34" charset="0"/>
              </a:rPr>
              <a:t> </a:t>
            </a:r>
            <a:r>
              <a:rPr lang="es-US" i="1" dirty="0" err="1">
                <a:cs typeface="Arial" panose="020B0604020202020204" pitchFamily="34" charset="0"/>
              </a:rPr>
              <a:t>Standards</a:t>
            </a:r>
            <a:endParaRPr lang="es-US" i="1" dirty="0">
              <a:cs typeface="Arial" panose="020B0604020202020204" pitchFamily="34" charset="0"/>
            </a:endParaRPr>
          </a:p>
          <a:p>
            <a:endParaRPr lang="en-US" dirty="0">
              <a:cs typeface="Arial" panose="020B0604020202020204" pitchFamily="34" charset="0"/>
            </a:endParaRPr>
          </a:p>
        </p:txBody>
      </p:sp>
    </p:spTree>
    <p:extLst>
      <p:ext uri="{BB962C8B-B14F-4D97-AF65-F5344CB8AC3E}">
        <p14:creationId xmlns:p14="http://schemas.microsoft.com/office/powerpoint/2010/main" val="35449305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479425"/>
            <a:ext cx="5762625" cy="3241675"/>
          </a:xfrm>
        </p:spPr>
      </p:sp>
      <p:sp>
        <p:nvSpPr>
          <p:cNvPr id="3" name="Notes Placeholder 2"/>
          <p:cNvSpPr>
            <a:spLocks noGrp="1"/>
          </p:cNvSpPr>
          <p:nvPr>
            <p:ph type="body" idx="1"/>
          </p:nvPr>
        </p:nvSpPr>
        <p:spPr>
          <a:xfrm>
            <a:off x="252663" y="3804475"/>
            <a:ext cx="6833937" cy="5483903"/>
          </a:xfrm>
        </p:spPr>
        <p:txBody>
          <a:bodyPr/>
          <a:lstStyle/>
          <a:p>
            <a:pPr defTabSz="966612">
              <a:defRPr/>
            </a:pPr>
            <a:r>
              <a:rPr lang="es-US" b="1" dirty="0">
                <a:cs typeface="Arial" panose="020B0604020202020204" pitchFamily="34" charset="0"/>
              </a:rPr>
              <a:t>Notas del presentador:</a:t>
            </a:r>
          </a:p>
          <a:p>
            <a:pPr defTabSz="966612">
              <a:defRPr/>
            </a:pPr>
            <a:r>
              <a:rPr lang="es-US" dirty="0">
                <a:solidFill>
                  <a:prstClr val="black"/>
                </a:solidFill>
                <a:cs typeface="Arial" panose="020B0604020202020204" pitchFamily="34" charset="0"/>
              </a:rPr>
              <a:t>Todas las pólizas </a:t>
            </a:r>
            <a:r>
              <a:rPr lang="es-US"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 cubren un conjunto básico de beneficios, incluidos los siguientes:</a:t>
            </a:r>
          </a:p>
          <a:p>
            <a:pPr marL="125861" indent="-125861" defTabSz="966612">
              <a:buFont typeface="Wingdings" panose="05000000000000000000" pitchFamily="2" charset="2"/>
              <a:buChar char="§"/>
              <a:defRPr/>
            </a:pPr>
            <a:r>
              <a:rPr lang="es-US" dirty="0">
                <a:solidFill>
                  <a:prstClr val="black"/>
                </a:solidFill>
                <a:cs typeface="Arial" panose="020B0604020202020204" pitchFamily="34" charset="0"/>
              </a:rPr>
              <a:t>Todos los planes cubren el 100% del </a:t>
            </a:r>
            <a:r>
              <a:rPr lang="es-US" dirty="0" err="1">
                <a:solidFill>
                  <a:prstClr val="black"/>
                </a:solidFill>
                <a:cs typeface="Arial" panose="020B0604020202020204" pitchFamily="34" charset="0"/>
              </a:rPr>
              <a:t>coseguro</a:t>
            </a:r>
            <a:r>
              <a:rPr lang="es-US" dirty="0">
                <a:solidFill>
                  <a:prstClr val="black"/>
                </a:solidFill>
                <a:cs typeface="Arial" panose="020B0604020202020204" pitchFamily="34" charset="0"/>
              </a:rPr>
              <a:t> y los gastos de hospital de la Parte A de Medicare (Seguro de hospital), hasta 365 días adicionales después de haber usado todos los beneficios de Medicare. El Plan F también ofrece un plan de deducible alto en algunos estados. </a:t>
            </a:r>
          </a:p>
          <a:p>
            <a:pPr marL="125861" indent="-125861" defTabSz="966612">
              <a:buFont typeface="Wingdings" panose="05000000000000000000" pitchFamily="2" charset="2"/>
              <a:buChar char="§"/>
              <a:defRPr/>
            </a:pPr>
            <a:r>
              <a:rPr lang="es-US" dirty="0">
                <a:solidFill>
                  <a:prstClr val="black"/>
                </a:solidFill>
                <a:cs typeface="Arial" panose="020B0604020202020204" pitchFamily="34" charset="0"/>
              </a:rPr>
              <a:t>Los planes A, B, C, D, F, G, M y N pagan el 100% del </a:t>
            </a:r>
            <a:r>
              <a:rPr lang="es-US" dirty="0" err="1">
                <a:solidFill>
                  <a:prstClr val="black"/>
                </a:solidFill>
                <a:cs typeface="Arial" panose="020B0604020202020204" pitchFamily="34" charset="0"/>
              </a:rPr>
              <a:t>coseguro</a:t>
            </a:r>
            <a:r>
              <a:rPr lang="es-US" dirty="0">
                <a:solidFill>
                  <a:prstClr val="black"/>
                </a:solidFill>
                <a:cs typeface="Arial" panose="020B0604020202020204" pitchFamily="34" charset="0"/>
              </a:rPr>
              <a:t> o copago de la Parte B de Medicare (Seguro médico). El Plan N paga el 100% del </a:t>
            </a:r>
            <a:r>
              <a:rPr lang="es-US" dirty="0" err="1">
                <a:solidFill>
                  <a:prstClr val="black"/>
                </a:solidFill>
                <a:cs typeface="Arial" panose="020B0604020202020204" pitchFamily="34" charset="0"/>
              </a:rPr>
              <a:t>coseguro</a:t>
            </a:r>
            <a:r>
              <a:rPr lang="es-US" dirty="0">
                <a:solidFill>
                  <a:prstClr val="black"/>
                </a:solidFill>
                <a:cs typeface="Arial" panose="020B0604020202020204" pitchFamily="34" charset="0"/>
              </a:rPr>
              <a:t> de la Parte B, excepto por un copago de hasta $20 por algunas consultas y un copago de hasta $50 para visitas a la sala de emergencias que no conlleven a una internación. El Plan K paga el 50% del </a:t>
            </a:r>
            <a:r>
              <a:rPr lang="es-US" dirty="0" err="1">
                <a:solidFill>
                  <a:prstClr val="black"/>
                </a:solidFill>
                <a:cs typeface="Arial" panose="020B0604020202020204" pitchFamily="34" charset="0"/>
              </a:rPr>
              <a:t>coseguro</a:t>
            </a:r>
            <a:r>
              <a:rPr lang="es-US" dirty="0">
                <a:solidFill>
                  <a:prstClr val="black"/>
                </a:solidFill>
                <a:cs typeface="Arial" panose="020B0604020202020204" pitchFamily="34" charset="0"/>
              </a:rPr>
              <a:t> o copago de la Parte B de Medicare y el Plan L paga el 75%.</a:t>
            </a:r>
          </a:p>
          <a:p>
            <a:pPr marL="125861" indent="-125861" defTabSz="966612">
              <a:buFont typeface="Wingdings" panose="05000000000000000000" pitchFamily="2" charset="2"/>
              <a:buChar char="§"/>
              <a:defRPr/>
            </a:pPr>
            <a:r>
              <a:rPr lang="es-US" dirty="0">
                <a:solidFill>
                  <a:prstClr val="black"/>
                </a:solidFill>
                <a:cs typeface="Arial" panose="020B0604020202020204" pitchFamily="34" charset="0"/>
              </a:rPr>
              <a:t>Los planes A, B, C, D, F, G, M y N pagan el 100% de la sangre (las 3 primeras unidades). El Plan K paga el 50% y el Plan L paga el 75%.</a:t>
            </a:r>
          </a:p>
          <a:p>
            <a:pPr marL="125861" indent="-125861" defTabSz="966612">
              <a:buFont typeface="Wingdings" panose="05000000000000000000" pitchFamily="2" charset="2"/>
              <a:buChar char="§"/>
              <a:defRPr/>
            </a:pPr>
            <a:r>
              <a:rPr lang="es-US" dirty="0">
                <a:solidFill>
                  <a:prstClr val="black"/>
                </a:solidFill>
                <a:cs typeface="Arial" panose="020B0604020202020204" pitchFamily="34" charset="0"/>
              </a:rPr>
              <a:t>Los Planes A, B, C, D, F, G, M y N pagan el 100% del </a:t>
            </a:r>
            <a:r>
              <a:rPr lang="es-US" dirty="0" err="1">
                <a:solidFill>
                  <a:prstClr val="black"/>
                </a:solidFill>
                <a:cs typeface="Arial" panose="020B0604020202020204" pitchFamily="34" charset="0"/>
              </a:rPr>
              <a:t>coseguro</a:t>
            </a:r>
            <a:r>
              <a:rPr lang="es-US" dirty="0">
                <a:solidFill>
                  <a:prstClr val="black"/>
                </a:solidFill>
                <a:cs typeface="Arial" panose="020B0604020202020204" pitchFamily="34" charset="0"/>
              </a:rPr>
              <a:t> o copago de los cuidados paliativos de la Parte A. El Plan K paga el 50% y el Plan L paga el 75%.</a:t>
            </a:r>
          </a:p>
          <a:p>
            <a:pPr marL="125861" indent="-125861" defTabSz="966612">
              <a:buFont typeface="Wingdings" panose="05000000000000000000" pitchFamily="2" charset="2"/>
              <a:buChar char="§"/>
              <a:defRPr/>
            </a:pPr>
            <a:r>
              <a:rPr lang="es-US" dirty="0">
                <a:solidFill>
                  <a:prstClr val="black"/>
                </a:solidFill>
                <a:cs typeface="Arial" panose="020B0604020202020204" pitchFamily="34" charset="0"/>
              </a:rPr>
              <a:t>Además, cada plan de </a:t>
            </a:r>
            <a:r>
              <a:rPr lang="es-US"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 cubre diferentes beneficios:</a:t>
            </a:r>
          </a:p>
          <a:p>
            <a:pPr marL="241653" lvl="1" indent="-115793" defTabSz="724959">
              <a:spcBef>
                <a:spcPts val="634"/>
              </a:spcBef>
              <a:buFont typeface="Arial" panose="020B0604020202020204" pitchFamily="34" charset="0"/>
              <a:buChar char="•"/>
              <a:defRPr/>
            </a:pPr>
            <a:r>
              <a:rPr lang="es-US" dirty="0">
                <a:solidFill>
                  <a:prstClr val="black"/>
                </a:solidFill>
                <a:cs typeface="Arial" panose="020B0604020202020204" pitchFamily="34" charset="0"/>
              </a:rPr>
              <a:t>Los planes C, D, F, G, M y N cubren el 100 % del </a:t>
            </a:r>
            <a:r>
              <a:rPr lang="es-US" dirty="0" err="1">
                <a:solidFill>
                  <a:prstClr val="black"/>
                </a:solidFill>
                <a:cs typeface="Arial" panose="020B0604020202020204" pitchFamily="34" charset="0"/>
              </a:rPr>
              <a:t>coseguro</a:t>
            </a:r>
            <a:r>
              <a:rPr lang="es-US" dirty="0">
                <a:solidFill>
                  <a:prstClr val="black"/>
                </a:solidFill>
                <a:cs typeface="Arial" panose="020B0604020202020204" pitchFamily="34" charset="0"/>
              </a:rPr>
              <a:t> de atención en un centro de enfermería especializada. El Plan K cubre el 50% y el Plan L cubre el 75%.</a:t>
            </a:r>
          </a:p>
          <a:p>
            <a:pPr marL="241653" lvl="1" indent="-115793" defTabSz="724959">
              <a:spcBef>
                <a:spcPts val="634"/>
              </a:spcBef>
              <a:buFont typeface="Arial" panose="020B0604020202020204" pitchFamily="34" charset="0"/>
              <a:buChar char="•"/>
              <a:defRPr/>
            </a:pPr>
            <a:r>
              <a:rPr lang="es-US" dirty="0">
                <a:solidFill>
                  <a:prstClr val="black"/>
                </a:solidFill>
                <a:cs typeface="Arial" panose="020B0604020202020204" pitchFamily="34" charset="0"/>
              </a:rPr>
              <a:t>Los planes B, C, D, F, G y N cubren el 100% del deducible de la Parte A de Medicare. Los planes K y M cubren el 50% y el Plan L cubre el 75%.</a:t>
            </a:r>
          </a:p>
          <a:p>
            <a:pPr marL="241653" lvl="1" indent="-115793" defTabSz="724959">
              <a:spcBef>
                <a:spcPts val="634"/>
              </a:spcBef>
              <a:buFont typeface="Arial" panose="020B0604020202020204" pitchFamily="34" charset="0"/>
              <a:buChar char="•"/>
              <a:defRPr/>
            </a:pPr>
            <a:r>
              <a:rPr lang="es-US" dirty="0">
                <a:solidFill>
                  <a:prstClr val="black"/>
                </a:solidFill>
                <a:cs typeface="Arial" panose="020B0604020202020204" pitchFamily="34" charset="0"/>
              </a:rPr>
              <a:t>Los planes C y F de </a:t>
            </a:r>
            <a:r>
              <a:rPr lang="es-US"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 cubren el 100% del deducible de la Parte B de Medicare. Los planes C y F no están disponibles para las personas que hayan sido recientemente elegibles para Medicare a partir del 1 de enero de 2020.</a:t>
            </a:r>
          </a:p>
          <a:p>
            <a:pPr marL="241653" lvl="1" indent="-115793" defTabSz="724959">
              <a:spcBef>
                <a:spcPts val="634"/>
              </a:spcBef>
              <a:buFont typeface="Arial" panose="020B0604020202020204" pitchFamily="34" charset="0"/>
              <a:buChar char="•"/>
              <a:defRPr/>
            </a:pPr>
            <a:r>
              <a:rPr lang="es-US" dirty="0">
                <a:solidFill>
                  <a:prstClr val="black"/>
                </a:solidFill>
                <a:cs typeface="Arial" panose="020B0604020202020204" pitchFamily="34" charset="0"/>
              </a:rPr>
              <a:t>Los Planes </a:t>
            </a:r>
            <a:r>
              <a:rPr lang="es-US"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 F y G cubren el 100% de los cargos en exceso de la Parte B de Medicare.</a:t>
            </a:r>
          </a:p>
          <a:p>
            <a:pPr marL="241653" lvl="1" indent="-115793" defTabSz="724959">
              <a:spcBef>
                <a:spcPts val="634"/>
              </a:spcBef>
              <a:buFont typeface="Arial" panose="020B0604020202020204" pitchFamily="34" charset="0"/>
              <a:buChar char="•"/>
              <a:defRPr/>
            </a:pPr>
            <a:r>
              <a:rPr lang="es-US" dirty="0">
                <a:solidFill>
                  <a:prstClr val="black"/>
                </a:solidFill>
                <a:cs typeface="Arial" panose="020B0604020202020204" pitchFamily="34" charset="0"/>
              </a:rPr>
              <a:t>Los Planes </a:t>
            </a:r>
            <a:r>
              <a:rPr lang="es-US"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 C, D, F, G, M y N cubren el 80% de los costos de emergencia de viajes al extranjero hasta los límites del plan.</a:t>
            </a:r>
          </a:p>
          <a:p>
            <a:pPr marL="241653" lvl="1" indent="-115793" defTabSz="724959">
              <a:spcBef>
                <a:spcPts val="634"/>
              </a:spcBef>
              <a:buFont typeface="Arial" panose="020B0604020202020204" pitchFamily="34" charset="0"/>
              <a:buChar char="•"/>
              <a:defRPr/>
            </a:pPr>
            <a:r>
              <a:rPr lang="es-US" dirty="0">
                <a:solidFill>
                  <a:prstClr val="black"/>
                </a:solidFill>
                <a:cs typeface="Arial" panose="020B0604020202020204" pitchFamily="34" charset="0"/>
              </a:rPr>
              <a:t>En 2021, los Planes K y L tienen límites de gastos de bolsillo de $6,620 y $3,310, respectivamente.</a:t>
            </a:r>
          </a:p>
        </p:txBody>
      </p:sp>
    </p:spTree>
    <p:extLst>
      <p:ext uri="{BB962C8B-B14F-4D97-AF65-F5344CB8AC3E}">
        <p14:creationId xmlns:p14="http://schemas.microsoft.com/office/powerpoint/2010/main" val="28486804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479425"/>
            <a:ext cx="5762625" cy="3241675"/>
          </a:xfrm>
        </p:spPr>
      </p:sp>
      <p:sp>
        <p:nvSpPr>
          <p:cNvPr id="3" name="Notes Placeholder 2"/>
          <p:cNvSpPr>
            <a:spLocks noGrp="1"/>
          </p:cNvSpPr>
          <p:nvPr>
            <p:ph type="body" idx="1"/>
          </p:nvPr>
        </p:nvSpPr>
        <p:spPr>
          <a:xfrm>
            <a:off x="731520" y="3804475"/>
            <a:ext cx="5852160" cy="4629662"/>
          </a:xfrm>
        </p:spPr>
        <p:txBody>
          <a:bodyPr/>
          <a:lstStyle/>
          <a:p>
            <a:pPr defTabSz="966612">
              <a:spcBef>
                <a:spcPts val="646"/>
              </a:spcBef>
              <a:defRPr/>
            </a:pPr>
            <a:r>
              <a:rPr lang="es-US" b="1" dirty="0">
                <a:cs typeface="Arial" panose="020B0604020202020204" pitchFamily="34" charset="0"/>
              </a:rPr>
              <a:t>Notas del presentador:</a:t>
            </a:r>
          </a:p>
          <a:p>
            <a:pPr defTabSz="966612">
              <a:spcBef>
                <a:spcPts val="646"/>
              </a:spcBef>
              <a:defRPr/>
            </a:pPr>
            <a:r>
              <a:rPr lang="es-US" dirty="0">
                <a:solidFill>
                  <a:prstClr val="black"/>
                </a:solidFill>
                <a:cs typeface="Arial" panose="020B0604020202020204" pitchFamily="34" charset="0"/>
              </a:rPr>
              <a:t>La Ley de Acceso a Medicare y Reautorización de CHIP (MACRA, por sus siglas en inglés) de 2015 es una legislación bipartidista promulgada el 16 de abril de 2015. Cambió quién es elegible para comprar una póliza de </a:t>
            </a:r>
            <a:r>
              <a:rPr lang="es-US"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 que proporciona cobertura del deducible de la Parte B. </a:t>
            </a:r>
          </a:p>
          <a:p>
            <a:pPr marL="125861" indent="-125861" defTabSz="966612">
              <a:spcBef>
                <a:spcPts val="646"/>
              </a:spcBef>
              <a:buFont typeface="Wingdings" panose="05000000000000000000" pitchFamily="2" charset="2"/>
              <a:buChar char="§"/>
              <a:defRPr/>
            </a:pPr>
            <a:r>
              <a:rPr lang="es-US" dirty="0">
                <a:solidFill>
                  <a:prstClr val="black"/>
                </a:solidFill>
                <a:cs typeface="Arial" panose="020B0604020202020204" pitchFamily="34" charset="0"/>
              </a:rPr>
              <a:t>Esto se refiere a los Planes C y F.</a:t>
            </a:r>
          </a:p>
          <a:p>
            <a:pPr marL="125861" indent="-125861" defTabSz="966612">
              <a:spcBef>
                <a:spcPts val="646"/>
              </a:spcBef>
              <a:buFont typeface="Wingdings" panose="05000000000000000000" pitchFamily="2" charset="2"/>
              <a:buChar char="§"/>
              <a:defRPr/>
            </a:pPr>
            <a:r>
              <a:rPr lang="es-US" dirty="0">
                <a:solidFill>
                  <a:prstClr val="black"/>
                </a:solidFill>
                <a:cs typeface="Arial" panose="020B0604020202020204" pitchFamily="34" charset="0"/>
              </a:rPr>
              <a:t>A las compañías de seguros que venden pólizas de </a:t>
            </a:r>
            <a:r>
              <a:rPr lang="es-US"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 se les prohibió vender Planes C o F a personas que cumplieran 65 años el 1 de enero de 2020, o después, o a personas que obtuvieran la Parte A (debido a una discapacidad o a ESRD) a partir del 1 de enero de 2020.</a:t>
            </a:r>
          </a:p>
          <a:p>
            <a:pPr lvl="0" indent="0" defTabSz="966612">
              <a:spcBef>
                <a:spcPts val="646"/>
              </a:spcBef>
              <a:buFont typeface="Arial" panose="020B0604020202020204" pitchFamily="34" charset="0"/>
              <a:buNone/>
              <a:defRPr/>
            </a:pPr>
            <a:r>
              <a:rPr lang="es-US" dirty="0">
                <a:solidFill>
                  <a:prstClr val="black"/>
                </a:solidFill>
                <a:cs typeface="Arial" panose="020B0604020202020204" pitchFamily="34" charset="0"/>
              </a:rPr>
              <a:t>Una persona que no era "recientemente elegible para ser beneficiaria de Medicare" el 1 de enero de 2020 o más tarde puede presentar la solicitud para comprar el Plan C o el Plan F y la compañía de seguros tiene permitido vender la póliza por MACRA. La compañía de seguros no tiene obligación de vender la póliza. Solo tienen emisión garantizada si están en su Período de Inscripción Abierta (OEP, por sus siglas en inglés) o si tienen derechos de emisión garantizados bajo otra circunstancia limitada. Su OEP de </a:t>
            </a:r>
            <a:r>
              <a:rPr lang="es-US"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 comienza el mes que cumple 65 años o más Y que está inscrito para la Parte B. Los derechos de emisión garantizados son sus derechos a comprar ciertas pólizas de </a:t>
            </a:r>
            <a:r>
              <a:rPr lang="es-US"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 en determinadas situaciones fuera de su OEP de </a:t>
            </a:r>
            <a:r>
              <a:rPr lang="es-US"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 </a:t>
            </a:r>
          </a:p>
          <a:p>
            <a:pPr defTabSz="966612">
              <a:spcBef>
                <a:spcPts val="646"/>
              </a:spcBef>
              <a:defRPr/>
            </a:pPr>
            <a:r>
              <a:rPr lang="es-US" i="1" dirty="0">
                <a:cs typeface="Arial" panose="020B0604020202020204" pitchFamily="34" charset="0"/>
              </a:rPr>
              <a:t>Cita: NAIC MO651, Sección 9.2</a:t>
            </a:r>
          </a:p>
        </p:txBody>
      </p:sp>
    </p:spTree>
    <p:extLst>
      <p:ext uri="{BB962C8B-B14F-4D97-AF65-F5344CB8AC3E}">
        <p14:creationId xmlns:p14="http://schemas.microsoft.com/office/powerpoint/2010/main" val="12669574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479425"/>
            <a:ext cx="5762625" cy="3241675"/>
          </a:xfrm>
        </p:spPr>
      </p:sp>
      <p:sp>
        <p:nvSpPr>
          <p:cNvPr id="3" name="Notes Placeholder 2"/>
          <p:cNvSpPr>
            <a:spLocks noGrp="1"/>
          </p:cNvSpPr>
          <p:nvPr>
            <p:ph type="body" idx="1"/>
          </p:nvPr>
        </p:nvSpPr>
        <p:spPr>
          <a:xfrm>
            <a:off x="731520" y="3990500"/>
            <a:ext cx="5852160" cy="3780473"/>
          </a:xfrm>
        </p:spPr>
        <p:txBody>
          <a:bodyPr/>
          <a:lstStyle/>
          <a:p>
            <a:pPr defTabSz="966612">
              <a:spcBef>
                <a:spcPts val="646"/>
              </a:spcBef>
              <a:defRPr/>
            </a:pPr>
            <a:r>
              <a:rPr lang="es-US" sz="1300" b="1">
                <a:solidFill>
                  <a:prstClr val="black"/>
                </a:solidFill>
                <a:cs typeface="Arial" panose="020B0604020202020204" pitchFamily="34" charset="0"/>
              </a:rPr>
              <a:t>Notas del presentador:</a:t>
            </a:r>
          </a:p>
          <a:p>
            <a:pPr defTabSz="966612">
              <a:spcBef>
                <a:spcPts val="646"/>
              </a:spcBef>
              <a:defRPr/>
            </a:pPr>
            <a:r>
              <a:rPr lang="es-US" sz="1300">
                <a:solidFill>
                  <a:prstClr val="black"/>
                </a:solidFill>
                <a:cs typeface="Arial" panose="020B0604020202020204" pitchFamily="34" charset="0"/>
              </a:rPr>
              <a:t>Las compañías de seguros pueden vender un Plan C o F a una persona que comenzó a obtener la Parte A Medicare de forma retroactiva sin prima antes del 1 de enero de 2020.</a:t>
            </a:r>
          </a:p>
          <a:p>
            <a:pPr defTabSz="966612">
              <a:spcBef>
                <a:spcPts val="646"/>
              </a:spcBef>
              <a:defRPr/>
            </a:pPr>
            <a:r>
              <a:rPr lang="es-US" sz="1300">
                <a:solidFill>
                  <a:prstClr val="black"/>
                </a:solidFill>
                <a:cs typeface="Arial" panose="020B0604020202020204" pitchFamily="34" charset="0"/>
              </a:rPr>
              <a:t>Los Planes C y F de Medigap permanecerán activos para las personas que ya los tenían.</a:t>
            </a:r>
          </a:p>
          <a:p>
            <a:pPr defTabSz="966612">
              <a:spcBef>
                <a:spcPts val="646"/>
              </a:spcBef>
              <a:defRPr/>
            </a:pPr>
            <a:r>
              <a:rPr lang="es-US" sz="1300">
                <a:solidFill>
                  <a:prstClr val="black"/>
                </a:solidFill>
                <a:cs typeface="Arial" panose="020B0604020202020204" pitchFamily="34" charset="0"/>
              </a:rPr>
              <a:t>Los Planes C y F tienen su renovación garantizada para las personas que ya los tienen. Si las primas no se pagan, estos planes se perderán y ninguno de los dos se puede recuperar.</a:t>
            </a:r>
          </a:p>
          <a:p>
            <a:pPr defTabSz="966612">
              <a:spcBef>
                <a:spcPts val="646"/>
              </a:spcBef>
              <a:defRPr/>
            </a:pPr>
            <a:r>
              <a:rPr lang="es-US" sz="1300">
                <a:solidFill>
                  <a:prstClr val="black"/>
                </a:solidFill>
                <a:cs typeface="Arial" panose="020B0604020202020204" pitchFamily="34" charset="0"/>
              </a:rPr>
              <a:t>No habrá un derecho de emisión con garantía federal para que las personas con Plan C o F se cambien a otros tipos de planes Consulte con el Departamento de Seguros de su estado sobre los derechos que usted podría tener según la ley estatal.</a:t>
            </a:r>
          </a:p>
        </p:txBody>
      </p:sp>
    </p:spTree>
    <p:extLst>
      <p:ext uri="{BB962C8B-B14F-4D97-AF65-F5344CB8AC3E}">
        <p14:creationId xmlns:p14="http://schemas.microsoft.com/office/powerpoint/2010/main" val="19247301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479425"/>
            <a:ext cx="5762625" cy="3241675"/>
          </a:xfrm>
        </p:spPr>
      </p:sp>
      <p:sp>
        <p:nvSpPr>
          <p:cNvPr id="3" name="Notes Placeholder 2"/>
          <p:cNvSpPr>
            <a:spLocks noGrp="1"/>
          </p:cNvSpPr>
          <p:nvPr>
            <p:ph type="body" idx="1"/>
          </p:nvPr>
        </p:nvSpPr>
        <p:spPr>
          <a:xfrm>
            <a:off x="731520" y="3864483"/>
            <a:ext cx="5852160" cy="4774191"/>
          </a:xfrm>
        </p:spPr>
        <p:txBody>
          <a:bodyPr/>
          <a:lstStyle/>
          <a:p>
            <a:pPr>
              <a:spcAft>
                <a:spcPts val="600"/>
              </a:spcAft>
              <a:defRPr/>
            </a:pPr>
            <a:r>
              <a:rPr lang="es-US" b="1" dirty="0">
                <a:cs typeface="Arial" panose="020B0604020202020204" pitchFamily="34" charset="0"/>
              </a:rPr>
              <a:t>Esta diapositiva tiene animación.</a:t>
            </a:r>
          </a:p>
          <a:p>
            <a:pPr>
              <a:spcAft>
                <a:spcPts val="600"/>
              </a:spcAft>
              <a:defRPr/>
            </a:pPr>
            <a:r>
              <a:rPr lang="es-US" b="1" dirty="0">
                <a:cs typeface="Arial" panose="020B0604020202020204" pitchFamily="34" charset="0"/>
              </a:rPr>
              <a:t>Notas del presentador</a:t>
            </a:r>
          </a:p>
          <a:p>
            <a:pPr defTabSz="966612">
              <a:spcAft>
                <a:spcPts val="600"/>
              </a:spcAft>
              <a:defRPr/>
            </a:pPr>
            <a:r>
              <a:rPr lang="es-US" dirty="0">
                <a:solidFill>
                  <a:prstClr val="black"/>
                </a:solidFill>
                <a:cs typeface="Arial" panose="020B0604020202020204" pitchFamily="34" charset="0"/>
              </a:rPr>
              <a:t>Massachusetts, Minnesota, y Wisconsin son estados exentos. Esto significa que:</a:t>
            </a:r>
          </a:p>
          <a:p>
            <a:pPr marL="125861" indent="-125861" defTabSz="966612">
              <a:spcAft>
                <a:spcPts val="600"/>
              </a:spcAft>
              <a:buFont typeface="Wingdings" panose="05000000000000000000" pitchFamily="2" charset="2"/>
              <a:buChar char="§"/>
              <a:defRPr/>
            </a:pPr>
            <a:r>
              <a:rPr lang="es-US" dirty="0">
                <a:solidFill>
                  <a:prstClr val="black"/>
                </a:solidFill>
                <a:cs typeface="Arial" panose="020B0604020202020204" pitchFamily="34" charset="0"/>
              </a:rPr>
              <a:t>Proporcionan diferentes tipos de pólizas de </a:t>
            </a:r>
            <a:r>
              <a:rPr lang="es-US"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 que no están identificadas con letras</a:t>
            </a:r>
          </a:p>
          <a:p>
            <a:pPr marL="125861" indent="-125861" defTabSz="966612">
              <a:spcAft>
                <a:spcPts val="600"/>
              </a:spcAft>
              <a:buFont typeface="Wingdings" panose="05000000000000000000" pitchFamily="2" charset="2"/>
              <a:buChar char="§"/>
              <a:defRPr/>
            </a:pPr>
            <a:r>
              <a:rPr lang="es-US" dirty="0">
                <a:solidFill>
                  <a:prstClr val="black"/>
                </a:solidFill>
                <a:cs typeface="Arial" panose="020B0604020202020204" pitchFamily="34" charset="0"/>
              </a:rPr>
              <a:t>Proporcionan beneficios que son comparables con las pólizas estandarizadas</a:t>
            </a:r>
          </a:p>
          <a:p>
            <a:pPr marL="125861" indent="-125861" defTabSz="966612">
              <a:spcAft>
                <a:spcPts val="600"/>
              </a:spcAft>
              <a:buFont typeface="Wingdings" panose="05000000000000000000" pitchFamily="2" charset="2"/>
              <a:buChar char="§"/>
              <a:defRPr/>
            </a:pPr>
            <a:r>
              <a:rPr lang="es-US" dirty="0">
                <a:solidFill>
                  <a:prstClr val="black"/>
                </a:solidFill>
                <a:cs typeface="Arial" panose="020B0604020202020204" pitchFamily="34" charset="0"/>
              </a:rPr>
              <a:t>Tienen un sistema diferente, que incluye beneficios básicos ("</a:t>
            </a:r>
            <a:r>
              <a:rPr lang="es-US" dirty="0" err="1">
                <a:solidFill>
                  <a:prstClr val="black"/>
                </a:solidFill>
                <a:cs typeface="Arial" panose="020B0604020202020204" pitchFamily="34" charset="0"/>
              </a:rPr>
              <a:t>core</a:t>
            </a:r>
            <a:r>
              <a:rPr lang="es-US" dirty="0">
                <a:solidFill>
                  <a:prstClr val="black"/>
                </a:solidFill>
                <a:cs typeface="Arial" panose="020B0604020202020204" pitchFamily="34" charset="0"/>
              </a:rPr>
              <a:t>") y opcionales ("</a:t>
            </a:r>
            <a:r>
              <a:rPr lang="es-US" dirty="0" err="1">
                <a:solidFill>
                  <a:prstClr val="black"/>
                </a:solidFill>
                <a:cs typeface="Arial" panose="020B0604020202020204" pitchFamily="34" charset="0"/>
              </a:rPr>
              <a:t>rider</a:t>
            </a:r>
            <a:r>
              <a:rPr lang="es-US" dirty="0">
                <a:solidFill>
                  <a:prstClr val="black"/>
                </a:solidFill>
                <a:cs typeface="Arial" panose="020B0604020202020204" pitchFamily="34" charset="0"/>
              </a:rPr>
              <a:t>") </a:t>
            </a:r>
          </a:p>
          <a:p>
            <a:pPr>
              <a:spcAft>
                <a:spcPts val="600"/>
              </a:spcAft>
              <a:defRPr/>
            </a:pPr>
            <a:r>
              <a:rPr lang="es-US" dirty="0">
                <a:solidFill>
                  <a:prstClr val="black"/>
                </a:solidFill>
                <a:cs typeface="Arial" panose="020B0604020202020204" pitchFamily="34" charset="0"/>
              </a:rPr>
              <a:t>Los estados exentos deben implementar los cambios de la Ley de Acceso a Medicare y Reautorización de CHIP (MACRA) de 2015 Eso significa que las personas nuevas en Medicare a partir del 1 de enero de 2020 no son elegibles para comprar una póliza de </a:t>
            </a:r>
            <a:r>
              <a:rPr lang="es-US"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 que proporcione cobertura del deducible de la Parte B. Consulte con esos estados para obtener actualizaciones. Para más información, llame al 1-877-839-2675 a fin de comunicarse con el Programa Estatal de Asistencia sobre Seguros Médicos (SHIP, por sus siglas en inglés) de su estado, o visite </a:t>
            </a:r>
            <a:r>
              <a:rPr lang="es-US" u="sng" dirty="0">
                <a:solidFill>
                  <a:prstClr val="black"/>
                </a:solidFill>
                <a:cs typeface="Arial" panose="020B0604020202020204" pitchFamily="34" charset="0"/>
                <a:hlinkClick r:id="rId3"/>
              </a:rPr>
              <a:t>shiptacenter.org</a:t>
            </a:r>
            <a:r>
              <a:rPr lang="es-US" dirty="0">
                <a:solidFill>
                  <a:prstClr val="black"/>
                </a:solidFill>
                <a:cs typeface="Arial" panose="020B0604020202020204" pitchFamily="34" charset="0"/>
              </a:rPr>
              <a:t>. </a:t>
            </a:r>
          </a:p>
          <a:p>
            <a:pPr>
              <a:spcAft>
                <a:spcPts val="600"/>
              </a:spcAft>
              <a:defRPr/>
            </a:pPr>
            <a:r>
              <a:rPr lang="es-US" dirty="0">
                <a:solidFill>
                  <a:prstClr val="black"/>
                </a:solidFill>
                <a:cs typeface="Arial" panose="020B0604020202020204" pitchFamily="34" charset="0"/>
              </a:rPr>
              <a:t>La información sobre la cobertura provista en esos estados está disponible en “Selección de una Póliza </a:t>
            </a:r>
            <a:r>
              <a:rPr lang="es-US"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 Una Guía de Seguro de Salud para las Personas con Medicare" (Producto de los CMS </a:t>
            </a:r>
            <a:r>
              <a:rPr lang="es-US" dirty="0" err="1">
                <a:solidFill>
                  <a:prstClr val="black"/>
                </a:solidFill>
                <a:cs typeface="Arial" panose="020B0604020202020204" pitchFamily="34" charset="0"/>
              </a:rPr>
              <a:t>N°</a:t>
            </a:r>
            <a:r>
              <a:rPr lang="es-US" dirty="0">
                <a:solidFill>
                  <a:prstClr val="black"/>
                </a:solidFill>
                <a:cs typeface="Arial" panose="020B0604020202020204" pitchFamily="34" charset="0"/>
              </a:rPr>
              <a:t>. 02110). Visite </a:t>
            </a:r>
            <a:r>
              <a:rPr lang="es-US" dirty="0">
                <a:solidFill>
                  <a:prstClr val="black"/>
                </a:solidFill>
                <a:cs typeface="Arial" panose="020B0604020202020204" pitchFamily="34" charset="0"/>
                <a:hlinkClick r:id="rId4"/>
              </a:rPr>
              <a:t>Medicare.gov/</a:t>
            </a:r>
            <a:r>
              <a:rPr lang="es-US" dirty="0" err="1">
                <a:solidFill>
                  <a:prstClr val="black"/>
                </a:solidFill>
                <a:cs typeface="Arial" panose="020B0604020202020204" pitchFamily="34" charset="0"/>
                <a:hlinkClick r:id="rId4"/>
              </a:rPr>
              <a:t>publications</a:t>
            </a:r>
            <a:r>
              <a:rPr lang="es-US" dirty="0">
                <a:solidFill>
                  <a:prstClr val="black"/>
                </a:solidFill>
                <a:cs typeface="Arial" panose="020B0604020202020204" pitchFamily="34" charset="0"/>
              </a:rPr>
              <a:t>.</a:t>
            </a:r>
          </a:p>
          <a:p>
            <a:pPr>
              <a:spcAft>
                <a:spcPts val="600"/>
              </a:spcAft>
              <a:defRPr/>
            </a:pPr>
            <a:r>
              <a:rPr lang="es-US" i="1" dirty="0">
                <a:solidFill>
                  <a:prstClr val="black"/>
                </a:solidFill>
                <a:cs typeface="Arial" panose="020B0604020202020204" pitchFamily="34" charset="0"/>
              </a:rPr>
              <a:t>Cita: 1</a:t>
            </a:r>
          </a:p>
          <a:p>
            <a:pPr>
              <a:spcAft>
                <a:spcPts val="600"/>
              </a:spcAft>
              <a:defRPr/>
            </a:pPr>
            <a:r>
              <a:rPr lang="es-US" i="1" dirty="0">
                <a:solidFill>
                  <a:prstClr val="black"/>
                </a:solidFill>
                <a:cs typeface="Arial" panose="020B0604020202020204" pitchFamily="34" charset="0"/>
              </a:rPr>
              <a:t>Cita: 42 Código de EE. UU. 1395ss(P)(6)</a:t>
            </a:r>
          </a:p>
        </p:txBody>
      </p:sp>
    </p:spTree>
    <p:extLst>
      <p:ext uri="{BB962C8B-B14F-4D97-AF65-F5344CB8AC3E}">
        <p14:creationId xmlns:p14="http://schemas.microsoft.com/office/powerpoint/2010/main" val="28477193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31520" y="3768471"/>
            <a:ext cx="5852160" cy="5255213"/>
          </a:xfrm>
        </p:spPr>
        <p:txBody>
          <a:bodyPr>
            <a:noAutofit/>
          </a:bodyPr>
          <a:lstStyle/>
          <a:p>
            <a:pPr defTabSz="966612">
              <a:spcBef>
                <a:spcPts val="634"/>
              </a:spcBef>
              <a:defRPr/>
            </a:pPr>
            <a:r>
              <a:rPr lang="es-US" b="1" dirty="0">
                <a:solidFill>
                  <a:prstClr val="black"/>
                </a:solidFill>
                <a:cs typeface="Arial" panose="020B0604020202020204" pitchFamily="34" charset="0"/>
              </a:rPr>
              <a:t>Instrucciones del presentador</a:t>
            </a:r>
          </a:p>
          <a:p>
            <a:pPr defTabSz="966612">
              <a:spcBef>
                <a:spcPts val="634"/>
              </a:spcBef>
              <a:defRPr/>
            </a:pPr>
            <a:r>
              <a:rPr lang="es-US" dirty="0">
                <a:solidFill>
                  <a:prstClr val="black"/>
                </a:solidFill>
                <a:cs typeface="Arial" panose="020B0604020202020204" pitchFamily="34" charset="0"/>
              </a:rPr>
              <a:t>Los materiales se diseñaron para capacitadores o personas que aportan información, que están familiarizados con el programa de Medicare y desean tener información preparada para sus presentaciones. </a:t>
            </a:r>
          </a:p>
          <a:p>
            <a:r>
              <a:rPr lang="es-US" dirty="0"/>
              <a:t>El módulo consta de 55 diapositivas de PowerPoint con sus correspondientes notas del orador, actividades, 7 preguntas para comprobar conocimientos y 2 escenarios de revisión. Se puede presentar en aproximadamente 45 minutos. Permita aproximadamente 15 minutos más para debates, preguntas y respuestas. Es posible que se requiera tiempo adicional para las actividades agregadas. </a:t>
            </a:r>
          </a:p>
          <a:p>
            <a:pPr defTabSz="966612">
              <a:spcBef>
                <a:spcPts val="634"/>
              </a:spcBef>
              <a:defRPr/>
            </a:pPr>
            <a:r>
              <a:rPr lang="es-US" b="1" dirty="0">
                <a:solidFill>
                  <a:prstClr val="black"/>
                </a:solidFill>
                <a:cs typeface="Arial" panose="020B0604020202020204" pitchFamily="34" charset="0"/>
              </a:rPr>
              <a:t>Notas del presentador</a:t>
            </a:r>
          </a:p>
          <a:p>
            <a:pPr defTabSz="966612">
              <a:spcBef>
                <a:spcPts val="634"/>
              </a:spcBef>
              <a:defRPr/>
            </a:pPr>
            <a:r>
              <a:rPr lang="es-US" dirty="0">
                <a:solidFill>
                  <a:prstClr val="black"/>
                </a:solidFill>
                <a:cs typeface="Arial" panose="020B0604020202020204" pitchFamily="34" charset="0"/>
              </a:rPr>
              <a:t>Las lecciones de este módulo de capacitación analizan cómo funcionan </a:t>
            </a:r>
            <a:r>
              <a:rPr lang="es-US" dirty="0"/>
              <a:t>las pólizas del Seguro Suplementario de Medicare (</a:t>
            </a:r>
            <a:r>
              <a:rPr lang="es-US" dirty="0" err="1"/>
              <a:t>Medigap</a:t>
            </a:r>
            <a:r>
              <a:rPr lang="es-US" dirty="0"/>
              <a:t>) </a:t>
            </a:r>
            <a:r>
              <a:rPr lang="es-US" dirty="0">
                <a:solidFill>
                  <a:prstClr val="black"/>
                </a:solidFill>
                <a:cs typeface="Arial" panose="020B0604020202020204" pitchFamily="34" charset="0"/>
              </a:rPr>
              <a:t>con Medicare, qué cubren las pólizas de </a:t>
            </a:r>
            <a:r>
              <a:rPr lang="es-US"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 cómo están estructuradas y cuándo comprar una póliza de </a:t>
            </a:r>
            <a:r>
              <a:rPr lang="es-US"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 </a:t>
            </a:r>
          </a:p>
          <a:p>
            <a:pPr defTabSz="966612">
              <a:spcBef>
                <a:spcPts val="634"/>
              </a:spcBef>
              <a:defRPr/>
            </a:pPr>
            <a:endParaRPr lang="en-US" dirty="0">
              <a:solidFill>
                <a:prstClr val="black"/>
              </a:solidFill>
              <a:cs typeface="Arial" panose="020B0604020202020204" pitchFamily="34" charset="0"/>
            </a:endParaRPr>
          </a:p>
          <a:p>
            <a:pPr defTabSz="966612">
              <a:spcBef>
                <a:spcPts val="634"/>
              </a:spcBef>
              <a:defRPr/>
            </a:pPr>
            <a:r>
              <a:rPr lang="es-US" dirty="0">
                <a:solidFill>
                  <a:prstClr val="black"/>
                </a:solidFill>
                <a:cs typeface="Arial" panose="020B0604020202020204" pitchFamily="34" charset="0"/>
              </a:rPr>
              <a:t>Cita: Sección 1882 de la Ley del Seguro Social: </a:t>
            </a:r>
            <a:r>
              <a:rPr lang="es-US" dirty="0">
                <a:solidFill>
                  <a:prstClr val="black"/>
                </a:solidFill>
                <a:cs typeface="Arial" panose="020B0604020202020204" pitchFamily="34" charset="0"/>
                <a:hlinkClick r:id="rId3"/>
              </a:rPr>
              <a:t>https://www.ssa.gov/OP_Home/ssact/title18/1882.htm</a:t>
            </a:r>
          </a:p>
          <a:p>
            <a:pPr defTabSz="966612">
              <a:spcBef>
                <a:spcPts val="634"/>
              </a:spcBef>
              <a:defRPr/>
            </a:pPr>
            <a:r>
              <a:rPr lang="es-US" dirty="0"/>
              <a:t>42 U.S.C. Sección 1395(</a:t>
            </a:r>
            <a:r>
              <a:rPr lang="es-US" dirty="0" err="1"/>
              <a:t>ss</a:t>
            </a:r>
            <a:r>
              <a:rPr lang="es-US" dirty="0"/>
              <a:t>) </a:t>
            </a:r>
            <a:r>
              <a:rPr lang="es-US" dirty="0">
                <a:hlinkClick r:id="rId4"/>
              </a:rPr>
              <a:t>https://uscode.house.gov/view.xhtml?req=granuleid:USC-prelim-title42-section1395ss&amp;num=0&amp;edition=prelim</a:t>
            </a:r>
          </a:p>
          <a:p>
            <a:pPr defTabSz="966612">
              <a:spcBef>
                <a:spcPts val="634"/>
              </a:spcBef>
              <a:defRPr/>
            </a:pPr>
            <a:r>
              <a:rPr lang="es-US" dirty="0"/>
              <a:t>Registro Federal CMS-4239-N: </a:t>
            </a:r>
            <a:r>
              <a:rPr lang="es-US" dirty="0">
                <a:hlinkClick r:id="rId5"/>
              </a:rPr>
              <a:t>https://www.govinfo.gov/content/pkg/FR-2009-04-24/pdf/E9-9272.pdf</a:t>
            </a:r>
          </a:p>
          <a:p>
            <a:pPr defTabSz="966612">
              <a:spcBef>
                <a:spcPts val="634"/>
              </a:spcBef>
              <a:defRPr/>
            </a:pPr>
            <a:r>
              <a:rPr lang="es-US" dirty="0"/>
              <a:t>Reglamentación modelo para implementar la Ley modelo NAIC sobre estándares mínimos para el Seguro Suplementario de Medicare: </a:t>
            </a:r>
            <a:r>
              <a:rPr lang="es-US" dirty="0">
                <a:hlinkClick r:id="rId6"/>
              </a:rPr>
              <a:t>https://content.naic.org/sites/default/files/MO651.pdf</a:t>
            </a:r>
          </a:p>
          <a:p>
            <a:pPr defTabSz="966612">
              <a:spcBef>
                <a:spcPts val="634"/>
              </a:spcBef>
              <a:defRPr/>
            </a:pPr>
            <a:endParaRPr lang="en-US" dirty="0"/>
          </a:p>
        </p:txBody>
      </p:sp>
    </p:spTree>
    <p:extLst>
      <p:ext uri="{BB962C8B-B14F-4D97-AF65-F5344CB8AC3E}">
        <p14:creationId xmlns:p14="http://schemas.microsoft.com/office/powerpoint/2010/main" val="32957482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479425"/>
            <a:ext cx="5762625" cy="3241675"/>
          </a:xfrm>
        </p:spPr>
      </p:sp>
      <p:sp>
        <p:nvSpPr>
          <p:cNvPr id="3" name="Notes Placeholder 2"/>
          <p:cNvSpPr>
            <a:spLocks noGrp="1"/>
          </p:cNvSpPr>
          <p:nvPr>
            <p:ph type="body" idx="1"/>
          </p:nvPr>
        </p:nvSpPr>
        <p:spPr>
          <a:xfrm>
            <a:off x="731520" y="3900487"/>
            <a:ext cx="5852160" cy="4196766"/>
          </a:xfrm>
        </p:spPr>
        <p:txBody>
          <a:bodyPr/>
          <a:lstStyle/>
          <a:p>
            <a:pPr>
              <a:spcBef>
                <a:spcPts val="702"/>
              </a:spcBef>
              <a:defRPr/>
            </a:pPr>
            <a:r>
              <a:rPr lang="es-US" b="1" dirty="0">
                <a:cs typeface="Arial" panose="020B0604020202020204" pitchFamily="34" charset="0"/>
              </a:rPr>
              <a:t>Esta diapositiva tiene animación.</a:t>
            </a:r>
          </a:p>
          <a:p>
            <a:pPr>
              <a:spcBef>
                <a:spcPts val="634"/>
              </a:spcBef>
              <a:defRPr/>
            </a:pPr>
            <a:r>
              <a:rPr lang="es-US" b="1" dirty="0">
                <a:cs typeface="Arial" panose="020B0604020202020204" pitchFamily="34" charset="0"/>
              </a:rPr>
              <a:t>Notas del presentador</a:t>
            </a:r>
          </a:p>
          <a:p>
            <a:pPr marL="181240" indent="-181240" defTabSz="966612">
              <a:buFont typeface="Wingdings" panose="05000000000000000000" pitchFamily="2" charset="2"/>
              <a:buChar char="§"/>
              <a:defRPr/>
            </a:pPr>
            <a:r>
              <a:rPr lang="es-US" dirty="0">
                <a:solidFill>
                  <a:prstClr val="black"/>
                </a:solidFill>
                <a:cs typeface="Arial" panose="020B0604020202020204" pitchFamily="34" charset="0"/>
              </a:rPr>
              <a:t>Medicare SELECT es un tipo de póliza de </a:t>
            </a:r>
            <a:r>
              <a:rPr lang="es-US"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 que se vende en algunos estados y que exige que usted use y, en algunos casos, doctores dentro de su red para ser elegible para los beneficios completos del seguro (excepto en un caso de emergencia). </a:t>
            </a:r>
          </a:p>
          <a:p>
            <a:pPr marL="181240" indent="-181240" defTabSz="966612">
              <a:buFont typeface="Wingdings" panose="05000000000000000000" pitchFamily="2" charset="2"/>
              <a:buChar char="§"/>
              <a:defRPr/>
            </a:pPr>
            <a:r>
              <a:rPr lang="es-US" dirty="0">
                <a:solidFill>
                  <a:prstClr val="black"/>
                </a:solidFill>
                <a:cs typeface="Arial" panose="020B0604020202020204" pitchFamily="34" charset="0"/>
              </a:rPr>
              <a:t>Medicare SELECT puede ser ofrecido como cualquiera de las pólizas estandarizadas de </a:t>
            </a:r>
            <a:r>
              <a:rPr lang="es-US"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 </a:t>
            </a:r>
          </a:p>
          <a:p>
            <a:pPr marL="181240" indent="-181240" defTabSz="966612">
              <a:buFont typeface="Wingdings" panose="05000000000000000000" pitchFamily="2" charset="2"/>
              <a:buChar char="§"/>
              <a:defRPr/>
            </a:pPr>
            <a:r>
              <a:rPr lang="es-US" dirty="0">
                <a:solidFill>
                  <a:prstClr val="black"/>
                </a:solidFill>
                <a:cs typeface="Arial" panose="020B0604020202020204" pitchFamily="34" charset="0"/>
              </a:rPr>
              <a:t>Estas pólizas, por lo general, cuestan menos que otras pólizas de </a:t>
            </a:r>
            <a:r>
              <a:rPr lang="es-US"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 Sin embargo, si usted no usa un hospital o un doctor de la red de Medicare SELECT para servicios que no sean de emergencia, tendrá que pagar parte o la totalidad de lo que Medicare no paga. Medicare pagará su parte de cargos aprobados independientemente del hospital o el doctor que usted elija.</a:t>
            </a:r>
          </a:p>
          <a:p>
            <a:pPr defTabSz="966612">
              <a:defRPr/>
            </a:pPr>
            <a:endParaRPr lang="en-US" dirty="0">
              <a:solidFill>
                <a:prstClr val="black"/>
              </a:solidFill>
              <a:cs typeface="Arial" panose="020B0604020202020204" pitchFamily="34" charset="0"/>
            </a:endParaRPr>
          </a:p>
          <a:p>
            <a:pPr defTabSz="966612">
              <a:defRPr/>
            </a:pPr>
            <a:r>
              <a:rPr lang="es-US" dirty="0">
                <a:solidFill>
                  <a:prstClr val="black"/>
                </a:solidFill>
                <a:cs typeface="Arial" panose="020B0604020202020204" pitchFamily="34" charset="0"/>
              </a:rPr>
              <a:t>Si actualmente tiene una póliza de Medicare SELECT, también tiene derecho a cambiarse, en cualquier momento, a cualquier póliza normal de </a:t>
            </a:r>
            <a:r>
              <a:rPr lang="es-US"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 que venda la misma compañía. La póliza de </a:t>
            </a:r>
            <a:r>
              <a:rPr lang="es-US"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 a la que usted se cambie deberá tener un valor igual o inferior a la póliza Medicare SELECT que tenga actualmente. </a:t>
            </a:r>
          </a:p>
          <a:p>
            <a:pPr defTabSz="966612">
              <a:defRPr/>
            </a:pPr>
            <a:endParaRPr lang="en-US" dirty="0">
              <a:solidFill>
                <a:prstClr val="black"/>
              </a:solidFill>
              <a:cs typeface="Arial" panose="020B0604020202020204" pitchFamily="34" charset="0"/>
            </a:endParaRPr>
          </a:p>
          <a:p>
            <a:pPr defTabSz="966612">
              <a:defRPr/>
            </a:pPr>
            <a:r>
              <a:rPr lang="es-US" i="1" dirty="0">
                <a:solidFill>
                  <a:prstClr val="black"/>
                </a:solidFill>
                <a:cs typeface="Arial" panose="020B0604020202020204" pitchFamily="34" charset="0"/>
              </a:rPr>
              <a:t>Cita: 42 Código de EE. UU. 1395ss(t)</a:t>
            </a:r>
          </a:p>
          <a:p>
            <a:pPr defTabSz="966612">
              <a:defRPr/>
            </a:pPr>
            <a:endParaRPr lang="en-US" dirty="0">
              <a:solidFill>
                <a:prstClr val="black"/>
              </a:solidFill>
              <a:cs typeface="Arial" panose="020B0604020202020204" pitchFamily="34" charset="0"/>
            </a:endParaRPr>
          </a:p>
        </p:txBody>
      </p:sp>
    </p:spTree>
    <p:extLst>
      <p:ext uri="{BB962C8B-B14F-4D97-AF65-F5344CB8AC3E}">
        <p14:creationId xmlns:p14="http://schemas.microsoft.com/office/powerpoint/2010/main" val="41111017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479425"/>
            <a:ext cx="5762625" cy="3241675"/>
          </a:xfrm>
        </p:spPr>
      </p:sp>
      <p:sp>
        <p:nvSpPr>
          <p:cNvPr id="3" name="Notes Placeholder 2"/>
          <p:cNvSpPr>
            <a:spLocks noGrp="1"/>
          </p:cNvSpPr>
          <p:nvPr>
            <p:ph type="body" idx="1"/>
          </p:nvPr>
        </p:nvSpPr>
        <p:spPr>
          <a:xfrm>
            <a:off x="731520" y="3876484"/>
            <a:ext cx="5852160" cy="4395646"/>
          </a:xfrm>
        </p:spPr>
        <p:txBody>
          <a:bodyPr/>
          <a:lstStyle/>
          <a:p>
            <a:pPr defTabSz="966612">
              <a:spcAft>
                <a:spcPts val="600"/>
              </a:spcAft>
              <a:defRPr/>
            </a:pPr>
            <a:r>
              <a:rPr lang="es-US" b="1" dirty="0">
                <a:cs typeface="Arial" panose="020B0604020202020204" pitchFamily="34" charset="0"/>
              </a:rPr>
              <a:t>Notas del presentador:</a:t>
            </a:r>
          </a:p>
          <a:p>
            <a:pPr defTabSz="966612">
              <a:spcAft>
                <a:spcPts val="600"/>
              </a:spcAft>
              <a:defRPr/>
            </a:pPr>
            <a:r>
              <a:rPr lang="es-US" dirty="0">
                <a:solidFill>
                  <a:prstClr val="black"/>
                </a:solidFill>
                <a:cs typeface="Arial" panose="020B0604020202020204" pitchFamily="34" charset="0"/>
              </a:rPr>
              <a:t>Si tiene una póliza de Medicare SELECT y se muda fuera del área de la póliza, usted puede:</a:t>
            </a:r>
          </a:p>
          <a:p>
            <a:pPr marL="125861" indent="-125861" defTabSz="966612">
              <a:spcAft>
                <a:spcPts val="600"/>
              </a:spcAft>
              <a:buFont typeface="Wingdings" panose="05000000000000000000" pitchFamily="2" charset="2"/>
              <a:buChar char="§"/>
              <a:defRPr/>
            </a:pPr>
            <a:r>
              <a:rPr lang="es-US" dirty="0">
                <a:solidFill>
                  <a:prstClr val="black"/>
                </a:solidFill>
                <a:cs typeface="Arial" panose="020B0604020202020204" pitchFamily="34" charset="0"/>
              </a:rPr>
              <a:t>Comprar una póliza de </a:t>
            </a:r>
            <a:r>
              <a:rPr lang="es-US"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 estandarizada a su compañía de seguros actual de </a:t>
            </a:r>
            <a:r>
              <a:rPr lang="es-US"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 que le ofrezca los mismos o menos beneficios que su póliza de Medicare SELECT actual. Si ha tenido su póliza de Medicare SELECT durante más de 6 meses, no tendrá que contestar ninguna pregunta médica. </a:t>
            </a:r>
          </a:p>
          <a:p>
            <a:pPr marL="125861" indent="-125861" defTabSz="966612">
              <a:spcAft>
                <a:spcPts val="600"/>
              </a:spcAft>
              <a:buFont typeface="Wingdings" panose="05000000000000000000" pitchFamily="2" charset="2"/>
              <a:buChar char="§"/>
              <a:defRPr/>
            </a:pPr>
            <a:r>
              <a:rPr lang="es-US" dirty="0">
                <a:solidFill>
                  <a:prstClr val="black"/>
                </a:solidFill>
                <a:cs typeface="Arial" panose="020B0604020202020204" pitchFamily="34" charset="0"/>
              </a:rPr>
              <a:t>Usar su derecho de emisión garantizada para comprar cualquier Plan A, B, C, D, F, G, K, o L de </a:t>
            </a:r>
            <a:r>
              <a:rPr lang="es-US"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 que esté disponible para la venta en la mayoría de los estados por cualquier compañía de seguros. Los Planes C y F ya no están disponibles para las personas que se incorporaron a Medicare a partir del 1 de enero de 2020 o después. Las personas elegibles para Medicare el 1 de enero de 2020 o después, tienen derecho a comprar Planes D y G en lugar de Planes C y F. </a:t>
            </a:r>
          </a:p>
          <a:p>
            <a:pPr defTabSz="966612">
              <a:spcAft>
                <a:spcPts val="600"/>
              </a:spcAft>
              <a:defRPr/>
            </a:pPr>
            <a:r>
              <a:rPr lang="es-US" b="1" dirty="0">
                <a:solidFill>
                  <a:prstClr val="black"/>
                </a:solidFill>
                <a:cs typeface="Arial" panose="020B0604020202020204" pitchFamily="34" charset="0"/>
              </a:rPr>
              <a:t>NOTA:</a:t>
            </a:r>
            <a:r>
              <a:rPr lang="es-US" dirty="0">
                <a:solidFill>
                  <a:prstClr val="black"/>
                </a:solidFill>
                <a:cs typeface="Arial" panose="020B0604020202020204" pitchFamily="34" charset="0"/>
              </a:rPr>
              <a:t> Las pólizas de Medicare </a:t>
            </a:r>
            <a:r>
              <a:rPr lang="es-US" dirty="0" err="1">
                <a:solidFill>
                  <a:prstClr val="black"/>
                </a:solidFill>
                <a:cs typeface="Arial" panose="020B0604020202020204" pitchFamily="34" charset="0"/>
              </a:rPr>
              <a:t>Select</a:t>
            </a:r>
            <a:r>
              <a:rPr lang="es-US" dirty="0">
                <a:solidFill>
                  <a:prstClr val="black"/>
                </a:solidFill>
                <a:cs typeface="Arial" panose="020B0604020202020204" pitchFamily="34" charset="0"/>
              </a:rPr>
              <a:t> no están disponibles en todos los estados. Para ver qué hay disponible en su estado, llame a su Departamento de Seguros Estatal. Para más información, llame al 1-877-839-2675 a fin de comunicarse con el SHIP de su estado, o visite </a:t>
            </a:r>
            <a:r>
              <a:rPr lang="es-US" u="sng" dirty="0">
                <a:solidFill>
                  <a:prstClr val="black"/>
                </a:solidFill>
                <a:cs typeface="Arial" panose="020B0604020202020204" pitchFamily="34" charset="0"/>
                <a:hlinkClick r:id="rId3"/>
              </a:rPr>
              <a:t>shiptacenter.org</a:t>
            </a:r>
            <a:r>
              <a:rPr lang="es-US" dirty="0">
                <a:solidFill>
                  <a:prstClr val="black"/>
                </a:solidFill>
                <a:cs typeface="Arial" panose="020B0604020202020204" pitchFamily="34" charset="0"/>
              </a:rPr>
              <a:t>.</a:t>
            </a:r>
          </a:p>
        </p:txBody>
      </p:sp>
    </p:spTree>
    <p:extLst>
      <p:ext uri="{BB962C8B-B14F-4D97-AF65-F5344CB8AC3E}">
        <p14:creationId xmlns:p14="http://schemas.microsoft.com/office/powerpoint/2010/main" val="6867280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479425"/>
            <a:ext cx="5762625" cy="3241675"/>
          </a:xfrm>
        </p:spPr>
      </p:sp>
      <p:sp>
        <p:nvSpPr>
          <p:cNvPr id="3" name="Notes Placeholder 2"/>
          <p:cNvSpPr>
            <a:spLocks noGrp="1"/>
          </p:cNvSpPr>
          <p:nvPr>
            <p:ph type="body" idx="1"/>
          </p:nvPr>
        </p:nvSpPr>
        <p:spPr>
          <a:xfrm>
            <a:off x="731520" y="3852481"/>
            <a:ext cx="5852160" cy="3780473"/>
          </a:xfrm>
        </p:spPr>
        <p:txBody>
          <a:bodyPr/>
          <a:lstStyle/>
          <a:p>
            <a:pPr>
              <a:spcBef>
                <a:spcPts val="702"/>
              </a:spcBef>
              <a:spcAft>
                <a:spcPts val="600"/>
              </a:spcAft>
              <a:defRPr/>
            </a:pPr>
            <a:r>
              <a:rPr lang="es-US" b="1">
                <a:cs typeface="Arial" panose="020B0604020202020204" pitchFamily="34" charset="0"/>
              </a:rPr>
              <a:t>Esta diapositiva tiene animación.</a:t>
            </a:r>
          </a:p>
          <a:p>
            <a:pPr defTabSz="966612">
              <a:spcBef>
                <a:spcPts val="634"/>
              </a:spcBef>
              <a:spcAft>
                <a:spcPts val="600"/>
              </a:spcAft>
              <a:defRPr/>
            </a:pPr>
            <a:r>
              <a:rPr lang="es-US" b="1">
                <a:cs typeface="Arial" panose="020B0604020202020204" pitchFamily="34" charset="0"/>
              </a:rPr>
              <a:t>Notas del presentador:</a:t>
            </a:r>
          </a:p>
          <a:p>
            <a:pPr defTabSz="966612">
              <a:spcAft>
                <a:spcPts val="600"/>
              </a:spcAft>
              <a:defRPr/>
            </a:pPr>
            <a:r>
              <a:rPr lang="es-US">
                <a:solidFill>
                  <a:prstClr val="black"/>
                </a:solidFill>
                <a:cs typeface="Arial" panose="020B0604020202020204" pitchFamily="34" charset="0"/>
              </a:rPr>
              <a:t>Compruebe su conocimiento: pregunta 3</a:t>
            </a:r>
          </a:p>
          <a:p>
            <a:pPr defTabSz="966612">
              <a:spcAft>
                <a:spcPts val="600"/>
              </a:spcAft>
              <a:defRPr/>
            </a:pPr>
            <a:r>
              <a:rPr lang="es-US">
                <a:solidFill>
                  <a:prstClr val="black"/>
                </a:solidFill>
                <a:cs typeface="Arial" panose="020B0604020202020204" pitchFamily="34" charset="0"/>
              </a:rPr>
              <a:t>Cada plan de Medigap estandarizado (A-N) debe ofrecer los mismos beneficios básicos, sin importar qué compañía de seguros lo venda.</a:t>
            </a:r>
          </a:p>
          <a:p>
            <a:pPr marL="179562" lvl="1" indent="-179562" defTabSz="724959">
              <a:spcBef>
                <a:spcPts val="634"/>
              </a:spcBef>
              <a:spcAft>
                <a:spcPts val="600"/>
              </a:spcAft>
              <a:buFont typeface="+mj-lt"/>
              <a:buAutoNum type="alphaLcPeriod"/>
              <a:defRPr/>
            </a:pPr>
            <a:r>
              <a:rPr lang="es-US">
                <a:solidFill>
                  <a:prstClr val="black"/>
                </a:solidFill>
                <a:cs typeface="Arial" panose="020B0604020202020204" pitchFamily="34" charset="0"/>
              </a:rPr>
              <a:t>Verdadero</a:t>
            </a:r>
          </a:p>
          <a:p>
            <a:pPr marL="179562" lvl="1" indent="-179562" defTabSz="724959">
              <a:spcBef>
                <a:spcPts val="634"/>
              </a:spcBef>
              <a:spcAft>
                <a:spcPts val="600"/>
              </a:spcAft>
              <a:buFont typeface="+mj-lt"/>
              <a:buAutoNum type="alphaLcPeriod"/>
              <a:tabLst>
                <a:tab pos="120827" algn="l"/>
              </a:tabLst>
              <a:defRPr/>
            </a:pPr>
            <a:r>
              <a:rPr lang="es-US">
                <a:solidFill>
                  <a:prstClr val="black"/>
                </a:solidFill>
                <a:cs typeface="Arial" panose="020B0604020202020204" pitchFamily="34" charset="0"/>
              </a:rPr>
              <a:t>Falso</a:t>
            </a:r>
          </a:p>
          <a:p>
            <a:pPr defTabSz="966612">
              <a:spcAft>
                <a:spcPts val="600"/>
              </a:spcAft>
              <a:defRPr/>
            </a:pPr>
            <a:r>
              <a:rPr lang="es-US" b="1">
                <a:solidFill>
                  <a:prstClr val="black"/>
                </a:solidFill>
                <a:cs typeface="Arial" panose="020B0604020202020204" pitchFamily="34" charset="0"/>
              </a:rPr>
              <a:t>RESPUESTA: a.</a:t>
            </a:r>
            <a:r>
              <a:rPr lang="es-US">
                <a:solidFill>
                  <a:prstClr val="black"/>
                </a:solidFill>
                <a:cs typeface="Arial" panose="020B0604020202020204" pitchFamily="34" charset="0"/>
              </a:rPr>
              <a:t> Verdadero </a:t>
            </a:r>
          </a:p>
          <a:p>
            <a:pPr defTabSz="966612">
              <a:spcAft>
                <a:spcPts val="600"/>
              </a:spcAft>
              <a:defRPr/>
            </a:pPr>
            <a:r>
              <a:rPr lang="es-US">
                <a:solidFill>
                  <a:prstClr val="black"/>
                </a:solidFill>
                <a:cs typeface="Arial" panose="020B0604020202020204" pitchFamily="34" charset="0"/>
              </a:rPr>
              <a:t>Todos los planes estandarizados de Medigap ofrecen los mismos beneficios básicos. En general, el costo es la única diferencia entre las pólizas de Medigap con la misma letra que son vendidas por distintas compañías de seguro.</a:t>
            </a:r>
          </a:p>
        </p:txBody>
      </p:sp>
    </p:spTree>
    <p:extLst>
      <p:ext uri="{BB962C8B-B14F-4D97-AF65-F5344CB8AC3E}">
        <p14:creationId xmlns:p14="http://schemas.microsoft.com/office/powerpoint/2010/main" val="31941819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479425"/>
            <a:ext cx="5762625" cy="3241675"/>
          </a:xfrm>
        </p:spPr>
      </p:sp>
      <p:sp>
        <p:nvSpPr>
          <p:cNvPr id="3" name="Notes Placeholder 2"/>
          <p:cNvSpPr>
            <a:spLocks noGrp="1"/>
          </p:cNvSpPr>
          <p:nvPr>
            <p:ph type="body" idx="1"/>
          </p:nvPr>
        </p:nvSpPr>
        <p:spPr>
          <a:xfrm>
            <a:off x="731520" y="3840480"/>
            <a:ext cx="5852160" cy="3780473"/>
          </a:xfrm>
        </p:spPr>
        <p:txBody>
          <a:bodyPr/>
          <a:lstStyle/>
          <a:p>
            <a:pPr>
              <a:spcBef>
                <a:spcPts val="702"/>
              </a:spcBef>
              <a:spcAft>
                <a:spcPts val="600"/>
              </a:spcAft>
              <a:defRPr/>
            </a:pPr>
            <a:r>
              <a:rPr lang="es-US" b="1">
                <a:cs typeface="Arial" panose="020B0604020202020204" pitchFamily="34" charset="0"/>
              </a:rPr>
              <a:t>Esta diapositiva tiene animación.</a:t>
            </a:r>
          </a:p>
          <a:p>
            <a:pPr defTabSz="966612">
              <a:spcBef>
                <a:spcPts val="634"/>
              </a:spcBef>
              <a:spcAft>
                <a:spcPts val="600"/>
              </a:spcAft>
              <a:defRPr/>
            </a:pPr>
            <a:r>
              <a:rPr lang="es-US" b="1">
                <a:cs typeface="Arial" panose="020B0604020202020204" pitchFamily="34" charset="0"/>
              </a:rPr>
              <a:t>Notas del presentador:</a:t>
            </a:r>
          </a:p>
          <a:p>
            <a:pPr defTabSz="966612">
              <a:spcAft>
                <a:spcPts val="600"/>
              </a:spcAft>
              <a:defRPr/>
            </a:pPr>
            <a:r>
              <a:rPr lang="es-US">
                <a:solidFill>
                  <a:prstClr val="black"/>
                </a:solidFill>
                <a:cs typeface="Arial" panose="020B0604020202020204" pitchFamily="34" charset="0"/>
              </a:rPr>
              <a:t>Compruebe su conocimiento: pregunta 4</a:t>
            </a:r>
          </a:p>
          <a:p>
            <a:pPr defTabSz="966612">
              <a:spcAft>
                <a:spcPts val="600"/>
              </a:spcAft>
              <a:defRPr/>
            </a:pPr>
            <a:r>
              <a:rPr lang="es-US">
                <a:solidFill>
                  <a:prstClr val="black"/>
                </a:solidFill>
                <a:cs typeface="Arial" panose="020B0604020202020204" pitchFamily="34" charset="0"/>
              </a:rPr>
              <a:t>¿Cuáles son los 3 estados exentos?</a:t>
            </a:r>
          </a:p>
          <a:p>
            <a:pPr marL="184596" lvl="1" indent="-184596" defTabSz="724959">
              <a:spcBef>
                <a:spcPts val="634"/>
              </a:spcBef>
              <a:spcAft>
                <a:spcPts val="600"/>
              </a:spcAft>
              <a:buFont typeface="+mj-lt"/>
              <a:buAutoNum type="alphaLcPeriod"/>
              <a:defRPr/>
            </a:pPr>
            <a:r>
              <a:rPr lang="es-US">
                <a:solidFill>
                  <a:prstClr val="black"/>
                </a:solidFill>
                <a:cs typeface="Arial" panose="020B0604020202020204" pitchFamily="34" charset="0"/>
              </a:rPr>
              <a:t>Massachusetts, Minnesota, y Wisconsin</a:t>
            </a:r>
          </a:p>
          <a:p>
            <a:pPr marL="184596" lvl="1" indent="-184596" defTabSz="724959">
              <a:spcBef>
                <a:spcPts val="634"/>
              </a:spcBef>
              <a:spcAft>
                <a:spcPts val="600"/>
              </a:spcAft>
              <a:buFont typeface="+mj-lt"/>
              <a:buAutoNum type="alphaLcPeriod"/>
              <a:defRPr/>
            </a:pPr>
            <a:r>
              <a:rPr lang="es-US">
                <a:solidFill>
                  <a:prstClr val="black"/>
                </a:solidFill>
                <a:cs typeface="Arial" panose="020B0604020202020204" pitchFamily="34" charset="0"/>
              </a:rPr>
              <a:t>Maryland, Maine, y Wyoming</a:t>
            </a:r>
          </a:p>
          <a:p>
            <a:pPr marL="184596" lvl="1" indent="-184596" defTabSz="724959">
              <a:spcBef>
                <a:spcPts val="634"/>
              </a:spcBef>
              <a:spcAft>
                <a:spcPts val="600"/>
              </a:spcAft>
              <a:buFont typeface="+mj-lt"/>
              <a:buAutoNum type="alphaLcPeriod"/>
              <a:defRPr/>
            </a:pPr>
            <a:r>
              <a:rPr lang="es-US">
                <a:solidFill>
                  <a:prstClr val="black"/>
                </a:solidFill>
                <a:cs typeface="Arial" panose="020B0604020202020204" pitchFamily="34" charset="0"/>
              </a:rPr>
              <a:t>Michigan, Montana, y Washington</a:t>
            </a:r>
          </a:p>
          <a:p>
            <a:pPr defTabSz="966612">
              <a:spcAft>
                <a:spcPts val="600"/>
              </a:spcAft>
              <a:defRPr/>
            </a:pPr>
            <a:r>
              <a:rPr lang="es-US" b="1">
                <a:solidFill>
                  <a:prstClr val="black"/>
                </a:solidFill>
                <a:cs typeface="Arial" panose="020B0604020202020204" pitchFamily="34" charset="0"/>
              </a:rPr>
              <a:t>Respuesta: a. </a:t>
            </a:r>
            <a:r>
              <a:rPr lang="es-US">
                <a:solidFill>
                  <a:prstClr val="black"/>
                </a:solidFill>
                <a:cs typeface="Arial" panose="020B0604020202020204" pitchFamily="34" charset="0"/>
              </a:rPr>
              <a:t>Massachusetts, Minnesota, y Wisconsin son estados exentos. Esto significa que:</a:t>
            </a:r>
          </a:p>
          <a:p>
            <a:pPr marL="125861" indent="-125861" defTabSz="966612">
              <a:spcAft>
                <a:spcPts val="600"/>
              </a:spcAft>
              <a:buFont typeface="Wingdings" panose="05000000000000000000" pitchFamily="2" charset="2"/>
              <a:buChar char="§"/>
              <a:defRPr/>
            </a:pPr>
            <a:r>
              <a:rPr lang="es-US">
                <a:solidFill>
                  <a:prstClr val="black"/>
                </a:solidFill>
                <a:cs typeface="Arial" panose="020B0604020202020204" pitchFamily="34" charset="0"/>
              </a:rPr>
              <a:t>Proporcionan diferentes tipos de pólizas de Medigap que no están identificadas con letras</a:t>
            </a:r>
          </a:p>
          <a:p>
            <a:pPr marL="125861" indent="-125861" defTabSz="966612">
              <a:spcAft>
                <a:spcPts val="600"/>
              </a:spcAft>
              <a:buFont typeface="Wingdings" panose="05000000000000000000" pitchFamily="2" charset="2"/>
              <a:buChar char="§"/>
              <a:defRPr/>
            </a:pPr>
            <a:r>
              <a:rPr lang="es-US">
                <a:solidFill>
                  <a:prstClr val="black"/>
                </a:solidFill>
                <a:cs typeface="Arial" panose="020B0604020202020204" pitchFamily="34" charset="0"/>
              </a:rPr>
              <a:t>Proporcionan beneficios que son comparables con las pólizas estandarizadas</a:t>
            </a:r>
          </a:p>
          <a:p>
            <a:pPr marL="125861" indent="-125861" defTabSz="966612">
              <a:spcAft>
                <a:spcPts val="600"/>
              </a:spcAft>
              <a:buFont typeface="Wingdings" panose="05000000000000000000" pitchFamily="2" charset="2"/>
              <a:buChar char="§"/>
              <a:defRPr/>
            </a:pPr>
            <a:r>
              <a:rPr lang="es-US">
                <a:solidFill>
                  <a:prstClr val="black"/>
                </a:solidFill>
                <a:cs typeface="Arial" panose="020B0604020202020204" pitchFamily="34" charset="0"/>
              </a:rPr>
              <a:t>Tienen un sistema diferente, que incluye beneficios básicos ("core") y opcionales ("rider") </a:t>
            </a:r>
          </a:p>
        </p:txBody>
      </p:sp>
    </p:spTree>
    <p:extLst>
      <p:ext uri="{BB962C8B-B14F-4D97-AF65-F5344CB8AC3E}">
        <p14:creationId xmlns:p14="http://schemas.microsoft.com/office/powerpoint/2010/main" val="28561580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479425"/>
            <a:ext cx="5762625" cy="3241675"/>
          </a:xfrm>
        </p:spPr>
      </p:sp>
      <p:sp>
        <p:nvSpPr>
          <p:cNvPr id="3" name="Notes Placeholder 2"/>
          <p:cNvSpPr>
            <a:spLocks noGrp="1"/>
          </p:cNvSpPr>
          <p:nvPr>
            <p:ph type="body" idx="1"/>
          </p:nvPr>
        </p:nvSpPr>
        <p:spPr>
          <a:xfrm>
            <a:off x="731520" y="3990500"/>
            <a:ext cx="5852160" cy="3780473"/>
          </a:xfrm>
        </p:spPr>
        <p:txBody>
          <a:bodyPr/>
          <a:lstStyle/>
          <a:p>
            <a:pPr defTabSz="966612">
              <a:spcAft>
                <a:spcPts val="600"/>
              </a:spcAft>
              <a:defRPr/>
            </a:pPr>
            <a:r>
              <a:rPr lang="es-US" b="1">
                <a:cs typeface="Arial" panose="020B0604020202020204" pitchFamily="34" charset="0"/>
              </a:rPr>
              <a:t>Notas del presentador:</a:t>
            </a:r>
          </a:p>
          <a:p>
            <a:pPr defTabSz="966612">
              <a:spcAft>
                <a:spcPts val="600"/>
              </a:spcAft>
              <a:defRPr/>
            </a:pPr>
            <a:r>
              <a:rPr lang="es-US">
                <a:solidFill>
                  <a:prstClr val="black"/>
                </a:solidFill>
                <a:cs typeface="Arial" panose="020B0604020202020204" pitchFamily="34" charset="0"/>
              </a:rPr>
              <a:t>La lección 3 abarca los siguientes temas:</a:t>
            </a:r>
          </a:p>
          <a:p>
            <a:pPr marL="125861" indent="-125861" defTabSz="966612">
              <a:spcAft>
                <a:spcPts val="600"/>
              </a:spcAft>
              <a:buFont typeface="Wingdings" panose="05000000000000000000" pitchFamily="2" charset="2"/>
              <a:buChar char="§"/>
              <a:defRPr/>
            </a:pPr>
            <a:r>
              <a:rPr lang="es-US">
                <a:solidFill>
                  <a:prstClr val="black"/>
                </a:solidFill>
                <a:cs typeface="Arial" panose="020B0604020202020204" pitchFamily="34" charset="0"/>
              </a:rPr>
              <a:t>Costos de las Pólizas del Seguro Suplementario de Medicare (Medigap)</a:t>
            </a:r>
          </a:p>
          <a:p>
            <a:pPr marL="125861" indent="-125861" defTabSz="966612">
              <a:spcAft>
                <a:spcPts val="600"/>
              </a:spcAft>
              <a:buFont typeface="Wingdings" panose="05000000000000000000" pitchFamily="2" charset="2"/>
              <a:buChar char="§"/>
              <a:defRPr/>
            </a:pPr>
            <a:r>
              <a:rPr lang="es-US">
                <a:solidFill>
                  <a:prstClr val="black"/>
                </a:solidFill>
                <a:cs typeface="Arial" panose="020B0604020202020204" pitchFamily="34" charset="0"/>
              </a:rPr>
              <a:t>El mejor momento para comprar una póliza de Medigap</a:t>
            </a:r>
          </a:p>
          <a:p>
            <a:pPr marL="125861" indent="-125861" defTabSz="966612">
              <a:spcAft>
                <a:spcPts val="600"/>
              </a:spcAft>
              <a:buFont typeface="Wingdings" panose="05000000000000000000" pitchFamily="2" charset="2"/>
              <a:buChar char="§"/>
              <a:defRPr/>
            </a:pPr>
            <a:r>
              <a:rPr lang="es-US">
                <a:solidFill>
                  <a:prstClr val="black"/>
                </a:solidFill>
                <a:cs typeface="Arial" panose="020B0604020202020204" pitchFamily="34" charset="0"/>
              </a:rPr>
              <a:t>Cambiar de pólizas de Medigap</a:t>
            </a:r>
          </a:p>
          <a:p>
            <a:pPr marL="125861" indent="-125861" defTabSz="966612">
              <a:spcAft>
                <a:spcPts val="600"/>
              </a:spcAft>
              <a:buFont typeface="Wingdings" panose="05000000000000000000" pitchFamily="2" charset="2"/>
              <a:buChar char="§"/>
              <a:defRPr/>
            </a:pPr>
            <a:r>
              <a:rPr lang="es-US">
                <a:solidFill>
                  <a:prstClr val="black"/>
                </a:solidFill>
                <a:cs typeface="Arial" panose="020B0604020202020204" pitchFamily="34" charset="0"/>
              </a:rPr>
              <a:t>Pasos para comprar una póliza de Medigap</a:t>
            </a:r>
          </a:p>
        </p:txBody>
      </p:sp>
    </p:spTree>
    <p:extLst>
      <p:ext uri="{BB962C8B-B14F-4D97-AF65-F5344CB8AC3E}">
        <p14:creationId xmlns:p14="http://schemas.microsoft.com/office/powerpoint/2010/main" val="408472085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479425"/>
            <a:ext cx="5762625" cy="3241675"/>
          </a:xfrm>
        </p:spPr>
      </p:sp>
      <p:sp>
        <p:nvSpPr>
          <p:cNvPr id="3" name="Notes Placeholder 2"/>
          <p:cNvSpPr>
            <a:spLocks noGrp="1"/>
          </p:cNvSpPr>
          <p:nvPr>
            <p:ph type="body" idx="1"/>
          </p:nvPr>
        </p:nvSpPr>
        <p:spPr>
          <a:xfrm>
            <a:off x="731520" y="3990500"/>
            <a:ext cx="5852160" cy="3780473"/>
          </a:xfrm>
        </p:spPr>
        <p:txBody>
          <a:bodyPr/>
          <a:lstStyle/>
          <a:p>
            <a:pPr>
              <a:spcAft>
                <a:spcPts val="600"/>
              </a:spcAft>
            </a:pPr>
            <a:r>
              <a:rPr lang="es-US" b="1"/>
              <a:t>Notas del presentador:</a:t>
            </a:r>
          </a:p>
          <a:p>
            <a:pPr>
              <a:spcAft>
                <a:spcPts val="600"/>
              </a:spcAft>
            </a:pPr>
            <a:r>
              <a:rPr lang="es-US"/>
              <a:t>Al finalizar esta sesión, usted podrá:</a:t>
            </a:r>
          </a:p>
          <a:p>
            <a:pPr marL="181240" indent="-181240">
              <a:spcAft>
                <a:spcPts val="600"/>
              </a:spcAft>
              <a:buFont typeface="Wingdings" panose="05000000000000000000" pitchFamily="2" charset="2"/>
              <a:buChar char="§"/>
            </a:pPr>
            <a:r>
              <a:rPr lang="es-US"/>
              <a:t>Describir las variables que afectan los costos de Medigap</a:t>
            </a:r>
          </a:p>
          <a:p>
            <a:pPr marL="181240" indent="-181240">
              <a:spcAft>
                <a:spcPts val="600"/>
              </a:spcAft>
              <a:buFont typeface="Wingdings" panose="05000000000000000000" pitchFamily="2" charset="2"/>
              <a:buChar char="§"/>
            </a:pPr>
            <a:r>
              <a:rPr lang="es-US"/>
              <a:t>Identificar cuál es el mejor momento para comprar una póliza Medigap</a:t>
            </a:r>
          </a:p>
          <a:p>
            <a:pPr marL="181240" indent="-181240">
              <a:spcAft>
                <a:spcPts val="600"/>
              </a:spcAft>
              <a:buFont typeface="Wingdings" panose="05000000000000000000" pitchFamily="2" charset="2"/>
              <a:buChar char="§"/>
            </a:pPr>
            <a:r>
              <a:rPr lang="es-US"/>
              <a:t>Explicar los derechos de emisión garantizada</a:t>
            </a:r>
          </a:p>
          <a:p>
            <a:pPr marL="181240" indent="-181240">
              <a:spcAft>
                <a:spcPts val="600"/>
              </a:spcAft>
              <a:buFont typeface="Wingdings" panose="05000000000000000000" pitchFamily="2" charset="2"/>
              <a:buChar char="§"/>
            </a:pPr>
            <a:r>
              <a:rPr lang="es-US"/>
              <a:t>Obtener los pasos para adquirir una póliza Medigap</a:t>
            </a:r>
          </a:p>
          <a:p>
            <a:endParaRPr lang="en-US" dirty="0"/>
          </a:p>
        </p:txBody>
      </p:sp>
    </p:spTree>
    <p:extLst>
      <p:ext uri="{BB962C8B-B14F-4D97-AF65-F5344CB8AC3E}">
        <p14:creationId xmlns:p14="http://schemas.microsoft.com/office/powerpoint/2010/main" val="32001966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479425"/>
            <a:ext cx="5762625" cy="3241675"/>
          </a:xfrm>
        </p:spPr>
      </p:sp>
      <p:sp>
        <p:nvSpPr>
          <p:cNvPr id="3" name="Notes Placeholder 2"/>
          <p:cNvSpPr>
            <a:spLocks noGrp="1"/>
          </p:cNvSpPr>
          <p:nvPr>
            <p:ph type="body" idx="1"/>
          </p:nvPr>
        </p:nvSpPr>
        <p:spPr>
          <a:xfrm>
            <a:off x="144379" y="3816477"/>
            <a:ext cx="6906126" cy="5305297"/>
          </a:xfrm>
        </p:spPr>
        <p:txBody>
          <a:bodyPr/>
          <a:lstStyle/>
          <a:p>
            <a:pPr>
              <a:spcBef>
                <a:spcPts val="702"/>
              </a:spcBef>
              <a:spcAft>
                <a:spcPts val="600"/>
              </a:spcAft>
              <a:defRPr/>
            </a:pPr>
            <a:r>
              <a:rPr lang="es-US" b="1" dirty="0">
                <a:cs typeface="Arial" panose="020B0604020202020204" pitchFamily="34" charset="0"/>
              </a:rPr>
              <a:t>Esta diapositiva tiene animación.</a:t>
            </a:r>
          </a:p>
          <a:p>
            <a:pPr>
              <a:spcBef>
                <a:spcPts val="634"/>
              </a:spcBef>
              <a:spcAft>
                <a:spcPts val="600"/>
              </a:spcAft>
              <a:defRPr/>
            </a:pPr>
            <a:r>
              <a:rPr lang="es-US" b="1" dirty="0">
                <a:cs typeface="Arial" panose="020B0604020202020204" pitchFamily="34" charset="0"/>
              </a:rPr>
              <a:t>Notas del presentador</a:t>
            </a:r>
          </a:p>
          <a:p>
            <a:pPr defTabSz="966612">
              <a:spcAft>
                <a:spcPts val="600"/>
              </a:spcAft>
              <a:defRPr/>
            </a:pPr>
            <a:r>
              <a:rPr lang="es-US" dirty="0"/>
              <a:t>Puede haber grandes diferencias en las primas que las distintas compañías de seguros cobran por exactamente la misma cobertura. Cuánto pagará depende de:</a:t>
            </a:r>
          </a:p>
          <a:p>
            <a:pPr marL="181240" indent="-181240">
              <a:spcAft>
                <a:spcPts val="600"/>
              </a:spcAft>
              <a:buFont typeface="Wingdings" panose="05000000000000000000" pitchFamily="2" charset="2"/>
              <a:buChar char="§"/>
            </a:pPr>
            <a:r>
              <a:rPr lang="es-US" dirty="0"/>
              <a:t>Si compra su póliza durante su Período de Inscripción Abierta (OEP) de </a:t>
            </a:r>
            <a:r>
              <a:rPr lang="es-US" dirty="0" err="1"/>
              <a:t>Medigap</a:t>
            </a:r>
            <a:r>
              <a:rPr lang="es-US" dirty="0"/>
              <a:t>, obtendrá el mejor precio.</a:t>
            </a:r>
          </a:p>
          <a:p>
            <a:pPr marL="181240" indent="-181240">
              <a:spcAft>
                <a:spcPts val="600"/>
              </a:spcAft>
              <a:buFont typeface="Wingdings" panose="05000000000000000000" pitchFamily="2" charset="2"/>
              <a:buChar char="§"/>
            </a:pPr>
            <a:r>
              <a:rPr lang="es-US" dirty="0"/>
              <a:t>Su edad. En algunos estados, las personas de menos de 65 años no pueden comprar una póliza de </a:t>
            </a:r>
            <a:r>
              <a:rPr lang="es-US" dirty="0" err="1"/>
              <a:t>Medigap</a:t>
            </a:r>
            <a:r>
              <a:rPr lang="es-US" dirty="0"/>
              <a:t> y algunos estados permiten que las compañías vendan pólizas de </a:t>
            </a:r>
            <a:r>
              <a:rPr lang="es-US" dirty="0" err="1"/>
              <a:t>Medigap</a:t>
            </a:r>
            <a:r>
              <a:rPr lang="es-US" dirty="0"/>
              <a:t> que podrían costar más con base en si usted tiene más edad cuando la compra (relacionadas con la edad) o cuando usted se hace mayor (determinadas por edad cumplida). Consulte la siguiente diapositiva para ver más detalles.</a:t>
            </a:r>
          </a:p>
          <a:p>
            <a:pPr marL="181240" indent="-181240">
              <a:spcAft>
                <a:spcPts val="600"/>
              </a:spcAft>
              <a:buFont typeface="Wingdings" panose="05000000000000000000" pitchFamily="2" charset="2"/>
              <a:buChar char="§"/>
            </a:pPr>
            <a:r>
              <a:rPr lang="es-US" dirty="0"/>
              <a:t>Dónde vive (por ejemplo, en una zona urbana</a:t>
            </a:r>
            <a:r>
              <a:rPr lang="es-US" baseline="0" dirty="0"/>
              <a:t> o </a:t>
            </a:r>
            <a:r>
              <a:rPr lang="es-US" dirty="0"/>
              <a:t>rural, o por código postal).</a:t>
            </a:r>
          </a:p>
          <a:p>
            <a:pPr marL="181240" indent="-181240">
              <a:spcAft>
                <a:spcPts val="600"/>
              </a:spcAft>
              <a:buFont typeface="Wingdings" panose="05000000000000000000" pitchFamily="2" charset="2"/>
              <a:buChar char="§"/>
            </a:pPr>
            <a:r>
              <a:rPr lang="es-US" dirty="0"/>
              <a:t>La compañía que vende la póliza y el plan que usted compra (por ejemplo si es un Plan F y Plan G con deducible alto o tenía más beneficios). </a:t>
            </a:r>
          </a:p>
          <a:p>
            <a:pPr marL="181240" indent="-181240">
              <a:spcAft>
                <a:spcPts val="600"/>
              </a:spcAft>
              <a:buFont typeface="Wingdings" panose="05000000000000000000" pitchFamily="2" charset="2"/>
              <a:buChar char="§"/>
            </a:pPr>
            <a:r>
              <a:rPr lang="es-US" dirty="0"/>
              <a:t>Si la compañía de seguros ofrece o no descuentos (como descuentos para mujeres, no fumadores, o personas casadas; descuentos por pago anual; descuentos por pagar las primas mediante transferencia electrónica de fondos; descuentos por múltiples pólizas). </a:t>
            </a:r>
          </a:p>
          <a:p>
            <a:pPr marL="181240" indent="-181240">
              <a:spcAft>
                <a:spcPts val="600"/>
              </a:spcAft>
              <a:buFont typeface="Wingdings" panose="05000000000000000000" pitchFamily="2" charset="2"/>
              <a:buChar char="§"/>
            </a:pPr>
            <a:r>
              <a:rPr lang="es-US" dirty="0"/>
              <a:t>Si la compañía de seguros usa o no evaluación médica previa (revisa sus antecedentes médicos para decidir si se acepta o no su solicitud y agrega un período de espera por una afección preexistente, si la ley de su estado lo permite); o si aplica o no una prima diferente cuando usted no tiene derecho de emisión garantizado (vea la lección 4), o si usted no está en su OEP de </a:t>
            </a:r>
            <a:r>
              <a:rPr lang="es-US" dirty="0" err="1"/>
              <a:t>Medigap</a:t>
            </a:r>
            <a:r>
              <a:rPr lang="es-US" dirty="0"/>
              <a:t>. </a:t>
            </a:r>
          </a:p>
          <a:p>
            <a:pPr marL="181240" indent="-181240">
              <a:spcAft>
                <a:spcPts val="600"/>
              </a:spcAft>
              <a:buFont typeface="Wingdings" panose="05000000000000000000" pitchFamily="2" charset="2"/>
              <a:buChar char="§"/>
            </a:pPr>
            <a:r>
              <a:rPr lang="es-US" dirty="0"/>
              <a:t>Si la compañía de seguros vende o no pólizas de Medicare SELECT que pueden requerir que usted use determinados proveedores. Si usted compra este tipo de póliza de </a:t>
            </a:r>
            <a:r>
              <a:rPr lang="es-US" dirty="0" err="1"/>
              <a:t>Medigap</a:t>
            </a:r>
            <a:r>
              <a:rPr lang="es-US" dirty="0"/>
              <a:t>, es posible que su prima sea menor. </a:t>
            </a:r>
          </a:p>
          <a:p>
            <a:pPr marL="181240" indent="-181240">
              <a:spcAft>
                <a:spcPts val="600"/>
              </a:spcAft>
              <a:buFont typeface="Wingdings" panose="05000000000000000000" pitchFamily="2" charset="2"/>
              <a:buChar char="§"/>
            </a:pPr>
            <a:endParaRPr lang="en-US" dirty="0">
              <a:cs typeface="Arial" panose="020B0604020202020204" pitchFamily="34" charset="0"/>
            </a:endParaRPr>
          </a:p>
          <a:p>
            <a:endParaRPr lang="en-US" dirty="0">
              <a:cs typeface="Arial" panose="020B0604020202020204" pitchFamily="34" charset="0"/>
            </a:endParaRPr>
          </a:p>
        </p:txBody>
      </p:sp>
    </p:spTree>
    <p:extLst>
      <p:ext uri="{BB962C8B-B14F-4D97-AF65-F5344CB8AC3E}">
        <p14:creationId xmlns:p14="http://schemas.microsoft.com/office/powerpoint/2010/main" val="68196172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479425"/>
            <a:ext cx="5762625" cy="3241675"/>
          </a:xfrm>
        </p:spPr>
      </p:sp>
      <p:sp>
        <p:nvSpPr>
          <p:cNvPr id="3" name="Notes Placeholder 2"/>
          <p:cNvSpPr>
            <a:spLocks noGrp="1"/>
          </p:cNvSpPr>
          <p:nvPr>
            <p:ph type="body" idx="1"/>
          </p:nvPr>
        </p:nvSpPr>
        <p:spPr>
          <a:xfrm>
            <a:off x="731520" y="3757507"/>
            <a:ext cx="5947745" cy="5144347"/>
          </a:xfrm>
        </p:spPr>
        <p:txBody>
          <a:bodyPr/>
          <a:lstStyle/>
          <a:p>
            <a:pPr defTabSz="966612">
              <a:spcAft>
                <a:spcPts val="600"/>
              </a:spcAft>
              <a:defRPr/>
            </a:pPr>
            <a:r>
              <a:rPr lang="es-US" b="1" dirty="0">
                <a:cs typeface="Arial" panose="020B0604020202020204" pitchFamily="34" charset="0"/>
              </a:rPr>
              <a:t>Notas del presentador:</a:t>
            </a:r>
          </a:p>
          <a:p>
            <a:pPr defTabSz="966612">
              <a:spcAft>
                <a:spcPts val="600"/>
              </a:spcAft>
              <a:defRPr/>
            </a:pPr>
            <a:r>
              <a:rPr lang="es-US" dirty="0">
                <a:solidFill>
                  <a:prstClr val="black"/>
                </a:solidFill>
                <a:cs typeface="Arial" panose="020B0604020202020204" pitchFamily="34" charset="0"/>
              </a:rPr>
              <a:t>Las compañías de seguros tienen 3 maneras de determinar el precio de las pólizas con base en la edad. No todos los estados permiten las 3:</a:t>
            </a:r>
          </a:p>
          <a:p>
            <a:pPr marL="184596" lvl="1" indent="-184596" defTabSz="966612">
              <a:spcAft>
                <a:spcPts val="600"/>
              </a:spcAft>
              <a:buFont typeface="+mj-lt"/>
              <a:buAutoNum type="arabicPeriod"/>
              <a:tabLst>
                <a:tab pos="125861" algn="l"/>
              </a:tabLst>
              <a:defRPr/>
            </a:pPr>
            <a:r>
              <a:rPr lang="es-US" b="1" dirty="0">
                <a:solidFill>
                  <a:prstClr val="black"/>
                </a:solidFill>
                <a:cs typeface="Arial" panose="020B0604020202020204" pitchFamily="34" charset="0"/>
              </a:rPr>
              <a:t>Pólizas no relacionadas con la edad (también llamadas calificación comunitaria)</a:t>
            </a:r>
            <a:r>
              <a:rPr lang="es-US" dirty="0">
                <a:solidFill>
                  <a:prstClr val="black"/>
                </a:solidFill>
                <a:cs typeface="Arial" panose="020B0604020202020204" pitchFamily="34" charset="0"/>
              </a:rPr>
              <a:t>: Estas pólizas les cobran a todas las personas la misma tarifa independientemente de la edad que tengan. En general, las pólizas de </a:t>
            </a:r>
            <a:r>
              <a:rPr lang="es-US"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 no relacionadas con la edad son menos costosas a lo largo de la vida. Si las personas con Medicare de menos de 65 años tienen derecho a comprar una póliza, las primas pueden calificarse de manera diferente y es posible que se cobren más. Las primas pueden aumentar debido a la inflación y a otros factores, pero no debido a su edad. </a:t>
            </a:r>
          </a:p>
          <a:p>
            <a:pPr marL="184596" lvl="1" indent="-184596" defTabSz="966612">
              <a:spcAft>
                <a:spcPts val="600"/>
              </a:spcAft>
              <a:buFont typeface="+mj-lt"/>
              <a:buAutoNum type="arabicPeriod"/>
              <a:tabLst>
                <a:tab pos="125861" algn="l"/>
              </a:tabLst>
              <a:defRPr/>
            </a:pPr>
            <a:r>
              <a:rPr lang="es-US" b="1" dirty="0">
                <a:solidFill>
                  <a:prstClr val="black"/>
                </a:solidFill>
                <a:cs typeface="Arial" panose="020B0604020202020204" pitchFamily="34" charset="0"/>
              </a:rPr>
              <a:t>Pólizas emitidas con calificación por edad</a:t>
            </a:r>
            <a:r>
              <a:rPr lang="es-US" dirty="0">
                <a:solidFill>
                  <a:prstClr val="black"/>
                </a:solidFill>
                <a:cs typeface="Arial" panose="020B0604020202020204" pitchFamily="34" charset="0"/>
              </a:rPr>
              <a:t>: La prima de estas pólizas se basa en su edad cuando compra la póliza originalmente. Las primas son más bajas para las personas que compran a una edad menor. Las primas pueden aumentar debido a la inflación y a otros factores, pero no debido a su edad. </a:t>
            </a:r>
          </a:p>
          <a:p>
            <a:pPr marL="184596" lvl="1" indent="-184596" defTabSz="966612">
              <a:spcAft>
                <a:spcPts val="600"/>
              </a:spcAft>
              <a:buFont typeface="+mj-lt"/>
              <a:buAutoNum type="arabicPeriod"/>
              <a:tabLst>
                <a:tab pos="125861" algn="l"/>
              </a:tabLst>
              <a:defRPr/>
            </a:pPr>
            <a:r>
              <a:rPr lang="es-US" b="1" dirty="0">
                <a:solidFill>
                  <a:prstClr val="black"/>
                </a:solidFill>
                <a:cs typeface="Arial" panose="020B0604020202020204" pitchFamily="34" charset="0"/>
              </a:rPr>
              <a:t>Pólizas emitidas con calificación por edad cumplida</a:t>
            </a:r>
            <a:r>
              <a:rPr lang="es-US" dirty="0">
                <a:solidFill>
                  <a:prstClr val="black"/>
                </a:solidFill>
                <a:cs typeface="Arial" panose="020B0604020202020204" pitchFamily="34" charset="0"/>
              </a:rPr>
              <a:t>: La prima de estas pólizas se basa en su edad cada año. Estas pólizas suelen ser más aratas a los 65 años, pero las primas aumentan automáticamente a medida que usted se hace mayor. En general, las pólizas con calificación por edad cumplida cuestan menos cuando usted tiene 65 años que las pólizas calificación por edad o las pólizas no relacionadas con la edad. Sin embargo, cuando usted llega a los 70 o 75 años, las pólizas con calificación por edad suelen volverse las más caras. Las primas también pueden aumentar debido a la inflación y a otros factores. </a:t>
            </a:r>
          </a:p>
          <a:p>
            <a:pPr marL="0" lvl="1" defTabSz="966612">
              <a:spcAft>
                <a:spcPts val="600"/>
              </a:spcAft>
              <a:tabLst>
                <a:tab pos="124183" algn="l"/>
              </a:tabLst>
              <a:defRPr/>
            </a:pPr>
            <a:r>
              <a:rPr lang="es-US" dirty="0">
                <a:solidFill>
                  <a:prstClr val="black"/>
                </a:solidFill>
                <a:cs typeface="Arial" panose="020B0604020202020204" pitchFamily="34" charset="0"/>
              </a:rPr>
              <a:t>Cuando compare primas, asegúrese de comparar el mismo Plan A-N de </a:t>
            </a:r>
            <a:r>
              <a:rPr lang="es-US"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 </a:t>
            </a:r>
          </a:p>
          <a:p>
            <a:pPr marL="0" lvl="1" defTabSz="966612">
              <a:spcAft>
                <a:spcPts val="600"/>
              </a:spcAft>
              <a:tabLst>
                <a:tab pos="124183" algn="l"/>
              </a:tabLst>
              <a:defRPr/>
            </a:pPr>
            <a:endParaRPr lang="en-US" i="1" dirty="0">
              <a:solidFill>
                <a:prstClr val="black"/>
              </a:solidFill>
              <a:cs typeface="Arial" panose="020B0604020202020204" pitchFamily="34" charset="0"/>
            </a:endParaRPr>
          </a:p>
          <a:p>
            <a:pPr marL="0" lvl="1" defTabSz="966612">
              <a:spcAft>
                <a:spcPts val="600"/>
              </a:spcAft>
              <a:tabLst>
                <a:tab pos="124183" algn="l"/>
              </a:tabLst>
              <a:defRPr/>
            </a:pPr>
            <a:endParaRPr lang="en-US" dirty="0">
              <a:solidFill>
                <a:prstClr val="black"/>
              </a:solidFill>
              <a:cs typeface="Arial" panose="020B0604020202020204" pitchFamily="34" charset="0"/>
            </a:endParaRPr>
          </a:p>
          <a:p>
            <a:pPr marL="0" lvl="1" defTabSz="966612">
              <a:spcAft>
                <a:spcPts val="600"/>
              </a:spcAft>
              <a:tabLst>
                <a:tab pos="124183" algn="l"/>
              </a:tabLst>
              <a:defRPr/>
            </a:pPr>
            <a:endParaRPr lang="en-US" dirty="0">
              <a:solidFill>
                <a:prstClr val="black"/>
              </a:solidFill>
              <a:cs typeface="Arial" panose="020B0604020202020204" pitchFamily="34" charset="0"/>
            </a:endParaRPr>
          </a:p>
        </p:txBody>
      </p:sp>
    </p:spTree>
    <p:extLst>
      <p:ext uri="{BB962C8B-B14F-4D97-AF65-F5344CB8AC3E}">
        <p14:creationId xmlns:p14="http://schemas.microsoft.com/office/powerpoint/2010/main" val="586754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479425"/>
            <a:ext cx="5762625" cy="3241675"/>
          </a:xfrm>
        </p:spPr>
      </p:sp>
      <p:sp>
        <p:nvSpPr>
          <p:cNvPr id="3" name="Notes Placeholder 2"/>
          <p:cNvSpPr>
            <a:spLocks noGrp="1"/>
          </p:cNvSpPr>
          <p:nvPr>
            <p:ph type="body" idx="1"/>
          </p:nvPr>
        </p:nvSpPr>
        <p:spPr>
          <a:xfrm>
            <a:off x="731520" y="3864483"/>
            <a:ext cx="5852160" cy="3780473"/>
          </a:xfrm>
        </p:spPr>
        <p:txBody>
          <a:bodyPr/>
          <a:lstStyle/>
          <a:p>
            <a:pPr defTabSz="966612">
              <a:spcAft>
                <a:spcPts val="600"/>
              </a:spcAft>
              <a:defRPr/>
            </a:pPr>
            <a:r>
              <a:rPr lang="es-US" b="1" dirty="0">
                <a:cs typeface="Arial" panose="020B0604020202020204" pitchFamily="34" charset="0"/>
              </a:rPr>
              <a:t>Notas del presentador:</a:t>
            </a:r>
          </a:p>
          <a:p>
            <a:pPr defTabSz="966612">
              <a:spcAft>
                <a:spcPts val="600"/>
              </a:spcAft>
              <a:defRPr/>
            </a:pPr>
            <a:r>
              <a:rPr lang="es-US" dirty="0">
                <a:solidFill>
                  <a:prstClr val="black"/>
                </a:solidFill>
                <a:cs typeface="Arial" panose="020B0604020202020204" pitchFamily="34" charset="0"/>
              </a:rPr>
              <a:t>Generalmente, el mejor momento para comprar una póliza de </a:t>
            </a:r>
            <a:r>
              <a:rPr lang="es-US"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 es durante su OEP de </a:t>
            </a:r>
            <a:r>
              <a:rPr lang="es-US"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 que dura 6 meses. Comienza el primer día del mes en que usted tiene 65 años o más y se inscribe en la Parte B de Medicare (Seguro médico) También deberá tener la Parte A (Seguro de hospital) de Medicare para tener una póliza de </a:t>
            </a:r>
            <a:r>
              <a:rPr lang="es-US"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 </a:t>
            </a:r>
          </a:p>
          <a:p>
            <a:pPr defTabSz="966612">
              <a:spcAft>
                <a:spcPts val="600"/>
              </a:spcAft>
              <a:defRPr/>
            </a:pPr>
            <a:r>
              <a:rPr lang="es-US" dirty="0">
                <a:solidFill>
                  <a:prstClr val="black"/>
                </a:solidFill>
                <a:cs typeface="Arial" panose="020B0604020202020204" pitchFamily="34" charset="0"/>
              </a:rPr>
              <a:t>Tiene un OEP de 6 meses con </a:t>
            </a:r>
            <a:r>
              <a:rPr lang="es-US"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 esto le garantiza el derecho a comprar una póliza de </a:t>
            </a:r>
            <a:r>
              <a:rPr lang="es-US"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 Algunos estados pueden tener un período más prolongado y unos pocos tienen inscripción abierta permanente. Una vez que comienza el período, no puede demorarse ni repetirse.</a:t>
            </a:r>
          </a:p>
          <a:p>
            <a:pPr defTabSz="966612">
              <a:spcAft>
                <a:spcPts val="600"/>
              </a:spcAft>
              <a:defRPr/>
            </a:pPr>
            <a:r>
              <a:rPr lang="es-US" dirty="0">
                <a:solidFill>
                  <a:schemeClr val="tx1"/>
                </a:solidFill>
                <a:cs typeface="Arial" panose="020B0604020202020204" pitchFamily="34" charset="0"/>
              </a:rPr>
              <a:t>Si tiene menos de 65 años y tiene Medicare por una discapacidad o Enfermedad Renal en Etapa Final (ESRD), es posible que no pueda comprar la póliza de </a:t>
            </a:r>
            <a:r>
              <a:rPr lang="es-US" dirty="0" err="1">
                <a:solidFill>
                  <a:schemeClr val="tx1"/>
                </a:solidFill>
                <a:cs typeface="Arial" panose="020B0604020202020204" pitchFamily="34" charset="0"/>
              </a:rPr>
              <a:t>Medigap</a:t>
            </a:r>
            <a:r>
              <a:rPr lang="es-US" dirty="0">
                <a:solidFill>
                  <a:schemeClr val="tx1"/>
                </a:solidFill>
                <a:cs typeface="Arial" panose="020B0604020202020204" pitchFamily="34" charset="0"/>
              </a:rPr>
              <a:t> que quiere, o ninguna póliza de </a:t>
            </a:r>
            <a:r>
              <a:rPr lang="es-US" dirty="0" err="1">
                <a:solidFill>
                  <a:schemeClr val="tx1"/>
                </a:solidFill>
                <a:cs typeface="Arial" panose="020B0604020202020204" pitchFamily="34" charset="0"/>
              </a:rPr>
              <a:t>Medigap</a:t>
            </a:r>
            <a:r>
              <a:rPr lang="es-US" dirty="0">
                <a:solidFill>
                  <a:schemeClr val="tx1"/>
                </a:solidFill>
                <a:cs typeface="Arial" panose="020B0604020202020204" pitchFamily="34" charset="0"/>
              </a:rPr>
              <a:t>, hasta que cumpla 65 años</a:t>
            </a:r>
          </a:p>
          <a:p>
            <a:pPr defTabSz="966612">
              <a:spcAft>
                <a:spcPts val="600"/>
              </a:spcAft>
              <a:defRPr/>
            </a:pPr>
            <a:r>
              <a:rPr lang="es-US" i="1" dirty="0">
                <a:solidFill>
                  <a:prstClr val="black"/>
                </a:solidFill>
                <a:cs typeface="Arial" panose="020B0604020202020204" pitchFamily="34" charset="0"/>
              </a:rPr>
              <a:t>Cita: 42 Código de EE. UU. 1395ss(s)(2)(A)</a:t>
            </a:r>
          </a:p>
          <a:p>
            <a:pPr defTabSz="966612">
              <a:spcAft>
                <a:spcPts val="600"/>
              </a:spcAft>
              <a:defRPr/>
            </a:pPr>
            <a:endParaRPr lang="en-US" dirty="0">
              <a:solidFill>
                <a:schemeClr val="tx1"/>
              </a:solidFill>
              <a:cs typeface="Arial" panose="020B0604020202020204" pitchFamily="34" charset="0"/>
            </a:endParaRPr>
          </a:p>
          <a:p>
            <a:pPr defTabSz="966612">
              <a:spcBef>
                <a:spcPts val="634"/>
              </a:spcBef>
              <a:defRPr/>
            </a:pPr>
            <a:endParaRPr lang="en-US" sz="1300" dirty="0">
              <a:solidFill>
                <a:prstClr val="black"/>
              </a:solidFill>
              <a:cs typeface="Arial" panose="020B0604020202020204" pitchFamily="34" charset="0"/>
            </a:endParaRPr>
          </a:p>
        </p:txBody>
      </p:sp>
    </p:spTree>
    <p:extLst>
      <p:ext uri="{BB962C8B-B14F-4D97-AF65-F5344CB8AC3E}">
        <p14:creationId xmlns:p14="http://schemas.microsoft.com/office/powerpoint/2010/main" val="77157733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479425"/>
            <a:ext cx="5762625" cy="3241675"/>
          </a:xfrm>
        </p:spPr>
      </p:sp>
      <p:sp>
        <p:nvSpPr>
          <p:cNvPr id="3" name="Notes Placeholder 2"/>
          <p:cNvSpPr>
            <a:spLocks noGrp="1"/>
          </p:cNvSpPr>
          <p:nvPr>
            <p:ph type="body" idx="1"/>
          </p:nvPr>
        </p:nvSpPr>
        <p:spPr>
          <a:xfrm>
            <a:off x="731520" y="3888486"/>
            <a:ext cx="5852160" cy="4309216"/>
          </a:xfrm>
        </p:spPr>
        <p:txBody>
          <a:bodyPr/>
          <a:lstStyle/>
          <a:p>
            <a:pPr defTabSz="966612">
              <a:spcBef>
                <a:spcPts val="634"/>
              </a:spcBef>
              <a:spcAft>
                <a:spcPts val="600"/>
              </a:spcAft>
              <a:defRPr/>
            </a:pPr>
            <a:r>
              <a:rPr lang="es-US" b="1" dirty="0">
                <a:cs typeface="Arial" panose="020B0604020202020204" pitchFamily="34" charset="0"/>
              </a:rPr>
              <a:t>Notas del presentador:</a:t>
            </a:r>
          </a:p>
          <a:p>
            <a:pPr marL="0" lvl="2" defTabSz="724959">
              <a:spcAft>
                <a:spcPts val="600"/>
              </a:spcAft>
            </a:pPr>
            <a:r>
              <a:rPr lang="es-US" dirty="0">
                <a:solidFill>
                  <a:prstClr val="black"/>
                </a:solidFill>
                <a:cs typeface="Arial" panose="020B0604020202020204" pitchFamily="34" charset="0"/>
              </a:rPr>
              <a:t>Durante su OEP de </a:t>
            </a:r>
            <a:r>
              <a:rPr lang="es-US"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 las compañías de seguros no pueden </a:t>
            </a:r>
            <a:r>
              <a:rPr lang="es-US" dirty="0">
                <a:solidFill>
                  <a:schemeClr val="tx1"/>
                </a:solidFill>
                <a:cs typeface="Arial" panose="020B0604020202020204" pitchFamily="34" charset="0"/>
              </a:rPr>
              <a:t>usar evaluación médica previa para decidir si aceptan o no su solicitud, y no pueden hacer lo siguiente:</a:t>
            </a:r>
          </a:p>
          <a:p>
            <a:pPr marL="125861" indent="-125861" defTabSz="966612">
              <a:spcBef>
                <a:spcPts val="634"/>
              </a:spcBef>
              <a:spcAft>
                <a:spcPts val="600"/>
              </a:spcAft>
              <a:buFont typeface="Wingdings" panose="05000000000000000000" pitchFamily="2" charset="2"/>
              <a:buChar char="§"/>
              <a:defRPr/>
            </a:pPr>
            <a:r>
              <a:rPr lang="es-US" dirty="0">
                <a:solidFill>
                  <a:prstClr val="black"/>
                </a:solidFill>
                <a:cs typeface="Arial" panose="020B0604020202020204" pitchFamily="34" charset="0"/>
              </a:rPr>
              <a:t>Rehusarse a venderle una póliza </a:t>
            </a:r>
            <a:r>
              <a:rPr lang="es-US"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 que ofrecen</a:t>
            </a:r>
          </a:p>
          <a:p>
            <a:pPr marL="125861" marR="0" lvl="0" indent="-125861" algn="l" defTabSz="966612" rtl="0" eaLnBrk="1" fontAlgn="auto" latinLnBrk="0" hangingPunct="1">
              <a:lnSpc>
                <a:spcPct val="100000"/>
              </a:lnSpc>
              <a:spcBef>
                <a:spcPts val="634"/>
              </a:spcBef>
              <a:spcAft>
                <a:spcPts val="600"/>
              </a:spcAft>
              <a:buClrTx/>
              <a:buSzTx/>
              <a:buFont typeface="Wingdings" panose="05000000000000000000" pitchFamily="2" charset="2"/>
              <a:buChar char="§"/>
              <a:tabLst/>
              <a:defRPr/>
            </a:pPr>
            <a:r>
              <a:rPr lang="es-US" dirty="0">
                <a:solidFill>
                  <a:prstClr val="black"/>
                </a:solidFill>
                <a:cs typeface="Arial" panose="020B0604020202020204" pitchFamily="34" charset="0"/>
              </a:rPr>
              <a:t>Cobrarle más por un problema de salud presente o anterior</a:t>
            </a:r>
          </a:p>
          <a:p>
            <a:pPr marL="125861" indent="-125861" defTabSz="966612">
              <a:spcBef>
                <a:spcPts val="634"/>
              </a:spcBef>
              <a:spcAft>
                <a:spcPts val="600"/>
              </a:spcAft>
              <a:buFont typeface="Wingdings" panose="05000000000000000000" pitchFamily="2" charset="2"/>
              <a:buChar char="§"/>
              <a:defRPr/>
            </a:pPr>
            <a:r>
              <a:rPr lang="es-US" dirty="0">
                <a:solidFill>
                  <a:prstClr val="black"/>
                </a:solidFill>
                <a:cs typeface="Arial" panose="020B0604020202020204" pitchFamily="34" charset="0"/>
              </a:rPr>
              <a:t>Hacerle esperar para recibir cobertura (puede haber un período de espera por condiciones preexistentes si usted no tiene cobertura acreditable antes del OEP)</a:t>
            </a:r>
          </a:p>
          <a:p>
            <a:pPr defTabSz="966612">
              <a:spcBef>
                <a:spcPts val="634"/>
              </a:spcBef>
              <a:spcAft>
                <a:spcPts val="600"/>
              </a:spcAft>
              <a:defRPr/>
            </a:pPr>
            <a:r>
              <a:rPr lang="es-US" dirty="0">
                <a:solidFill>
                  <a:prstClr val="black"/>
                </a:solidFill>
                <a:cs typeface="Arial" panose="020B0604020202020204" pitchFamily="34" charset="0"/>
              </a:rPr>
              <a:t>Quizás desee solicitar una póliza de </a:t>
            </a:r>
            <a:r>
              <a:rPr lang="es-US"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 antes de que comience el OEP de </a:t>
            </a:r>
            <a:r>
              <a:rPr lang="es-US"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 si su seguro de salud actual termina en el mes en que pasa a ser elegible para Medicare, o cumple 65 años, para tener cobertura continua sin interrupciones.</a:t>
            </a:r>
          </a:p>
          <a:p>
            <a:pPr defTabSz="966612">
              <a:spcBef>
                <a:spcPts val="634"/>
              </a:spcBef>
              <a:spcAft>
                <a:spcPts val="600"/>
              </a:spcAft>
              <a:defRPr/>
            </a:pPr>
            <a:r>
              <a:rPr lang="es-US" b="1" dirty="0">
                <a:solidFill>
                  <a:prstClr val="black"/>
                </a:solidFill>
                <a:cs typeface="Arial" panose="020B0604020202020204" pitchFamily="34" charset="0"/>
              </a:rPr>
              <a:t>NOTA:</a:t>
            </a:r>
            <a:r>
              <a:rPr lang="es-US" dirty="0">
                <a:solidFill>
                  <a:prstClr val="black"/>
                </a:solidFill>
                <a:cs typeface="Arial" panose="020B0604020202020204" pitchFamily="34" charset="0"/>
              </a:rPr>
              <a:t> También puede comprar una póliza de </a:t>
            </a:r>
            <a:r>
              <a:rPr lang="es-US"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 cuando sea que una compañía acceda a venderle una. No obstante, puede que haya restricciones, como una evaluación médica previa o un período de espera por condiciones preexistentes. La revisión del historial médico es un proceso utilizado por las compañías de seguros para determinar el estado de salud cuando solicita un seguro de salud, con el fin de determinar si deben ofrecerle cobertura, a qué precio y con qué exclusiones o límites.</a:t>
            </a:r>
          </a:p>
          <a:p>
            <a:endParaRPr lang="en-US" dirty="0">
              <a:cs typeface="Arial" panose="020B0604020202020204" pitchFamily="34" charset="0"/>
            </a:endParaRPr>
          </a:p>
        </p:txBody>
      </p:sp>
    </p:spTree>
    <p:extLst>
      <p:ext uri="{BB962C8B-B14F-4D97-AF65-F5344CB8AC3E}">
        <p14:creationId xmlns:p14="http://schemas.microsoft.com/office/powerpoint/2010/main" val="8781134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479425"/>
            <a:ext cx="5762625" cy="3241675"/>
          </a:xfrm>
        </p:spPr>
      </p:sp>
      <p:sp>
        <p:nvSpPr>
          <p:cNvPr id="3" name="Notes Placeholder 2"/>
          <p:cNvSpPr>
            <a:spLocks noGrp="1"/>
          </p:cNvSpPr>
          <p:nvPr>
            <p:ph type="body" idx="1"/>
          </p:nvPr>
        </p:nvSpPr>
        <p:spPr>
          <a:xfrm>
            <a:off x="731520" y="3990500"/>
            <a:ext cx="5852160" cy="3780473"/>
          </a:xfrm>
        </p:spPr>
        <p:txBody>
          <a:bodyPr/>
          <a:lstStyle/>
          <a:p>
            <a:r>
              <a:rPr lang="es-US" b="1" dirty="0">
                <a:latin typeface="+mn-lt"/>
                <a:cs typeface="Arial" panose="020B0604020202020204" pitchFamily="34" charset="0"/>
              </a:rPr>
              <a:t>Notas del presentador:</a:t>
            </a:r>
          </a:p>
          <a:p>
            <a:pPr defTabSz="724959">
              <a:spcAft>
                <a:spcPts val="600"/>
              </a:spcAft>
            </a:pPr>
            <a:r>
              <a:rPr lang="es-US" dirty="0"/>
              <a:t>Al finalizar esta sesión, usted podrá:</a:t>
            </a:r>
          </a:p>
          <a:p>
            <a:pPr marL="125861" indent="-125861">
              <a:spcAft>
                <a:spcPts val="600"/>
              </a:spcAft>
              <a:buFont typeface="Wingdings" panose="05000000000000000000" pitchFamily="2" charset="2"/>
              <a:buChar char="§"/>
            </a:pPr>
            <a:r>
              <a:rPr lang="es-US" dirty="0">
                <a:latin typeface="+mn-lt"/>
                <a:cs typeface="Arial" panose="020B0604020202020204" pitchFamily="34" charset="0"/>
              </a:rPr>
              <a:t>Explicar qué son las pólizas </a:t>
            </a:r>
            <a:r>
              <a:rPr lang="es-US" dirty="0" err="1">
                <a:latin typeface="+mn-lt"/>
                <a:cs typeface="Arial" panose="020B0604020202020204" pitchFamily="34" charset="0"/>
              </a:rPr>
              <a:t>Medigap</a:t>
            </a:r>
            <a:endParaRPr lang="es-US" dirty="0">
              <a:latin typeface="+mn-lt"/>
              <a:cs typeface="Arial" panose="020B0604020202020204" pitchFamily="34" charset="0"/>
            </a:endParaRPr>
          </a:p>
          <a:p>
            <a:pPr marL="125861" indent="-125861">
              <a:spcAft>
                <a:spcPts val="600"/>
              </a:spcAft>
              <a:buFont typeface="Wingdings" panose="05000000000000000000" pitchFamily="2" charset="2"/>
              <a:buChar char="§"/>
            </a:pPr>
            <a:r>
              <a:rPr lang="es-US" dirty="0">
                <a:latin typeface="+mn-lt"/>
                <a:cs typeface="Arial" panose="020B0604020202020204" pitchFamily="34" charset="0"/>
              </a:rPr>
              <a:t>Reconocer los términos principales de </a:t>
            </a:r>
            <a:r>
              <a:rPr lang="es-US" dirty="0" err="1">
                <a:latin typeface="+mn-lt"/>
                <a:cs typeface="Arial" panose="020B0604020202020204" pitchFamily="34" charset="0"/>
              </a:rPr>
              <a:t>Medigap</a:t>
            </a:r>
            <a:endParaRPr lang="es-US" dirty="0">
              <a:latin typeface="+mn-lt"/>
              <a:cs typeface="Arial" panose="020B0604020202020204" pitchFamily="34" charset="0"/>
            </a:endParaRPr>
          </a:p>
          <a:p>
            <a:pPr marL="125861" indent="-125861">
              <a:spcAft>
                <a:spcPts val="600"/>
              </a:spcAft>
              <a:buFont typeface="Wingdings" panose="05000000000000000000" pitchFamily="2" charset="2"/>
              <a:buChar char="§"/>
            </a:pPr>
            <a:r>
              <a:rPr lang="es-US" dirty="0">
                <a:latin typeface="+mn-lt"/>
                <a:cs typeface="Arial" panose="020B0604020202020204" pitchFamily="34" charset="0"/>
              </a:rPr>
              <a:t>Obtener los pasos para adquirir una póliza </a:t>
            </a:r>
            <a:r>
              <a:rPr lang="es-US" dirty="0" err="1">
                <a:latin typeface="+mn-lt"/>
                <a:cs typeface="Arial" panose="020B0604020202020204" pitchFamily="34" charset="0"/>
              </a:rPr>
              <a:t>Medigap</a:t>
            </a:r>
            <a:endParaRPr lang="es-US" dirty="0">
              <a:latin typeface="+mn-lt"/>
              <a:cs typeface="Arial" panose="020B0604020202020204" pitchFamily="34" charset="0"/>
            </a:endParaRPr>
          </a:p>
          <a:p>
            <a:pPr marL="125861" indent="-125861">
              <a:spcAft>
                <a:spcPts val="600"/>
              </a:spcAft>
              <a:buFont typeface="Wingdings" panose="05000000000000000000" pitchFamily="2" charset="2"/>
              <a:buChar char="§"/>
            </a:pPr>
            <a:r>
              <a:rPr lang="es-US" dirty="0">
                <a:latin typeface="+mn-lt"/>
                <a:cs typeface="Arial" panose="020B0604020202020204" pitchFamily="34" charset="0"/>
              </a:rPr>
              <a:t>Definir cuál es el mejor momento para comprar una póliza de </a:t>
            </a:r>
            <a:r>
              <a:rPr lang="es-US" dirty="0" err="1">
                <a:latin typeface="+mn-lt"/>
                <a:cs typeface="Arial" panose="020B0604020202020204" pitchFamily="34" charset="0"/>
              </a:rPr>
              <a:t>Medigap</a:t>
            </a:r>
            <a:endParaRPr lang="es-US" dirty="0">
              <a:latin typeface="+mn-lt"/>
              <a:cs typeface="Arial" panose="020B0604020202020204" pitchFamily="34" charset="0"/>
            </a:endParaRPr>
          </a:p>
          <a:p>
            <a:pPr marL="125861" indent="-125861">
              <a:spcAft>
                <a:spcPts val="600"/>
              </a:spcAft>
              <a:buFont typeface="Wingdings" panose="05000000000000000000" pitchFamily="2" charset="2"/>
              <a:buChar char="§"/>
            </a:pPr>
            <a:r>
              <a:rPr lang="es-US" dirty="0">
                <a:latin typeface="+mn-lt"/>
                <a:cs typeface="Arial" panose="020B0604020202020204" pitchFamily="34" charset="0"/>
              </a:rPr>
              <a:t>Explicar los derechos de emisión garantizada</a:t>
            </a:r>
          </a:p>
          <a:p>
            <a:pPr marL="125861" indent="-125861">
              <a:spcAft>
                <a:spcPts val="600"/>
              </a:spcAft>
              <a:buFont typeface="Wingdings" panose="05000000000000000000" pitchFamily="2" charset="2"/>
              <a:buChar char="§"/>
            </a:pPr>
            <a:r>
              <a:rPr lang="es-US" dirty="0">
                <a:latin typeface="+mn-lt"/>
                <a:cs typeface="Arial" panose="020B0604020202020204" pitchFamily="34" charset="0"/>
              </a:rPr>
              <a:t>Saber dónde obtener información sobre los derechos y las protecciones de </a:t>
            </a:r>
            <a:r>
              <a:rPr lang="es-US" dirty="0" err="1">
                <a:latin typeface="+mn-lt"/>
                <a:cs typeface="Arial" panose="020B0604020202020204" pitchFamily="34" charset="0"/>
              </a:rPr>
              <a:t>Medigap</a:t>
            </a:r>
            <a:endParaRPr lang="es-US" dirty="0">
              <a:latin typeface="+mn-lt"/>
              <a:cs typeface="Arial" panose="020B0604020202020204" pitchFamily="34" charset="0"/>
            </a:endParaRPr>
          </a:p>
        </p:txBody>
      </p:sp>
    </p:spTree>
    <p:extLst>
      <p:ext uri="{BB962C8B-B14F-4D97-AF65-F5344CB8AC3E}">
        <p14:creationId xmlns:p14="http://schemas.microsoft.com/office/powerpoint/2010/main" val="29288273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479425"/>
            <a:ext cx="5762625" cy="3241675"/>
          </a:xfrm>
        </p:spPr>
      </p:sp>
      <p:sp>
        <p:nvSpPr>
          <p:cNvPr id="3" name="Notes Placeholder 2"/>
          <p:cNvSpPr>
            <a:spLocks noGrp="1"/>
          </p:cNvSpPr>
          <p:nvPr>
            <p:ph type="body" idx="1"/>
          </p:nvPr>
        </p:nvSpPr>
        <p:spPr>
          <a:xfrm>
            <a:off x="731520" y="3757507"/>
            <a:ext cx="5924337" cy="5144347"/>
          </a:xfrm>
        </p:spPr>
        <p:txBody>
          <a:bodyPr/>
          <a:lstStyle/>
          <a:p>
            <a:pPr defTabSz="966612">
              <a:spcAft>
                <a:spcPts val="600"/>
              </a:spcAft>
              <a:defRPr/>
            </a:pPr>
            <a:r>
              <a:rPr lang="es-US" b="1" dirty="0">
                <a:cs typeface="Arial" panose="020B0604020202020204" pitchFamily="34" charset="0"/>
              </a:rPr>
              <a:t>Notas del presentador:</a:t>
            </a:r>
          </a:p>
          <a:p>
            <a:pPr>
              <a:spcAft>
                <a:spcPts val="600"/>
              </a:spcAft>
              <a:defRPr/>
            </a:pPr>
            <a:r>
              <a:rPr lang="es-US" dirty="0"/>
              <a:t>En la mayoría de los casos, tiene sentido inscribirse para la Parte B y comprar una póliza de </a:t>
            </a:r>
            <a:r>
              <a:rPr lang="es-US" dirty="0" err="1"/>
              <a:t>Medigap</a:t>
            </a:r>
            <a:r>
              <a:rPr lang="es-US" dirty="0"/>
              <a:t> cuando sea elegible por primera vez, ya que de lo contrario podría tener que pagar una multa por inscripción tardía en la Parte B y podría perder su OEP de </a:t>
            </a:r>
            <a:r>
              <a:rPr lang="es-US" dirty="0" err="1"/>
              <a:t>Medigap</a:t>
            </a:r>
            <a:r>
              <a:rPr lang="es-US" dirty="0"/>
              <a:t> de 6 meses. Sin embargo, hay excepciones si tiene cobertura del empleador.</a:t>
            </a:r>
          </a:p>
          <a:p>
            <a:pPr>
              <a:spcAft>
                <a:spcPts val="600"/>
              </a:spcAft>
              <a:defRPr/>
            </a:pPr>
            <a:r>
              <a:rPr lang="es-US" dirty="0"/>
              <a:t>Si tiene cobertura de salud grupal a través de un empleador o un sindicato porque usted o su cónyuge está trabajando activamente en la actualidad, es posible que quiera esperar para inscribirse para la Parte B. Los beneficios con base en un empleo actual suelen proveer cobertura similar a la Parte B, por lo que usted no tendría que pagar por la Parte B antes de necesitarla y su OEP de </a:t>
            </a:r>
            <a:r>
              <a:rPr lang="es-US" dirty="0" err="1"/>
              <a:t>Medigap</a:t>
            </a:r>
            <a:r>
              <a:rPr lang="es-US" dirty="0"/>
              <a:t> podría expirar antes de que una póliza de </a:t>
            </a:r>
            <a:r>
              <a:rPr lang="es-US" dirty="0" err="1"/>
              <a:t>Medigap</a:t>
            </a:r>
            <a:r>
              <a:rPr lang="es-US" dirty="0"/>
              <a:t> fuera útil. </a:t>
            </a:r>
          </a:p>
          <a:p>
            <a:pPr defTabSz="966612">
              <a:spcBef>
                <a:spcPts val="634"/>
              </a:spcBef>
              <a:spcAft>
                <a:spcPts val="600"/>
              </a:spcAft>
              <a:defRPr/>
            </a:pPr>
            <a:r>
              <a:rPr lang="es-US" dirty="0">
                <a:solidFill>
                  <a:prstClr val="black"/>
                </a:solidFill>
                <a:cs typeface="Arial" panose="020B0604020202020204" pitchFamily="34" charset="0"/>
              </a:rPr>
              <a:t>Cuando finalice la cobertura del empleador, tendrá la posibilidad de inscribirse para la Parte B sin una multa por inscripción tardía, lo que significa que su OEP de </a:t>
            </a:r>
            <a:r>
              <a:rPr lang="es-US"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 comenzará cuando usted esté dispuesto a aprovecharlo. Si usted o su cónyuge todavía está trabajando y tiene cobertura a través de un empleador, comuníquese con el administrador de beneficios del empleador o del sindicato para averiguar cómo funciona su seguro con Medicare. </a:t>
            </a:r>
          </a:p>
          <a:p>
            <a:pPr>
              <a:spcAft>
                <a:spcPts val="600"/>
              </a:spcAft>
              <a:defRPr/>
            </a:pPr>
            <a:r>
              <a:rPr lang="es-US" b="1" dirty="0">
                <a:solidFill>
                  <a:prstClr val="black"/>
                </a:solidFill>
                <a:cs typeface="Arial" panose="020B0604020202020204" pitchFamily="34" charset="0"/>
              </a:rPr>
              <a:t>NOTA:</a:t>
            </a:r>
            <a:r>
              <a:rPr lang="es-US" dirty="0">
                <a:solidFill>
                  <a:prstClr val="black"/>
                </a:solidFill>
                <a:cs typeface="Arial" panose="020B0604020202020204" pitchFamily="34" charset="0"/>
              </a:rPr>
              <a:t> Recuerde, si toma la Parte B mientras tiene cobertura de un empleador, no tendrá otro OEP de </a:t>
            </a:r>
            <a:r>
              <a:rPr lang="es-US"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 cuando la cobertura del empleador termine. Debe tener la Parte A </a:t>
            </a:r>
            <a:r>
              <a:rPr lang="es-US" b="1" dirty="0">
                <a:solidFill>
                  <a:prstClr val="black"/>
                </a:solidFill>
                <a:cs typeface="Arial" panose="020B0604020202020204" pitchFamily="34" charset="0"/>
              </a:rPr>
              <a:t>y</a:t>
            </a:r>
            <a:r>
              <a:rPr lang="es-US" dirty="0">
                <a:solidFill>
                  <a:prstClr val="black"/>
                </a:solidFill>
                <a:cs typeface="Arial" panose="020B0604020202020204" pitchFamily="34" charset="0"/>
              </a:rPr>
              <a:t> la Parte B para comprar una póliza de </a:t>
            </a:r>
            <a:r>
              <a:rPr lang="es-US"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a:t>
            </a:r>
          </a:p>
        </p:txBody>
      </p:sp>
    </p:spTree>
    <p:extLst>
      <p:ext uri="{BB962C8B-B14F-4D97-AF65-F5344CB8AC3E}">
        <p14:creationId xmlns:p14="http://schemas.microsoft.com/office/powerpoint/2010/main" val="154363215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479425"/>
            <a:ext cx="5762625" cy="3241675"/>
          </a:xfrm>
        </p:spPr>
      </p:sp>
      <p:sp>
        <p:nvSpPr>
          <p:cNvPr id="3" name="Notes Placeholder 2"/>
          <p:cNvSpPr>
            <a:spLocks noGrp="1"/>
          </p:cNvSpPr>
          <p:nvPr>
            <p:ph type="body" idx="1"/>
          </p:nvPr>
        </p:nvSpPr>
        <p:spPr>
          <a:xfrm>
            <a:off x="731520" y="3828479"/>
            <a:ext cx="5852160" cy="5110984"/>
          </a:xfrm>
        </p:spPr>
        <p:txBody>
          <a:bodyPr/>
          <a:lstStyle/>
          <a:p>
            <a:pPr defTabSz="966612">
              <a:spcAft>
                <a:spcPts val="600"/>
              </a:spcAft>
              <a:defRPr/>
            </a:pPr>
            <a:r>
              <a:rPr lang="es-US" b="1" dirty="0">
                <a:cs typeface="Arial" panose="020B0604020202020204" pitchFamily="34" charset="0"/>
              </a:rPr>
              <a:t>Notas del presentador:</a:t>
            </a:r>
          </a:p>
          <a:p>
            <a:pPr defTabSz="966612">
              <a:spcAft>
                <a:spcPts val="600"/>
              </a:spcAft>
              <a:defRPr/>
            </a:pPr>
            <a:r>
              <a:rPr lang="es-US" dirty="0">
                <a:solidFill>
                  <a:prstClr val="black"/>
                </a:solidFill>
                <a:cs typeface="Arial" panose="020B0604020202020204" pitchFamily="34" charset="0"/>
              </a:rPr>
              <a:t>Es posible que la compañía de seguros pueda hacerle esperar para recibir cobertura por una afección preexistente (es decir, un problema de salud que usted tenía antes de la fecha en que comienza una nueva póliza de seguro) durante un máximo de 6 meses. Esto se llama “período de espera por condición preexistente”. Después de 6 meses, la póliza </a:t>
            </a:r>
            <a:r>
              <a:rPr lang="es-US"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 cubrirá la condición preexistente. </a:t>
            </a:r>
          </a:p>
          <a:p>
            <a:pPr defTabSz="966612">
              <a:spcAft>
                <a:spcPts val="600"/>
              </a:spcAft>
              <a:defRPr/>
            </a:pPr>
            <a:r>
              <a:rPr lang="es-US" dirty="0">
                <a:solidFill>
                  <a:prstClr val="black"/>
                </a:solidFill>
                <a:cs typeface="Arial" panose="020B0604020202020204" pitchFamily="34" charset="0"/>
              </a:rPr>
              <a:t>La cobertura para una condición preexistente solo puede excluirse de una póliza de </a:t>
            </a:r>
            <a:r>
              <a:rPr lang="es-US"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 si la condición se trató o diagnosticó dentro de los 6 meses previos a la fecha de inicio de la cobertura de </a:t>
            </a:r>
            <a:r>
              <a:rPr lang="es-US"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 Esto se llama “período retrospectivo”. Medicare Original igual cubrirá la afección, incluso aunque la póliza de </a:t>
            </a:r>
            <a:r>
              <a:rPr lang="es-US"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 no cubra sus gastos de bolsillo. Usted es responsable por el </a:t>
            </a:r>
            <a:r>
              <a:rPr lang="es-US" dirty="0" err="1">
                <a:solidFill>
                  <a:prstClr val="black"/>
                </a:solidFill>
                <a:cs typeface="Arial" panose="020B0604020202020204" pitchFamily="34" charset="0"/>
              </a:rPr>
              <a:t>coseguro</a:t>
            </a:r>
            <a:r>
              <a:rPr lang="es-US" dirty="0">
                <a:solidFill>
                  <a:prstClr val="black"/>
                </a:solidFill>
                <a:cs typeface="Arial" panose="020B0604020202020204" pitchFamily="34" charset="0"/>
              </a:rPr>
              <a:t> o el copago de Medicare. </a:t>
            </a:r>
          </a:p>
          <a:p>
            <a:pPr defTabSz="966612">
              <a:spcAft>
                <a:spcPts val="600"/>
              </a:spcAft>
              <a:defRPr/>
            </a:pPr>
            <a:r>
              <a:rPr lang="es-US" dirty="0">
                <a:solidFill>
                  <a:prstClr val="black"/>
                </a:solidFill>
                <a:cs typeface="Arial" panose="020B0604020202020204" pitchFamily="34" charset="0"/>
              </a:rPr>
              <a:t>Si compra una póliza de </a:t>
            </a:r>
            <a:r>
              <a:rPr lang="es-US"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 durante su OEP de </a:t>
            </a:r>
            <a:r>
              <a:rPr lang="es-US"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 y va a reemplazar ciertas clases de cobertura de salud que cuentan como “cobertura acreditable” (generalmente cualquier otra cobertura de salud que recientemente tenía antes de solicitar una póliza de </a:t>
            </a:r>
            <a:r>
              <a:rPr lang="es-US"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 es posible evitar o acortar este período de espera. Si tuvo al menos 6 meses de cobertura acreditable previa continua (sin interrupción en la cobertura durante más de 63 días), la compañía de seguros de </a:t>
            </a:r>
            <a:r>
              <a:rPr lang="es-US"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 no pueden hacerle esperar antes de cubrir sus condiciones preexistentes. </a:t>
            </a:r>
          </a:p>
          <a:p>
            <a:pPr defTabSz="966612">
              <a:spcAft>
                <a:spcPts val="600"/>
              </a:spcAft>
              <a:defRPr/>
            </a:pPr>
            <a:r>
              <a:rPr lang="es-US" dirty="0">
                <a:solidFill>
                  <a:prstClr val="black"/>
                </a:solidFill>
                <a:cs typeface="Arial" panose="020B0604020202020204" pitchFamily="34" charset="0"/>
              </a:rPr>
              <a:t>Puede buscar más información sobre cobertura acreditable si revisa el Código de Regulaciones Federales, 45 CFR 146.113 en </a:t>
            </a:r>
            <a:r>
              <a:rPr lang="es-US" u="sng" dirty="0">
                <a:solidFill>
                  <a:prstClr val="black"/>
                </a:solidFill>
                <a:cs typeface="Arial" panose="020B0604020202020204" pitchFamily="34" charset="0"/>
                <a:hlinkClick r:id="rId3"/>
              </a:rPr>
              <a:t>ecfr.gov</a:t>
            </a:r>
            <a:r>
              <a:rPr lang="es-US" dirty="0">
                <a:solidFill>
                  <a:prstClr val="black"/>
                </a:solidFill>
                <a:cs typeface="Arial" panose="020B0604020202020204" pitchFamily="34" charset="0"/>
              </a:rPr>
              <a:t>. </a:t>
            </a:r>
          </a:p>
          <a:p>
            <a:pPr defTabSz="966612">
              <a:spcAft>
                <a:spcPts val="600"/>
              </a:spcAft>
              <a:defRPr/>
            </a:pPr>
            <a:r>
              <a:rPr lang="es-US" dirty="0">
                <a:solidFill>
                  <a:prstClr val="black"/>
                </a:solidFill>
                <a:cs typeface="Arial" panose="020B0604020202020204" pitchFamily="34" charset="0"/>
              </a:rPr>
              <a:t>Si compra una póliza de </a:t>
            </a:r>
            <a:r>
              <a:rPr lang="es-US"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 cuando tiene un derecho de emisión garantizado, la compañía de seguros no puede usar un período de espera por una condición preexistente. Los derechos de emisión garantizados se analizan mejor en la lección 4.</a:t>
            </a:r>
          </a:p>
          <a:p>
            <a:endParaRPr lang="en-US" dirty="0">
              <a:cs typeface="Arial" panose="020B0604020202020204" pitchFamily="34" charset="0"/>
            </a:endParaRPr>
          </a:p>
        </p:txBody>
      </p:sp>
    </p:spTree>
    <p:extLst>
      <p:ext uri="{BB962C8B-B14F-4D97-AF65-F5344CB8AC3E}">
        <p14:creationId xmlns:p14="http://schemas.microsoft.com/office/powerpoint/2010/main" val="167481540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479425"/>
            <a:ext cx="5762625" cy="3241675"/>
          </a:xfrm>
        </p:spPr>
      </p:sp>
      <p:sp>
        <p:nvSpPr>
          <p:cNvPr id="3" name="Notes Placeholder 2"/>
          <p:cNvSpPr>
            <a:spLocks noGrp="1"/>
          </p:cNvSpPr>
          <p:nvPr>
            <p:ph type="body" idx="1"/>
          </p:nvPr>
        </p:nvSpPr>
        <p:spPr>
          <a:xfrm>
            <a:off x="731520" y="3816162"/>
            <a:ext cx="5852160" cy="4668584"/>
          </a:xfrm>
        </p:spPr>
        <p:txBody>
          <a:bodyPr/>
          <a:lstStyle/>
          <a:p>
            <a:pPr defTabSz="966612">
              <a:spcBef>
                <a:spcPts val="634"/>
              </a:spcBef>
              <a:defRPr/>
            </a:pPr>
            <a:r>
              <a:rPr lang="es-US" b="1" dirty="0">
                <a:cs typeface="Arial" panose="020B0604020202020204" pitchFamily="34" charset="0"/>
              </a:rPr>
              <a:t>Notas del presentador:</a:t>
            </a:r>
          </a:p>
          <a:p>
            <a:pPr defTabSz="966612">
              <a:spcBef>
                <a:spcPts val="634"/>
              </a:spcBef>
              <a:defRPr/>
            </a:pPr>
            <a:r>
              <a:rPr lang="es-US" dirty="0">
                <a:solidFill>
                  <a:prstClr val="black"/>
                </a:solidFill>
                <a:cs typeface="Arial" panose="020B0604020202020204" pitchFamily="34" charset="0"/>
              </a:rPr>
              <a:t>Si tiene menos de 65 años y tiene Medicare por una discapacidad o enfermedad renal en etapa final (ESRD) que requiere diálisis o trasplante renal, es posible que no pueda comprar la póliza de </a:t>
            </a:r>
            <a:r>
              <a:rPr lang="es-US"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 que quiere, o ninguna póliza de </a:t>
            </a:r>
            <a:r>
              <a:rPr lang="es-US"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 hasta que cumpla 65 años. La ley federal no obliga a las compañías de seguros a vender pólizas de </a:t>
            </a:r>
            <a:r>
              <a:rPr lang="es-US"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 a las personas menores de 65 años y elegibles para cobertura de Medicare debido únicamente a ESRD. </a:t>
            </a:r>
          </a:p>
          <a:p>
            <a:pPr defTabSz="966612">
              <a:spcBef>
                <a:spcPts val="634"/>
              </a:spcBef>
              <a:defRPr/>
            </a:pPr>
            <a:r>
              <a:rPr lang="es-US" dirty="0">
                <a:solidFill>
                  <a:prstClr val="black"/>
                </a:solidFill>
                <a:cs typeface="Arial" panose="020B0604020202020204" pitchFamily="34" charset="0"/>
              </a:rPr>
              <a:t>Algunas compañías de seguros pueden venderles voluntariamente pólizas de </a:t>
            </a:r>
            <a:r>
              <a:rPr lang="es-US"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 a personas de menos de 65 años, aunque es probable que cuesten más que las pólizas de </a:t>
            </a:r>
            <a:r>
              <a:rPr lang="es-US"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 que se venden a personas de más de 65 años y es puede que usen evaluación médica previa. Consulte con el Departamento de Seguros de su estado sobre los requisitos específicos del estado y los derechos que usted podría tener según la ley estatal. </a:t>
            </a:r>
          </a:p>
          <a:p>
            <a:pPr defTabSz="966612">
              <a:spcBef>
                <a:spcPts val="634"/>
              </a:spcBef>
              <a:defRPr/>
            </a:pPr>
            <a:r>
              <a:rPr lang="es-US" dirty="0">
                <a:solidFill>
                  <a:prstClr val="black"/>
                </a:solidFill>
                <a:cs typeface="Arial" panose="020B0604020202020204" pitchFamily="34" charset="0"/>
              </a:rPr>
              <a:t>Recuerde, si ya está inscrito en la Parte B, recibirá un OEP de </a:t>
            </a:r>
            <a:r>
              <a:rPr lang="es-US"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 cuando cumpla 65 años. Es probable que tenga más opciones de pólizas de </a:t>
            </a:r>
            <a:r>
              <a:rPr lang="es-US"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 y que pueda pagar una prima más baja en ese momento. Durante su OEP de </a:t>
            </a:r>
            <a:r>
              <a:rPr lang="es-US"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 las compañías de seguros no pueden negarse a venderle ninguna póliza de </a:t>
            </a:r>
            <a:r>
              <a:rPr lang="es-US"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 debido a una discapacidad u otro problema de salud, o cobrarle una prima más alta (con base en el estado de salud) que la que les cobran a otras personas de 65 años. </a:t>
            </a:r>
          </a:p>
          <a:p>
            <a:pPr defTabSz="966612">
              <a:spcBef>
                <a:spcPts val="634"/>
              </a:spcBef>
              <a:defRPr/>
            </a:pPr>
            <a:r>
              <a:rPr lang="es-US" dirty="0">
                <a:solidFill>
                  <a:prstClr val="black"/>
                </a:solidFill>
                <a:cs typeface="Arial" panose="020B0604020202020204" pitchFamily="34" charset="0"/>
              </a:rPr>
              <a:t>Si tuvo Medicare durante más de 6 meses antes de cumplir 65 años, es posible que no tenga un período de espera por condiciones preexistentes, ya que Medicare (Parte A y/o Parte B) es de cobertura acreditable. </a:t>
            </a:r>
          </a:p>
        </p:txBody>
      </p:sp>
    </p:spTree>
    <p:extLst>
      <p:ext uri="{BB962C8B-B14F-4D97-AF65-F5344CB8AC3E}">
        <p14:creationId xmlns:p14="http://schemas.microsoft.com/office/powerpoint/2010/main" val="48025402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479425"/>
            <a:ext cx="5762625" cy="3241675"/>
          </a:xfrm>
        </p:spPr>
      </p:sp>
      <p:sp>
        <p:nvSpPr>
          <p:cNvPr id="3" name="Notes Placeholder 2"/>
          <p:cNvSpPr>
            <a:spLocks noGrp="1"/>
          </p:cNvSpPr>
          <p:nvPr>
            <p:ph type="body" idx="1"/>
          </p:nvPr>
        </p:nvSpPr>
        <p:spPr>
          <a:xfrm>
            <a:off x="457199" y="3816476"/>
            <a:ext cx="6376737" cy="5399009"/>
          </a:xfrm>
        </p:spPr>
        <p:txBody>
          <a:bodyPr/>
          <a:lstStyle/>
          <a:p>
            <a:pPr>
              <a:spcBef>
                <a:spcPts val="702"/>
              </a:spcBef>
              <a:defRPr/>
            </a:pPr>
            <a:r>
              <a:rPr lang="es-US" b="1" dirty="0">
                <a:cs typeface="Arial" panose="020B0604020202020204" pitchFamily="34" charset="0"/>
              </a:rPr>
              <a:t>Esta diapositiva tiene animación.</a:t>
            </a:r>
          </a:p>
          <a:p>
            <a:pPr>
              <a:spcBef>
                <a:spcPts val="634"/>
              </a:spcBef>
              <a:defRPr/>
            </a:pPr>
            <a:r>
              <a:rPr lang="es-US" b="1" dirty="0">
                <a:cs typeface="Arial" panose="020B0604020202020204" pitchFamily="34" charset="0"/>
              </a:rPr>
              <a:t>Notas del presentador</a:t>
            </a:r>
          </a:p>
          <a:p>
            <a:pPr defTabSz="966612">
              <a:spcBef>
                <a:spcPts val="634"/>
              </a:spcBef>
              <a:defRPr/>
            </a:pPr>
            <a:r>
              <a:rPr lang="es-US" b="1" dirty="0">
                <a:solidFill>
                  <a:prstClr val="black"/>
                </a:solidFill>
                <a:cs typeface="Arial" panose="020B0604020202020204" pitchFamily="34" charset="0"/>
              </a:rPr>
              <a:t>PASO 1: Decida qué beneficios desea, después decida qué póliza de </a:t>
            </a:r>
            <a:r>
              <a:rPr lang="es-US" b="1" dirty="0" err="1">
                <a:solidFill>
                  <a:prstClr val="black"/>
                </a:solidFill>
                <a:cs typeface="Arial" panose="020B0604020202020204" pitchFamily="34" charset="0"/>
              </a:rPr>
              <a:t>Medigap</a:t>
            </a:r>
            <a:r>
              <a:rPr lang="es-US" b="1" dirty="0">
                <a:solidFill>
                  <a:prstClr val="black"/>
                </a:solidFill>
                <a:cs typeface="Arial" panose="020B0604020202020204" pitchFamily="34" charset="0"/>
              </a:rPr>
              <a:t> estandarizada satisface sus necesidades</a:t>
            </a:r>
            <a:r>
              <a:rPr lang="es-US" dirty="0">
                <a:solidFill>
                  <a:prstClr val="black"/>
                </a:solidFill>
                <a:cs typeface="Arial" panose="020B0604020202020204" pitchFamily="34" charset="0"/>
              </a:rPr>
              <a:t>. Piense en sus necesidades de atención de la salud actuales y futuras cuando decida qué beneficios quiere, ya que quizá no podría cambiar de póliza de </a:t>
            </a:r>
            <a:r>
              <a:rPr lang="es-US"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 más adelante. </a:t>
            </a:r>
          </a:p>
          <a:p>
            <a:pPr defTabSz="966612">
              <a:spcBef>
                <a:spcPts val="634"/>
              </a:spcBef>
              <a:defRPr/>
            </a:pPr>
            <a:r>
              <a:rPr lang="es-US" b="1" dirty="0">
                <a:solidFill>
                  <a:prstClr val="black"/>
                </a:solidFill>
                <a:cs typeface="Arial" panose="020B0604020202020204" pitchFamily="34" charset="0"/>
              </a:rPr>
              <a:t>PASO 2: Averigüe qué compañías de seguros venden pólizas de </a:t>
            </a:r>
            <a:r>
              <a:rPr lang="es-US" b="1" dirty="0" err="1">
                <a:solidFill>
                  <a:prstClr val="black"/>
                </a:solidFill>
                <a:cs typeface="Arial" panose="020B0604020202020204" pitchFamily="34" charset="0"/>
              </a:rPr>
              <a:t>Medigap</a:t>
            </a:r>
            <a:r>
              <a:rPr lang="es-US" b="1" dirty="0">
                <a:solidFill>
                  <a:prstClr val="black"/>
                </a:solidFill>
                <a:cs typeface="Arial" panose="020B0604020202020204" pitchFamily="34" charset="0"/>
              </a:rPr>
              <a:t> en su estado</a:t>
            </a:r>
            <a:r>
              <a:rPr lang="es-US" dirty="0">
                <a:solidFill>
                  <a:prstClr val="black"/>
                </a:solidFill>
                <a:cs typeface="Arial" panose="020B0604020202020204" pitchFamily="34" charset="0"/>
              </a:rPr>
              <a:t>.</a:t>
            </a:r>
            <a:r>
              <a:rPr lang="es-US" b="1" dirty="0">
                <a:solidFill>
                  <a:prstClr val="black"/>
                </a:solidFill>
                <a:cs typeface="Arial" panose="020B0604020202020204" pitchFamily="34" charset="0"/>
              </a:rPr>
              <a:t> </a:t>
            </a:r>
            <a:r>
              <a:rPr lang="es-US" dirty="0">
                <a:solidFill>
                  <a:prstClr val="black"/>
                </a:solidFill>
                <a:cs typeface="Arial" panose="020B0604020202020204" pitchFamily="34" charset="0"/>
              </a:rPr>
              <a:t>Llame al Departamento de Seguros de su estado. Pregunte si tienen una guía para comparar tarifas de </a:t>
            </a:r>
            <a:r>
              <a:rPr lang="es-US"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 para su estado. Esa guía suele enumerar a las compañías de seguros que venden pólizas de </a:t>
            </a:r>
            <a:r>
              <a:rPr lang="es-US"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 en su estado y sus costos. También puede comunicarse con el Departamento de Seguros de su estado o visitar </a:t>
            </a:r>
            <a:r>
              <a:rPr lang="es-US" dirty="0">
                <a:solidFill>
                  <a:prstClr val="black"/>
                </a:solidFill>
                <a:cs typeface="Arial" panose="020B0604020202020204" pitchFamily="34" charset="0"/>
                <a:hlinkClick r:id="rId3"/>
              </a:rPr>
              <a:t>Medicare.gov/</a:t>
            </a:r>
            <a:r>
              <a:rPr lang="es-US" dirty="0" err="1">
                <a:solidFill>
                  <a:prstClr val="black"/>
                </a:solidFill>
                <a:cs typeface="Arial" panose="020B0604020202020204" pitchFamily="34" charset="0"/>
                <a:hlinkClick r:id="rId3"/>
              </a:rPr>
              <a:t>medigap-supplemental-insurance-plans</a:t>
            </a:r>
            <a:r>
              <a:rPr lang="es-US" dirty="0">
                <a:solidFill>
                  <a:prstClr val="black"/>
                </a:solidFill>
                <a:cs typeface="Arial" panose="020B0604020202020204" pitchFamily="34" charset="0"/>
              </a:rPr>
              <a:t>. Si no tiene una computadora, es posible que la biblioteca o el centro para adultos mayores local pueda ayudarle a buscar esta información. También puede llamar al 1‑800‑MEDICARE (1-800-633-4227); TTY: 1‑877‑486‑2048. Un representante de servicio al cliente le ayudará. </a:t>
            </a:r>
          </a:p>
          <a:p>
            <a:pPr defTabSz="966612">
              <a:spcBef>
                <a:spcPts val="634"/>
              </a:spcBef>
              <a:defRPr/>
            </a:pPr>
            <a:r>
              <a:rPr lang="es-US" b="1" dirty="0">
                <a:solidFill>
                  <a:prstClr val="black"/>
                </a:solidFill>
                <a:cs typeface="Arial" panose="020B0604020202020204" pitchFamily="34" charset="0"/>
              </a:rPr>
              <a:t>PASO 3: Llame a las compañías de seguros que venden las pólizas de </a:t>
            </a:r>
            <a:r>
              <a:rPr lang="es-US" b="1" dirty="0" err="1">
                <a:solidFill>
                  <a:prstClr val="black"/>
                </a:solidFill>
                <a:cs typeface="Arial" panose="020B0604020202020204" pitchFamily="34" charset="0"/>
              </a:rPr>
              <a:t>Medigap</a:t>
            </a:r>
            <a:r>
              <a:rPr lang="es-US" b="1" dirty="0">
                <a:solidFill>
                  <a:prstClr val="black"/>
                </a:solidFill>
                <a:cs typeface="Arial" panose="020B0604020202020204" pitchFamily="34" charset="0"/>
              </a:rPr>
              <a:t> que le interesan y compare costos</a:t>
            </a:r>
            <a:r>
              <a:rPr lang="es-US" dirty="0">
                <a:solidFill>
                  <a:prstClr val="black"/>
                </a:solidFill>
                <a:cs typeface="Arial" panose="020B0604020202020204" pitchFamily="34" charset="0"/>
              </a:rPr>
              <a:t>.</a:t>
            </a:r>
            <a:r>
              <a:rPr lang="es-US" b="1" dirty="0">
                <a:solidFill>
                  <a:prstClr val="black"/>
                </a:solidFill>
                <a:cs typeface="Arial" panose="020B0604020202020204" pitchFamily="34" charset="0"/>
              </a:rPr>
              <a:t> </a:t>
            </a:r>
            <a:r>
              <a:rPr lang="es-US" dirty="0">
                <a:solidFill>
                  <a:prstClr val="black"/>
                </a:solidFill>
                <a:cs typeface="Arial" panose="020B0604020202020204" pitchFamily="34" charset="0"/>
              </a:rPr>
              <a:t>Use la lista de verificación que aparece en "Selección de una póliza de </a:t>
            </a:r>
            <a:r>
              <a:rPr lang="es-US"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 Una Guía de Seguro de Salud para las Personas con Medicare", producto de los CMS </a:t>
            </a:r>
            <a:r>
              <a:rPr lang="es-US" dirty="0" err="1">
                <a:solidFill>
                  <a:prstClr val="black"/>
                </a:solidFill>
                <a:cs typeface="Arial" panose="020B0604020202020204" pitchFamily="34" charset="0"/>
              </a:rPr>
              <a:t>n.°</a:t>
            </a:r>
            <a:r>
              <a:rPr lang="es-US" dirty="0">
                <a:solidFill>
                  <a:prstClr val="black"/>
                </a:solidFill>
                <a:cs typeface="Arial" panose="020B0604020202020204" pitchFamily="34" charset="0"/>
              </a:rPr>
              <a:t> 02110 (consulte el vínculo a continuación) como ayuda para comparar.</a:t>
            </a:r>
          </a:p>
          <a:p>
            <a:pPr defTabSz="966612">
              <a:spcBef>
                <a:spcPts val="634"/>
              </a:spcBef>
              <a:defRPr/>
            </a:pPr>
            <a:r>
              <a:rPr lang="es-US" b="1" dirty="0">
                <a:solidFill>
                  <a:prstClr val="black"/>
                </a:solidFill>
                <a:cs typeface="Arial" panose="020B0604020202020204" pitchFamily="34" charset="0"/>
              </a:rPr>
              <a:t>PASO 4: Compre la póliza de </a:t>
            </a:r>
            <a:r>
              <a:rPr lang="es-US" b="1"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 Una vez que se decida por la compañía de seguros y la póliza de </a:t>
            </a:r>
            <a:r>
              <a:rPr lang="es-US"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 que desea, debe presentar una solicitud. La compañía de seguros debe darle un resumen claramente redactado de su póliza de </a:t>
            </a:r>
            <a:r>
              <a:rPr lang="es-US"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 </a:t>
            </a:r>
          </a:p>
          <a:p>
            <a:pPr defTabSz="966612">
              <a:spcBef>
                <a:spcPts val="634"/>
              </a:spcBef>
              <a:defRPr/>
            </a:pPr>
            <a:r>
              <a:rPr lang="es-US" dirty="0">
                <a:solidFill>
                  <a:prstClr val="black"/>
                </a:solidFill>
                <a:cs typeface="Arial" panose="020B0604020202020204" pitchFamily="34" charset="0"/>
              </a:rPr>
              <a:t>Estos pasos se describen con mayor detalle en “Selección de una Póliza </a:t>
            </a:r>
            <a:r>
              <a:rPr lang="es-US"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 Una Guía de Seguro de Salud para las Personas con Medicare", producto de los CMS </a:t>
            </a:r>
            <a:r>
              <a:rPr lang="es-US" dirty="0" err="1">
                <a:solidFill>
                  <a:prstClr val="black"/>
                </a:solidFill>
                <a:cs typeface="Arial" panose="020B0604020202020204" pitchFamily="34" charset="0"/>
              </a:rPr>
              <a:t>n.°</a:t>
            </a:r>
            <a:r>
              <a:rPr lang="es-US" dirty="0">
                <a:solidFill>
                  <a:prstClr val="black"/>
                </a:solidFill>
                <a:cs typeface="Arial" panose="020B0604020202020204" pitchFamily="34" charset="0"/>
              </a:rPr>
              <a:t> 02110) en </a:t>
            </a:r>
            <a:r>
              <a:rPr lang="es-US" u="sng" dirty="0">
                <a:solidFill>
                  <a:prstClr val="black"/>
                </a:solidFill>
                <a:cs typeface="Arial" panose="020B0604020202020204" pitchFamily="34" charset="0"/>
                <a:hlinkClick r:id="rId4"/>
              </a:rPr>
              <a:t>Medicare.gov/</a:t>
            </a:r>
            <a:r>
              <a:rPr lang="es-US" u="sng" dirty="0" err="1">
                <a:solidFill>
                  <a:prstClr val="black"/>
                </a:solidFill>
                <a:cs typeface="Arial" panose="020B0604020202020204" pitchFamily="34" charset="0"/>
                <a:hlinkClick r:id="rId4"/>
              </a:rPr>
              <a:t>publications</a:t>
            </a:r>
            <a:r>
              <a:rPr lang="es-US" dirty="0">
                <a:solidFill>
                  <a:prstClr val="black"/>
                </a:solidFill>
                <a:cs typeface="Arial" panose="020B0604020202020204" pitchFamily="34" charset="0"/>
              </a:rPr>
              <a:t>. </a:t>
            </a:r>
          </a:p>
        </p:txBody>
      </p:sp>
    </p:spTree>
    <p:extLst>
      <p:ext uri="{BB962C8B-B14F-4D97-AF65-F5344CB8AC3E}">
        <p14:creationId xmlns:p14="http://schemas.microsoft.com/office/powerpoint/2010/main" val="6468625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479425"/>
            <a:ext cx="5762625" cy="3241675"/>
          </a:xfrm>
        </p:spPr>
      </p:sp>
      <p:sp>
        <p:nvSpPr>
          <p:cNvPr id="3" name="Notes Placeholder 2"/>
          <p:cNvSpPr>
            <a:spLocks noGrp="1"/>
          </p:cNvSpPr>
          <p:nvPr>
            <p:ph type="body" idx="1"/>
          </p:nvPr>
        </p:nvSpPr>
        <p:spPr>
          <a:xfrm>
            <a:off x="731520" y="3752364"/>
            <a:ext cx="5852160" cy="4452557"/>
          </a:xfrm>
        </p:spPr>
        <p:txBody>
          <a:bodyPr/>
          <a:lstStyle/>
          <a:p>
            <a:pPr defTabSz="966612">
              <a:spcBef>
                <a:spcPts val="634"/>
              </a:spcBef>
              <a:defRPr/>
            </a:pPr>
            <a:r>
              <a:rPr lang="es-US" b="1" dirty="0">
                <a:cs typeface="Arial" panose="020B0604020202020204" pitchFamily="34" charset="0"/>
              </a:rPr>
              <a:t>Notas del presentador:</a:t>
            </a:r>
          </a:p>
          <a:p>
            <a:pPr defTabSz="966612">
              <a:spcBef>
                <a:spcPts val="634"/>
              </a:spcBef>
              <a:defRPr/>
            </a:pPr>
            <a:r>
              <a:rPr lang="es-US" dirty="0">
                <a:solidFill>
                  <a:prstClr val="black"/>
                </a:solidFill>
                <a:cs typeface="Arial" panose="020B0604020202020204" pitchFamily="34" charset="0"/>
              </a:rPr>
              <a:t>Puede cambiar de póliza de </a:t>
            </a:r>
            <a:r>
              <a:rPr lang="es-US"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 si está pagando beneficios que no necesita, si necesita más beneficios ahora, si quiere cambiar de compañía de seguros o si encuentra una póliza más económica. Si compró la póliza de </a:t>
            </a:r>
            <a:r>
              <a:rPr lang="es-US"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 antes de cumplir 65 años (porque tiene una discapacidad), tendrá un OEP de </a:t>
            </a:r>
            <a:r>
              <a:rPr lang="es-US"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 cuando cumpla 65 años si está inscrito en la Parte B. </a:t>
            </a:r>
          </a:p>
          <a:p>
            <a:pPr defTabSz="966612">
              <a:spcBef>
                <a:spcPts val="634"/>
              </a:spcBef>
              <a:defRPr/>
            </a:pPr>
            <a:r>
              <a:rPr lang="es-US" dirty="0">
                <a:solidFill>
                  <a:prstClr val="black"/>
                </a:solidFill>
                <a:cs typeface="Arial" panose="020B0604020202020204" pitchFamily="34" charset="0"/>
              </a:rPr>
              <a:t>Si tuvo su antigua póliza durante menos de 6 meses, es posible que la compañía de seguros le haga esperar y demore la cobertura de una condición preexistente durante un máximo de 6 meses. Si su antigua póliza tenía los mismos beneficios y usted la tuvo durante 6 meses o más, la nueva compañía de seguros no puede excluir su condición preexistente. Si tuvo su póliza durante más de 6 meses, el número de meses que tuvo su póliza de </a:t>
            </a:r>
            <a:r>
              <a:rPr lang="es-US"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 actual debe restarse del tiempo que deberá esperar antes de que su nueva póliza cubra su condición preexistente. </a:t>
            </a:r>
          </a:p>
          <a:p>
            <a:pPr defTabSz="966612">
              <a:spcBef>
                <a:spcPts val="634"/>
              </a:spcBef>
              <a:defRPr/>
            </a:pPr>
            <a:r>
              <a:rPr lang="es-US" dirty="0">
                <a:solidFill>
                  <a:prstClr val="black"/>
                </a:solidFill>
                <a:cs typeface="Arial" panose="020B0604020202020204" pitchFamily="34" charset="0"/>
              </a:rPr>
              <a:t>Si la nueva póliza de </a:t>
            </a:r>
            <a:r>
              <a:rPr lang="es-US"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 tiene un beneficio que no está en su póliza actual, ese beneficio de cobertura igual puede demorarse hasta 6 meses, independientemente del tiempo que haya tenido su póliza de </a:t>
            </a:r>
            <a:r>
              <a:rPr lang="es-US"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 actual.</a:t>
            </a:r>
          </a:p>
          <a:p>
            <a:pPr defTabSz="966612">
              <a:spcBef>
                <a:spcPts val="634"/>
              </a:spcBef>
              <a:defRPr/>
            </a:pPr>
            <a:r>
              <a:rPr lang="es-US" dirty="0">
                <a:solidFill>
                  <a:prstClr val="black"/>
                </a:solidFill>
                <a:cs typeface="Arial" panose="020B0604020202020204" pitchFamily="34" charset="0"/>
              </a:rPr>
              <a:t>Si ha tenido su póliza de </a:t>
            </a:r>
            <a:r>
              <a:rPr lang="es-US"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 actual más de 6 meses y quiere reemplazarla con una nueva con los mismos beneficios y la compañía de seguros acepta emitir la nueva póliza, no le pueden escribir condiciones preexistentes, períodos de espera, períodos de eliminación o períodos a prueba en la póliza de reemplazo. </a:t>
            </a:r>
          </a:p>
        </p:txBody>
      </p:sp>
    </p:spTree>
    <p:extLst>
      <p:ext uri="{BB962C8B-B14F-4D97-AF65-F5344CB8AC3E}">
        <p14:creationId xmlns:p14="http://schemas.microsoft.com/office/powerpoint/2010/main" val="423565351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479425"/>
            <a:ext cx="5762625" cy="3241675"/>
          </a:xfrm>
        </p:spPr>
      </p:sp>
      <p:sp>
        <p:nvSpPr>
          <p:cNvPr id="3" name="Notes Placeholder 2"/>
          <p:cNvSpPr>
            <a:spLocks noGrp="1"/>
          </p:cNvSpPr>
          <p:nvPr>
            <p:ph type="body" idx="1"/>
          </p:nvPr>
        </p:nvSpPr>
        <p:spPr>
          <a:xfrm>
            <a:off x="731520" y="3757505"/>
            <a:ext cx="5852160" cy="5364269"/>
          </a:xfrm>
        </p:spPr>
        <p:txBody>
          <a:bodyPr/>
          <a:lstStyle/>
          <a:p>
            <a:pPr defTabSz="966612">
              <a:spcBef>
                <a:spcPts val="634"/>
              </a:spcBef>
              <a:spcAft>
                <a:spcPts val="600"/>
              </a:spcAft>
              <a:defRPr/>
            </a:pPr>
            <a:r>
              <a:rPr lang="es-US" b="1" dirty="0">
                <a:cs typeface="Arial" panose="020B0604020202020204" pitchFamily="34" charset="0"/>
              </a:rPr>
              <a:t>Notas del presentador:</a:t>
            </a:r>
          </a:p>
          <a:p>
            <a:pPr defTabSz="966612">
              <a:spcBef>
                <a:spcPts val="634"/>
              </a:spcBef>
              <a:spcAft>
                <a:spcPts val="600"/>
              </a:spcAft>
              <a:defRPr/>
            </a:pPr>
            <a:r>
              <a:rPr lang="es-US" dirty="0">
                <a:solidFill>
                  <a:prstClr val="black"/>
                </a:solidFill>
                <a:cs typeface="Arial" panose="020B0604020202020204" pitchFamily="34" charset="0"/>
              </a:rPr>
              <a:t>En la mayoría de los casos, usted tiene derecho bajo la ley federal a cambiar de pólizas de </a:t>
            </a:r>
            <a:r>
              <a:rPr lang="es-US"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 en los siguientes casos:</a:t>
            </a:r>
          </a:p>
          <a:p>
            <a:pPr marL="117475" indent="-117475">
              <a:spcAft>
                <a:spcPts val="600"/>
              </a:spcAft>
              <a:buFont typeface="Wingdings" panose="05000000000000000000" pitchFamily="2" charset="2"/>
              <a:buChar char="§"/>
              <a:defRPr/>
            </a:pPr>
            <a:r>
              <a:rPr lang="es-US" dirty="0">
                <a:solidFill>
                  <a:prstClr val="black"/>
                </a:solidFill>
                <a:cs typeface="Arial" panose="020B0604020202020204" pitchFamily="34" charset="0"/>
              </a:rPr>
              <a:t>Si está dentro de su OEP de </a:t>
            </a:r>
            <a:r>
              <a:rPr lang="es-US"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 (</a:t>
            </a:r>
            <a:r>
              <a:rPr lang="es-US" dirty="0"/>
              <a:t>si no está en su OEP de </a:t>
            </a:r>
            <a:r>
              <a:rPr lang="es-US" dirty="0" err="1"/>
              <a:t>Medigap</a:t>
            </a:r>
            <a:r>
              <a:rPr lang="es-US" dirty="0"/>
              <a:t> y cambia de póliza de </a:t>
            </a:r>
            <a:r>
              <a:rPr lang="es-US" dirty="0" err="1"/>
              <a:t>Medigap</a:t>
            </a:r>
            <a:r>
              <a:rPr lang="es-US" dirty="0"/>
              <a:t>, es posible que pague más por la nueva póliza, podría haber evaluación médica previa y usted podría tener una demora en la cobertura para una condición preexistente si tuvo su antigua póliza durante menos de 6 meses), </a:t>
            </a:r>
            <a:r>
              <a:rPr lang="es-US" dirty="0">
                <a:solidFill>
                  <a:prstClr val="black"/>
                </a:solidFill>
                <a:cs typeface="Arial" panose="020B0604020202020204" pitchFamily="34" charset="0"/>
              </a:rPr>
              <a:t>o</a:t>
            </a:r>
          </a:p>
          <a:p>
            <a:pPr marL="117475" indent="-117475" defTabSz="966612">
              <a:spcBef>
                <a:spcPts val="634"/>
              </a:spcBef>
              <a:spcAft>
                <a:spcPts val="600"/>
              </a:spcAft>
              <a:buFont typeface="Wingdings" panose="05000000000000000000" pitchFamily="2" charset="2"/>
              <a:buChar char="§"/>
              <a:defRPr/>
            </a:pPr>
            <a:r>
              <a:rPr lang="es-US" dirty="0">
                <a:solidFill>
                  <a:prstClr val="black"/>
                </a:solidFill>
                <a:cs typeface="Arial" panose="020B0604020202020204" pitchFamily="34" charset="0"/>
              </a:rPr>
              <a:t>Si tiene un derecho de emisión garantizada. Ese es un derecho que usted tiene en ciertas situaciones en que las compañías de seguros deben por ley venderle u ofrecerle una póliza de </a:t>
            </a:r>
            <a:r>
              <a:rPr lang="es-US"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 En esas situaciones, una compañía de seguros no puede denegarle una póliza ni poner condiciones en una póliza, como exclusiones por condiciones preexistentes, y no puede cobrarle más por una póliza debido a problemas de salud pasados o presentes.</a:t>
            </a:r>
          </a:p>
          <a:p>
            <a:pPr defTabSz="966612">
              <a:spcBef>
                <a:spcPts val="634"/>
              </a:spcBef>
              <a:spcAft>
                <a:spcPts val="600"/>
              </a:spcAft>
              <a:defRPr/>
            </a:pPr>
            <a:r>
              <a:rPr lang="es-US" dirty="0">
                <a:solidFill>
                  <a:prstClr val="black"/>
                </a:solidFill>
                <a:cs typeface="Arial" panose="020B0604020202020204" pitchFamily="34" charset="0"/>
              </a:rPr>
              <a:t>Si su estado tiene requisitos más generosos, o si la compañía de seguros está dispuesta a venderle una póliza de </a:t>
            </a:r>
            <a:r>
              <a:rPr lang="es-US"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 asegúrese de comparar los beneficios y las primas antes de cambiarse. Si se cambia, no tiene que cancelar su primera póliza de </a:t>
            </a:r>
            <a:r>
              <a:rPr lang="es-US"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 hasta que haya decidido conservar la segunda póliza. Tiene un "período de prueba gratis" de 30 días para decidir si desea conservar la nueva póliza. Ese período comienza cuando usted obtiene su nueva póliza. Debe pagar las dos primas durante un mes.</a:t>
            </a:r>
          </a:p>
          <a:p>
            <a:pPr defTabSz="966612">
              <a:spcBef>
                <a:spcPts val="634"/>
              </a:spcBef>
              <a:spcAft>
                <a:spcPts val="600"/>
              </a:spcAft>
              <a:defRPr/>
            </a:pPr>
            <a:r>
              <a:rPr lang="es-US" dirty="0">
                <a:solidFill>
                  <a:prstClr val="black"/>
                </a:solidFill>
                <a:cs typeface="Arial" panose="020B0604020202020204" pitchFamily="34" charset="0"/>
              </a:rPr>
              <a:t>Puede cambiarse en cualquier momento en que una compañía de seguros esté dispuesta a venderle una póliza de </a:t>
            </a:r>
            <a:r>
              <a:rPr lang="es-US"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a:t>
            </a:r>
          </a:p>
          <a:p>
            <a:pPr defTabSz="966612">
              <a:spcBef>
                <a:spcPts val="634"/>
              </a:spcBef>
              <a:spcAft>
                <a:spcPts val="600"/>
              </a:spcAft>
              <a:defRPr/>
            </a:pPr>
            <a:r>
              <a:rPr lang="es-US" b="1" dirty="0"/>
              <a:t>NOTA:</a:t>
            </a:r>
            <a:r>
              <a:rPr lang="es-US" dirty="0"/>
              <a:t> Tiene un "período de prueba gratis" de 30 días cuando compre una nueva póliza de </a:t>
            </a:r>
            <a:r>
              <a:rPr lang="es-US" dirty="0" err="1"/>
              <a:t>Medigap</a:t>
            </a:r>
            <a:r>
              <a:rPr lang="es-US" dirty="0"/>
              <a:t>. Necesita pagar las dos primas por un mes.</a:t>
            </a:r>
          </a:p>
        </p:txBody>
      </p:sp>
    </p:spTree>
    <p:extLst>
      <p:ext uri="{BB962C8B-B14F-4D97-AF65-F5344CB8AC3E}">
        <p14:creationId xmlns:p14="http://schemas.microsoft.com/office/powerpoint/2010/main" val="353668479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479425"/>
            <a:ext cx="5762625" cy="3241675"/>
          </a:xfrm>
        </p:spPr>
      </p:sp>
      <p:sp>
        <p:nvSpPr>
          <p:cNvPr id="3" name="Notes Placeholder 2"/>
          <p:cNvSpPr>
            <a:spLocks noGrp="1"/>
          </p:cNvSpPr>
          <p:nvPr>
            <p:ph type="body" idx="1"/>
          </p:nvPr>
        </p:nvSpPr>
        <p:spPr>
          <a:xfrm>
            <a:off x="731520" y="3792475"/>
            <a:ext cx="5852160" cy="3780473"/>
          </a:xfrm>
        </p:spPr>
        <p:txBody>
          <a:bodyPr/>
          <a:lstStyle/>
          <a:p>
            <a:pPr>
              <a:spcBef>
                <a:spcPts val="702"/>
              </a:spcBef>
              <a:spcAft>
                <a:spcPts val="600"/>
              </a:spcAft>
              <a:defRPr/>
            </a:pPr>
            <a:r>
              <a:rPr lang="es-US" b="1" dirty="0">
                <a:cs typeface="Arial" panose="020B0604020202020204" pitchFamily="34" charset="0"/>
              </a:rPr>
              <a:t>Esta diapositiva tiene animación.</a:t>
            </a:r>
          </a:p>
          <a:p>
            <a:pPr defTabSz="966612">
              <a:spcBef>
                <a:spcPts val="634"/>
              </a:spcBef>
              <a:spcAft>
                <a:spcPts val="600"/>
              </a:spcAft>
              <a:defRPr/>
            </a:pPr>
            <a:r>
              <a:rPr lang="es-US" b="1" dirty="0">
                <a:cs typeface="Arial" panose="020B0604020202020204" pitchFamily="34" charset="0"/>
              </a:rPr>
              <a:t>Notas del presentador:</a:t>
            </a:r>
          </a:p>
          <a:p>
            <a:pPr defTabSz="966612">
              <a:spcBef>
                <a:spcPts val="634"/>
              </a:spcBef>
              <a:spcAft>
                <a:spcPts val="600"/>
              </a:spcAft>
              <a:defRPr/>
            </a:pPr>
            <a:r>
              <a:rPr lang="es-US" dirty="0">
                <a:solidFill>
                  <a:prstClr val="black"/>
                </a:solidFill>
                <a:cs typeface="Arial" panose="020B0604020202020204" pitchFamily="34" charset="0"/>
              </a:rPr>
              <a:t>Compruebe su conocimiento: pregunta 5</a:t>
            </a:r>
          </a:p>
          <a:p>
            <a:pPr defTabSz="966612">
              <a:spcBef>
                <a:spcPts val="634"/>
              </a:spcBef>
              <a:spcAft>
                <a:spcPts val="600"/>
              </a:spcAft>
              <a:defRPr/>
            </a:pPr>
            <a:r>
              <a:rPr lang="es-US" dirty="0">
                <a:solidFill>
                  <a:prstClr val="black"/>
                </a:solidFill>
                <a:cs typeface="Arial" panose="020B0604020202020204" pitchFamily="34" charset="0"/>
              </a:rPr>
              <a:t>La cobertura para una condición preexistente solo puede excluirse de una póliza de </a:t>
            </a:r>
            <a:r>
              <a:rPr lang="es-US"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 si la condición se trató o diagnosticó dentro de los 6 meses previos a la fecha de inicio de la cobertura de </a:t>
            </a:r>
            <a:r>
              <a:rPr lang="es-US"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a:t>
            </a:r>
          </a:p>
          <a:p>
            <a:pPr marL="125861" indent="-125861" defTabSz="966612">
              <a:spcBef>
                <a:spcPts val="634"/>
              </a:spcBef>
              <a:spcAft>
                <a:spcPts val="600"/>
              </a:spcAft>
              <a:buFont typeface="+mj-lt"/>
              <a:buAutoNum type="alphaLcPeriod"/>
              <a:defRPr/>
            </a:pPr>
            <a:r>
              <a:rPr lang="es-US" dirty="0">
                <a:solidFill>
                  <a:prstClr val="black"/>
                </a:solidFill>
                <a:cs typeface="Arial" panose="020B0604020202020204" pitchFamily="34" charset="0"/>
              </a:rPr>
              <a:t> Verdadero</a:t>
            </a:r>
          </a:p>
          <a:p>
            <a:pPr marL="125861" indent="-125861" defTabSz="966612">
              <a:spcBef>
                <a:spcPts val="634"/>
              </a:spcBef>
              <a:spcAft>
                <a:spcPts val="600"/>
              </a:spcAft>
              <a:buFont typeface="+mj-lt"/>
              <a:buAutoNum type="alphaLcPeriod"/>
              <a:defRPr/>
            </a:pPr>
            <a:r>
              <a:rPr lang="es-US" dirty="0">
                <a:solidFill>
                  <a:prstClr val="black"/>
                </a:solidFill>
                <a:cs typeface="Arial" panose="020B0604020202020204" pitchFamily="34" charset="0"/>
              </a:rPr>
              <a:t> Falso</a:t>
            </a:r>
          </a:p>
          <a:p>
            <a:pPr defTabSz="966612">
              <a:spcBef>
                <a:spcPts val="634"/>
              </a:spcBef>
              <a:spcAft>
                <a:spcPts val="600"/>
              </a:spcAft>
              <a:defRPr/>
            </a:pPr>
            <a:r>
              <a:rPr lang="es-US" b="1" dirty="0">
                <a:solidFill>
                  <a:prstClr val="black"/>
                </a:solidFill>
                <a:cs typeface="Arial" panose="020B0604020202020204" pitchFamily="34" charset="0"/>
              </a:rPr>
              <a:t>RESPUESTA: a.</a:t>
            </a:r>
            <a:r>
              <a:rPr lang="es-US" dirty="0">
                <a:solidFill>
                  <a:prstClr val="black"/>
                </a:solidFill>
                <a:cs typeface="Arial" panose="020B0604020202020204" pitchFamily="34" charset="0"/>
              </a:rPr>
              <a:t> Verdadero</a:t>
            </a:r>
          </a:p>
          <a:p>
            <a:pPr defTabSz="966612">
              <a:spcBef>
                <a:spcPts val="634"/>
              </a:spcBef>
              <a:spcAft>
                <a:spcPts val="600"/>
              </a:spcAft>
              <a:defRPr/>
            </a:pPr>
            <a:r>
              <a:rPr lang="es-US" dirty="0">
                <a:solidFill>
                  <a:prstClr val="black"/>
                </a:solidFill>
                <a:cs typeface="Arial" panose="020B0604020202020204" pitchFamily="34" charset="0"/>
              </a:rPr>
              <a:t>Esto se llama “período retrospectivo”. Medicare Original igual cubrirá la afección, incluso aunque la póliza de </a:t>
            </a:r>
            <a:r>
              <a:rPr lang="es-US"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 no cubra sus gastos de bolsillo. Usted es responsable por el </a:t>
            </a:r>
            <a:r>
              <a:rPr lang="es-US" dirty="0" err="1">
                <a:solidFill>
                  <a:prstClr val="black"/>
                </a:solidFill>
                <a:cs typeface="Arial" panose="020B0604020202020204" pitchFamily="34" charset="0"/>
              </a:rPr>
              <a:t>coseguro</a:t>
            </a:r>
            <a:r>
              <a:rPr lang="es-US" dirty="0">
                <a:solidFill>
                  <a:prstClr val="black"/>
                </a:solidFill>
                <a:cs typeface="Arial" panose="020B0604020202020204" pitchFamily="34" charset="0"/>
              </a:rPr>
              <a:t> o el copago de Medicare.</a:t>
            </a:r>
          </a:p>
        </p:txBody>
      </p:sp>
    </p:spTree>
    <p:extLst>
      <p:ext uri="{BB962C8B-B14F-4D97-AF65-F5344CB8AC3E}">
        <p14:creationId xmlns:p14="http://schemas.microsoft.com/office/powerpoint/2010/main" val="416656656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479425"/>
            <a:ext cx="5762625" cy="3241675"/>
          </a:xfrm>
        </p:spPr>
      </p:sp>
      <p:sp>
        <p:nvSpPr>
          <p:cNvPr id="3" name="Notes Placeholder 2"/>
          <p:cNvSpPr>
            <a:spLocks noGrp="1"/>
          </p:cNvSpPr>
          <p:nvPr>
            <p:ph type="body" idx="1"/>
          </p:nvPr>
        </p:nvSpPr>
        <p:spPr>
          <a:xfrm>
            <a:off x="731520" y="3828478"/>
            <a:ext cx="5852160" cy="3780473"/>
          </a:xfrm>
        </p:spPr>
        <p:txBody>
          <a:bodyPr/>
          <a:lstStyle/>
          <a:p>
            <a:pPr>
              <a:spcBef>
                <a:spcPts val="702"/>
              </a:spcBef>
              <a:spcAft>
                <a:spcPts val="600"/>
              </a:spcAft>
              <a:defRPr/>
            </a:pPr>
            <a:r>
              <a:rPr lang="es-US" b="1">
                <a:cs typeface="Arial" panose="020B0604020202020204" pitchFamily="34" charset="0"/>
              </a:rPr>
              <a:t>Esta diapositiva tiene animación.</a:t>
            </a:r>
          </a:p>
          <a:p>
            <a:pPr defTabSz="966612">
              <a:spcBef>
                <a:spcPts val="634"/>
              </a:spcBef>
              <a:spcAft>
                <a:spcPts val="600"/>
              </a:spcAft>
              <a:defRPr/>
            </a:pPr>
            <a:r>
              <a:rPr lang="es-US" b="1">
                <a:cs typeface="Arial" panose="020B0604020202020204" pitchFamily="34" charset="0"/>
              </a:rPr>
              <a:t>Notas del presentador:</a:t>
            </a:r>
          </a:p>
          <a:p>
            <a:pPr defTabSz="966612">
              <a:spcBef>
                <a:spcPts val="634"/>
              </a:spcBef>
              <a:spcAft>
                <a:spcPts val="600"/>
              </a:spcAft>
              <a:defRPr/>
            </a:pPr>
            <a:r>
              <a:rPr lang="es-US">
                <a:solidFill>
                  <a:prstClr val="black"/>
                </a:solidFill>
                <a:cs typeface="Arial" panose="020B0604020202020204" pitchFamily="34" charset="0"/>
              </a:rPr>
              <a:t>Compruebe su conocimiento: pregunta 6</a:t>
            </a:r>
          </a:p>
          <a:p>
            <a:pPr defTabSz="966612">
              <a:spcBef>
                <a:spcPts val="634"/>
              </a:spcBef>
              <a:spcAft>
                <a:spcPts val="600"/>
              </a:spcAft>
              <a:defRPr/>
            </a:pPr>
            <a:r>
              <a:rPr lang="es-US">
                <a:solidFill>
                  <a:prstClr val="black"/>
                </a:solidFill>
                <a:cs typeface="Arial" panose="020B0604020202020204" pitchFamily="34" charset="0"/>
              </a:rPr>
              <a:t>Si tiene 65 años o más, su _____ de Medigap comienza cuando se inscribe en la Parte B y no se puede cambiar ni repetir.</a:t>
            </a:r>
          </a:p>
          <a:p>
            <a:pPr marL="184596" lvl="1" indent="-184596" defTabSz="966612">
              <a:spcBef>
                <a:spcPts val="634"/>
              </a:spcBef>
              <a:spcAft>
                <a:spcPts val="600"/>
              </a:spcAft>
              <a:buFont typeface="+mj-lt"/>
              <a:buAutoNum type="alphaLcPeriod"/>
              <a:tabLst>
                <a:tab pos="124183" algn="l"/>
              </a:tabLst>
              <a:defRPr/>
            </a:pPr>
            <a:r>
              <a:rPr lang="es-US">
                <a:solidFill>
                  <a:prstClr val="black"/>
                </a:solidFill>
                <a:cs typeface="Arial" panose="020B0604020202020204" pitchFamily="34" charset="0"/>
              </a:rPr>
              <a:t>Período de Inscripción Inicial (IEP, por sus siglas en inglés)</a:t>
            </a:r>
          </a:p>
          <a:p>
            <a:pPr marL="184596" lvl="1" indent="-184596" defTabSz="966612">
              <a:spcBef>
                <a:spcPts val="634"/>
              </a:spcBef>
              <a:spcAft>
                <a:spcPts val="600"/>
              </a:spcAft>
              <a:buFont typeface="+mj-lt"/>
              <a:buAutoNum type="alphaLcPeriod"/>
              <a:tabLst>
                <a:tab pos="124183" algn="l"/>
              </a:tabLst>
              <a:defRPr/>
            </a:pPr>
            <a:r>
              <a:rPr lang="es-US">
                <a:solidFill>
                  <a:prstClr val="black"/>
                </a:solidFill>
                <a:cs typeface="Arial" panose="020B0604020202020204" pitchFamily="34" charset="0"/>
              </a:rPr>
              <a:t>Período de Inscripción General (GEP, por sus siglas en inglés)</a:t>
            </a:r>
          </a:p>
          <a:p>
            <a:pPr marL="184596" lvl="1" indent="-184596" defTabSz="966612">
              <a:spcBef>
                <a:spcPts val="634"/>
              </a:spcBef>
              <a:spcAft>
                <a:spcPts val="600"/>
              </a:spcAft>
              <a:buFont typeface="+mj-lt"/>
              <a:buAutoNum type="alphaLcPeriod"/>
              <a:tabLst>
                <a:tab pos="124183" algn="l"/>
              </a:tabLst>
              <a:defRPr/>
            </a:pPr>
            <a:r>
              <a:rPr lang="es-US">
                <a:solidFill>
                  <a:prstClr val="black"/>
                </a:solidFill>
                <a:cs typeface="Arial" panose="020B0604020202020204" pitchFamily="34" charset="0"/>
              </a:rPr>
              <a:t>Período de Inscripción Abierta (OEP, por sus siglas en inglés)</a:t>
            </a:r>
          </a:p>
          <a:p>
            <a:pPr defTabSz="966612">
              <a:spcBef>
                <a:spcPts val="634"/>
              </a:spcBef>
              <a:spcAft>
                <a:spcPts val="600"/>
              </a:spcAft>
              <a:defRPr/>
            </a:pPr>
            <a:r>
              <a:rPr lang="es-US" b="1">
                <a:solidFill>
                  <a:prstClr val="black"/>
                </a:solidFill>
                <a:ea typeface="Calibri" panose="020F0502020204030204" pitchFamily="34" charset="0"/>
                <a:cs typeface="Arial" panose="020B0604020202020204" pitchFamily="34" charset="0"/>
              </a:rPr>
              <a:t>Respuesta: c.</a:t>
            </a:r>
            <a:r>
              <a:rPr lang="es-US">
                <a:solidFill>
                  <a:prstClr val="black"/>
                </a:solidFill>
                <a:ea typeface="Calibri" panose="020F0502020204030204" pitchFamily="34" charset="0"/>
                <a:cs typeface="Arial" panose="020B0604020202020204" pitchFamily="34" charset="0"/>
              </a:rPr>
              <a:t> Período de Inscripción Abierta (OEP). Su OEP de Medigap es de 6 meses como mínimo, pero puede ser mayor en su estado.</a:t>
            </a:r>
          </a:p>
          <a:p>
            <a:endParaRPr lang="en-US" dirty="0">
              <a:cs typeface="Arial" panose="020B0604020202020204" pitchFamily="34" charset="0"/>
            </a:endParaRPr>
          </a:p>
        </p:txBody>
      </p:sp>
    </p:spTree>
    <p:extLst>
      <p:ext uri="{BB962C8B-B14F-4D97-AF65-F5344CB8AC3E}">
        <p14:creationId xmlns:p14="http://schemas.microsoft.com/office/powerpoint/2010/main" val="245069234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479425"/>
            <a:ext cx="5762625" cy="3241675"/>
          </a:xfrm>
        </p:spPr>
      </p:sp>
      <p:sp>
        <p:nvSpPr>
          <p:cNvPr id="3" name="Notes Placeholder 2"/>
          <p:cNvSpPr>
            <a:spLocks noGrp="1"/>
          </p:cNvSpPr>
          <p:nvPr>
            <p:ph type="body" idx="1"/>
          </p:nvPr>
        </p:nvSpPr>
        <p:spPr>
          <a:xfrm>
            <a:off x="731520" y="3804475"/>
            <a:ext cx="5852160" cy="3780473"/>
          </a:xfrm>
        </p:spPr>
        <p:txBody>
          <a:bodyPr/>
          <a:lstStyle/>
          <a:p>
            <a:pPr defTabSz="966612">
              <a:spcBef>
                <a:spcPts val="634"/>
              </a:spcBef>
              <a:defRPr/>
            </a:pPr>
            <a:r>
              <a:rPr lang="es-US" sz="1200" b="1">
                <a:cs typeface="Arial" panose="020B0604020202020204" pitchFamily="34" charset="0"/>
              </a:rPr>
              <a:t>Notas del presentador:</a:t>
            </a:r>
          </a:p>
          <a:p>
            <a:pPr defTabSz="966612">
              <a:spcBef>
                <a:spcPts val="634"/>
              </a:spcBef>
              <a:defRPr/>
            </a:pPr>
            <a:r>
              <a:rPr lang="es-US" sz="1200">
                <a:solidFill>
                  <a:prstClr val="black"/>
                </a:solidFill>
                <a:cs typeface="Arial" panose="020B0604020202020204" pitchFamily="34" charset="0"/>
              </a:rPr>
              <a:t>La lección 4 explica los derechos de emisión garantizada para comprar una póliza del Seguro Suplementario de Medicare (Medigap), cuyas pólizas tienen renovación garantizada, y cuándo usted puede tener la posibilidad de suspender una póliza de Medigap.</a:t>
            </a:r>
          </a:p>
        </p:txBody>
      </p:sp>
    </p:spTree>
    <p:extLst>
      <p:ext uri="{BB962C8B-B14F-4D97-AF65-F5344CB8AC3E}">
        <p14:creationId xmlns:p14="http://schemas.microsoft.com/office/powerpoint/2010/main" val="216945983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479425"/>
            <a:ext cx="5762625" cy="3241675"/>
          </a:xfrm>
        </p:spPr>
      </p:sp>
      <p:sp>
        <p:nvSpPr>
          <p:cNvPr id="3" name="Notes Placeholder 2"/>
          <p:cNvSpPr>
            <a:spLocks noGrp="1"/>
          </p:cNvSpPr>
          <p:nvPr>
            <p:ph type="body" idx="1"/>
          </p:nvPr>
        </p:nvSpPr>
        <p:spPr>
          <a:xfrm>
            <a:off x="731520" y="3990500"/>
            <a:ext cx="5852160" cy="3780473"/>
          </a:xfrm>
        </p:spPr>
        <p:txBody>
          <a:bodyPr/>
          <a:lstStyle/>
          <a:p>
            <a:pPr defTabSz="966612">
              <a:spcAft>
                <a:spcPts val="600"/>
              </a:spcAft>
              <a:defRPr/>
            </a:pPr>
            <a:r>
              <a:rPr lang="es-US" b="1">
                <a:cs typeface="Arial" panose="020B0604020202020204" pitchFamily="34" charset="0"/>
              </a:rPr>
              <a:t>Notas del presentador:</a:t>
            </a:r>
          </a:p>
          <a:p>
            <a:pPr defTabSz="966612">
              <a:spcAft>
                <a:spcPts val="600"/>
              </a:spcAft>
              <a:defRPr/>
            </a:pPr>
            <a:r>
              <a:rPr lang="es-US" b="0">
                <a:cs typeface="Arial" panose="020B0604020202020204" pitchFamily="34" charset="0"/>
              </a:rPr>
              <a:t>Al finalizar esta sesión, usted podrá:</a:t>
            </a:r>
          </a:p>
          <a:p>
            <a:pPr marL="181240" indent="-181240" defTabSz="966612">
              <a:spcAft>
                <a:spcPts val="600"/>
              </a:spcAft>
              <a:buFont typeface="Wingdings" panose="05000000000000000000" pitchFamily="2" charset="2"/>
              <a:buChar char="§"/>
              <a:defRPr/>
            </a:pPr>
            <a:r>
              <a:rPr lang="es-US" b="0">
                <a:cs typeface="Arial" panose="020B0604020202020204" pitchFamily="34" charset="0"/>
              </a:rPr>
              <a:t>Explicar los derechos de emisión garantizada, la renovación garantizada y los derechos de suspensión de pólizas</a:t>
            </a:r>
          </a:p>
          <a:p>
            <a:pPr marL="181240" indent="-181240" defTabSz="966612">
              <a:spcAft>
                <a:spcPts val="600"/>
              </a:spcAft>
              <a:buFont typeface="Wingdings" panose="05000000000000000000" pitchFamily="2" charset="2"/>
              <a:buChar char="§"/>
              <a:defRPr/>
            </a:pPr>
            <a:r>
              <a:rPr lang="es-US" b="0">
                <a:cs typeface="Arial" panose="020B0604020202020204" pitchFamily="34" charset="0"/>
              </a:rPr>
              <a:t>Saber dónde obtener información sobre los derechos y las protecciones de Medigap</a:t>
            </a:r>
          </a:p>
          <a:p>
            <a:pPr defTabSz="966612">
              <a:defRPr/>
            </a:pPr>
            <a:endParaRPr lang="en-US" b="1" dirty="0">
              <a:cs typeface="Arial" panose="020B0604020202020204" pitchFamily="34" charset="0"/>
            </a:endParaRPr>
          </a:p>
          <a:p>
            <a:endParaRPr lang="en-US" dirty="0"/>
          </a:p>
        </p:txBody>
      </p:sp>
    </p:spTree>
    <p:extLst>
      <p:ext uri="{BB962C8B-B14F-4D97-AF65-F5344CB8AC3E}">
        <p14:creationId xmlns:p14="http://schemas.microsoft.com/office/powerpoint/2010/main" val="9081862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479425"/>
            <a:ext cx="5762625" cy="3241675"/>
          </a:xfrm>
        </p:spPr>
      </p:sp>
      <p:sp>
        <p:nvSpPr>
          <p:cNvPr id="3" name="Notes Placeholder 2"/>
          <p:cNvSpPr>
            <a:spLocks noGrp="1"/>
          </p:cNvSpPr>
          <p:nvPr>
            <p:ph type="body" idx="1"/>
          </p:nvPr>
        </p:nvSpPr>
        <p:spPr>
          <a:xfrm>
            <a:off x="731520" y="3990500"/>
            <a:ext cx="5852160" cy="3780473"/>
          </a:xfrm>
        </p:spPr>
        <p:txBody>
          <a:bodyPr/>
          <a:lstStyle/>
          <a:p>
            <a:pPr defTabSz="966612">
              <a:defRPr/>
            </a:pPr>
            <a:r>
              <a:rPr lang="es-US" b="1">
                <a:cs typeface="Arial" panose="020B0604020202020204" pitchFamily="34" charset="0"/>
              </a:rPr>
              <a:t>Notas del presentador:</a:t>
            </a:r>
          </a:p>
          <a:p>
            <a:pPr defTabSz="966612">
              <a:defRPr/>
            </a:pPr>
            <a:r>
              <a:rPr lang="es-US" sz="1300">
                <a:solidFill>
                  <a:prstClr val="black"/>
                </a:solidFill>
                <a:cs typeface="Arial" panose="020B0604020202020204" pitchFamily="34" charset="0"/>
              </a:rPr>
              <a:t>La lección 1 presenta información básica sobre Medicare y las </a:t>
            </a:r>
            <a:r>
              <a:rPr lang="es-US"/>
              <a:t>pólizas del Seguro Suplementario de Medicare (Medigap). </a:t>
            </a:r>
          </a:p>
          <a:p>
            <a:pPr defTabSz="966612">
              <a:defRPr/>
            </a:pPr>
            <a:r>
              <a:rPr lang="es-US" sz="1300">
                <a:solidFill>
                  <a:prstClr val="black"/>
                </a:solidFill>
                <a:cs typeface="Arial" panose="020B0604020202020204" pitchFamily="34" charset="0"/>
              </a:rPr>
              <a:t>Analiza cómo funciona Medigap con Medicare y qué cubren esas pólizas.</a:t>
            </a:r>
          </a:p>
        </p:txBody>
      </p:sp>
    </p:spTree>
    <p:extLst>
      <p:ext uri="{BB962C8B-B14F-4D97-AF65-F5344CB8AC3E}">
        <p14:creationId xmlns:p14="http://schemas.microsoft.com/office/powerpoint/2010/main" val="223389783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479425"/>
            <a:ext cx="5762625" cy="3241675"/>
          </a:xfrm>
        </p:spPr>
      </p:sp>
      <p:sp>
        <p:nvSpPr>
          <p:cNvPr id="3" name="Notes Placeholder 2"/>
          <p:cNvSpPr>
            <a:spLocks noGrp="1"/>
          </p:cNvSpPr>
          <p:nvPr>
            <p:ph type="body" idx="1"/>
          </p:nvPr>
        </p:nvSpPr>
        <p:spPr>
          <a:xfrm>
            <a:off x="731520" y="3744469"/>
            <a:ext cx="5852160" cy="4668582"/>
          </a:xfrm>
        </p:spPr>
        <p:txBody>
          <a:bodyPr/>
          <a:lstStyle/>
          <a:p>
            <a:pPr>
              <a:spcBef>
                <a:spcPts val="702"/>
              </a:spcBef>
              <a:spcAft>
                <a:spcPts val="600"/>
              </a:spcAft>
              <a:defRPr/>
            </a:pPr>
            <a:r>
              <a:rPr lang="es-US" b="1" dirty="0">
                <a:cs typeface="Arial" panose="020B0604020202020204" pitchFamily="34" charset="0"/>
              </a:rPr>
              <a:t>Esta diapositiva tiene animación.</a:t>
            </a:r>
          </a:p>
          <a:p>
            <a:pPr defTabSz="966612">
              <a:spcBef>
                <a:spcPts val="634"/>
              </a:spcBef>
              <a:spcAft>
                <a:spcPts val="600"/>
              </a:spcAft>
              <a:defRPr/>
            </a:pPr>
            <a:r>
              <a:rPr lang="es-US" b="1" dirty="0">
                <a:cs typeface="Arial" panose="020B0604020202020204" pitchFamily="34" charset="0"/>
              </a:rPr>
              <a:t>Notas del presentador:</a:t>
            </a:r>
          </a:p>
          <a:p>
            <a:pPr defTabSz="966612">
              <a:spcBef>
                <a:spcPts val="634"/>
              </a:spcBef>
              <a:spcAft>
                <a:spcPts val="600"/>
              </a:spcAft>
              <a:defRPr/>
            </a:pPr>
            <a:r>
              <a:rPr lang="es-US" dirty="0">
                <a:solidFill>
                  <a:prstClr val="black"/>
                </a:solidFill>
                <a:cs typeface="Arial" panose="020B0604020202020204" pitchFamily="34" charset="0"/>
              </a:rPr>
              <a:t>Los derechos de emisión garantizados son sus derechos a comprar ciertas pólizas de </a:t>
            </a:r>
            <a:r>
              <a:rPr lang="es-US"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 en determinadas situaciones fuera de su Período de Inscripción Abierta (OEP) de </a:t>
            </a:r>
            <a:r>
              <a:rPr lang="es-US"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 Estos son ejemplos de situaciones donde usted tiene un derecho de emisión garantizada que incluye un derecho de prueba. Si se incorporara a un plan de Medicare </a:t>
            </a:r>
            <a:r>
              <a:rPr lang="es-US" dirty="0" err="1">
                <a:solidFill>
                  <a:prstClr val="black"/>
                </a:solidFill>
                <a:cs typeface="Arial" panose="020B0604020202020204" pitchFamily="34" charset="0"/>
              </a:rPr>
              <a:t>Advantage</a:t>
            </a:r>
            <a:r>
              <a:rPr lang="es-US" dirty="0">
                <a:solidFill>
                  <a:prstClr val="black"/>
                </a:solidFill>
                <a:cs typeface="Arial" panose="020B0604020202020204" pitchFamily="34" charset="0"/>
              </a:rPr>
              <a:t> o al Programa de Cuidado Integral para Personas Mayores (PACE, por sus siglas en inglés) cuando era elegible originalmente para la Parte A (Seguro de hospital) de Medicare a los 65 años y si dentro del primer año de incorporarse decidiera que quiere cambiarse a Medicare Original, tendría derecho a comprar cualquier póliza de </a:t>
            </a:r>
            <a:r>
              <a:rPr lang="es-US"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 que cualquier compañía de seguros vendiera en su estado.</a:t>
            </a:r>
          </a:p>
          <a:p>
            <a:pPr defTabSz="966612">
              <a:spcBef>
                <a:spcPts val="634"/>
              </a:spcBef>
              <a:spcAft>
                <a:spcPts val="600"/>
              </a:spcAft>
              <a:defRPr/>
            </a:pPr>
            <a:r>
              <a:rPr lang="es-US" dirty="0">
                <a:solidFill>
                  <a:prstClr val="black"/>
                </a:solidFill>
                <a:cs typeface="Arial" panose="020B0604020202020204" pitchFamily="34" charset="0"/>
              </a:rPr>
              <a:t>Otros derechos de misión garantizados incluyen si está en un plan de Medicare </a:t>
            </a:r>
            <a:r>
              <a:rPr lang="es-US" dirty="0" err="1">
                <a:solidFill>
                  <a:prstClr val="black"/>
                </a:solidFill>
                <a:cs typeface="Arial" panose="020B0604020202020204" pitchFamily="34" charset="0"/>
              </a:rPr>
              <a:t>Advantage</a:t>
            </a:r>
            <a:r>
              <a:rPr lang="es-US" dirty="0">
                <a:solidFill>
                  <a:prstClr val="black"/>
                </a:solidFill>
                <a:cs typeface="Arial" panose="020B0604020202020204" pitchFamily="34" charset="0"/>
              </a:rPr>
              <a:t> y su plan va a retirarse de Medicare, si su plan deja de proporcionar atención en su área, o si usted se muda fuera del área de servicio del plan. </a:t>
            </a:r>
          </a:p>
        </p:txBody>
      </p:sp>
    </p:spTree>
    <p:extLst>
      <p:ext uri="{BB962C8B-B14F-4D97-AF65-F5344CB8AC3E}">
        <p14:creationId xmlns:p14="http://schemas.microsoft.com/office/powerpoint/2010/main" val="156794339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479425"/>
            <a:ext cx="5762625" cy="3241675"/>
          </a:xfrm>
        </p:spPr>
      </p:sp>
      <p:sp>
        <p:nvSpPr>
          <p:cNvPr id="3" name="Notes Placeholder 2"/>
          <p:cNvSpPr>
            <a:spLocks noGrp="1"/>
          </p:cNvSpPr>
          <p:nvPr>
            <p:ph type="body" idx="1"/>
          </p:nvPr>
        </p:nvSpPr>
        <p:spPr>
          <a:xfrm>
            <a:off x="731520" y="3816477"/>
            <a:ext cx="5852160" cy="3780473"/>
          </a:xfrm>
        </p:spPr>
        <p:txBody>
          <a:bodyPr/>
          <a:lstStyle/>
          <a:p>
            <a:pPr>
              <a:spcBef>
                <a:spcPts val="702"/>
              </a:spcBef>
              <a:spcAft>
                <a:spcPts val="600"/>
              </a:spcAft>
              <a:defRPr/>
            </a:pPr>
            <a:r>
              <a:rPr lang="es-US" b="1">
                <a:cs typeface="Arial" panose="020B0604020202020204" pitchFamily="34" charset="0"/>
              </a:rPr>
              <a:t>Esta diapositiva tiene animación.</a:t>
            </a:r>
          </a:p>
          <a:p>
            <a:pPr defTabSz="966612">
              <a:spcBef>
                <a:spcPts val="634"/>
              </a:spcBef>
              <a:spcAft>
                <a:spcPts val="600"/>
              </a:spcAft>
              <a:defRPr/>
            </a:pPr>
            <a:r>
              <a:rPr lang="es-US" b="1">
                <a:cs typeface="Arial" panose="020B0604020202020204" pitchFamily="34" charset="0"/>
              </a:rPr>
              <a:t>Notas del presentador:</a:t>
            </a:r>
          </a:p>
          <a:p>
            <a:pPr defTabSz="966612">
              <a:spcBef>
                <a:spcPts val="634"/>
              </a:spcBef>
              <a:spcAft>
                <a:spcPts val="600"/>
              </a:spcAft>
              <a:defRPr/>
            </a:pPr>
            <a:r>
              <a:rPr lang="es-US">
                <a:solidFill>
                  <a:prstClr val="black"/>
                </a:solidFill>
                <a:cs typeface="Arial" panose="020B0604020202020204" pitchFamily="34" charset="0"/>
              </a:rPr>
              <a:t>Usted tiene derecho a comprar una póliza de Medigap si tiene cobertura de Medicare Original y de un plan de salud grupal (GHP), como de un empleador (incluso por jubilado o cobertura por la Ley Ómnibus Consolidada de Reconciliación Presupuestaria (COBRA, por sus siglas en inglés)</a:t>
            </a:r>
            <a:r>
              <a:rPr lang="es-US">
                <a:solidFill>
                  <a:srgbClr val="FF0000"/>
                </a:solidFill>
                <a:cs typeface="Arial" panose="020B0604020202020204" pitchFamily="34" charset="0"/>
              </a:rPr>
              <a:t> </a:t>
            </a:r>
            <a:r>
              <a:rPr lang="es-US">
                <a:solidFill>
                  <a:prstClr val="black"/>
                </a:solidFill>
                <a:cs typeface="Arial" panose="020B0604020202020204" pitchFamily="34" charset="0"/>
              </a:rPr>
              <a:t>o un sindicato), que paga después de que Medicare paga y la cobertura de ese plan termina.</a:t>
            </a:r>
          </a:p>
          <a:p>
            <a:pPr defTabSz="966612">
              <a:spcBef>
                <a:spcPts val="634"/>
              </a:spcBef>
              <a:spcAft>
                <a:spcPts val="600"/>
              </a:spcAft>
              <a:defRPr/>
            </a:pPr>
            <a:r>
              <a:rPr lang="es-US">
                <a:solidFill>
                  <a:prstClr val="black"/>
                </a:solidFill>
                <a:cs typeface="Arial" panose="020B0604020202020204" pitchFamily="34" charset="0"/>
              </a:rPr>
              <a:t>También tiene derecho a comprar una póliza de Medigap si tiene una póliza de Medicare SELECT y se muda fuera del área de servicio de la póliza. </a:t>
            </a:r>
          </a:p>
          <a:p>
            <a:endParaRPr lang="en-US" dirty="0">
              <a:cs typeface="Arial" panose="020B0604020202020204" pitchFamily="34" charset="0"/>
            </a:endParaRPr>
          </a:p>
        </p:txBody>
      </p:sp>
    </p:spTree>
    <p:extLst>
      <p:ext uri="{BB962C8B-B14F-4D97-AF65-F5344CB8AC3E}">
        <p14:creationId xmlns:p14="http://schemas.microsoft.com/office/powerpoint/2010/main" val="249726902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479425"/>
            <a:ext cx="5762625" cy="3241675"/>
          </a:xfrm>
        </p:spPr>
      </p:sp>
      <p:sp>
        <p:nvSpPr>
          <p:cNvPr id="3" name="Notes Placeholder 2"/>
          <p:cNvSpPr>
            <a:spLocks noGrp="1"/>
          </p:cNvSpPr>
          <p:nvPr>
            <p:ph type="body" idx="1"/>
          </p:nvPr>
        </p:nvSpPr>
        <p:spPr>
          <a:xfrm>
            <a:off x="731520" y="3876484"/>
            <a:ext cx="5852160" cy="3780473"/>
          </a:xfrm>
        </p:spPr>
        <p:txBody>
          <a:bodyPr/>
          <a:lstStyle/>
          <a:p>
            <a:pPr>
              <a:spcBef>
                <a:spcPts val="702"/>
              </a:spcBef>
              <a:spcAft>
                <a:spcPts val="600"/>
              </a:spcAft>
              <a:defRPr/>
            </a:pPr>
            <a:r>
              <a:rPr lang="es-US" b="1">
                <a:cs typeface="Arial" panose="020B0604020202020204" pitchFamily="34" charset="0"/>
              </a:rPr>
              <a:t>Esta diapositiva tiene animación.</a:t>
            </a:r>
          </a:p>
          <a:p>
            <a:pPr>
              <a:spcBef>
                <a:spcPts val="634"/>
              </a:spcBef>
              <a:spcAft>
                <a:spcPts val="600"/>
              </a:spcAft>
              <a:defRPr/>
            </a:pPr>
            <a:r>
              <a:rPr lang="es-US" b="1">
                <a:cs typeface="Arial" panose="020B0604020202020204" pitchFamily="34" charset="0"/>
              </a:rPr>
              <a:t>Notas del presentador</a:t>
            </a:r>
          </a:p>
          <a:p>
            <a:pPr>
              <a:spcAft>
                <a:spcPts val="600"/>
              </a:spcAft>
              <a:defRPr/>
            </a:pPr>
            <a:r>
              <a:rPr lang="es-US"/>
              <a:t>Si compró su póliza de Medigap después de 1992, en la mayoría de los casos la compañía de seguros de Medigap no puede cancelar su póliza porque la póliza de Medigap tiene renovación garantizada. Esto significa que su compañía de seguros no puede cancelar su inscripción a menos que suceda una de las siguientes situaciones: </a:t>
            </a:r>
          </a:p>
          <a:p>
            <a:pPr marL="171450" lvl="0" indent="-171450">
              <a:spcAft>
                <a:spcPts val="600"/>
              </a:spcAft>
              <a:buFont typeface="Wingdings" panose="05000000000000000000" pitchFamily="2" charset="2"/>
              <a:buChar char="§"/>
              <a:defRPr/>
            </a:pPr>
            <a:r>
              <a:rPr lang="es-US"/>
              <a:t>Que usted deje de pagar su prima</a:t>
            </a:r>
          </a:p>
          <a:p>
            <a:pPr marL="171450" lvl="0" indent="-171450">
              <a:spcAft>
                <a:spcPts val="600"/>
              </a:spcAft>
              <a:buFont typeface="Wingdings" panose="05000000000000000000" pitchFamily="2" charset="2"/>
              <a:buChar char="§"/>
              <a:defRPr/>
            </a:pPr>
            <a:r>
              <a:rPr lang="es-US"/>
              <a:t>Que usted no fuera honesto en su solicitud de la póliza de Medigap</a:t>
            </a:r>
          </a:p>
          <a:p>
            <a:pPr marL="171450" lvl="0" indent="-171450">
              <a:spcAft>
                <a:spcPts val="600"/>
              </a:spcAft>
              <a:buFont typeface="Wingdings" panose="05000000000000000000" pitchFamily="2" charset="2"/>
              <a:buChar char="§"/>
              <a:defRPr/>
            </a:pPr>
            <a:r>
              <a:rPr lang="es-US"/>
              <a:t>Que la compañía de seguros se declare en bancarrota o insolvente</a:t>
            </a:r>
          </a:p>
          <a:p>
            <a:pPr>
              <a:spcAft>
                <a:spcPts val="600"/>
              </a:spcAft>
              <a:defRPr/>
            </a:pPr>
            <a:r>
              <a:rPr lang="es-US"/>
              <a:t>Si usted compró su póliza de Medigap antes de 1992, es posible no tenga renovación garantizada. Esto significa que la compañía de seguros de Medigap puede negarse a renovar su póliza de Medigap, siempre y cuando obtenga la aprobación del estado para cancelar su póliza. Sin embargo, si eso sucede, usted tiene derecho a comprar otra póliza de Medigap.</a:t>
            </a:r>
          </a:p>
          <a:p>
            <a:pPr>
              <a:spcAft>
                <a:spcPts val="600"/>
              </a:spcAft>
              <a:defRPr/>
            </a:pPr>
            <a:r>
              <a:rPr lang="es-US" i="1">
                <a:solidFill>
                  <a:prstClr val="black"/>
                </a:solidFill>
                <a:cs typeface="Arial" panose="020B0604020202020204" pitchFamily="34" charset="0"/>
              </a:rPr>
              <a:t>Cita: 42 Código de EE. UU. 1395ss(q)</a:t>
            </a:r>
          </a:p>
          <a:p>
            <a:pPr>
              <a:spcAft>
                <a:spcPts val="600"/>
              </a:spcAft>
              <a:defRPr/>
            </a:pPr>
            <a:endParaRPr lang="en-US" dirty="0">
              <a:cs typeface="Arial" panose="020B0604020202020204" pitchFamily="34" charset="0"/>
            </a:endParaRPr>
          </a:p>
        </p:txBody>
      </p:sp>
    </p:spTree>
    <p:extLst>
      <p:ext uri="{BB962C8B-B14F-4D97-AF65-F5344CB8AC3E}">
        <p14:creationId xmlns:p14="http://schemas.microsoft.com/office/powerpoint/2010/main" val="174020086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479425"/>
            <a:ext cx="5762625" cy="3241675"/>
          </a:xfrm>
        </p:spPr>
      </p:sp>
      <p:sp>
        <p:nvSpPr>
          <p:cNvPr id="3" name="Notes Placeholder 2"/>
          <p:cNvSpPr>
            <a:spLocks noGrp="1"/>
          </p:cNvSpPr>
          <p:nvPr>
            <p:ph type="body" idx="1"/>
          </p:nvPr>
        </p:nvSpPr>
        <p:spPr>
          <a:xfrm>
            <a:off x="682752" y="3720465"/>
            <a:ext cx="5852160" cy="5400675"/>
          </a:xfrm>
        </p:spPr>
        <p:txBody>
          <a:bodyPr>
            <a:normAutofit fontScale="92500" lnSpcReduction="20000"/>
          </a:bodyPr>
          <a:lstStyle/>
          <a:p>
            <a:pPr defTabSz="966612">
              <a:spcBef>
                <a:spcPts val="634"/>
              </a:spcBef>
              <a:defRPr/>
            </a:pPr>
            <a:r>
              <a:rPr lang="es-US" b="1" dirty="0">
                <a:cs typeface="Arial" panose="020B0604020202020204" pitchFamily="34" charset="0"/>
              </a:rPr>
              <a:t>Notas del presentador:</a:t>
            </a:r>
          </a:p>
          <a:p>
            <a:pPr defTabSz="966612">
              <a:spcBef>
                <a:spcPts val="634"/>
              </a:spcBef>
              <a:defRPr/>
            </a:pPr>
            <a:r>
              <a:rPr lang="es-US" sz="1300" dirty="0">
                <a:solidFill>
                  <a:prstClr val="black"/>
                </a:solidFill>
                <a:cs typeface="Arial" panose="020B0604020202020204" pitchFamily="34" charset="0"/>
              </a:rPr>
              <a:t>Si tiene tanto Medicare como Medicaid, la mayoría de sus costos de atención de la salud está cubierta. Medicaid es un programa conjunto federal y estatal. La cobertura varía de un estado a otro. Las personas con Medicaid pueden recibir cobertura por servicios que Medicare no cubre, como cuidados en un hogar de ancianos y atención médica en el hogar.</a:t>
            </a:r>
          </a:p>
          <a:p>
            <a:pPr defTabSz="966612">
              <a:spcBef>
                <a:spcPts val="634"/>
              </a:spcBef>
              <a:defRPr/>
            </a:pPr>
            <a:r>
              <a:rPr lang="es-US" sz="1300" dirty="0">
                <a:solidFill>
                  <a:prstClr val="black"/>
                </a:solidFill>
                <a:cs typeface="Arial" panose="020B0604020202020204" pitchFamily="34" charset="0"/>
              </a:rPr>
              <a:t>Si ya tiene Medicaid, una compañía de seguros no puede legalmente venderle una póliza de </a:t>
            </a:r>
            <a:r>
              <a:rPr lang="es-US" sz="1300" dirty="0" err="1">
                <a:solidFill>
                  <a:prstClr val="black"/>
                </a:solidFill>
                <a:cs typeface="Arial" panose="020B0604020202020204" pitchFamily="34" charset="0"/>
              </a:rPr>
              <a:t>Medigap</a:t>
            </a:r>
            <a:r>
              <a:rPr lang="es-US" sz="1300" dirty="0">
                <a:solidFill>
                  <a:prstClr val="black"/>
                </a:solidFill>
                <a:cs typeface="Arial" panose="020B0604020202020204" pitchFamily="34" charset="0"/>
              </a:rPr>
              <a:t> a menos que suceda una de las siguientes situaciones:</a:t>
            </a:r>
          </a:p>
          <a:p>
            <a:pPr marL="125861" indent="-125861" defTabSz="966612">
              <a:spcBef>
                <a:spcPts val="634"/>
              </a:spcBef>
              <a:buFont typeface="Wingdings" panose="05000000000000000000" pitchFamily="2" charset="2"/>
              <a:buChar char="§"/>
              <a:defRPr/>
            </a:pPr>
            <a:r>
              <a:rPr lang="es-US" sz="1300" dirty="0">
                <a:solidFill>
                  <a:prstClr val="black"/>
                </a:solidFill>
                <a:cs typeface="Arial" panose="020B0604020202020204" pitchFamily="34" charset="0"/>
              </a:rPr>
              <a:t>Que Medicaid pague su prima de </a:t>
            </a:r>
            <a:r>
              <a:rPr lang="es-US" sz="1300" dirty="0" err="1">
                <a:solidFill>
                  <a:prstClr val="black"/>
                </a:solidFill>
                <a:cs typeface="Arial" panose="020B0604020202020204" pitchFamily="34" charset="0"/>
              </a:rPr>
              <a:t>Medigap</a:t>
            </a:r>
            <a:r>
              <a:rPr lang="es-US" sz="1300" dirty="0">
                <a:solidFill>
                  <a:prstClr val="black"/>
                </a:solidFill>
                <a:cs typeface="Arial" panose="020B0604020202020204" pitchFamily="34" charset="0"/>
              </a:rPr>
              <a:t>.</a:t>
            </a:r>
          </a:p>
          <a:p>
            <a:pPr marL="125861" indent="-125861" defTabSz="966612">
              <a:spcBef>
                <a:spcPts val="634"/>
              </a:spcBef>
              <a:buFont typeface="Wingdings" panose="05000000000000000000" pitchFamily="2" charset="2"/>
              <a:buChar char="§"/>
              <a:defRPr/>
            </a:pPr>
            <a:r>
              <a:rPr lang="es-US" sz="1300" dirty="0">
                <a:solidFill>
                  <a:prstClr val="black"/>
                </a:solidFill>
                <a:cs typeface="Arial" panose="020B0604020202020204" pitchFamily="34" charset="0"/>
              </a:rPr>
              <a:t>Que Medicaid pague parte o la totalidad de su prima de la Parte B (Seguro médico) de Medicare.</a:t>
            </a:r>
          </a:p>
          <a:p>
            <a:pPr defTabSz="966612">
              <a:spcBef>
                <a:spcPts val="634"/>
              </a:spcBef>
              <a:defRPr/>
            </a:pPr>
            <a:r>
              <a:rPr lang="es-US" sz="1300" dirty="0">
                <a:solidFill>
                  <a:prstClr val="black"/>
                </a:solidFill>
                <a:cs typeface="Arial" panose="020B0604020202020204" pitchFamily="34" charset="0"/>
              </a:rPr>
              <a:t>Recuerde, la compañía de seguros puede usar evaluación médica previa, lo que podría afectar la aceptación, el costo y la fecha de la cobertura.</a:t>
            </a:r>
          </a:p>
          <a:p>
            <a:pPr defTabSz="966612">
              <a:spcBef>
                <a:spcPts val="634"/>
              </a:spcBef>
              <a:defRPr/>
            </a:pPr>
            <a:r>
              <a:rPr lang="es-US" sz="1300" dirty="0">
                <a:solidFill>
                  <a:prstClr val="black"/>
                </a:solidFill>
                <a:cs typeface="Arial" panose="020B0604020202020204" pitchFamily="34" charset="0"/>
              </a:rPr>
              <a:t>Hay algunas cosas que debe saber si tiene una póliza de </a:t>
            </a:r>
            <a:r>
              <a:rPr lang="es-US" sz="1300" dirty="0" err="1">
                <a:solidFill>
                  <a:prstClr val="black"/>
                </a:solidFill>
                <a:cs typeface="Arial" panose="020B0604020202020204" pitchFamily="34" charset="0"/>
              </a:rPr>
              <a:t>Medigap</a:t>
            </a:r>
            <a:r>
              <a:rPr lang="es-US" sz="1300" dirty="0">
                <a:solidFill>
                  <a:prstClr val="black"/>
                </a:solidFill>
                <a:cs typeface="Arial" panose="020B0604020202020204" pitchFamily="34" charset="0"/>
              </a:rPr>
              <a:t> y, después, se vuelve elegible para Medicaid:</a:t>
            </a:r>
          </a:p>
          <a:p>
            <a:pPr marL="125861" indent="-125861" defTabSz="966612">
              <a:spcBef>
                <a:spcPts val="634"/>
              </a:spcBef>
              <a:buFont typeface="Wingdings" panose="05000000000000000000" pitchFamily="2" charset="2"/>
              <a:buChar char="§"/>
              <a:defRPr/>
            </a:pPr>
            <a:r>
              <a:rPr lang="es-US" sz="1300" dirty="0">
                <a:solidFill>
                  <a:prstClr val="black"/>
                </a:solidFill>
                <a:cs typeface="Arial" panose="020B0604020202020204" pitchFamily="34" charset="0"/>
              </a:rPr>
              <a:t>Puede dejar su póliza de </a:t>
            </a:r>
            <a:r>
              <a:rPr lang="es-US" sz="1300" dirty="0" err="1">
                <a:solidFill>
                  <a:prstClr val="black"/>
                </a:solidFill>
                <a:cs typeface="Arial" panose="020B0604020202020204" pitchFamily="34" charset="0"/>
              </a:rPr>
              <a:t>Medigap</a:t>
            </a:r>
            <a:r>
              <a:rPr lang="es-US" sz="1300" dirty="0">
                <a:solidFill>
                  <a:prstClr val="black"/>
                </a:solidFill>
                <a:cs typeface="Arial" panose="020B0604020202020204" pitchFamily="34" charset="0"/>
              </a:rPr>
              <a:t> en espera (suspenderla) dentro de los 90 días posteriores a obtener Medicaid. </a:t>
            </a:r>
          </a:p>
          <a:p>
            <a:pPr marL="117475" indent="-117475" defTabSz="966612">
              <a:spcBef>
                <a:spcPts val="634"/>
              </a:spcBef>
              <a:buFont typeface="Wingdings" panose="05000000000000000000" pitchFamily="2" charset="2"/>
              <a:buChar char="§"/>
              <a:tabLst>
                <a:tab pos="124183" algn="l"/>
              </a:tabLst>
              <a:defRPr/>
            </a:pPr>
            <a:r>
              <a:rPr lang="es-US" sz="1300" dirty="0">
                <a:solidFill>
                  <a:prstClr val="black"/>
                </a:solidFill>
                <a:cs typeface="Arial" panose="020B0604020202020204" pitchFamily="34" charset="0"/>
              </a:rPr>
              <a:t>Puede suspender su póliza de </a:t>
            </a:r>
            <a:r>
              <a:rPr lang="es-US" sz="1300" dirty="0" err="1">
                <a:solidFill>
                  <a:prstClr val="black"/>
                </a:solidFill>
                <a:cs typeface="Arial" panose="020B0604020202020204" pitchFamily="34" charset="0"/>
              </a:rPr>
              <a:t>Medigap</a:t>
            </a:r>
            <a:r>
              <a:rPr lang="es-US" sz="1300" dirty="0">
                <a:solidFill>
                  <a:prstClr val="black"/>
                </a:solidFill>
                <a:cs typeface="Arial" panose="020B0604020202020204" pitchFamily="34" charset="0"/>
              </a:rPr>
              <a:t> durante un máximo de 2 años. Sin embargo, puede elegir mantener su póliza de </a:t>
            </a:r>
            <a:r>
              <a:rPr lang="es-US" sz="1300" dirty="0" err="1">
                <a:solidFill>
                  <a:prstClr val="black"/>
                </a:solidFill>
                <a:cs typeface="Arial" panose="020B0604020202020204" pitchFamily="34" charset="0"/>
              </a:rPr>
              <a:t>Medigap</a:t>
            </a:r>
            <a:r>
              <a:rPr lang="es-US" sz="1300" dirty="0">
                <a:solidFill>
                  <a:prstClr val="black"/>
                </a:solidFill>
                <a:cs typeface="Arial" panose="020B0604020202020204" pitchFamily="34" charset="0"/>
              </a:rPr>
              <a:t> activa para poder consultar a doctores que no aceptan Medicaid, o si ya no cumple con los requisitos de responsabilidad económica del paciente de Medicaid.</a:t>
            </a:r>
          </a:p>
          <a:p>
            <a:pPr marL="117475" indent="-117475" defTabSz="966612">
              <a:spcBef>
                <a:spcPts val="634"/>
              </a:spcBef>
              <a:buFont typeface="Wingdings" panose="05000000000000000000" pitchFamily="2" charset="2"/>
              <a:buChar char="§"/>
              <a:tabLst>
                <a:tab pos="124183" algn="l"/>
              </a:tabLst>
              <a:defRPr/>
            </a:pPr>
            <a:r>
              <a:rPr lang="es-US" sz="1300" dirty="0">
                <a:solidFill>
                  <a:prstClr val="black"/>
                </a:solidFill>
                <a:cs typeface="Arial" panose="020B0604020202020204" pitchFamily="34" charset="0"/>
              </a:rPr>
              <a:t>Al finalizar la suspensión, puede volver a activar la póliza de </a:t>
            </a:r>
            <a:r>
              <a:rPr lang="es-US" sz="1300" dirty="0" err="1">
                <a:solidFill>
                  <a:prstClr val="black"/>
                </a:solidFill>
                <a:cs typeface="Arial" panose="020B0604020202020204" pitchFamily="34" charset="0"/>
              </a:rPr>
              <a:t>Medigap</a:t>
            </a:r>
            <a:r>
              <a:rPr lang="es-US" sz="1300" dirty="0">
                <a:solidFill>
                  <a:prstClr val="black"/>
                </a:solidFill>
                <a:cs typeface="Arial" panose="020B0604020202020204" pitchFamily="34" charset="0"/>
              </a:rPr>
              <a:t> sin una nueva evaluación médica previa ni períodos de espera por condiciones preexistentes.</a:t>
            </a:r>
          </a:p>
          <a:p>
            <a:pPr defTabSz="966612">
              <a:spcBef>
                <a:spcPts val="634"/>
              </a:spcBef>
              <a:defRPr/>
            </a:pPr>
            <a:r>
              <a:rPr lang="es-US" sz="1300" b="1" dirty="0">
                <a:solidFill>
                  <a:prstClr val="black"/>
                </a:solidFill>
                <a:cs typeface="Arial" panose="020B0604020202020204" pitchFamily="34" charset="0"/>
              </a:rPr>
              <a:t>NOTA:</a:t>
            </a:r>
            <a:r>
              <a:rPr lang="es-US" sz="1300" dirty="0">
                <a:solidFill>
                  <a:prstClr val="black"/>
                </a:solidFill>
                <a:cs typeface="Arial" panose="020B0604020202020204" pitchFamily="34" charset="0"/>
              </a:rPr>
              <a:t> Si deja en suspenso una póliza de </a:t>
            </a:r>
            <a:r>
              <a:rPr lang="es-US" sz="1300" dirty="0" err="1">
                <a:solidFill>
                  <a:prstClr val="black"/>
                </a:solidFill>
                <a:cs typeface="Arial" panose="020B0604020202020204" pitchFamily="34" charset="0"/>
              </a:rPr>
              <a:t>Medigap</a:t>
            </a:r>
            <a:r>
              <a:rPr lang="es-US" sz="1300" dirty="0">
                <a:solidFill>
                  <a:prstClr val="black"/>
                </a:solidFill>
                <a:cs typeface="Arial" panose="020B0604020202020204" pitchFamily="34" charset="0"/>
              </a:rPr>
              <a:t> que compró antes de enero de 2006 y que incluía cobertura de medicamentos, puede obtener la misma póliza de </a:t>
            </a:r>
            <a:r>
              <a:rPr lang="es-US" sz="1300" dirty="0" err="1">
                <a:solidFill>
                  <a:prstClr val="black"/>
                </a:solidFill>
                <a:cs typeface="Arial" panose="020B0604020202020204" pitchFamily="34" charset="0"/>
              </a:rPr>
              <a:t>Medigap</a:t>
            </a:r>
            <a:r>
              <a:rPr lang="es-US" sz="1300" dirty="0">
                <a:solidFill>
                  <a:prstClr val="black"/>
                </a:solidFill>
                <a:cs typeface="Arial" panose="020B0604020202020204" pitchFamily="34" charset="0"/>
              </a:rPr>
              <a:t> nuevamente, pero sin la cobertura de medicamentos de venta con receta médica.</a:t>
            </a:r>
          </a:p>
          <a:p>
            <a:pPr defTabSz="966612">
              <a:spcBef>
                <a:spcPts val="634"/>
              </a:spcBef>
              <a:defRPr/>
            </a:pPr>
            <a:endParaRPr lang="en-US" sz="1300" dirty="0">
              <a:solidFill>
                <a:prstClr val="black"/>
              </a:solidFill>
              <a:cs typeface="Arial" panose="020B0604020202020204" pitchFamily="34" charset="0"/>
            </a:endParaRPr>
          </a:p>
          <a:p>
            <a:pPr>
              <a:spcAft>
                <a:spcPts val="600"/>
              </a:spcAft>
              <a:defRPr/>
            </a:pPr>
            <a:r>
              <a:rPr lang="es-US" sz="1400" i="1" dirty="0">
                <a:solidFill>
                  <a:prstClr val="black"/>
                </a:solidFill>
                <a:cs typeface="Arial" panose="020B0604020202020204" pitchFamily="34" charset="0"/>
              </a:rPr>
              <a:t>Cita: 42 Código de EE. UU. 1395ss(q)(5)(A)</a:t>
            </a:r>
          </a:p>
          <a:p>
            <a:pPr defTabSz="966612">
              <a:spcBef>
                <a:spcPts val="634"/>
              </a:spcBef>
              <a:defRPr/>
            </a:pPr>
            <a:endParaRPr lang="en-US" sz="1300" dirty="0">
              <a:solidFill>
                <a:prstClr val="black"/>
              </a:solidFill>
              <a:cs typeface="Arial" panose="020B0604020202020204" pitchFamily="34" charset="0"/>
            </a:endParaRPr>
          </a:p>
        </p:txBody>
      </p:sp>
    </p:spTree>
    <p:extLst>
      <p:ext uri="{BB962C8B-B14F-4D97-AF65-F5344CB8AC3E}">
        <p14:creationId xmlns:p14="http://schemas.microsoft.com/office/powerpoint/2010/main" val="148946605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479425"/>
            <a:ext cx="5762625" cy="3241675"/>
          </a:xfrm>
        </p:spPr>
      </p:sp>
      <p:sp>
        <p:nvSpPr>
          <p:cNvPr id="3" name="Notes Placeholder 2"/>
          <p:cNvSpPr>
            <a:spLocks noGrp="1"/>
          </p:cNvSpPr>
          <p:nvPr>
            <p:ph type="body" idx="1"/>
          </p:nvPr>
        </p:nvSpPr>
        <p:spPr>
          <a:xfrm>
            <a:off x="743712" y="3840480"/>
            <a:ext cx="5852160" cy="3780473"/>
          </a:xfrm>
        </p:spPr>
        <p:txBody>
          <a:bodyPr/>
          <a:lstStyle/>
          <a:p>
            <a:pPr defTabSz="966612">
              <a:spcAft>
                <a:spcPts val="600"/>
              </a:spcAft>
              <a:defRPr/>
            </a:pPr>
            <a:r>
              <a:rPr lang="es-US" b="1">
                <a:cs typeface="Arial" panose="020B0604020202020204" pitchFamily="34" charset="0"/>
              </a:rPr>
              <a:t>Notas del presentador:</a:t>
            </a:r>
          </a:p>
          <a:p>
            <a:pPr defTabSz="966612">
              <a:spcAft>
                <a:spcPts val="600"/>
              </a:spcAft>
              <a:defRPr/>
            </a:pPr>
            <a:r>
              <a:rPr lang="es-US">
                <a:solidFill>
                  <a:prstClr val="black"/>
                </a:solidFill>
                <a:cs typeface="Arial" panose="020B0604020202020204" pitchFamily="34" charset="0"/>
              </a:rPr>
              <a:t>La suspensión de su póliza de Medigap en lugar de cancelarla tiene algunas ventajas. Si deja su póliza de Medigap en espera (la suspende), no tendrá que pagar sus primas de Medigap mientras esté en suspenso. Tenga presente que su póliza de Medigap no pagará beneficios mientras esté en suspenso. </a:t>
            </a:r>
          </a:p>
          <a:p>
            <a:pPr defTabSz="966612">
              <a:spcAft>
                <a:spcPts val="600"/>
              </a:spcAft>
              <a:defRPr/>
            </a:pPr>
            <a:r>
              <a:rPr lang="es-US">
                <a:solidFill>
                  <a:prstClr val="black"/>
                </a:solidFill>
                <a:cs typeface="Arial" panose="020B0604020202020204" pitchFamily="34" charset="0"/>
              </a:rPr>
              <a:t>Puede suspender su póliza de Medigap si obtiene Medicaid. Sin embargo, es posible que no desee hacerlo si quiere ser atendido por médicos que no aceptan Medicaid. Para recibir ayuda con esta decisión, llame al 1-877-839-2675 a fin de comunicarse con el Programa Estatal de Asistencia sobre Seguros Médicos (SHIP, por sus siglas en inglés) de su estado o visite </a:t>
            </a:r>
            <a:r>
              <a:rPr lang="es-US" u="sng">
                <a:solidFill>
                  <a:prstClr val="black"/>
                </a:solidFill>
                <a:cs typeface="Arial" panose="020B0604020202020204" pitchFamily="34" charset="0"/>
                <a:hlinkClick r:id="rId3"/>
              </a:rPr>
              <a:t>shiptacenter.org</a:t>
            </a:r>
            <a:r>
              <a:rPr lang="es-US">
                <a:solidFill>
                  <a:prstClr val="black"/>
                </a:solidFill>
                <a:cs typeface="Arial" panose="020B0604020202020204" pitchFamily="34" charset="0"/>
              </a:rPr>
              <a:t>. Si tiene preguntas sobre la suspensión de una póliza de Medigap, llame a la compañía de seguros de su póliza de Medigap.</a:t>
            </a:r>
          </a:p>
          <a:p>
            <a:pPr marL="0" lvl="1" defTabSz="966612">
              <a:spcAft>
                <a:spcPts val="600"/>
              </a:spcAft>
              <a:tabLst>
                <a:tab pos="124183" algn="l"/>
              </a:tabLst>
              <a:defRPr/>
            </a:pPr>
            <a:r>
              <a:rPr lang="es-US">
                <a:solidFill>
                  <a:prstClr val="black"/>
                </a:solidFill>
                <a:cs typeface="Arial" panose="020B0604020202020204" pitchFamily="34" charset="0"/>
              </a:rPr>
              <a:t>Puede ver más detalles sobre el derecho de las personas con Medicaid a dejar en suspenso una póliza de Medigap en </a:t>
            </a:r>
            <a:r>
              <a:rPr lang="es-US" u="sng">
                <a:solidFill>
                  <a:prstClr val="black"/>
                </a:solidFill>
                <a:cs typeface="Arial" panose="020B0604020202020204" pitchFamily="34" charset="0"/>
                <a:hlinkClick r:id="rId4"/>
              </a:rPr>
              <a:t>ssa.gov/OP_Home/ssact/title18/1882.htm</a:t>
            </a:r>
            <a:r>
              <a:rPr lang="es-US">
                <a:solidFill>
                  <a:prstClr val="black"/>
                </a:solidFill>
                <a:cs typeface="Arial" panose="020B0604020202020204" pitchFamily="34" charset="0"/>
              </a:rPr>
              <a:t> (1882(q) (5)(A) de la Ley de Seguro Social).</a:t>
            </a:r>
          </a:p>
        </p:txBody>
      </p:sp>
    </p:spTree>
    <p:extLst>
      <p:ext uri="{BB962C8B-B14F-4D97-AF65-F5344CB8AC3E}">
        <p14:creationId xmlns:p14="http://schemas.microsoft.com/office/powerpoint/2010/main" val="120734514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479425"/>
            <a:ext cx="5762625" cy="3241675"/>
          </a:xfrm>
        </p:spPr>
      </p:sp>
      <p:sp>
        <p:nvSpPr>
          <p:cNvPr id="3" name="Notes Placeholder 2"/>
          <p:cNvSpPr>
            <a:spLocks noGrp="1"/>
          </p:cNvSpPr>
          <p:nvPr>
            <p:ph type="body" idx="1"/>
          </p:nvPr>
        </p:nvSpPr>
        <p:spPr>
          <a:xfrm>
            <a:off x="731520" y="3840480"/>
            <a:ext cx="5852160" cy="4680585"/>
          </a:xfrm>
        </p:spPr>
        <p:txBody>
          <a:bodyPr/>
          <a:lstStyle/>
          <a:p>
            <a:pPr defTabSz="966612">
              <a:spcAft>
                <a:spcPts val="600"/>
              </a:spcAft>
              <a:defRPr/>
            </a:pPr>
            <a:r>
              <a:rPr lang="es-US" b="1">
                <a:cs typeface="Arial" panose="020B0604020202020204" pitchFamily="34" charset="0"/>
              </a:rPr>
              <a:t>Notas del presentador:</a:t>
            </a:r>
          </a:p>
          <a:p>
            <a:pPr defTabSz="966612">
              <a:spcAft>
                <a:spcPts val="600"/>
              </a:spcAft>
              <a:defRPr/>
            </a:pPr>
            <a:r>
              <a:rPr lang="es-US">
                <a:solidFill>
                  <a:prstClr val="black"/>
                </a:solidFill>
                <a:cs typeface="Arial" panose="020B0604020202020204" pitchFamily="34" charset="0"/>
              </a:rPr>
              <a:t>Si tiene menos de 65 años, tiene Medicare y tiene una póliza de Medigap, tiene derecho a dejar en suspenso sus beneficios y primas de la póliza de Medigap sin multas mientras esté inscrito en un GHP suyo o de su cónyuge. Puede aprovechar los beneficios del seguro de su empleador sin renunciar a su posibilidad de recuperar su póliza de Medigap cuando pierda la cobertura del empleador. No hay límite para el tiempo que su póliza puede estar en suspenso. </a:t>
            </a:r>
          </a:p>
          <a:p>
            <a:pPr defTabSz="966612">
              <a:spcAft>
                <a:spcPts val="600"/>
              </a:spcAft>
              <a:defRPr/>
            </a:pPr>
            <a:r>
              <a:rPr lang="es-US">
                <a:solidFill>
                  <a:prstClr val="black"/>
                </a:solidFill>
                <a:cs typeface="Arial" panose="020B0604020202020204" pitchFamily="34" charset="0"/>
              </a:rPr>
              <a:t>Los estados pueden elegir ofrecer también este derecho a las personas mayores de 65 años. Verifique con el Departamento de Seguros de su estado.</a:t>
            </a:r>
          </a:p>
          <a:p>
            <a:pPr defTabSz="966612">
              <a:spcAft>
                <a:spcPts val="600"/>
              </a:spcAft>
              <a:defRPr/>
            </a:pPr>
            <a:r>
              <a:rPr lang="es-US">
                <a:solidFill>
                  <a:prstClr val="black"/>
                </a:solidFill>
                <a:cs typeface="Arial" panose="020B0604020202020204" pitchFamily="34" charset="0"/>
              </a:rPr>
              <a:t>Si por algún motivo pierde la cobertura del GHP, puede recuperar su póliza de Medigap. Si notifica a la compañía de seguros de su póliza de Medigap que quiere recuperar su póliza de Medigap dentro de los 90 días de perder la cobertura del GHP, sucede lo siguiente:</a:t>
            </a:r>
          </a:p>
          <a:p>
            <a:pPr marL="184684" indent="-184684" defTabSz="966612">
              <a:spcAft>
                <a:spcPts val="600"/>
              </a:spcAft>
              <a:buFont typeface="Wingdings" panose="05000000000000000000" pitchFamily="2" charset="2"/>
              <a:buChar char="§"/>
              <a:defRPr/>
            </a:pPr>
            <a:r>
              <a:rPr lang="es-US">
                <a:solidFill>
                  <a:prstClr val="black"/>
                </a:solidFill>
                <a:cs typeface="Arial" panose="020B0604020202020204" pitchFamily="34" charset="0"/>
              </a:rPr>
              <a:t>Sus beneficios y primas de Medigap comenzarán de nuevo el día que su cobertura del GHP se detenga. </a:t>
            </a:r>
          </a:p>
          <a:p>
            <a:pPr marL="184684" indent="-184684" defTabSz="966612">
              <a:spcAft>
                <a:spcPts val="600"/>
              </a:spcAft>
              <a:buFont typeface="Wingdings" panose="05000000000000000000" pitchFamily="2" charset="2"/>
              <a:buChar char="§"/>
              <a:defRPr/>
            </a:pPr>
            <a:r>
              <a:rPr lang="es-US">
                <a:solidFill>
                  <a:prstClr val="black"/>
                </a:solidFill>
                <a:cs typeface="Arial" panose="020B0604020202020204" pitchFamily="34" charset="0"/>
              </a:rPr>
              <a:t>La póliza de Medigap deberá tener los mismos beneficios y primas que habría tenido si usted nunca hubiera dejado la cobertura en suspenso. </a:t>
            </a:r>
          </a:p>
          <a:p>
            <a:pPr marL="184684" indent="-184684" defTabSz="966612">
              <a:spcAft>
                <a:spcPts val="600"/>
              </a:spcAft>
              <a:buFont typeface="Wingdings" panose="05000000000000000000" pitchFamily="2" charset="2"/>
              <a:buChar char="§"/>
              <a:defRPr/>
            </a:pPr>
            <a:r>
              <a:rPr lang="es-US">
                <a:solidFill>
                  <a:prstClr val="black"/>
                </a:solidFill>
                <a:cs typeface="Arial" panose="020B0604020202020204" pitchFamily="34" charset="0"/>
              </a:rPr>
              <a:t>La compañía de seguros de su Medigap no puede negarse a cubrir atención para cualquier condición preexistente que usted tenga. </a:t>
            </a:r>
          </a:p>
          <a:p>
            <a:pPr marL="0" lvl="1" defTabSz="966612">
              <a:spcAft>
                <a:spcPts val="600"/>
              </a:spcAft>
              <a:tabLst>
                <a:tab pos="124183" algn="l"/>
              </a:tabLst>
              <a:defRPr/>
            </a:pPr>
            <a:r>
              <a:rPr lang="es-US">
                <a:solidFill>
                  <a:prstClr val="black"/>
                </a:solidFill>
                <a:cs typeface="Arial" panose="020B0604020202020204" pitchFamily="34" charset="0"/>
              </a:rPr>
              <a:t>Visite </a:t>
            </a:r>
            <a:r>
              <a:rPr lang="es-US" u="sng">
                <a:solidFill>
                  <a:prstClr val="black"/>
                </a:solidFill>
                <a:cs typeface="Arial" panose="020B0604020202020204" pitchFamily="34" charset="0"/>
                <a:hlinkClick r:id="rId3"/>
              </a:rPr>
              <a:t>ssa.gov/OP_Home/ssact/title18/1882.htm</a:t>
            </a:r>
            <a:r>
              <a:rPr lang="es-US">
                <a:solidFill>
                  <a:prstClr val="black"/>
                </a:solidFill>
                <a:cs typeface="Arial" panose="020B0604020202020204" pitchFamily="34" charset="0"/>
              </a:rPr>
              <a:t> (1882(q)(6) de la Ley de Seguro Social) para conocer más detalles sobre el derecho a dejar una póliza de Medigap en suspenso para personas menores de 65 años. </a:t>
            </a:r>
          </a:p>
          <a:p>
            <a:endParaRPr lang="en-US" dirty="0">
              <a:cs typeface="Arial" panose="020B0604020202020204" pitchFamily="34" charset="0"/>
            </a:endParaRPr>
          </a:p>
        </p:txBody>
      </p:sp>
    </p:spTree>
    <p:extLst>
      <p:ext uri="{BB962C8B-B14F-4D97-AF65-F5344CB8AC3E}">
        <p14:creationId xmlns:p14="http://schemas.microsoft.com/office/powerpoint/2010/main" val="195287878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479425"/>
            <a:ext cx="5762625" cy="3241675"/>
          </a:xfrm>
        </p:spPr>
      </p:sp>
      <p:sp>
        <p:nvSpPr>
          <p:cNvPr id="3" name="Notes Placeholder 2"/>
          <p:cNvSpPr>
            <a:spLocks noGrp="1"/>
          </p:cNvSpPr>
          <p:nvPr>
            <p:ph type="body" idx="1"/>
          </p:nvPr>
        </p:nvSpPr>
        <p:spPr>
          <a:xfrm>
            <a:off x="731520" y="3828478"/>
            <a:ext cx="5852160" cy="4908614"/>
          </a:xfrm>
        </p:spPr>
        <p:txBody>
          <a:bodyPr/>
          <a:lstStyle/>
          <a:p>
            <a:pPr indent="-185267">
              <a:spcBef>
                <a:spcPts val="664"/>
              </a:spcBef>
              <a:spcAft>
                <a:spcPts val="600"/>
              </a:spcAft>
              <a:defRPr/>
            </a:pPr>
            <a:r>
              <a:rPr lang="es-US" b="1">
                <a:cs typeface="Arial" panose="020B0604020202020204" pitchFamily="34" charset="0"/>
              </a:rPr>
              <a:t>Notas de la animación</a:t>
            </a:r>
          </a:p>
          <a:p>
            <a:pPr indent="-185267">
              <a:spcBef>
                <a:spcPts val="664"/>
              </a:spcBef>
              <a:spcAft>
                <a:spcPts val="600"/>
              </a:spcAft>
              <a:defRPr/>
            </a:pPr>
            <a:r>
              <a:rPr lang="es-US"/>
              <a:t>Haga clic una vez para que comience el reloj de cuenta regresiva; el segundo clic revela la respuesta.</a:t>
            </a:r>
          </a:p>
          <a:p>
            <a:pPr defTabSz="966612">
              <a:spcBef>
                <a:spcPts val="634"/>
              </a:spcBef>
              <a:spcAft>
                <a:spcPts val="600"/>
              </a:spcAft>
              <a:defRPr/>
            </a:pPr>
            <a:r>
              <a:rPr lang="es-US" b="1">
                <a:cs typeface="Arial" panose="020B0604020202020204" pitchFamily="34" charset="0"/>
              </a:rPr>
              <a:t>Notas del presentador:</a:t>
            </a:r>
          </a:p>
          <a:p>
            <a:pPr defTabSz="966612">
              <a:spcBef>
                <a:spcPts val="634"/>
              </a:spcBef>
              <a:spcAft>
                <a:spcPts val="600"/>
              </a:spcAft>
              <a:defRPr/>
            </a:pPr>
            <a:r>
              <a:rPr lang="es-US">
                <a:solidFill>
                  <a:prstClr val="black"/>
                </a:solidFill>
                <a:cs typeface="Arial" panose="020B0604020202020204" pitchFamily="34" charset="0"/>
              </a:rPr>
              <a:t>Compruebe su conocimiento: pregunta 7</a:t>
            </a:r>
          </a:p>
          <a:p>
            <a:pPr defTabSz="966612">
              <a:spcBef>
                <a:spcPts val="634"/>
              </a:spcBef>
              <a:spcAft>
                <a:spcPts val="600"/>
              </a:spcAft>
              <a:defRPr/>
            </a:pPr>
            <a:r>
              <a:rPr lang="es-US">
                <a:solidFill>
                  <a:prstClr val="black"/>
                </a:solidFill>
                <a:cs typeface="Arial" panose="020B0604020202020204" pitchFamily="34" charset="0"/>
              </a:rPr>
              <a:t>Las pólizas de Medigap emitidas después de ____ tienen renovación garantizada. </a:t>
            </a:r>
          </a:p>
          <a:p>
            <a:pPr marL="184596" lvl="1" indent="-184596" defTabSz="966612">
              <a:spcBef>
                <a:spcPts val="634"/>
              </a:spcBef>
              <a:spcAft>
                <a:spcPts val="600"/>
              </a:spcAft>
              <a:buFont typeface="+mj-lt"/>
              <a:buAutoNum type="alphaLcPeriod"/>
              <a:tabLst>
                <a:tab pos="124183" algn="l"/>
              </a:tabLst>
              <a:defRPr/>
            </a:pPr>
            <a:r>
              <a:rPr lang="es-US">
                <a:solidFill>
                  <a:prstClr val="black"/>
                </a:solidFill>
                <a:cs typeface="Arial" panose="020B0604020202020204" pitchFamily="34" charset="0"/>
              </a:rPr>
              <a:t>2002</a:t>
            </a:r>
          </a:p>
          <a:p>
            <a:pPr marL="184596" lvl="1" indent="-184596" defTabSz="966612">
              <a:spcBef>
                <a:spcPts val="634"/>
              </a:spcBef>
              <a:spcAft>
                <a:spcPts val="600"/>
              </a:spcAft>
              <a:buFont typeface="+mj-lt"/>
              <a:buAutoNum type="alphaLcPeriod"/>
              <a:tabLst>
                <a:tab pos="124183" algn="l"/>
              </a:tabLst>
              <a:defRPr/>
            </a:pPr>
            <a:r>
              <a:rPr lang="es-US">
                <a:solidFill>
                  <a:prstClr val="black"/>
                </a:solidFill>
                <a:cs typeface="Arial" panose="020B0604020202020204" pitchFamily="34" charset="0"/>
              </a:rPr>
              <a:t>1982</a:t>
            </a:r>
          </a:p>
          <a:p>
            <a:pPr marL="184596" lvl="1" indent="-184596" defTabSz="966612">
              <a:spcBef>
                <a:spcPts val="634"/>
              </a:spcBef>
              <a:spcAft>
                <a:spcPts val="600"/>
              </a:spcAft>
              <a:buFont typeface="+mj-lt"/>
              <a:buAutoNum type="alphaLcPeriod"/>
              <a:tabLst>
                <a:tab pos="124183" algn="l"/>
              </a:tabLst>
              <a:defRPr/>
            </a:pPr>
            <a:r>
              <a:rPr lang="es-US">
                <a:solidFill>
                  <a:prstClr val="black"/>
                </a:solidFill>
                <a:cs typeface="Arial" panose="020B0604020202020204" pitchFamily="34" charset="0"/>
              </a:rPr>
              <a:t>1992</a:t>
            </a:r>
          </a:p>
          <a:p>
            <a:pPr defTabSz="966612">
              <a:spcBef>
                <a:spcPts val="634"/>
              </a:spcBef>
              <a:spcAft>
                <a:spcPts val="600"/>
              </a:spcAft>
              <a:defRPr/>
            </a:pPr>
            <a:r>
              <a:rPr lang="es-US" b="1">
                <a:solidFill>
                  <a:prstClr val="black"/>
                </a:solidFill>
                <a:cs typeface="Arial" panose="020B0604020202020204" pitchFamily="34" charset="0"/>
              </a:rPr>
              <a:t>RESPUESTA: c. </a:t>
            </a:r>
            <a:r>
              <a:rPr lang="es-US">
                <a:solidFill>
                  <a:prstClr val="black"/>
                </a:solidFill>
                <a:cs typeface="Arial" panose="020B0604020202020204" pitchFamily="34" charset="0"/>
              </a:rPr>
              <a:t>Las pólizas de Medigap emitidas después de 1992 tienen renovación garantizada.</a:t>
            </a:r>
          </a:p>
          <a:p>
            <a:pPr defTabSz="966612">
              <a:spcBef>
                <a:spcPts val="634"/>
              </a:spcBef>
              <a:spcAft>
                <a:spcPts val="600"/>
              </a:spcAft>
              <a:defRPr/>
            </a:pPr>
            <a:r>
              <a:rPr lang="es-US">
                <a:solidFill>
                  <a:prstClr val="black"/>
                </a:solidFill>
                <a:cs typeface="Arial" panose="020B0604020202020204" pitchFamily="34" charset="0"/>
              </a:rPr>
              <a:t>La compañía de seguros que emitió su plan no puede cancelar su cobertura de Medigap a menos que usted deje de pagar su prima, si usted no hubiera sido honesto sobre algo en la solicitud de la póliza de Medigap, o si la compañía de seguros se declara en bancarrota o insolvente.</a:t>
            </a:r>
          </a:p>
        </p:txBody>
      </p:sp>
    </p:spTree>
    <p:extLst>
      <p:ext uri="{BB962C8B-B14F-4D97-AF65-F5344CB8AC3E}">
        <p14:creationId xmlns:p14="http://schemas.microsoft.com/office/powerpoint/2010/main" val="179325842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479425"/>
            <a:ext cx="5762625" cy="3241675"/>
          </a:xfrm>
        </p:spPr>
      </p:sp>
      <p:sp>
        <p:nvSpPr>
          <p:cNvPr id="3" name="Notes Placeholder 2"/>
          <p:cNvSpPr>
            <a:spLocks noGrp="1"/>
          </p:cNvSpPr>
          <p:nvPr>
            <p:ph type="body" idx="1"/>
          </p:nvPr>
        </p:nvSpPr>
        <p:spPr>
          <a:xfrm>
            <a:off x="731520" y="3876484"/>
            <a:ext cx="5852160" cy="3780473"/>
          </a:xfrm>
        </p:spPr>
        <p:txBody>
          <a:bodyPr/>
          <a:lstStyle/>
          <a:p>
            <a:pPr defTabSz="966612">
              <a:spcAft>
                <a:spcPts val="600"/>
              </a:spcAft>
              <a:defRPr/>
            </a:pPr>
            <a:r>
              <a:rPr lang="es-US" b="1">
                <a:cs typeface="Arial" panose="020B0604020202020204" pitchFamily="34" charset="0"/>
              </a:rPr>
              <a:t>Notas del presentador:</a:t>
            </a:r>
          </a:p>
          <a:p>
            <a:pPr defTabSz="966612">
              <a:spcAft>
                <a:spcPts val="600"/>
              </a:spcAft>
              <a:defRPr/>
            </a:pPr>
            <a:r>
              <a:rPr lang="es-US">
                <a:solidFill>
                  <a:prstClr val="black"/>
                </a:solidFill>
                <a:cs typeface="Arial" panose="020B0604020202020204" pitchFamily="34" charset="0"/>
              </a:rPr>
              <a:t>Escenario de revisión 1</a:t>
            </a:r>
          </a:p>
          <a:p>
            <a:pPr defTabSz="966612">
              <a:spcAft>
                <a:spcPts val="600"/>
              </a:spcAft>
              <a:defRPr/>
            </a:pPr>
            <a:r>
              <a:rPr lang="es-US">
                <a:solidFill>
                  <a:prstClr val="black"/>
                </a:solidFill>
                <a:cs typeface="Arial" panose="020B0604020202020204" pitchFamily="34" charset="0"/>
              </a:rPr>
              <a:t>Ted tiene 64 años y ha tenido Medicare durante 4 años por una discapacidad. Pudo comprar una póliza de Medigap porque vive en un estado que exige a las compañías de seguros que ofrezcan una póliza de Medigap a personas con Medicare que tienen menos de 65 años. ¿Qué podría cambiar cuando Ted cumpla 65 años el próximo año?</a:t>
            </a:r>
          </a:p>
        </p:txBody>
      </p:sp>
    </p:spTree>
    <p:extLst>
      <p:ext uri="{BB962C8B-B14F-4D97-AF65-F5344CB8AC3E}">
        <p14:creationId xmlns:p14="http://schemas.microsoft.com/office/powerpoint/2010/main" val="8413347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479425"/>
            <a:ext cx="5762625" cy="3241675"/>
          </a:xfrm>
        </p:spPr>
      </p:sp>
      <p:sp>
        <p:nvSpPr>
          <p:cNvPr id="3" name="Notes Placeholder 2"/>
          <p:cNvSpPr>
            <a:spLocks noGrp="1"/>
          </p:cNvSpPr>
          <p:nvPr>
            <p:ph type="body" idx="1"/>
          </p:nvPr>
        </p:nvSpPr>
        <p:spPr>
          <a:xfrm>
            <a:off x="731520" y="3720465"/>
            <a:ext cx="5852160" cy="5401310"/>
          </a:xfrm>
        </p:spPr>
        <p:txBody>
          <a:bodyPr/>
          <a:lstStyle/>
          <a:p>
            <a:pPr defTabSz="966612">
              <a:spcBef>
                <a:spcPts val="634"/>
              </a:spcBef>
              <a:defRPr/>
            </a:pPr>
            <a:r>
              <a:rPr lang="es-US" b="1" dirty="0">
                <a:cs typeface="Arial" panose="020B0604020202020204" pitchFamily="34" charset="0"/>
              </a:rPr>
              <a:t>Notas del presentador:</a:t>
            </a:r>
          </a:p>
          <a:p>
            <a:pPr defTabSz="966612">
              <a:spcBef>
                <a:spcPts val="634"/>
              </a:spcBef>
              <a:defRPr/>
            </a:pPr>
            <a:r>
              <a:rPr lang="es-US" dirty="0">
                <a:solidFill>
                  <a:prstClr val="black"/>
                </a:solidFill>
                <a:cs typeface="Arial" panose="020B0604020202020204" pitchFamily="34" charset="0"/>
              </a:rPr>
              <a:t>Escenario de revisión 1 Consideraciones</a:t>
            </a:r>
          </a:p>
          <a:p>
            <a:pPr defTabSz="966612">
              <a:spcBef>
                <a:spcPts val="634"/>
              </a:spcBef>
              <a:defRPr/>
            </a:pPr>
            <a:r>
              <a:rPr lang="es-US" dirty="0">
                <a:solidFill>
                  <a:prstClr val="black"/>
                </a:solidFill>
                <a:cs typeface="Arial" panose="020B0604020202020204" pitchFamily="34" charset="0"/>
              </a:rPr>
              <a:t>¿Qué podría cambiar cuando Ted cumpla 65 años el próximo año?</a:t>
            </a:r>
          </a:p>
          <a:p>
            <a:pPr marL="125861" indent="-125861" defTabSz="966612">
              <a:spcBef>
                <a:spcPts val="634"/>
              </a:spcBef>
              <a:buFont typeface="Wingdings" panose="05000000000000000000" pitchFamily="2" charset="2"/>
              <a:buChar char="§"/>
              <a:defRPr/>
            </a:pPr>
            <a:r>
              <a:rPr lang="es-US" dirty="0">
                <a:solidFill>
                  <a:prstClr val="black"/>
                </a:solidFill>
                <a:cs typeface="Arial" panose="020B0604020202020204" pitchFamily="34" charset="0"/>
              </a:rPr>
              <a:t>Ted tendrá un Período de Inscripción Abierta (OEP, por sus siglas en inglés) cuando cumpla 65 años. </a:t>
            </a:r>
          </a:p>
          <a:p>
            <a:pPr marL="125861" indent="-125861" defTabSz="966612">
              <a:spcBef>
                <a:spcPts val="634"/>
              </a:spcBef>
              <a:buFont typeface="Wingdings" panose="05000000000000000000" pitchFamily="2" charset="2"/>
              <a:buChar char="§"/>
              <a:defRPr/>
            </a:pPr>
            <a:r>
              <a:rPr lang="es-US" dirty="0">
                <a:solidFill>
                  <a:prstClr val="black"/>
                </a:solidFill>
                <a:cs typeface="Arial" panose="020B0604020202020204" pitchFamily="34" charset="0"/>
              </a:rPr>
              <a:t>Tendrá más opciones de pólizas de </a:t>
            </a:r>
            <a:r>
              <a:rPr lang="es-US"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 y podrá obtener una prima de </a:t>
            </a:r>
            <a:r>
              <a:rPr lang="es-US"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 más baja.</a:t>
            </a:r>
          </a:p>
          <a:p>
            <a:pPr marL="125861" indent="-125861" defTabSz="966612">
              <a:spcBef>
                <a:spcPts val="634"/>
              </a:spcBef>
              <a:buFont typeface="Wingdings" panose="05000000000000000000" pitchFamily="2" charset="2"/>
              <a:buChar char="§"/>
              <a:defRPr/>
            </a:pPr>
            <a:r>
              <a:rPr lang="es-US" dirty="0">
                <a:solidFill>
                  <a:prstClr val="black"/>
                </a:solidFill>
                <a:cs typeface="Arial" panose="020B0604020202020204" pitchFamily="34" charset="0"/>
              </a:rPr>
              <a:t>Como Ted se inscribirá durante el OEP de </a:t>
            </a:r>
            <a:r>
              <a:rPr lang="es-US"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 las compañías de seguros no pueden negarse a venderle ninguna póliza de </a:t>
            </a:r>
            <a:r>
              <a:rPr lang="es-US"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 debido a su discapacidad ni cobrarle una prima más alta que la que les cobran a otras personas de la misma edad.</a:t>
            </a:r>
          </a:p>
          <a:p>
            <a:pPr defTabSz="966612">
              <a:spcBef>
                <a:spcPts val="634"/>
              </a:spcBef>
              <a:defRPr/>
            </a:pPr>
            <a:r>
              <a:rPr lang="es-US" dirty="0">
                <a:solidFill>
                  <a:prstClr val="black"/>
                </a:solidFill>
                <a:cs typeface="Arial" panose="020B0604020202020204" pitchFamily="34" charset="0"/>
              </a:rPr>
              <a:t>Se pueden evitar períodos de espera por condiciones preexistentes si uno ha tenido cobertura que califica continua, o si no ha estado sin cobertura de atención de la salud durante más de 63 días antes de la fecha efectiva de la póliza de </a:t>
            </a:r>
            <a:r>
              <a:rPr lang="es-US"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 Como Medicare (Parte A y/o Parte B) es cobertura calificada y Ted tuvo Medicare durante más de 6 meses antes de cumplir 65 años, no tendrá un período de espera por condición preexistente.</a:t>
            </a:r>
          </a:p>
          <a:p>
            <a:pPr defTabSz="966612">
              <a:spcBef>
                <a:spcPts val="634"/>
              </a:spcBef>
              <a:defRPr/>
            </a:pPr>
            <a:r>
              <a:rPr lang="es-US" dirty="0">
                <a:solidFill>
                  <a:prstClr val="black"/>
                </a:solidFill>
                <a:cs typeface="Arial" panose="020B0604020202020204" pitchFamily="34" charset="0"/>
              </a:rPr>
              <a:t>Digamos que Ted solo tuvo Medicare durante 4 meses antes de cumplir 65 años, ningún otro seguro de salud durante más de 63 días antes de obtener Medicare, y obtuvo su póliza de </a:t>
            </a:r>
            <a:r>
              <a:rPr lang="es-US"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 durante el primer mes de su OEP de </a:t>
            </a:r>
            <a:r>
              <a:rPr lang="es-US"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 En este caso, Ted podría tener un período de espera de 2 meses por condición preexistente. Durante ese tiempo, la compañía de seguros de </a:t>
            </a:r>
            <a:r>
              <a:rPr lang="es-US"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 puede negarse a cubrir los costos de bolsillo de Ted por sus problemas de salud preexistentes. Medicare igual cubrirá los servicios cubiertos por Medicare asociados con la afección de Ted y Ted será responsable de los deducibles, el </a:t>
            </a:r>
            <a:r>
              <a:rPr lang="es-US" dirty="0" err="1">
                <a:solidFill>
                  <a:prstClr val="black"/>
                </a:solidFill>
                <a:cs typeface="Arial" panose="020B0604020202020204" pitchFamily="34" charset="0"/>
              </a:rPr>
              <a:t>coseguro</a:t>
            </a:r>
            <a:r>
              <a:rPr lang="es-US" dirty="0">
                <a:solidFill>
                  <a:prstClr val="black"/>
                </a:solidFill>
                <a:cs typeface="Arial" panose="020B0604020202020204" pitchFamily="34" charset="0"/>
              </a:rPr>
              <a:t> y los copagos. Después de finalizado el período de espera por condición preexistente, la póliza de </a:t>
            </a:r>
            <a:r>
              <a:rPr lang="es-US"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 cubrirá la afección que se había excluido. </a:t>
            </a:r>
          </a:p>
          <a:p>
            <a:endParaRPr lang="en-US" dirty="0">
              <a:cs typeface="Arial" panose="020B0604020202020204" pitchFamily="34" charset="0"/>
            </a:endParaRPr>
          </a:p>
        </p:txBody>
      </p:sp>
    </p:spTree>
    <p:extLst>
      <p:ext uri="{BB962C8B-B14F-4D97-AF65-F5344CB8AC3E}">
        <p14:creationId xmlns:p14="http://schemas.microsoft.com/office/powerpoint/2010/main" val="213208217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479425"/>
            <a:ext cx="5762625" cy="3241675"/>
          </a:xfrm>
        </p:spPr>
      </p:sp>
      <p:sp>
        <p:nvSpPr>
          <p:cNvPr id="3" name="Notes Placeholder 2"/>
          <p:cNvSpPr>
            <a:spLocks noGrp="1"/>
          </p:cNvSpPr>
          <p:nvPr>
            <p:ph type="body" idx="1"/>
          </p:nvPr>
        </p:nvSpPr>
        <p:spPr>
          <a:xfrm>
            <a:off x="731520" y="3816477"/>
            <a:ext cx="5852160" cy="3780473"/>
          </a:xfrm>
        </p:spPr>
        <p:txBody>
          <a:bodyPr/>
          <a:lstStyle/>
          <a:p>
            <a:pPr defTabSz="966612">
              <a:spcAft>
                <a:spcPts val="600"/>
              </a:spcAft>
              <a:defRPr/>
            </a:pPr>
            <a:r>
              <a:rPr lang="es-US" b="1">
                <a:cs typeface="Arial" panose="020B0604020202020204" pitchFamily="34" charset="0"/>
              </a:rPr>
              <a:t>Notas del presentador</a:t>
            </a:r>
          </a:p>
          <a:p>
            <a:pPr defTabSz="966612">
              <a:spcAft>
                <a:spcPts val="600"/>
              </a:spcAft>
              <a:defRPr/>
            </a:pPr>
            <a:r>
              <a:rPr lang="es-US">
                <a:solidFill>
                  <a:prstClr val="black"/>
                </a:solidFill>
                <a:cs typeface="Arial" panose="020B0604020202020204" pitchFamily="34" charset="0"/>
              </a:rPr>
              <a:t>Escenario de revisión 2</a:t>
            </a:r>
          </a:p>
          <a:p>
            <a:pPr defTabSz="966612">
              <a:spcAft>
                <a:spcPts val="600"/>
              </a:spcAft>
              <a:defRPr/>
            </a:pPr>
            <a:r>
              <a:rPr lang="es-US">
                <a:solidFill>
                  <a:prstClr val="black"/>
                </a:solidFill>
                <a:cs typeface="Arial" panose="020B0604020202020204" pitchFamily="34" charset="0"/>
              </a:rPr>
              <a:t>Sophie tiene 67 años y está sana. Se jubiló el mes pasado y terminó su cobertura médica subsidiada por el empleador. Estaba inscrita en Medicare Parte A (seguro de hospital) y solo se inscribió en la Parte B (seguro médico). Está interesada en comprar una póliza de Medigap para ayudarla con sus costos de bolsillo. ¿Qué debe considerar Sophie?</a:t>
            </a:r>
          </a:p>
        </p:txBody>
      </p:sp>
    </p:spTree>
    <p:extLst>
      <p:ext uri="{BB962C8B-B14F-4D97-AF65-F5344CB8AC3E}">
        <p14:creationId xmlns:p14="http://schemas.microsoft.com/office/powerpoint/2010/main" val="38741633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661988"/>
            <a:ext cx="5759450" cy="3240087"/>
          </a:xfrm>
        </p:spPr>
      </p:sp>
      <p:sp>
        <p:nvSpPr>
          <p:cNvPr id="3" name="Notes Placeholder 2"/>
          <p:cNvSpPr>
            <a:spLocks noGrp="1"/>
          </p:cNvSpPr>
          <p:nvPr>
            <p:ph type="body" idx="1"/>
          </p:nvPr>
        </p:nvSpPr>
        <p:spPr>
          <a:xfrm>
            <a:off x="731520" y="4140517"/>
            <a:ext cx="5852160" cy="3780473"/>
          </a:xfrm>
        </p:spPr>
        <p:txBody>
          <a:bodyPr/>
          <a:lstStyle/>
          <a:p>
            <a:pPr defTabSz="966612">
              <a:spcAft>
                <a:spcPts val="600"/>
              </a:spcAft>
              <a:defRPr/>
            </a:pPr>
            <a:r>
              <a:rPr lang="es-US" b="1">
                <a:cs typeface="Arial" panose="020B0604020202020204" pitchFamily="34" charset="0"/>
              </a:rPr>
              <a:t>Notas del presentador:</a:t>
            </a:r>
          </a:p>
          <a:p>
            <a:pPr defTabSz="724959">
              <a:spcAft>
                <a:spcPts val="600"/>
              </a:spcAft>
              <a:buClr>
                <a:srgbClr val="00539A"/>
              </a:buClr>
              <a:defRPr/>
            </a:pPr>
            <a:r>
              <a:rPr lang="es-US"/>
              <a:t>Al finalizar esta lección, usted podrá:</a:t>
            </a:r>
          </a:p>
          <a:p>
            <a:pPr marL="181240" indent="-181240" defTabSz="724959">
              <a:spcAft>
                <a:spcPts val="600"/>
              </a:spcAft>
              <a:buClr>
                <a:srgbClr val="00539A"/>
              </a:buClr>
              <a:buFont typeface="Wingdings" panose="05000000000000000000" pitchFamily="2" charset="2"/>
              <a:buChar char="§"/>
              <a:defRPr/>
            </a:pPr>
            <a:r>
              <a:rPr lang="es-US"/>
              <a:t>Explicar qué son las pólizas Medigap</a:t>
            </a:r>
          </a:p>
          <a:p>
            <a:pPr marL="181240" indent="-181240" defTabSz="724959">
              <a:spcAft>
                <a:spcPts val="600"/>
              </a:spcAft>
              <a:buClr>
                <a:srgbClr val="00539A"/>
              </a:buClr>
              <a:buFont typeface="Wingdings" panose="05000000000000000000" pitchFamily="2" charset="2"/>
              <a:buChar char="§"/>
              <a:defRPr/>
            </a:pPr>
            <a:r>
              <a:rPr lang="es-US"/>
              <a:t>Identificar los servicios médicamente necesarios cubiertos por la Parte A (Seguro de hospital) y la Parte B (Seguro médico) de Medicare</a:t>
            </a:r>
          </a:p>
          <a:p>
            <a:pPr marL="181240" indent="-181240" defTabSz="724959">
              <a:spcAft>
                <a:spcPts val="600"/>
              </a:spcAft>
              <a:buClr>
                <a:srgbClr val="00539A"/>
              </a:buClr>
              <a:buFont typeface="Wingdings" panose="05000000000000000000" pitchFamily="2" charset="2"/>
              <a:buChar char="§"/>
              <a:defRPr/>
            </a:pPr>
            <a:r>
              <a:rPr lang="es-US"/>
              <a:t>Encontrar los importes actuales de la Parte A y Parte B</a:t>
            </a:r>
          </a:p>
        </p:txBody>
      </p:sp>
    </p:spTree>
    <p:extLst>
      <p:ext uri="{BB962C8B-B14F-4D97-AF65-F5344CB8AC3E}">
        <p14:creationId xmlns:p14="http://schemas.microsoft.com/office/powerpoint/2010/main" val="364110858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479425"/>
            <a:ext cx="5762625" cy="3241675"/>
          </a:xfrm>
        </p:spPr>
      </p:sp>
      <p:sp>
        <p:nvSpPr>
          <p:cNvPr id="3" name="Notes Placeholder 2"/>
          <p:cNvSpPr>
            <a:spLocks noGrp="1"/>
          </p:cNvSpPr>
          <p:nvPr>
            <p:ph type="body" idx="1"/>
          </p:nvPr>
        </p:nvSpPr>
        <p:spPr>
          <a:xfrm>
            <a:off x="731520" y="3828478"/>
            <a:ext cx="5852160" cy="3780473"/>
          </a:xfrm>
        </p:spPr>
        <p:txBody>
          <a:bodyPr/>
          <a:lstStyle/>
          <a:p>
            <a:pPr defTabSz="966612">
              <a:spcBef>
                <a:spcPts val="634"/>
              </a:spcBef>
              <a:defRPr/>
            </a:pPr>
            <a:r>
              <a:rPr lang="es-US" b="1">
                <a:cs typeface="Arial" panose="020B0604020202020204" pitchFamily="34" charset="0"/>
              </a:rPr>
              <a:t>Notas del presentador:</a:t>
            </a:r>
          </a:p>
          <a:p>
            <a:pPr defTabSz="966612">
              <a:spcBef>
                <a:spcPts val="634"/>
              </a:spcBef>
              <a:defRPr/>
            </a:pPr>
            <a:r>
              <a:rPr lang="es-US" sz="1300">
                <a:solidFill>
                  <a:prstClr val="black"/>
                </a:solidFill>
                <a:cs typeface="Arial" panose="020B0604020202020204" pitchFamily="34" charset="0"/>
              </a:rPr>
              <a:t>Escenario de revisión 2 Consideraciones</a:t>
            </a:r>
          </a:p>
          <a:p>
            <a:pPr defTabSz="966612">
              <a:spcBef>
                <a:spcPts val="634"/>
              </a:spcBef>
              <a:defRPr/>
            </a:pPr>
            <a:r>
              <a:rPr lang="es-US" sz="1300">
                <a:solidFill>
                  <a:prstClr val="black"/>
                </a:solidFill>
                <a:cs typeface="Arial" panose="020B0604020202020204" pitchFamily="34" charset="0"/>
              </a:rPr>
              <a:t>El mejor momento para que Sophie compre una póliza de Medigap es durante su OEP de Medigap. Ese período dura 6 meses y comienza el primer día del mes en el que tenga 65 años o más y se inscriba en la Parte B. Durante ese período, Sophie tiene derechos de emisión garantizados. Las compañías de seguros deben venderle una póliza de Medigap, cubrir todas sus condiciones preexistentes y no pueden cobrarle más por una póliza de Medigap debido a sus problemas de salud pasados o presentes.</a:t>
            </a:r>
          </a:p>
          <a:p>
            <a:pPr defTabSz="966612">
              <a:spcBef>
                <a:spcPts val="634"/>
              </a:spcBef>
              <a:defRPr/>
            </a:pPr>
            <a:r>
              <a:rPr lang="es-US" sz="1300">
                <a:solidFill>
                  <a:prstClr val="black"/>
                </a:solidFill>
                <a:cs typeface="Arial" panose="020B0604020202020204" pitchFamily="34" charset="0"/>
              </a:rPr>
              <a:t>¿Qué sucedería si Sophie esperara un año para comprar una póliza de Medigap? Después de su OEP de Medigap, las compañías de seguros de Medigap en general tienen permitido usar evaluación médica previa para decidir si aceptan o no una solicitud y cuánto cobran. No hay garantías de que una compañía de seguros le venderá a Sophie una póliza de Medigap si ella no se inscribe dentro del plazo permitido bajo las leyes federales o del estado. </a:t>
            </a:r>
          </a:p>
        </p:txBody>
      </p:sp>
    </p:spTree>
    <p:extLst>
      <p:ext uri="{BB962C8B-B14F-4D97-AF65-F5344CB8AC3E}">
        <p14:creationId xmlns:p14="http://schemas.microsoft.com/office/powerpoint/2010/main" val="402513826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479425"/>
            <a:ext cx="5762625" cy="3241675"/>
          </a:xfrm>
        </p:spPr>
      </p:sp>
      <p:sp>
        <p:nvSpPr>
          <p:cNvPr id="3" name="Notes Placeholder 2"/>
          <p:cNvSpPr>
            <a:spLocks noGrp="1"/>
          </p:cNvSpPr>
          <p:nvPr>
            <p:ph type="body" idx="1"/>
          </p:nvPr>
        </p:nvSpPr>
        <p:spPr>
          <a:xfrm>
            <a:off x="731520" y="3852481"/>
            <a:ext cx="5852160" cy="3780473"/>
          </a:xfrm>
        </p:spPr>
        <p:txBody>
          <a:bodyPr/>
          <a:lstStyle/>
          <a:p>
            <a:pPr defTabSz="966612">
              <a:spcBef>
                <a:spcPts val="634"/>
              </a:spcBef>
              <a:defRPr/>
            </a:pPr>
            <a:r>
              <a:rPr lang="es-US" b="1" dirty="0">
                <a:cs typeface="Arial" panose="020B0604020202020204" pitchFamily="34" charset="0"/>
              </a:rPr>
              <a:t>Notas del presentador:</a:t>
            </a:r>
          </a:p>
          <a:p>
            <a:pPr defTabSz="966612">
              <a:spcBef>
                <a:spcPts val="634"/>
              </a:spcBef>
              <a:defRPr/>
            </a:pPr>
            <a:r>
              <a:rPr lang="es-US" dirty="0">
                <a:solidFill>
                  <a:prstClr val="black"/>
                </a:solidFill>
                <a:cs typeface="Arial" panose="020B0604020202020204" pitchFamily="34" charset="0"/>
              </a:rPr>
              <a:t>Hay algunos puntos clave que debe conocer acerca de </a:t>
            </a:r>
            <a:r>
              <a:rPr lang="es-US"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a:t>
            </a:r>
          </a:p>
          <a:p>
            <a:pPr marL="125861" indent="-125861" defTabSz="966612">
              <a:spcBef>
                <a:spcPts val="634"/>
              </a:spcBef>
              <a:buFont typeface="Wingdings" panose="05000000000000000000" pitchFamily="2" charset="2"/>
              <a:buChar char="§"/>
              <a:defRPr/>
            </a:pPr>
            <a:r>
              <a:rPr lang="es-US" dirty="0">
                <a:solidFill>
                  <a:prstClr val="black"/>
                </a:solidFill>
                <a:cs typeface="Arial" panose="020B0604020202020204" pitchFamily="34" charset="0"/>
              </a:rPr>
              <a:t>Para comprar una póliza de </a:t>
            </a:r>
            <a:r>
              <a:rPr lang="es-US"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 deberá tener la Parte A y la Parte B. </a:t>
            </a:r>
          </a:p>
          <a:p>
            <a:pPr marL="125861" indent="-125861" defTabSz="966612">
              <a:spcBef>
                <a:spcPts val="634"/>
              </a:spcBef>
              <a:buFont typeface="Wingdings" panose="05000000000000000000" pitchFamily="2" charset="2"/>
              <a:buChar char="§"/>
              <a:defRPr/>
            </a:pPr>
            <a:r>
              <a:rPr lang="es-US" dirty="0">
                <a:solidFill>
                  <a:prstClr val="black"/>
                </a:solidFill>
                <a:cs typeface="Arial" panose="020B0604020202020204" pitchFamily="34" charset="0"/>
              </a:rPr>
              <a:t>Si compra una póliza de </a:t>
            </a:r>
            <a:r>
              <a:rPr lang="es-US"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 debe seguir pagando su prima de la Parte B. Usted le paga a la compañía de seguros una prima mensual por su póliza de </a:t>
            </a:r>
            <a:r>
              <a:rPr lang="es-US"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a:t>
            </a:r>
          </a:p>
          <a:p>
            <a:pPr marL="125861" indent="-125861" defTabSz="966612">
              <a:spcBef>
                <a:spcPts val="634"/>
              </a:spcBef>
              <a:buFont typeface="Wingdings" panose="05000000000000000000" pitchFamily="2" charset="2"/>
              <a:buChar char="§"/>
              <a:defRPr/>
            </a:pPr>
            <a:r>
              <a:rPr lang="es-US" dirty="0">
                <a:solidFill>
                  <a:prstClr val="black"/>
                </a:solidFill>
                <a:cs typeface="Arial" panose="020B0604020202020204" pitchFamily="34" charset="0"/>
              </a:rPr>
              <a:t>Las pólizas de </a:t>
            </a:r>
            <a:r>
              <a:rPr lang="es-US"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 solo cubren a individuos. Su cónyuge no tendría cobertura por su póliza. Si su cónyuge quisiera tener cobertura de </a:t>
            </a:r>
            <a:r>
              <a:rPr lang="es-US"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 tendría que comprar su propia póliza individual.</a:t>
            </a:r>
          </a:p>
          <a:p>
            <a:pPr marL="125861" indent="-125861" defTabSz="966612">
              <a:spcBef>
                <a:spcPts val="634"/>
              </a:spcBef>
              <a:buFont typeface="Wingdings" panose="05000000000000000000" pitchFamily="2" charset="2"/>
              <a:buChar char="§"/>
              <a:defRPr/>
            </a:pPr>
            <a:r>
              <a:rPr lang="es-US" dirty="0">
                <a:solidFill>
                  <a:prstClr val="black"/>
                </a:solidFill>
                <a:cs typeface="Arial" panose="020B0604020202020204" pitchFamily="34" charset="0"/>
              </a:rPr>
              <a:t>En la mayoría de los estados, las compañías de seguros de </a:t>
            </a:r>
            <a:r>
              <a:rPr lang="es-US"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 solo pueden venderle una póliza de </a:t>
            </a:r>
            <a:r>
              <a:rPr lang="es-US"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 estandarizada. Cada póliza de </a:t>
            </a:r>
            <a:r>
              <a:rPr lang="es-US"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 estandarizada debe ofrecer los mismos beneficios básicos, sin importar qué compañía de seguros la venda.</a:t>
            </a:r>
          </a:p>
        </p:txBody>
      </p:sp>
    </p:spTree>
    <p:extLst>
      <p:ext uri="{BB962C8B-B14F-4D97-AF65-F5344CB8AC3E}">
        <p14:creationId xmlns:p14="http://schemas.microsoft.com/office/powerpoint/2010/main" val="283750710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479425"/>
            <a:ext cx="5762625" cy="3241675"/>
          </a:xfrm>
        </p:spPr>
      </p:sp>
      <p:sp>
        <p:nvSpPr>
          <p:cNvPr id="3" name="Notes Placeholder 2"/>
          <p:cNvSpPr>
            <a:spLocks noGrp="1"/>
          </p:cNvSpPr>
          <p:nvPr>
            <p:ph type="body" idx="1"/>
          </p:nvPr>
        </p:nvSpPr>
        <p:spPr>
          <a:xfrm>
            <a:off x="731520" y="3816477"/>
            <a:ext cx="5852160" cy="3780473"/>
          </a:xfrm>
        </p:spPr>
        <p:txBody>
          <a:bodyPr/>
          <a:lstStyle/>
          <a:p>
            <a:pPr defTabSz="966612">
              <a:spcAft>
                <a:spcPts val="600"/>
              </a:spcAft>
              <a:defRPr/>
            </a:pPr>
            <a:r>
              <a:rPr lang="es-US" b="1">
                <a:cs typeface="Arial" panose="020B0604020202020204" pitchFamily="34" charset="0"/>
              </a:rPr>
              <a:t>Notas del presentador:</a:t>
            </a:r>
          </a:p>
          <a:p>
            <a:pPr defTabSz="966612">
              <a:spcAft>
                <a:spcPts val="600"/>
              </a:spcAft>
              <a:defRPr/>
            </a:pPr>
            <a:r>
              <a:rPr lang="es-US">
                <a:solidFill>
                  <a:prstClr val="black"/>
                </a:solidFill>
                <a:cs typeface="Arial" panose="020B0604020202020204" pitchFamily="34" charset="0"/>
              </a:rPr>
              <a:t>Hay algunos puntos clave que debe conocer acerca de Medigap (continuación):</a:t>
            </a:r>
          </a:p>
          <a:p>
            <a:pPr marL="125861" indent="-125861" defTabSz="966612">
              <a:spcBef>
                <a:spcPts val="634"/>
              </a:spcBef>
              <a:buFont typeface="Wingdings" panose="05000000000000000000" pitchFamily="2" charset="2"/>
              <a:buChar char="§"/>
              <a:defRPr/>
            </a:pPr>
            <a:r>
              <a:rPr lang="es-US">
                <a:solidFill>
                  <a:prstClr val="black"/>
                </a:solidFill>
                <a:cs typeface="Arial" panose="020B0604020202020204" pitchFamily="34" charset="0"/>
              </a:rPr>
              <a:t>Los costos de una póliza de Medigap pueden variar según el plan que usted elija y según a qué compañía se la compre.</a:t>
            </a:r>
          </a:p>
          <a:p>
            <a:pPr marL="125861" indent="-125861" defTabSz="966612">
              <a:spcBef>
                <a:spcPts val="634"/>
              </a:spcBef>
              <a:buFont typeface="Wingdings" panose="05000000000000000000" pitchFamily="2" charset="2"/>
              <a:buChar char="§"/>
              <a:defRPr/>
            </a:pPr>
            <a:r>
              <a:rPr lang="es-US">
                <a:solidFill>
                  <a:prstClr val="black"/>
                </a:solidFill>
                <a:cs typeface="Arial" panose="020B0604020202020204" pitchFamily="34" charset="0"/>
              </a:rPr>
              <a:t>En general, las pólizas de Medigap solo pueden cubrir los costos asociados con los servicios cubiertos por Medicare Original. </a:t>
            </a:r>
          </a:p>
          <a:p>
            <a:pPr marL="125861" indent="-125861" defTabSz="966612">
              <a:spcAft>
                <a:spcPts val="600"/>
              </a:spcAft>
              <a:buFont typeface="Wingdings" panose="05000000000000000000" pitchFamily="2" charset="2"/>
              <a:buChar char="§"/>
              <a:defRPr/>
            </a:pPr>
            <a:r>
              <a:rPr lang="es-US">
                <a:solidFill>
                  <a:prstClr val="black"/>
                </a:solidFill>
                <a:cs typeface="Arial" panose="020B0604020202020204" pitchFamily="34" charset="0"/>
              </a:rPr>
              <a:t>Las pólizas de Medigap no funcionan con planes de Medicare Advantage.</a:t>
            </a:r>
          </a:p>
          <a:p>
            <a:pPr marL="125861" indent="-125861" defTabSz="966612">
              <a:spcAft>
                <a:spcPts val="600"/>
              </a:spcAft>
              <a:buFont typeface="Wingdings" panose="05000000000000000000" pitchFamily="2" charset="2"/>
              <a:buChar char="§"/>
              <a:defRPr/>
            </a:pPr>
            <a:r>
              <a:rPr lang="es-US">
                <a:solidFill>
                  <a:prstClr val="black"/>
                </a:solidFill>
                <a:cs typeface="Arial" panose="020B0604020202020204" pitchFamily="34" charset="0"/>
              </a:rPr>
              <a:t>Las compañías de seguros que venden pólizas de Medigap no pueden vender Planes C o F a personas que cumplieron 65 años el 1 de enero de 2020 o después, ni a personas que obtuvieron la Parte A libre de prima (debido a una discapacidad o a una enfermedad renal en etapa terminal [ESRD]) a partir del 1 de enero de 2020.</a:t>
            </a:r>
          </a:p>
        </p:txBody>
      </p:sp>
    </p:spTree>
    <p:extLst>
      <p:ext uri="{BB962C8B-B14F-4D97-AF65-F5344CB8AC3E}">
        <p14:creationId xmlns:p14="http://schemas.microsoft.com/office/powerpoint/2010/main" val="51580327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479425"/>
            <a:ext cx="5762625" cy="3241675"/>
          </a:xfrm>
        </p:spPr>
      </p:sp>
      <p:sp>
        <p:nvSpPr>
          <p:cNvPr id="3" name="Notes Placeholder 2"/>
          <p:cNvSpPr>
            <a:spLocks noGrp="1"/>
          </p:cNvSpPr>
          <p:nvPr>
            <p:ph type="body" idx="1"/>
          </p:nvPr>
        </p:nvSpPr>
        <p:spPr>
          <a:xfrm>
            <a:off x="731520" y="3864483"/>
            <a:ext cx="5852160" cy="3780473"/>
          </a:xfrm>
        </p:spPr>
        <p:txBody>
          <a:bodyPr/>
          <a:lstStyle/>
          <a:p>
            <a:pPr defTabSz="966612">
              <a:defRPr/>
            </a:pPr>
            <a:r>
              <a:rPr lang="en-US" b="1" dirty="0" err="1">
                <a:cs typeface="Arial" panose="020B0604020202020204" pitchFamily="34" charset="0"/>
              </a:rPr>
              <a:t>Notas</a:t>
            </a:r>
            <a:r>
              <a:rPr lang="en-US" b="1" dirty="0">
                <a:cs typeface="Arial" panose="020B0604020202020204" pitchFamily="34" charset="0"/>
              </a:rPr>
              <a:t> del </a:t>
            </a:r>
            <a:r>
              <a:rPr lang="en-US" b="1" dirty="0" err="1">
                <a:cs typeface="Arial" panose="020B0604020202020204" pitchFamily="34" charset="0"/>
              </a:rPr>
              <a:t>presentador</a:t>
            </a:r>
            <a:r>
              <a:rPr lang="en-US" b="1" dirty="0">
                <a:cs typeface="Arial" panose="020B0604020202020204" pitchFamily="34" charset="0"/>
              </a:rPr>
              <a:t>:</a:t>
            </a:r>
          </a:p>
          <a:p>
            <a:endParaRPr lang="en-US" dirty="0"/>
          </a:p>
        </p:txBody>
      </p:sp>
    </p:spTree>
    <p:extLst>
      <p:ext uri="{BB962C8B-B14F-4D97-AF65-F5344CB8AC3E}">
        <p14:creationId xmlns:p14="http://schemas.microsoft.com/office/powerpoint/2010/main" val="220887939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479425"/>
            <a:ext cx="5762625" cy="3241675"/>
          </a:xfrm>
        </p:spPr>
      </p:sp>
      <p:sp>
        <p:nvSpPr>
          <p:cNvPr id="3" name="Notes Placeholder 2"/>
          <p:cNvSpPr>
            <a:spLocks noGrp="1"/>
          </p:cNvSpPr>
          <p:nvPr>
            <p:ph type="body" idx="1"/>
          </p:nvPr>
        </p:nvSpPr>
        <p:spPr>
          <a:xfrm>
            <a:off x="731520" y="3990500"/>
            <a:ext cx="5852160" cy="3780473"/>
          </a:xfrm>
        </p:spPr>
        <p:txBody>
          <a:bodyPr/>
          <a:lstStyle/>
          <a:p>
            <a:pPr defTabSz="966612">
              <a:defRPr/>
            </a:pPr>
            <a:r>
              <a:rPr lang="es-US"/>
              <a:t>Notas del presentador:</a:t>
            </a:r>
          </a:p>
          <a:p>
            <a:endParaRPr lang="en-US" dirty="0"/>
          </a:p>
        </p:txBody>
      </p:sp>
    </p:spTree>
    <p:extLst>
      <p:ext uri="{BB962C8B-B14F-4D97-AF65-F5344CB8AC3E}">
        <p14:creationId xmlns:p14="http://schemas.microsoft.com/office/powerpoint/2010/main" val="127571714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479425"/>
            <a:ext cx="5762625" cy="3241675"/>
          </a:xfrm>
        </p:spPr>
      </p:sp>
      <p:sp>
        <p:nvSpPr>
          <p:cNvPr id="3" name="Notes Placeholder 2"/>
          <p:cNvSpPr>
            <a:spLocks noGrp="1"/>
          </p:cNvSpPr>
          <p:nvPr>
            <p:ph type="body" idx="1"/>
          </p:nvPr>
        </p:nvSpPr>
        <p:spPr>
          <a:xfrm>
            <a:off x="228599" y="3720465"/>
            <a:ext cx="6942221" cy="5579946"/>
          </a:xfrm>
        </p:spPr>
        <p:txBody>
          <a:bodyPr/>
          <a:lstStyle/>
          <a:p>
            <a:pPr defTabSz="966612">
              <a:spcBef>
                <a:spcPts val="634"/>
              </a:spcBef>
              <a:defRPr/>
            </a:pPr>
            <a:r>
              <a:rPr lang="es-US" b="1" dirty="0">
                <a:cs typeface="Arial" panose="020B0604020202020204" pitchFamily="34" charset="0"/>
              </a:rPr>
              <a:t>Notas del presentador:</a:t>
            </a:r>
          </a:p>
          <a:p>
            <a:pPr defTabSz="966612">
              <a:spcBef>
                <a:spcPts val="634"/>
              </a:spcBef>
              <a:defRPr/>
            </a:pPr>
            <a:r>
              <a:rPr lang="es-US" dirty="0">
                <a:solidFill>
                  <a:prstClr val="black"/>
                </a:solidFill>
                <a:cs typeface="Arial" panose="020B0604020202020204" pitchFamily="34" charset="0"/>
              </a:rPr>
              <a:t>En esta tabla se muestra una comparación directa entre las diferencias de las pólizas de </a:t>
            </a:r>
            <a:r>
              <a:rPr lang="es-US"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 y los planes de Medicare </a:t>
            </a:r>
            <a:r>
              <a:rPr lang="es-US" dirty="0" err="1">
                <a:solidFill>
                  <a:prstClr val="black"/>
                </a:solidFill>
                <a:cs typeface="Arial" panose="020B0604020202020204" pitchFamily="34" charset="0"/>
              </a:rPr>
              <a:t>Advantage</a:t>
            </a:r>
            <a:r>
              <a:rPr lang="es-US" dirty="0">
                <a:solidFill>
                  <a:prstClr val="black"/>
                </a:solidFill>
                <a:cs typeface="Arial" panose="020B0604020202020204" pitchFamily="34" charset="0"/>
              </a:rPr>
              <a:t>.</a:t>
            </a:r>
          </a:p>
          <a:p>
            <a:pPr marL="125861" indent="-125861" defTabSz="966612">
              <a:spcBef>
                <a:spcPts val="634"/>
              </a:spcBef>
              <a:buFont typeface="Wingdings" panose="05000000000000000000" pitchFamily="2" charset="2"/>
              <a:buChar char="§"/>
              <a:defRPr/>
            </a:pPr>
            <a:r>
              <a:rPr lang="es-US" dirty="0">
                <a:solidFill>
                  <a:prstClr val="black"/>
                </a:solidFill>
                <a:cs typeface="Arial" panose="020B0604020202020204" pitchFamily="34" charset="0"/>
              </a:rPr>
              <a:t>Ambas las ofrecen compañías privadas. </a:t>
            </a:r>
          </a:p>
          <a:p>
            <a:pPr marL="125861" indent="-125861" defTabSz="966612">
              <a:spcBef>
                <a:spcPts val="634"/>
              </a:spcBef>
              <a:buFont typeface="Wingdings" panose="05000000000000000000" pitchFamily="2" charset="2"/>
              <a:buChar char="§"/>
              <a:defRPr/>
            </a:pPr>
            <a:r>
              <a:rPr lang="es-US"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 debe respetar las leyes estatales y federales, pero la supervisión diaria de rutina de las pólizas de </a:t>
            </a:r>
            <a:r>
              <a:rPr lang="es-US"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 estandarizadas es responsabilidad de los estados. Medicare debe aprobar los planes de Medicare </a:t>
            </a:r>
            <a:r>
              <a:rPr lang="es-US" dirty="0" err="1">
                <a:solidFill>
                  <a:prstClr val="black"/>
                </a:solidFill>
                <a:cs typeface="Arial" panose="020B0604020202020204" pitchFamily="34" charset="0"/>
              </a:rPr>
              <a:t>Advantage</a:t>
            </a:r>
            <a:r>
              <a:rPr lang="es-US" dirty="0">
                <a:solidFill>
                  <a:prstClr val="black"/>
                </a:solidFill>
                <a:cs typeface="Arial" panose="020B0604020202020204" pitchFamily="34" charset="0"/>
              </a:rPr>
              <a:t>.</a:t>
            </a:r>
          </a:p>
          <a:p>
            <a:pPr marL="125861" indent="-125861" defTabSz="966612">
              <a:spcBef>
                <a:spcPts val="634"/>
              </a:spcBef>
              <a:buFont typeface="Wingdings" panose="05000000000000000000" pitchFamily="2" charset="2"/>
              <a:buChar char="§"/>
              <a:defRPr/>
            </a:pPr>
            <a:r>
              <a:rPr lang="es-US" dirty="0">
                <a:solidFill>
                  <a:prstClr val="black"/>
                </a:solidFill>
                <a:cs typeface="Arial" panose="020B0604020202020204" pitchFamily="34" charset="0"/>
              </a:rPr>
              <a:t>Las pólizas de </a:t>
            </a:r>
            <a:r>
              <a:rPr lang="es-US"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 solo son compatibles con Medicare Original. No son compatibles con los planes de Medicare </a:t>
            </a:r>
            <a:r>
              <a:rPr lang="es-US" dirty="0" err="1">
                <a:solidFill>
                  <a:prstClr val="black"/>
                </a:solidFill>
                <a:cs typeface="Arial" panose="020B0604020202020204" pitchFamily="34" charset="0"/>
              </a:rPr>
              <a:t>Advantage</a:t>
            </a:r>
            <a:r>
              <a:rPr lang="es-US" dirty="0">
                <a:solidFill>
                  <a:prstClr val="black"/>
                </a:solidFill>
                <a:cs typeface="Arial" panose="020B0604020202020204" pitchFamily="34" charset="0"/>
              </a:rPr>
              <a:t>. Si se inscribe a un Plan de Medicare </a:t>
            </a:r>
            <a:r>
              <a:rPr lang="es-US" dirty="0" err="1">
                <a:solidFill>
                  <a:prstClr val="black"/>
                </a:solidFill>
                <a:cs typeface="Arial" panose="020B0604020202020204" pitchFamily="34" charset="0"/>
              </a:rPr>
              <a:t>Advantage</a:t>
            </a:r>
            <a:r>
              <a:rPr lang="es-US" dirty="0">
                <a:solidFill>
                  <a:prstClr val="black"/>
                </a:solidFill>
                <a:cs typeface="Arial" panose="020B0604020202020204" pitchFamily="34" charset="0"/>
              </a:rPr>
              <a:t>, no puede usar la póliza de </a:t>
            </a:r>
            <a:r>
              <a:rPr lang="es-US"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 para pagar por los gastos directos de su bolsillo que tiene en el Plan de Medicare </a:t>
            </a:r>
            <a:r>
              <a:rPr lang="es-US" dirty="0" err="1">
                <a:solidFill>
                  <a:prstClr val="black"/>
                </a:solidFill>
                <a:cs typeface="Arial" panose="020B0604020202020204" pitchFamily="34" charset="0"/>
              </a:rPr>
              <a:t>Advantage</a:t>
            </a:r>
            <a:r>
              <a:rPr lang="es-US" dirty="0">
                <a:solidFill>
                  <a:prstClr val="black"/>
                </a:solidFill>
                <a:cs typeface="Arial" panose="020B0604020202020204" pitchFamily="34" charset="0"/>
              </a:rPr>
              <a:t>.</a:t>
            </a:r>
          </a:p>
          <a:p>
            <a:pPr marL="125861" indent="-125861" defTabSz="966612">
              <a:spcBef>
                <a:spcPts val="634"/>
              </a:spcBef>
              <a:buFont typeface="Wingdings" panose="05000000000000000000" pitchFamily="2" charset="2"/>
              <a:buChar char="§"/>
              <a:defRPr/>
            </a:pPr>
            <a:r>
              <a:rPr lang="es-US" dirty="0">
                <a:solidFill>
                  <a:prstClr val="black"/>
                </a:solidFill>
                <a:cs typeface="Arial" panose="020B0604020202020204" pitchFamily="34" charset="0"/>
              </a:rPr>
              <a:t>Medicare Original paga gran parte de los servicios y suministros médicos, pero no todos. Las compañías de seguros privadas venden pólizas de </a:t>
            </a:r>
            <a:r>
              <a:rPr lang="es-US"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 para ayudar a pagar parte de los gastos directos de bolsillo ("brechas") que Medicare Original no cubre. Las pólizas de </a:t>
            </a:r>
            <a:r>
              <a:rPr lang="es-US"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 no pagan las primas de Medicare. La mayoría de las pólizas de </a:t>
            </a:r>
            <a:r>
              <a:rPr lang="es-US"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 no cubren los gastos de bolsillo para sus medicamentos. Si desea cobertura de medicamentos de venta con receta médica deberá considerar la posibilidad de incorporarse a un plan de medicamentos de medicamentos de Medicare (también conocido como PDP). Algunas pólizas antiguas (que ya no se venden) pueden haber incluido la cobertura de algunos medicamentos de venta con receta médica (Plan I). Los planes de Medicare </a:t>
            </a:r>
            <a:r>
              <a:rPr lang="es-US" dirty="0" err="1">
                <a:solidFill>
                  <a:prstClr val="black"/>
                </a:solidFill>
                <a:cs typeface="Arial" panose="020B0604020202020204" pitchFamily="34" charset="0"/>
              </a:rPr>
              <a:t>Advantage</a:t>
            </a:r>
            <a:r>
              <a:rPr lang="es-US" dirty="0">
                <a:solidFill>
                  <a:prstClr val="black"/>
                </a:solidFill>
                <a:cs typeface="Arial" panose="020B0604020202020204" pitchFamily="34" charset="0"/>
              </a:rPr>
              <a:t> cubren los servicios cubiertos de las Partes A y B, pueden incluir cobertura de medicamentos de Medicare y es posible que ofrezcan cobertura adicional, como de la vista, de la audición, dental y programas de bienestar.</a:t>
            </a:r>
          </a:p>
          <a:p>
            <a:pPr marL="125861" indent="-125861" defTabSz="966612">
              <a:spcBef>
                <a:spcPts val="634"/>
              </a:spcBef>
              <a:buFont typeface="Wingdings" panose="05000000000000000000" pitchFamily="2" charset="2"/>
              <a:buChar char="§"/>
              <a:defRPr/>
            </a:pPr>
            <a:r>
              <a:rPr lang="es-US" dirty="0">
                <a:solidFill>
                  <a:prstClr val="black"/>
                </a:solidFill>
                <a:cs typeface="Arial" panose="020B0604020202020204" pitchFamily="34" charset="0"/>
              </a:rPr>
              <a:t>En ambos casos, deberá tener tanto la Parte A como la Parte B para comprar una póliza de </a:t>
            </a:r>
            <a:r>
              <a:rPr lang="es-US"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a:t>
            </a:r>
          </a:p>
          <a:p>
            <a:pPr marL="125861" indent="-125861" defTabSz="966612">
              <a:spcBef>
                <a:spcPts val="634"/>
              </a:spcBef>
              <a:buFont typeface="Wingdings" panose="05000000000000000000" pitchFamily="2" charset="2"/>
              <a:buChar char="§"/>
              <a:defRPr/>
            </a:pPr>
            <a:r>
              <a:rPr lang="es-US" dirty="0">
                <a:solidFill>
                  <a:prstClr val="black"/>
                </a:solidFill>
                <a:cs typeface="Arial" panose="020B0604020202020204" pitchFamily="34" charset="0"/>
              </a:rPr>
              <a:t>Pagará una prima por la póliza de </a:t>
            </a:r>
            <a:r>
              <a:rPr lang="es-US"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 o el plan de Medicare </a:t>
            </a:r>
            <a:r>
              <a:rPr lang="es-US" dirty="0" err="1">
                <a:solidFill>
                  <a:prstClr val="black"/>
                </a:solidFill>
                <a:cs typeface="Arial" panose="020B0604020202020204" pitchFamily="34" charset="0"/>
              </a:rPr>
              <a:t>Advantage</a:t>
            </a:r>
            <a:r>
              <a:rPr lang="es-US" dirty="0">
                <a:solidFill>
                  <a:prstClr val="black"/>
                </a:solidFill>
                <a:cs typeface="Arial" panose="020B0604020202020204" pitchFamily="34" charset="0"/>
              </a:rPr>
              <a:t>, como también la prima de la Parte B.</a:t>
            </a:r>
          </a:p>
          <a:p>
            <a:pPr marL="125861" indent="-125861" defTabSz="966612">
              <a:spcBef>
                <a:spcPts val="634"/>
              </a:spcBef>
              <a:buFont typeface="Wingdings" panose="05000000000000000000" pitchFamily="2" charset="2"/>
              <a:buChar char="§"/>
              <a:defRPr/>
            </a:pPr>
            <a:r>
              <a:rPr lang="es-US" dirty="0">
                <a:solidFill>
                  <a:prstClr val="black"/>
                </a:solidFill>
                <a:cs typeface="Arial" panose="020B0604020202020204" pitchFamily="34" charset="0"/>
              </a:rPr>
              <a:t>Si ya tiene un Plan de Medicare </a:t>
            </a:r>
            <a:r>
              <a:rPr lang="es-US" dirty="0" err="1">
                <a:solidFill>
                  <a:prstClr val="black"/>
                </a:solidFill>
                <a:cs typeface="Arial" panose="020B0604020202020204" pitchFamily="34" charset="0"/>
              </a:rPr>
              <a:t>Advantage</a:t>
            </a:r>
            <a:r>
              <a:rPr lang="es-US" dirty="0">
                <a:solidFill>
                  <a:prstClr val="black"/>
                </a:solidFill>
                <a:cs typeface="Arial" panose="020B0604020202020204" pitchFamily="34" charset="0"/>
              </a:rPr>
              <a:t> es ilegal que le vendan una póliza de </a:t>
            </a:r>
            <a:r>
              <a:rPr lang="es-US"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 a menos que cancele su Plan de Medicare </a:t>
            </a:r>
            <a:r>
              <a:rPr lang="es-US" dirty="0" err="1">
                <a:solidFill>
                  <a:prstClr val="black"/>
                </a:solidFill>
                <a:cs typeface="Arial" panose="020B0604020202020204" pitchFamily="34" charset="0"/>
              </a:rPr>
              <a:t>Advantage</a:t>
            </a:r>
            <a:r>
              <a:rPr lang="es-US" dirty="0">
                <a:solidFill>
                  <a:prstClr val="black"/>
                </a:solidFill>
                <a:cs typeface="Arial" panose="020B0604020202020204" pitchFamily="34" charset="0"/>
              </a:rPr>
              <a:t> para regresar a Medicare Original. </a:t>
            </a:r>
          </a:p>
        </p:txBody>
      </p:sp>
    </p:spTree>
    <p:extLst>
      <p:ext uri="{BB962C8B-B14F-4D97-AF65-F5344CB8AC3E}">
        <p14:creationId xmlns:p14="http://schemas.microsoft.com/office/powerpoint/2010/main" val="355865701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479425"/>
            <a:ext cx="5762625" cy="3241675"/>
          </a:xfrm>
        </p:spPr>
      </p:sp>
      <p:sp>
        <p:nvSpPr>
          <p:cNvPr id="3" name="Notes Placeholder 2"/>
          <p:cNvSpPr>
            <a:spLocks noGrp="1"/>
          </p:cNvSpPr>
          <p:nvPr>
            <p:ph type="body" idx="1"/>
          </p:nvPr>
        </p:nvSpPr>
        <p:spPr>
          <a:xfrm>
            <a:off x="731520" y="3852481"/>
            <a:ext cx="5852160" cy="3780473"/>
          </a:xfrm>
        </p:spPr>
        <p:txBody>
          <a:bodyPr/>
          <a:lstStyle/>
          <a:p>
            <a:pPr defTabSz="966612">
              <a:defRPr/>
            </a:pPr>
            <a:r>
              <a:rPr lang="es-US" b="1">
                <a:cs typeface="Arial" panose="020B0604020202020204" pitchFamily="34" charset="0"/>
              </a:rPr>
              <a:t>Notas del presentador:</a:t>
            </a:r>
          </a:p>
          <a:p>
            <a:endParaRPr lang="en-US" dirty="0"/>
          </a:p>
        </p:txBody>
      </p:sp>
      <p:sp>
        <p:nvSpPr>
          <p:cNvPr id="4" name="Slide Number Placeholder 3"/>
          <p:cNvSpPr>
            <a:spLocks noGrp="1"/>
          </p:cNvSpPr>
          <p:nvPr>
            <p:ph type="sldNum" sz="quarter" idx="5"/>
          </p:nvPr>
        </p:nvSpPr>
        <p:spPr>
          <a:xfrm>
            <a:off x="4143587" y="9119474"/>
            <a:ext cx="3169920" cy="481726"/>
          </a:xfrm>
          <a:prstGeom prst="rect">
            <a:avLst/>
          </a:prstGeom>
        </p:spPr>
        <p:txBody>
          <a:bodyPr/>
          <a:lstStyle/>
          <a:p>
            <a:fld id="{C6133CD7-0C4B-49EE-B48B-55DA0768B491}" type="slidenum">
              <a:rPr lang="en-US" smtClean="0"/>
              <a:t>56</a:t>
            </a:fld>
            <a:endParaRPr lang="en-US"/>
          </a:p>
        </p:txBody>
      </p:sp>
    </p:spTree>
    <p:extLst>
      <p:ext uri="{BB962C8B-B14F-4D97-AF65-F5344CB8AC3E}">
        <p14:creationId xmlns:p14="http://schemas.microsoft.com/office/powerpoint/2010/main" val="23622609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661988"/>
            <a:ext cx="5759450" cy="3240087"/>
          </a:xfrm>
        </p:spPr>
      </p:sp>
      <p:sp>
        <p:nvSpPr>
          <p:cNvPr id="3" name="Notes Placeholder 2"/>
          <p:cNvSpPr>
            <a:spLocks noGrp="1"/>
          </p:cNvSpPr>
          <p:nvPr>
            <p:ph type="body" idx="1"/>
          </p:nvPr>
        </p:nvSpPr>
        <p:spPr>
          <a:xfrm>
            <a:off x="731520" y="4068508"/>
            <a:ext cx="5852160" cy="3780473"/>
          </a:xfrm>
        </p:spPr>
        <p:txBody>
          <a:bodyPr/>
          <a:lstStyle/>
          <a:p>
            <a:endParaRPr lang="en-US" dirty="0"/>
          </a:p>
        </p:txBody>
      </p:sp>
      <p:sp>
        <p:nvSpPr>
          <p:cNvPr id="4" name="Slide Number Placeholder 3"/>
          <p:cNvSpPr>
            <a:spLocks noGrp="1"/>
          </p:cNvSpPr>
          <p:nvPr>
            <p:ph type="sldNum" sz="quarter" idx="5"/>
          </p:nvPr>
        </p:nvSpPr>
        <p:spPr>
          <a:xfrm>
            <a:off x="4143587" y="9119474"/>
            <a:ext cx="3169920" cy="481726"/>
          </a:xfrm>
          <a:prstGeom prst="rect">
            <a:avLst/>
          </a:prstGeom>
        </p:spPr>
        <p:txBody>
          <a:bodyPr/>
          <a:lstStyle/>
          <a:p>
            <a:fld id="{C6133CD7-0C4B-49EE-B48B-55DA0768B491}" type="slidenum">
              <a:rPr lang="en-US" smtClean="0"/>
              <a:t>57</a:t>
            </a:fld>
            <a:endParaRPr lang="en-US"/>
          </a:p>
        </p:txBody>
      </p:sp>
    </p:spTree>
    <p:extLst>
      <p:ext uri="{BB962C8B-B14F-4D97-AF65-F5344CB8AC3E}">
        <p14:creationId xmlns:p14="http://schemas.microsoft.com/office/powerpoint/2010/main" val="101994992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479425"/>
            <a:ext cx="5762625" cy="3241675"/>
          </a:xfrm>
        </p:spPr>
      </p:sp>
      <p:sp>
        <p:nvSpPr>
          <p:cNvPr id="3" name="Notes Placeholder 2"/>
          <p:cNvSpPr>
            <a:spLocks noGrp="1"/>
          </p:cNvSpPr>
          <p:nvPr>
            <p:ph type="body" idx="1"/>
          </p:nvPr>
        </p:nvSpPr>
        <p:spPr>
          <a:xfrm>
            <a:off x="731520" y="3888486"/>
            <a:ext cx="5852160" cy="3780473"/>
          </a:xfrm>
        </p:spPr>
        <p:txBody>
          <a:bodyPr/>
          <a:lstStyle/>
          <a:p>
            <a:pPr defTabSz="966612">
              <a:defRPr/>
            </a:pPr>
            <a:r>
              <a:rPr lang="es-US" b="1">
                <a:cs typeface="Arial" panose="020B0604020202020204" pitchFamily="34" charset="0"/>
              </a:rPr>
              <a:t>Notas del presentador:</a:t>
            </a:r>
          </a:p>
          <a:p>
            <a:endParaRPr lang="en-US" dirty="0"/>
          </a:p>
        </p:txBody>
      </p:sp>
    </p:spTree>
    <p:extLst>
      <p:ext uri="{BB962C8B-B14F-4D97-AF65-F5344CB8AC3E}">
        <p14:creationId xmlns:p14="http://schemas.microsoft.com/office/powerpoint/2010/main" val="160691652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7875" y="3910714"/>
            <a:ext cx="5759450" cy="3780473"/>
          </a:xfrm>
        </p:spPr>
        <p:txBody>
          <a:bodyPr/>
          <a:lstStyle/>
          <a:p>
            <a:pPr marL="0" indent="0">
              <a:spcBef>
                <a:spcPts val="600"/>
              </a:spcBef>
              <a:buNone/>
            </a:pPr>
            <a:r>
              <a:rPr lang="en-US" dirty="0" err="1"/>
              <a:t>Manténgase</a:t>
            </a:r>
            <a:r>
              <a:rPr lang="en-US" dirty="0"/>
              <a:t> </a:t>
            </a:r>
            <a:r>
              <a:rPr lang="en-US" dirty="0" err="1"/>
              <a:t>conectado</a:t>
            </a:r>
            <a:r>
              <a:rPr lang="en-US" dirty="0"/>
              <a:t>. </a:t>
            </a:r>
            <a:r>
              <a:rPr lang="en-US" dirty="0" err="1"/>
              <a:t>Visite</a:t>
            </a:r>
            <a:r>
              <a:rPr lang="en-US" dirty="0"/>
              <a:t> </a:t>
            </a:r>
            <a:r>
              <a:rPr lang="en-US" dirty="0">
                <a:hlinkClick r:id="rId3"/>
              </a:rPr>
              <a:t>CMSnationaltrainingprogram.cms.gov</a:t>
            </a:r>
            <a:r>
              <a:rPr lang="en-US" baseline="0" dirty="0"/>
              <a:t> </a:t>
            </a:r>
            <a:r>
              <a:rPr lang="es-ES" baseline="0" dirty="0"/>
              <a:t>para ver los materiales de capacitación de NTP y suscribirse a nuestra lista de correo electrónico</a:t>
            </a:r>
            <a:r>
              <a:rPr lang="en-US" baseline="0" dirty="0"/>
              <a:t>. </a:t>
            </a:r>
            <a:r>
              <a:rPr lang="es-ES" dirty="0"/>
              <a:t>Comuníquese con nosotros escribiendo a </a:t>
            </a:r>
            <a:r>
              <a:rPr lang="en-US" dirty="0">
                <a:hlinkClick r:id="rId4"/>
              </a:rPr>
              <a:t>training@cms.hhs.gov</a:t>
            </a:r>
            <a:r>
              <a:rPr lang="en-US" dirty="0"/>
              <a:t>. </a:t>
            </a:r>
          </a:p>
        </p:txBody>
      </p:sp>
    </p:spTree>
    <p:extLst>
      <p:ext uri="{BB962C8B-B14F-4D97-AF65-F5344CB8AC3E}">
        <p14:creationId xmlns:p14="http://schemas.microsoft.com/office/powerpoint/2010/main" val="6095670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479425"/>
            <a:ext cx="5762625" cy="3241675"/>
          </a:xfrm>
        </p:spPr>
      </p:sp>
      <p:sp>
        <p:nvSpPr>
          <p:cNvPr id="3" name="Notes Placeholder 2"/>
          <p:cNvSpPr>
            <a:spLocks noGrp="1"/>
          </p:cNvSpPr>
          <p:nvPr>
            <p:ph type="body" idx="1"/>
          </p:nvPr>
        </p:nvSpPr>
        <p:spPr>
          <a:xfrm>
            <a:off x="731520" y="3990500"/>
            <a:ext cx="5852160" cy="3780473"/>
          </a:xfrm>
        </p:spPr>
        <p:txBody>
          <a:bodyPr/>
          <a:lstStyle/>
          <a:p>
            <a:pPr defTabSz="966612">
              <a:spcAft>
                <a:spcPts val="600"/>
              </a:spcAft>
              <a:defRPr/>
            </a:pPr>
            <a:r>
              <a:rPr lang="es-US" b="1" dirty="0">
                <a:cs typeface="Arial" panose="020B0604020202020204" pitchFamily="34" charset="0"/>
              </a:rPr>
              <a:t>Notas del presentador:</a:t>
            </a:r>
          </a:p>
          <a:p>
            <a:pPr defTabSz="966612">
              <a:spcAft>
                <a:spcPts val="600"/>
              </a:spcAft>
              <a:defRPr/>
            </a:pPr>
            <a:r>
              <a:rPr lang="es-US" dirty="0">
                <a:solidFill>
                  <a:prstClr val="black"/>
                </a:solidFill>
                <a:cs typeface="Arial" panose="020B0604020202020204" pitchFamily="34" charset="0"/>
              </a:rPr>
              <a:t>Cuando se inscribe por primera vez en Medicare, y durante ciertas épocas del año, puede elegir cómo obtener su cobertura de Medicare. </a:t>
            </a:r>
          </a:p>
          <a:p>
            <a:pPr defTabSz="966612">
              <a:spcAft>
                <a:spcPts val="600"/>
              </a:spcAft>
              <a:defRPr/>
            </a:pPr>
            <a:r>
              <a:rPr lang="es-US" dirty="0">
                <a:solidFill>
                  <a:prstClr val="black"/>
                </a:solidFill>
                <a:cs typeface="Arial" panose="020B0604020202020204" pitchFamily="34" charset="0"/>
              </a:rPr>
              <a:t>Hay 2 formas principales de obtener Medicare: Medicare Original y Medicare </a:t>
            </a:r>
            <a:r>
              <a:rPr lang="es-US" dirty="0" err="1">
                <a:solidFill>
                  <a:prstClr val="black"/>
                </a:solidFill>
                <a:cs typeface="Arial" panose="020B0604020202020204" pitchFamily="34" charset="0"/>
              </a:rPr>
              <a:t>Advantage</a:t>
            </a:r>
            <a:r>
              <a:rPr lang="es-US" dirty="0">
                <a:solidFill>
                  <a:prstClr val="black"/>
                </a:solidFill>
                <a:cs typeface="Arial" panose="020B0604020202020204" pitchFamily="34" charset="0"/>
              </a:rPr>
              <a:t> (también conocido como Parte C). Sin embargo, solo puede inscribirse para un plan de </a:t>
            </a:r>
            <a:r>
              <a:rPr lang="es-US"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 si tiene Medicare Original.</a:t>
            </a:r>
          </a:p>
        </p:txBody>
      </p:sp>
    </p:spTree>
    <p:extLst>
      <p:ext uri="{BB962C8B-B14F-4D97-AF65-F5344CB8AC3E}">
        <p14:creationId xmlns:p14="http://schemas.microsoft.com/office/powerpoint/2010/main" val="17551638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479425"/>
            <a:ext cx="5762625" cy="3241675"/>
          </a:xfrm>
        </p:spPr>
      </p:sp>
      <p:sp>
        <p:nvSpPr>
          <p:cNvPr id="3" name="Notes Placeholder 2"/>
          <p:cNvSpPr>
            <a:spLocks noGrp="1"/>
          </p:cNvSpPr>
          <p:nvPr>
            <p:ph type="body" idx="1"/>
          </p:nvPr>
        </p:nvSpPr>
        <p:spPr>
          <a:xfrm>
            <a:off x="192505" y="3768471"/>
            <a:ext cx="6894095" cy="5353304"/>
          </a:xfrm>
        </p:spPr>
        <p:txBody>
          <a:bodyPr/>
          <a:lstStyle/>
          <a:p>
            <a:pPr defTabSz="966612">
              <a:spcAft>
                <a:spcPts val="600"/>
              </a:spcAft>
              <a:defRPr/>
            </a:pPr>
            <a:r>
              <a:rPr lang="es-US" b="1" dirty="0">
                <a:cs typeface="Arial" panose="020B0604020202020204" pitchFamily="34" charset="0"/>
              </a:rPr>
              <a:t>Notas del presentador:</a:t>
            </a:r>
          </a:p>
          <a:p>
            <a:pPr marL="117475" indent="-117475">
              <a:spcAft>
                <a:spcPts val="600"/>
              </a:spcAft>
              <a:buFont typeface="Wingdings" panose="05000000000000000000" pitchFamily="2" charset="2"/>
              <a:buChar char="§"/>
              <a:defRPr/>
            </a:pPr>
            <a:r>
              <a:rPr lang="es-US" dirty="0"/>
              <a:t>Una póliza de </a:t>
            </a:r>
            <a:r>
              <a:rPr lang="es-US" dirty="0" err="1"/>
              <a:t>Medigap</a:t>
            </a:r>
            <a:r>
              <a:rPr lang="es-US" dirty="0"/>
              <a:t> es una póliza de seguro que ayuda a llenar las "brechas" en Medicare Original y es vendida por una empresa privada. Medicare Original paga gran parte del costo de los servicios y suministros médicos cubiertos, pero no todo. </a:t>
            </a:r>
          </a:p>
          <a:p>
            <a:pPr marL="117475" indent="-117475">
              <a:spcAft>
                <a:spcPts val="600"/>
              </a:spcAft>
              <a:buFont typeface="Wingdings" panose="05000000000000000000" pitchFamily="2" charset="2"/>
              <a:buChar char="§"/>
              <a:defRPr/>
            </a:pPr>
            <a:r>
              <a:rPr lang="es-US" dirty="0"/>
              <a:t>Las pólizas de </a:t>
            </a:r>
            <a:r>
              <a:rPr lang="es-US" dirty="0" err="1"/>
              <a:t>Medigap</a:t>
            </a:r>
            <a:r>
              <a:rPr lang="es-US" dirty="0"/>
              <a:t> son vendidas por empresas privadas, y pueden ayudar a pagar algunos de los costos que Medicare Original no paga, tales como los copagos, el </a:t>
            </a:r>
            <a:r>
              <a:rPr lang="es-US" dirty="0" err="1"/>
              <a:t>coseguro</a:t>
            </a:r>
            <a:r>
              <a:rPr lang="es-US" dirty="0"/>
              <a:t> y los deducibles. </a:t>
            </a:r>
          </a:p>
          <a:p>
            <a:pPr marL="117475" indent="-117475">
              <a:spcAft>
                <a:spcPts val="600"/>
              </a:spcAft>
              <a:buFont typeface="Wingdings" panose="05000000000000000000" pitchFamily="2" charset="2"/>
              <a:buChar char="§"/>
              <a:defRPr/>
            </a:pPr>
            <a:r>
              <a:rPr lang="es-US" dirty="0"/>
              <a:t>Las pólizas de </a:t>
            </a:r>
            <a:r>
              <a:rPr lang="es-US" dirty="0" err="1"/>
              <a:t>Medigap</a:t>
            </a:r>
            <a:r>
              <a:rPr lang="es-US" dirty="0"/>
              <a:t> son estandarizadas, y en la mayoría de los estados son nombradas con letras, Planes A-N. Cada póliza de </a:t>
            </a:r>
            <a:r>
              <a:rPr lang="es-US" dirty="0" err="1"/>
              <a:t>Medigap</a:t>
            </a:r>
            <a:r>
              <a:rPr lang="es-US" dirty="0"/>
              <a:t> estandarizada en la misma letra del plan deberá ofrecer los mismos beneficios básicos, independientemente de cuál compañía de seguros la vende. En general, el costo es la única diferencia entre las pólizas de </a:t>
            </a:r>
            <a:r>
              <a:rPr lang="es-US" dirty="0" err="1"/>
              <a:t>Medigap</a:t>
            </a:r>
            <a:r>
              <a:rPr lang="es-US" dirty="0"/>
              <a:t> con la misma letra del plan que son vendidas por distintas compañías de seguro.</a:t>
            </a:r>
          </a:p>
          <a:p>
            <a:pPr marL="117475" indent="-117475">
              <a:spcAft>
                <a:spcPts val="600"/>
              </a:spcAft>
              <a:buFont typeface="Wingdings" panose="05000000000000000000" pitchFamily="2" charset="2"/>
              <a:buChar char="§"/>
              <a:defRPr/>
            </a:pPr>
            <a:r>
              <a:rPr lang="es-US" dirty="0"/>
              <a:t>Si tiene Medicare Original y una póliza de </a:t>
            </a:r>
            <a:r>
              <a:rPr lang="es-US" dirty="0" err="1"/>
              <a:t>Medigap</a:t>
            </a:r>
            <a:r>
              <a:rPr lang="es-US" dirty="0"/>
              <a:t>, Medicare paga su parte de los importes aprobados por Medicare para cubrir costos de atención médica. Entonces, su póliza de </a:t>
            </a:r>
            <a:r>
              <a:rPr lang="es-US" dirty="0" err="1"/>
              <a:t>Medigap</a:t>
            </a:r>
            <a:r>
              <a:rPr lang="es-US" dirty="0"/>
              <a:t> paga su parte. Deberá tener tanto la Parte A como la Parte B para comprar una póliza de </a:t>
            </a:r>
            <a:r>
              <a:rPr lang="es-US" dirty="0" err="1"/>
              <a:t>Medigap</a:t>
            </a:r>
            <a:r>
              <a:rPr lang="es-US" dirty="0"/>
              <a:t>.</a:t>
            </a:r>
          </a:p>
          <a:p>
            <a:pPr>
              <a:spcAft>
                <a:spcPts val="600"/>
              </a:spcAft>
              <a:defRPr/>
            </a:pPr>
            <a:r>
              <a:rPr lang="es-US" dirty="0"/>
              <a:t>Las pólizas de </a:t>
            </a:r>
            <a:r>
              <a:rPr lang="es-US" dirty="0" err="1"/>
              <a:t>Medigap</a:t>
            </a:r>
            <a:r>
              <a:rPr lang="es-US" dirty="0"/>
              <a:t> no cubren su parte de los costos de otros tipos de cobertura de salud, incluidos los planes de Medicare </a:t>
            </a:r>
            <a:r>
              <a:rPr lang="es-US" dirty="0" err="1"/>
              <a:t>Advantage</a:t>
            </a:r>
            <a:r>
              <a:rPr lang="es-US" dirty="0"/>
              <a:t>, los planes de medicamentos de Medicare (PDP) independientes, la cobertura de salud grupal (GHP) del empleador/sindicato, Medicaid, beneficios del Departamento de Asuntos de Veteranos (VA), o TRICARE. También puede ser ilegal que una compañía de seguros le venda una póliza de </a:t>
            </a:r>
            <a:r>
              <a:rPr lang="es-US" dirty="0" err="1"/>
              <a:t>Medigap</a:t>
            </a:r>
            <a:r>
              <a:rPr lang="es-US" dirty="0"/>
              <a:t> si usted ya tiene Medicaid o un plan de Medicare </a:t>
            </a:r>
            <a:r>
              <a:rPr lang="es-US" dirty="0" err="1"/>
              <a:t>Advantage</a:t>
            </a:r>
            <a:r>
              <a:rPr lang="es-US" dirty="0"/>
              <a:t>.</a:t>
            </a:r>
          </a:p>
          <a:p>
            <a:pPr>
              <a:spcAft>
                <a:spcPts val="600"/>
              </a:spcAft>
              <a:defRPr/>
            </a:pPr>
            <a:r>
              <a:rPr lang="es-US" dirty="0"/>
              <a:t>Las pólizas de </a:t>
            </a:r>
            <a:r>
              <a:rPr lang="es-US" dirty="0" err="1"/>
              <a:t>Medigap</a:t>
            </a:r>
            <a:r>
              <a:rPr lang="es-US" dirty="0"/>
              <a:t> cubren a una sola persona Si tanto usted como su cónyuge quieren cobertura de </a:t>
            </a:r>
            <a:r>
              <a:rPr lang="es-US" dirty="0" err="1"/>
              <a:t>Medigap</a:t>
            </a:r>
            <a:r>
              <a:rPr lang="es-US" dirty="0"/>
              <a:t>, deberán comprar pólizas de </a:t>
            </a:r>
            <a:r>
              <a:rPr lang="es-US" dirty="0" err="1"/>
              <a:t>Medigap</a:t>
            </a:r>
            <a:r>
              <a:rPr lang="es-US" dirty="0"/>
              <a:t> por separado.</a:t>
            </a:r>
          </a:p>
          <a:p>
            <a:pPr>
              <a:spcAft>
                <a:spcPts val="600"/>
              </a:spcAft>
              <a:defRPr/>
            </a:pPr>
            <a:r>
              <a:rPr lang="es-US" dirty="0"/>
              <a:t>Sigue pagando la prima mensual de la Parte B.</a:t>
            </a:r>
          </a:p>
          <a:p>
            <a:pPr>
              <a:spcAft>
                <a:spcPts val="600"/>
              </a:spcAft>
              <a:defRPr/>
            </a:pPr>
            <a:endParaRPr lang="en-US" dirty="0">
              <a:cs typeface="Arial" panose="020B0604020202020204" pitchFamily="34" charset="0"/>
            </a:endParaRPr>
          </a:p>
          <a:p>
            <a:pPr>
              <a:spcAft>
                <a:spcPts val="600"/>
              </a:spcAft>
              <a:defRPr/>
            </a:pPr>
            <a:r>
              <a:rPr lang="es-US" dirty="0"/>
              <a:t>El Apéndice A muestra cómo se diferencian las pólizas de </a:t>
            </a:r>
            <a:r>
              <a:rPr lang="es-US" dirty="0" err="1"/>
              <a:t>Medigap</a:t>
            </a:r>
            <a:r>
              <a:rPr lang="es-US" dirty="0"/>
              <a:t> y los planes de Medicare </a:t>
            </a:r>
            <a:r>
              <a:rPr lang="es-US" dirty="0" err="1"/>
              <a:t>Advantage</a:t>
            </a:r>
            <a:endParaRPr lang="es-US" dirty="0"/>
          </a:p>
        </p:txBody>
      </p:sp>
    </p:spTree>
    <p:extLst>
      <p:ext uri="{BB962C8B-B14F-4D97-AF65-F5344CB8AC3E}">
        <p14:creationId xmlns:p14="http://schemas.microsoft.com/office/powerpoint/2010/main" val="28365454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479425"/>
            <a:ext cx="5762625" cy="3241675"/>
          </a:xfrm>
        </p:spPr>
      </p:sp>
      <p:sp>
        <p:nvSpPr>
          <p:cNvPr id="3" name="Notes Placeholder 2"/>
          <p:cNvSpPr>
            <a:spLocks noGrp="1"/>
          </p:cNvSpPr>
          <p:nvPr>
            <p:ph type="body" idx="1"/>
          </p:nvPr>
        </p:nvSpPr>
        <p:spPr>
          <a:xfrm>
            <a:off x="731520" y="3900487"/>
            <a:ext cx="5852160" cy="4764596"/>
          </a:xfrm>
        </p:spPr>
        <p:txBody>
          <a:bodyPr/>
          <a:lstStyle/>
          <a:p>
            <a:pPr defTabSz="966612">
              <a:spcBef>
                <a:spcPts val="634"/>
              </a:spcBef>
              <a:defRPr/>
            </a:pPr>
            <a:r>
              <a:rPr lang="es-US" b="1" dirty="0">
                <a:cs typeface="Arial" panose="020B0604020202020204" pitchFamily="34" charset="0"/>
              </a:rPr>
              <a:t>Notas del presentador:</a:t>
            </a:r>
          </a:p>
          <a:p>
            <a:pPr>
              <a:spcBef>
                <a:spcPts val="634"/>
              </a:spcBef>
              <a:defRPr/>
            </a:pPr>
            <a:r>
              <a:rPr lang="es-US" dirty="0">
                <a:solidFill>
                  <a:prstClr val="black"/>
                </a:solidFill>
                <a:cs typeface="Arial" panose="020B0604020202020204" pitchFamily="34" charset="0"/>
              </a:rPr>
              <a:t>Los importes reales en dólares se actualizan todos los años. </a:t>
            </a:r>
            <a:r>
              <a:rPr lang="es-US" dirty="0"/>
              <a:t>Para ver los importes más actualizados, visite </a:t>
            </a:r>
            <a:r>
              <a:rPr lang="es-US" dirty="0">
                <a:cs typeface="Arial" panose="020B0604020202020204" pitchFamily="34" charset="0"/>
                <a:hlinkClick r:id="rId3"/>
              </a:rPr>
              <a:t>Medicare.gov/</a:t>
            </a:r>
            <a:r>
              <a:rPr lang="es-US" dirty="0" err="1">
                <a:cs typeface="Arial" panose="020B0604020202020204" pitchFamily="34" charset="0"/>
                <a:hlinkClick r:id="rId3"/>
              </a:rPr>
              <a:t>your</a:t>
            </a:r>
            <a:r>
              <a:rPr lang="es-US" dirty="0">
                <a:cs typeface="Arial" panose="020B0604020202020204" pitchFamily="34" charset="0"/>
                <a:hlinkClick r:id="rId3"/>
              </a:rPr>
              <a:t>-medicare-</a:t>
            </a:r>
            <a:r>
              <a:rPr lang="es-US" dirty="0" err="1">
                <a:cs typeface="Arial" panose="020B0604020202020204" pitchFamily="34" charset="0"/>
                <a:hlinkClick r:id="rId3"/>
              </a:rPr>
              <a:t>costs</a:t>
            </a:r>
            <a:r>
              <a:rPr lang="es-US" dirty="0">
                <a:cs typeface="Arial" panose="020B0604020202020204" pitchFamily="34" charset="0"/>
                <a:hlinkClick r:id="rId3"/>
              </a:rPr>
              <a:t>/medicare-</a:t>
            </a:r>
            <a:r>
              <a:rPr lang="es-US" dirty="0" err="1">
                <a:cs typeface="Arial" panose="020B0604020202020204" pitchFamily="34" charset="0"/>
                <a:hlinkClick r:id="rId3"/>
              </a:rPr>
              <a:t>costs</a:t>
            </a:r>
            <a:r>
              <a:rPr lang="es-US" dirty="0">
                <a:cs typeface="Arial" panose="020B0604020202020204" pitchFamily="34" charset="0"/>
                <a:hlinkClick r:id="rId3"/>
              </a:rPr>
              <a:t>-at-a-</a:t>
            </a:r>
            <a:r>
              <a:rPr lang="es-US" dirty="0" err="1">
                <a:cs typeface="Arial" panose="020B0604020202020204" pitchFamily="34" charset="0"/>
                <a:hlinkClick r:id="rId3"/>
              </a:rPr>
              <a:t>glance</a:t>
            </a:r>
            <a:r>
              <a:rPr lang="es-US" dirty="0">
                <a:solidFill>
                  <a:prstClr val="black"/>
                </a:solidFill>
                <a:cs typeface="Arial" panose="020B0604020202020204" pitchFamily="34" charset="0"/>
              </a:rPr>
              <a:t>. Esto es lo que pagará por período de beneficios por servicios necesarios por razones médicas cubiertos por la Parte A:</a:t>
            </a:r>
          </a:p>
          <a:p>
            <a:pPr marL="125834" indent="-125834">
              <a:spcBef>
                <a:spcPts val="634"/>
              </a:spcBef>
              <a:defRPr/>
            </a:pPr>
            <a:r>
              <a:rPr lang="es-US" b="1" dirty="0">
                <a:solidFill>
                  <a:prstClr val="black"/>
                </a:solidFill>
                <a:cs typeface="Arial" panose="020B0604020202020204" pitchFamily="34" charset="0"/>
              </a:rPr>
              <a:t>Hospitalización:</a:t>
            </a:r>
            <a:r>
              <a:rPr lang="es-US" dirty="0">
                <a:solidFill>
                  <a:prstClr val="black"/>
                </a:solidFill>
                <a:cs typeface="Arial" panose="020B0604020202020204" pitchFamily="34" charset="0"/>
              </a:rPr>
              <a:t> Después de pagar el importe del deducible de $1,556, no paga </a:t>
            </a:r>
            <a:r>
              <a:rPr lang="es-US" dirty="0" err="1">
                <a:solidFill>
                  <a:prstClr val="black"/>
                </a:solidFill>
                <a:cs typeface="Arial" panose="020B0604020202020204" pitchFamily="34" charset="0"/>
              </a:rPr>
              <a:t>coseguro</a:t>
            </a:r>
            <a:r>
              <a:rPr lang="es-US" dirty="0">
                <a:solidFill>
                  <a:prstClr val="black"/>
                </a:solidFill>
                <a:cs typeface="Arial" panose="020B0604020202020204" pitchFamily="34" charset="0"/>
              </a:rPr>
              <a:t> para los días 1 a 60, paga $389 de </a:t>
            </a:r>
            <a:r>
              <a:rPr lang="es-US" dirty="0" err="1">
                <a:solidFill>
                  <a:prstClr val="black"/>
                </a:solidFill>
                <a:cs typeface="Arial" panose="020B0604020202020204" pitchFamily="34" charset="0"/>
              </a:rPr>
              <a:t>coseguro</a:t>
            </a:r>
            <a:r>
              <a:rPr lang="es-US" dirty="0">
                <a:solidFill>
                  <a:prstClr val="black"/>
                </a:solidFill>
                <a:cs typeface="Arial" panose="020B0604020202020204" pitchFamily="34" charset="0"/>
              </a:rPr>
              <a:t> por día para los días 61 a 90, $778 de </a:t>
            </a:r>
            <a:r>
              <a:rPr lang="es-US" dirty="0" err="1">
                <a:solidFill>
                  <a:prstClr val="black"/>
                </a:solidFill>
                <a:cs typeface="Arial" panose="020B0604020202020204" pitchFamily="34" charset="0"/>
              </a:rPr>
              <a:t>coseguro</a:t>
            </a:r>
            <a:r>
              <a:rPr lang="es-US" dirty="0">
                <a:solidFill>
                  <a:prstClr val="black"/>
                </a:solidFill>
                <a:cs typeface="Arial" panose="020B0604020202020204" pitchFamily="34" charset="0"/>
              </a:rPr>
              <a:t> para cada “día de reserva de por vida” durante el día 91 y posteriores a cada período de beneficios (hasta 60 días durante toda su vida); todos los costos por cada día después de los días de reserva de por vida. </a:t>
            </a:r>
          </a:p>
          <a:p>
            <a:pPr marL="125834" indent="-125834">
              <a:spcBef>
                <a:spcPts val="634"/>
              </a:spcBef>
              <a:defRPr/>
            </a:pPr>
            <a:r>
              <a:rPr lang="es-US" b="1" dirty="0">
                <a:solidFill>
                  <a:prstClr val="black"/>
                </a:solidFill>
                <a:cs typeface="Arial" panose="020B0604020202020204" pitchFamily="34" charset="0"/>
              </a:rPr>
              <a:t>Hospitalización en calidad de Paciente Internado por Salud Mental</a:t>
            </a:r>
            <a:r>
              <a:rPr lang="es-US" dirty="0">
                <a:solidFill>
                  <a:prstClr val="black"/>
                </a:solidFill>
                <a:cs typeface="Arial" panose="020B0604020202020204" pitchFamily="34" charset="0"/>
              </a:rPr>
              <a:t> Después de pagar el importe del deducible de $1,556, no paga </a:t>
            </a:r>
            <a:r>
              <a:rPr lang="es-US" dirty="0" err="1">
                <a:solidFill>
                  <a:prstClr val="black"/>
                </a:solidFill>
                <a:cs typeface="Arial" panose="020B0604020202020204" pitchFamily="34" charset="0"/>
              </a:rPr>
              <a:t>coseguro</a:t>
            </a:r>
            <a:r>
              <a:rPr lang="es-US" dirty="0">
                <a:solidFill>
                  <a:prstClr val="black"/>
                </a:solidFill>
                <a:cs typeface="Arial" panose="020B0604020202020204" pitchFamily="34" charset="0"/>
              </a:rPr>
              <a:t> para los días 1 a 60, paga $389 de </a:t>
            </a:r>
            <a:r>
              <a:rPr lang="es-US" dirty="0" err="1">
                <a:solidFill>
                  <a:prstClr val="black"/>
                </a:solidFill>
                <a:cs typeface="Arial" panose="020B0604020202020204" pitchFamily="34" charset="0"/>
              </a:rPr>
              <a:t>coseguro</a:t>
            </a:r>
            <a:r>
              <a:rPr lang="es-US" dirty="0">
                <a:solidFill>
                  <a:prstClr val="black"/>
                </a:solidFill>
                <a:cs typeface="Arial" panose="020B0604020202020204" pitchFamily="34" charset="0"/>
              </a:rPr>
              <a:t> por día para los días 61 a 90, $778 de </a:t>
            </a:r>
            <a:r>
              <a:rPr lang="es-US" dirty="0" err="1">
                <a:solidFill>
                  <a:prstClr val="black"/>
                </a:solidFill>
                <a:cs typeface="Arial" panose="020B0604020202020204" pitchFamily="34" charset="0"/>
              </a:rPr>
              <a:t>coseguro</a:t>
            </a:r>
            <a:r>
              <a:rPr lang="es-US" dirty="0">
                <a:solidFill>
                  <a:prstClr val="black"/>
                </a:solidFill>
                <a:cs typeface="Arial" panose="020B0604020202020204" pitchFamily="34" charset="0"/>
              </a:rPr>
              <a:t> por cada “día de reserva de por vida” después del día 90 de cada período de beneficios (hasta 60 días durante toda su vida); todos los costos por cada día después de los días de reserva de por vida. 20% del importe aprobado por Medicare para los servicios de salud mental que recibe de médicos y otros proveedores mientras esté internado en el hospital.</a:t>
            </a:r>
          </a:p>
          <a:p>
            <a:pPr marL="124183" lvl="1">
              <a:defRPr/>
            </a:pPr>
            <a:r>
              <a:rPr lang="es-US" b="1" dirty="0">
                <a:solidFill>
                  <a:prstClr val="black"/>
                </a:solidFill>
                <a:cs typeface="Arial" panose="020B0604020202020204" pitchFamily="34" charset="0"/>
              </a:rPr>
              <a:t>NOTA:</a:t>
            </a:r>
            <a:r>
              <a:rPr lang="es-US" dirty="0">
                <a:solidFill>
                  <a:prstClr val="black"/>
                </a:solidFill>
                <a:cs typeface="Arial" panose="020B0604020202020204" pitchFamily="34" charset="0"/>
              </a:rPr>
              <a:t> No existe ningún límite para el número de períodos de beneficios en que usted puede recibir servicios de salud mental en un hospital general. También puede tener varios períodos de beneficios en que recibe atención en un hospital psiquiátrico. No se olvide, existe un límite de días de reserva de por vida de 190 días.</a:t>
            </a:r>
          </a:p>
          <a:p>
            <a:endParaRPr lang="en-US" dirty="0">
              <a:cs typeface="Arial" panose="020B0604020202020204" pitchFamily="34" charset="0"/>
            </a:endParaRPr>
          </a:p>
        </p:txBody>
      </p:sp>
    </p:spTree>
    <p:extLst>
      <p:ext uri="{BB962C8B-B14F-4D97-AF65-F5344CB8AC3E}">
        <p14:creationId xmlns:p14="http://schemas.microsoft.com/office/powerpoint/2010/main" val="31697957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479425"/>
            <a:ext cx="5762625" cy="3241675"/>
          </a:xfrm>
        </p:spPr>
      </p:sp>
      <p:sp>
        <p:nvSpPr>
          <p:cNvPr id="3" name="Notes Placeholder 2"/>
          <p:cNvSpPr>
            <a:spLocks noGrp="1"/>
          </p:cNvSpPr>
          <p:nvPr>
            <p:ph type="body" idx="1"/>
          </p:nvPr>
        </p:nvSpPr>
        <p:spPr>
          <a:xfrm>
            <a:off x="731520" y="3888486"/>
            <a:ext cx="5852160" cy="5016627"/>
          </a:xfrm>
        </p:spPr>
        <p:txBody>
          <a:bodyPr/>
          <a:lstStyle/>
          <a:p>
            <a:pPr defTabSz="966612">
              <a:spcBef>
                <a:spcPts val="634"/>
              </a:spcBef>
              <a:defRPr/>
            </a:pPr>
            <a:r>
              <a:rPr lang="es-US" b="1" dirty="0">
                <a:cs typeface="Arial" panose="020B0604020202020204" pitchFamily="34" charset="0"/>
              </a:rPr>
              <a:t>Notas del presentador:</a:t>
            </a:r>
          </a:p>
          <a:p>
            <a:pPr>
              <a:spcBef>
                <a:spcPts val="634"/>
              </a:spcBef>
            </a:pPr>
            <a:r>
              <a:rPr lang="es-US" b="1" dirty="0"/>
              <a:t>Cuidados en un SNF:</a:t>
            </a:r>
            <a:r>
              <a:rPr lang="es-US" dirty="0"/>
              <a:t> </a:t>
            </a:r>
            <a:r>
              <a:rPr lang="es-US" dirty="0">
                <a:cs typeface="Arial" panose="020B0604020202020204" pitchFamily="34" charset="0"/>
                <a:hlinkClick r:id="rId3"/>
              </a:rPr>
              <a:t>Medicare.gov/</a:t>
            </a:r>
            <a:r>
              <a:rPr lang="es-US" dirty="0" err="1">
                <a:cs typeface="Arial" panose="020B0604020202020204" pitchFamily="34" charset="0"/>
                <a:hlinkClick r:id="rId3"/>
              </a:rPr>
              <a:t>coverage</a:t>
            </a:r>
            <a:r>
              <a:rPr lang="es-US" dirty="0">
                <a:cs typeface="Arial" panose="020B0604020202020204" pitchFamily="34" charset="0"/>
                <a:hlinkClick r:id="rId3"/>
              </a:rPr>
              <a:t>/</a:t>
            </a:r>
            <a:r>
              <a:rPr lang="es-US" dirty="0" err="1">
                <a:cs typeface="Arial" panose="020B0604020202020204" pitchFamily="34" charset="0"/>
                <a:hlinkClick r:id="rId3"/>
              </a:rPr>
              <a:t>skilled</a:t>
            </a:r>
            <a:r>
              <a:rPr lang="es-US" dirty="0">
                <a:cs typeface="Arial" panose="020B0604020202020204" pitchFamily="34" charset="0"/>
                <a:hlinkClick r:id="rId3"/>
              </a:rPr>
              <a:t>-</a:t>
            </a:r>
            <a:r>
              <a:rPr lang="es-US" dirty="0" err="1">
                <a:cs typeface="Arial" panose="020B0604020202020204" pitchFamily="34" charset="0"/>
                <a:hlinkClick r:id="rId3"/>
              </a:rPr>
              <a:t>nursing</a:t>
            </a:r>
            <a:r>
              <a:rPr lang="es-US" dirty="0">
                <a:cs typeface="Arial" panose="020B0604020202020204" pitchFamily="34" charset="0"/>
                <a:hlinkClick r:id="rId3"/>
              </a:rPr>
              <a:t>-</a:t>
            </a:r>
            <a:r>
              <a:rPr lang="es-US" dirty="0" err="1">
                <a:cs typeface="Arial" panose="020B0604020202020204" pitchFamily="34" charset="0"/>
                <a:hlinkClick r:id="rId3"/>
              </a:rPr>
              <a:t>facility</a:t>
            </a:r>
            <a:r>
              <a:rPr lang="es-US" dirty="0">
                <a:cs typeface="Arial" panose="020B0604020202020204" pitchFamily="34" charset="0"/>
                <a:hlinkClick r:id="rId3"/>
              </a:rPr>
              <a:t>-</a:t>
            </a:r>
            <a:r>
              <a:rPr lang="es-US" dirty="0" err="1">
                <a:cs typeface="Arial" panose="020B0604020202020204" pitchFamily="34" charset="0"/>
                <a:hlinkClick r:id="rId3"/>
              </a:rPr>
              <a:t>snf</a:t>
            </a:r>
            <a:r>
              <a:rPr lang="es-US" dirty="0">
                <a:cs typeface="Arial" panose="020B0604020202020204" pitchFamily="34" charset="0"/>
                <a:hlinkClick r:id="rId3"/>
              </a:rPr>
              <a:t>-care</a:t>
            </a:r>
            <a:r>
              <a:rPr lang="es-US" dirty="0"/>
              <a:t>: $0 para los primeros 20 días de cada período de beneficios, un </a:t>
            </a:r>
            <a:r>
              <a:rPr lang="es-US" dirty="0" err="1"/>
              <a:t>coseguro</a:t>
            </a:r>
            <a:r>
              <a:rPr lang="es-US" dirty="0"/>
              <a:t> de $194.50 por día para los días 21 a 100 de cada período de beneficios, todos los costos después del día 100.</a:t>
            </a:r>
          </a:p>
          <a:p>
            <a:pPr>
              <a:spcBef>
                <a:spcPts val="634"/>
              </a:spcBef>
            </a:pPr>
            <a:r>
              <a:rPr lang="es-US" b="1" dirty="0"/>
              <a:t>Servicios de atención médica en el hogar:</a:t>
            </a:r>
            <a:r>
              <a:rPr lang="es-US" dirty="0"/>
              <a:t> </a:t>
            </a:r>
            <a:r>
              <a:rPr lang="es-US" dirty="0">
                <a:cs typeface="Arial" panose="020B0604020202020204" pitchFamily="34" charset="0"/>
                <a:hlinkClick r:id="rId4"/>
              </a:rPr>
              <a:t>Medicare.gov/</a:t>
            </a:r>
            <a:r>
              <a:rPr lang="es-US" dirty="0" err="1">
                <a:cs typeface="Arial" panose="020B0604020202020204" pitchFamily="34" charset="0"/>
                <a:hlinkClick r:id="rId4"/>
              </a:rPr>
              <a:t>coverage</a:t>
            </a:r>
            <a:r>
              <a:rPr lang="es-US" dirty="0">
                <a:cs typeface="Arial" panose="020B0604020202020204" pitchFamily="34" charset="0"/>
                <a:hlinkClick r:id="rId4"/>
              </a:rPr>
              <a:t>/home-</a:t>
            </a:r>
            <a:r>
              <a:rPr lang="es-US" dirty="0" err="1">
                <a:cs typeface="Arial" panose="020B0604020202020204" pitchFamily="34" charset="0"/>
                <a:hlinkClick r:id="rId4"/>
              </a:rPr>
              <a:t>health</a:t>
            </a:r>
            <a:r>
              <a:rPr lang="es-US" dirty="0">
                <a:cs typeface="Arial" panose="020B0604020202020204" pitchFamily="34" charset="0"/>
                <a:hlinkClick r:id="rId4"/>
              </a:rPr>
              <a:t>-</a:t>
            </a:r>
            <a:r>
              <a:rPr lang="es-US" dirty="0" err="1">
                <a:cs typeface="Arial" panose="020B0604020202020204" pitchFamily="34" charset="0"/>
                <a:hlinkClick r:id="rId4"/>
              </a:rPr>
              <a:t>services</a:t>
            </a:r>
            <a:r>
              <a:rPr lang="es-US" dirty="0"/>
              <a:t>: $0 por servicios de atención médica en el hogar, 20% del importe aprobado por Medicare para equipo médico duradero (DME, por sus siglas en inglés) para proveedores que acepten la asignación.</a:t>
            </a:r>
          </a:p>
          <a:p>
            <a:pPr>
              <a:spcBef>
                <a:spcPts val="634"/>
              </a:spcBef>
            </a:pPr>
            <a:r>
              <a:rPr lang="es-US" b="1" dirty="0"/>
              <a:t>Cuidados paliativos</a:t>
            </a:r>
            <a:r>
              <a:rPr lang="es-US" dirty="0"/>
              <a:t> $0 por cuidados paliativos; hasta $5 por receta para controlar el dolor y los síntomas mientras está en el hogar; 5% del importe aprobado por Medicare para cuidado de relevo como paciente internado. Medicare no cubre los gastos de alojamiento y alimentos cuando recibe cuidados paliativos en casa o en otra instalación en la que reside (como un asilo de ancianos).</a:t>
            </a:r>
          </a:p>
          <a:p>
            <a:pPr>
              <a:spcBef>
                <a:spcPts val="634"/>
              </a:spcBef>
            </a:pPr>
            <a:r>
              <a:rPr lang="es-US" b="1" dirty="0"/>
              <a:t>Sangre:</a:t>
            </a:r>
            <a:r>
              <a:rPr lang="es-US" dirty="0"/>
              <a:t> Si el hospital obtiene sangre de un banco de sangre sin cargo, no tendrá que pagarla ni reemplazarla. Si el hospital tiene que comprar sangre para usted, debe pagar los costos del hospital por las primeras 3 unidades de sangre que reciba en un año calendario o que usted u otra persona donen la sangre. </a:t>
            </a:r>
          </a:p>
          <a:p>
            <a:pPr>
              <a:spcBef>
                <a:spcPts val="634"/>
              </a:spcBef>
            </a:pPr>
            <a:r>
              <a:rPr lang="es-US" b="1" dirty="0"/>
              <a:t>NOTA:</a:t>
            </a:r>
            <a:r>
              <a:rPr lang="es-US" dirty="0"/>
              <a:t> Si usted no puede cubrir estos costos, existen programas que le pueden ayudar. Estos programas se discuten más tarde en la lección 7.</a:t>
            </a:r>
          </a:p>
          <a:p>
            <a:endParaRPr lang="en-US" dirty="0">
              <a:cs typeface="Arial" panose="020B0604020202020204" pitchFamily="34" charset="0"/>
            </a:endParaRPr>
          </a:p>
        </p:txBody>
      </p:sp>
    </p:spTree>
    <p:extLst>
      <p:ext uri="{BB962C8B-B14F-4D97-AF65-F5344CB8AC3E}">
        <p14:creationId xmlns:p14="http://schemas.microsoft.com/office/powerpoint/2010/main" val="406525994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1.xml"/></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4.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5.xml"/></Relationships>
</file>

<file path=ppt/slideLayouts/_rels/slideLayout3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6.xml"/></Relationships>
</file>

<file path=ppt/slideLayouts/_rels/slideLayout3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7.xml"/></Relationships>
</file>

<file path=ppt/slideLayouts/_rels/slideLayout3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8.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4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9.xml"/></Relationships>
</file>

<file path=ppt/slideLayouts/_rels/slideLayout4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0.xml"/></Relationships>
</file>

<file path=ppt/slideLayouts/_rels/slideLayout4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1.xml"/></Relationships>
</file>

<file path=ppt/slideLayouts/_rels/slideLayout4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2.xml"/></Relationships>
</file>

<file path=ppt/slideLayouts/_rels/slideLayout4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slideMaster" Target="../slideMasters/slideMaster1.xml"/><Relationship Id="rId1" Type="http://schemas.openxmlformats.org/officeDocument/2006/relationships/tags" Target="../tags/tag10.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a:t>Click to add Title</a:t>
            </a:r>
          </a:p>
        </p:txBody>
      </p:sp>
    </p:spTree>
    <p:extLst>
      <p:ext uri="{BB962C8B-B14F-4D97-AF65-F5344CB8AC3E}">
        <p14:creationId xmlns:p14="http://schemas.microsoft.com/office/powerpoint/2010/main" val="36909898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866142" y="1180618"/>
            <a:ext cx="9303428" cy="4757195"/>
          </a:xfrm>
        </p:spPr>
        <p:txBody>
          <a:bodyPr/>
          <a:lstStyle>
            <a:lvl2pPr marL="457200" indent="-227013">
              <a:defRPr/>
            </a:lvl2pPr>
            <a:lvl3pPr marL="685800" indent="-228600">
              <a:buSzPct val="50000"/>
              <a:buFont typeface="Wingdings" panose="05000000000000000000" pitchFamily="2" charset="2"/>
              <a:buChar char="q"/>
              <a:defRPr/>
            </a:lvl3pPr>
            <a:lvl4pPr marL="914400" indent="-231775">
              <a:buFont typeface="Calibri" panose="020F0502020204030204" pitchFamily="34" charset="0"/>
              <a:buChar char="–"/>
              <a:defRPr/>
            </a:lvl4pPr>
            <a:lvl5pPr marL="1143000" indent="-228600">
              <a:buFont typeface="Courier New" panose="02070309020205020404" pitchFamily="49" charset="0"/>
              <a:buChar char="o"/>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a:extLst>
              <a:ext uri="{FF2B5EF4-FFF2-40B4-BE49-F238E27FC236}">
                <a16:creationId xmlns:a16="http://schemas.microsoft.com/office/drawing/2014/main" id="{B4645CCC-AB93-9146-B7A8-52586169DD60}"/>
              </a:ext>
            </a:extLst>
          </p:cNvPr>
          <p:cNvSpPr>
            <a:spLocks noGrp="1"/>
          </p:cNvSpPr>
          <p:nvPr>
            <p:ph type="title"/>
          </p:nvPr>
        </p:nvSpPr>
        <p:spPr/>
        <p:txBody>
          <a:bodyPr>
            <a:normAutofit/>
          </a:bodyPr>
          <a:lstStyle>
            <a:lvl1pPr>
              <a:defRPr sz="3200">
                <a:latin typeface="Calibri "/>
              </a:defRPr>
            </a:lvl1pPr>
          </a:lstStyle>
          <a:p>
            <a:r>
              <a:rPr lang="en-US"/>
              <a:t>Click to edit Master title style</a:t>
            </a:r>
          </a:p>
        </p:txBody>
      </p:sp>
      <p:sp>
        <p:nvSpPr>
          <p:cNvPr id="7" name="Slide Number Placeholder 5">
            <a:extLst>
              <a:ext uri="{FF2B5EF4-FFF2-40B4-BE49-F238E27FC236}">
                <a16:creationId xmlns:a16="http://schemas.microsoft.com/office/drawing/2014/main" id="{851B154F-1DFE-4953-A300-464698FADEAA}"/>
              </a:ext>
            </a:extLst>
          </p:cNvPr>
          <p:cNvSpPr>
            <a:spLocks noGrp="1"/>
          </p:cNvSpPr>
          <p:nvPr>
            <p:ph type="sldNum" sz="quarter" idx="12"/>
          </p:nvPr>
        </p:nvSpPr>
        <p:spPr>
          <a:xfrm>
            <a:off x="8610600" y="6492240"/>
            <a:ext cx="2743200" cy="365125"/>
          </a:xfrm>
        </p:spPr>
        <p:txBody>
          <a:bodyPr/>
          <a:lstStyle>
            <a:lvl1pPr>
              <a:defRPr b="0" i="0">
                <a:solidFill>
                  <a:srgbClr val="8FAADC"/>
                </a:solidFill>
                <a:latin typeface="Arial" panose="020B0604020202020204" pitchFamily="34" charset="0"/>
                <a:cs typeface="Arial" panose="020B0604020202020204" pitchFamily="34" charset="0"/>
              </a:defRPr>
            </a:lvl1pPr>
          </a:lstStyle>
          <a:p>
            <a:fld id="{F0CCE2AE-27A2-40B1-80D1-5342831D4722}" type="slidenum">
              <a:rPr lang="en-US" smtClean="0"/>
              <a:pPr/>
              <a:t>‹#›</a:t>
            </a:fld>
            <a:endParaRPr lang="en-US"/>
          </a:p>
        </p:txBody>
      </p:sp>
      <p:sp>
        <p:nvSpPr>
          <p:cNvPr id="8" name="Date Placeholder 1">
            <a:extLst>
              <a:ext uri="{FF2B5EF4-FFF2-40B4-BE49-F238E27FC236}">
                <a16:creationId xmlns:a16="http://schemas.microsoft.com/office/drawing/2014/main" id="{5DE42CB4-32EF-4543-B14A-4CF42558AA39}"/>
              </a:ext>
            </a:extLst>
          </p:cNvPr>
          <p:cNvSpPr>
            <a:spLocks noGrp="1"/>
          </p:cNvSpPr>
          <p:nvPr>
            <p:ph type="dt" sz="half" idx="10"/>
          </p:nvPr>
        </p:nvSpPr>
        <p:spPr>
          <a:xfrm>
            <a:off x="838200" y="6492240"/>
            <a:ext cx="2743200" cy="365125"/>
          </a:xfrm>
        </p:spPr>
        <p:txBody>
          <a:bodyPr/>
          <a:lstStyle>
            <a:lvl1pPr>
              <a:defRPr>
                <a:solidFill>
                  <a:srgbClr val="8FAADC"/>
                </a:solidFill>
              </a:defRPr>
            </a:lvl1pPr>
          </a:lstStyle>
          <a:p>
            <a:r>
              <a:rPr lang="en-US"/>
              <a:t>May 2022</a:t>
            </a:r>
          </a:p>
        </p:txBody>
      </p:sp>
      <p:sp>
        <p:nvSpPr>
          <p:cNvPr id="9" name="Footer Placeholder 2">
            <a:extLst>
              <a:ext uri="{FF2B5EF4-FFF2-40B4-BE49-F238E27FC236}">
                <a16:creationId xmlns:a16="http://schemas.microsoft.com/office/drawing/2014/main" id="{A68A7674-856B-4546-B567-F88A52581C9B}"/>
              </a:ext>
            </a:extLst>
          </p:cNvPr>
          <p:cNvSpPr>
            <a:spLocks noGrp="1"/>
          </p:cNvSpPr>
          <p:nvPr>
            <p:ph type="ftr" sz="quarter" idx="11"/>
          </p:nvPr>
        </p:nvSpPr>
        <p:spPr>
          <a:xfrm>
            <a:off x="4038600" y="6492240"/>
            <a:ext cx="4114800" cy="365125"/>
          </a:xfrm>
        </p:spPr>
        <p:txBody>
          <a:bodyPr/>
          <a:lstStyle>
            <a:lvl1pPr>
              <a:defRPr>
                <a:solidFill>
                  <a:srgbClr val="8FAADC"/>
                </a:solidFill>
              </a:defRPr>
            </a:lvl1pPr>
          </a:lstStyle>
          <a:p>
            <a:r>
              <a:rPr lang="en-US"/>
              <a:t>Medicare Supplement Insurance (Medigap) Policies</a:t>
            </a:r>
          </a:p>
        </p:txBody>
      </p:sp>
    </p:spTree>
    <p:custDataLst>
      <p:tags r:id="rId1"/>
    </p:custDataLst>
    <p:extLst>
      <p:ext uri="{BB962C8B-B14F-4D97-AF65-F5344CB8AC3E}">
        <p14:creationId xmlns:p14="http://schemas.microsoft.com/office/powerpoint/2010/main" val="13624494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Content Slide format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p:nvPr>
        </p:nvSpPr>
        <p:spPr>
          <a:xfrm>
            <a:off x="0" y="0"/>
            <a:ext cx="12192000" cy="957129"/>
          </a:xfrm>
          <a:prstGeom prst="rect">
            <a:avLst/>
          </a:prstGeom>
        </p:spPr>
        <p:txBody>
          <a:bodyPr anchor="ctr">
            <a:normAutofit/>
          </a:bodyPr>
          <a:lstStyle>
            <a:lvl1pPr>
              <a:defRPr sz="3000"/>
            </a:lvl1pPr>
          </a:lstStyle>
          <a:p>
            <a:r>
              <a:rPr lang="en-US" dirty="0"/>
              <a:t>Click to edit Master title style</a:t>
            </a:r>
          </a:p>
        </p:txBody>
      </p:sp>
      <p:sp>
        <p:nvSpPr>
          <p:cNvPr id="3" name="Date Placeholder 2">
            <a:extLst>
              <a:ext uri="{FF2B5EF4-FFF2-40B4-BE49-F238E27FC236}">
                <a16:creationId xmlns:a16="http://schemas.microsoft.com/office/drawing/2014/main" id="{3BE36683-988D-7A42-9F8E-6AB42F364005}"/>
              </a:ext>
            </a:extLst>
          </p:cNvPr>
          <p:cNvSpPr>
            <a:spLocks noGrp="1"/>
          </p:cNvSpPr>
          <p:nvPr>
            <p:ph type="dt" sz="half" idx="10"/>
          </p:nvPr>
        </p:nvSpPr>
        <p:spPr>
          <a:xfrm>
            <a:off x="838200" y="6492240"/>
            <a:ext cx="2743200" cy="365125"/>
          </a:xfrm>
        </p:spPr>
        <p:txBody>
          <a:bodyPr/>
          <a:lstStyle>
            <a:lvl1pPr>
              <a:defRPr>
                <a:solidFill>
                  <a:schemeClr val="accent1">
                    <a:lumMod val="60000"/>
                    <a:lumOff val="40000"/>
                  </a:schemeClr>
                </a:solidFill>
              </a:defRPr>
            </a:lvl1pPr>
          </a:lstStyle>
          <a:p>
            <a:r>
              <a:rPr lang="en-US"/>
              <a:t>May 2022</a:t>
            </a:r>
            <a:endParaRPr lang="en-US" dirty="0"/>
          </a:p>
        </p:txBody>
      </p:sp>
      <p:sp>
        <p:nvSpPr>
          <p:cNvPr id="4" name="Footer Placeholder 3">
            <a:extLst>
              <a:ext uri="{FF2B5EF4-FFF2-40B4-BE49-F238E27FC236}">
                <a16:creationId xmlns:a16="http://schemas.microsoft.com/office/drawing/2014/main" id="{518A2339-20C0-8345-BADD-E56719368FD6}"/>
              </a:ext>
            </a:extLst>
          </p:cNvPr>
          <p:cNvSpPr>
            <a:spLocks noGrp="1"/>
          </p:cNvSpPr>
          <p:nvPr>
            <p:ph type="ftr" sz="quarter" idx="11"/>
          </p:nvPr>
        </p:nvSpPr>
        <p:spPr>
          <a:xfrm>
            <a:off x="4038600" y="6492240"/>
            <a:ext cx="4114800" cy="365125"/>
          </a:xfrm>
        </p:spPr>
        <p:txBody>
          <a:bodyPr/>
          <a:lstStyle>
            <a:lvl1pPr>
              <a:defRPr>
                <a:solidFill>
                  <a:schemeClr val="accent1">
                    <a:lumMod val="60000"/>
                    <a:lumOff val="40000"/>
                  </a:schemeClr>
                </a:solidFill>
              </a:defRPr>
            </a:lvl1pPr>
          </a:lstStyle>
          <a:p>
            <a:r>
              <a:rPr lang="en-US"/>
              <a:t>Medicare Supplement Insurance (Medigap) Policies</a:t>
            </a:r>
            <a:endParaRPr lang="en-US" dirty="0"/>
          </a:p>
        </p:txBody>
      </p:sp>
      <p:sp>
        <p:nvSpPr>
          <p:cNvPr id="5" name="Slide Number Placeholder 4">
            <a:extLst>
              <a:ext uri="{FF2B5EF4-FFF2-40B4-BE49-F238E27FC236}">
                <a16:creationId xmlns:a16="http://schemas.microsoft.com/office/drawing/2014/main" id="{8E7C8C04-6EC5-EB40-A3D9-34399D9CE55B}"/>
              </a:ext>
            </a:extLst>
          </p:cNvPr>
          <p:cNvSpPr>
            <a:spLocks noGrp="1"/>
          </p:cNvSpPr>
          <p:nvPr>
            <p:ph type="sldNum" sz="quarter" idx="12"/>
          </p:nvPr>
        </p:nvSpPr>
        <p:spPr>
          <a:xfrm>
            <a:off x="8610600" y="6492240"/>
            <a:ext cx="2743200" cy="365125"/>
          </a:xfrm>
        </p:spPr>
        <p:txBody>
          <a:bodyPr/>
          <a:lstStyle>
            <a:lvl1pPr>
              <a:defRPr>
                <a:solidFill>
                  <a:schemeClr val="accent1">
                    <a:lumMod val="60000"/>
                    <a:lumOff val="40000"/>
                  </a:schemeClr>
                </a:solidFill>
              </a:defRPr>
            </a:lvl1pPr>
          </a:lstStyle>
          <a:p>
            <a:fld id="{0B2D781D-8844-5940-92D1-06EF0A7F581E}" type="slidenum">
              <a:rPr lang="en-US" smtClean="0"/>
              <a:pPr/>
              <a:t>‹#›</a:t>
            </a:fld>
            <a:endParaRPr lang="en-US" dirty="0"/>
          </a:p>
        </p:txBody>
      </p:sp>
      <p:sp>
        <p:nvSpPr>
          <p:cNvPr id="7" name="Content Placeholder 6">
            <a:extLst>
              <a:ext uri="{FF2B5EF4-FFF2-40B4-BE49-F238E27FC236}">
                <a16:creationId xmlns:a16="http://schemas.microsoft.com/office/drawing/2014/main" id="{F6F2EFC5-5ACC-47F3-A3C0-648F7A472392}"/>
              </a:ext>
            </a:extLst>
          </p:cNvPr>
          <p:cNvSpPr>
            <a:spLocks noGrp="1"/>
          </p:cNvSpPr>
          <p:nvPr>
            <p:ph sz="quarter" idx="13"/>
          </p:nvPr>
        </p:nvSpPr>
        <p:spPr>
          <a:xfrm>
            <a:off x="1371600" y="1371600"/>
            <a:ext cx="9791700" cy="4667250"/>
          </a:xfrm>
        </p:spPr>
        <p:txBody>
          <a:bodyPr/>
          <a:lstStyle>
            <a:lvl1pPr marL="274320" indent="-274320">
              <a:lnSpc>
                <a:spcPct val="100000"/>
              </a:lnSpc>
              <a:spcBef>
                <a:spcPts val="0"/>
              </a:spcBef>
              <a:spcAft>
                <a:spcPts val="1200"/>
              </a:spcAft>
              <a:defRPr sz="2800">
                <a:solidFill>
                  <a:srgbClr val="00529B"/>
                </a:solidFill>
                <a:latin typeface="Arial" panose="020B0604020202020204" pitchFamily="34" charset="0"/>
                <a:cs typeface="Arial" panose="020B0604020202020204" pitchFamily="34" charset="0"/>
              </a:defRPr>
            </a:lvl1pPr>
            <a:lvl2pPr marL="548640" indent="-274320">
              <a:lnSpc>
                <a:spcPct val="100000"/>
              </a:lnSpc>
              <a:spcBef>
                <a:spcPts val="0"/>
              </a:spcBef>
              <a:spcAft>
                <a:spcPts val="600"/>
              </a:spcAft>
              <a:defRPr sz="2400">
                <a:solidFill>
                  <a:srgbClr val="00529B"/>
                </a:solidFill>
                <a:latin typeface="Arial" panose="020B0604020202020204" pitchFamily="34" charset="0"/>
                <a:cs typeface="Arial" panose="020B0604020202020204" pitchFamily="34" charset="0"/>
              </a:defRPr>
            </a:lvl2pPr>
            <a:lvl3pPr marL="822960" indent="-274320">
              <a:lnSpc>
                <a:spcPct val="100000"/>
              </a:lnSpc>
              <a:spcBef>
                <a:spcPts val="0"/>
              </a:spcBef>
              <a:spcAft>
                <a:spcPts val="600"/>
              </a:spcAft>
              <a:buSzPct val="50000"/>
              <a:buFont typeface="Wingdings" panose="05000000000000000000" pitchFamily="2" charset="2"/>
              <a:buChar char="q"/>
              <a:defRPr>
                <a:solidFill>
                  <a:srgbClr val="00529B"/>
                </a:solidFill>
                <a:latin typeface="Arial" panose="020B0604020202020204" pitchFamily="34" charset="0"/>
                <a:cs typeface="Arial" panose="020B0604020202020204" pitchFamily="34" charset="0"/>
              </a:defRPr>
            </a:lvl3pPr>
            <a:lvl4pPr marL="1097280" indent="-274320">
              <a:lnSpc>
                <a:spcPct val="100000"/>
              </a:lnSpc>
              <a:spcBef>
                <a:spcPts val="0"/>
              </a:spcBef>
              <a:spcAft>
                <a:spcPts val="600"/>
              </a:spcAft>
              <a:buFont typeface="Courier New" panose="02070309020205020404" pitchFamily="49" charset="0"/>
              <a:buChar char="o"/>
              <a:defRPr>
                <a:solidFill>
                  <a:srgbClr val="00529B"/>
                </a:solidFill>
                <a:latin typeface="Arial" panose="020B0604020202020204" pitchFamily="34" charset="0"/>
                <a:cs typeface="Arial" panose="020B0604020202020204" pitchFamily="34" charset="0"/>
              </a:defRPr>
            </a:lvl4p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custDataLst>
      <p:tags r:id="rId1"/>
    </p:custDataLst>
    <p:extLst>
      <p:ext uri="{BB962C8B-B14F-4D97-AF65-F5344CB8AC3E}">
        <p14:creationId xmlns:p14="http://schemas.microsoft.com/office/powerpoint/2010/main" val="4278576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Title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38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spTree>
    <p:extLst>
      <p:ext uri="{BB962C8B-B14F-4D97-AF65-F5344CB8AC3E}">
        <p14:creationId xmlns:p14="http://schemas.microsoft.com/office/powerpoint/2010/main" val="40148492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Titl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38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spTree>
    <p:extLst>
      <p:ext uri="{BB962C8B-B14F-4D97-AF65-F5344CB8AC3E}">
        <p14:creationId xmlns:p14="http://schemas.microsoft.com/office/powerpoint/2010/main" val="29403041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59173-B4FF-2D44-8D07-DF00AF240054}"/>
              </a:ext>
            </a:extLst>
          </p:cNvPr>
          <p:cNvSpPr>
            <a:spLocks noGrp="1"/>
          </p:cNvSpPr>
          <p:nvPr>
            <p:ph type="title" hasCustomPrompt="1"/>
          </p:nvPr>
        </p:nvSpPr>
        <p:spPr>
          <a:xfrm>
            <a:off x="0" y="0"/>
            <a:ext cx="12192000" cy="914400"/>
          </a:xfrm>
          <a:prstGeom prst="rect">
            <a:avLst/>
          </a:prstGeom>
        </p:spPr>
        <p:txBody>
          <a:bodyPr anchor="ctr"/>
          <a:lstStyle/>
          <a:p>
            <a:r>
              <a:rPr lang="en-US" dirty="0"/>
              <a:t>Click to add Head</a:t>
            </a:r>
          </a:p>
        </p:txBody>
      </p:sp>
      <p:sp>
        <p:nvSpPr>
          <p:cNvPr id="4" name="Date Placeholder 3">
            <a:extLst>
              <a:ext uri="{FF2B5EF4-FFF2-40B4-BE49-F238E27FC236}">
                <a16:creationId xmlns:a16="http://schemas.microsoft.com/office/drawing/2014/main" id="{BF584C84-A830-CF43-AF36-30FA573E36D4}"/>
              </a:ext>
            </a:extLst>
          </p:cNvPr>
          <p:cNvSpPr>
            <a:spLocks noGrp="1"/>
          </p:cNvSpPr>
          <p:nvPr>
            <p:ph type="dt" sz="half" idx="10"/>
          </p:nvPr>
        </p:nvSpPr>
        <p:spPr/>
        <p:txBody>
          <a:bodyPr/>
          <a:lstStyle>
            <a:lvl1pPr>
              <a:defRPr b="0" i="0">
                <a:solidFill>
                  <a:srgbClr val="8FAADC"/>
                </a:solidFill>
                <a:latin typeface="Arial" panose="020B0604020202020204" pitchFamily="34" charset="0"/>
                <a:cs typeface="Arial" panose="020B0604020202020204" pitchFamily="34" charset="0"/>
              </a:defRPr>
            </a:lvl1pPr>
          </a:lstStyle>
          <a:p>
            <a:pPr>
              <a:defRPr/>
            </a:pPr>
            <a:r>
              <a:rPr lang="en-US"/>
              <a:t>May 2022</a:t>
            </a:r>
          </a:p>
        </p:txBody>
      </p:sp>
      <p:sp>
        <p:nvSpPr>
          <p:cNvPr id="5" name="Footer Placeholder 4">
            <a:extLst>
              <a:ext uri="{FF2B5EF4-FFF2-40B4-BE49-F238E27FC236}">
                <a16:creationId xmlns:a16="http://schemas.microsoft.com/office/drawing/2014/main" id="{81267BC7-9E12-EB40-954F-4AF47D581C38}"/>
              </a:ext>
            </a:extLst>
          </p:cNvPr>
          <p:cNvSpPr>
            <a:spLocks noGrp="1"/>
          </p:cNvSpPr>
          <p:nvPr>
            <p:ph type="ftr" sz="quarter" idx="11"/>
          </p:nvPr>
        </p:nvSpPr>
        <p:spPr/>
        <p:txBody>
          <a:bodyPr/>
          <a:lstStyle>
            <a:lvl1pPr>
              <a:defRPr b="0" i="0">
                <a:solidFill>
                  <a:srgbClr val="8FAADC"/>
                </a:solidFill>
                <a:latin typeface="Arial" panose="020B0604020202020204" pitchFamily="34" charset="0"/>
                <a:cs typeface="Arial" panose="020B0604020202020204" pitchFamily="34" charset="0"/>
              </a:defRPr>
            </a:lvl1pPr>
          </a:lstStyle>
          <a:p>
            <a:pPr>
              <a:defRPr/>
            </a:pPr>
            <a:r>
              <a:rPr lang="en-US"/>
              <a:t>Medicare Supplement Insurance (Medigap) Policies</a:t>
            </a:r>
          </a:p>
        </p:txBody>
      </p:sp>
      <p:sp>
        <p:nvSpPr>
          <p:cNvPr id="6" name="Slide Number Placeholder 5">
            <a:extLst>
              <a:ext uri="{FF2B5EF4-FFF2-40B4-BE49-F238E27FC236}">
                <a16:creationId xmlns:a16="http://schemas.microsoft.com/office/drawing/2014/main" id="{0BB21C3E-EF1F-8D48-B06A-66FFAEB692CA}"/>
              </a:ext>
            </a:extLst>
          </p:cNvPr>
          <p:cNvSpPr>
            <a:spLocks noGrp="1"/>
          </p:cNvSpPr>
          <p:nvPr>
            <p:ph type="sldNum" sz="quarter" idx="12"/>
          </p:nvPr>
        </p:nvSpPr>
        <p:spPr/>
        <p:txBody>
          <a:bodyPr/>
          <a:lstStyle>
            <a:lvl1pPr>
              <a:defRPr b="0" i="0">
                <a:solidFill>
                  <a:srgbClr val="8FAADC"/>
                </a:solidFill>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a:t>
            </a:fld>
            <a:endParaRPr lang="en-US"/>
          </a:p>
        </p:txBody>
      </p:sp>
      <p:sp>
        <p:nvSpPr>
          <p:cNvPr id="8" name="Text Placeholder 7">
            <a:extLst>
              <a:ext uri="{FF2B5EF4-FFF2-40B4-BE49-F238E27FC236}">
                <a16:creationId xmlns:a16="http://schemas.microsoft.com/office/drawing/2014/main" id="{11E7128D-0B3A-D745-8669-CD1E054CF4CB}"/>
              </a:ext>
            </a:extLst>
          </p:cNvPr>
          <p:cNvSpPr>
            <a:spLocks noGrp="1"/>
          </p:cNvSpPr>
          <p:nvPr>
            <p:ph type="body" sz="quarter" idx="13" hasCustomPrompt="1"/>
          </p:nvPr>
        </p:nvSpPr>
        <p:spPr>
          <a:xfrm>
            <a:off x="838200" y="1658938"/>
            <a:ext cx="10644188" cy="4167187"/>
          </a:xfrm>
        </p:spPr>
        <p:txBody>
          <a:bodyPr/>
          <a:lstStyle>
            <a:lvl3pPr>
              <a:defRPr b="0" i="0">
                <a:latin typeface="Arial" panose="020B0604020202020204" pitchFamily="34" charset="0"/>
                <a:cs typeface="Arial" panose="020B0604020202020204" pitchFamily="34" charset="0"/>
              </a:defRPr>
            </a:lvl3pPr>
            <a:lvl4pPr>
              <a:defRPr b="0" i="0">
                <a:latin typeface="Arial" panose="020B0604020202020204" pitchFamily="34" charset="0"/>
                <a:cs typeface="Arial" panose="020B0604020202020204" pitchFamily="34" charset="0"/>
              </a:defRPr>
            </a:lvl4pPr>
            <a:lvl5pPr>
              <a:defRPr b="0" i="0">
                <a:latin typeface="Arial" panose="020B0604020202020204" pitchFamily="34" charset="0"/>
                <a:cs typeface="Arial" panose="020B0604020202020204" pitchFamily="34" charset="0"/>
              </a:defRPr>
            </a:lvl5pPr>
          </a:lstStyle>
          <a:p>
            <a:pPr lvl="0"/>
            <a:r>
              <a:rPr lang="en-US" dirty="0"/>
              <a:t>Click to add text</a:t>
            </a:r>
          </a:p>
          <a:p>
            <a:pPr lvl="1"/>
            <a:r>
              <a:rPr lang="en-US" dirty="0"/>
              <a:t>Click to add subtext</a:t>
            </a:r>
          </a:p>
          <a:p>
            <a:pPr lvl="2"/>
            <a:r>
              <a:rPr lang="en-US" dirty="0"/>
              <a:t>Third level</a:t>
            </a:r>
          </a:p>
        </p:txBody>
      </p:sp>
    </p:spTree>
    <p:custDataLst>
      <p:tags r:id="rId1"/>
    </p:custDataLst>
    <p:extLst>
      <p:ext uri="{BB962C8B-B14F-4D97-AF65-F5344CB8AC3E}">
        <p14:creationId xmlns:p14="http://schemas.microsoft.com/office/powerpoint/2010/main" val="17337306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Section Header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spTree>
    <p:extLst>
      <p:ext uri="{BB962C8B-B14F-4D97-AF65-F5344CB8AC3E}">
        <p14:creationId xmlns:p14="http://schemas.microsoft.com/office/powerpoint/2010/main" val="31141302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secHead" preserve="1">
  <p:cSld name="Section Header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2</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spTree>
    <p:extLst>
      <p:ext uri="{BB962C8B-B14F-4D97-AF65-F5344CB8AC3E}">
        <p14:creationId xmlns:p14="http://schemas.microsoft.com/office/powerpoint/2010/main" val="13522406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secHead" preserve="1">
  <p:cSld name="Section Header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3</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spTree>
    <p:extLst>
      <p:ext uri="{BB962C8B-B14F-4D97-AF65-F5344CB8AC3E}">
        <p14:creationId xmlns:p14="http://schemas.microsoft.com/office/powerpoint/2010/main" val="16381586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secHead" preserve="1">
  <p:cSld name="Section Header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4</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spTree>
    <p:extLst>
      <p:ext uri="{BB962C8B-B14F-4D97-AF65-F5344CB8AC3E}">
        <p14:creationId xmlns:p14="http://schemas.microsoft.com/office/powerpoint/2010/main" val="1817392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secHead" preserve="1">
  <p:cSld name="Section Header 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5</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spTree>
    <p:extLst>
      <p:ext uri="{BB962C8B-B14F-4D97-AF65-F5344CB8AC3E}">
        <p14:creationId xmlns:p14="http://schemas.microsoft.com/office/powerpoint/2010/main" val="29232858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Title Slide 2">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a:t>Click to add Title</a:t>
            </a:r>
          </a:p>
        </p:txBody>
      </p:sp>
    </p:spTree>
    <p:custDataLst>
      <p:tags r:id="rId1"/>
    </p:custDataLst>
    <p:extLst>
      <p:ext uri="{BB962C8B-B14F-4D97-AF65-F5344CB8AC3E}">
        <p14:creationId xmlns:p14="http://schemas.microsoft.com/office/powerpoint/2010/main" val="21204405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secHead" preserve="1">
  <p:cSld name="Section Header 6">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6</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spTree>
    <p:extLst>
      <p:ext uri="{BB962C8B-B14F-4D97-AF65-F5344CB8AC3E}">
        <p14:creationId xmlns:p14="http://schemas.microsoft.com/office/powerpoint/2010/main" val="16332526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secHead" preserve="1">
  <p:cSld name="Section Header 7">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7</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spTree>
    <p:extLst>
      <p:ext uri="{BB962C8B-B14F-4D97-AF65-F5344CB8AC3E}">
        <p14:creationId xmlns:p14="http://schemas.microsoft.com/office/powerpoint/2010/main" val="4990817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secHead" preserve="1">
  <p:cSld name="Section Header 8">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8</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spTree>
    <p:extLst>
      <p:ext uri="{BB962C8B-B14F-4D97-AF65-F5344CB8AC3E}">
        <p14:creationId xmlns:p14="http://schemas.microsoft.com/office/powerpoint/2010/main" val="48834250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secHead" preserve="1">
  <p:cSld name="Section Header 9">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9</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spTree>
    <p:extLst>
      <p:ext uri="{BB962C8B-B14F-4D97-AF65-F5344CB8AC3E}">
        <p14:creationId xmlns:p14="http://schemas.microsoft.com/office/powerpoint/2010/main" val="6536796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secHead" preserve="1">
  <p:cSld name="Section Header 10">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10</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spTree>
    <p:extLst>
      <p:ext uri="{BB962C8B-B14F-4D97-AF65-F5344CB8AC3E}">
        <p14:creationId xmlns:p14="http://schemas.microsoft.com/office/powerpoint/2010/main" val="354211816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1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11</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spTree>
    <p:extLst>
      <p:ext uri="{BB962C8B-B14F-4D97-AF65-F5344CB8AC3E}">
        <p14:creationId xmlns:p14="http://schemas.microsoft.com/office/powerpoint/2010/main" val="33889258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secHead" preserve="1">
  <p:cSld name="Section Header 1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12</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spTree>
    <p:extLst>
      <p:ext uri="{BB962C8B-B14F-4D97-AF65-F5344CB8AC3E}">
        <p14:creationId xmlns:p14="http://schemas.microsoft.com/office/powerpoint/2010/main" val="139306123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secHead" preserve="1">
  <p:cSld name="Section Header 1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13</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spTree>
    <p:extLst>
      <p:ext uri="{BB962C8B-B14F-4D97-AF65-F5344CB8AC3E}">
        <p14:creationId xmlns:p14="http://schemas.microsoft.com/office/powerpoint/2010/main" val="383958611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secHead" preserve="1">
  <p:cSld name="Section Header 1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14</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spTree>
    <p:extLst>
      <p:ext uri="{BB962C8B-B14F-4D97-AF65-F5344CB8AC3E}">
        <p14:creationId xmlns:p14="http://schemas.microsoft.com/office/powerpoint/2010/main" val="46940353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secHead" preserve="1">
  <p:cSld name="Section Header 1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15</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spTree>
    <p:extLst>
      <p:ext uri="{BB962C8B-B14F-4D97-AF65-F5344CB8AC3E}">
        <p14:creationId xmlns:p14="http://schemas.microsoft.com/office/powerpoint/2010/main" val="4189379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59173-B4FF-2D44-8D07-DF00AF240054}"/>
              </a:ext>
            </a:extLst>
          </p:cNvPr>
          <p:cNvSpPr>
            <a:spLocks noGrp="1"/>
          </p:cNvSpPr>
          <p:nvPr>
            <p:ph type="title" hasCustomPrompt="1"/>
          </p:nvPr>
        </p:nvSpPr>
        <p:spPr>
          <a:xfrm>
            <a:off x="0" y="-3710"/>
            <a:ext cx="12192000" cy="992188"/>
          </a:xfrm>
          <a:prstGeom prst="rect">
            <a:avLst/>
          </a:prstGeom>
        </p:spPr>
        <p:txBody>
          <a:bodyPr/>
          <a:lstStyle/>
          <a:p>
            <a:r>
              <a:rPr lang="en-US"/>
              <a:t>Click to add Head</a:t>
            </a:r>
          </a:p>
        </p:txBody>
      </p:sp>
      <p:sp>
        <p:nvSpPr>
          <p:cNvPr id="4" name="Date Placeholder 3">
            <a:extLst>
              <a:ext uri="{FF2B5EF4-FFF2-40B4-BE49-F238E27FC236}">
                <a16:creationId xmlns:a16="http://schemas.microsoft.com/office/drawing/2014/main" id="{BF584C84-A830-CF43-AF36-30FA573E36D4}"/>
              </a:ext>
            </a:extLst>
          </p:cNvPr>
          <p:cNvSpPr>
            <a:spLocks noGrp="1"/>
          </p:cNvSpPr>
          <p:nvPr>
            <p:ph type="dt" sz="half" idx="10"/>
          </p:nvPr>
        </p:nvSpPr>
        <p:spPr/>
        <p:txBody>
          <a:bodyPr/>
          <a:lstStyle>
            <a:lvl1pPr>
              <a:defRPr b="0" i="0">
                <a:latin typeface="Arial" panose="020B0604020202020204" pitchFamily="34" charset="0"/>
                <a:cs typeface="Arial" panose="020B0604020202020204" pitchFamily="34" charset="0"/>
              </a:defRPr>
            </a:lvl1pPr>
          </a:lstStyle>
          <a:p>
            <a:r>
              <a:rPr lang="en-US"/>
              <a:t>May 2022</a:t>
            </a:r>
            <a:endParaRPr lang="en-US" dirty="0"/>
          </a:p>
        </p:txBody>
      </p:sp>
      <p:sp>
        <p:nvSpPr>
          <p:cNvPr id="5" name="Footer Placeholder 4">
            <a:extLst>
              <a:ext uri="{FF2B5EF4-FFF2-40B4-BE49-F238E27FC236}">
                <a16:creationId xmlns:a16="http://schemas.microsoft.com/office/drawing/2014/main" id="{81267BC7-9E12-EB40-954F-4AF47D581C38}"/>
              </a:ext>
            </a:extLst>
          </p:cNvPr>
          <p:cNvSpPr>
            <a:spLocks noGrp="1"/>
          </p:cNvSpPr>
          <p:nvPr>
            <p:ph type="ftr" sz="quarter" idx="11"/>
          </p:nvPr>
        </p:nvSpPr>
        <p:spPr/>
        <p:txBody>
          <a:bodyPr/>
          <a:lstStyle>
            <a:lvl1pPr>
              <a:defRPr b="0" i="0">
                <a:latin typeface="Arial" panose="020B0604020202020204" pitchFamily="34" charset="0"/>
                <a:cs typeface="Arial" panose="020B0604020202020204" pitchFamily="34" charset="0"/>
              </a:defRPr>
            </a:lvl1pPr>
          </a:lstStyle>
          <a:p>
            <a:r>
              <a:rPr lang="en-US"/>
              <a:t>Medicare Supplement Insurance (Medigap) Policies</a:t>
            </a:r>
          </a:p>
        </p:txBody>
      </p:sp>
      <p:sp>
        <p:nvSpPr>
          <p:cNvPr id="6" name="Slide Number Placeholder 5">
            <a:extLst>
              <a:ext uri="{FF2B5EF4-FFF2-40B4-BE49-F238E27FC236}">
                <a16:creationId xmlns:a16="http://schemas.microsoft.com/office/drawing/2014/main" id="{0BB21C3E-EF1F-8D48-B06A-66FFAEB692CA}"/>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fld id="{F0CCE2AE-27A2-40B1-80D1-5342831D4722}" type="slidenum">
              <a:rPr lang="en-US" smtClean="0"/>
              <a:t>‹#›</a:t>
            </a:fld>
            <a:endParaRPr lang="en-US"/>
          </a:p>
        </p:txBody>
      </p:sp>
      <p:sp>
        <p:nvSpPr>
          <p:cNvPr id="8" name="Text Placeholder 7">
            <a:extLst>
              <a:ext uri="{FF2B5EF4-FFF2-40B4-BE49-F238E27FC236}">
                <a16:creationId xmlns:a16="http://schemas.microsoft.com/office/drawing/2014/main" id="{11E7128D-0B3A-D745-8669-CD1E054CF4CB}"/>
              </a:ext>
            </a:extLst>
          </p:cNvPr>
          <p:cNvSpPr>
            <a:spLocks noGrp="1"/>
          </p:cNvSpPr>
          <p:nvPr>
            <p:ph type="body" sz="quarter" idx="13" hasCustomPrompt="1"/>
          </p:nvPr>
        </p:nvSpPr>
        <p:spPr>
          <a:xfrm>
            <a:off x="838200" y="1658938"/>
            <a:ext cx="10644188" cy="4167187"/>
          </a:xfrm>
        </p:spPr>
        <p:txBody>
          <a:bodyPr/>
          <a:lstStyle>
            <a:lvl3pPr>
              <a:defRPr b="0" i="0">
                <a:latin typeface="Arial" panose="020B0604020202020204" pitchFamily="34" charset="0"/>
                <a:cs typeface="Arial" panose="020B0604020202020204" pitchFamily="34" charset="0"/>
              </a:defRPr>
            </a:lvl3pPr>
            <a:lvl4pPr>
              <a:defRPr b="0" i="0">
                <a:latin typeface="Arial" panose="020B0604020202020204" pitchFamily="34" charset="0"/>
                <a:cs typeface="Arial" panose="020B0604020202020204" pitchFamily="34" charset="0"/>
              </a:defRPr>
            </a:lvl4pPr>
            <a:lvl5pPr>
              <a:defRPr b="0" i="0">
                <a:latin typeface="Arial" panose="020B0604020202020204" pitchFamily="34" charset="0"/>
                <a:cs typeface="Arial" panose="020B0604020202020204" pitchFamily="34" charset="0"/>
              </a:defRPr>
            </a:lvl5pPr>
          </a:lstStyle>
          <a:p>
            <a:pPr lvl="0"/>
            <a:r>
              <a:rPr lang="en-US"/>
              <a:t>Click to add text</a:t>
            </a:r>
          </a:p>
          <a:p>
            <a:pPr lvl="1"/>
            <a:r>
              <a:rPr lang="en-US"/>
              <a:t>Click to add subtext</a:t>
            </a:r>
          </a:p>
          <a:p>
            <a:pPr lvl="2"/>
            <a:r>
              <a:rPr lang="en-US"/>
              <a:t>Third level</a:t>
            </a:r>
          </a:p>
        </p:txBody>
      </p:sp>
    </p:spTree>
    <p:custDataLst>
      <p:tags r:id="rId1"/>
    </p:custDataLst>
    <p:extLst>
      <p:ext uri="{BB962C8B-B14F-4D97-AF65-F5344CB8AC3E}">
        <p14:creationId xmlns:p14="http://schemas.microsoft.com/office/powerpoint/2010/main" val="96476782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secHead" preserve="1">
  <p:cSld name="Section Header 16">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16</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spTree>
    <p:extLst>
      <p:ext uri="{BB962C8B-B14F-4D97-AF65-F5344CB8AC3E}">
        <p14:creationId xmlns:p14="http://schemas.microsoft.com/office/powerpoint/2010/main" val="171222961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secHead" preserve="1">
  <p:cSld name="Section Header 17">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17</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spTree>
    <p:extLst>
      <p:ext uri="{BB962C8B-B14F-4D97-AF65-F5344CB8AC3E}">
        <p14:creationId xmlns:p14="http://schemas.microsoft.com/office/powerpoint/2010/main" val="205999712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secHead" preserve="1">
  <p:cSld name="Section Header 18">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18</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spTree>
    <p:extLst>
      <p:ext uri="{BB962C8B-B14F-4D97-AF65-F5344CB8AC3E}">
        <p14:creationId xmlns:p14="http://schemas.microsoft.com/office/powerpoint/2010/main" val="70178518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secHead" preserve="1">
  <p:cSld name="Section Header 19">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19</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spTree>
    <p:extLst>
      <p:ext uri="{BB962C8B-B14F-4D97-AF65-F5344CB8AC3E}">
        <p14:creationId xmlns:p14="http://schemas.microsoft.com/office/powerpoint/2010/main" val="149366594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secHead" preserve="1">
  <p:cSld name="Section Header 20">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20</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spTree>
    <p:extLst>
      <p:ext uri="{BB962C8B-B14F-4D97-AF65-F5344CB8AC3E}">
        <p14:creationId xmlns:p14="http://schemas.microsoft.com/office/powerpoint/2010/main" val="359984217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p:cSld name="Table of Content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BE1B1-E827-A14C-9A37-3E4162DA1204}"/>
              </a:ext>
            </a:extLst>
          </p:cNvPr>
          <p:cNvSpPr>
            <a:spLocks noGrp="1"/>
          </p:cNvSpPr>
          <p:nvPr>
            <p:ph type="title" hasCustomPrompt="1"/>
          </p:nvPr>
        </p:nvSpPr>
        <p:spPr>
          <a:xfrm>
            <a:off x="1883226" y="403762"/>
            <a:ext cx="5027023" cy="719643"/>
          </a:xfrm>
        </p:spPr>
        <p:txBody>
          <a:bodyPr>
            <a:normAutofit/>
          </a:bodyPr>
          <a:lstStyle>
            <a:lvl1pPr algn="l">
              <a:defRPr sz="3400">
                <a:solidFill>
                  <a:srgbClr val="00539A"/>
                </a:solidFill>
              </a:defRPr>
            </a:lvl1pPr>
          </a:lstStyle>
          <a:p>
            <a:r>
              <a:rPr lang="en-US" dirty="0"/>
              <a:t>Table of Contents</a:t>
            </a:r>
          </a:p>
        </p:txBody>
      </p:sp>
      <p:sp>
        <p:nvSpPr>
          <p:cNvPr id="8" name="Text Placeholder 7">
            <a:extLst>
              <a:ext uri="{FF2B5EF4-FFF2-40B4-BE49-F238E27FC236}">
                <a16:creationId xmlns:a16="http://schemas.microsoft.com/office/drawing/2014/main" id="{459E77DD-CA53-1643-8339-6DE44F2ECBD4}"/>
              </a:ext>
            </a:extLst>
          </p:cNvPr>
          <p:cNvSpPr>
            <a:spLocks noGrp="1"/>
          </p:cNvSpPr>
          <p:nvPr>
            <p:ph type="body" sz="quarter" idx="13" hasCustomPrompt="1"/>
          </p:nvPr>
        </p:nvSpPr>
        <p:spPr>
          <a:xfrm>
            <a:off x="1883226" y="1771912"/>
            <a:ext cx="9729654" cy="3810569"/>
          </a:xfrm>
        </p:spPr>
        <p:txBody>
          <a:bodyPr/>
          <a:lstStyle>
            <a:lvl1pPr marL="0" indent="0">
              <a:lnSpc>
                <a:spcPct val="100000"/>
              </a:lnSpc>
              <a:spcBef>
                <a:spcPts val="800"/>
              </a:spcBef>
              <a:buFontTx/>
              <a:buNone/>
              <a:defRPr sz="1800">
                <a:solidFill>
                  <a:schemeClr val="tx1"/>
                </a:solidFill>
              </a:defRPr>
            </a:lvl1pPr>
          </a:lstStyle>
          <a:p>
            <a:pPr>
              <a:lnSpc>
                <a:spcPct val="150000"/>
              </a:lnSpc>
            </a:pPr>
            <a:r>
              <a:rPr lang="en-US" b="1" dirty="0">
                <a:solidFill>
                  <a:srgbClr val="00529B"/>
                </a:solidFill>
                <a:latin typeface="Arial" panose="020B0604020202020204" pitchFamily="34" charset="0"/>
                <a:cs typeface="Arial" panose="020B0604020202020204" pitchFamily="34" charset="0"/>
              </a:rPr>
              <a:t>Lesson 1</a:t>
            </a:r>
            <a:r>
              <a:rPr lang="en-US" dirty="0">
                <a:solidFill>
                  <a:prstClr val="black"/>
                </a:solidFill>
                <a:latin typeface="Arial" panose="020B0604020202020204" pitchFamily="34" charset="0"/>
                <a:cs typeface="Arial" panose="020B0604020202020204" pitchFamily="34" charset="0"/>
              </a:rPr>
              <a:t> Topic text here</a:t>
            </a:r>
            <a:r>
              <a:rPr lang="en-US" u="dottedHeavy" dirty="0">
                <a:solidFill>
                  <a:prstClr val="black"/>
                </a:solidFill>
                <a:latin typeface="Arial" panose="020B0604020202020204" pitchFamily="34" charset="0"/>
                <a:cs typeface="Arial" panose="020B0604020202020204" pitchFamily="34" charset="0"/>
              </a:rPr>
              <a:t>							</a:t>
            </a:r>
            <a:r>
              <a:rPr lang="en-US" dirty="0">
                <a:solidFill>
                  <a:prstClr val="black"/>
                </a:solidFill>
                <a:latin typeface="Arial" panose="020B0604020202020204" pitchFamily="34" charset="0"/>
                <a:cs typeface="Arial" panose="020B0604020202020204" pitchFamily="34" charset="0"/>
              </a:rPr>
              <a:t>0 </a:t>
            </a:r>
          </a:p>
          <a:p>
            <a:pPr lvl="0">
              <a:lnSpc>
                <a:spcPct val="150000"/>
              </a:lnSpc>
            </a:pPr>
            <a:r>
              <a:rPr lang="en-US" b="1" dirty="0">
                <a:solidFill>
                  <a:srgbClr val="00529B"/>
                </a:solidFill>
                <a:latin typeface="Arial" panose="020B0604020202020204" pitchFamily="34" charset="0"/>
                <a:cs typeface="Arial" panose="020B0604020202020204" pitchFamily="34" charset="0"/>
              </a:rPr>
              <a:t>Lesson 2</a:t>
            </a:r>
            <a:r>
              <a:rPr lang="en-US" dirty="0">
                <a:solidFill>
                  <a:prstClr val="black"/>
                </a:solidFill>
                <a:latin typeface="Arial" panose="020B0604020202020204" pitchFamily="34" charset="0"/>
                <a:cs typeface="Arial" panose="020B0604020202020204" pitchFamily="34" charset="0"/>
              </a:rPr>
              <a:t> Topic text here</a:t>
            </a:r>
            <a:r>
              <a:rPr lang="en-US" u="dottedHeavy" dirty="0">
                <a:solidFill>
                  <a:prstClr val="black"/>
                </a:solidFill>
                <a:latin typeface="Arial" panose="020B0604020202020204" pitchFamily="34" charset="0"/>
                <a:cs typeface="Arial" panose="020B0604020202020204" pitchFamily="34" charset="0"/>
              </a:rPr>
              <a:t>							</a:t>
            </a:r>
            <a:r>
              <a:rPr lang="en-US" dirty="0">
                <a:solidFill>
                  <a:prstClr val="black"/>
                </a:solidFill>
                <a:latin typeface="Arial" panose="020B0604020202020204" pitchFamily="34" charset="0"/>
                <a:cs typeface="Arial" panose="020B0604020202020204" pitchFamily="34" charset="0"/>
              </a:rPr>
              <a:t>0 </a:t>
            </a:r>
          </a:p>
          <a:p>
            <a:pPr lvl="0">
              <a:lnSpc>
                <a:spcPct val="150000"/>
              </a:lnSpc>
            </a:pPr>
            <a:r>
              <a:rPr lang="en-US" b="1" dirty="0">
                <a:solidFill>
                  <a:srgbClr val="00529B"/>
                </a:solidFill>
                <a:latin typeface="Arial" panose="020B0604020202020204" pitchFamily="34" charset="0"/>
                <a:cs typeface="Arial" panose="020B0604020202020204" pitchFamily="34" charset="0"/>
              </a:rPr>
              <a:t>Lesson 3</a:t>
            </a:r>
            <a:r>
              <a:rPr lang="en-US" dirty="0">
                <a:solidFill>
                  <a:prstClr val="black"/>
                </a:solidFill>
                <a:latin typeface="Arial" panose="020B0604020202020204" pitchFamily="34" charset="0"/>
                <a:cs typeface="Arial" panose="020B0604020202020204" pitchFamily="34" charset="0"/>
              </a:rPr>
              <a:t> Topic text here</a:t>
            </a:r>
            <a:r>
              <a:rPr lang="en-US" u="dottedHeavy" dirty="0">
                <a:solidFill>
                  <a:prstClr val="black"/>
                </a:solidFill>
                <a:latin typeface="Arial" panose="020B0604020202020204" pitchFamily="34" charset="0"/>
                <a:cs typeface="Arial" panose="020B0604020202020204" pitchFamily="34" charset="0"/>
              </a:rPr>
              <a:t>							</a:t>
            </a:r>
            <a:r>
              <a:rPr lang="en-US" dirty="0">
                <a:solidFill>
                  <a:prstClr val="black"/>
                </a:solidFill>
                <a:latin typeface="Arial" panose="020B0604020202020204" pitchFamily="34" charset="0"/>
                <a:cs typeface="Arial" panose="020B0604020202020204" pitchFamily="34" charset="0"/>
              </a:rPr>
              <a:t>0 </a:t>
            </a:r>
          </a:p>
          <a:p>
            <a:pPr lvl="0">
              <a:lnSpc>
                <a:spcPct val="150000"/>
              </a:lnSpc>
            </a:pPr>
            <a:r>
              <a:rPr lang="en-US" b="1" dirty="0">
                <a:solidFill>
                  <a:srgbClr val="00529B"/>
                </a:solidFill>
                <a:latin typeface="Arial" panose="020B0604020202020204" pitchFamily="34" charset="0"/>
                <a:cs typeface="Arial" panose="020B0604020202020204" pitchFamily="34" charset="0"/>
              </a:rPr>
              <a:t>Lesson 4</a:t>
            </a:r>
            <a:r>
              <a:rPr lang="en-US" dirty="0">
                <a:solidFill>
                  <a:prstClr val="black"/>
                </a:solidFill>
                <a:latin typeface="Arial" panose="020B0604020202020204" pitchFamily="34" charset="0"/>
                <a:cs typeface="Arial" panose="020B0604020202020204" pitchFamily="34" charset="0"/>
              </a:rPr>
              <a:t> Topic text here</a:t>
            </a:r>
            <a:r>
              <a:rPr lang="en-US" u="dottedHeavy" dirty="0">
                <a:solidFill>
                  <a:prstClr val="black"/>
                </a:solidFill>
                <a:latin typeface="Arial" panose="020B0604020202020204" pitchFamily="34" charset="0"/>
                <a:cs typeface="Arial" panose="020B0604020202020204" pitchFamily="34" charset="0"/>
              </a:rPr>
              <a:t>							</a:t>
            </a:r>
            <a:r>
              <a:rPr lang="en-US" dirty="0">
                <a:solidFill>
                  <a:prstClr val="black"/>
                </a:solidFill>
                <a:latin typeface="Arial" panose="020B0604020202020204" pitchFamily="34" charset="0"/>
                <a:cs typeface="Arial" panose="020B0604020202020204" pitchFamily="34" charset="0"/>
              </a:rPr>
              <a:t>0 </a:t>
            </a:r>
          </a:p>
          <a:p>
            <a:pPr lvl="0">
              <a:lnSpc>
                <a:spcPct val="150000"/>
              </a:lnSpc>
            </a:pPr>
            <a:r>
              <a:rPr lang="en-US" b="1" dirty="0">
                <a:solidFill>
                  <a:srgbClr val="00529B"/>
                </a:solidFill>
                <a:latin typeface="Arial" panose="020B0604020202020204" pitchFamily="34" charset="0"/>
                <a:cs typeface="Arial" panose="020B0604020202020204" pitchFamily="34" charset="0"/>
              </a:rPr>
              <a:t>Lesson 5</a:t>
            </a:r>
            <a:r>
              <a:rPr lang="en-US" dirty="0">
                <a:solidFill>
                  <a:prstClr val="black"/>
                </a:solidFill>
                <a:latin typeface="Arial" panose="020B0604020202020204" pitchFamily="34" charset="0"/>
                <a:cs typeface="Arial" panose="020B0604020202020204" pitchFamily="34" charset="0"/>
              </a:rPr>
              <a:t> Topic text here</a:t>
            </a:r>
            <a:r>
              <a:rPr lang="en-US" u="dottedHeavy" dirty="0">
                <a:solidFill>
                  <a:prstClr val="black"/>
                </a:solidFill>
                <a:latin typeface="Arial" panose="020B0604020202020204" pitchFamily="34" charset="0"/>
                <a:cs typeface="Arial" panose="020B0604020202020204" pitchFamily="34" charset="0"/>
              </a:rPr>
              <a:t>							</a:t>
            </a:r>
            <a:r>
              <a:rPr lang="en-US" dirty="0">
                <a:solidFill>
                  <a:prstClr val="black"/>
                </a:solidFill>
                <a:latin typeface="Arial" panose="020B0604020202020204" pitchFamily="34" charset="0"/>
                <a:cs typeface="Arial" panose="020B0604020202020204" pitchFamily="34" charset="0"/>
              </a:rPr>
              <a:t>0 </a:t>
            </a:r>
          </a:p>
        </p:txBody>
      </p:sp>
      <p:sp>
        <p:nvSpPr>
          <p:cNvPr id="3" name="Date Placeholder 2">
            <a:extLst>
              <a:ext uri="{FF2B5EF4-FFF2-40B4-BE49-F238E27FC236}">
                <a16:creationId xmlns:a16="http://schemas.microsoft.com/office/drawing/2014/main" id="{CE8DCCB5-517E-1745-92D8-CCDDEB8157E7}"/>
              </a:ext>
            </a:extLst>
          </p:cNvPr>
          <p:cNvSpPr>
            <a:spLocks noGrp="1"/>
          </p:cNvSpPr>
          <p:nvPr>
            <p:ph type="dt" sz="half" idx="10"/>
          </p:nvPr>
        </p:nvSpPr>
        <p:spPr/>
        <p:txBody>
          <a:bodyPr/>
          <a:lstStyle>
            <a:lvl1pPr>
              <a:defRPr>
                <a:solidFill>
                  <a:schemeClr val="bg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May 2022</a:t>
            </a:r>
          </a:p>
        </p:txBody>
      </p:sp>
      <p:sp>
        <p:nvSpPr>
          <p:cNvPr id="4" name="Footer Placeholder 3">
            <a:extLst>
              <a:ext uri="{FF2B5EF4-FFF2-40B4-BE49-F238E27FC236}">
                <a16:creationId xmlns:a16="http://schemas.microsoft.com/office/drawing/2014/main" id="{A529907E-7ABF-DB4E-807E-F2CE9D47B3A5}"/>
              </a:ext>
            </a:extLst>
          </p:cNvPr>
          <p:cNvSpPr>
            <a:spLocks noGrp="1"/>
          </p:cNvSpPr>
          <p:nvPr>
            <p:ph type="ftr" sz="quarter" idx="11"/>
          </p:nvPr>
        </p:nvSpPr>
        <p:spPr/>
        <p:txBody>
          <a:bodyPr/>
          <a:lstStyle>
            <a:lvl1pPr>
              <a:defRPr>
                <a:solidFill>
                  <a:schemeClr val="bg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Medicare Supplement Insurance (Medigap) Policies</a:t>
            </a:r>
          </a:p>
        </p:txBody>
      </p:sp>
      <p:sp>
        <p:nvSpPr>
          <p:cNvPr id="5" name="Slide Number Placeholder 4">
            <a:extLst>
              <a:ext uri="{FF2B5EF4-FFF2-40B4-BE49-F238E27FC236}">
                <a16:creationId xmlns:a16="http://schemas.microsoft.com/office/drawing/2014/main" id="{154CA6A7-3973-8749-BE64-B9296236D6E2}"/>
              </a:ext>
            </a:extLst>
          </p:cNvPr>
          <p:cNvSpPr>
            <a:spLocks noGrp="1"/>
          </p:cNvSpPr>
          <p:nvPr>
            <p:ph type="sldNum" sz="quarter" idx="12"/>
          </p:nvPr>
        </p:nvSpPr>
        <p:spPr/>
        <p:txBody>
          <a:bodyPr/>
          <a:lstStyle>
            <a:lvl1pPr>
              <a:defRPr>
                <a:solidFill>
                  <a:schemeClr val="bg1"/>
                </a:solidFill>
              </a:defRPr>
            </a:lvl1pPr>
          </a:lstStyle>
          <a:p>
            <a:pPr>
              <a:defRPr/>
            </a:pPr>
            <a:fld id="{11E79EF6-0C0E-43E6-8FB3-918BC522CC5A}" type="slidenum">
              <a:rPr lang="en-US" smtClean="0"/>
              <a:pPr>
                <a:defRPr/>
              </a:pPr>
              <a:t>‹#›</a:t>
            </a:fld>
            <a:endParaRPr lang="en-US"/>
          </a:p>
        </p:txBody>
      </p:sp>
    </p:spTree>
    <p:extLst>
      <p:ext uri="{BB962C8B-B14F-4D97-AF65-F5344CB8AC3E}">
        <p14:creationId xmlns:p14="http://schemas.microsoft.com/office/powerpoint/2010/main" val="207676098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8DDDB4-6A8A-5140-AE7F-8ECB4F3684F0}"/>
              </a:ext>
            </a:extLst>
          </p:cNvPr>
          <p:cNvSpPr>
            <a:spLocks noGrp="1"/>
          </p:cNvSpPr>
          <p:nvPr>
            <p:ph type="title"/>
          </p:nvPr>
        </p:nvSpPr>
        <p:spPr>
          <a:xfrm>
            <a:off x="838200" y="222621"/>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E8FE9D5-34A7-564D-978E-11F75565FE40}"/>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589B45F-BAFD-B947-B57E-69DD9624078E}"/>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9FF7EB0-371F-B14B-BCFB-B0DD568C4772}"/>
              </a:ext>
            </a:extLst>
          </p:cNvPr>
          <p:cNvSpPr>
            <a:spLocks noGrp="1"/>
          </p:cNvSpPr>
          <p:nvPr>
            <p:ph type="dt" sz="half" idx="10"/>
          </p:nvPr>
        </p:nvSpPr>
        <p:spPr/>
        <p:txBody>
          <a:bodyPr/>
          <a:lstStyle>
            <a:lvl1pPr>
              <a:defRPr>
                <a:solidFill>
                  <a:srgbClr val="8FAADC"/>
                </a:solidFill>
              </a:defRPr>
            </a:lvl1pPr>
          </a:lstStyle>
          <a:p>
            <a:r>
              <a:rPr lang="en-US"/>
              <a:t>May 2022</a:t>
            </a:r>
          </a:p>
        </p:txBody>
      </p:sp>
      <p:sp>
        <p:nvSpPr>
          <p:cNvPr id="6" name="Footer Placeholder 5">
            <a:extLst>
              <a:ext uri="{FF2B5EF4-FFF2-40B4-BE49-F238E27FC236}">
                <a16:creationId xmlns:a16="http://schemas.microsoft.com/office/drawing/2014/main" id="{B38E04E8-DE74-E144-8D90-907D33AFD253}"/>
              </a:ext>
            </a:extLst>
          </p:cNvPr>
          <p:cNvSpPr>
            <a:spLocks noGrp="1"/>
          </p:cNvSpPr>
          <p:nvPr>
            <p:ph type="ftr" sz="quarter" idx="11"/>
          </p:nvPr>
        </p:nvSpPr>
        <p:spPr/>
        <p:txBody>
          <a:bodyPr/>
          <a:lstStyle>
            <a:lvl1pPr>
              <a:defRPr>
                <a:solidFill>
                  <a:srgbClr val="8FAADC"/>
                </a:solidFill>
              </a:defRPr>
            </a:lvl1pPr>
          </a:lstStyle>
          <a:p>
            <a:r>
              <a:rPr lang="en-US"/>
              <a:t>Medicare Supplement Insurance (Medigap) Policies</a:t>
            </a:r>
          </a:p>
        </p:txBody>
      </p:sp>
      <p:sp>
        <p:nvSpPr>
          <p:cNvPr id="7" name="Slide Number Placeholder 6">
            <a:extLst>
              <a:ext uri="{FF2B5EF4-FFF2-40B4-BE49-F238E27FC236}">
                <a16:creationId xmlns:a16="http://schemas.microsoft.com/office/drawing/2014/main" id="{943CF5FA-4D77-1F40-B806-E0735CF30220}"/>
              </a:ext>
            </a:extLst>
          </p:cNvPr>
          <p:cNvSpPr>
            <a:spLocks noGrp="1"/>
          </p:cNvSpPr>
          <p:nvPr>
            <p:ph type="sldNum" sz="quarter" idx="12"/>
          </p:nvPr>
        </p:nvSpPr>
        <p:spPr/>
        <p:txBody>
          <a:bodyPr/>
          <a:lstStyle>
            <a:lvl1pPr>
              <a:defRPr>
                <a:solidFill>
                  <a:srgbClr val="8FAADC"/>
                </a:solidFill>
              </a:defRPr>
            </a:lvl1pPr>
          </a:lstStyle>
          <a:p>
            <a:pPr>
              <a:defRPr/>
            </a:pPr>
            <a:fld id="{11E79EF6-0C0E-43E6-8FB3-918BC522CC5A}" type="slidenum">
              <a:rPr lang="en-US" smtClean="0"/>
              <a:pPr>
                <a:defRPr/>
              </a:pPr>
              <a:t>‹#›</a:t>
            </a:fld>
            <a:endParaRPr lang="en-US"/>
          </a:p>
        </p:txBody>
      </p:sp>
    </p:spTree>
    <p:custDataLst>
      <p:tags r:id="rId1"/>
    </p:custDataLst>
    <p:extLst>
      <p:ext uri="{BB962C8B-B14F-4D97-AF65-F5344CB8AC3E}">
        <p14:creationId xmlns:p14="http://schemas.microsoft.com/office/powerpoint/2010/main" val="103543665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57C1A7-B2F4-7A4B-934A-CCDEC8A7B06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D6011AE-DB90-1F43-A0E3-722EE6B4FFF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5765D88-A52C-BD4F-8F3E-062B43BC9976}"/>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0BEB5B3-F555-E048-A00D-EF61F3493B0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F171BE28-E73C-454F-830B-B65A199CBBFB}"/>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4CE1DB5-3F2E-B448-8248-F1B025C81EE8}"/>
              </a:ext>
            </a:extLst>
          </p:cNvPr>
          <p:cNvSpPr>
            <a:spLocks noGrp="1"/>
          </p:cNvSpPr>
          <p:nvPr>
            <p:ph type="dt" sz="half" idx="10"/>
          </p:nvPr>
        </p:nvSpPr>
        <p:spPr/>
        <p:txBody>
          <a:bodyPr/>
          <a:lstStyle>
            <a:lvl1pPr>
              <a:defRPr>
                <a:solidFill>
                  <a:srgbClr val="8FAADC"/>
                </a:solidFill>
              </a:defRPr>
            </a:lvl1pPr>
          </a:lstStyle>
          <a:p>
            <a:r>
              <a:rPr lang="en-US"/>
              <a:t>May 2022</a:t>
            </a:r>
          </a:p>
        </p:txBody>
      </p:sp>
      <p:sp>
        <p:nvSpPr>
          <p:cNvPr id="8" name="Footer Placeholder 7">
            <a:extLst>
              <a:ext uri="{FF2B5EF4-FFF2-40B4-BE49-F238E27FC236}">
                <a16:creationId xmlns:a16="http://schemas.microsoft.com/office/drawing/2014/main" id="{DE11E70B-935E-0143-891B-600E12EE3677}"/>
              </a:ext>
            </a:extLst>
          </p:cNvPr>
          <p:cNvSpPr>
            <a:spLocks noGrp="1"/>
          </p:cNvSpPr>
          <p:nvPr>
            <p:ph type="ftr" sz="quarter" idx="11"/>
          </p:nvPr>
        </p:nvSpPr>
        <p:spPr/>
        <p:txBody>
          <a:bodyPr/>
          <a:lstStyle>
            <a:lvl1pPr>
              <a:defRPr>
                <a:solidFill>
                  <a:srgbClr val="8FAADC"/>
                </a:solidFill>
              </a:defRPr>
            </a:lvl1pPr>
          </a:lstStyle>
          <a:p>
            <a:r>
              <a:rPr lang="en-US"/>
              <a:t>Medicare Supplement Insurance (Medigap) Policies</a:t>
            </a:r>
          </a:p>
        </p:txBody>
      </p:sp>
      <p:sp>
        <p:nvSpPr>
          <p:cNvPr id="9" name="Slide Number Placeholder 8">
            <a:extLst>
              <a:ext uri="{FF2B5EF4-FFF2-40B4-BE49-F238E27FC236}">
                <a16:creationId xmlns:a16="http://schemas.microsoft.com/office/drawing/2014/main" id="{60C733BD-E60E-0741-8815-16744628B713}"/>
              </a:ext>
            </a:extLst>
          </p:cNvPr>
          <p:cNvSpPr>
            <a:spLocks noGrp="1"/>
          </p:cNvSpPr>
          <p:nvPr>
            <p:ph type="sldNum" sz="quarter" idx="12"/>
          </p:nvPr>
        </p:nvSpPr>
        <p:spPr/>
        <p:txBody>
          <a:bodyPr/>
          <a:lstStyle>
            <a:lvl1pPr>
              <a:defRPr>
                <a:solidFill>
                  <a:srgbClr val="8FAADC"/>
                </a:solidFill>
              </a:defRPr>
            </a:lvl1pPr>
          </a:lstStyle>
          <a:p>
            <a:pPr>
              <a:defRPr/>
            </a:pPr>
            <a:fld id="{11E79EF6-0C0E-43E6-8FB3-918BC522CC5A}" type="slidenum">
              <a:rPr lang="en-US" smtClean="0"/>
              <a:pPr>
                <a:defRPr/>
              </a:pPr>
              <a:t>‹#›</a:t>
            </a:fld>
            <a:endParaRPr lang="en-US"/>
          </a:p>
        </p:txBody>
      </p:sp>
    </p:spTree>
    <p:custDataLst>
      <p:tags r:id="rId1"/>
    </p:custDataLst>
    <p:extLst>
      <p:ext uri="{BB962C8B-B14F-4D97-AF65-F5344CB8AC3E}">
        <p14:creationId xmlns:p14="http://schemas.microsoft.com/office/powerpoint/2010/main" val="409647236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p:nvPr>
        </p:nvSpPr>
        <p:spPr>
          <a:xfrm>
            <a:off x="0" y="0"/>
            <a:ext cx="12192000" cy="953037"/>
          </a:xfrm>
          <a:prstGeom prst="rect">
            <a:avLst/>
          </a:prstGeom>
        </p:spPr>
        <p:txBody>
          <a:bodyPr anchor="ctr"/>
          <a:lstStyle/>
          <a:p>
            <a:r>
              <a:rPr lang="en-US"/>
              <a:t>Click to edit Master title style</a:t>
            </a:r>
          </a:p>
        </p:txBody>
      </p:sp>
      <p:sp>
        <p:nvSpPr>
          <p:cNvPr id="3" name="Date Placeholder 2">
            <a:extLst>
              <a:ext uri="{FF2B5EF4-FFF2-40B4-BE49-F238E27FC236}">
                <a16:creationId xmlns:a16="http://schemas.microsoft.com/office/drawing/2014/main" id="{3BE36683-988D-7A42-9F8E-6AB42F364005}"/>
              </a:ext>
            </a:extLst>
          </p:cNvPr>
          <p:cNvSpPr>
            <a:spLocks noGrp="1"/>
          </p:cNvSpPr>
          <p:nvPr>
            <p:ph type="dt" sz="half" idx="10"/>
          </p:nvPr>
        </p:nvSpPr>
        <p:spPr/>
        <p:txBody>
          <a:bodyPr/>
          <a:lstStyle>
            <a:lvl1pPr>
              <a:defRPr>
                <a:solidFill>
                  <a:srgbClr val="8FAADC"/>
                </a:solidFill>
              </a:defRPr>
            </a:lvl1pPr>
          </a:lstStyle>
          <a:p>
            <a:r>
              <a:rPr lang="en-US"/>
              <a:t>May 2022</a:t>
            </a:r>
          </a:p>
        </p:txBody>
      </p:sp>
      <p:sp>
        <p:nvSpPr>
          <p:cNvPr id="4" name="Footer Placeholder 3">
            <a:extLst>
              <a:ext uri="{FF2B5EF4-FFF2-40B4-BE49-F238E27FC236}">
                <a16:creationId xmlns:a16="http://schemas.microsoft.com/office/drawing/2014/main" id="{518A2339-20C0-8345-BADD-E56719368FD6}"/>
              </a:ext>
            </a:extLst>
          </p:cNvPr>
          <p:cNvSpPr>
            <a:spLocks noGrp="1"/>
          </p:cNvSpPr>
          <p:nvPr>
            <p:ph type="ftr" sz="quarter" idx="11"/>
          </p:nvPr>
        </p:nvSpPr>
        <p:spPr/>
        <p:txBody>
          <a:bodyPr/>
          <a:lstStyle>
            <a:lvl1pPr>
              <a:defRPr>
                <a:solidFill>
                  <a:srgbClr val="8FAADC"/>
                </a:solidFill>
              </a:defRPr>
            </a:lvl1pPr>
          </a:lstStyle>
          <a:p>
            <a:r>
              <a:rPr lang="en-US"/>
              <a:t>Medicare Supplement Insurance (Medigap) Policies</a:t>
            </a:r>
          </a:p>
        </p:txBody>
      </p:sp>
      <p:sp>
        <p:nvSpPr>
          <p:cNvPr id="5" name="Slide Number Placeholder 4">
            <a:extLst>
              <a:ext uri="{FF2B5EF4-FFF2-40B4-BE49-F238E27FC236}">
                <a16:creationId xmlns:a16="http://schemas.microsoft.com/office/drawing/2014/main" id="{8E7C8C04-6EC5-EB40-A3D9-34399D9CE55B}"/>
              </a:ext>
            </a:extLst>
          </p:cNvPr>
          <p:cNvSpPr>
            <a:spLocks noGrp="1"/>
          </p:cNvSpPr>
          <p:nvPr>
            <p:ph type="sldNum" sz="quarter" idx="12"/>
          </p:nvPr>
        </p:nvSpPr>
        <p:spPr/>
        <p:txBody>
          <a:bodyPr/>
          <a:lstStyle>
            <a:lvl1pPr>
              <a:defRPr>
                <a:solidFill>
                  <a:srgbClr val="8FAADC"/>
                </a:solidFill>
              </a:defRPr>
            </a:lvl1pPr>
          </a:lstStyle>
          <a:p>
            <a:pPr>
              <a:defRPr/>
            </a:pPr>
            <a:fld id="{11E79EF6-0C0E-43E6-8FB3-918BC522CC5A}" type="slidenum">
              <a:rPr lang="en-US" smtClean="0"/>
              <a:pPr>
                <a:defRPr/>
              </a:pPr>
              <a:t>‹#›</a:t>
            </a:fld>
            <a:endParaRPr lang="en-US"/>
          </a:p>
        </p:txBody>
      </p:sp>
    </p:spTree>
    <p:custDataLst>
      <p:tags r:id="rId1"/>
    </p:custDataLst>
    <p:extLst>
      <p:ext uri="{BB962C8B-B14F-4D97-AF65-F5344CB8AC3E}">
        <p14:creationId xmlns:p14="http://schemas.microsoft.com/office/powerpoint/2010/main" val="97982636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3FE958B-4F02-5F43-B10F-C444D76299BC}"/>
              </a:ext>
            </a:extLst>
          </p:cNvPr>
          <p:cNvSpPr>
            <a:spLocks noGrp="1"/>
          </p:cNvSpPr>
          <p:nvPr>
            <p:ph type="dt" sz="half" idx="10"/>
          </p:nvPr>
        </p:nvSpPr>
        <p:spPr/>
        <p:txBody>
          <a:bodyPr/>
          <a:lstStyle>
            <a:lvl1pPr>
              <a:defRPr>
                <a:solidFill>
                  <a:srgbClr val="8FAADC"/>
                </a:solidFill>
              </a:defRPr>
            </a:lvl1pPr>
          </a:lstStyle>
          <a:p>
            <a:r>
              <a:rPr lang="en-US"/>
              <a:t>May 2022</a:t>
            </a:r>
          </a:p>
        </p:txBody>
      </p:sp>
      <p:sp>
        <p:nvSpPr>
          <p:cNvPr id="3" name="Footer Placeholder 2">
            <a:extLst>
              <a:ext uri="{FF2B5EF4-FFF2-40B4-BE49-F238E27FC236}">
                <a16:creationId xmlns:a16="http://schemas.microsoft.com/office/drawing/2014/main" id="{51B4AEBB-F1DF-0B4A-BA61-3820F58A3982}"/>
              </a:ext>
            </a:extLst>
          </p:cNvPr>
          <p:cNvSpPr>
            <a:spLocks noGrp="1"/>
          </p:cNvSpPr>
          <p:nvPr>
            <p:ph type="ftr" sz="quarter" idx="11"/>
          </p:nvPr>
        </p:nvSpPr>
        <p:spPr/>
        <p:txBody>
          <a:bodyPr/>
          <a:lstStyle>
            <a:lvl1pPr>
              <a:defRPr>
                <a:solidFill>
                  <a:srgbClr val="8FAADC"/>
                </a:solidFill>
              </a:defRPr>
            </a:lvl1pPr>
          </a:lstStyle>
          <a:p>
            <a:r>
              <a:rPr lang="en-US"/>
              <a:t>Medicare Supplement Insurance (Medigap) Policies</a:t>
            </a:r>
          </a:p>
        </p:txBody>
      </p:sp>
      <p:sp>
        <p:nvSpPr>
          <p:cNvPr id="4" name="Slide Number Placeholder 3">
            <a:extLst>
              <a:ext uri="{FF2B5EF4-FFF2-40B4-BE49-F238E27FC236}">
                <a16:creationId xmlns:a16="http://schemas.microsoft.com/office/drawing/2014/main" id="{BFF0D676-573B-EC4D-A8AB-772B49B5A94E}"/>
              </a:ext>
            </a:extLst>
          </p:cNvPr>
          <p:cNvSpPr>
            <a:spLocks noGrp="1"/>
          </p:cNvSpPr>
          <p:nvPr>
            <p:ph type="sldNum" sz="quarter" idx="12"/>
          </p:nvPr>
        </p:nvSpPr>
        <p:spPr/>
        <p:txBody>
          <a:bodyPr/>
          <a:lstStyle>
            <a:lvl1pPr>
              <a:defRPr>
                <a:solidFill>
                  <a:srgbClr val="8FAADC"/>
                </a:solidFill>
              </a:defRPr>
            </a:lvl1pPr>
          </a:lstStyle>
          <a:p>
            <a:pPr>
              <a:defRPr/>
            </a:pPr>
            <a:fld id="{11E79EF6-0C0E-43E6-8FB3-918BC522CC5A}" type="slidenum">
              <a:rPr lang="en-US" smtClean="0"/>
              <a:pPr>
                <a:defRPr/>
              </a:pPr>
              <a:t>‹#›</a:t>
            </a:fld>
            <a:endParaRPr lang="en-US"/>
          </a:p>
        </p:txBody>
      </p:sp>
    </p:spTree>
    <p:custDataLst>
      <p:tags r:id="rId1"/>
    </p:custDataLst>
    <p:extLst>
      <p:ext uri="{BB962C8B-B14F-4D97-AF65-F5344CB8AC3E}">
        <p14:creationId xmlns:p14="http://schemas.microsoft.com/office/powerpoint/2010/main" val="14850712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Table of Contents">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BE1B1-E827-A14C-9A37-3E4162DA1204}"/>
              </a:ext>
            </a:extLst>
          </p:cNvPr>
          <p:cNvSpPr>
            <a:spLocks noGrp="1"/>
          </p:cNvSpPr>
          <p:nvPr>
            <p:ph type="title" hasCustomPrompt="1"/>
          </p:nvPr>
        </p:nvSpPr>
        <p:spPr>
          <a:xfrm>
            <a:off x="1883226" y="403762"/>
            <a:ext cx="5027023" cy="719643"/>
          </a:xfrm>
        </p:spPr>
        <p:txBody>
          <a:bodyPr>
            <a:normAutofit/>
          </a:bodyPr>
          <a:lstStyle>
            <a:lvl1pPr algn="l">
              <a:defRPr sz="3400">
                <a:solidFill>
                  <a:srgbClr val="00539A"/>
                </a:solidFill>
              </a:defRPr>
            </a:lvl1pPr>
          </a:lstStyle>
          <a:p>
            <a:r>
              <a:rPr lang="en-US"/>
              <a:t>Table of Contents</a:t>
            </a:r>
          </a:p>
        </p:txBody>
      </p:sp>
      <p:sp>
        <p:nvSpPr>
          <p:cNvPr id="8" name="Text Placeholder 7">
            <a:extLst>
              <a:ext uri="{FF2B5EF4-FFF2-40B4-BE49-F238E27FC236}">
                <a16:creationId xmlns:a16="http://schemas.microsoft.com/office/drawing/2014/main" id="{459E77DD-CA53-1643-8339-6DE44F2ECBD4}"/>
              </a:ext>
            </a:extLst>
          </p:cNvPr>
          <p:cNvSpPr>
            <a:spLocks noGrp="1"/>
          </p:cNvSpPr>
          <p:nvPr>
            <p:ph type="body" sz="quarter" idx="13" hasCustomPrompt="1"/>
          </p:nvPr>
        </p:nvSpPr>
        <p:spPr>
          <a:xfrm>
            <a:off x="1883226" y="1771912"/>
            <a:ext cx="9729654" cy="3810569"/>
          </a:xfrm>
        </p:spPr>
        <p:txBody>
          <a:bodyPr/>
          <a:lstStyle>
            <a:lvl1pPr marL="0" indent="0">
              <a:lnSpc>
                <a:spcPct val="100000"/>
              </a:lnSpc>
              <a:spcBef>
                <a:spcPts val="800"/>
              </a:spcBef>
              <a:buFontTx/>
              <a:buNone/>
              <a:defRPr sz="1800">
                <a:solidFill>
                  <a:schemeClr val="tx1"/>
                </a:solidFill>
              </a:defRPr>
            </a:lvl1pPr>
          </a:lstStyle>
          <a:p>
            <a:pPr>
              <a:lnSpc>
                <a:spcPct val="150000"/>
              </a:lnSpc>
            </a:pPr>
            <a:r>
              <a:rPr lang="en-US" b="1">
                <a:solidFill>
                  <a:srgbClr val="00529B"/>
                </a:solidFill>
                <a:latin typeface="Arial" panose="020B0604020202020204" pitchFamily="34" charset="0"/>
                <a:cs typeface="Arial" panose="020B0604020202020204" pitchFamily="34" charset="0"/>
              </a:rPr>
              <a:t>Lesson 1</a:t>
            </a:r>
            <a:r>
              <a:rPr lang="en-US">
                <a:solidFill>
                  <a:prstClr val="black"/>
                </a:solidFill>
                <a:latin typeface="Arial" panose="020B0604020202020204" pitchFamily="34" charset="0"/>
                <a:cs typeface="Arial" panose="020B0604020202020204" pitchFamily="34" charset="0"/>
              </a:rPr>
              <a:t> Topic text here</a:t>
            </a:r>
            <a:r>
              <a:rPr lang="en-US" u="dottedHeavy">
                <a:solidFill>
                  <a:prstClr val="black"/>
                </a:solidFill>
                <a:latin typeface="Arial" panose="020B0604020202020204" pitchFamily="34" charset="0"/>
                <a:cs typeface="Arial" panose="020B0604020202020204" pitchFamily="34" charset="0"/>
              </a:rPr>
              <a:t>							</a:t>
            </a:r>
            <a:r>
              <a:rPr lang="en-US">
                <a:solidFill>
                  <a:prstClr val="black"/>
                </a:solidFill>
                <a:latin typeface="Arial" panose="020B0604020202020204" pitchFamily="34" charset="0"/>
                <a:cs typeface="Arial" panose="020B0604020202020204" pitchFamily="34" charset="0"/>
              </a:rPr>
              <a:t>0 </a:t>
            </a:r>
          </a:p>
          <a:p>
            <a:pPr lvl="0">
              <a:lnSpc>
                <a:spcPct val="150000"/>
              </a:lnSpc>
            </a:pPr>
            <a:r>
              <a:rPr lang="en-US" b="1">
                <a:solidFill>
                  <a:srgbClr val="00529B"/>
                </a:solidFill>
                <a:latin typeface="Arial" panose="020B0604020202020204" pitchFamily="34" charset="0"/>
                <a:cs typeface="Arial" panose="020B0604020202020204" pitchFamily="34" charset="0"/>
              </a:rPr>
              <a:t>Lesson 2</a:t>
            </a:r>
            <a:r>
              <a:rPr lang="en-US">
                <a:solidFill>
                  <a:prstClr val="black"/>
                </a:solidFill>
                <a:latin typeface="Arial" panose="020B0604020202020204" pitchFamily="34" charset="0"/>
                <a:cs typeface="Arial" panose="020B0604020202020204" pitchFamily="34" charset="0"/>
              </a:rPr>
              <a:t> Topic text here</a:t>
            </a:r>
            <a:r>
              <a:rPr lang="en-US" u="dottedHeavy">
                <a:solidFill>
                  <a:prstClr val="black"/>
                </a:solidFill>
                <a:latin typeface="Arial" panose="020B0604020202020204" pitchFamily="34" charset="0"/>
                <a:cs typeface="Arial" panose="020B0604020202020204" pitchFamily="34" charset="0"/>
              </a:rPr>
              <a:t>							</a:t>
            </a:r>
            <a:r>
              <a:rPr lang="en-US">
                <a:solidFill>
                  <a:prstClr val="black"/>
                </a:solidFill>
                <a:latin typeface="Arial" panose="020B0604020202020204" pitchFamily="34" charset="0"/>
                <a:cs typeface="Arial" panose="020B0604020202020204" pitchFamily="34" charset="0"/>
              </a:rPr>
              <a:t>0 </a:t>
            </a:r>
          </a:p>
          <a:p>
            <a:pPr lvl="0">
              <a:lnSpc>
                <a:spcPct val="150000"/>
              </a:lnSpc>
            </a:pPr>
            <a:r>
              <a:rPr lang="en-US" b="1">
                <a:solidFill>
                  <a:srgbClr val="00529B"/>
                </a:solidFill>
                <a:latin typeface="Arial" panose="020B0604020202020204" pitchFamily="34" charset="0"/>
                <a:cs typeface="Arial" panose="020B0604020202020204" pitchFamily="34" charset="0"/>
              </a:rPr>
              <a:t>Lesson 3</a:t>
            </a:r>
            <a:r>
              <a:rPr lang="en-US">
                <a:solidFill>
                  <a:prstClr val="black"/>
                </a:solidFill>
                <a:latin typeface="Arial" panose="020B0604020202020204" pitchFamily="34" charset="0"/>
                <a:cs typeface="Arial" panose="020B0604020202020204" pitchFamily="34" charset="0"/>
              </a:rPr>
              <a:t> Topic text here</a:t>
            </a:r>
            <a:r>
              <a:rPr lang="en-US" u="dottedHeavy">
                <a:solidFill>
                  <a:prstClr val="black"/>
                </a:solidFill>
                <a:latin typeface="Arial" panose="020B0604020202020204" pitchFamily="34" charset="0"/>
                <a:cs typeface="Arial" panose="020B0604020202020204" pitchFamily="34" charset="0"/>
              </a:rPr>
              <a:t>							</a:t>
            </a:r>
            <a:r>
              <a:rPr lang="en-US">
                <a:solidFill>
                  <a:prstClr val="black"/>
                </a:solidFill>
                <a:latin typeface="Arial" panose="020B0604020202020204" pitchFamily="34" charset="0"/>
                <a:cs typeface="Arial" panose="020B0604020202020204" pitchFamily="34" charset="0"/>
              </a:rPr>
              <a:t>0 </a:t>
            </a:r>
          </a:p>
          <a:p>
            <a:pPr lvl="0">
              <a:lnSpc>
                <a:spcPct val="150000"/>
              </a:lnSpc>
            </a:pPr>
            <a:r>
              <a:rPr lang="en-US" b="1">
                <a:solidFill>
                  <a:srgbClr val="00529B"/>
                </a:solidFill>
                <a:latin typeface="Arial" panose="020B0604020202020204" pitchFamily="34" charset="0"/>
                <a:cs typeface="Arial" panose="020B0604020202020204" pitchFamily="34" charset="0"/>
              </a:rPr>
              <a:t>Lesson 4</a:t>
            </a:r>
            <a:r>
              <a:rPr lang="en-US">
                <a:solidFill>
                  <a:prstClr val="black"/>
                </a:solidFill>
                <a:latin typeface="Arial" panose="020B0604020202020204" pitchFamily="34" charset="0"/>
                <a:cs typeface="Arial" panose="020B0604020202020204" pitchFamily="34" charset="0"/>
              </a:rPr>
              <a:t> Topic text here</a:t>
            </a:r>
            <a:r>
              <a:rPr lang="en-US" u="dottedHeavy">
                <a:solidFill>
                  <a:prstClr val="black"/>
                </a:solidFill>
                <a:latin typeface="Arial" panose="020B0604020202020204" pitchFamily="34" charset="0"/>
                <a:cs typeface="Arial" panose="020B0604020202020204" pitchFamily="34" charset="0"/>
              </a:rPr>
              <a:t>							</a:t>
            </a:r>
            <a:r>
              <a:rPr lang="en-US">
                <a:solidFill>
                  <a:prstClr val="black"/>
                </a:solidFill>
                <a:latin typeface="Arial" panose="020B0604020202020204" pitchFamily="34" charset="0"/>
                <a:cs typeface="Arial" panose="020B0604020202020204" pitchFamily="34" charset="0"/>
              </a:rPr>
              <a:t>0 </a:t>
            </a:r>
          </a:p>
          <a:p>
            <a:pPr lvl="0">
              <a:lnSpc>
                <a:spcPct val="150000"/>
              </a:lnSpc>
            </a:pPr>
            <a:r>
              <a:rPr lang="en-US" b="1">
                <a:solidFill>
                  <a:srgbClr val="00529B"/>
                </a:solidFill>
                <a:latin typeface="Arial" panose="020B0604020202020204" pitchFamily="34" charset="0"/>
                <a:cs typeface="Arial" panose="020B0604020202020204" pitchFamily="34" charset="0"/>
              </a:rPr>
              <a:t>Lesson 5</a:t>
            </a:r>
            <a:r>
              <a:rPr lang="en-US">
                <a:solidFill>
                  <a:prstClr val="black"/>
                </a:solidFill>
                <a:latin typeface="Arial" panose="020B0604020202020204" pitchFamily="34" charset="0"/>
                <a:cs typeface="Arial" panose="020B0604020202020204" pitchFamily="34" charset="0"/>
              </a:rPr>
              <a:t> Topic text here</a:t>
            </a:r>
            <a:r>
              <a:rPr lang="en-US" u="dottedHeavy">
                <a:solidFill>
                  <a:prstClr val="black"/>
                </a:solidFill>
                <a:latin typeface="Arial" panose="020B0604020202020204" pitchFamily="34" charset="0"/>
                <a:cs typeface="Arial" panose="020B0604020202020204" pitchFamily="34" charset="0"/>
              </a:rPr>
              <a:t>							</a:t>
            </a:r>
            <a:r>
              <a:rPr lang="en-US">
                <a:solidFill>
                  <a:prstClr val="black"/>
                </a:solidFill>
                <a:latin typeface="Arial" panose="020B0604020202020204" pitchFamily="34" charset="0"/>
                <a:cs typeface="Arial" panose="020B0604020202020204" pitchFamily="34" charset="0"/>
              </a:rPr>
              <a:t>0 </a:t>
            </a:r>
          </a:p>
        </p:txBody>
      </p:sp>
      <p:sp>
        <p:nvSpPr>
          <p:cNvPr id="3" name="Date Placeholder 2">
            <a:extLst>
              <a:ext uri="{FF2B5EF4-FFF2-40B4-BE49-F238E27FC236}">
                <a16:creationId xmlns:a16="http://schemas.microsoft.com/office/drawing/2014/main" id="{CE8DCCB5-517E-1745-92D8-CCDDEB8157E7}"/>
              </a:ext>
            </a:extLst>
          </p:cNvPr>
          <p:cNvSpPr>
            <a:spLocks noGrp="1"/>
          </p:cNvSpPr>
          <p:nvPr>
            <p:ph type="dt" sz="half" idx="10"/>
          </p:nvPr>
        </p:nvSpPr>
        <p:spPr/>
        <p:txBody>
          <a:bodyPr/>
          <a:lstStyle>
            <a:lvl1pPr>
              <a:defRPr>
                <a:solidFill>
                  <a:schemeClr val="bg1"/>
                </a:solidFill>
              </a:defRPr>
            </a:lvl1pPr>
          </a:lstStyle>
          <a:p>
            <a:r>
              <a:rPr lang="en-US"/>
              <a:t>May 2022</a:t>
            </a:r>
          </a:p>
        </p:txBody>
      </p:sp>
      <p:sp>
        <p:nvSpPr>
          <p:cNvPr id="4" name="Footer Placeholder 3">
            <a:extLst>
              <a:ext uri="{FF2B5EF4-FFF2-40B4-BE49-F238E27FC236}">
                <a16:creationId xmlns:a16="http://schemas.microsoft.com/office/drawing/2014/main" id="{A529907E-7ABF-DB4E-807E-F2CE9D47B3A5}"/>
              </a:ext>
            </a:extLst>
          </p:cNvPr>
          <p:cNvSpPr>
            <a:spLocks noGrp="1"/>
          </p:cNvSpPr>
          <p:nvPr>
            <p:ph type="ftr" sz="quarter" idx="11"/>
          </p:nvPr>
        </p:nvSpPr>
        <p:spPr/>
        <p:txBody>
          <a:bodyPr/>
          <a:lstStyle>
            <a:lvl1pPr>
              <a:defRPr>
                <a:solidFill>
                  <a:schemeClr val="bg1"/>
                </a:solidFill>
              </a:defRPr>
            </a:lvl1pPr>
          </a:lstStyle>
          <a:p>
            <a:r>
              <a:rPr lang="en-US"/>
              <a:t>Medicare Supplement Insurance (Medigap) Policies</a:t>
            </a:r>
          </a:p>
        </p:txBody>
      </p:sp>
      <p:sp>
        <p:nvSpPr>
          <p:cNvPr id="7" name="Slide Number Placeholder 5">
            <a:extLst>
              <a:ext uri="{FF2B5EF4-FFF2-40B4-BE49-F238E27FC236}">
                <a16:creationId xmlns:a16="http://schemas.microsoft.com/office/drawing/2014/main" id="{27A18E8D-22B4-46F7-B4CC-B8D429C3009E}"/>
              </a:ext>
            </a:extLst>
          </p:cNvPr>
          <p:cNvSpPr>
            <a:spLocks noGrp="1"/>
          </p:cNvSpPr>
          <p:nvPr>
            <p:ph type="sldNum" sz="quarter" idx="12"/>
          </p:nvPr>
        </p:nvSpPr>
        <p:spPr>
          <a:xfrm>
            <a:off x="8610600" y="6457948"/>
            <a:ext cx="2743200" cy="365125"/>
          </a:xfrm>
        </p:spPr>
        <p:txBody>
          <a:bodyPr/>
          <a:lstStyle>
            <a:lvl1pPr>
              <a:defRPr b="0" i="0">
                <a:solidFill>
                  <a:schemeClr val="bg1"/>
                </a:solidFill>
                <a:latin typeface="Arial" panose="020B0604020202020204" pitchFamily="34" charset="0"/>
                <a:cs typeface="Arial" panose="020B0604020202020204" pitchFamily="34" charset="0"/>
              </a:defRPr>
            </a:lvl1pPr>
          </a:lstStyle>
          <a:p>
            <a:fld id="{F0CCE2AE-27A2-40B1-80D1-5342831D4722}" type="slidenum">
              <a:rPr lang="en-US" smtClean="0"/>
              <a:t>‹#›</a:t>
            </a:fld>
            <a:endParaRPr lang="en-US"/>
          </a:p>
        </p:txBody>
      </p:sp>
    </p:spTree>
    <p:custDataLst>
      <p:tags r:id="rId1"/>
    </p:custDataLst>
    <p:extLst>
      <p:ext uri="{BB962C8B-B14F-4D97-AF65-F5344CB8AC3E}">
        <p14:creationId xmlns:p14="http://schemas.microsoft.com/office/powerpoint/2010/main" val="46534717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9A6DF-07EE-0541-A924-A525DB6668F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D6D9BC7-E8FB-104B-AFD6-7FDF1EB8AAB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F8D1F5F-E88E-A54A-9103-634A1A175E0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FAC5E98-D351-CA4E-8818-6F5D3860BC58}"/>
              </a:ext>
            </a:extLst>
          </p:cNvPr>
          <p:cNvSpPr>
            <a:spLocks noGrp="1"/>
          </p:cNvSpPr>
          <p:nvPr>
            <p:ph type="dt" sz="half" idx="10"/>
          </p:nvPr>
        </p:nvSpPr>
        <p:spPr/>
        <p:txBody>
          <a:bodyPr/>
          <a:lstStyle>
            <a:lvl1pPr>
              <a:defRPr>
                <a:solidFill>
                  <a:srgbClr val="8FAADC"/>
                </a:solidFill>
              </a:defRPr>
            </a:lvl1pPr>
          </a:lstStyle>
          <a:p>
            <a:r>
              <a:rPr lang="en-US"/>
              <a:t>May 2022</a:t>
            </a:r>
          </a:p>
        </p:txBody>
      </p:sp>
      <p:sp>
        <p:nvSpPr>
          <p:cNvPr id="6" name="Footer Placeholder 5">
            <a:extLst>
              <a:ext uri="{FF2B5EF4-FFF2-40B4-BE49-F238E27FC236}">
                <a16:creationId xmlns:a16="http://schemas.microsoft.com/office/drawing/2014/main" id="{0655447C-A843-764C-8BDE-FCAF472DB67C}"/>
              </a:ext>
            </a:extLst>
          </p:cNvPr>
          <p:cNvSpPr>
            <a:spLocks noGrp="1"/>
          </p:cNvSpPr>
          <p:nvPr>
            <p:ph type="ftr" sz="quarter" idx="11"/>
          </p:nvPr>
        </p:nvSpPr>
        <p:spPr/>
        <p:txBody>
          <a:bodyPr/>
          <a:lstStyle>
            <a:lvl1pPr>
              <a:defRPr>
                <a:solidFill>
                  <a:srgbClr val="8FAADC"/>
                </a:solidFill>
              </a:defRPr>
            </a:lvl1pPr>
          </a:lstStyle>
          <a:p>
            <a:r>
              <a:rPr lang="en-US"/>
              <a:t>Medicare Supplement Insurance (Medigap) Policies</a:t>
            </a:r>
          </a:p>
        </p:txBody>
      </p:sp>
      <p:sp>
        <p:nvSpPr>
          <p:cNvPr id="7" name="Slide Number Placeholder 6">
            <a:extLst>
              <a:ext uri="{FF2B5EF4-FFF2-40B4-BE49-F238E27FC236}">
                <a16:creationId xmlns:a16="http://schemas.microsoft.com/office/drawing/2014/main" id="{4A0FC4DF-B07B-9342-93BF-CD1F4E04FDCE}"/>
              </a:ext>
            </a:extLst>
          </p:cNvPr>
          <p:cNvSpPr>
            <a:spLocks noGrp="1"/>
          </p:cNvSpPr>
          <p:nvPr>
            <p:ph type="sldNum" sz="quarter" idx="12"/>
          </p:nvPr>
        </p:nvSpPr>
        <p:spPr/>
        <p:txBody>
          <a:bodyPr/>
          <a:lstStyle>
            <a:lvl1pPr>
              <a:defRPr>
                <a:solidFill>
                  <a:srgbClr val="8FAADC"/>
                </a:solidFill>
              </a:defRPr>
            </a:lvl1pPr>
          </a:lstStyle>
          <a:p>
            <a:pPr>
              <a:defRPr/>
            </a:pPr>
            <a:fld id="{11E79EF6-0C0E-43E6-8FB3-918BC522CC5A}" type="slidenum">
              <a:rPr lang="en-US" smtClean="0"/>
              <a:pPr>
                <a:defRPr/>
              </a:pPr>
              <a:t>‹#›</a:t>
            </a:fld>
            <a:endParaRPr lang="en-US"/>
          </a:p>
        </p:txBody>
      </p:sp>
    </p:spTree>
    <p:custDataLst>
      <p:tags r:id="rId1"/>
    </p:custDataLst>
    <p:extLst>
      <p:ext uri="{BB962C8B-B14F-4D97-AF65-F5344CB8AC3E}">
        <p14:creationId xmlns:p14="http://schemas.microsoft.com/office/powerpoint/2010/main" val="42496255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64C7BF-ED80-AA4D-9F62-D1231498419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F7D3BCE-00A2-D148-8652-A2069024581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7D838A0E-522B-EE45-A9D6-82ACE138BD9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07FC7FE-9A12-E042-A0CC-AB5F3E72D816}"/>
              </a:ext>
            </a:extLst>
          </p:cNvPr>
          <p:cNvSpPr>
            <a:spLocks noGrp="1"/>
          </p:cNvSpPr>
          <p:nvPr>
            <p:ph type="dt" sz="half" idx="10"/>
          </p:nvPr>
        </p:nvSpPr>
        <p:spPr/>
        <p:txBody>
          <a:bodyPr/>
          <a:lstStyle>
            <a:lvl1pPr>
              <a:defRPr>
                <a:solidFill>
                  <a:srgbClr val="8FAADC"/>
                </a:solidFill>
              </a:defRPr>
            </a:lvl1pPr>
          </a:lstStyle>
          <a:p>
            <a:r>
              <a:rPr lang="en-US"/>
              <a:t>May 2022</a:t>
            </a:r>
          </a:p>
        </p:txBody>
      </p:sp>
      <p:sp>
        <p:nvSpPr>
          <p:cNvPr id="6" name="Footer Placeholder 5">
            <a:extLst>
              <a:ext uri="{FF2B5EF4-FFF2-40B4-BE49-F238E27FC236}">
                <a16:creationId xmlns:a16="http://schemas.microsoft.com/office/drawing/2014/main" id="{5B8CCD51-5666-A14F-9B24-9A86FCB6F311}"/>
              </a:ext>
            </a:extLst>
          </p:cNvPr>
          <p:cNvSpPr>
            <a:spLocks noGrp="1"/>
          </p:cNvSpPr>
          <p:nvPr>
            <p:ph type="ftr" sz="quarter" idx="11"/>
          </p:nvPr>
        </p:nvSpPr>
        <p:spPr/>
        <p:txBody>
          <a:bodyPr/>
          <a:lstStyle>
            <a:lvl1pPr>
              <a:defRPr>
                <a:solidFill>
                  <a:srgbClr val="8FAADC"/>
                </a:solidFill>
              </a:defRPr>
            </a:lvl1pPr>
          </a:lstStyle>
          <a:p>
            <a:r>
              <a:rPr lang="en-US"/>
              <a:t>Medicare Supplement Insurance (Medigap) Policies</a:t>
            </a:r>
          </a:p>
        </p:txBody>
      </p:sp>
      <p:sp>
        <p:nvSpPr>
          <p:cNvPr id="7" name="Slide Number Placeholder 6">
            <a:extLst>
              <a:ext uri="{FF2B5EF4-FFF2-40B4-BE49-F238E27FC236}">
                <a16:creationId xmlns:a16="http://schemas.microsoft.com/office/drawing/2014/main" id="{231B0F95-A544-5A4F-8BCC-DCA9E4B6BEDA}"/>
              </a:ext>
            </a:extLst>
          </p:cNvPr>
          <p:cNvSpPr>
            <a:spLocks noGrp="1"/>
          </p:cNvSpPr>
          <p:nvPr>
            <p:ph type="sldNum" sz="quarter" idx="12"/>
          </p:nvPr>
        </p:nvSpPr>
        <p:spPr/>
        <p:txBody>
          <a:bodyPr/>
          <a:lstStyle>
            <a:lvl1pPr>
              <a:defRPr>
                <a:solidFill>
                  <a:srgbClr val="8FAADC"/>
                </a:solidFill>
              </a:defRPr>
            </a:lvl1pPr>
          </a:lstStyle>
          <a:p>
            <a:pPr>
              <a:defRPr/>
            </a:pPr>
            <a:fld id="{11E79EF6-0C0E-43E6-8FB3-918BC522CC5A}" type="slidenum">
              <a:rPr lang="en-US" smtClean="0"/>
              <a:pPr>
                <a:defRPr/>
              </a:pPr>
              <a:t>‹#›</a:t>
            </a:fld>
            <a:endParaRPr lang="en-US"/>
          </a:p>
        </p:txBody>
      </p:sp>
    </p:spTree>
    <p:custDataLst>
      <p:tags r:id="rId1"/>
    </p:custDataLst>
    <p:extLst>
      <p:ext uri="{BB962C8B-B14F-4D97-AF65-F5344CB8AC3E}">
        <p14:creationId xmlns:p14="http://schemas.microsoft.com/office/powerpoint/2010/main" val="11283779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6581CE-BBC5-9047-9D46-47F1F7A58568}"/>
              </a:ext>
            </a:extLst>
          </p:cNvPr>
          <p:cNvSpPr>
            <a:spLocks noGrp="1"/>
          </p:cNvSpPr>
          <p:nvPr>
            <p:ph type="title"/>
          </p:nvPr>
        </p:nvSpPr>
        <p:spPr>
          <a:xfrm>
            <a:off x="838200" y="222621"/>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2BA413D-7871-3940-ADDF-A91D4B11BB88}"/>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AB9947C-69D6-FF49-B7F7-2A570759BA72}"/>
              </a:ext>
            </a:extLst>
          </p:cNvPr>
          <p:cNvSpPr>
            <a:spLocks noGrp="1"/>
          </p:cNvSpPr>
          <p:nvPr>
            <p:ph type="dt" sz="half" idx="10"/>
          </p:nvPr>
        </p:nvSpPr>
        <p:spPr/>
        <p:txBody>
          <a:bodyPr/>
          <a:lstStyle>
            <a:lvl1pPr>
              <a:defRPr>
                <a:solidFill>
                  <a:srgbClr val="8FAADC"/>
                </a:solidFill>
              </a:defRPr>
            </a:lvl1pPr>
          </a:lstStyle>
          <a:p>
            <a:r>
              <a:rPr lang="en-US"/>
              <a:t>May 2022</a:t>
            </a:r>
          </a:p>
        </p:txBody>
      </p:sp>
      <p:sp>
        <p:nvSpPr>
          <p:cNvPr id="5" name="Footer Placeholder 4">
            <a:extLst>
              <a:ext uri="{FF2B5EF4-FFF2-40B4-BE49-F238E27FC236}">
                <a16:creationId xmlns:a16="http://schemas.microsoft.com/office/drawing/2014/main" id="{0C1A7183-FBF2-514D-B717-E37265752B64}"/>
              </a:ext>
            </a:extLst>
          </p:cNvPr>
          <p:cNvSpPr>
            <a:spLocks noGrp="1"/>
          </p:cNvSpPr>
          <p:nvPr>
            <p:ph type="ftr" sz="quarter" idx="11"/>
          </p:nvPr>
        </p:nvSpPr>
        <p:spPr/>
        <p:txBody>
          <a:bodyPr/>
          <a:lstStyle>
            <a:lvl1pPr>
              <a:defRPr>
                <a:solidFill>
                  <a:srgbClr val="8FAADC"/>
                </a:solidFill>
              </a:defRPr>
            </a:lvl1pPr>
          </a:lstStyle>
          <a:p>
            <a:r>
              <a:rPr lang="en-US"/>
              <a:t>Medicare Supplement Insurance (Medigap) Policies</a:t>
            </a:r>
          </a:p>
        </p:txBody>
      </p:sp>
      <p:sp>
        <p:nvSpPr>
          <p:cNvPr id="6" name="Slide Number Placeholder 5">
            <a:extLst>
              <a:ext uri="{FF2B5EF4-FFF2-40B4-BE49-F238E27FC236}">
                <a16:creationId xmlns:a16="http://schemas.microsoft.com/office/drawing/2014/main" id="{74195E31-A96F-B644-8C9A-500D493A9E05}"/>
              </a:ext>
            </a:extLst>
          </p:cNvPr>
          <p:cNvSpPr>
            <a:spLocks noGrp="1"/>
          </p:cNvSpPr>
          <p:nvPr>
            <p:ph type="sldNum" sz="quarter" idx="12"/>
          </p:nvPr>
        </p:nvSpPr>
        <p:spPr/>
        <p:txBody>
          <a:bodyPr/>
          <a:lstStyle>
            <a:lvl1pPr>
              <a:defRPr>
                <a:solidFill>
                  <a:srgbClr val="8FAADC"/>
                </a:solidFill>
              </a:defRPr>
            </a:lvl1pPr>
          </a:lstStyle>
          <a:p>
            <a:pPr>
              <a:defRPr/>
            </a:pPr>
            <a:fld id="{11E79EF6-0C0E-43E6-8FB3-918BC522CC5A}" type="slidenum">
              <a:rPr lang="en-US" smtClean="0"/>
              <a:pPr>
                <a:defRPr/>
              </a:pPr>
              <a:t>‹#›</a:t>
            </a:fld>
            <a:endParaRPr lang="en-US"/>
          </a:p>
        </p:txBody>
      </p:sp>
    </p:spTree>
    <p:custDataLst>
      <p:tags r:id="rId1"/>
    </p:custDataLst>
    <p:extLst>
      <p:ext uri="{BB962C8B-B14F-4D97-AF65-F5344CB8AC3E}">
        <p14:creationId xmlns:p14="http://schemas.microsoft.com/office/powerpoint/2010/main" val="23148207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E9FBD18-C0FA-A545-BF4D-FE0A8DE5CD2A}"/>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A908B06-802F-1348-8AA8-4BD8A2ED2D31}"/>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D99C598-461B-3848-9FA8-88D1DC824B07}"/>
              </a:ext>
            </a:extLst>
          </p:cNvPr>
          <p:cNvSpPr>
            <a:spLocks noGrp="1"/>
          </p:cNvSpPr>
          <p:nvPr>
            <p:ph type="dt" sz="half" idx="10"/>
          </p:nvPr>
        </p:nvSpPr>
        <p:spPr/>
        <p:txBody>
          <a:bodyPr/>
          <a:lstStyle>
            <a:lvl1pPr>
              <a:defRPr>
                <a:solidFill>
                  <a:srgbClr val="8FAADC"/>
                </a:solidFill>
              </a:defRPr>
            </a:lvl1pPr>
          </a:lstStyle>
          <a:p>
            <a:r>
              <a:rPr lang="en-US"/>
              <a:t>May 2022</a:t>
            </a:r>
          </a:p>
        </p:txBody>
      </p:sp>
      <p:sp>
        <p:nvSpPr>
          <p:cNvPr id="5" name="Footer Placeholder 4">
            <a:extLst>
              <a:ext uri="{FF2B5EF4-FFF2-40B4-BE49-F238E27FC236}">
                <a16:creationId xmlns:a16="http://schemas.microsoft.com/office/drawing/2014/main" id="{F8FAE634-49CE-CD4D-902F-48AFA82277ED}"/>
              </a:ext>
            </a:extLst>
          </p:cNvPr>
          <p:cNvSpPr>
            <a:spLocks noGrp="1"/>
          </p:cNvSpPr>
          <p:nvPr>
            <p:ph type="ftr" sz="quarter" idx="11"/>
          </p:nvPr>
        </p:nvSpPr>
        <p:spPr/>
        <p:txBody>
          <a:bodyPr/>
          <a:lstStyle>
            <a:lvl1pPr>
              <a:defRPr>
                <a:solidFill>
                  <a:srgbClr val="8FAADC"/>
                </a:solidFill>
              </a:defRPr>
            </a:lvl1pPr>
          </a:lstStyle>
          <a:p>
            <a:r>
              <a:rPr lang="en-US"/>
              <a:t>Medicare Supplement Insurance (Medigap) Policies</a:t>
            </a:r>
          </a:p>
        </p:txBody>
      </p:sp>
      <p:sp>
        <p:nvSpPr>
          <p:cNvPr id="6" name="Slide Number Placeholder 5">
            <a:extLst>
              <a:ext uri="{FF2B5EF4-FFF2-40B4-BE49-F238E27FC236}">
                <a16:creationId xmlns:a16="http://schemas.microsoft.com/office/drawing/2014/main" id="{5A453B14-5BCC-BF46-934B-A3FAC66ADE4A}"/>
              </a:ext>
            </a:extLst>
          </p:cNvPr>
          <p:cNvSpPr>
            <a:spLocks noGrp="1"/>
          </p:cNvSpPr>
          <p:nvPr>
            <p:ph type="sldNum" sz="quarter" idx="12"/>
          </p:nvPr>
        </p:nvSpPr>
        <p:spPr/>
        <p:txBody>
          <a:bodyPr/>
          <a:lstStyle>
            <a:lvl1pPr>
              <a:defRPr>
                <a:solidFill>
                  <a:srgbClr val="8FAADC"/>
                </a:solidFill>
              </a:defRPr>
            </a:lvl1pPr>
          </a:lstStyle>
          <a:p>
            <a:pPr>
              <a:defRPr/>
            </a:pPr>
            <a:fld id="{11E79EF6-0C0E-43E6-8FB3-918BC522CC5A}" type="slidenum">
              <a:rPr lang="en-US" smtClean="0"/>
              <a:pPr>
                <a:defRPr/>
              </a:pPr>
              <a:t>‹#›</a:t>
            </a:fld>
            <a:endParaRPr lang="en-US"/>
          </a:p>
        </p:txBody>
      </p:sp>
    </p:spTree>
    <p:custDataLst>
      <p:tags r:id="rId1"/>
    </p:custDataLst>
    <p:extLst>
      <p:ext uri="{BB962C8B-B14F-4D97-AF65-F5344CB8AC3E}">
        <p14:creationId xmlns:p14="http://schemas.microsoft.com/office/powerpoint/2010/main" val="223521328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 NTP title and Content">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ABC491B8-B577-3E42-ADE5-69C235F61BD2}"/>
              </a:ext>
            </a:extLst>
          </p:cNvPr>
          <p:cNvSpPr>
            <a:spLocks noGrp="1"/>
          </p:cNvSpPr>
          <p:nvPr>
            <p:ph idx="1"/>
          </p:nvPr>
        </p:nvSpPr>
        <p:spPr>
          <a:xfrm>
            <a:off x="1866142" y="1143000"/>
            <a:ext cx="9837234" cy="502104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a:extLst>
              <a:ext uri="{FF2B5EF4-FFF2-40B4-BE49-F238E27FC236}">
                <a16:creationId xmlns:a16="http://schemas.microsoft.com/office/drawing/2014/main" id="{41EBB5B0-7575-4D5F-8F8A-445F147B42EA}"/>
              </a:ext>
            </a:extLst>
          </p:cNvPr>
          <p:cNvSpPr>
            <a:spLocks noGrp="1"/>
          </p:cNvSpPr>
          <p:nvPr>
            <p:ph type="sldNum" sz="quarter" idx="12"/>
          </p:nvPr>
        </p:nvSpPr>
        <p:spPr>
          <a:xfrm>
            <a:off x="8610600" y="6492240"/>
            <a:ext cx="2743200" cy="365125"/>
          </a:xfrm>
        </p:spPr>
        <p:txBody>
          <a:bodyPr/>
          <a:lstStyle>
            <a:lvl1pPr>
              <a:defRPr b="0" i="0">
                <a:solidFill>
                  <a:srgbClr val="8FAADC"/>
                </a:solidFill>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a:t>
            </a:fld>
            <a:endParaRPr lang="en-US"/>
          </a:p>
        </p:txBody>
      </p:sp>
      <p:sp>
        <p:nvSpPr>
          <p:cNvPr id="10" name="Date Placeholder 1">
            <a:extLst>
              <a:ext uri="{FF2B5EF4-FFF2-40B4-BE49-F238E27FC236}">
                <a16:creationId xmlns:a16="http://schemas.microsoft.com/office/drawing/2014/main" id="{DA9954B7-C45D-4592-B31D-60D4868AED3D}"/>
              </a:ext>
            </a:extLst>
          </p:cNvPr>
          <p:cNvSpPr>
            <a:spLocks noGrp="1"/>
          </p:cNvSpPr>
          <p:nvPr>
            <p:ph type="dt" sz="half" idx="10"/>
          </p:nvPr>
        </p:nvSpPr>
        <p:spPr>
          <a:xfrm>
            <a:off x="838200" y="6492240"/>
            <a:ext cx="2743200" cy="365125"/>
          </a:xfrm>
        </p:spPr>
        <p:txBody>
          <a:bodyPr/>
          <a:lstStyle>
            <a:lvl1pPr>
              <a:defRPr>
                <a:solidFill>
                  <a:srgbClr val="8FAADC"/>
                </a:solidFill>
              </a:defRPr>
            </a:lvl1pPr>
          </a:lstStyle>
          <a:p>
            <a:r>
              <a:rPr lang="en-US"/>
              <a:t>May 2022</a:t>
            </a:r>
          </a:p>
        </p:txBody>
      </p:sp>
      <p:sp>
        <p:nvSpPr>
          <p:cNvPr id="11" name="Footer Placeholder 2">
            <a:extLst>
              <a:ext uri="{FF2B5EF4-FFF2-40B4-BE49-F238E27FC236}">
                <a16:creationId xmlns:a16="http://schemas.microsoft.com/office/drawing/2014/main" id="{E2A7881F-5C6E-4F8E-AA14-4AB0B518424D}"/>
              </a:ext>
            </a:extLst>
          </p:cNvPr>
          <p:cNvSpPr>
            <a:spLocks noGrp="1"/>
          </p:cNvSpPr>
          <p:nvPr>
            <p:ph type="ftr" sz="quarter" idx="11"/>
          </p:nvPr>
        </p:nvSpPr>
        <p:spPr>
          <a:xfrm>
            <a:off x="4038600" y="6492240"/>
            <a:ext cx="4114800" cy="365125"/>
          </a:xfrm>
        </p:spPr>
        <p:txBody>
          <a:bodyPr/>
          <a:lstStyle>
            <a:lvl1pPr>
              <a:defRPr>
                <a:solidFill>
                  <a:srgbClr val="8FAADC"/>
                </a:solidFill>
              </a:defRPr>
            </a:lvl1pPr>
          </a:lstStyle>
          <a:p>
            <a:r>
              <a:rPr lang="en-US"/>
              <a:t>Medicare Supplement Insurance (Medigap) Policies</a:t>
            </a:r>
          </a:p>
        </p:txBody>
      </p:sp>
      <p:sp>
        <p:nvSpPr>
          <p:cNvPr id="12" name="Title 1">
            <a:extLst>
              <a:ext uri="{FF2B5EF4-FFF2-40B4-BE49-F238E27FC236}">
                <a16:creationId xmlns:a16="http://schemas.microsoft.com/office/drawing/2014/main" id="{BA99A00B-0949-4FD7-8CEF-094BD8000A64}"/>
              </a:ext>
            </a:extLst>
          </p:cNvPr>
          <p:cNvSpPr>
            <a:spLocks noGrp="1"/>
          </p:cNvSpPr>
          <p:nvPr>
            <p:ph type="title"/>
          </p:nvPr>
        </p:nvSpPr>
        <p:spPr>
          <a:xfrm>
            <a:off x="838200" y="222621"/>
            <a:ext cx="10515600" cy="1325563"/>
          </a:xfrm>
          <a:prstGeom prst="rect">
            <a:avLst/>
          </a:prstGeom>
        </p:spPr>
        <p:txBody>
          <a:bodyPr/>
          <a:lstStyle/>
          <a:p>
            <a:r>
              <a:rPr lang="en-US"/>
              <a:t>Click to edit Master title style</a:t>
            </a:r>
          </a:p>
        </p:txBody>
      </p:sp>
    </p:spTree>
    <p:custDataLst>
      <p:tags r:id="rId1"/>
    </p:custDataLst>
    <p:extLst>
      <p:ext uri="{BB962C8B-B14F-4D97-AF65-F5344CB8AC3E}">
        <p14:creationId xmlns:p14="http://schemas.microsoft.com/office/powerpoint/2010/main" val="23286478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1_Table of Contents">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BE1B1-E827-A14C-9A37-3E4162DA1204}"/>
              </a:ext>
            </a:extLst>
          </p:cNvPr>
          <p:cNvSpPr>
            <a:spLocks noGrp="1"/>
          </p:cNvSpPr>
          <p:nvPr>
            <p:ph type="title" hasCustomPrompt="1"/>
          </p:nvPr>
        </p:nvSpPr>
        <p:spPr>
          <a:xfrm>
            <a:off x="1883226" y="403762"/>
            <a:ext cx="7672898" cy="719643"/>
          </a:xfrm>
        </p:spPr>
        <p:txBody>
          <a:bodyPr>
            <a:normAutofit/>
          </a:bodyPr>
          <a:lstStyle>
            <a:lvl1pPr algn="l">
              <a:defRPr sz="3400">
                <a:solidFill>
                  <a:srgbClr val="00539A"/>
                </a:solidFill>
              </a:defRPr>
            </a:lvl1pPr>
          </a:lstStyle>
          <a:p>
            <a:r>
              <a:rPr lang="en-US" dirty="0"/>
              <a:t>Knowledge check Question: </a:t>
            </a:r>
          </a:p>
        </p:txBody>
      </p:sp>
      <p:sp>
        <p:nvSpPr>
          <p:cNvPr id="8" name="Text Placeholder 7">
            <a:extLst>
              <a:ext uri="{FF2B5EF4-FFF2-40B4-BE49-F238E27FC236}">
                <a16:creationId xmlns:a16="http://schemas.microsoft.com/office/drawing/2014/main" id="{459E77DD-CA53-1643-8339-6DE44F2ECBD4}"/>
              </a:ext>
            </a:extLst>
          </p:cNvPr>
          <p:cNvSpPr>
            <a:spLocks noGrp="1"/>
          </p:cNvSpPr>
          <p:nvPr>
            <p:ph type="body" sz="quarter" idx="13"/>
          </p:nvPr>
        </p:nvSpPr>
        <p:spPr>
          <a:xfrm>
            <a:off x="1883226" y="1771912"/>
            <a:ext cx="9729654" cy="3810569"/>
          </a:xfrm>
        </p:spPr>
        <p:txBody>
          <a:bodyPr/>
          <a:lstStyle>
            <a:lvl1pPr marL="0" indent="0">
              <a:lnSpc>
                <a:spcPct val="100000"/>
              </a:lnSpc>
              <a:spcBef>
                <a:spcPts val="800"/>
              </a:spcBef>
              <a:buFontTx/>
              <a:buNone/>
              <a:defRPr sz="1800">
                <a:solidFill>
                  <a:schemeClr val="tx1"/>
                </a:solidFill>
              </a:defRPr>
            </a:lvl1pPr>
          </a:lstStyle>
          <a:p>
            <a:pPr lvl="0">
              <a:lnSpc>
                <a:spcPct val="150000"/>
              </a:lnSpc>
            </a:pPr>
            <a:r>
              <a:rPr lang="en-US">
                <a:solidFill>
                  <a:prstClr val="black"/>
                </a:solidFill>
                <a:latin typeface="Arial" panose="020B0604020202020204" pitchFamily="34" charset="0"/>
                <a:cs typeface="Arial" panose="020B0604020202020204" pitchFamily="34" charset="0"/>
              </a:rPr>
              <a:t>Edit Master text styles</a:t>
            </a:r>
          </a:p>
        </p:txBody>
      </p:sp>
      <p:sp>
        <p:nvSpPr>
          <p:cNvPr id="3" name="Date Placeholder 2">
            <a:extLst>
              <a:ext uri="{FF2B5EF4-FFF2-40B4-BE49-F238E27FC236}">
                <a16:creationId xmlns:a16="http://schemas.microsoft.com/office/drawing/2014/main" id="{CE8DCCB5-517E-1745-92D8-CCDDEB8157E7}"/>
              </a:ext>
            </a:extLst>
          </p:cNvPr>
          <p:cNvSpPr>
            <a:spLocks noGrp="1"/>
          </p:cNvSpPr>
          <p:nvPr>
            <p:ph type="dt" sz="half" idx="10"/>
          </p:nvPr>
        </p:nvSpPr>
        <p:spPr/>
        <p:txBody>
          <a:bodyPr/>
          <a:lstStyle>
            <a:lvl1pPr>
              <a:defRPr>
                <a:solidFill>
                  <a:schemeClr val="bg1"/>
                </a:solidFill>
              </a:defRPr>
            </a:lvl1pPr>
          </a:lstStyle>
          <a:p>
            <a:r>
              <a:rPr lang="en-US"/>
              <a:t>May 2022</a:t>
            </a:r>
          </a:p>
        </p:txBody>
      </p:sp>
      <p:sp>
        <p:nvSpPr>
          <p:cNvPr id="4" name="Footer Placeholder 3">
            <a:extLst>
              <a:ext uri="{FF2B5EF4-FFF2-40B4-BE49-F238E27FC236}">
                <a16:creationId xmlns:a16="http://schemas.microsoft.com/office/drawing/2014/main" id="{A529907E-7ABF-DB4E-807E-F2CE9D47B3A5}"/>
              </a:ext>
            </a:extLst>
          </p:cNvPr>
          <p:cNvSpPr>
            <a:spLocks noGrp="1"/>
          </p:cNvSpPr>
          <p:nvPr>
            <p:ph type="ftr" sz="quarter" idx="11"/>
          </p:nvPr>
        </p:nvSpPr>
        <p:spPr/>
        <p:txBody>
          <a:bodyPr/>
          <a:lstStyle>
            <a:lvl1pPr>
              <a:defRPr>
                <a:solidFill>
                  <a:schemeClr val="bg1"/>
                </a:solidFill>
              </a:defRPr>
            </a:lvl1pPr>
          </a:lstStyle>
          <a:p>
            <a:r>
              <a:rPr lang="en-US"/>
              <a:t>Medicare Supplement Insurance (Medigap) Policies</a:t>
            </a:r>
          </a:p>
        </p:txBody>
      </p:sp>
      <p:sp>
        <p:nvSpPr>
          <p:cNvPr id="7" name="Slide Number Placeholder 5">
            <a:extLst>
              <a:ext uri="{FF2B5EF4-FFF2-40B4-BE49-F238E27FC236}">
                <a16:creationId xmlns:a16="http://schemas.microsoft.com/office/drawing/2014/main" id="{27A18E8D-22B4-46F7-B4CC-B8D429C3009E}"/>
              </a:ext>
            </a:extLst>
          </p:cNvPr>
          <p:cNvSpPr>
            <a:spLocks noGrp="1"/>
          </p:cNvSpPr>
          <p:nvPr>
            <p:ph type="sldNum" sz="quarter" idx="12"/>
          </p:nvPr>
        </p:nvSpPr>
        <p:spPr>
          <a:xfrm>
            <a:off x="8610600" y="6457948"/>
            <a:ext cx="2743200" cy="365125"/>
          </a:xfrm>
        </p:spPr>
        <p:txBody>
          <a:bodyPr/>
          <a:lstStyle>
            <a:lvl1pPr>
              <a:defRPr b="0" i="0">
                <a:solidFill>
                  <a:schemeClr val="bg1"/>
                </a:solidFill>
                <a:latin typeface="Arial" panose="020B0604020202020204" pitchFamily="34" charset="0"/>
                <a:cs typeface="Arial" panose="020B0604020202020204" pitchFamily="34" charset="0"/>
              </a:defRPr>
            </a:lvl1pPr>
          </a:lstStyle>
          <a:p>
            <a:fld id="{F0CCE2AE-27A2-40B1-80D1-5342831D4722}" type="slidenum">
              <a:rPr lang="en-US" smtClean="0"/>
              <a:t>‹#›</a:t>
            </a:fld>
            <a:endParaRPr lang="en-US"/>
          </a:p>
        </p:txBody>
      </p:sp>
      <p:sp>
        <p:nvSpPr>
          <p:cNvPr id="9" name="TextBox 8">
            <a:extLst>
              <a:ext uri="{FF2B5EF4-FFF2-40B4-BE49-F238E27FC236}">
                <a16:creationId xmlns:a16="http://schemas.microsoft.com/office/drawing/2014/main" id="{F65A2BB7-2D2D-4673-9910-4FEF0257EA86}"/>
              </a:ext>
            </a:extLst>
          </p:cNvPr>
          <p:cNvSpPr txBox="1"/>
          <p:nvPr/>
        </p:nvSpPr>
        <p:spPr>
          <a:xfrm>
            <a:off x="1767642" y="4781614"/>
            <a:ext cx="8656715" cy="461665"/>
          </a:xfrm>
          <a:prstGeom prst="rect">
            <a:avLst/>
          </a:prstGeom>
          <a:noFill/>
        </p:spPr>
        <p:txBody>
          <a:bodyPr wrap="square" rtlCol="0">
            <a:spAutoFit/>
          </a:bodyPr>
          <a:lstStyle/>
          <a:p>
            <a:r>
              <a:rPr lang="en-US" sz="2400" b="1"/>
              <a:t>Countdown timer: </a:t>
            </a:r>
            <a:r>
              <a:rPr lang="en-US" sz="2400"/>
              <a:t>Answer the question before the bar disappears!</a:t>
            </a:r>
          </a:p>
        </p:txBody>
      </p:sp>
      <p:sp>
        <p:nvSpPr>
          <p:cNvPr id="10" name="Rectangle 9">
            <a:extLst>
              <a:ext uri="{FF2B5EF4-FFF2-40B4-BE49-F238E27FC236}">
                <a16:creationId xmlns:a16="http://schemas.microsoft.com/office/drawing/2014/main" id="{0E99A39D-4DA6-461A-9766-E37EE8C40051}"/>
              </a:ext>
            </a:extLst>
          </p:cNvPr>
          <p:cNvSpPr/>
          <p:nvPr/>
        </p:nvSpPr>
        <p:spPr>
          <a:xfrm flipH="1">
            <a:off x="1866142" y="5243279"/>
            <a:ext cx="8816372" cy="664035"/>
          </a:xfrm>
          <a:prstGeom prst="rect">
            <a:avLst/>
          </a:prstGeom>
          <a:gradFill flip="none" rotWithShape="1">
            <a:gsLst>
              <a:gs pos="0">
                <a:schemeClr val="accent1">
                  <a:lumMod val="5000"/>
                  <a:lumOff val="95000"/>
                </a:schemeClr>
              </a:gs>
              <a:gs pos="12000">
                <a:srgbClr val="A3D1FF"/>
              </a:gs>
              <a:gs pos="41000">
                <a:srgbClr val="A7BCE3"/>
              </a:gs>
              <a:gs pos="54000">
                <a:srgbClr val="82A1D8"/>
              </a:gs>
              <a:gs pos="83000">
                <a:srgbClr val="5C84CC"/>
              </a:gs>
              <a:gs pos="100000">
                <a:srgbClr val="0755B7"/>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F5C3DDC8-62F3-404A-AB04-5581BB6D9FF7}"/>
              </a:ext>
            </a:extLst>
          </p:cNvPr>
          <p:cNvSpPr txBox="1"/>
          <p:nvPr/>
        </p:nvSpPr>
        <p:spPr>
          <a:xfrm>
            <a:off x="1767642" y="4781614"/>
            <a:ext cx="8656715" cy="461665"/>
          </a:xfrm>
          <a:prstGeom prst="rect">
            <a:avLst/>
          </a:prstGeom>
          <a:noFill/>
        </p:spPr>
        <p:txBody>
          <a:bodyPr wrap="square" rtlCol="0">
            <a:spAutoFit/>
          </a:bodyPr>
          <a:lstStyle/>
          <a:p>
            <a:r>
              <a:rPr lang="en-US" sz="2400" b="1">
                <a:solidFill>
                  <a:srgbClr val="00529B"/>
                </a:solidFill>
              </a:rPr>
              <a:t>Countdown timer: </a:t>
            </a:r>
            <a:r>
              <a:rPr lang="en-US" sz="2400">
                <a:solidFill>
                  <a:srgbClr val="00529B"/>
                </a:solidFill>
              </a:rPr>
              <a:t>Answer the question before the bar disappears!</a:t>
            </a:r>
          </a:p>
        </p:txBody>
      </p:sp>
      <p:sp>
        <p:nvSpPr>
          <p:cNvPr id="12" name="Rectangle 11">
            <a:extLst>
              <a:ext uri="{FF2B5EF4-FFF2-40B4-BE49-F238E27FC236}">
                <a16:creationId xmlns:a16="http://schemas.microsoft.com/office/drawing/2014/main" id="{3C0C320F-F0DF-4804-BCB1-78F38E435147}"/>
              </a:ext>
            </a:extLst>
          </p:cNvPr>
          <p:cNvSpPr/>
          <p:nvPr/>
        </p:nvSpPr>
        <p:spPr>
          <a:xfrm>
            <a:off x="10203926"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0</a:t>
            </a:r>
          </a:p>
        </p:txBody>
      </p:sp>
      <p:sp>
        <p:nvSpPr>
          <p:cNvPr id="13" name="Rectangle 12">
            <a:extLst>
              <a:ext uri="{FF2B5EF4-FFF2-40B4-BE49-F238E27FC236}">
                <a16:creationId xmlns:a16="http://schemas.microsoft.com/office/drawing/2014/main" id="{7BE038CE-B2A0-43F8-8BC9-788628CF9BB5}"/>
              </a:ext>
            </a:extLst>
          </p:cNvPr>
          <p:cNvSpPr/>
          <p:nvPr/>
        </p:nvSpPr>
        <p:spPr>
          <a:xfrm>
            <a:off x="10203926" y="5094536"/>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1</a:t>
            </a:r>
          </a:p>
        </p:txBody>
      </p:sp>
      <p:sp>
        <p:nvSpPr>
          <p:cNvPr id="14" name="Rectangle 13">
            <a:extLst>
              <a:ext uri="{FF2B5EF4-FFF2-40B4-BE49-F238E27FC236}">
                <a16:creationId xmlns:a16="http://schemas.microsoft.com/office/drawing/2014/main" id="{500220A3-C683-4DA5-8A14-8622016CB822}"/>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2</a:t>
            </a:r>
          </a:p>
        </p:txBody>
      </p:sp>
      <p:sp>
        <p:nvSpPr>
          <p:cNvPr id="15" name="Rectangle 14">
            <a:extLst>
              <a:ext uri="{FF2B5EF4-FFF2-40B4-BE49-F238E27FC236}">
                <a16:creationId xmlns:a16="http://schemas.microsoft.com/office/drawing/2014/main" id="{A682FF32-39A3-4E16-AD4B-4A4A8FA1D1D3}"/>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3</a:t>
            </a:r>
          </a:p>
        </p:txBody>
      </p:sp>
      <p:sp>
        <p:nvSpPr>
          <p:cNvPr id="16" name="Rectangle 15">
            <a:extLst>
              <a:ext uri="{FF2B5EF4-FFF2-40B4-BE49-F238E27FC236}">
                <a16:creationId xmlns:a16="http://schemas.microsoft.com/office/drawing/2014/main" id="{F447B0F6-F0BB-4ED0-B26A-55C08A4B51C1}"/>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4</a:t>
            </a:r>
          </a:p>
        </p:txBody>
      </p:sp>
      <p:sp>
        <p:nvSpPr>
          <p:cNvPr id="17" name="Rectangle 16">
            <a:extLst>
              <a:ext uri="{FF2B5EF4-FFF2-40B4-BE49-F238E27FC236}">
                <a16:creationId xmlns:a16="http://schemas.microsoft.com/office/drawing/2014/main" id="{9DE2D780-F992-446E-999C-CA503918FC1B}"/>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5</a:t>
            </a:r>
          </a:p>
        </p:txBody>
      </p:sp>
      <p:sp>
        <p:nvSpPr>
          <p:cNvPr id="18" name="Rectangle 17">
            <a:extLst>
              <a:ext uri="{FF2B5EF4-FFF2-40B4-BE49-F238E27FC236}">
                <a16:creationId xmlns:a16="http://schemas.microsoft.com/office/drawing/2014/main" id="{FB2C1336-09E4-4A49-8DAA-5C8908571671}"/>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6</a:t>
            </a:r>
          </a:p>
        </p:txBody>
      </p:sp>
      <p:sp>
        <p:nvSpPr>
          <p:cNvPr id="19" name="Rectangle 18">
            <a:extLst>
              <a:ext uri="{FF2B5EF4-FFF2-40B4-BE49-F238E27FC236}">
                <a16:creationId xmlns:a16="http://schemas.microsoft.com/office/drawing/2014/main" id="{FF7EC589-4CA0-426E-9F26-549A7D4D19EE}"/>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7</a:t>
            </a:r>
          </a:p>
        </p:txBody>
      </p:sp>
      <p:sp>
        <p:nvSpPr>
          <p:cNvPr id="20" name="Rectangle 19">
            <a:extLst>
              <a:ext uri="{FF2B5EF4-FFF2-40B4-BE49-F238E27FC236}">
                <a16:creationId xmlns:a16="http://schemas.microsoft.com/office/drawing/2014/main" id="{D9873F33-6BE0-47A2-ACC9-FC5274ABAAB6}"/>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8</a:t>
            </a:r>
          </a:p>
        </p:txBody>
      </p:sp>
      <p:sp>
        <p:nvSpPr>
          <p:cNvPr id="21" name="Rectangle 20">
            <a:extLst>
              <a:ext uri="{FF2B5EF4-FFF2-40B4-BE49-F238E27FC236}">
                <a16:creationId xmlns:a16="http://schemas.microsoft.com/office/drawing/2014/main" id="{98525454-76AC-417C-8D97-A3EFB7502AB3}"/>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9</a:t>
            </a:r>
          </a:p>
        </p:txBody>
      </p:sp>
      <p:sp>
        <p:nvSpPr>
          <p:cNvPr id="22" name="Rectangle 21">
            <a:extLst>
              <a:ext uri="{FF2B5EF4-FFF2-40B4-BE49-F238E27FC236}">
                <a16:creationId xmlns:a16="http://schemas.microsoft.com/office/drawing/2014/main" id="{A2AFE7CF-B648-4881-8D03-0604D3ADF59A}"/>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10</a:t>
            </a:r>
          </a:p>
        </p:txBody>
      </p:sp>
      <p:sp>
        <p:nvSpPr>
          <p:cNvPr id="23" name="Rectangle 22">
            <a:extLst>
              <a:ext uri="{FF2B5EF4-FFF2-40B4-BE49-F238E27FC236}">
                <a16:creationId xmlns:a16="http://schemas.microsoft.com/office/drawing/2014/main" id="{4F903FAC-346C-4500-88FD-B1345FDFBA68}"/>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11</a:t>
            </a:r>
          </a:p>
        </p:txBody>
      </p:sp>
      <p:sp>
        <p:nvSpPr>
          <p:cNvPr id="24" name="Rectangle 23">
            <a:extLst>
              <a:ext uri="{FF2B5EF4-FFF2-40B4-BE49-F238E27FC236}">
                <a16:creationId xmlns:a16="http://schemas.microsoft.com/office/drawing/2014/main" id="{1521E144-C307-4902-AD1C-259BD6BA1166}"/>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12</a:t>
            </a:r>
          </a:p>
        </p:txBody>
      </p:sp>
      <p:sp>
        <p:nvSpPr>
          <p:cNvPr id="25" name="Rectangle 24">
            <a:extLst>
              <a:ext uri="{FF2B5EF4-FFF2-40B4-BE49-F238E27FC236}">
                <a16:creationId xmlns:a16="http://schemas.microsoft.com/office/drawing/2014/main" id="{9875D4F1-7FDF-490F-8CEC-1846C75F2AA0}"/>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13</a:t>
            </a:r>
          </a:p>
        </p:txBody>
      </p:sp>
      <p:sp>
        <p:nvSpPr>
          <p:cNvPr id="26" name="Rectangle 25">
            <a:extLst>
              <a:ext uri="{FF2B5EF4-FFF2-40B4-BE49-F238E27FC236}">
                <a16:creationId xmlns:a16="http://schemas.microsoft.com/office/drawing/2014/main" id="{6DFAAD20-2084-4838-B14C-65F9044953C7}"/>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14</a:t>
            </a:r>
          </a:p>
        </p:txBody>
      </p:sp>
      <p:sp>
        <p:nvSpPr>
          <p:cNvPr id="27" name="Rectangle 26">
            <a:extLst>
              <a:ext uri="{FF2B5EF4-FFF2-40B4-BE49-F238E27FC236}">
                <a16:creationId xmlns:a16="http://schemas.microsoft.com/office/drawing/2014/main" id="{5A26954A-5A70-4A39-AF3A-6EE32CDF4BDD}"/>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15</a:t>
            </a:r>
          </a:p>
        </p:txBody>
      </p:sp>
      <p:sp>
        <p:nvSpPr>
          <p:cNvPr id="28" name="Rectangle 27">
            <a:extLst>
              <a:ext uri="{FF2B5EF4-FFF2-40B4-BE49-F238E27FC236}">
                <a16:creationId xmlns:a16="http://schemas.microsoft.com/office/drawing/2014/main" id="{413D66C6-5072-4C47-9B7F-871F26502CD0}"/>
              </a:ext>
              <a:ext uri="{C183D7F6-B498-43B3-948B-1728B52AA6E4}">
                <adec:decorative xmlns:adec="http://schemas.microsoft.com/office/drawing/2017/decorative" val="1"/>
              </a:ext>
            </a:extLst>
          </p:cNvPr>
          <p:cNvSpPr/>
          <p:nvPr/>
        </p:nvSpPr>
        <p:spPr>
          <a:xfrm>
            <a:off x="11150614" y="4991080"/>
            <a:ext cx="1155700" cy="9769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EA0F2A1D-8DFE-4293-9875-B16C0E139230}"/>
              </a:ext>
              <a:ext uri="{C183D7F6-B498-43B3-948B-1728B52AA6E4}">
                <adec:decorative xmlns:adec="http://schemas.microsoft.com/office/drawing/2017/decorative" val="1"/>
              </a:ext>
            </a:extLst>
          </p:cNvPr>
          <p:cNvSpPr/>
          <p:nvPr/>
        </p:nvSpPr>
        <p:spPr>
          <a:xfrm>
            <a:off x="10210872" y="5162099"/>
            <a:ext cx="1155700" cy="9769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166475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2" fill="hold" grpId="0" nodeType="clickEffect">
                                  <p:stCondLst>
                                    <p:cond delay="0"/>
                                  </p:stCondLst>
                                  <p:childTnLst>
                                    <p:anim calcmode="lin" valueType="num">
                                      <p:cBhvr additive="base">
                                        <p:cTn id="6" dur="17250"/>
                                        <p:tgtEl>
                                          <p:spTgt spid="10"/>
                                        </p:tgtEl>
                                        <p:attrNameLst>
                                          <p:attrName>ppt_x</p:attrName>
                                        </p:attrNameLst>
                                      </p:cBhvr>
                                      <p:tavLst>
                                        <p:tav tm="0">
                                          <p:val>
                                            <p:strVal val="ppt_x"/>
                                          </p:val>
                                        </p:tav>
                                        <p:tav tm="100000">
                                          <p:val>
                                            <p:strVal val="1+ppt_w/2"/>
                                          </p:val>
                                        </p:tav>
                                      </p:tavLst>
                                    </p:anim>
                                    <p:anim calcmode="lin" valueType="num">
                                      <p:cBhvr additive="base">
                                        <p:cTn id="7" dur="17250"/>
                                        <p:tgtEl>
                                          <p:spTgt spid="10"/>
                                        </p:tgtEl>
                                        <p:attrNameLst>
                                          <p:attrName>ppt_y</p:attrName>
                                        </p:attrNameLst>
                                      </p:cBhvr>
                                      <p:tavLst>
                                        <p:tav tm="0">
                                          <p:val>
                                            <p:strVal val="ppt_y"/>
                                          </p:val>
                                        </p:tav>
                                        <p:tav tm="100000">
                                          <p:val>
                                            <p:strVal val="ppt_y"/>
                                          </p:val>
                                        </p:tav>
                                      </p:tavLst>
                                    </p:anim>
                                    <p:set>
                                      <p:cBhvr>
                                        <p:cTn id="8" dur="1" fill="hold">
                                          <p:stCondLst>
                                            <p:cond delay="17249"/>
                                          </p:stCondLst>
                                        </p:cTn>
                                        <p:tgtEl>
                                          <p:spTgt spid="10"/>
                                        </p:tgtEl>
                                        <p:attrNameLst>
                                          <p:attrName>style.visibility</p:attrName>
                                        </p:attrNameLst>
                                      </p:cBhvr>
                                      <p:to>
                                        <p:strVal val="hidden"/>
                                      </p:to>
                                    </p:set>
                                  </p:childTnLst>
                                </p:cTn>
                              </p:par>
                              <p:par>
                                <p:cTn id="9" presetID="10" presetClass="exit" presetSubtype="0" fill="hold" grpId="0" nodeType="withEffect">
                                  <p:stCondLst>
                                    <p:cond delay="0"/>
                                  </p:stCondLst>
                                  <p:childTnLst>
                                    <p:animEffect transition="out" filter="fade">
                                      <p:cBhvr>
                                        <p:cTn id="10" dur="500"/>
                                        <p:tgtEl>
                                          <p:spTgt spid="27"/>
                                        </p:tgtEl>
                                      </p:cBhvr>
                                    </p:animEffect>
                                    <p:set>
                                      <p:cBhvr>
                                        <p:cTn id="11" dur="1" fill="hold">
                                          <p:stCondLst>
                                            <p:cond delay="499"/>
                                          </p:stCondLst>
                                        </p:cTn>
                                        <p:tgtEl>
                                          <p:spTgt spid="27"/>
                                        </p:tgtEl>
                                        <p:attrNameLst>
                                          <p:attrName>style.visibility</p:attrName>
                                        </p:attrNameLst>
                                      </p:cBhvr>
                                      <p:to>
                                        <p:strVal val="hidden"/>
                                      </p:to>
                                    </p:set>
                                  </p:childTnLst>
                                </p:cTn>
                              </p:par>
                              <p:par>
                                <p:cTn id="12" presetID="10" presetClass="exit" presetSubtype="0" fill="hold" grpId="0" nodeType="withEffect">
                                  <p:stCondLst>
                                    <p:cond delay="1000"/>
                                  </p:stCondLst>
                                  <p:childTnLst>
                                    <p:animEffect transition="out" filter="fade">
                                      <p:cBhvr>
                                        <p:cTn id="13" dur="500"/>
                                        <p:tgtEl>
                                          <p:spTgt spid="26"/>
                                        </p:tgtEl>
                                      </p:cBhvr>
                                    </p:animEffect>
                                    <p:set>
                                      <p:cBhvr>
                                        <p:cTn id="14" dur="1" fill="hold">
                                          <p:stCondLst>
                                            <p:cond delay="499"/>
                                          </p:stCondLst>
                                        </p:cTn>
                                        <p:tgtEl>
                                          <p:spTgt spid="26"/>
                                        </p:tgtEl>
                                        <p:attrNameLst>
                                          <p:attrName>style.visibility</p:attrName>
                                        </p:attrNameLst>
                                      </p:cBhvr>
                                      <p:to>
                                        <p:strVal val="hidden"/>
                                      </p:to>
                                    </p:set>
                                  </p:childTnLst>
                                </p:cTn>
                              </p:par>
                              <p:par>
                                <p:cTn id="15" presetID="10" presetClass="exit" presetSubtype="0" fill="hold" grpId="0" nodeType="withEffect">
                                  <p:stCondLst>
                                    <p:cond delay="2000"/>
                                  </p:stCondLst>
                                  <p:childTnLst>
                                    <p:animEffect transition="out" filter="fade">
                                      <p:cBhvr>
                                        <p:cTn id="16" dur="500"/>
                                        <p:tgtEl>
                                          <p:spTgt spid="25"/>
                                        </p:tgtEl>
                                      </p:cBhvr>
                                    </p:animEffect>
                                    <p:set>
                                      <p:cBhvr>
                                        <p:cTn id="17" dur="1" fill="hold">
                                          <p:stCondLst>
                                            <p:cond delay="499"/>
                                          </p:stCondLst>
                                        </p:cTn>
                                        <p:tgtEl>
                                          <p:spTgt spid="25"/>
                                        </p:tgtEl>
                                        <p:attrNameLst>
                                          <p:attrName>style.visibility</p:attrName>
                                        </p:attrNameLst>
                                      </p:cBhvr>
                                      <p:to>
                                        <p:strVal val="hidden"/>
                                      </p:to>
                                    </p:set>
                                  </p:childTnLst>
                                </p:cTn>
                              </p:par>
                              <p:par>
                                <p:cTn id="18" presetID="10" presetClass="exit" presetSubtype="0" fill="hold" grpId="0" nodeType="withEffect">
                                  <p:stCondLst>
                                    <p:cond delay="3000"/>
                                  </p:stCondLst>
                                  <p:childTnLst>
                                    <p:animEffect transition="out" filter="fade">
                                      <p:cBhvr>
                                        <p:cTn id="19" dur="500"/>
                                        <p:tgtEl>
                                          <p:spTgt spid="24"/>
                                        </p:tgtEl>
                                      </p:cBhvr>
                                    </p:animEffect>
                                    <p:set>
                                      <p:cBhvr>
                                        <p:cTn id="20" dur="1" fill="hold">
                                          <p:stCondLst>
                                            <p:cond delay="499"/>
                                          </p:stCondLst>
                                        </p:cTn>
                                        <p:tgtEl>
                                          <p:spTgt spid="24"/>
                                        </p:tgtEl>
                                        <p:attrNameLst>
                                          <p:attrName>style.visibility</p:attrName>
                                        </p:attrNameLst>
                                      </p:cBhvr>
                                      <p:to>
                                        <p:strVal val="hidden"/>
                                      </p:to>
                                    </p:set>
                                  </p:childTnLst>
                                </p:cTn>
                              </p:par>
                              <p:par>
                                <p:cTn id="21" presetID="10" presetClass="exit" presetSubtype="0" fill="hold" grpId="0" nodeType="withEffect">
                                  <p:stCondLst>
                                    <p:cond delay="4000"/>
                                  </p:stCondLst>
                                  <p:childTnLst>
                                    <p:animEffect transition="out" filter="fade">
                                      <p:cBhvr>
                                        <p:cTn id="22" dur="500"/>
                                        <p:tgtEl>
                                          <p:spTgt spid="23"/>
                                        </p:tgtEl>
                                      </p:cBhvr>
                                    </p:animEffect>
                                    <p:set>
                                      <p:cBhvr>
                                        <p:cTn id="23" dur="1" fill="hold">
                                          <p:stCondLst>
                                            <p:cond delay="499"/>
                                          </p:stCondLst>
                                        </p:cTn>
                                        <p:tgtEl>
                                          <p:spTgt spid="23"/>
                                        </p:tgtEl>
                                        <p:attrNameLst>
                                          <p:attrName>style.visibility</p:attrName>
                                        </p:attrNameLst>
                                      </p:cBhvr>
                                      <p:to>
                                        <p:strVal val="hidden"/>
                                      </p:to>
                                    </p:set>
                                  </p:childTnLst>
                                </p:cTn>
                              </p:par>
                              <p:par>
                                <p:cTn id="24" presetID="10" presetClass="exit" presetSubtype="0" fill="hold" grpId="0" nodeType="withEffect">
                                  <p:stCondLst>
                                    <p:cond delay="5000"/>
                                  </p:stCondLst>
                                  <p:childTnLst>
                                    <p:animEffect transition="out" filter="fade">
                                      <p:cBhvr>
                                        <p:cTn id="25" dur="500"/>
                                        <p:tgtEl>
                                          <p:spTgt spid="22"/>
                                        </p:tgtEl>
                                      </p:cBhvr>
                                    </p:animEffect>
                                    <p:set>
                                      <p:cBhvr>
                                        <p:cTn id="26" dur="1" fill="hold">
                                          <p:stCondLst>
                                            <p:cond delay="499"/>
                                          </p:stCondLst>
                                        </p:cTn>
                                        <p:tgtEl>
                                          <p:spTgt spid="22"/>
                                        </p:tgtEl>
                                        <p:attrNameLst>
                                          <p:attrName>style.visibility</p:attrName>
                                        </p:attrNameLst>
                                      </p:cBhvr>
                                      <p:to>
                                        <p:strVal val="hidden"/>
                                      </p:to>
                                    </p:set>
                                  </p:childTnLst>
                                </p:cTn>
                              </p:par>
                              <p:par>
                                <p:cTn id="27" presetID="10" presetClass="exit" presetSubtype="0" fill="hold" grpId="0" nodeType="withEffect">
                                  <p:stCondLst>
                                    <p:cond delay="6000"/>
                                  </p:stCondLst>
                                  <p:childTnLst>
                                    <p:animEffect transition="out" filter="fade">
                                      <p:cBhvr>
                                        <p:cTn id="28" dur="500"/>
                                        <p:tgtEl>
                                          <p:spTgt spid="21"/>
                                        </p:tgtEl>
                                      </p:cBhvr>
                                    </p:animEffect>
                                    <p:set>
                                      <p:cBhvr>
                                        <p:cTn id="29" dur="1" fill="hold">
                                          <p:stCondLst>
                                            <p:cond delay="499"/>
                                          </p:stCondLst>
                                        </p:cTn>
                                        <p:tgtEl>
                                          <p:spTgt spid="21"/>
                                        </p:tgtEl>
                                        <p:attrNameLst>
                                          <p:attrName>style.visibility</p:attrName>
                                        </p:attrNameLst>
                                      </p:cBhvr>
                                      <p:to>
                                        <p:strVal val="hidden"/>
                                      </p:to>
                                    </p:set>
                                  </p:childTnLst>
                                </p:cTn>
                              </p:par>
                              <p:par>
                                <p:cTn id="30" presetID="10" presetClass="exit" presetSubtype="0" fill="hold" grpId="0" nodeType="withEffect">
                                  <p:stCondLst>
                                    <p:cond delay="7000"/>
                                  </p:stCondLst>
                                  <p:childTnLst>
                                    <p:animEffect transition="out" filter="fade">
                                      <p:cBhvr>
                                        <p:cTn id="31" dur="500"/>
                                        <p:tgtEl>
                                          <p:spTgt spid="20"/>
                                        </p:tgtEl>
                                      </p:cBhvr>
                                    </p:animEffect>
                                    <p:set>
                                      <p:cBhvr>
                                        <p:cTn id="32" dur="1" fill="hold">
                                          <p:stCondLst>
                                            <p:cond delay="499"/>
                                          </p:stCondLst>
                                        </p:cTn>
                                        <p:tgtEl>
                                          <p:spTgt spid="20"/>
                                        </p:tgtEl>
                                        <p:attrNameLst>
                                          <p:attrName>style.visibility</p:attrName>
                                        </p:attrNameLst>
                                      </p:cBhvr>
                                      <p:to>
                                        <p:strVal val="hidden"/>
                                      </p:to>
                                    </p:set>
                                  </p:childTnLst>
                                </p:cTn>
                              </p:par>
                              <p:par>
                                <p:cTn id="33" presetID="10" presetClass="exit" presetSubtype="0" fill="hold" grpId="0" nodeType="withEffect">
                                  <p:stCondLst>
                                    <p:cond delay="8000"/>
                                  </p:stCondLst>
                                  <p:childTnLst>
                                    <p:animEffect transition="out" filter="fade">
                                      <p:cBhvr>
                                        <p:cTn id="34" dur="500"/>
                                        <p:tgtEl>
                                          <p:spTgt spid="19"/>
                                        </p:tgtEl>
                                      </p:cBhvr>
                                    </p:animEffect>
                                    <p:set>
                                      <p:cBhvr>
                                        <p:cTn id="35" dur="1" fill="hold">
                                          <p:stCondLst>
                                            <p:cond delay="499"/>
                                          </p:stCondLst>
                                        </p:cTn>
                                        <p:tgtEl>
                                          <p:spTgt spid="19"/>
                                        </p:tgtEl>
                                        <p:attrNameLst>
                                          <p:attrName>style.visibility</p:attrName>
                                        </p:attrNameLst>
                                      </p:cBhvr>
                                      <p:to>
                                        <p:strVal val="hidden"/>
                                      </p:to>
                                    </p:set>
                                  </p:childTnLst>
                                </p:cTn>
                              </p:par>
                              <p:par>
                                <p:cTn id="36" presetID="10" presetClass="exit" presetSubtype="0" fill="hold" grpId="0" nodeType="withEffect">
                                  <p:stCondLst>
                                    <p:cond delay="9000"/>
                                  </p:stCondLst>
                                  <p:childTnLst>
                                    <p:animEffect transition="out" filter="fade">
                                      <p:cBhvr>
                                        <p:cTn id="37" dur="500"/>
                                        <p:tgtEl>
                                          <p:spTgt spid="18"/>
                                        </p:tgtEl>
                                      </p:cBhvr>
                                    </p:animEffect>
                                    <p:set>
                                      <p:cBhvr>
                                        <p:cTn id="38" dur="1" fill="hold">
                                          <p:stCondLst>
                                            <p:cond delay="499"/>
                                          </p:stCondLst>
                                        </p:cTn>
                                        <p:tgtEl>
                                          <p:spTgt spid="18"/>
                                        </p:tgtEl>
                                        <p:attrNameLst>
                                          <p:attrName>style.visibility</p:attrName>
                                        </p:attrNameLst>
                                      </p:cBhvr>
                                      <p:to>
                                        <p:strVal val="hidden"/>
                                      </p:to>
                                    </p:set>
                                  </p:childTnLst>
                                </p:cTn>
                              </p:par>
                              <p:par>
                                <p:cTn id="39" presetID="10" presetClass="exit" presetSubtype="0" fill="hold" grpId="0" nodeType="withEffect">
                                  <p:stCondLst>
                                    <p:cond delay="10000"/>
                                  </p:stCondLst>
                                  <p:childTnLst>
                                    <p:animEffect transition="out" filter="fade">
                                      <p:cBhvr>
                                        <p:cTn id="40" dur="500"/>
                                        <p:tgtEl>
                                          <p:spTgt spid="17"/>
                                        </p:tgtEl>
                                      </p:cBhvr>
                                    </p:animEffect>
                                    <p:set>
                                      <p:cBhvr>
                                        <p:cTn id="41" dur="1" fill="hold">
                                          <p:stCondLst>
                                            <p:cond delay="499"/>
                                          </p:stCondLst>
                                        </p:cTn>
                                        <p:tgtEl>
                                          <p:spTgt spid="17"/>
                                        </p:tgtEl>
                                        <p:attrNameLst>
                                          <p:attrName>style.visibility</p:attrName>
                                        </p:attrNameLst>
                                      </p:cBhvr>
                                      <p:to>
                                        <p:strVal val="hidden"/>
                                      </p:to>
                                    </p:set>
                                  </p:childTnLst>
                                </p:cTn>
                              </p:par>
                              <p:par>
                                <p:cTn id="42" presetID="10" presetClass="exit" presetSubtype="0" fill="hold" grpId="0" nodeType="withEffect">
                                  <p:stCondLst>
                                    <p:cond delay="11000"/>
                                  </p:stCondLst>
                                  <p:childTnLst>
                                    <p:animEffect transition="out" filter="fade">
                                      <p:cBhvr>
                                        <p:cTn id="43" dur="500"/>
                                        <p:tgtEl>
                                          <p:spTgt spid="16"/>
                                        </p:tgtEl>
                                      </p:cBhvr>
                                    </p:animEffect>
                                    <p:set>
                                      <p:cBhvr>
                                        <p:cTn id="44" dur="1" fill="hold">
                                          <p:stCondLst>
                                            <p:cond delay="499"/>
                                          </p:stCondLst>
                                        </p:cTn>
                                        <p:tgtEl>
                                          <p:spTgt spid="16"/>
                                        </p:tgtEl>
                                        <p:attrNameLst>
                                          <p:attrName>style.visibility</p:attrName>
                                        </p:attrNameLst>
                                      </p:cBhvr>
                                      <p:to>
                                        <p:strVal val="hidden"/>
                                      </p:to>
                                    </p:set>
                                  </p:childTnLst>
                                </p:cTn>
                              </p:par>
                              <p:par>
                                <p:cTn id="45" presetID="10" presetClass="exit" presetSubtype="0" fill="hold" grpId="0" nodeType="withEffect">
                                  <p:stCondLst>
                                    <p:cond delay="12000"/>
                                  </p:stCondLst>
                                  <p:childTnLst>
                                    <p:animEffect transition="out" filter="fade">
                                      <p:cBhvr>
                                        <p:cTn id="46" dur="500"/>
                                        <p:tgtEl>
                                          <p:spTgt spid="15"/>
                                        </p:tgtEl>
                                      </p:cBhvr>
                                    </p:animEffect>
                                    <p:set>
                                      <p:cBhvr>
                                        <p:cTn id="47" dur="1" fill="hold">
                                          <p:stCondLst>
                                            <p:cond delay="499"/>
                                          </p:stCondLst>
                                        </p:cTn>
                                        <p:tgtEl>
                                          <p:spTgt spid="15"/>
                                        </p:tgtEl>
                                        <p:attrNameLst>
                                          <p:attrName>style.visibility</p:attrName>
                                        </p:attrNameLst>
                                      </p:cBhvr>
                                      <p:to>
                                        <p:strVal val="hidden"/>
                                      </p:to>
                                    </p:set>
                                  </p:childTnLst>
                                </p:cTn>
                              </p:par>
                              <p:par>
                                <p:cTn id="48" presetID="10" presetClass="exit" presetSubtype="0" fill="hold" grpId="0" nodeType="withEffect">
                                  <p:stCondLst>
                                    <p:cond delay="13000"/>
                                  </p:stCondLst>
                                  <p:childTnLst>
                                    <p:animEffect transition="out" filter="fade">
                                      <p:cBhvr>
                                        <p:cTn id="49" dur="500"/>
                                        <p:tgtEl>
                                          <p:spTgt spid="14"/>
                                        </p:tgtEl>
                                      </p:cBhvr>
                                    </p:animEffect>
                                    <p:set>
                                      <p:cBhvr>
                                        <p:cTn id="50" dur="1" fill="hold">
                                          <p:stCondLst>
                                            <p:cond delay="499"/>
                                          </p:stCondLst>
                                        </p:cTn>
                                        <p:tgtEl>
                                          <p:spTgt spid="14"/>
                                        </p:tgtEl>
                                        <p:attrNameLst>
                                          <p:attrName>style.visibility</p:attrName>
                                        </p:attrNameLst>
                                      </p:cBhvr>
                                      <p:to>
                                        <p:strVal val="hidden"/>
                                      </p:to>
                                    </p:set>
                                  </p:childTnLst>
                                </p:cTn>
                              </p:par>
                              <p:par>
                                <p:cTn id="51" presetID="10" presetClass="exit" presetSubtype="0" fill="hold" grpId="0" nodeType="withEffect">
                                  <p:stCondLst>
                                    <p:cond delay="14000"/>
                                  </p:stCondLst>
                                  <p:childTnLst>
                                    <p:animEffect transition="out" filter="fade">
                                      <p:cBhvr>
                                        <p:cTn id="52" dur="500"/>
                                        <p:tgtEl>
                                          <p:spTgt spid="13"/>
                                        </p:tgtEl>
                                      </p:cBhvr>
                                    </p:animEffect>
                                    <p:set>
                                      <p:cBhvr>
                                        <p:cTn id="53" dur="1" fill="hold">
                                          <p:stCondLst>
                                            <p:cond delay="499"/>
                                          </p:stCondLst>
                                        </p:cTn>
                                        <p:tgtEl>
                                          <p:spTgt spid="13"/>
                                        </p:tgtEl>
                                        <p:attrNameLst>
                                          <p:attrName>style.visibility</p:attrName>
                                        </p:attrNameLst>
                                      </p:cBhvr>
                                      <p:to>
                                        <p:strVal val="hidden"/>
                                      </p:to>
                                    </p:set>
                                  </p:childTnLst>
                                </p:cTn>
                              </p:par>
                              <p:par>
                                <p:cTn id="54" presetID="1" presetClass="entr" presetSubtype="0" fill="hold" grpId="0" nodeType="withEffect">
                                  <p:stCondLst>
                                    <p:cond delay="14500"/>
                                  </p:stCondLst>
                                  <p:childTnLst>
                                    <p:set>
                                      <p:cBhvr>
                                        <p:cTn id="55"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9" grpId="0" animBg="1"/>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p:nvPr>
        </p:nvSpPr>
        <p:spPr>
          <a:xfrm>
            <a:off x="0" y="0"/>
            <a:ext cx="12192000" cy="914400"/>
          </a:xfrm>
          <a:prstGeom prst="rect">
            <a:avLst/>
          </a:prstGeom>
        </p:spPr>
        <p:txBody>
          <a:bodyPr/>
          <a:lstStyle/>
          <a:p>
            <a:r>
              <a:rPr lang="en-US"/>
              <a:t>Click to edit Master title style</a:t>
            </a:r>
          </a:p>
        </p:txBody>
      </p:sp>
      <p:sp>
        <p:nvSpPr>
          <p:cNvPr id="10" name="Slide Number Placeholder 5">
            <a:extLst>
              <a:ext uri="{FF2B5EF4-FFF2-40B4-BE49-F238E27FC236}">
                <a16:creationId xmlns:a16="http://schemas.microsoft.com/office/drawing/2014/main" id="{1C498CDF-1E7F-4ECE-9CD2-AA2A262A4CF5}"/>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fld id="{F0CCE2AE-27A2-40B1-80D1-5342831D4722}" type="slidenum">
              <a:rPr lang="en-US" smtClean="0"/>
              <a:t>‹#›</a:t>
            </a:fld>
            <a:endParaRPr lang="en-US"/>
          </a:p>
        </p:txBody>
      </p:sp>
      <p:sp>
        <p:nvSpPr>
          <p:cNvPr id="11" name="Date Placeholder 1">
            <a:extLst>
              <a:ext uri="{FF2B5EF4-FFF2-40B4-BE49-F238E27FC236}">
                <a16:creationId xmlns:a16="http://schemas.microsoft.com/office/drawing/2014/main" id="{AE28398F-75CB-42E9-BBEF-2CC021FCA23C}"/>
              </a:ext>
            </a:extLst>
          </p:cNvPr>
          <p:cNvSpPr>
            <a:spLocks noGrp="1"/>
          </p:cNvSpPr>
          <p:nvPr>
            <p:ph type="dt" sz="half" idx="10"/>
          </p:nvPr>
        </p:nvSpPr>
        <p:spPr>
          <a:xfrm>
            <a:off x="838200" y="6492240"/>
            <a:ext cx="2743200" cy="365125"/>
          </a:xfrm>
        </p:spPr>
        <p:txBody>
          <a:bodyPr/>
          <a:lstStyle/>
          <a:p>
            <a:r>
              <a:rPr lang="en-US"/>
              <a:t>May 2022</a:t>
            </a:r>
          </a:p>
        </p:txBody>
      </p:sp>
      <p:sp>
        <p:nvSpPr>
          <p:cNvPr id="6" name="Footer Placeholder 2">
            <a:extLst>
              <a:ext uri="{FF2B5EF4-FFF2-40B4-BE49-F238E27FC236}">
                <a16:creationId xmlns:a16="http://schemas.microsoft.com/office/drawing/2014/main" id="{B4F44EB1-6114-45CD-BBB1-C77FA960CB82}"/>
              </a:ext>
            </a:extLst>
          </p:cNvPr>
          <p:cNvSpPr>
            <a:spLocks noGrp="1"/>
          </p:cNvSpPr>
          <p:nvPr>
            <p:ph type="ftr" sz="quarter" idx="11"/>
          </p:nvPr>
        </p:nvSpPr>
        <p:spPr>
          <a:xfrm>
            <a:off x="4038600" y="6492240"/>
            <a:ext cx="4114800" cy="365125"/>
          </a:xfrm>
        </p:spPr>
        <p:txBody>
          <a:bodyPr/>
          <a:lstStyle/>
          <a:p>
            <a:r>
              <a:rPr lang="en-US"/>
              <a:t>Medicare Supplement Insurance (Medigap) Policies</a:t>
            </a:r>
          </a:p>
        </p:txBody>
      </p:sp>
    </p:spTree>
    <p:custDataLst>
      <p:tags r:id="rId1"/>
    </p:custDataLst>
    <p:extLst>
      <p:ext uri="{BB962C8B-B14F-4D97-AF65-F5344CB8AC3E}">
        <p14:creationId xmlns:p14="http://schemas.microsoft.com/office/powerpoint/2010/main" val="1518793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1_Title Only">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p:nvPr>
        </p:nvSpPr>
        <p:spPr>
          <a:xfrm>
            <a:off x="0" y="16557"/>
            <a:ext cx="12192000" cy="914400"/>
          </a:xfrm>
          <a:prstGeom prst="rect">
            <a:avLst/>
          </a:prstGeom>
        </p:spPr>
        <p:txBody>
          <a:bodyPr/>
          <a:lstStyle/>
          <a:p>
            <a:r>
              <a:rPr lang="en-US"/>
              <a:t>Click to edit Master title style</a:t>
            </a:r>
          </a:p>
        </p:txBody>
      </p:sp>
      <p:sp>
        <p:nvSpPr>
          <p:cNvPr id="10" name="Slide Number Placeholder 5">
            <a:extLst>
              <a:ext uri="{FF2B5EF4-FFF2-40B4-BE49-F238E27FC236}">
                <a16:creationId xmlns:a16="http://schemas.microsoft.com/office/drawing/2014/main" id="{D707AC3C-F5C7-4131-BD83-31AD2B5685D9}"/>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fld id="{F0CCE2AE-27A2-40B1-80D1-5342831D4722}" type="slidenum">
              <a:rPr lang="en-US" smtClean="0"/>
              <a:t>‹#›</a:t>
            </a:fld>
            <a:endParaRPr lang="en-US"/>
          </a:p>
        </p:txBody>
      </p:sp>
      <p:sp>
        <p:nvSpPr>
          <p:cNvPr id="11" name="Date Placeholder 1">
            <a:extLst>
              <a:ext uri="{FF2B5EF4-FFF2-40B4-BE49-F238E27FC236}">
                <a16:creationId xmlns:a16="http://schemas.microsoft.com/office/drawing/2014/main" id="{9FF4A668-9308-48D7-8B5E-7C30F5642769}"/>
              </a:ext>
            </a:extLst>
          </p:cNvPr>
          <p:cNvSpPr>
            <a:spLocks noGrp="1"/>
          </p:cNvSpPr>
          <p:nvPr>
            <p:ph type="dt" sz="half" idx="10"/>
          </p:nvPr>
        </p:nvSpPr>
        <p:spPr>
          <a:xfrm>
            <a:off x="838200" y="6492240"/>
            <a:ext cx="2743200" cy="365125"/>
          </a:xfrm>
        </p:spPr>
        <p:txBody>
          <a:bodyPr/>
          <a:lstStyle/>
          <a:p>
            <a:r>
              <a:rPr lang="en-US"/>
              <a:t>May 2022</a:t>
            </a:r>
          </a:p>
        </p:txBody>
      </p:sp>
      <p:sp>
        <p:nvSpPr>
          <p:cNvPr id="6" name="Footer Placeholder 2">
            <a:extLst>
              <a:ext uri="{FF2B5EF4-FFF2-40B4-BE49-F238E27FC236}">
                <a16:creationId xmlns:a16="http://schemas.microsoft.com/office/drawing/2014/main" id="{8ED10A04-A440-41CF-B787-B4582E183502}"/>
              </a:ext>
            </a:extLst>
          </p:cNvPr>
          <p:cNvSpPr>
            <a:spLocks noGrp="1"/>
          </p:cNvSpPr>
          <p:nvPr>
            <p:ph type="ftr" sz="quarter" idx="11"/>
          </p:nvPr>
        </p:nvSpPr>
        <p:spPr>
          <a:xfrm>
            <a:off x="4038600" y="6492240"/>
            <a:ext cx="4114800" cy="365125"/>
          </a:xfrm>
        </p:spPr>
        <p:txBody>
          <a:bodyPr/>
          <a:lstStyle/>
          <a:p>
            <a:r>
              <a:rPr lang="en-US"/>
              <a:t>Medicare Supplement Insurance (Medigap) Policies</a:t>
            </a:r>
          </a:p>
        </p:txBody>
      </p:sp>
    </p:spTree>
    <p:custDataLst>
      <p:tags r:id="rId1"/>
    </p:custDataLst>
    <p:extLst>
      <p:ext uri="{BB962C8B-B14F-4D97-AF65-F5344CB8AC3E}">
        <p14:creationId xmlns:p14="http://schemas.microsoft.com/office/powerpoint/2010/main" val="7821673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 NTP title and Content">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ABC491B8-B577-3E42-ADE5-69C235F61BD2}"/>
              </a:ext>
            </a:extLst>
          </p:cNvPr>
          <p:cNvSpPr>
            <a:spLocks noGrp="1"/>
          </p:cNvSpPr>
          <p:nvPr>
            <p:ph idx="1"/>
          </p:nvPr>
        </p:nvSpPr>
        <p:spPr>
          <a:xfrm>
            <a:off x="1866142" y="1143000"/>
            <a:ext cx="9837234" cy="502104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itle 1">
            <a:extLst>
              <a:ext uri="{FF2B5EF4-FFF2-40B4-BE49-F238E27FC236}">
                <a16:creationId xmlns:a16="http://schemas.microsoft.com/office/drawing/2014/main" id="{BA99A00B-0949-4FD7-8CEF-094BD8000A64}"/>
              </a:ext>
            </a:extLst>
          </p:cNvPr>
          <p:cNvSpPr>
            <a:spLocks noGrp="1"/>
          </p:cNvSpPr>
          <p:nvPr>
            <p:ph type="title"/>
          </p:nvPr>
        </p:nvSpPr>
        <p:spPr>
          <a:xfrm>
            <a:off x="0" y="0"/>
            <a:ext cx="12192000" cy="914400"/>
          </a:xfrm>
          <a:prstGeom prst="rect">
            <a:avLst/>
          </a:prstGeom>
        </p:spPr>
        <p:txBody>
          <a:bodyPr/>
          <a:lstStyle/>
          <a:p>
            <a:r>
              <a:rPr lang="en-US"/>
              <a:t>Click to edit Master title style</a:t>
            </a:r>
          </a:p>
        </p:txBody>
      </p:sp>
      <p:sp>
        <p:nvSpPr>
          <p:cNvPr id="2" name="Date Placeholder 1">
            <a:extLst>
              <a:ext uri="{FF2B5EF4-FFF2-40B4-BE49-F238E27FC236}">
                <a16:creationId xmlns:a16="http://schemas.microsoft.com/office/drawing/2014/main" id="{1F2ED9A9-8BC1-481F-B77A-834A614DA51C}"/>
              </a:ext>
            </a:extLst>
          </p:cNvPr>
          <p:cNvSpPr>
            <a:spLocks noGrp="1"/>
          </p:cNvSpPr>
          <p:nvPr>
            <p:ph type="dt" sz="half" idx="10"/>
          </p:nvPr>
        </p:nvSpPr>
        <p:spPr/>
        <p:txBody>
          <a:bodyPr/>
          <a:lstStyle>
            <a:lvl1pPr>
              <a:defRPr>
                <a:solidFill>
                  <a:srgbClr val="8FAADC"/>
                </a:solidFill>
              </a:defRPr>
            </a:lvl1pPr>
          </a:lstStyle>
          <a:p>
            <a:r>
              <a:rPr lang="en-US"/>
              <a:t>May 2022</a:t>
            </a:r>
          </a:p>
        </p:txBody>
      </p:sp>
      <p:sp>
        <p:nvSpPr>
          <p:cNvPr id="3" name="Footer Placeholder 2">
            <a:extLst>
              <a:ext uri="{FF2B5EF4-FFF2-40B4-BE49-F238E27FC236}">
                <a16:creationId xmlns:a16="http://schemas.microsoft.com/office/drawing/2014/main" id="{7EA5455C-2889-4846-93A3-04ACC150A21E}"/>
              </a:ext>
            </a:extLst>
          </p:cNvPr>
          <p:cNvSpPr>
            <a:spLocks noGrp="1"/>
          </p:cNvSpPr>
          <p:nvPr>
            <p:ph type="ftr" sz="quarter" idx="11"/>
          </p:nvPr>
        </p:nvSpPr>
        <p:spPr/>
        <p:txBody>
          <a:bodyPr/>
          <a:lstStyle>
            <a:lvl1pPr>
              <a:defRPr>
                <a:solidFill>
                  <a:srgbClr val="8FAADC"/>
                </a:solidFill>
              </a:defRPr>
            </a:lvl1pPr>
          </a:lstStyle>
          <a:p>
            <a:r>
              <a:rPr lang="en-US"/>
              <a:t>Medicare Supplement Insurance (Medigap) Policies</a:t>
            </a:r>
          </a:p>
        </p:txBody>
      </p:sp>
      <p:sp>
        <p:nvSpPr>
          <p:cNvPr id="4" name="Slide Number Placeholder 3">
            <a:extLst>
              <a:ext uri="{FF2B5EF4-FFF2-40B4-BE49-F238E27FC236}">
                <a16:creationId xmlns:a16="http://schemas.microsoft.com/office/drawing/2014/main" id="{AD59B258-AB3B-4844-90B6-7B0D5D07FAF6}"/>
              </a:ext>
            </a:extLst>
          </p:cNvPr>
          <p:cNvSpPr>
            <a:spLocks noGrp="1"/>
          </p:cNvSpPr>
          <p:nvPr>
            <p:ph type="sldNum" sz="quarter" idx="12"/>
          </p:nvPr>
        </p:nvSpPr>
        <p:spPr/>
        <p:txBody>
          <a:bodyPr/>
          <a:lstStyle>
            <a:lvl1pPr>
              <a:defRPr>
                <a:solidFill>
                  <a:srgbClr val="8FAADC"/>
                </a:solidFill>
              </a:defRPr>
            </a:lvl1pPr>
          </a:lstStyle>
          <a:p>
            <a:fld id="{F0CCE2AE-27A2-40B1-80D1-5342831D4722}" type="slidenum">
              <a:rPr lang="en-US" smtClean="0"/>
              <a:pPr/>
              <a:t>‹#›</a:t>
            </a:fld>
            <a:endParaRPr lang="en-US"/>
          </a:p>
        </p:txBody>
      </p:sp>
    </p:spTree>
    <p:custDataLst>
      <p:tags r:id="rId1"/>
    </p:custDataLst>
    <p:extLst>
      <p:ext uri="{BB962C8B-B14F-4D97-AF65-F5344CB8AC3E}">
        <p14:creationId xmlns:p14="http://schemas.microsoft.com/office/powerpoint/2010/main" val="2494585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1_Title and chart">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lvl1pPr>
              <a:defRPr>
                <a:latin typeface="Calibri "/>
              </a:defRPr>
            </a:lvl1pPr>
          </a:lstStyle>
          <a:p>
            <a:r>
              <a:rPr lang="en-US"/>
              <a:t>Click to edit Master title style</a:t>
            </a:r>
          </a:p>
        </p:txBody>
      </p:sp>
      <p:graphicFrame>
        <p:nvGraphicFramePr>
          <p:cNvPr id="2" name="Chart 1">
            <a:extLst>
              <a:ext uri="{FF2B5EF4-FFF2-40B4-BE49-F238E27FC236}">
                <a16:creationId xmlns:a16="http://schemas.microsoft.com/office/drawing/2014/main" id="{F38C9CAA-3A13-0C40-8BAC-7E48F3C916E0}"/>
              </a:ext>
            </a:extLst>
          </p:cNvPr>
          <p:cNvGraphicFramePr/>
          <p:nvPr>
            <p:extLst>
              <p:ext uri="{D42A27DB-BD31-4B8C-83A1-F6EECF244321}">
                <p14:modId xmlns:p14="http://schemas.microsoft.com/office/powerpoint/2010/main" val="726946530"/>
              </p:ext>
            </p:extLst>
          </p:nvPr>
        </p:nvGraphicFramePr>
        <p:xfrm>
          <a:off x="2471838" y="1791181"/>
          <a:ext cx="6121400" cy="4080934"/>
        </p:xfrm>
        <a:graphic>
          <a:graphicData uri="http://schemas.openxmlformats.org/drawingml/2006/chart">
            <c:chart xmlns:c="http://schemas.openxmlformats.org/drawingml/2006/chart" xmlns:r="http://schemas.openxmlformats.org/officeDocument/2006/relationships" r:id="rId3"/>
          </a:graphicData>
        </a:graphic>
      </p:graphicFrame>
      <p:sp>
        <p:nvSpPr>
          <p:cNvPr id="7" name="Slide Number Placeholder 5">
            <a:extLst>
              <a:ext uri="{FF2B5EF4-FFF2-40B4-BE49-F238E27FC236}">
                <a16:creationId xmlns:a16="http://schemas.microsoft.com/office/drawing/2014/main" id="{95C456D6-1769-4116-B3D5-8AD580DEFF02}"/>
              </a:ext>
            </a:extLst>
          </p:cNvPr>
          <p:cNvSpPr>
            <a:spLocks noGrp="1"/>
          </p:cNvSpPr>
          <p:nvPr>
            <p:ph type="sldNum" sz="quarter" idx="12"/>
          </p:nvPr>
        </p:nvSpPr>
        <p:spPr>
          <a:xfrm>
            <a:off x="8610600" y="6492240"/>
            <a:ext cx="2743200" cy="365125"/>
          </a:xfrm>
        </p:spPr>
        <p:txBody>
          <a:bodyPr/>
          <a:lstStyle>
            <a:lvl1pPr>
              <a:defRPr b="0" i="0">
                <a:solidFill>
                  <a:srgbClr val="8FAADC"/>
                </a:solidFill>
                <a:latin typeface="Arial" panose="020B0604020202020204" pitchFamily="34" charset="0"/>
                <a:cs typeface="Arial" panose="020B0604020202020204" pitchFamily="34" charset="0"/>
              </a:defRPr>
            </a:lvl1pPr>
          </a:lstStyle>
          <a:p>
            <a:fld id="{F0CCE2AE-27A2-40B1-80D1-5342831D4722}" type="slidenum">
              <a:rPr lang="en-US" smtClean="0"/>
              <a:pPr/>
              <a:t>‹#›</a:t>
            </a:fld>
            <a:endParaRPr lang="en-US"/>
          </a:p>
        </p:txBody>
      </p:sp>
      <p:sp>
        <p:nvSpPr>
          <p:cNvPr id="8" name="Date Placeholder 1">
            <a:extLst>
              <a:ext uri="{FF2B5EF4-FFF2-40B4-BE49-F238E27FC236}">
                <a16:creationId xmlns:a16="http://schemas.microsoft.com/office/drawing/2014/main" id="{6A9F6C31-C81E-4C18-BD14-1B68D8294387}"/>
              </a:ext>
            </a:extLst>
          </p:cNvPr>
          <p:cNvSpPr>
            <a:spLocks noGrp="1"/>
          </p:cNvSpPr>
          <p:nvPr>
            <p:ph type="dt" sz="half" idx="10"/>
          </p:nvPr>
        </p:nvSpPr>
        <p:spPr>
          <a:xfrm>
            <a:off x="838200" y="6492240"/>
            <a:ext cx="2743200" cy="365125"/>
          </a:xfrm>
        </p:spPr>
        <p:txBody>
          <a:bodyPr/>
          <a:lstStyle>
            <a:lvl1pPr>
              <a:defRPr>
                <a:solidFill>
                  <a:srgbClr val="8FAADC"/>
                </a:solidFill>
              </a:defRPr>
            </a:lvl1pPr>
          </a:lstStyle>
          <a:p>
            <a:r>
              <a:rPr lang="en-US"/>
              <a:t>May 2022</a:t>
            </a:r>
          </a:p>
        </p:txBody>
      </p:sp>
      <p:sp>
        <p:nvSpPr>
          <p:cNvPr id="10" name="Footer Placeholder 2">
            <a:extLst>
              <a:ext uri="{FF2B5EF4-FFF2-40B4-BE49-F238E27FC236}">
                <a16:creationId xmlns:a16="http://schemas.microsoft.com/office/drawing/2014/main" id="{0483CD5F-681D-429D-BE60-6BFAA2D65091}"/>
              </a:ext>
            </a:extLst>
          </p:cNvPr>
          <p:cNvSpPr>
            <a:spLocks noGrp="1"/>
          </p:cNvSpPr>
          <p:nvPr>
            <p:ph type="ftr" sz="quarter" idx="11"/>
          </p:nvPr>
        </p:nvSpPr>
        <p:spPr>
          <a:xfrm>
            <a:off x="4038600" y="6492240"/>
            <a:ext cx="4114800" cy="365125"/>
          </a:xfrm>
        </p:spPr>
        <p:txBody>
          <a:bodyPr/>
          <a:lstStyle>
            <a:lvl1pPr>
              <a:defRPr>
                <a:solidFill>
                  <a:srgbClr val="8FAADC"/>
                </a:solidFill>
              </a:defRPr>
            </a:lvl1pPr>
          </a:lstStyle>
          <a:p>
            <a:r>
              <a:rPr lang="en-US"/>
              <a:t>Medicare Supplement Insurance (Medigap) Policies</a:t>
            </a:r>
          </a:p>
        </p:txBody>
      </p:sp>
    </p:spTree>
    <p:custDataLst>
      <p:tags r:id="rId1"/>
    </p:custDataLst>
    <p:extLst>
      <p:ext uri="{BB962C8B-B14F-4D97-AF65-F5344CB8AC3E}">
        <p14:creationId xmlns:p14="http://schemas.microsoft.com/office/powerpoint/2010/main" val="24470317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34" Type="http://schemas.openxmlformats.org/officeDocument/2006/relationships/theme" Target="../theme/theme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image" Target="../media/image1.jpeg"/><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tags" Target="../tags/tag1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0AA4CDB-1703-2340-9E15-C509A48BDE0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D899EF-1010-6042-B913-76C14592E378}"/>
              </a:ext>
            </a:extLst>
          </p:cNvPr>
          <p:cNvSpPr>
            <a:spLocks noGrp="1"/>
          </p:cNvSpPr>
          <p:nvPr>
            <p:ph type="dt" sz="half" idx="2"/>
          </p:nvPr>
        </p:nvSpPr>
        <p:spPr>
          <a:xfrm>
            <a:off x="838200" y="6492240"/>
            <a:ext cx="2743200" cy="365125"/>
          </a:xfrm>
          <a:prstGeom prst="rect">
            <a:avLst/>
          </a:prstGeom>
        </p:spPr>
        <p:txBody>
          <a:bodyPr vert="horz" lIns="91440" tIns="45720" rIns="91440" bIns="45720" rtlCol="0" anchor="ctr"/>
          <a:lstStyle>
            <a:lvl1pPr algn="l">
              <a:defRPr sz="1200">
                <a:solidFill>
                  <a:srgbClr val="8FAADC"/>
                </a:solidFill>
                <a:latin typeface="Arial" panose="020B0604020202020204" pitchFamily="34" charset="0"/>
                <a:cs typeface="Arial" panose="020B0604020202020204" pitchFamily="34" charset="0"/>
              </a:defRPr>
            </a:lvl1pPr>
          </a:lstStyle>
          <a:p>
            <a:r>
              <a:rPr lang="en-US"/>
              <a:t>May 2022</a:t>
            </a:r>
          </a:p>
        </p:txBody>
      </p:sp>
      <p:sp>
        <p:nvSpPr>
          <p:cNvPr id="5" name="Footer Placeholder 4">
            <a:extLst>
              <a:ext uri="{FF2B5EF4-FFF2-40B4-BE49-F238E27FC236}">
                <a16:creationId xmlns:a16="http://schemas.microsoft.com/office/drawing/2014/main" id="{A8DA113D-9ADD-CF4C-8AAC-6C7ABD249EBF}"/>
              </a:ext>
            </a:extLst>
          </p:cNvPr>
          <p:cNvSpPr>
            <a:spLocks noGrp="1"/>
          </p:cNvSpPr>
          <p:nvPr>
            <p:ph type="ftr" sz="quarter" idx="3"/>
          </p:nvPr>
        </p:nvSpPr>
        <p:spPr>
          <a:xfrm>
            <a:off x="4038600" y="6492240"/>
            <a:ext cx="4114800" cy="365125"/>
          </a:xfrm>
          <a:prstGeom prst="rect">
            <a:avLst/>
          </a:prstGeom>
        </p:spPr>
        <p:txBody>
          <a:bodyPr vert="horz" lIns="91440" tIns="45720" rIns="91440" bIns="45720" rtlCol="0" anchor="ctr"/>
          <a:lstStyle>
            <a:lvl1pPr algn="ctr">
              <a:defRPr sz="1200">
                <a:solidFill>
                  <a:srgbClr val="8FAADC"/>
                </a:solidFill>
                <a:latin typeface="Arial" panose="020B0604020202020204" pitchFamily="34" charset="0"/>
                <a:cs typeface="Arial" panose="020B0604020202020204" pitchFamily="34" charset="0"/>
              </a:defRPr>
            </a:lvl1pPr>
          </a:lstStyle>
          <a:p>
            <a:r>
              <a:rPr lang="en-US"/>
              <a:t>Medicare Supplement Insurance (Medigap) Policies</a:t>
            </a:r>
          </a:p>
        </p:txBody>
      </p:sp>
      <p:sp>
        <p:nvSpPr>
          <p:cNvPr id="6" name="Slide Number Placeholder 5">
            <a:extLst>
              <a:ext uri="{FF2B5EF4-FFF2-40B4-BE49-F238E27FC236}">
                <a16:creationId xmlns:a16="http://schemas.microsoft.com/office/drawing/2014/main" id="{D372CC79-09E2-5D40-9C20-363EFAB2E057}"/>
              </a:ext>
            </a:extLst>
          </p:cNvPr>
          <p:cNvSpPr>
            <a:spLocks noGrp="1"/>
          </p:cNvSpPr>
          <p:nvPr>
            <p:ph type="sldNum" sz="quarter" idx="4"/>
          </p:nvPr>
        </p:nvSpPr>
        <p:spPr>
          <a:xfrm>
            <a:off x="8610600" y="6492240"/>
            <a:ext cx="2743200" cy="365125"/>
          </a:xfrm>
          <a:prstGeom prst="rect">
            <a:avLst/>
          </a:prstGeom>
        </p:spPr>
        <p:txBody>
          <a:bodyPr vert="horz" lIns="91440" tIns="45720" rIns="91440" bIns="45720" rtlCol="0" anchor="ctr"/>
          <a:lstStyle>
            <a:lvl1pPr algn="r">
              <a:defRPr sz="1200">
                <a:solidFill>
                  <a:srgbClr val="8FAADC"/>
                </a:solidFill>
                <a:latin typeface="Arial" panose="020B0604020202020204" pitchFamily="34" charset="0"/>
                <a:cs typeface="Arial" panose="020B0604020202020204" pitchFamily="34" charset="0"/>
              </a:defRPr>
            </a:lvl1pPr>
          </a:lstStyle>
          <a:p>
            <a:fld id="{F0CCE2AE-27A2-40B1-80D1-5342831D4722}" type="slidenum">
              <a:rPr lang="en-US" smtClean="0"/>
              <a:pPr/>
              <a:t>‹#›</a:t>
            </a:fld>
            <a:endParaRPr lang="en-US"/>
          </a:p>
        </p:txBody>
      </p:sp>
      <p:sp>
        <p:nvSpPr>
          <p:cNvPr id="7" name="Title Placeholder 6">
            <a:extLst>
              <a:ext uri="{FF2B5EF4-FFF2-40B4-BE49-F238E27FC236}">
                <a16:creationId xmlns:a16="http://schemas.microsoft.com/office/drawing/2014/main" id="{FF4FEC59-FBFA-4A48-8BD5-70E866A0E647}"/>
              </a:ext>
            </a:extLst>
          </p:cNvPr>
          <p:cNvSpPr>
            <a:spLocks noGrp="1"/>
          </p:cNvSpPr>
          <p:nvPr>
            <p:ph type="title"/>
          </p:nvPr>
        </p:nvSpPr>
        <p:spPr>
          <a:xfrm>
            <a:off x="0" y="34927"/>
            <a:ext cx="12192000" cy="929286"/>
          </a:xfrm>
          <a:prstGeom prst="rect">
            <a:avLst/>
          </a:prstGeom>
        </p:spPr>
        <p:txBody>
          <a:bodyPr vert="horz" lIns="91440" tIns="45720" rIns="91440" bIns="45720" rtlCol="0" anchor="ctr">
            <a:normAutofit/>
          </a:bodyPr>
          <a:lstStyle/>
          <a:p>
            <a:r>
              <a:rPr lang="en-US" dirty="0"/>
              <a:t>Click to add Head</a:t>
            </a:r>
          </a:p>
        </p:txBody>
      </p:sp>
    </p:spTree>
    <p:custDataLst>
      <p:tags r:id="rId13"/>
    </p:custDataLst>
    <p:extLst>
      <p:ext uri="{BB962C8B-B14F-4D97-AF65-F5344CB8AC3E}">
        <p14:creationId xmlns:p14="http://schemas.microsoft.com/office/powerpoint/2010/main" val="16781216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9" r:id="rId4"/>
    <p:sldLayoutId id="2147483670" r:id="rId5"/>
    <p:sldLayoutId id="2147483673" r:id="rId6"/>
    <p:sldLayoutId id="2147483674" r:id="rId7"/>
    <p:sldLayoutId id="2147483680" r:id="rId8"/>
    <p:sldLayoutId id="2147483681" r:id="rId9"/>
    <p:sldLayoutId id="2147483683" r:id="rId10"/>
    <p:sldLayoutId id="2147483721" r:id="rId11"/>
  </p:sldLayoutIdLst>
  <p:hf hdr="0"/>
  <p:txStyles>
    <p:titleStyle>
      <a:lvl1pPr algn="ctr" defTabSz="914400" rtl="0" eaLnBrk="1" latinLnBrk="0" hangingPunct="1">
        <a:lnSpc>
          <a:spcPct val="90000"/>
        </a:lnSpc>
        <a:spcBef>
          <a:spcPct val="0"/>
        </a:spcBef>
        <a:buNone/>
        <a:defRPr sz="2800" b="1" i="0" kern="1200" baseline="0">
          <a:solidFill>
            <a:schemeClr val="bg1"/>
          </a:solidFill>
          <a:latin typeface="Arial Black" panose="020B0604020202020204" pitchFamily="34" charset="0"/>
          <a:ea typeface="+mj-ea"/>
          <a:cs typeface="Arial Black" panose="020B0604020202020204" pitchFamily="34" charset="0"/>
        </a:defRPr>
      </a:lvl1pPr>
    </p:titleStyle>
    <p:bodyStyle>
      <a:lvl1pPr marL="228600" indent="-228600" algn="l" defTabSz="914400" rtl="0" eaLnBrk="1" latinLnBrk="0" hangingPunct="1">
        <a:lnSpc>
          <a:spcPct val="90000"/>
        </a:lnSpc>
        <a:spcBef>
          <a:spcPts val="1000"/>
        </a:spcBef>
        <a:buClr>
          <a:srgbClr val="00539A"/>
        </a:buClr>
        <a:buFont typeface="Wingdings" pitchFamily="2" charset="2"/>
        <a:buChar char="§"/>
        <a:defRPr sz="2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6">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0AA4CDB-1703-2340-9E15-C509A48BDE0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A6D899EF-1010-6042-B913-76C14592E378}"/>
              </a:ext>
            </a:extLst>
          </p:cNvPr>
          <p:cNvSpPr>
            <a:spLocks noGrp="1"/>
          </p:cNvSpPr>
          <p:nvPr>
            <p:ph type="dt" sz="half" idx="2"/>
          </p:nvPr>
        </p:nvSpPr>
        <p:spPr>
          <a:xfrm>
            <a:off x="838200" y="6492240"/>
            <a:ext cx="2743200" cy="365125"/>
          </a:xfrm>
          <a:prstGeom prst="rect">
            <a:avLst/>
          </a:prstGeom>
        </p:spPr>
        <p:txBody>
          <a:bodyPr vert="horz" lIns="91440" tIns="45720" rIns="91440" bIns="45720" rtlCol="0" anchor="ctr"/>
          <a:lstStyle>
            <a:lvl1pPr algn="l">
              <a:defRPr sz="1200">
                <a:solidFill>
                  <a:srgbClr val="8FAADC"/>
                </a:solidFill>
                <a:latin typeface="Arial" panose="020B0604020202020204" pitchFamily="34" charset="0"/>
                <a:cs typeface="Arial" panose="020B0604020202020204" pitchFamily="34" charset="0"/>
              </a:defRPr>
            </a:lvl1pPr>
          </a:lstStyle>
          <a:p>
            <a:pPr>
              <a:defRPr/>
            </a:pPr>
            <a:r>
              <a:rPr lang="en-US"/>
              <a:t>May 2022</a:t>
            </a:r>
          </a:p>
        </p:txBody>
      </p:sp>
      <p:sp>
        <p:nvSpPr>
          <p:cNvPr id="5" name="Footer Placeholder 4">
            <a:extLst>
              <a:ext uri="{FF2B5EF4-FFF2-40B4-BE49-F238E27FC236}">
                <a16:creationId xmlns:a16="http://schemas.microsoft.com/office/drawing/2014/main" id="{A8DA113D-9ADD-CF4C-8AAC-6C7ABD249EBF}"/>
              </a:ext>
            </a:extLst>
          </p:cNvPr>
          <p:cNvSpPr>
            <a:spLocks noGrp="1"/>
          </p:cNvSpPr>
          <p:nvPr>
            <p:ph type="ftr" sz="quarter" idx="3"/>
          </p:nvPr>
        </p:nvSpPr>
        <p:spPr>
          <a:xfrm>
            <a:off x="4038600" y="6492240"/>
            <a:ext cx="4114800" cy="365125"/>
          </a:xfrm>
          <a:prstGeom prst="rect">
            <a:avLst/>
          </a:prstGeom>
        </p:spPr>
        <p:txBody>
          <a:bodyPr vert="horz" lIns="91440" tIns="45720" rIns="91440" bIns="45720" rtlCol="0" anchor="ctr"/>
          <a:lstStyle>
            <a:lvl1pPr algn="ctr">
              <a:defRPr sz="1200">
                <a:solidFill>
                  <a:srgbClr val="8FAADC"/>
                </a:solidFill>
                <a:latin typeface="Arial" panose="020B0604020202020204" pitchFamily="34" charset="0"/>
                <a:cs typeface="Arial" panose="020B0604020202020204" pitchFamily="34" charset="0"/>
              </a:defRPr>
            </a:lvl1pPr>
          </a:lstStyle>
          <a:p>
            <a:pPr>
              <a:defRPr/>
            </a:pPr>
            <a:r>
              <a:rPr lang="en-US"/>
              <a:t>Medicare Supplement Insurance (Medigap) Policies</a:t>
            </a:r>
          </a:p>
        </p:txBody>
      </p:sp>
      <p:sp>
        <p:nvSpPr>
          <p:cNvPr id="6" name="Slide Number Placeholder 5">
            <a:extLst>
              <a:ext uri="{FF2B5EF4-FFF2-40B4-BE49-F238E27FC236}">
                <a16:creationId xmlns:a16="http://schemas.microsoft.com/office/drawing/2014/main" id="{D372CC79-09E2-5D40-9C20-363EFAB2E057}"/>
              </a:ext>
            </a:extLst>
          </p:cNvPr>
          <p:cNvSpPr>
            <a:spLocks noGrp="1"/>
          </p:cNvSpPr>
          <p:nvPr>
            <p:ph type="sldNum" sz="quarter" idx="4"/>
          </p:nvPr>
        </p:nvSpPr>
        <p:spPr>
          <a:xfrm>
            <a:off x="8610600" y="6492240"/>
            <a:ext cx="2743200" cy="365125"/>
          </a:xfrm>
          <a:prstGeom prst="rect">
            <a:avLst/>
          </a:prstGeom>
        </p:spPr>
        <p:txBody>
          <a:bodyPr vert="horz" lIns="91440" tIns="45720" rIns="91440" bIns="45720" rtlCol="0" anchor="ctr"/>
          <a:lstStyle>
            <a:lvl1pPr algn="r">
              <a:defRPr sz="1200">
                <a:solidFill>
                  <a:srgbClr val="8FAADC"/>
                </a:solidFill>
                <a:latin typeface="Arial" panose="020B0604020202020204" pitchFamily="34" charset="0"/>
                <a:cs typeface="Arial" panose="020B0604020202020204" pitchFamily="34" charset="0"/>
              </a:defRPr>
            </a:lvl1pPr>
          </a:lstStyle>
          <a:p>
            <a:pPr>
              <a:defRPr/>
            </a:pPr>
            <a:fld id="{0B2D781D-8844-5940-92D1-06EF0A7F581E}" type="slidenum">
              <a:rPr lang="en-US" smtClean="0"/>
              <a:pPr>
                <a:defRPr/>
              </a:pPr>
              <a:t>‹#›</a:t>
            </a:fld>
            <a:endParaRPr lang="en-US"/>
          </a:p>
        </p:txBody>
      </p:sp>
      <p:sp>
        <p:nvSpPr>
          <p:cNvPr id="7" name="Title Placeholder 6">
            <a:extLst>
              <a:ext uri="{FF2B5EF4-FFF2-40B4-BE49-F238E27FC236}">
                <a16:creationId xmlns:a16="http://schemas.microsoft.com/office/drawing/2014/main" id="{FF4FEC59-FBFA-4A48-8BD5-70E866A0E647}"/>
              </a:ext>
            </a:extLst>
          </p:cNvPr>
          <p:cNvSpPr>
            <a:spLocks noGrp="1"/>
          </p:cNvSpPr>
          <p:nvPr>
            <p:ph type="title"/>
          </p:nvPr>
        </p:nvSpPr>
        <p:spPr>
          <a:xfrm>
            <a:off x="0" y="0"/>
            <a:ext cx="12192000" cy="929286"/>
          </a:xfrm>
          <a:prstGeom prst="rect">
            <a:avLst/>
          </a:prstGeom>
        </p:spPr>
        <p:txBody>
          <a:bodyPr vert="horz" lIns="91440" tIns="45720" rIns="91440" bIns="45720" rtlCol="0" anchor="ctr">
            <a:normAutofit/>
          </a:bodyPr>
          <a:lstStyle/>
          <a:p>
            <a:r>
              <a:rPr lang="en-US" dirty="0"/>
              <a:t>Click to add Head</a:t>
            </a:r>
          </a:p>
        </p:txBody>
      </p:sp>
    </p:spTree>
    <p:custDataLst>
      <p:tags r:id="rId35"/>
    </p:custDataLst>
    <p:extLst>
      <p:ext uri="{BB962C8B-B14F-4D97-AF65-F5344CB8AC3E}">
        <p14:creationId xmlns:p14="http://schemas.microsoft.com/office/powerpoint/2010/main" val="1479075325"/>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3700" r:id="rId14"/>
    <p:sldLayoutId id="2147483701" r:id="rId15"/>
    <p:sldLayoutId id="2147483702" r:id="rId16"/>
    <p:sldLayoutId id="2147483703" r:id="rId17"/>
    <p:sldLayoutId id="2147483704" r:id="rId18"/>
    <p:sldLayoutId id="2147483705" r:id="rId19"/>
    <p:sldLayoutId id="2147483706" r:id="rId20"/>
    <p:sldLayoutId id="2147483707" r:id="rId21"/>
    <p:sldLayoutId id="2147483708" r:id="rId22"/>
    <p:sldLayoutId id="2147483709" r:id="rId23"/>
    <p:sldLayoutId id="2147483710" r:id="rId24"/>
    <p:sldLayoutId id="2147483711" r:id="rId25"/>
    <p:sldLayoutId id="2147483712" r:id="rId26"/>
    <p:sldLayoutId id="2147483713" r:id="rId27"/>
    <p:sldLayoutId id="2147483714" r:id="rId28"/>
    <p:sldLayoutId id="2147483715" r:id="rId29"/>
    <p:sldLayoutId id="2147483716" r:id="rId30"/>
    <p:sldLayoutId id="2147483717" r:id="rId31"/>
    <p:sldLayoutId id="2147483718" r:id="rId32"/>
    <p:sldLayoutId id="2147483719" r:id="rId33"/>
  </p:sldLayoutIdLst>
  <p:hf hdr="0"/>
  <p:txStyles>
    <p:titleStyle>
      <a:lvl1pPr algn="ctr" defTabSz="914400" rtl="0" eaLnBrk="1" latinLnBrk="0" hangingPunct="1">
        <a:lnSpc>
          <a:spcPct val="90000"/>
        </a:lnSpc>
        <a:spcBef>
          <a:spcPct val="0"/>
        </a:spcBef>
        <a:buNone/>
        <a:defRPr sz="2800" b="1" i="0" kern="1200" baseline="0">
          <a:solidFill>
            <a:schemeClr val="bg1"/>
          </a:solidFill>
          <a:latin typeface="Arial Black" panose="020B0604020202020204" pitchFamily="34" charset="0"/>
          <a:ea typeface="+mj-ea"/>
          <a:cs typeface="Arial Black" panose="020B0604020202020204" pitchFamily="34" charset="0"/>
        </a:defRPr>
      </a:lvl1pPr>
    </p:titleStyle>
    <p:bodyStyle>
      <a:lvl1pPr marL="228600" indent="-228600" algn="l" defTabSz="914400" rtl="0" eaLnBrk="1" latinLnBrk="0" hangingPunct="1">
        <a:lnSpc>
          <a:spcPct val="90000"/>
        </a:lnSpc>
        <a:spcBef>
          <a:spcPts val="1000"/>
        </a:spcBef>
        <a:buClr>
          <a:srgbClr val="00539A"/>
        </a:buClr>
        <a:buFont typeface="Wingdings" pitchFamily="2" charset="2"/>
        <a:buChar char="§"/>
        <a:defRPr sz="2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24.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tags" Target="../tags/tag33.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5.xml"/><Relationship Id="rId1" Type="http://schemas.openxmlformats.org/officeDocument/2006/relationships/tags" Target="../tags/tag34.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5.xml"/><Relationship Id="rId1" Type="http://schemas.openxmlformats.org/officeDocument/2006/relationships/tags" Target="../tags/tag35.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1.xml"/><Relationship Id="rId1" Type="http://schemas.openxmlformats.org/officeDocument/2006/relationships/tags" Target="../tags/tag36.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4.xml"/><Relationship Id="rId1" Type="http://schemas.openxmlformats.org/officeDocument/2006/relationships/tags" Target="../tags/tag37.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4.xml"/><Relationship Id="rId1" Type="http://schemas.openxmlformats.org/officeDocument/2006/relationships/tags" Target="../tags/tag38.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7.xml"/><Relationship Id="rId1" Type="http://schemas.openxmlformats.org/officeDocument/2006/relationships/tags" Target="../tags/tag39.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4.xml"/><Relationship Id="rId1" Type="http://schemas.openxmlformats.org/officeDocument/2006/relationships/tags" Target="../tags/tag40.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4.xml"/><Relationship Id="rId1" Type="http://schemas.openxmlformats.org/officeDocument/2006/relationships/tags" Target="../tags/tag41.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7" Type="http://schemas.openxmlformats.org/officeDocument/2006/relationships/image" Target="../media/image27.png"/><Relationship Id="rId2" Type="http://schemas.openxmlformats.org/officeDocument/2006/relationships/slideLayout" Target="../slideLayouts/slideLayout14.xml"/><Relationship Id="rId1" Type="http://schemas.openxmlformats.org/officeDocument/2006/relationships/tags" Target="../tags/tag42.xml"/><Relationship Id="rId6" Type="http://schemas.openxmlformats.org/officeDocument/2006/relationships/image" Target="../media/image34.jpg"/><Relationship Id="rId5" Type="http://schemas.openxmlformats.org/officeDocument/2006/relationships/image" Target="../media/image33.jpg"/><Relationship Id="rId4" Type="http://schemas.openxmlformats.org/officeDocument/2006/relationships/image" Target="../media/image32.jp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8.xml"/><Relationship Id="rId1" Type="http://schemas.openxmlformats.org/officeDocument/2006/relationships/tags" Target="../tags/tag25.xml"/></Relationships>
</file>

<file path=ppt/slides/_rels/slide20.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notesSlide" Target="../notesSlides/notesSlide20.xml"/><Relationship Id="rId7" Type="http://schemas.openxmlformats.org/officeDocument/2006/relationships/image" Target="../media/image38.png"/><Relationship Id="rId2" Type="http://schemas.openxmlformats.org/officeDocument/2006/relationships/slideLayout" Target="../slideLayouts/slideLayout14.xml"/><Relationship Id="rId1" Type="http://schemas.openxmlformats.org/officeDocument/2006/relationships/tags" Target="../tags/tag43.xml"/><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4.xml"/><Relationship Id="rId1" Type="http://schemas.openxmlformats.org/officeDocument/2006/relationships/tags" Target="../tags/tag44.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5.xml"/><Relationship Id="rId1" Type="http://schemas.openxmlformats.org/officeDocument/2006/relationships/tags" Target="../tags/tag45.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5.xml"/><Relationship Id="rId1" Type="http://schemas.openxmlformats.org/officeDocument/2006/relationships/tags" Target="../tags/tag46.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8.xml"/><Relationship Id="rId1" Type="http://schemas.openxmlformats.org/officeDocument/2006/relationships/tags" Target="../tags/tag47.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4.xml"/><Relationship Id="rId1" Type="http://schemas.openxmlformats.org/officeDocument/2006/relationships/tags" Target="../tags/tag48.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3.xml"/><Relationship Id="rId1" Type="http://schemas.openxmlformats.org/officeDocument/2006/relationships/tags" Target="../tags/tag49.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4.xml"/><Relationship Id="rId1" Type="http://schemas.openxmlformats.org/officeDocument/2006/relationships/tags" Target="../tags/tag50.xml"/><Relationship Id="rId4" Type="http://schemas.openxmlformats.org/officeDocument/2006/relationships/image" Target="../media/image27.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4.xml"/><Relationship Id="rId1" Type="http://schemas.openxmlformats.org/officeDocument/2006/relationships/tags" Target="../tags/tag51.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14.xml"/><Relationship Id="rId1" Type="http://schemas.openxmlformats.org/officeDocument/2006/relationships/tags" Target="../tags/tag52.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8.xml"/><Relationship Id="rId1" Type="http://schemas.openxmlformats.org/officeDocument/2006/relationships/tags" Target="../tags/tag26.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14.xml"/><Relationship Id="rId1" Type="http://schemas.openxmlformats.org/officeDocument/2006/relationships/tags" Target="../tags/tag53.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14.xml"/><Relationship Id="rId1" Type="http://schemas.openxmlformats.org/officeDocument/2006/relationships/tags" Target="../tags/tag54.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14.xml"/><Relationship Id="rId1" Type="http://schemas.openxmlformats.org/officeDocument/2006/relationships/tags" Target="../tags/tag55.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3.xml"/><Relationship Id="rId1" Type="http://schemas.openxmlformats.org/officeDocument/2006/relationships/tags" Target="../tags/tag56.xml"/><Relationship Id="rId4" Type="http://schemas.openxmlformats.org/officeDocument/2006/relationships/image" Target="../media/image40.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14.xml"/><Relationship Id="rId1" Type="http://schemas.openxmlformats.org/officeDocument/2006/relationships/tags" Target="../tags/tag57.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14.xml"/><Relationship Id="rId1" Type="http://schemas.openxmlformats.org/officeDocument/2006/relationships/tags" Target="../tags/tag58.xml"/><Relationship Id="rId4" Type="http://schemas.openxmlformats.org/officeDocument/2006/relationships/image" Target="../media/image27.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5.xml"/><Relationship Id="rId1" Type="http://schemas.openxmlformats.org/officeDocument/2006/relationships/tags" Target="../tags/tag59.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5.xml"/><Relationship Id="rId1" Type="http://schemas.openxmlformats.org/officeDocument/2006/relationships/tags" Target="../tags/tag60.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30.xml"/><Relationship Id="rId1" Type="http://schemas.openxmlformats.org/officeDocument/2006/relationships/tags" Target="../tags/tag61.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14.xml"/><Relationship Id="rId1" Type="http://schemas.openxmlformats.org/officeDocument/2006/relationships/tags" Target="../tags/tag6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3.xml"/><Relationship Id="rId1" Type="http://schemas.openxmlformats.org/officeDocument/2006/relationships/tags" Target="../tags/tag27.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14.xml"/><Relationship Id="rId1" Type="http://schemas.openxmlformats.org/officeDocument/2006/relationships/tags" Target="../tags/tag63.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14.xml"/><Relationship Id="rId1" Type="http://schemas.openxmlformats.org/officeDocument/2006/relationships/tags" Target="../tags/tag64.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14.xml"/><Relationship Id="rId1" Type="http://schemas.openxmlformats.org/officeDocument/2006/relationships/tags" Target="../tags/tag65.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14.xml"/><Relationship Id="rId1" Type="http://schemas.openxmlformats.org/officeDocument/2006/relationships/tags" Target="../tags/tag66.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14.xml"/><Relationship Id="rId1" Type="http://schemas.openxmlformats.org/officeDocument/2006/relationships/tags" Target="../tags/tag67.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14.xml"/><Relationship Id="rId1" Type="http://schemas.openxmlformats.org/officeDocument/2006/relationships/tags" Target="../tags/tag68.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5.xml"/><Relationship Id="rId1" Type="http://schemas.openxmlformats.org/officeDocument/2006/relationships/tags" Target="../tags/tag69.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8.xml"/><Relationship Id="rId1" Type="http://schemas.openxmlformats.org/officeDocument/2006/relationships/tags" Target="../tags/tag70.xml"/><Relationship Id="rId4" Type="http://schemas.openxmlformats.org/officeDocument/2006/relationships/image" Target="../media/image44.jpe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8.xml"/><Relationship Id="rId1" Type="http://schemas.openxmlformats.org/officeDocument/2006/relationships/tags" Target="../tags/tag71.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8.xml"/><Relationship Id="rId1" Type="http://schemas.openxmlformats.org/officeDocument/2006/relationships/tags" Target="../tags/tag72.xml"/><Relationship Id="rId4" Type="http://schemas.openxmlformats.org/officeDocument/2006/relationships/image" Target="../media/image45.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1.xml"/><Relationship Id="rId1" Type="http://schemas.openxmlformats.org/officeDocument/2006/relationships/tags" Target="../tags/tag28.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8.xml"/><Relationship Id="rId1" Type="http://schemas.openxmlformats.org/officeDocument/2006/relationships/tags" Target="../tags/tag73.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14.xml"/><Relationship Id="rId1" Type="http://schemas.openxmlformats.org/officeDocument/2006/relationships/tags" Target="../tags/tag74.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14.xml"/><Relationship Id="rId1" Type="http://schemas.openxmlformats.org/officeDocument/2006/relationships/tags" Target="../tags/tag75.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3.xml"/><Relationship Id="rId7" Type="http://schemas.openxmlformats.org/officeDocument/2006/relationships/hyperlink" Target="http://www.naic.org/" TargetMode="External"/><Relationship Id="rId2" Type="http://schemas.openxmlformats.org/officeDocument/2006/relationships/slideLayout" Target="../slideLayouts/slideLayout14.xml"/><Relationship Id="rId1" Type="http://schemas.openxmlformats.org/officeDocument/2006/relationships/tags" Target="../tags/tag76.xml"/><Relationship Id="rId6" Type="http://schemas.openxmlformats.org/officeDocument/2006/relationships/hyperlink" Target="https://www.shiptacenter.org/" TargetMode="External"/><Relationship Id="rId5" Type="http://schemas.openxmlformats.org/officeDocument/2006/relationships/hyperlink" Target="http://www.cms.gov/Medigap/" TargetMode="External"/><Relationship Id="rId4" Type="http://schemas.openxmlformats.org/officeDocument/2006/relationships/hyperlink" Target="http://www.medicare.gov/" TargetMode="Externa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14.xml"/><Relationship Id="rId1" Type="http://schemas.openxmlformats.org/officeDocument/2006/relationships/tags" Target="../tags/tag77.xml"/><Relationship Id="rId5" Type="http://schemas.openxmlformats.org/officeDocument/2006/relationships/hyperlink" Target="http://productordering.cms.hhs.gov/" TargetMode="External"/><Relationship Id="rId4" Type="http://schemas.openxmlformats.org/officeDocument/2006/relationships/hyperlink" Target="https://www.medicare.gov/Publications/" TargetMode="Externa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14.xml"/><Relationship Id="rId1" Type="http://schemas.openxmlformats.org/officeDocument/2006/relationships/tags" Target="../tags/tag78.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7.xml"/><Relationship Id="rId1" Type="http://schemas.openxmlformats.org/officeDocument/2006/relationships/tags" Target="../tags/tag79.xm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7.xml"/><Relationship Id="rId1" Type="http://schemas.openxmlformats.org/officeDocument/2006/relationships/tags" Target="../tags/tag80.xm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14.xml"/><Relationship Id="rId1" Type="http://schemas.openxmlformats.org/officeDocument/2006/relationships/tags" Target="../tags/tag81.xml"/></Relationships>
</file>

<file path=ppt/slides/_rels/slide59.xml.rels><?xml version="1.0" encoding="UTF-8" standalone="yes"?>
<Relationships xmlns="http://schemas.openxmlformats.org/package/2006/relationships"><Relationship Id="rId8" Type="http://schemas.openxmlformats.org/officeDocument/2006/relationships/hyperlink" Target="mailto:training@cms.hhs.gov" TargetMode="External"/><Relationship Id="rId3" Type="http://schemas.openxmlformats.org/officeDocument/2006/relationships/notesSlide" Target="../notesSlides/notesSlide59.xml"/><Relationship Id="rId7" Type="http://schemas.microsoft.com/office/2007/relationships/hdphoto" Target="../media/hdphoto1.wdp"/><Relationship Id="rId2" Type="http://schemas.openxmlformats.org/officeDocument/2006/relationships/slideLayout" Target="../slideLayouts/slideLayout39.xml"/><Relationship Id="rId1" Type="http://schemas.openxmlformats.org/officeDocument/2006/relationships/tags" Target="../tags/tag82.xml"/><Relationship Id="rId6" Type="http://schemas.openxmlformats.org/officeDocument/2006/relationships/image" Target="../media/image47.png"/><Relationship Id="rId5" Type="http://schemas.openxmlformats.org/officeDocument/2006/relationships/hyperlink" Target="https://cmsnationaltrainingprogram.cms.gov/" TargetMode="External"/><Relationship Id="rId4" Type="http://schemas.openxmlformats.org/officeDocument/2006/relationships/image" Target="../media/image46.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4.xml"/><Relationship Id="rId1" Type="http://schemas.openxmlformats.org/officeDocument/2006/relationships/tags" Target="../tags/tag29.xml"/><Relationship Id="rId5" Type="http://schemas.openxmlformats.org/officeDocument/2006/relationships/image" Target="../media/image27.png"/><Relationship Id="rId4" Type="http://schemas.openxmlformats.org/officeDocument/2006/relationships/image" Target="../media/image26.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image" Target="../media/image31.jpeg"/><Relationship Id="rId2" Type="http://schemas.openxmlformats.org/officeDocument/2006/relationships/slideLayout" Target="../slideLayouts/slideLayout10.xml"/><Relationship Id="rId1" Type="http://schemas.openxmlformats.org/officeDocument/2006/relationships/tags" Target="../tags/tag30.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tags" Target="../tags/tag31.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tags" Target="../tags/tag3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855E069-F110-4B93-A284-4C191272D8ED}"/>
              </a:ext>
            </a:extLst>
          </p:cNvPr>
          <p:cNvSpPr>
            <a:spLocks noGrp="1"/>
          </p:cNvSpPr>
          <p:nvPr>
            <p:ph type="title"/>
          </p:nvPr>
        </p:nvSpPr>
        <p:spPr>
          <a:xfrm>
            <a:off x="1335912" y="4563652"/>
            <a:ext cx="10515600" cy="1168408"/>
          </a:xfrm>
        </p:spPr>
        <p:txBody>
          <a:bodyPr>
            <a:noAutofit/>
          </a:bodyPr>
          <a:lstStyle/>
          <a:p>
            <a:r>
              <a:rPr lang="es-US" dirty="0"/>
              <a:t>Pólizas del Seguro Suplementario </a:t>
            </a:r>
            <a:br>
              <a:rPr lang="es-US" dirty="0"/>
            </a:br>
            <a:r>
              <a:rPr lang="es-US" dirty="0"/>
              <a:t>de Medicare (</a:t>
            </a:r>
            <a:r>
              <a:rPr lang="es-US" dirty="0" err="1"/>
              <a:t>Medigap</a:t>
            </a:r>
            <a:r>
              <a:rPr lang="es-US"/>
              <a:t>)</a:t>
            </a:r>
            <a:endParaRPr lang="es-US" dirty="0"/>
          </a:p>
        </p:txBody>
      </p:sp>
    </p:spTree>
    <p:custDataLst>
      <p:tags r:id="rId1"/>
    </p:custDataLst>
    <p:extLst>
      <p:ext uri="{BB962C8B-B14F-4D97-AF65-F5344CB8AC3E}">
        <p14:creationId xmlns:p14="http://schemas.microsoft.com/office/powerpoint/2010/main" val="17641941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23">
            <a:extLst>
              <a:ext uri="{FF2B5EF4-FFF2-40B4-BE49-F238E27FC236}">
                <a16:creationId xmlns:a16="http://schemas.microsoft.com/office/drawing/2014/main" id="{D8EC380A-DD67-4710-9A2D-CA110EE1000F}"/>
              </a:ext>
            </a:extLst>
          </p:cNvPr>
          <p:cNvSpPr>
            <a:spLocks noGrp="1"/>
          </p:cNvSpPr>
          <p:nvPr>
            <p:ph type="title"/>
          </p:nvPr>
        </p:nvSpPr>
        <p:spPr>
          <a:xfrm>
            <a:off x="-1" y="16721"/>
            <a:ext cx="12192001" cy="930717"/>
          </a:xfrm>
        </p:spPr>
        <p:txBody>
          <a:bodyPr vert="horz" lIns="91440" tIns="45720" rIns="91440" bIns="45720" rtlCol="0" anchor="ctr">
            <a:normAutofit/>
          </a:bodyPr>
          <a:lstStyle/>
          <a:p>
            <a:r>
              <a:rPr lang="es-US" sz="3000"/>
              <a:t>Lo que paga en Medicare Original en 2022: Parte B</a:t>
            </a:r>
          </a:p>
        </p:txBody>
      </p:sp>
      <p:grpSp>
        <p:nvGrpSpPr>
          <p:cNvPr id="9" name="Group 8" descr="Annual part B deductible">
            <a:extLst>
              <a:ext uri="{FF2B5EF4-FFF2-40B4-BE49-F238E27FC236}">
                <a16:creationId xmlns:a16="http://schemas.microsoft.com/office/drawing/2014/main" id="{C1C5586C-9AF3-4A86-A500-5A454F068568}"/>
              </a:ext>
            </a:extLst>
          </p:cNvPr>
          <p:cNvGrpSpPr/>
          <p:nvPr/>
        </p:nvGrpSpPr>
        <p:grpSpPr>
          <a:xfrm>
            <a:off x="566994" y="1188272"/>
            <a:ext cx="10972800" cy="1005840"/>
            <a:chOff x="566994" y="1188272"/>
            <a:chExt cx="10972800" cy="1005840"/>
          </a:xfrm>
        </p:grpSpPr>
        <p:sp>
          <p:nvSpPr>
            <p:cNvPr id="17" name="Rectangle: Rounded Corners 16">
              <a:extLst>
                <a:ext uri="{FF2B5EF4-FFF2-40B4-BE49-F238E27FC236}">
                  <a16:creationId xmlns:a16="http://schemas.microsoft.com/office/drawing/2014/main" id="{0C83B77A-AE7B-44E7-84B7-95BA5B60843F}"/>
                </a:ext>
                <a:ext uri="{C183D7F6-B498-43B3-948B-1728B52AA6E4}">
                  <adec:decorative xmlns:adec="http://schemas.microsoft.com/office/drawing/2017/decorative" val="1"/>
                </a:ext>
              </a:extLst>
            </p:cNvPr>
            <p:cNvSpPr/>
            <p:nvPr/>
          </p:nvSpPr>
          <p:spPr>
            <a:xfrm>
              <a:off x="566994" y="1188272"/>
              <a:ext cx="10972800" cy="1005840"/>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18" name="Rectangle: Rounded Corners 17">
              <a:extLst>
                <a:ext uri="{FF2B5EF4-FFF2-40B4-BE49-F238E27FC236}">
                  <a16:creationId xmlns:a16="http://schemas.microsoft.com/office/drawing/2014/main" id="{9BBC722A-C85C-4DDA-8F0B-AEB875AEAC3B}"/>
                </a:ext>
                <a:ext uri="{C183D7F6-B498-43B3-948B-1728B52AA6E4}">
                  <adec:decorative xmlns:adec="http://schemas.microsoft.com/office/drawing/2017/decorative" val="1"/>
                </a:ext>
              </a:extLst>
            </p:cNvPr>
            <p:cNvSpPr/>
            <p:nvPr/>
          </p:nvSpPr>
          <p:spPr>
            <a:xfrm>
              <a:off x="566994" y="1702447"/>
              <a:ext cx="10972800" cy="422037"/>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28600" indent="-228600">
                <a:spcBef>
                  <a:spcPts val="0"/>
                </a:spcBef>
                <a:spcAft>
                  <a:spcPts val="300"/>
                </a:spcAft>
                <a:buFont typeface="Wingdings" pitchFamily="2" charset="2"/>
                <a:buChar char="§"/>
              </a:pPr>
              <a:endParaRPr lang="en-US" sz="2000" dirty="0">
                <a:solidFill>
                  <a:schemeClr val="accent1">
                    <a:lumMod val="50000"/>
                  </a:schemeClr>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4187FC31-7BDA-4D7A-BB99-0FD64F113198}"/>
                </a:ext>
              </a:extLst>
            </p:cNvPr>
            <p:cNvSpPr txBox="1"/>
            <p:nvPr/>
          </p:nvSpPr>
          <p:spPr>
            <a:xfrm>
              <a:off x="566994" y="1216603"/>
              <a:ext cx="10972800" cy="461665"/>
            </a:xfrm>
            <a:prstGeom prst="rect">
              <a:avLst/>
            </a:prstGeom>
            <a:noFill/>
          </p:spPr>
          <p:txBody>
            <a:bodyPr wrap="square" rtlCol="0">
              <a:spAutoFit/>
            </a:bodyPr>
            <a:lstStyle/>
            <a:p>
              <a:pPr algn="ctr">
                <a:spcBef>
                  <a:spcPts val="0"/>
                </a:spcBef>
              </a:pPr>
              <a:r>
                <a:rPr lang="es-US" sz="2400" b="1">
                  <a:solidFill>
                    <a:schemeClr val="bg1"/>
                  </a:solidFill>
                  <a:latin typeface="Arial" panose="020B0604020202020204" pitchFamily="34" charset="0"/>
                  <a:cs typeface="Arial" panose="020B0604020202020204" pitchFamily="34" charset="0"/>
                </a:rPr>
                <a:t>Deducible anual de la Parte B</a:t>
              </a:r>
            </a:p>
          </p:txBody>
        </p:sp>
        <p:sp>
          <p:nvSpPr>
            <p:cNvPr id="8" name="TextBox 7">
              <a:extLst>
                <a:ext uri="{FF2B5EF4-FFF2-40B4-BE49-F238E27FC236}">
                  <a16:creationId xmlns:a16="http://schemas.microsoft.com/office/drawing/2014/main" id="{057D9A29-4D38-42C1-96EF-FEC8499230D5}"/>
                </a:ext>
              </a:extLst>
            </p:cNvPr>
            <p:cNvSpPr txBox="1"/>
            <p:nvPr/>
          </p:nvSpPr>
          <p:spPr>
            <a:xfrm>
              <a:off x="3352800" y="1733250"/>
              <a:ext cx="4800600" cy="400110"/>
            </a:xfrm>
            <a:prstGeom prst="rect">
              <a:avLst/>
            </a:prstGeom>
            <a:noFill/>
          </p:spPr>
          <p:txBody>
            <a:bodyPr wrap="square" rtlCol="0">
              <a:spAutoFit/>
            </a:bodyPr>
            <a:lstStyle/>
            <a:p>
              <a:pPr lvl="0" algn="ctr">
                <a:spcAft>
                  <a:spcPts val="300"/>
                </a:spcAft>
              </a:pPr>
              <a:r>
                <a:rPr lang="es-US" sz="2000" dirty="0">
                  <a:solidFill>
                    <a:srgbClr val="4472C4">
                      <a:lumMod val="50000"/>
                    </a:srgbClr>
                  </a:solidFill>
                  <a:latin typeface="Arial" panose="020B0604020202020204" pitchFamily="34" charset="0"/>
                  <a:cs typeface="Arial" panose="020B0604020202020204" pitchFamily="34" charset="0"/>
                </a:rPr>
                <a:t>$233</a:t>
              </a:r>
            </a:p>
          </p:txBody>
        </p:sp>
      </p:grpSp>
      <p:grpSp>
        <p:nvGrpSpPr>
          <p:cNvPr id="13" name="Group 12" descr="Part B premium">
            <a:extLst>
              <a:ext uri="{FF2B5EF4-FFF2-40B4-BE49-F238E27FC236}">
                <a16:creationId xmlns:a16="http://schemas.microsoft.com/office/drawing/2014/main" id="{7F8E1647-615B-4DF8-900F-1AC730AFE472}"/>
              </a:ext>
            </a:extLst>
          </p:cNvPr>
          <p:cNvGrpSpPr/>
          <p:nvPr/>
        </p:nvGrpSpPr>
        <p:grpSpPr>
          <a:xfrm>
            <a:off x="563764" y="2346395"/>
            <a:ext cx="10972800" cy="1005840"/>
            <a:chOff x="563764" y="2346395"/>
            <a:chExt cx="10972800" cy="1005840"/>
          </a:xfrm>
        </p:grpSpPr>
        <p:sp>
          <p:nvSpPr>
            <p:cNvPr id="21" name="Rectangle: Rounded Corners 20">
              <a:extLst>
                <a:ext uri="{FF2B5EF4-FFF2-40B4-BE49-F238E27FC236}">
                  <a16:creationId xmlns:a16="http://schemas.microsoft.com/office/drawing/2014/main" id="{4561DDFF-0328-4C24-8FB9-9528A298B264}"/>
                </a:ext>
                <a:ext uri="{C183D7F6-B498-43B3-948B-1728B52AA6E4}">
                  <adec:decorative xmlns:adec="http://schemas.microsoft.com/office/drawing/2017/decorative" val="1"/>
                </a:ext>
              </a:extLst>
            </p:cNvPr>
            <p:cNvSpPr/>
            <p:nvPr/>
          </p:nvSpPr>
          <p:spPr>
            <a:xfrm>
              <a:off x="563764" y="2346395"/>
              <a:ext cx="10972800" cy="1005840"/>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22" name="Rectangle: Rounded Corners 21">
              <a:extLst>
                <a:ext uri="{FF2B5EF4-FFF2-40B4-BE49-F238E27FC236}">
                  <a16:creationId xmlns:a16="http://schemas.microsoft.com/office/drawing/2014/main" id="{66704E5E-C2CE-4DEA-A8ED-E18055870AB7}"/>
                </a:ext>
                <a:ext uri="{C183D7F6-B498-43B3-948B-1728B52AA6E4}">
                  <adec:decorative xmlns:adec="http://schemas.microsoft.com/office/drawing/2017/decorative" val="1"/>
                </a:ext>
              </a:extLst>
            </p:cNvPr>
            <p:cNvSpPr/>
            <p:nvPr/>
          </p:nvSpPr>
          <p:spPr>
            <a:xfrm>
              <a:off x="563764" y="2819441"/>
              <a:ext cx="10972800" cy="457200"/>
            </a:xfrm>
            <a:prstGeom prst="roundRect">
              <a:avLst>
                <a:gd name="adj" fmla="val 21486"/>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0"/>
                </a:spcBef>
                <a:spcAft>
                  <a:spcPts val="300"/>
                </a:spcAft>
                <a:tabLst>
                  <a:tab pos="288925" algn="l"/>
                </a:tabLst>
              </a:pPr>
              <a:endParaRPr lang="en-US" sz="2000" dirty="0">
                <a:solidFill>
                  <a:schemeClr val="accent1">
                    <a:lumMod val="50000"/>
                  </a:schemeClr>
                </a:solidFill>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74BE1FB8-FA4F-4973-B336-F8808060193B}"/>
                </a:ext>
              </a:extLst>
            </p:cNvPr>
            <p:cNvSpPr txBox="1"/>
            <p:nvPr/>
          </p:nvSpPr>
          <p:spPr>
            <a:xfrm>
              <a:off x="563764" y="2370575"/>
              <a:ext cx="10972800" cy="461665"/>
            </a:xfrm>
            <a:prstGeom prst="rect">
              <a:avLst/>
            </a:prstGeom>
            <a:noFill/>
          </p:spPr>
          <p:txBody>
            <a:bodyPr wrap="square" rtlCol="0">
              <a:spAutoFit/>
            </a:bodyPr>
            <a:lstStyle/>
            <a:p>
              <a:pPr algn="ctr">
                <a:spcBef>
                  <a:spcPts val="0"/>
                </a:spcBef>
              </a:pPr>
              <a:r>
                <a:rPr lang="es-US" sz="2400" b="1">
                  <a:solidFill>
                    <a:schemeClr val="bg1"/>
                  </a:solidFill>
                  <a:latin typeface="Arial" panose="020B0604020202020204" pitchFamily="34" charset="0"/>
                  <a:cs typeface="Arial" panose="020B0604020202020204" pitchFamily="34" charset="0"/>
                </a:rPr>
                <a:t>Prima de la Parte B</a:t>
              </a:r>
            </a:p>
          </p:txBody>
        </p:sp>
        <p:sp>
          <p:nvSpPr>
            <p:cNvPr id="10" name="TextBox 9">
              <a:extLst>
                <a:ext uri="{FF2B5EF4-FFF2-40B4-BE49-F238E27FC236}">
                  <a16:creationId xmlns:a16="http://schemas.microsoft.com/office/drawing/2014/main" id="{371C0597-1017-4B85-8173-141FE8EFDF30}"/>
                </a:ext>
              </a:extLst>
            </p:cNvPr>
            <p:cNvSpPr txBox="1"/>
            <p:nvPr/>
          </p:nvSpPr>
          <p:spPr>
            <a:xfrm>
              <a:off x="1276350" y="2862938"/>
              <a:ext cx="10077450" cy="400110"/>
            </a:xfrm>
            <a:prstGeom prst="rect">
              <a:avLst/>
            </a:prstGeom>
            <a:noFill/>
          </p:spPr>
          <p:txBody>
            <a:bodyPr wrap="square" rtlCol="0">
              <a:spAutoFit/>
            </a:bodyPr>
            <a:lstStyle/>
            <a:p>
              <a:pPr lvl="0" algn="ctr">
                <a:spcAft>
                  <a:spcPts val="300"/>
                </a:spcAft>
                <a:tabLst>
                  <a:tab pos="288925" algn="l"/>
                </a:tabLst>
              </a:pPr>
              <a:r>
                <a:rPr lang="es-US" sz="2000" dirty="0">
                  <a:solidFill>
                    <a:srgbClr val="4472C4">
                      <a:lumMod val="50000"/>
                    </a:srgbClr>
                  </a:solidFill>
                  <a:latin typeface="Arial" panose="020B0604020202020204" pitchFamily="34" charset="0"/>
                  <a:cs typeface="Arial" panose="020B0604020202020204" pitchFamily="34" charset="0"/>
                </a:rPr>
                <a:t>$170.10 por mes es la prima estándar (o superior según sus ingresos)</a:t>
              </a:r>
            </a:p>
          </p:txBody>
        </p:sp>
      </p:grpSp>
      <p:grpSp>
        <p:nvGrpSpPr>
          <p:cNvPr id="16" name="Group 15" descr="Coinsurance and copayment for Part B services">
            <a:extLst>
              <a:ext uri="{FF2B5EF4-FFF2-40B4-BE49-F238E27FC236}">
                <a16:creationId xmlns:a16="http://schemas.microsoft.com/office/drawing/2014/main" id="{61A681CE-0C0A-4EF6-97D8-61D5B121A516}"/>
              </a:ext>
            </a:extLst>
          </p:cNvPr>
          <p:cNvGrpSpPr/>
          <p:nvPr/>
        </p:nvGrpSpPr>
        <p:grpSpPr>
          <a:xfrm>
            <a:off x="609600" y="3617992"/>
            <a:ext cx="10972800" cy="2560320"/>
            <a:chOff x="609600" y="3617992"/>
            <a:chExt cx="10972800" cy="2560320"/>
          </a:xfrm>
        </p:grpSpPr>
        <p:sp>
          <p:nvSpPr>
            <p:cNvPr id="12" name="Rectangle: Rounded Corners 11">
              <a:extLst>
                <a:ext uri="{FF2B5EF4-FFF2-40B4-BE49-F238E27FC236}">
                  <a16:creationId xmlns:a16="http://schemas.microsoft.com/office/drawing/2014/main" id="{A7C29633-30D0-45F8-B30D-734EDBD8F50D}"/>
                </a:ext>
                <a:ext uri="{C183D7F6-B498-43B3-948B-1728B52AA6E4}">
                  <adec:decorative xmlns:adec="http://schemas.microsoft.com/office/drawing/2017/decorative" val="1"/>
                </a:ext>
              </a:extLst>
            </p:cNvPr>
            <p:cNvSpPr/>
            <p:nvPr/>
          </p:nvSpPr>
          <p:spPr>
            <a:xfrm>
              <a:off x="609600" y="3617992"/>
              <a:ext cx="10972800" cy="2560320"/>
            </a:xfrm>
            <a:prstGeom prst="roundRect">
              <a:avLst>
                <a:gd name="adj" fmla="val 13409"/>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11" name="Rectangle: Rounded Corners 10">
              <a:extLst>
                <a:ext uri="{FF2B5EF4-FFF2-40B4-BE49-F238E27FC236}">
                  <a16:creationId xmlns:a16="http://schemas.microsoft.com/office/drawing/2014/main" id="{E20EAF26-A1AE-4BE9-80DA-056BC6BF2BBF}"/>
                </a:ext>
                <a:ext uri="{C183D7F6-B498-43B3-948B-1728B52AA6E4}">
                  <adec:decorative xmlns:adec="http://schemas.microsoft.com/office/drawing/2017/decorative" val="1"/>
                </a:ext>
              </a:extLst>
            </p:cNvPr>
            <p:cNvSpPr/>
            <p:nvPr/>
          </p:nvSpPr>
          <p:spPr>
            <a:xfrm>
              <a:off x="609600" y="4096615"/>
              <a:ext cx="10972800" cy="201168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wrap="square" bIns="0" rtlCol="0" anchor="t"/>
            <a:lstStyle/>
            <a:p>
              <a:pPr marL="225425" lvl="0" indent="-225425" defTabSz="514338">
                <a:buFont typeface="Wingdings" panose="05000000000000000000" pitchFamily="2" charset="2"/>
                <a:buChar char="§"/>
                <a:defRPr/>
              </a:pPr>
              <a:endParaRPr lang="en-US" sz="2000" dirty="0">
                <a:solidFill>
                  <a:schemeClr val="accent1">
                    <a:lumMod val="50000"/>
                  </a:schemeClr>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BF7AE372-56BE-4BDD-A8EE-C9BA1831A9BE}"/>
                </a:ext>
              </a:extLst>
            </p:cNvPr>
            <p:cNvSpPr txBox="1"/>
            <p:nvPr/>
          </p:nvSpPr>
          <p:spPr>
            <a:xfrm>
              <a:off x="1606108" y="3632152"/>
              <a:ext cx="8488150" cy="461665"/>
            </a:xfrm>
            <a:prstGeom prst="rect">
              <a:avLst/>
            </a:prstGeom>
            <a:noFill/>
          </p:spPr>
          <p:txBody>
            <a:bodyPr wrap="square" rtlCol="0">
              <a:spAutoFit/>
            </a:bodyPr>
            <a:lstStyle/>
            <a:p>
              <a:pPr algn="ctr"/>
              <a:r>
                <a:rPr lang="es-US" sz="2400" b="1">
                  <a:solidFill>
                    <a:schemeClr val="bg1"/>
                  </a:solidFill>
                  <a:latin typeface="Arial" panose="020B0604020202020204" pitchFamily="34" charset="0"/>
                  <a:cs typeface="Arial" panose="020B0604020202020204" pitchFamily="34" charset="0"/>
                </a:rPr>
                <a:t>Coseguro y copago para servicios de la Parte B</a:t>
              </a:r>
            </a:p>
          </p:txBody>
        </p:sp>
        <p:sp>
          <p:nvSpPr>
            <p:cNvPr id="15" name="TextBox 14">
              <a:extLst>
                <a:ext uri="{FF2B5EF4-FFF2-40B4-BE49-F238E27FC236}">
                  <a16:creationId xmlns:a16="http://schemas.microsoft.com/office/drawing/2014/main" id="{99D9E120-A1F3-4328-A9C0-AE4175C68B6C}"/>
                </a:ext>
              </a:extLst>
            </p:cNvPr>
            <p:cNvSpPr txBox="1"/>
            <p:nvPr/>
          </p:nvSpPr>
          <p:spPr>
            <a:xfrm>
              <a:off x="885824" y="4326990"/>
              <a:ext cx="10467975" cy="1631216"/>
            </a:xfrm>
            <a:prstGeom prst="rect">
              <a:avLst/>
            </a:prstGeom>
            <a:noFill/>
          </p:spPr>
          <p:txBody>
            <a:bodyPr wrap="square" rtlCol="0">
              <a:spAutoFit/>
            </a:bodyPr>
            <a:lstStyle/>
            <a:p>
              <a:pPr marL="225425" lvl="0" indent="-225425" defTabSz="514338">
                <a:buFont typeface="Wingdings" panose="05000000000000000000" pitchFamily="2" charset="2"/>
                <a:buChar char="§"/>
                <a:defRPr/>
              </a:pPr>
              <a:r>
                <a:rPr lang="es-US" sz="2000">
                  <a:solidFill>
                    <a:srgbClr val="4472C4">
                      <a:lumMod val="50000"/>
                    </a:srgbClr>
                  </a:solidFill>
                  <a:latin typeface="Arial" panose="020B0604020202020204" pitchFamily="34" charset="0"/>
                  <a:cs typeface="Arial" panose="020B0604020202020204" pitchFamily="34" charset="0"/>
                </a:rPr>
                <a:t>20% de coseguro para la mayoría de los servicios cubiertos, por ejemplo, servicios de los médicos y ciertos servicios preventivos, si el proveedor acepta la asignación </a:t>
              </a:r>
            </a:p>
            <a:p>
              <a:pPr marL="225425" lvl="0" indent="-225425" defTabSz="514338">
                <a:buFont typeface="Wingdings" panose="05000000000000000000" pitchFamily="2" charset="2"/>
                <a:buChar char="§"/>
                <a:defRPr/>
              </a:pPr>
              <a:r>
                <a:rPr lang="es-US" sz="2000">
                  <a:solidFill>
                    <a:srgbClr val="4472C4">
                      <a:lumMod val="50000"/>
                    </a:srgbClr>
                  </a:solidFill>
                  <a:latin typeface="Arial" panose="020B0604020202020204" pitchFamily="34" charset="0"/>
                  <a:cs typeface="Arial" panose="020B0604020202020204" pitchFamily="34" charset="0"/>
                </a:rPr>
                <a:t>$0 para la mayoría de los servicios preventivos</a:t>
              </a:r>
            </a:p>
            <a:p>
              <a:pPr marL="225425" lvl="0" indent="-225425" defTabSz="514338">
                <a:buFont typeface="Wingdings" panose="05000000000000000000" pitchFamily="2" charset="2"/>
                <a:buChar char="§"/>
                <a:defRPr/>
              </a:pPr>
              <a:r>
                <a:rPr lang="es-US" sz="2000">
                  <a:solidFill>
                    <a:srgbClr val="4472C4">
                      <a:lumMod val="50000"/>
                    </a:srgbClr>
                  </a:solidFill>
                  <a:latin typeface="Arial" panose="020B0604020202020204" pitchFamily="34" charset="0"/>
                  <a:cs typeface="Arial" panose="020B0604020202020204" pitchFamily="34" charset="0"/>
                </a:rPr>
                <a:t>20% de coseguro para servicios de salud mental para pacientes ambulatorios, y copagos para servicios ambulatorios en hospitales</a:t>
              </a:r>
            </a:p>
          </p:txBody>
        </p:sp>
      </p:grpSp>
      <p:sp>
        <p:nvSpPr>
          <p:cNvPr id="3" name="Footer Placeholder 2">
            <a:extLst>
              <a:ext uri="{FF2B5EF4-FFF2-40B4-BE49-F238E27FC236}">
                <a16:creationId xmlns:a16="http://schemas.microsoft.com/office/drawing/2014/main" id="{032B7A9F-51C7-4802-B14F-DC3C389D7B80}"/>
              </a:ext>
            </a:extLst>
          </p:cNvPr>
          <p:cNvSpPr>
            <a:spLocks noGrp="1"/>
          </p:cNvSpPr>
          <p:nvPr>
            <p:ph type="ftr" sz="quarter" idx="11"/>
          </p:nvPr>
        </p:nvSpPr>
        <p:spPr/>
        <p:txBody>
          <a:bodyPr/>
          <a:lstStyle/>
          <a:p>
            <a:r>
              <a:rPr lang="es-US"/>
              <a:t>Pólizas del Seguro Suplementario de Medicare (Medigap)</a:t>
            </a:r>
          </a:p>
        </p:txBody>
      </p:sp>
      <p:sp>
        <p:nvSpPr>
          <p:cNvPr id="7" name="Slide Number Placeholder 6">
            <a:extLst>
              <a:ext uri="{FF2B5EF4-FFF2-40B4-BE49-F238E27FC236}">
                <a16:creationId xmlns:a16="http://schemas.microsoft.com/office/drawing/2014/main" id="{53822DA0-8A0A-4945-98A4-ECCBF0C6E1DF}"/>
              </a:ext>
            </a:extLst>
          </p:cNvPr>
          <p:cNvSpPr>
            <a:spLocks noGrp="1"/>
          </p:cNvSpPr>
          <p:nvPr>
            <p:ph type="sldNum" sz="quarter" idx="12"/>
          </p:nvPr>
        </p:nvSpPr>
        <p:spPr/>
        <p:txBody>
          <a:bodyPr/>
          <a:lstStyle/>
          <a:p>
            <a:fld id="{F0CCE2AE-27A2-40B1-80D1-5342831D4722}" type="slidenum">
              <a:rPr lang="en-US" smtClean="0"/>
              <a:t>10</a:t>
            </a:fld>
            <a:endParaRPr lang="en-US"/>
          </a:p>
        </p:txBody>
      </p:sp>
      <p:sp>
        <p:nvSpPr>
          <p:cNvPr id="2" name="Date Placeholder 1">
            <a:extLst>
              <a:ext uri="{FF2B5EF4-FFF2-40B4-BE49-F238E27FC236}">
                <a16:creationId xmlns:a16="http://schemas.microsoft.com/office/drawing/2014/main" id="{3DE5F4AD-71A0-4D2F-8509-D54A7846962B}"/>
              </a:ext>
            </a:extLst>
          </p:cNvPr>
          <p:cNvSpPr>
            <a:spLocks noGrp="1"/>
          </p:cNvSpPr>
          <p:nvPr>
            <p:ph type="dt" sz="half" idx="10"/>
          </p:nvPr>
        </p:nvSpPr>
        <p:spPr/>
        <p:txBody>
          <a:bodyPr/>
          <a:lstStyle/>
          <a:p>
            <a:r>
              <a:rPr lang="es-US"/>
              <a:t>Mayo de 2022</a:t>
            </a:r>
          </a:p>
        </p:txBody>
      </p:sp>
    </p:spTree>
    <p:custDataLst>
      <p:tags r:id="rId1"/>
    </p:custDataLst>
    <p:extLst>
      <p:ext uri="{BB962C8B-B14F-4D97-AF65-F5344CB8AC3E}">
        <p14:creationId xmlns:p14="http://schemas.microsoft.com/office/powerpoint/2010/main" val="177423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1517904" y="402336"/>
            <a:ext cx="10428217" cy="7196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400" b="1" i="0" kern="1200" baseline="0">
                <a:solidFill>
                  <a:srgbClr val="00539A"/>
                </a:solidFill>
                <a:latin typeface="Arial Black" panose="020B0604020202020204" pitchFamily="34" charset="0"/>
                <a:ea typeface="+mj-ea"/>
                <a:cs typeface="Arial Black" panose="020B0604020202020204" pitchFamily="34" charset="0"/>
              </a:defRPr>
            </a:lvl1pPr>
          </a:lstStyle>
          <a:p>
            <a:r>
              <a:rPr lang="es-US" sz="3000" dirty="0"/>
              <a:t>Compruebe su conocimiento: Pregunta 1</a:t>
            </a:r>
          </a:p>
        </p:txBody>
      </p:sp>
      <p:sp>
        <p:nvSpPr>
          <p:cNvPr id="8" name="Content Placeholder 8"/>
          <p:cNvSpPr>
            <a:spLocks noGrp="1"/>
          </p:cNvSpPr>
          <p:nvPr>
            <p:ph type="body" sz="quarter" idx="13"/>
          </p:nvPr>
        </p:nvSpPr>
        <p:spPr>
          <a:xfrm>
            <a:off x="1086677" y="1771912"/>
            <a:ext cx="10693629" cy="3810569"/>
          </a:xfrm>
        </p:spPr>
        <p:txBody>
          <a:bodyPr vert="horz" lIns="91440" tIns="45720" rIns="91440" bIns="45720" rtlCol="0">
            <a:normAutofit/>
          </a:bodyPr>
          <a:lstStyle/>
          <a:p>
            <a:pPr defTabSz="685800">
              <a:spcBef>
                <a:spcPts val="1200"/>
              </a:spcBef>
            </a:pPr>
            <a:r>
              <a:rPr lang="es-US" sz="2800" b="1" dirty="0">
                <a:solidFill>
                  <a:srgbClr val="00529B"/>
                </a:solidFill>
              </a:rPr>
              <a:t>Si se inscribe a un Plan de Medicare </a:t>
            </a:r>
            <a:r>
              <a:rPr lang="es-US" sz="2800" b="1" dirty="0" err="1">
                <a:solidFill>
                  <a:srgbClr val="00529B"/>
                </a:solidFill>
              </a:rPr>
              <a:t>Advantage</a:t>
            </a:r>
            <a:r>
              <a:rPr lang="es-US" sz="2800" b="1" dirty="0">
                <a:solidFill>
                  <a:srgbClr val="00529B"/>
                </a:solidFill>
              </a:rPr>
              <a:t>, puede comprar una póliza de </a:t>
            </a:r>
            <a:r>
              <a:rPr lang="es-US" sz="2800" b="1" dirty="0" err="1">
                <a:solidFill>
                  <a:srgbClr val="00529B"/>
                </a:solidFill>
              </a:rPr>
              <a:t>Medigap</a:t>
            </a:r>
            <a:r>
              <a:rPr lang="es-US" sz="2800" b="1" dirty="0">
                <a:solidFill>
                  <a:srgbClr val="00529B"/>
                </a:solidFill>
              </a:rPr>
              <a:t> para pagar los gastos de </a:t>
            </a:r>
            <a:br>
              <a:rPr lang="es-US" sz="2800" b="1" dirty="0">
                <a:solidFill>
                  <a:srgbClr val="00529B"/>
                </a:solidFill>
              </a:rPr>
            </a:br>
            <a:r>
              <a:rPr lang="es-US" sz="2800" b="1" dirty="0">
                <a:solidFill>
                  <a:srgbClr val="00529B"/>
                </a:solidFill>
              </a:rPr>
              <a:t>su bolsillo.</a:t>
            </a:r>
          </a:p>
          <a:p>
            <a:pPr marL="274320" indent="-457200" defTabSz="685800">
              <a:spcBef>
                <a:spcPts val="1200"/>
              </a:spcBef>
              <a:buFont typeface="+mj-lt"/>
              <a:buAutoNum type="alphaLcPeriod"/>
            </a:pPr>
            <a:r>
              <a:rPr lang="es-US" sz="2800" dirty="0">
                <a:solidFill>
                  <a:srgbClr val="00529B"/>
                </a:solidFill>
              </a:rPr>
              <a:t>Verdadero</a:t>
            </a:r>
          </a:p>
          <a:p>
            <a:pPr marL="274320" indent="-457200" defTabSz="685800">
              <a:spcBef>
                <a:spcPts val="1200"/>
              </a:spcBef>
              <a:buFont typeface="+mj-lt"/>
              <a:buAutoNum type="alphaLcPeriod"/>
            </a:pPr>
            <a:r>
              <a:rPr lang="es-US" sz="2800" dirty="0">
                <a:solidFill>
                  <a:srgbClr val="00529B"/>
                </a:solidFill>
              </a:rPr>
              <a:t>Falso</a:t>
            </a:r>
          </a:p>
        </p:txBody>
      </p:sp>
      <p:sp>
        <p:nvSpPr>
          <p:cNvPr id="10" name="Rounded Rectangle 9" descr="Recuadro verde que resalta a la B como la respuesta correcta."/>
          <p:cNvSpPr/>
          <p:nvPr/>
        </p:nvSpPr>
        <p:spPr>
          <a:xfrm>
            <a:off x="1086677" y="3840688"/>
            <a:ext cx="1567340" cy="457200"/>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7" name="Title 1"/>
          <p:cNvSpPr>
            <a:spLocks noGrp="1"/>
          </p:cNvSpPr>
          <p:nvPr>
            <p:ph type="title"/>
          </p:nvPr>
        </p:nvSpPr>
        <p:spPr>
          <a:xfrm>
            <a:off x="1747924" y="4666669"/>
            <a:ext cx="9598364" cy="719643"/>
          </a:xfrm>
          <a:solidFill>
            <a:schemeClr val="bg1"/>
          </a:solidFill>
        </p:spPr>
        <p:txBody>
          <a:bodyPr>
            <a:normAutofit/>
          </a:bodyPr>
          <a:lstStyle/>
          <a:p>
            <a:r>
              <a:rPr lang="es-US" sz="2000" dirty="0"/>
              <a:t>Cuenta regresiva: </a:t>
            </a:r>
            <a:r>
              <a:rPr lang="es-US" sz="2000" b="0" dirty="0">
                <a:latin typeface="Arial" pitchFamily="34" charset="0"/>
                <a:cs typeface="Arial" pitchFamily="34" charset="0"/>
              </a:rPr>
              <a:t>Conteste la pregunta antes de que la barra desaparezca.</a:t>
            </a:r>
          </a:p>
        </p:txBody>
      </p:sp>
      <p:sp>
        <p:nvSpPr>
          <p:cNvPr id="2" name="Slide Number Placeholder 1">
            <a:extLst>
              <a:ext uri="{FF2B5EF4-FFF2-40B4-BE49-F238E27FC236}">
                <a16:creationId xmlns:a16="http://schemas.microsoft.com/office/drawing/2014/main" id="{CF9EE556-9EF8-4E59-B49F-53EFE98E661F}"/>
              </a:ext>
            </a:extLst>
          </p:cNvPr>
          <p:cNvSpPr>
            <a:spLocks noGrp="1"/>
          </p:cNvSpPr>
          <p:nvPr>
            <p:ph type="sldNum" sz="quarter" idx="12"/>
          </p:nvPr>
        </p:nvSpPr>
        <p:spPr/>
        <p:txBody>
          <a:bodyPr/>
          <a:lstStyle/>
          <a:p>
            <a:fld id="{F0CCE2AE-27A2-40B1-80D1-5342831D4722}" type="slidenum">
              <a:rPr lang="en-US" smtClean="0"/>
              <a:t>11</a:t>
            </a:fld>
            <a:endParaRPr lang="en-US"/>
          </a:p>
        </p:txBody>
      </p:sp>
      <p:sp>
        <p:nvSpPr>
          <p:cNvPr id="3" name="Date Placeholder 2">
            <a:extLst>
              <a:ext uri="{FF2B5EF4-FFF2-40B4-BE49-F238E27FC236}">
                <a16:creationId xmlns:a16="http://schemas.microsoft.com/office/drawing/2014/main" id="{97F279D8-D622-4C4E-948B-E01B5942446D}"/>
              </a:ext>
            </a:extLst>
          </p:cNvPr>
          <p:cNvSpPr>
            <a:spLocks noGrp="1"/>
          </p:cNvSpPr>
          <p:nvPr>
            <p:ph type="dt" sz="half" idx="10"/>
          </p:nvPr>
        </p:nvSpPr>
        <p:spPr/>
        <p:txBody>
          <a:bodyPr/>
          <a:lstStyle/>
          <a:p>
            <a:r>
              <a:rPr lang="es-US"/>
              <a:t>Mayo de 2022</a:t>
            </a:r>
          </a:p>
        </p:txBody>
      </p:sp>
      <p:sp>
        <p:nvSpPr>
          <p:cNvPr id="4" name="Footer Placeholder 3">
            <a:extLst>
              <a:ext uri="{FF2B5EF4-FFF2-40B4-BE49-F238E27FC236}">
                <a16:creationId xmlns:a16="http://schemas.microsoft.com/office/drawing/2014/main" id="{5E31AE2E-7ECD-1E45-B025-327FAE160BDD}"/>
              </a:ext>
            </a:extLst>
          </p:cNvPr>
          <p:cNvSpPr>
            <a:spLocks noGrp="1"/>
          </p:cNvSpPr>
          <p:nvPr>
            <p:ph type="ftr" sz="quarter" idx="11"/>
          </p:nvPr>
        </p:nvSpPr>
        <p:spPr/>
        <p:txBody>
          <a:bodyPr/>
          <a:lstStyle/>
          <a:p>
            <a:r>
              <a:rPr lang="es-US"/>
              <a:t>Pólizas del Seguro Suplementario de Medicare (Medigap)</a:t>
            </a:r>
          </a:p>
        </p:txBody>
      </p:sp>
    </p:spTree>
    <p:custDataLst>
      <p:tags r:id="rId1"/>
    </p:custDataLst>
    <p:extLst>
      <p:ext uri="{BB962C8B-B14F-4D97-AF65-F5344CB8AC3E}">
        <p14:creationId xmlns:p14="http://schemas.microsoft.com/office/powerpoint/2010/main" val="1864966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1518249" y="403762"/>
            <a:ext cx="10673751" cy="719643"/>
          </a:xfrm>
        </p:spPr>
        <p:txBody>
          <a:bodyPr>
            <a:normAutofit/>
          </a:bodyPr>
          <a:lstStyle/>
          <a:p>
            <a:r>
              <a:rPr lang="es-US" sz="3000" dirty="0"/>
              <a:t>Compruebe su conocimiento: Pregunta 2</a:t>
            </a:r>
          </a:p>
        </p:txBody>
      </p:sp>
      <p:sp>
        <p:nvSpPr>
          <p:cNvPr id="8" name="Content Placeholder 8" descr="Recuadro verde que resalta a la B como la respuesta correcta."/>
          <p:cNvSpPr>
            <a:spLocks noGrp="1"/>
          </p:cNvSpPr>
          <p:nvPr>
            <p:ph type="body" sz="quarter" idx="13"/>
          </p:nvPr>
        </p:nvSpPr>
        <p:spPr>
          <a:xfrm>
            <a:off x="1883226" y="1771912"/>
            <a:ext cx="9729654" cy="3810569"/>
          </a:xfrm>
        </p:spPr>
        <p:txBody>
          <a:bodyPr vert="horz" lIns="91440" tIns="45720" rIns="91440" bIns="45720" rtlCol="0">
            <a:normAutofit/>
          </a:bodyPr>
          <a:lstStyle/>
          <a:p>
            <a:pPr defTabSz="685800">
              <a:spcBef>
                <a:spcPts val="1200"/>
              </a:spcBef>
            </a:pPr>
            <a:r>
              <a:rPr lang="es-US" sz="2800" b="1" dirty="0">
                <a:solidFill>
                  <a:srgbClr val="00529B"/>
                </a:solidFill>
              </a:rPr>
              <a:t>Una póliza de </a:t>
            </a:r>
            <a:r>
              <a:rPr lang="es-US" sz="2800" b="1" dirty="0" err="1">
                <a:solidFill>
                  <a:srgbClr val="00529B"/>
                </a:solidFill>
              </a:rPr>
              <a:t>Medigap</a:t>
            </a:r>
            <a:r>
              <a:rPr lang="es-US" sz="2800" b="1" dirty="0">
                <a:solidFill>
                  <a:srgbClr val="00529B"/>
                </a:solidFill>
              </a:rPr>
              <a:t> puede cubrirlo tanto a usted como a su cónyuge.</a:t>
            </a:r>
          </a:p>
          <a:p>
            <a:pPr marL="274320" indent="-457200" defTabSz="685800">
              <a:spcBef>
                <a:spcPts val="1200"/>
              </a:spcBef>
              <a:buFont typeface="+mj-lt"/>
              <a:buAutoNum type="alphaLcPeriod"/>
            </a:pPr>
            <a:r>
              <a:rPr lang="es-US" sz="2800" dirty="0">
                <a:solidFill>
                  <a:srgbClr val="00529B"/>
                </a:solidFill>
              </a:rPr>
              <a:t>Verdadero</a:t>
            </a:r>
          </a:p>
          <a:p>
            <a:pPr marL="274320" indent="-457200" defTabSz="685800">
              <a:spcBef>
                <a:spcPts val="1200"/>
              </a:spcBef>
              <a:buFont typeface="+mj-lt"/>
              <a:buAutoNum type="alphaLcPeriod"/>
            </a:pPr>
            <a:r>
              <a:rPr lang="es-US" sz="2800" dirty="0">
                <a:solidFill>
                  <a:srgbClr val="00529B"/>
                </a:solidFill>
              </a:rPr>
              <a:t>Falso</a:t>
            </a:r>
          </a:p>
        </p:txBody>
      </p:sp>
      <p:sp>
        <p:nvSpPr>
          <p:cNvPr id="10" name="Rounded Rectangle 9" descr="Indicador de respuesta correcta."/>
          <p:cNvSpPr/>
          <p:nvPr/>
        </p:nvSpPr>
        <p:spPr>
          <a:xfrm>
            <a:off x="1883226" y="3375812"/>
            <a:ext cx="1553714" cy="522420"/>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1" dirty="0"/>
          </a:p>
        </p:txBody>
      </p:sp>
      <p:sp>
        <p:nvSpPr>
          <p:cNvPr id="9" name="Title 1"/>
          <p:cNvSpPr txBox="1">
            <a:spLocks/>
          </p:cNvSpPr>
          <p:nvPr/>
        </p:nvSpPr>
        <p:spPr>
          <a:xfrm>
            <a:off x="1747924" y="4679548"/>
            <a:ext cx="9598364" cy="549275"/>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3400" b="1" i="0" kern="1200" baseline="0">
                <a:solidFill>
                  <a:srgbClr val="00539A"/>
                </a:solidFill>
                <a:latin typeface="Arial Black" panose="020B0604020202020204" pitchFamily="34" charset="0"/>
                <a:ea typeface="+mj-ea"/>
                <a:cs typeface="Arial Black" panose="020B0604020202020204" pitchFamily="34" charset="0"/>
              </a:defRPr>
            </a:lvl1pPr>
          </a:lstStyle>
          <a:p>
            <a:r>
              <a:rPr lang="es-US" sz="2000" dirty="0"/>
              <a:t>Cuenta regresiva: </a:t>
            </a:r>
            <a:r>
              <a:rPr lang="es-US" sz="2000" b="0" dirty="0">
                <a:latin typeface="Arial" pitchFamily="34" charset="0"/>
                <a:cs typeface="Arial" pitchFamily="34" charset="0"/>
              </a:rPr>
              <a:t>Conteste la pregunta antes de que la barra desaparezca.</a:t>
            </a:r>
          </a:p>
        </p:txBody>
      </p:sp>
      <p:sp>
        <p:nvSpPr>
          <p:cNvPr id="2" name="Slide Number Placeholder 1">
            <a:extLst>
              <a:ext uri="{FF2B5EF4-FFF2-40B4-BE49-F238E27FC236}">
                <a16:creationId xmlns:a16="http://schemas.microsoft.com/office/drawing/2014/main" id="{29B42E2B-4EC2-427C-A9C9-D6848FE5483A}"/>
              </a:ext>
            </a:extLst>
          </p:cNvPr>
          <p:cNvSpPr>
            <a:spLocks noGrp="1"/>
          </p:cNvSpPr>
          <p:nvPr>
            <p:ph type="sldNum" sz="quarter" idx="12"/>
          </p:nvPr>
        </p:nvSpPr>
        <p:spPr/>
        <p:txBody>
          <a:bodyPr/>
          <a:lstStyle/>
          <a:p>
            <a:fld id="{F0CCE2AE-27A2-40B1-80D1-5342831D4722}" type="slidenum">
              <a:rPr lang="en-US" smtClean="0"/>
              <a:t>12</a:t>
            </a:fld>
            <a:endParaRPr lang="en-US"/>
          </a:p>
        </p:txBody>
      </p:sp>
      <p:sp>
        <p:nvSpPr>
          <p:cNvPr id="4" name="Footer Placeholder 3">
            <a:extLst>
              <a:ext uri="{FF2B5EF4-FFF2-40B4-BE49-F238E27FC236}">
                <a16:creationId xmlns:a16="http://schemas.microsoft.com/office/drawing/2014/main" id="{5E31AE2E-7ECD-1E45-B025-327FAE160BDD}"/>
              </a:ext>
            </a:extLst>
          </p:cNvPr>
          <p:cNvSpPr>
            <a:spLocks noGrp="1"/>
          </p:cNvSpPr>
          <p:nvPr>
            <p:ph type="ftr" sz="quarter" idx="11"/>
          </p:nvPr>
        </p:nvSpPr>
        <p:spPr/>
        <p:txBody>
          <a:bodyPr/>
          <a:lstStyle/>
          <a:p>
            <a:r>
              <a:rPr lang="es-US"/>
              <a:t>Pólizas del Seguro Suplementario de Medicare (Medigap)</a:t>
            </a:r>
          </a:p>
        </p:txBody>
      </p:sp>
      <p:sp>
        <p:nvSpPr>
          <p:cNvPr id="3" name="Date Placeholder 2">
            <a:extLst>
              <a:ext uri="{FF2B5EF4-FFF2-40B4-BE49-F238E27FC236}">
                <a16:creationId xmlns:a16="http://schemas.microsoft.com/office/drawing/2014/main" id="{97F279D8-D622-4C4E-948B-E01B5942446D}"/>
              </a:ext>
            </a:extLst>
          </p:cNvPr>
          <p:cNvSpPr>
            <a:spLocks noGrp="1"/>
          </p:cNvSpPr>
          <p:nvPr>
            <p:ph type="dt" sz="half" idx="10"/>
          </p:nvPr>
        </p:nvSpPr>
        <p:spPr/>
        <p:txBody>
          <a:bodyPr/>
          <a:lstStyle/>
          <a:p>
            <a:r>
              <a:rPr lang="es-US"/>
              <a:t>Mayo de 2022</a:t>
            </a:r>
          </a:p>
        </p:txBody>
      </p:sp>
    </p:spTree>
    <p:custDataLst>
      <p:tags r:id="rId1"/>
    </p:custDataLst>
    <p:extLst>
      <p:ext uri="{BB962C8B-B14F-4D97-AF65-F5344CB8AC3E}">
        <p14:creationId xmlns:p14="http://schemas.microsoft.com/office/powerpoint/2010/main" val="864352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US"/>
              <a:t>Lección 2</a:t>
            </a:r>
          </a:p>
        </p:txBody>
      </p:sp>
      <p:sp>
        <p:nvSpPr>
          <p:cNvPr id="5" name="Text Placeholder 4"/>
          <p:cNvSpPr>
            <a:spLocks noGrp="1"/>
          </p:cNvSpPr>
          <p:nvPr>
            <p:ph type="body" idx="1"/>
          </p:nvPr>
        </p:nvSpPr>
        <p:spPr>
          <a:xfrm>
            <a:off x="3993064" y="2050868"/>
            <a:ext cx="6234670" cy="2756265"/>
          </a:xfrm>
        </p:spPr>
        <p:txBody>
          <a:bodyPr>
            <a:normAutofit/>
          </a:bodyPr>
          <a:lstStyle/>
          <a:p>
            <a:r>
              <a:rPr lang="es-US" dirty="0"/>
              <a:t>Pólizas del Seguro Suplementario de Medicare (</a:t>
            </a:r>
            <a:r>
              <a:rPr lang="es-US" dirty="0" err="1"/>
              <a:t>Medigap</a:t>
            </a:r>
            <a:r>
              <a:rPr lang="es-US" dirty="0"/>
              <a:t>)</a:t>
            </a:r>
          </a:p>
        </p:txBody>
      </p:sp>
    </p:spTree>
    <p:custDataLst>
      <p:tags r:id="rId1"/>
    </p:custDataLst>
    <p:extLst>
      <p:ext uri="{BB962C8B-B14F-4D97-AF65-F5344CB8AC3E}">
        <p14:creationId xmlns:p14="http://schemas.microsoft.com/office/powerpoint/2010/main" val="36574896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4E077B-40FA-4DC1-B9F7-996A7F2535E1}"/>
              </a:ext>
            </a:extLst>
          </p:cNvPr>
          <p:cNvSpPr>
            <a:spLocks noGrp="1"/>
          </p:cNvSpPr>
          <p:nvPr>
            <p:ph type="title"/>
          </p:nvPr>
        </p:nvSpPr>
        <p:spPr>
          <a:xfrm>
            <a:off x="0" y="9191"/>
            <a:ext cx="12192000" cy="929272"/>
          </a:xfrm>
        </p:spPr>
        <p:txBody>
          <a:bodyPr anchor="ctr"/>
          <a:lstStyle/>
          <a:p>
            <a:r>
              <a:rPr lang="es-US"/>
              <a:t>Objetivos de la lección 2</a:t>
            </a:r>
          </a:p>
        </p:txBody>
      </p:sp>
      <p:sp>
        <p:nvSpPr>
          <p:cNvPr id="6" name="Text Placeholder 5">
            <a:extLst>
              <a:ext uri="{FF2B5EF4-FFF2-40B4-BE49-F238E27FC236}">
                <a16:creationId xmlns:a16="http://schemas.microsoft.com/office/drawing/2014/main" id="{E70C0834-1DFA-4AF2-B389-62E37425CE75}"/>
              </a:ext>
            </a:extLst>
          </p:cNvPr>
          <p:cNvSpPr>
            <a:spLocks noGrp="1"/>
          </p:cNvSpPr>
          <p:nvPr>
            <p:ph type="body" sz="quarter" idx="13"/>
          </p:nvPr>
        </p:nvSpPr>
        <p:spPr/>
        <p:txBody>
          <a:bodyPr vert="horz" lIns="91440" tIns="45720" rIns="91440" bIns="45720" rtlCol="0">
            <a:normAutofit/>
          </a:bodyPr>
          <a:lstStyle/>
          <a:p>
            <a:pPr marL="0" lvl="0" indent="0" defTabSz="685800">
              <a:lnSpc>
                <a:spcPct val="100000"/>
              </a:lnSpc>
              <a:spcBef>
                <a:spcPts val="0"/>
              </a:spcBef>
              <a:spcAft>
                <a:spcPts val="1200"/>
              </a:spcAft>
              <a:buNone/>
            </a:pPr>
            <a:r>
              <a:rPr lang="es-US" sz="2800" b="1" dirty="0">
                <a:solidFill>
                  <a:srgbClr val="00529B"/>
                </a:solidFill>
              </a:rPr>
              <a:t>Al finalizar esta sesión, usted podrá:</a:t>
            </a:r>
          </a:p>
          <a:p>
            <a:pPr marL="548640" lvl="1" indent="-274320" defTabSz="685800">
              <a:lnSpc>
                <a:spcPct val="100000"/>
              </a:lnSpc>
              <a:spcBef>
                <a:spcPts val="0"/>
              </a:spcBef>
              <a:spcAft>
                <a:spcPts val="1200"/>
              </a:spcAft>
              <a:buFont typeface="Wingdings" panose="05000000000000000000" pitchFamily="2" charset="2"/>
              <a:buChar char="§"/>
            </a:pPr>
            <a:r>
              <a:rPr lang="es-US" sz="2600" dirty="0">
                <a:solidFill>
                  <a:srgbClr val="00529B"/>
                </a:solidFill>
              </a:rPr>
              <a:t>Explicar la cobertura de plan de </a:t>
            </a:r>
            <a:r>
              <a:rPr lang="es-US" sz="2600" dirty="0" err="1">
                <a:solidFill>
                  <a:srgbClr val="00529B"/>
                </a:solidFill>
              </a:rPr>
              <a:t>Medigap</a:t>
            </a:r>
            <a:endParaRPr lang="es-US" sz="2600" dirty="0">
              <a:solidFill>
                <a:srgbClr val="00529B"/>
              </a:solidFill>
            </a:endParaRPr>
          </a:p>
          <a:p>
            <a:pPr marL="548640" lvl="1" indent="-274320" defTabSz="685800">
              <a:lnSpc>
                <a:spcPct val="100000"/>
              </a:lnSpc>
              <a:spcBef>
                <a:spcPts val="0"/>
              </a:spcBef>
              <a:spcAft>
                <a:spcPts val="1200"/>
              </a:spcAft>
              <a:buFont typeface="Wingdings" panose="05000000000000000000" pitchFamily="2" charset="2"/>
              <a:buChar char="§"/>
            </a:pPr>
            <a:r>
              <a:rPr lang="es-US" sz="2600" dirty="0">
                <a:solidFill>
                  <a:srgbClr val="00529B"/>
                </a:solidFill>
              </a:rPr>
              <a:t>Comprender los cambios más recientes en </a:t>
            </a:r>
            <a:r>
              <a:rPr lang="es-US" sz="2600" dirty="0" err="1">
                <a:solidFill>
                  <a:srgbClr val="00529B"/>
                </a:solidFill>
              </a:rPr>
              <a:t>Medigap</a:t>
            </a:r>
            <a:endParaRPr lang="es-US" sz="2600" dirty="0">
              <a:solidFill>
                <a:srgbClr val="00529B"/>
              </a:solidFill>
            </a:endParaRPr>
          </a:p>
          <a:p>
            <a:pPr marL="548640" lvl="1" indent="-274320" defTabSz="685800">
              <a:lnSpc>
                <a:spcPct val="100000"/>
              </a:lnSpc>
              <a:spcBef>
                <a:spcPts val="0"/>
              </a:spcBef>
              <a:spcAft>
                <a:spcPts val="1200"/>
              </a:spcAft>
              <a:buFont typeface="Wingdings" panose="05000000000000000000" pitchFamily="2" charset="2"/>
              <a:buChar char="§"/>
            </a:pPr>
            <a:r>
              <a:rPr lang="es-US" sz="2600" dirty="0">
                <a:solidFill>
                  <a:srgbClr val="00529B"/>
                </a:solidFill>
              </a:rPr>
              <a:t>Enumerar los diferentes planes de </a:t>
            </a:r>
            <a:r>
              <a:rPr lang="es-US" sz="2600" dirty="0" err="1">
                <a:solidFill>
                  <a:srgbClr val="00529B"/>
                </a:solidFill>
              </a:rPr>
              <a:t>Medigap</a:t>
            </a:r>
            <a:r>
              <a:rPr lang="es-US" sz="2600" dirty="0">
                <a:solidFill>
                  <a:srgbClr val="00529B"/>
                </a:solidFill>
              </a:rPr>
              <a:t> y los estados exentos</a:t>
            </a:r>
          </a:p>
          <a:p>
            <a:pPr marL="548640" lvl="1" indent="-274320" defTabSz="685800">
              <a:lnSpc>
                <a:spcPct val="100000"/>
              </a:lnSpc>
              <a:spcBef>
                <a:spcPts val="0"/>
              </a:spcBef>
              <a:spcAft>
                <a:spcPts val="1200"/>
              </a:spcAft>
              <a:buFont typeface="Wingdings" panose="05000000000000000000" pitchFamily="2" charset="2"/>
              <a:buChar char="§"/>
            </a:pPr>
            <a:r>
              <a:rPr lang="es-US" sz="2600" dirty="0">
                <a:solidFill>
                  <a:srgbClr val="00529B"/>
                </a:solidFill>
              </a:rPr>
              <a:t>Explicar las pólizas de </a:t>
            </a:r>
            <a:r>
              <a:rPr lang="es-US" sz="2600" dirty="0" err="1">
                <a:solidFill>
                  <a:srgbClr val="00529B"/>
                </a:solidFill>
              </a:rPr>
              <a:t>Medigap</a:t>
            </a:r>
            <a:r>
              <a:rPr lang="es-US" sz="2600" dirty="0">
                <a:solidFill>
                  <a:srgbClr val="00529B"/>
                </a:solidFill>
              </a:rPr>
              <a:t> </a:t>
            </a:r>
            <a:r>
              <a:rPr lang="es-US" sz="2600" dirty="0" err="1">
                <a:solidFill>
                  <a:srgbClr val="00529B"/>
                </a:solidFill>
              </a:rPr>
              <a:t>Select</a:t>
            </a:r>
            <a:endParaRPr lang="es-US" sz="2600" dirty="0">
              <a:solidFill>
                <a:srgbClr val="00529B"/>
              </a:solidFill>
            </a:endParaRPr>
          </a:p>
          <a:p>
            <a:pPr lvl="1" defTabSz="685800">
              <a:lnSpc>
                <a:spcPct val="100000"/>
              </a:lnSpc>
              <a:spcBef>
                <a:spcPts val="0"/>
              </a:spcBef>
              <a:spcAft>
                <a:spcPts val="1200"/>
              </a:spcAft>
              <a:buFont typeface="Wingdings" panose="05000000000000000000" pitchFamily="2" charset="2"/>
              <a:buChar char="§"/>
            </a:pPr>
            <a:endParaRPr lang="en-US" sz="2400" b="1" dirty="0">
              <a:solidFill>
                <a:srgbClr val="00529B"/>
              </a:solidFill>
            </a:endParaRPr>
          </a:p>
          <a:p>
            <a:pPr lvl="1" defTabSz="685800">
              <a:lnSpc>
                <a:spcPct val="100000"/>
              </a:lnSpc>
              <a:spcBef>
                <a:spcPts val="0"/>
              </a:spcBef>
              <a:spcAft>
                <a:spcPts val="1200"/>
              </a:spcAft>
              <a:buFont typeface="Wingdings" panose="05000000000000000000" pitchFamily="2" charset="2"/>
              <a:buChar char="§"/>
            </a:pPr>
            <a:endParaRPr lang="en-US" sz="2400" b="1" dirty="0">
              <a:solidFill>
                <a:srgbClr val="00529B"/>
              </a:solidFill>
            </a:endParaRPr>
          </a:p>
          <a:p>
            <a:pPr marL="0" indent="0" defTabSz="685800">
              <a:lnSpc>
                <a:spcPct val="100000"/>
              </a:lnSpc>
              <a:spcBef>
                <a:spcPts val="600"/>
              </a:spcBef>
              <a:spcAft>
                <a:spcPts val="1200"/>
              </a:spcAft>
              <a:buNone/>
            </a:pPr>
            <a:endParaRPr lang="en-US" sz="2800" dirty="0">
              <a:solidFill>
                <a:srgbClr val="00529B"/>
              </a:solidFill>
            </a:endParaRPr>
          </a:p>
        </p:txBody>
      </p:sp>
      <p:sp>
        <p:nvSpPr>
          <p:cNvPr id="4" name="Footer Placeholder 3">
            <a:extLst>
              <a:ext uri="{FF2B5EF4-FFF2-40B4-BE49-F238E27FC236}">
                <a16:creationId xmlns:a16="http://schemas.microsoft.com/office/drawing/2014/main" id="{A1572E6D-D295-4DE9-ADAE-C9EC2EE4707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1200" b="0" i="0" u="none" strike="noStrike" cap="none" normalizeH="0" baseline="0" noProof="0">
                <a:ln>
                  <a:noFill/>
                </a:ln>
                <a:uLnTx/>
                <a:uFillTx/>
                <a:latin typeface="Arial" panose="020B0604020202020204" pitchFamily="34" charset="0"/>
                <a:ea typeface="+mn-ea"/>
                <a:cs typeface="Arial" panose="020B0604020202020204" pitchFamily="34" charset="0"/>
              </a:rPr>
              <a:t>Pólizas del Seguro Suplementario de Medicare (Medigap)</a:t>
            </a:r>
          </a:p>
        </p:txBody>
      </p:sp>
      <p:sp>
        <p:nvSpPr>
          <p:cNvPr id="5" name="Slide Number Placeholder 4">
            <a:extLst>
              <a:ext uri="{FF2B5EF4-FFF2-40B4-BE49-F238E27FC236}">
                <a16:creationId xmlns:a16="http://schemas.microsoft.com/office/drawing/2014/main" id="{730DFFAF-3BD4-47EB-B2DC-58B24E242720}"/>
              </a:ext>
            </a:extLst>
          </p:cNvPr>
          <p:cNvSpPr>
            <a:spLocks noGrp="1"/>
          </p:cNvSpPr>
          <p:nvPr>
            <p:ph type="sldNum" sz="quarter" idx="12"/>
          </p:nvPr>
        </p:nvSpPr>
        <p:spPr/>
        <p:txBody>
          <a:bodyPr/>
          <a:lstStyle/>
          <a:p>
            <a:pPr>
              <a:defRPr/>
            </a:pPr>
            <a:fld id="{11E79EF6-0C0E-43E6-8FB3-918BC522CC5A}" type="slidenum">
              <a:rPr lang="en-US" smtClean="0"/>
              <a:pPr>
                <a:defRPr/>
              </a:pPr>
              <a:t>14</a:t>
            </a:fld>
            <a:endParaRPr lang="en-US"/>
          </a:p>
        </p:txBody>
      </p:sp>
      <p:sp>
        <p:nvSpPr>
          <p:cNvPr id="3" name="Date Placeholder 2">
            <a:extLst>
              <a:ext uri="{FF2B5EF4-FFF2-40B4-BE49-F238E27FC236}">
                <a16:creationId xmlns:a16="http://schemas.microsoft.com/office/drawing/2014/main" id="{7E8ECB57-79E5-4D26-8698-9A81D8007C0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sz="1200" b="0" i="0" u="none" strike="noStrike" cap="none" normalizeH="0" baseline="0" noProof="0">
                <a:ln>
                  <a:noFill/>
                </a:ln>
                <a:uLnTx/>
                <a:uFillTx/>
                <a:latin typeface="Arial" panose="020B0604020202020204" pitchFamily="34" charset="0"/>
                <a:ea typeface="+mn-ea"/>
                <a:cs typeface="Arial" panose="020B0604020202020204" pitchFamily="34" charset="0"/>
              </a:rPr>
              <a:t>Mayo de 2022</a:t>
            </a:r>
          </a:p>
        </p:txBody>
      </p:sp>
    </p:spTree>
    <p:custDataLst>
      <p:tags r:id="rId1"/>
    </p:custDataLst>
    <p:extLst>
      <p:ext uri="{BB962C8B-B14F-4D97-AF65-F5344CB8AC3E}">
        <p14:creationId xmlns:p14="http://schemas.microsoft.com/office/powerpoint/2010/main" val="884686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6"/>
          <p:cNvSpPr>
            <a:spLocks noGrp="1"/>
          </p:cNvSpPr>
          <p:nvPr>
            <p:ph type="title"/>
          </p:nvPr>
        </p:nvSpPr>
        <p:spPr>
          <a:xfrm>
            <a:off x="0" y="1"/>
            <a:ext cx="12192000" cy="950692"/>
          </a:xfrm>
        </p:spPr>
        <p:txBody>
          <a:bodyPr anchor="ctr">
            <a:normAutofit/>
          </a:bodyPr>
          <a:lstStyle/>
          <a:p>
            <a:r>
              <a:rPr lang="es-US" sz="3000"/>
              <a:t>Planes de Medigap</a:t>
            </a:r>
          </a:p>
        </p:txBody>
      </p:sp>
      <p:sp>
        <p:nvSpPr>
          <p:cNvPr id="10" name="Content Placeholder 7"/>
          <p:cNvSpPr>
            <a:spLocks noGrp="1"/>
          </p:cNvSpPr>
          <p:nvPr>
            <p:ph idx="1"/>
          </p:nvPr>
        </p:nvSpPr>
        <p:spPr>
          <a:xfrm>
            <a:off x="1172158" y="1287145"/>
            <a:ext cx="10486442" cy="5021042"/>
          </a:xfrm>
        </p:spPr>
        <p:txBody>
          <a:bodyPr>
            <a:normAutofit fontScale="85000" lnSpcReduction="20000"/>
          </a:bodyPr>
          <a:lstStyle/>
          <a:p>
            <a:pPr marL="274320" indent="-274320">
              <a:lnSpc>
                <a:spcPct val="120000"/>
              </a:lnSpc>
              <a:spcBef>
                <a:spcPts val="0"/>
              </a:spcBef>
              <a:spcAft>
                <a:spcPts val="1200"/>
              </a:spcAft>
            </a:pPr>
            <a:r>
              <a:rPr lang="es-US" sz="2800" dirty="0">
                <a:solidFill>
                  <a:schemeClr val="accent1">
                    <a:lumMod val="75000"/>
                  </a:schemeClr>
                </a:solidFill>
              </a:rPr>
              <a:t>En la mayoría de los estados, las compañías de seguros de </a:t>
            </a:r>
            <a:r>
              <a:rPr lang="es-US" sz="2800" dirty="0" err="1">
                <a:solidFill>
                  <a:schemeClr val="accent1">
                    <a:lumMod val="75000"/>
                  </a:schemeClr>
                </a:solidFill>
              </a:rPr>
              <a:t>Medigap</a:t>
            </a:r>
            <a:r>
              <a:rPr lang="es-US" sz="2800" dirty="0">
                <a:solidFill>
                  <a:schemeClr val="accent1">
                    <a:lumMod val="75000"/>
                  </a:schemeClr>
                </a:solidFill>
              </a:rPr>
              <a:t> solo pueden venderle una póliza estandarizada de </a:t>
            </a:r>
            <a:r>
              <a:rPr lang="es-US" sz="2800" dirty="0" err="1">
                <a:solidFill>
                  <a:schemeClr val="accent1">
                    <a:lumMod val="75000"/>
                  </a:schemeClr>
                </a:solidFill>
              </a:rPr>
              <a:t>Medigap</a:t>
            </a:r>
            <a:endParaRPr lang="es-US" sz="2800" dirty="0">
              <a:solidFill>
                <a:schemeClr val="accent1">
                  <a:lumMod val="75000"/>
                </a:schemeClr>
              </a:solidFill>
            </a:endParaRPr>
          </a:p>
          <a:p>
            <a:pPr marL="274320" indent="-274320">
              <a:lnSpc>
                <a:spcPct val="120000"/>
              </a:lnSpc>
              <a:spcBef>
                <a:spcPts val="0"/>
              </a:spcBef>
              <a:spcAft>
                <a:spcPts val="1200"/>
              </a:spcAft>
            </a:pPr>
            <a:endParaRPr lang="en-US" sz="2800" dirty="0">
              <a:solidFill>
                <a:schemeClr val="accent1">
                  <a:lumMod val="75000"/>
                </a:schemeClr>
              </a:solidFill>
            </a:endParaRPr>
          </a:p>
          <a:p>
            <a:pPr marL="274320" indent="-274320">
              <a:lnSpc>
                <a:spcPct val="120000"/>
              </a:lnSpc>
              <a:spcBef>
                <a:spcPts val="0"/>
              </a:spcBef>
              <a:spcAft>
                <a:spcPts val="1200"/>
              </a:spcAft>
            </a:pPr>
            <a:endParaRPr lang="en-US" sz="2800" dirty="0">
              <a:solidFill>
                <a:schemeClr val="accent1">
                  <a:lumMod val="75000"/>
                </a:schemeClr>
              </a:solidFill>
            </a:endParaRPr>
          </a:p>
          <a:p>
            <a:pPr marL="274320" indent="-274320">
              <a:lnSpc>
                <a:spcPct val="120000"/>
              </a:lnSpc>
              <a:spcBef>
                <a:spcPts val="0"/>
              </a:spcBef>
              <a:spcAft>
                <a:spcPts val="1200"/>
              </a:spcAft>
            </a:pPr>
            <a:endParaRPr lang="en-US" sz="2800" dirty="0">
              <a:solidFill>
                <a:schemeClr val="accent1">
                  <a:lumMod val="75000"/>
                </a:schemeClr>
              </a:solidFill>
            </a:endParaRPr>
          </a:p>
          <a:p>
            <a:pPr marL="274320" indent="-274320">
              <a:lnSpc>
                <a:spcPct val="120000"/>
              </a:lnSpc>
              <a:spcBef>
                <a:spcPts val="0"/>
              </a:spcBef>
              <a:spcAft>
                <a:spcPts val="1200"/>
              </a:spcAft>
            </a:pPr>
            <a:r>
              <a:rPr lang="es-US" sz="2800" dirty="0">
                <a:solidFill>
                  <a:schemeClr val="accent1">
                    <a:lumMod val="75000"/>
                  </a:schemeClr>
                </a:solidFill>
              </a:rPr>
              <a:t>Las compañías no están obligadas a vender todos los planes de </a:t>
            </a:r>
            <a:r>
              <a:rPr lang="es-US" sz="2800" dirty="0" err="1">
                <a:solidFill>
                  <a:schemeClr val="accent1">
                    <a:lumMod val="75000"/>
                  </a:schemeClr>
                </a:solidFill>
              </a:rPr>
              <a:t>Medigap</a:t>
            </a:r>
            <a:endParaRPr lang="es-US" sz="2800" dirty="0">
              <a:solidFill>
                <a:schemeClr val="accent1">
                  <a:lumMod val="75000"/>
                </a:schemeClr>
              </a:solidFill>
            </a:endParaRPr>
          </a:p>
          <a:p>
            <a:pPr marL="274320" indent="-274320">
              <a:lnSpc>
                <a:spcPct val="120000"/>
              </a:lnSpc>
              <a:spcBef>
                <a:spcPts val="0"/>
              </a:spcBef>
              <a:spcAft>
                <a:spcPts val="1200"/>
              </a:spcAft>
            </a:pPr>
            <a:r>
              <a:rPr lang="es-US" sz="2800" dirty="0">
                <a:solidFill>
                  <a:schemeClr val="accent1">
                    <a:lumMod val="75000"/>
                  </a:schemeClr>
                </a:solidFill>
              </a:rPr>
              <a:t>Los Planes C y F ya no están disponibles para las personas que se incorporaron a Medicare a partir del 1 de enero de 2020 o después.</a:t>
            </a:r>
          </a:p>
          <a:p>
            <a:pPr marL="274320" indent="-274320">
              <a:lnSpc>
                <a:spcPct val="120000"/>
              </a:lnSpc>
              <a:spcBef>
                <a:spcPts val="0"/>
              </a:spcBef>
              <a:spcAft>
                <a:spcPts val="1200"/>
              </a:spcAft>
            </a:pPr>
            <a:r>
              <a:rPr lang="es-US" sz="2800" dirty="0">
                <a:solidFill>
                  <a:schemeClr val="accent1">
                    <a:lumMod val="75000"/>
                  </a:schemeClr>
                </a:solidFill>
              </a:rPr>
              <a:t>Se estandarizan de forma diferente en los estados exentos</a:t>
            </a:r>
          </a:p>
          <a:p>
            <a:pPr marL="731520" lvl="1" indent="-274320">
              <a:lnSpc>
                <a:spcPct val="110000"/>
              </a:lnSpc>
              <a:spcBef>
                <a:spcPts val="0"/>
              </a:spcBef>
              <a:spcAft>
                <a:spcPts val="1200"/>
              </a:spcAft>
              <a:tabLst>
                <a:tab pos="463550" algn="l"/>
              </a:tabLst>
            </a:pPr>
            <a:r>
              <a:rPr lang="es-US" sz="2400" dirty="0">
                <a:solidFill>
                  <a:schemeClr val="accent1">
                    <a:lumMod val="75000"/>
                  </a:schemeClr>
                </a:solidFill>
              </a:rPr>
              <a:t>Massachusetts, Minnesota, y Wisconsin.</a:t>
            </a:r>
          </a:p>
        </p:txBody>
      </p:sp>
      <p:graphicFrame>
        <p:nvGraphicFramePr>
          <p:cNvPr id="11" name="Table 10" descr="Tabla de los planes de Medigap que se venden actualmente y de los planes que ya no se venden."/>
          <p:cNvGraphicFramePr>
            <a:graphicFrameLocks noGrp="1"/>
          </p:cNvGraphicFramePr>
          <p:nvPr>
            <p:extLst>
              <p:ext uri="{D42A27DB-BD31-4B8C-83A1-F6EECF244321}">
                <p14:modId xmlns:p14="http://schemas.microsoft.com/office/powerpoint/2010/main" val="697724324"/>
              </p:ext>
            </p:extLst>
          </p:nvPr>
        </p:nvGraphicFramePr>
        <p:xfrm>
          <a:off x="1313525" y="2325736"/>
          <a:ext cx="9554500" cy="1280160"/>
        </p:xfrm>
        <a:graphic>
          <a:graphicData uri="http://schemas.openxmlformats.org/drawingml/2006/table">
            <a:tbl>
              <a:tblPr firstRow="1" bandRow="1">
                <a:tableStyleId>{5C22544A-7EE6-4342-B048-85BDC9FD1C3A}</a:tableStyleId>
              </a:tblPr>
              <a:tblGrid>
                <a:gridCol w="4795066">
                  <a:extLst>
                    <a:ext uri="{9D8B030D-6E8A-4147-A177-3AD203B41FA5}">
                      <a16:colId xmlns:a16="http://schemas.microsoft.com/office/drawing/2014/main" val="20000"/>
                    </a:ext>
                  </a:extLst>
                </a:gridCol>
                <a:gridCol w="4759434">
                  <a:extLst>
                    <a:ext uri="{9D8B030D-6E8A-4147-A177-3AD203B41FA5}">
                      <a16:colId xmlns:a16="http://schemas.microsoft.com/office/drawing/2014/main" val="20001"/>
                    </a:ext>
                  </a:extLst>
                </a:gridCol>
              </a:tblGrid>
              <a:tr h="264365">
                <a:tc>
                  <a:txBody>
                    <a:bodyPr/>
                    <a:lstStyle/>
                    <a:p>
                      <a:pPr algn="ctr"/>
                      <a:r>
                        <a:rPr lang="es-US" sz="2400" dirty="0"/>
                        <a:t>Planes estandarizados </a:t>
                      </a:r>
                    </a:p>
                    <a:p>
                      <a:pPr algn="ctr"/>
                      <a:r>
                        <a:rPr lang="es-US" sz="2400" dirty="0"/>
                        <a:t>Vendidos actualmente</a:t>
                      </a:r>
                    </a:p>
                  </a:txBody>
                  <a:tcPr>
                    <a:solidFill>
                      <a:schemeClr val="accent1">
                        <a:lumMod val="50000"/>
                      </a:schemeClr>
                    </a:solidFill>
                  </a:tcPr>
                </a:tc>
                <a:tc>
                  <a:txBody>
                    <a:bodyPr/>
                    <a:lstStyle/>
                    <a:p>
                      <a:pPr algn="ctr"/>
                      <a:r>
                        <a:rPr lang="es-US" sz="2400"/>
                        <a:t>Planes que existen, </a:t>
                      </a:r>
                    </a:p>
                    <a:p>
                      <a:pPr algn="ctr"/>
                      <a:r>
                        <a:rPr lang="es-US" sz="2400"/>
                        <a:t>pero que ya no se venden</a:t>
                      </a:r>
                    </a:p>
                  </a:txBody>
                  <a:tcPr>
                    <a:solidFill>
                      <a:schemeClr val="accent1">
                        <a:lumMod val="50000"/>
                      </a:schemeClr>
                    </a:solidFill>
                  </a:tcPr>
                </a:tc>
                <a:extLst>
                  <a:ext uri="{0D108BD9-81ED-4DB2-BD59-A6C34878D82A}">
                    <a16:rowId xmlns:a16="http://schemas.microsoft.com/office/drawing/2014/main" val="10000"/>
                  </a:ext>
                </a:extLst>
              </a:tr>
              <a:tr h="370840">
                <a:tc>
                  <a:txBody>
                    <a:bodyPr/>
                    <a:lstStyle/>
                    <a:p>
                      <a:pPr marL="0" lvl="1" indent="0" algn="ctr"/>
                      <a:r>
                        <a:rPr lang="es-US" sz="2400">
                          <a:solidFill>
                            <a:schemeClr val="tx2">
                              <a:lumMod val="50000"/>
                            </a:schemeClr>
                          </a:solidFill>
                        </a:rPr>
                        <a:t>A, B, C, D, F, G, K, L, M, y N</a:t>
                      </a:r>
                    </a:p>
                  </a:txBody>
                  <a:tcPr>
                    <a:solidFill>
                      <a:schemeClr val="accent5">
                        <a:lumMod val="20000"/>
                        <a:lumOff val="80000"/>
                      </a:schemeClr>
                    </a:solidFill>
                  </a:tcPr>
                </a:tc>
                <a:tc>
                  <a:txBody>
                    <a:bodyPr/>
                    <a:lstStyle/>
                    <a:p>
                      <a:pPr algn="ctr"/>
                      <a:r>
                        <a:rPr lang="es-US" sz="2400" dirty="0">
                          <a:solidFill>
                            <a:schemeClr val="tx2">
                              <a:lumMod val="50000"/>
                            </a:schemeClr>
                          </a:solidFill>
                        </a:rPr>
                        <a:t>E, H, I, y</a:t>
                      </a:r>
                      <a:r>
                        <a:rPr lang="es-US" sz="2400" baseline="0" dirty="0">
                          <a:solidFill>
                            <a:schemeClr val="tx2">
                              <a:lumMod val="50000"/>
                            </a:schemeClr>
                          </a:solidFill>
                        </a:rPr>
                        <a:t> J</a:t>
                      </a:r>
                    </a:p>
                  </a:txBody>
                  <a:tcPr>
                    <a:solidFill>
                      <a:schemeClr val="accent5">
                        <a:lumMod val="20000"/>
                        <a:lumOff val="80000"/>
                      </a:schemeClr>
                    </a:solidFill>
                  </a:tcPr>
                </a:tc>
                <a:extLst>
                  <a:ext uri="{0D108BD9-81ED-4DB2-BD59-A6C34878D82A}">
                    <a16:rowId xmlns:a16="http://schemas.microsoft.com/office/drawing/2014/main" val="10001"/>
                  </a:ext>
                </a:extLst>
              </a:tr>
            </a:tbl>
          </a:graphicData>
        </a:graphic>
      </p:graphicFrame>
      <p:sp>
        <p:nvSpPr>
          <p:cNvPr id="7" name="Footer Placeholder 6">
            <a:extLst>
              <a:ext uri="{FF2B5EF4-FFF2-40B4-BE49-F238E27FC236}">
                <a16:creationId xmlns:a16="http://schemas.microsoft.com/office/drawing/2014/main" id="{5A20AE4D-0D94-194C-9E1C-072CFE5BB361}"/>
              </a:ext>
            </a:extLst>
          </p:cNvPr>
          <p:cNvSpPr>
            <a:spLocks noGrp="1"/>
          </p:cNvSpPr>
          <p:nvPr>
            <p:ph type="ftr" sz="quarter" idx="11"/>
          </p:nvPr>
        </p:nvSpPr>
        <p:spPr/>
        <p:txBody>
          <a:bodyPr/>
          <a:lstStyle/>
          <a:p>
            <a:r>
              <a:rPr lang="es-US"/>
              <a:t>Pólizas del Seguro Suplementario de Medicare (Medigap)</a:t>
            </a:r>
          </a:p>
        </p:txBody>
      </p:sp>
      <p:sp>
        <p:nvSpPr>
          <p:cNvPr id="2" name="Slide Number Placeholder 1">
            <a:extLst>
              <a:ext uri="{FF2B5EF4-FFF2-40B4-BE49-F238E27FC236}">
                <a16:creationId xmlns:a16="http://schemas.microsoft.com/office/drawing/2014/main" id="{604302A9-13CA-459A-B808-91630934C0C0}"/>
              </a:ext>
            </a:extLst>
          </p:cNvPr>
          <p:cNvSpPr>
            <a:spLocks noGrp="1"/>
          </p:cNvSpPr>
          <p:nvPr>
            <p:ph type="sldNum" sz="quarter" idx="12"/>
          </p:nvPr>
        </p:nvSpPr>
        <p:spPr/>
        <p:txBody>
          <a:bodyPr/>
          <a:lstStyle/>
          <a:p>
            <a:pPr>
              <a:defRPr/>
            </a:pPr>
            <a:fld id="{11E79EF6-0C0E-43E6-8FB3-918BC522CC5A}" type="slidenum">
              <a:rPr lang="en-US" smtClean="0"/>
              <a:pPr>
                <a:defRPr/>
              </a:pPr>
              <a:t>15</a:t>
            </a:fld>
            <a:endParaRPr lang="en-US"/>
          </a:p>
        </p:txBody>
      </p:sp>
      <p:sp>
        <p:nvSpPr>
          <p:cNvPr id="6" name="Date Placeholder 5">
            <a:extLst>
              <a:ext uri="{FF2B5EF4-FFF2-40B4-BE49-F238E27FC236}">
                <a16:creationId xmlns:a16="http://schemas.microsoft.com/office/drawing/2014/main" id="{24DFEBB1-81D0-C34F-ADEC-D0F887B655C6}"/>
              </a:ext>
            </a:extLst>
          </p:cNvPr>
          <p:cNvSpPr>
            <a:spLocks noGrp="1"/>
          </p:cNvSpPr>
          <p:nvPr>
            <p:ph type="dt" sz="half" idx="10"/>
          </p:nvPr>
        </p:nvSpPr>
        <p:spPr/>
        <p:txBody>
          <a:bodyPr/>
          <a:lstStyle/>
          <a:p>
            <a:r>
              <a:rPr lang="es-US"/>
              <a:t>Mayo de 2022</a:t>
            </a:r>
          </a:p>
        </p:txBody>
      </p:sp>
    </p:spTree>
    <p:custDataLst>
      <p:tags r:id="rId1"/>
    </p:custDataLst>
    <p:extLst>
      <p:ext uri="{BB962C8B-B14F-4D97-AF65-F5344CB8AC3E}">
        <p14:creationId xmlns:p14="http://schemas.microsoft.com/office/powerpoint/2010/main" val="2931334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3">
            <a:extLst>
              <a:ext uri="{FF2B5EF4-FFF2-40B4-BE49-F238E27FC236}">
                <a16:creationId xmlns:a16="http://schemas.microsoft.com/office/drawing/2014/main" id="{F7EE02E7-232F-44F6-A1DF-8FC8AD606588}"/>
              </a:ext>
            </a:extLst>
          </p:cNvPr>
          <p:cNvSpPr>
            <a:spLocks noGrp="1"/>
          </p:cNvSpPr>
          <p:nvPr>
            <p:ph type="title"/>
          </p:nvPr>
        </p:nvSpPr>
        <p:spPr/>
        <p:txBody>
          <a:bodyPr anchor="ctr">
            <a:normAutofit/>
          </a:bodyPr>
          <a:lstStyle/>
          <a:p>
            <a:r>
              <a:rPr lang="es-US" sz="3000"/>
              <a:t>Cobertura de Plan de Medigap</a:t>
            </a:r>
          </a:p>
        </p:txBody>
      </p:sp>
      <p:sp>
        <p:nvSpPr>
          <p:cNvPr id="3" name="TextBox 2">
            <a:extLst>
              <a:ext uri="{FF2B5EF4-FFF2-40B4-BE49-F238E27FC236}">
                <a16:creationId xmlns:a16="http://schemas.microsoft.com/office/drawing/2014/main" id="{F87E5711-DF6B-42F8-BDB8-74F28A3291D2}"/>
              </a:ext>
            </a:extLst>
          </p:cNvPr>
          <p:cNvSpPr txBox="1"/>
          <p:nvPr/>
        </p:nvSpPr>
        <p:spPr>
          <a:xfrm>
            <a:off x="4809187" y="998307"/>
            <a:ext cx="7119846" cy="338554"/>
          </a:xfrm>
          <a:prstGeom prst="rect">
            <a:avLst/>
          </a:prstGeom>
          <a:solidFill>
            <a:schemeClr val="accent5">
              <a:lumMod val="20000"/>
              <a:lumOff val="80000"/>
            </a:schemeClr>
          </a:solidFill>
        </p:spPr>
        <p:txBody>
          <a:bodyPr wrap="square" rtlCol="0">
            <a:spAutoFit/>
          </a:bodyPr>
          <a:lstStyle/>
          <a:p>
            <a:pPr lvl="0" algn="ctr" fontAlgn="b"/>
            <a:r>
              <a:rPr lang="es-US" sz="1600">
                <a:solidFill>
                  <a:srgbClr val="203764"/>
                </a:solidFill>
                <a:latin typeface="Arial" panose="020B0604020202020204" pitchFamily="34" charset="0"/>
                <a:cs typeface="Arial" panose="020B0604020202020204" pitchFamily="34" charset="0"/>
              </a:rPr>
              <a:t>Planes del Seguro Suplementario de Medicare (Medigap)</a:t>
            </a:r>
          </a:p>
        </p:txBody>
      </p:sp>
      <p:graphicFrame>
        <p:nvGraphicFramePr>
          <p:cNvPr id="10" name="Table 9">
            <a:extLst>
              <a:ext uri="{FF2B5EF4-FFF2-40B4-BE49-F238E27FC236}">
                <a16:creationId xmlns:a16="http://schemas.microsoft.com/office/drawing/2014/main" id="{A63706B2-41AF-4EE8-91C5-01FEE6571170}"/>
              </a:ext>
            </a:extLst>
          </p:cNvPr>
          <p:cNvGraphicFramePr>
            <a:graphicFrameLocks noGrp="1"/>
          </p:cNvGraphicFramePr>
          <p:nvPr>
            <p:extLst>
              <p:ext uri="{D42A27DB-BD31-4B8C-83A1-F6EECF244321}">
                <p14:modId xmlns:p14="http://schemas.microsoft.com/office/powerpoint/2010/main" val="1373112047"/>
              </p:ext>
            </p:extLst>
          </p:nvPr>
        </p:nvGraphicFramePr>
        <p:xfrm>
          <a:off x="262963" y="1336861"/>
          <a:ext cx="11711790" cy="4250108"/>
        </p:xfrm>
        <a:graphic>
          <a:graphicData uri="http://schemas.openxmlformats.org/drawingml/2006/table">
            <a:tbl>
              <a:tblPr firstRow="1"/>
              <a:tblGrid>
                <a:gridCol w="4533750">
                  <a:extLst>
                    <a:ext uri="{9D8B030D-6E8A-4147-A177-3AD203B41FA5}">
                      <a16:colId xmlns:a16="http://schemas.microsoft.com/office/drawing/2014/main" val="3130994718"/>
                    </a:ext>
                  </a:extLst>
                </a:gridCol>
                <a:gridCol w="640080">
                  <a:extLst>
                    <a:ext uri="{9D8B030D-6E8A-4147-A177-3AD203B41FA5}">
                      <a16:colId xmlns:a16="http://schemas.microsoft.com/office/drawing/2014/main" val="3280422692"/>
                    </a:ext>
                  </a:extLst>
                </a:gridCol>
                <a:gridCol w="640080">
                  <a:extLst>
                    <a:ext uri="{9D8B030D-6E8A-4147-A177-3AD203B41FA5}">
                      <a16:colId xmlns:a16="http://schemas.microsoft.com/office/drawing/2014/main" val="2329030423"/>
                    </a:ext>
                  </a:extLst>
                </a:gridCol>
                <a:gridCol w="640080">
                  <a:extLst>
                    <a:ext uri="{9D8B030D-6E8A-4147-A177-3AD203B41FA5}">
                      <a16:colId xmlns:a16="http://schemas.microsoft.com/office/drawing/2014/main" val="4007677874"/>
                    </a:ext>
                  </a:extLst>
                </a:gridCol>
                <a:gridCol w="640080">
                  <a:extLst>
                    <a:ext uri="{9D8B030D-6E8A-4147-A177-3AD203B41FA5}">
                      <a16:colId xmlns:a16="http://schemas.microsoft.com/office/drawing/2014/main" val="2961580991"/>
                    </a:ext>
                  </a:extLst>
                </a:gridCol>
                <a:gridCol w="640080">
                  <a:extLst>
                    <a:ext uri="{9D8B030D-6E8A-4147-A177-3AD203B41FA5}">
                      <a16:colId xmlns:a16="http://schemas.microsoft.com/office/drawing/2014/main" val="2492110190"/>
                    </a:ext>
                  </a:extLst>
                </a:gridCol>
                <a:gridCol w="640080">
                  <a:extLst>
                    <a:ext uri="{9D8B030D-6E8A-4147-A177-3AD203B41FA5}">
                      <a16:colId xmlns:a16="http://schemas.microsoft.com/office/drawing/2014/main" val="3250895483"/>
                    </a:ext>
                  </a:extLst>
                </a:gridCol>
                <a:gridCol w="1005840">
                  <a:extLst>
                    <a:ext uri="{9D8B030D-6E8A-4147-A177-3AD203B41FA5}">
                      <a16:colId xmlns:a16="http://schemas.microsoft.com/office/drawing/2014/main" val="4062724447"/>
                    </a:ext>
                  </a:extLst>
                </a:gridCol>
                <a:gridCol w="1005840">
                  <a:extLst>
                    <a:ext uri="{9D8B030D-6E8A-4147-A177-3AD203B41FA5}">
                      <a16:colId xmlns:a16="http://schemas.microsoft.com/office/drawing/2014/main" val="4232621865"/>
                    </a:ext>
                  </a:extLst>
                </a:gridCol>
                <a:gridCol w="640080">
                  <a:extLst>
                    <a:ext uri="{9D8B030D-6E8A-4147-A177-3AD203B41FA5}">
                      <a16:colId xmlns:a16="http://schemas.microsoft.com/office/drawing/2014/main" val="2937596607"/>
                    </a:ext>
                  </a:extLst>
                </a:gridCol>
                <a:gridCol w="685800">
                  <a:extLst>
                    <a:ext uri="{9D8B030D-6E8A-4147-A177-3AD203B41FA5}">
                      <a16:colId xmlns:a16="http://schemas.microsoft.com/office/drawing/2014/main" val="1506121151"/>
                    </a:ext>
                  </a:extLst>
                </a:gridCol>
              </a:tblGrid>
              <a:tr h="234379">
                <a:tc>
                  <a:txBody>
                    <a:bodyPr/>
                    <a:lstStyle/>
                    <a:p>
                      <a:pPr algn="l" fontAlgn="t"/>
                      <a:r>
                        <a:rPr lang="es-US" sz="1400" b="1" i="0" u="none" strike="noStrike">
                          <a:solidFill>
                            <a:srgbClr val="000000"/>
                          </a:solidFill>
                          <a:latin typeface="Arial" panose="020B0604020202020204" pitchFamily="34" charset="0"/>
                          <a:cs typeface="Arial" panose="020B0604020202020204" pitchFamily="34" charset="0"/>
                        </a:rPr>
                        <a:t>Beneficios</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00B0F0"/>
                    </a:solidFill>
                  </a:tcPr>
                </a:tc>
                <a:tc>
                  <a:txBody>
                    <a:bodyPr/>
                    <a:lstStyle/>
                    <a:p>
                      <a:pPr algn="ctr" fontAlgn="b"/>
                      <a:r>
                        <a:rPr lang="es-US" sz="1400" b="1" i="0" u="none" strike="noStrike">
                          <a:solidFill>
                            <a:srgbClr val="000000"/>
                          </a:solidFill>
                          <a:latin typeface="Arial" panose="020B0604020202020204" pitchFamily="34" charset="0"/>
                          <a:cs typeface="Arial" panose="020B0604020202020204" pitchFamily="34" charset="0"/>
                        </a:rPr>
                        <a:t>A</a:t>
                      </a:r>
                    </a:p>
                  </a:txBody>
                  <a:tcPr marL="7029" marR="7029" marT="7029" marB="0" anchor="b">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00B0F0"/>
                    </a:solidFill>
                  </a:tcPr>
                </a:tc>
                <a:tc>
                  <a:txBody>
                    <a:bodyPr/>
                    <a:lstStyle/>
                    <a:p>
                      <a:pPr algn="ctr" fontAlgn="b"/>
                      <a:r>
                        <a:rPr lang="es-US" sz="1400" b="1" i="0" u="none" strike="noStrike">
                          <a:solidFill>
                            <a:srgbClr val="000000"/>
                          </a:solidFill>
                          <a:latin typeface="Arial" panose="020B0604020202020204" pitchFamily="34" charset="0"/>
                          <a:cs typeface="Arial" panose="020B0604020202020204" pitchFamily="34" charset="0"/>
                        </a:rPr>
                        <a:t>B</a:t>
                      </a:r>
                    </a:p>
                  </a:txBody>
                  <a:tcPr marL="7029" marR="7029" marT="7029" marB="0" anchor="b">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00B0F0"/>
                    </a:solidFill>
                  </a:tcPr>
                </a:tc>
                <a:tc>
                  <a:txBody>
                    <a:bodyPr/>
                    <a:lstStyle/>
                    <a:p>
                      <a:pPr algn="ctr" fontAlgn="b"/>
                      <a:r>
                        <a:rPr lang="es-US" sz="1400" b="1" i="0" u="none" strike="noStrike">
                          <a:solidFill>
                            <a:srgbClr val="000000"/>
                          </a:solidFill>
                          <a:latin typeface="Arial" panose="020B0604020202020204" pitchFamily="34" charset="0"/>
                          <a:cs typeface="Arial" panose="020B0604020202020204" pitchFamily="34" charset="0"/>
                        </a:rPr>
                        <a:t>C</a:t>
                      </a:r>
                    </a:p>
                  </a:txBody>
                  <a:tcPr marL="7029" marR="7029" marT="7029" marB="0" anchor="b">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00B0F0"/>
                    </a:solidFill>
                  </a:tcPr>
                </a:tc>
                <a:tc>
                  <a:txBody>
                    <a:bodyPr/>
                    <a:lstStyle/>
                    <a:p>
                      <a:pPr algn="ctr" fontAlgn="b"/>
                      <a:r>
                        <a:rPr lang="es-US" sz="1400" b="1" i="0" u="none" strike="noStrike">
                          <a:solidFill>
                            <a:srgbClr val="000000"/>
                          </a:solidFill>
                          <a:latin typeface="Arial" panose="020B0604020202020204" pitchFamily="34" charset="0"/>
                          <a:cs typeface="Arial" panose="020B0604020202020204" pitchFamily="34" charset="0"/>
                        </a:rPr>
                        <a:t>D</a:t>
                      </a:r>
                    </a:p>
                  </a:txBody>
                  <a:tcPr marL="7029" marR="7029" marT="7029" marB="0" anchor="b">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00B0F0"/>
                    </a:solidFill>
                  </a:tcPr>
                </a:tc>
                <a:tc>
                  <a:txBody>
                    <a:bodyPr/>
                    <a:lstStyle/>
                    <a:p>
                      <a:pPr algn="ctr" fontAlgn="b"/>
                      <a:r>
                        <a:rPr lang="es-US" sz="1400" b="1" i="0" u="none" strike="noStrike">
                          <a:solidFill>
                            <a:srgbClr val="000000"/>
                          </a:solidFill>
                          <a:latin typeface="Arial" panose="020B0604020202020204" pitchFamily="34" charset="0"/>
                          <a:cs typeface="Arial" panose="020B0604020202020204" pitchFamily="34" charset="0"/>
                        </a:rPr>
                        <a:t>F*</a:t>
                      </a:r>
                    </a:p>
                  </a:txBody>
                  <a:tcPr marL="7029" marR="7029" marT="7029" marB="0" anchor="b">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00B0F0"/>
                    </a:solidFill>
                  </a:tcPr>
                </a:tc>
                <a:tc>
                  <a:txBody>
                    <a:bodyPr/>
                    <a:lstStyle/>
                    <a:p>
                      <a:pPr algn="ctr" fontAlgn="b"/>
                      <a:r>
                        <a:rPr lang="es-US" sz="1400" b="1" i="0" u="none" strike="noStrike">
                          <a:solidFill>
                            <a:srgbClr val="000000"/>
                          </a:solidFill>
                          <a:latin typeface="Arial" panose="020B0604020202020204" pitchFamily="34" charset="0"/>
                          <a:cs typeface="Arial" panose="020B0604020202020204" pitchFamily="34" charset="0"/>
                        </a:rPr>
                        <a:t>G</a:t>
                      </a:r>
                    </a:p>
                  </a:txBody>
                  <a:tcPr marL="7029" marR="7029" marT="7029" marB="0" anchor="b">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00B0F0"/>
                    </a:solidFill>
                  </a:tcPr>
                </a:tc>
                <a:tc>
                  <a:txBody>
                    <a:bodyPr/>
                    <a:lstStyle/>
                    <a:p>
                      <a:pPr algn="ctr" fontAlgn="b"/>
                      <a:r>
                        <a:rPr lang="es-US" sz="1400" b="1" i="0" u="none" strike="noStrike">
                          <a:solidFill>
                            <a:srgbClr val="000000"/>
                          </a:solidFill>
                          <a:latin typeface="Arial" panose="020B0604020202020204" pitchFamily="34" charset="0"/>
                          <a:cs typeface="Arial" panose="020B0604020202020204" pitchFamily="34" charset="0"/>
                        </a:rPr>
                        <a:t>K</a:t>
                      </a:r>
                    </a:p>
                  </a:txBody>
                  <a:tcPr marL="7029" marR="7029" marT="7029" marB="0" anchor="b">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00B0F0"/>
                    </a:solidFill>
                  </a:tcPr>
                </a:tc>
                <a:tc>
                  <a:txBody>
                    <a:bodyPr/>
                    <a:lstStyle/>
                    <a:p>
                      <a:pPr algn="ctr" fontAlgn="b"/>
                      <a:r>
                        <a:rPr lang="es-US" sz="1400" b="1" i="0" u="none" strike="noStrike">
                          <a:solidFill>
                            <a:srgbClr val="000000"/>
                          </a:solidFill>
                          <a:latin typeface="Arial" panose="020B0604020202020204" pitchFamily="34" charset="0"/>
                          <a:cs typeface="Arial" panose="020B0604020202020204" pitchFamily="34" charset="0"/>
                        </a:rPr>
                        <a:t>L</a:t>
                      </a:r>
                    </a:p>
                  </a:txBody>
                  <a:tcPr marL="7029" marR="7029" marT="7029" marB="0" anchor="b">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00B0F0"/>
                    </a:solidFill>
                  </a:tcPr>
                </a:tc>
                <a:tc>
                  <a:txBody>
                    <a:bodyPr/>
                    <a:lstStyle/>
                    <a:p>
                      <a:pPr algn="ctr" fontAlgn="b"/>
                      <a:r>
                        <a:rPr lang="es-US" sz="1400" b="1" i="0" u="none" strike="noStrike">
                          <a:solidFill>
                            <a:srgbClr val="000000"/>
                          </a:solidFill>
                          <a:latin typeface="Arial" panose="020B0604020202020204" pitchFamily="34" charset="0"/>
                          <a:cs typeface="Arial" panose="020B0604020202020204" pitchFamily="34" charset="0"/>
                        </a:rPr>
                        <a:t>M</a:t>
                      </a:r>
                    </a:p>
                  </a:txBody>
                  <a:tcPr marL="7029" marR="7029" marT="7029" marB="0" anchor="b">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00B0F0"/>
                    </a:solidFill>
                  </a:tcPr>
                </a:tc>
                <a:tc>
                  <a:txBody>
                    <a:bodyPr/>
                    <a:lstStyle/>
                    <a:p>
                      <a:pPr algn="ctr" fontAlgn="b"/>
                      <a:r>
                        <a:rPr lang="es-US" sz="1400" b="1" i="0" u="none" strike="noStrike" dirty="0">
                          <a:solidFill>
                            <a:srgbClr val="000000"/>
                          </a:solidFill>
                          <a:latin typeface="Arial" panose="020B0604020202020204" pitchFamily="34" charset="0"/>
                          <a:cs typeface="Arial" panose="020B0604020202020204" pitchFamily="34" charset="0"/>
                        </a:rPr>
                        <a:t>N</a:t>
                      </a:r>
                    </a:p>
                  </a:txBody>
                  <a:tcPr marL="7029" marR="7029" marT="7029" marB="0" anchor="b">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00B0F0"/>
                    </a:solidFill>
                  </a:tcPr>
                </a:tc>
                <a:extLst>
                  <a:ext uri="{0D108BD9-81ED-4DB2-BD59-A6C34878D82A}">
                    <a16:rowId xmlns:a16="http://schemas.microsoft.com/office/drawing/2014/main" val="3215339582"/>
                  </a:ext>
                </a:extLst>
              </a:tr>
              <a:tr h="461432">
                <a:tc>
                  <a:txBody>
                    <a:bodyPr/>
                    <a:lstStyle/>
                    <a:p>
                      <a:pPr algn="l" fontAlgn="t"/>
                      <a:r>
                        <a:rPr lang="es-US" sz="1400" b="1" i="0" u="none" strike="noStrike">
                          <a:solidFill>
                            <a:srgbClr val="203764"/>
                          </a:solidFill>
                          <a:latin typeface="Arial" panose="020B0604020202020204" pitchFamily="34" charset="0"/>
                          <a:cs typeface="Arial" panose="020B0604020202020204" pitchFamily="34" charset="0"/>
                        </a:rPr>
                        <a:t>Coseguro</a:t>
                      </a:r>
                      <a:r>
                        <a:rPr lang="es-US" sz="1400" i="0" u="none" strike="noStrike">
                          <a:solidFill>
                            <a:srgbClr val="203764"/>
                          </a:solidFill>
                          <a:latin typeface="Arial" panose="020B0604020202020204" pitchFamily="34" charset="0"/>
                          <a:cs typeface="Arial" panose="020B0604020202020204" pitchFamily="34" charset="0"/>
                        </a:rPr>
                        <a:t> y los gastos de hospital de la Parte A de Medicare (hasta 365 días adicionales después de haber usado todos los beneficios de Medicare)</a:t>
                      </a:r>
                    </a:p>
                  </a:txBody>
                  <a:tcPr marL="63262"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r>
                        <a:rPr lang="es-US" sz="1400" b="0" i="0" u="none" strike="noStrike" dirty="0">
                          <a:solidFill>
                            <a:srgbClr val="203764"/>
                          </a:solidFill>
                          <a:latin typeface="Arial" panose="020B0604020202020204" pitchFamily="34" charset="0"/>
                          <a:cs typeface="Arial" panose="020B0604020202020204" pitchFamily="34" charset="0"/>
                        </a:rPr>
                        <a:t>100%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r>
                        <a:rPr lang="es-US" sz="1400" b="0" i="0" u="none" strike="noStrike">
                          <a:solidFill>
                            <a:srgbClr val="203764"/>
                          </a:solidFill>
                          <a:latin typeface="Arial" panose="020B0604020202020204" pitchFamily="34" charset="0"/>
                          <a:cs typeface="Arial" panose="020B0604020202020204" pitchFamily="34" charset="0"/>
                        </a:rPr>
                        <a:t>100%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r>
                        <a:rPr lang="es-US" sz="1400" b="0" i="0" u="none" strike="noStrike">
                          <a:solidFill>
                            <a:srgbClr val="203764"/>
                          </a:solidFill>
                          <a:latin typeface="Arial" panose="020B0604020202020204" pitchFamily="34" charset="0"/>
                          <a:cs typeface="Arial" panose="020B0604020202020204" pitchFamily="34" charset="0"/>
                        </a:rPr>
                        <a:t>100%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r>
                        <a:rPr lang="es-US" sz="1400" b="0" i="0" u="none" strike="noStrike">
                          <a:solidFill>
                            <a:srgbClr val="203764"/>
                          </a:solidFill>
                          <a:latin typeface="Arial" panose="020B0604020202020204" pitchFamily="34" charset="0"/>
                          <a:cs typeface="Arial" panose="020B0604020202020204" pitchFamily="34" charset="0"/>
                        </a:rPr>
                        <a:t>100%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r>
                        <a:rPr lang="es-US" sz="1400" b="0" i="0" u="none" strike="noStrike">
                          <a:solidFill>
                            <a:srgbClr val="203764"/>
                          </a:solidFill>
                          <a:latin typeface="Arial" panose="020B0604020202020204" pitchFamily="34" charset="0"/>
                          <a:cs typeface="Arial" panose="020B0604020202020204" pitchFamily="34" charset="0"/>
                        </a:rPr>
                        <a:t>100%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r>
                        <a:rPr lang="es-US" sz="1400" b="0" i="0" u="none" strike="noStrike">
                          <a:solidFill>
                            <a:srgbClr val="203764"/>
                          </a:solidFill>
                          <a:latin typeface="Arial" panose="020B0604020202020204" pitchFamily="34" charset="0"/>
                          <a:cs typeface="Arial" panose="020B0604020202020204" pitchFamily="34" charset="0"/>
                        </a:rPr>
                        <a:t>100%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r>
                        <a:rPr lang="es-US" sz="1400" b="0" i="0" u="none" strike="noStrike">
                          <a:solidFill>
                            <a:srgbClr val="203764"/>
                          </a:solidFill>
                          <a:latin typeface="Arial" panose="020B0604020202020204" pitchFamily="34" charset="0"/>
                          <a:cs typeface="Arial" panose="020B0604020202020204" pitchFamily="34" charset="0"/>
                        </a:rPr>
                        <a:t>100%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r>
                        <a:rPr lang="es-US" sz="1400" b="0" i="0" u="none" strike="noStrike">
                          <a:solidFill>
                            <a:srgbClr val="203764"/>
                          </a:solidFill>
                          <a:latin typeface="Arial" panose="020B0604020202020204" pitchFamily="34" charset="0"/>
                          <a:cs typeface="Arial" panose="020B0604020202020204" pitchFamily="34" charset="0"/>
                        </a:rPr>
                        <a:t>100%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r>
                        <a:rPr lang="es-US" sz="1400" b="0" i="0" u="none" strike="noStrike">
                          <a:solidFill>
                            <a:srgbClr val="203764"/>
                          </a:solidFill>
                          <a:latin typeface="Arial" panose="020B0604020202020204" pitchFamily="34" charset="0"/>
                          <a:cs typeface="Arial" panose="020B0604020202020204" pitchFamily="34" charset="0"/>
                        </a:rPr>
                        <a:t>100%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r>
                        <a:rPr lang="es-US" sz="1400" b="0" i="0" u="none" strike="noStrike">
                          <a:solidFill>
                            <a:srgbClr val="203764"/>
                          </a:solidFill>
                          <a:latin typeface="Arial" panose="020B0604020202020204" pitchFamily="34" charset="0"/>
                          <a:cs typeface="Arial" panose="020B0604020202020204" pitchFamily="34" charset="0"/>
                        </a:rPr>
                        <a:t>100%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extLst>
                  <a:ext uri="{0D108BD9-81ED-4DB2-BD59-A6C34878D82A}">
                    <a16:rowId xmlns:a16="http://schemas.microsoft.com/office/drawing/2014/main" val="1252637787"/>
                  </a:ext>
                </a:extLst>
              </a:tr>
              <a:tr h="234379">
                <a:tc>
                  <a:txBody>
                    <a:bodyPr/>
                    <a:lstStyle/>
                    <a:p>
                      <a:pPr algn="l" fontAlgn="t"/>
                      <a:r>
                        <a:rPr lang="es-US" sz="1400" i="0" u="none" strike="noStrike">
                          <a:solidFill>
                            <a:srgbClr val="203764"/>
                          </a:solidFill>
                          <a:latin typeface="Arial" panose="020B0604020202020204" pitchFamily="34" charset="0"/>
                          <a:cs typeface="Arial" panose="020B0604020202020204" pitchFamily="34" charset="0"/>
                        </a:rPr>
                        <a:t>Coseguro o </a:t>
                      </a:r>
                      <a:r>
                        <a:rPr lang="es-US" sz="1400" b="1" i="0" u="none" strike="noStrike">
                          <a:solidFill>
                            <a:srgbClr val="203764"/>
                          </a:solidFill>
                          <a:latin typeface="Arial" panose="020B0604020202020204" pitchFamily="34" charset="0"/>
                          <a:cs typeface="Arial" panose="020B0604020202020204" pitchFamily="34" charset="0"/>
                        </a:rPr>
                        <a:t>copago</a:t>
                      </a:r>
                      <a:r>
                        <a:rPr lang="es-US" sz="1400" i="0" u="none" strike="noStrike">
                          <a:solidFill>
                            <a:srgbClr val="203764"/>
                          </a:solidFill>
                          <a:latin typeface="Arial" panose="020B0604020202020204" pitchFamily="34" charset="0"/>
                          <a:cs typeface="Arial" panose="020B0604020202020204" pitchFamily="34" charset="0"/>
                        </a:rPr>
                        <a:t> de la Parte B de Medicare</a:t>
                      </a:r>
                    </a:p>
                  </a:txBody>
                  <a:tcPr marL="63262"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algn="ctr" fontAlgn="t"/>
                      <a:r>
                        <a:rPr lang="es-US" sz="1400" b="0" i="0" u="none" strike="noStrike">
                          <a:solidFill>
                            <a:srgbClr val="203764"/>
                          </a:solidFill>
                          <a:latin typeface="Arial" panose="020B0604020202020204" pitchFamily="34" charset="0"/>
                          <a:cs typeface="Arial" panose="020B0604020202020204" pitchFamily="34" charset="0"/>
                        </a:rPr>
                        <a:t>100%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algn="ctr" fontAlgn="t"/>
                      <a:r>
                        <a:rPr lang="es-US" sz="1400" b="0" i="0" u="none" strike="noStrike">
                          <a:solidFill>
                            <a:srgbClr val="203764"/>
                          </a:solidFill>
                          <a:latin typeface="Arial" panose="020B0604020202020204" pitchFamily="34" charset="0"/>
                          <a:cs typeface="Arial" panose="020B0604020202020204" pitchFamily="34" charset="0"/>
                        </a:rPr>
                        <a:t>100%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algn="ctr" fontAlgn="t"/>
                      <a:r>
                        <a:rPr lang="es-US" sz="1400" b="0" i="0" u="none" strike="noStrike">
                          <a:solidFill>
                            <a:srgbClr val="203764"/>
                          </a:solidFill>
                          <a:latin typeface="Arial" panose="020B0604020202020204" pitchFamily="34" charset="0"/>
                          <a:cs typeface="Arial" panose="020B0604020202020204" pitchFamily="34" charset="0"/>
                        </a:rPr>
                        <a:t>100%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algn="ctr" fontAlgn="t"/>
                      <a:r>
                        <a:rPr lang="es-US" sz="1400" b="0" i="0" u="none" strike="noStrike">
                          <a:solidFill>
                            <a:srgbClr val="203764"/>
                          </a:solidFill>
                          <a:latin typeface="Arial" panose="020B0604020202020204" pitchFamily="34" charset="0"/>
                          <a:cs typeface="Arial" panose="020B0604020202020204" pitchFamily="34" charset="0"/>
                        </a:rPr>
                        <a:t>100%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algn="ctr" fontAlgn="t"/>
                      <a:r>
                        <a:rPr lang="es-US" sz="1400" b="0" i="0" u="none" strike="noStrike">
                          <a:solidFill>
                            <a:srgbClr val="203764"/>
                          </a:solidFill>
                          <a:latin typeface="Arial" panose="020B0604020202020204" pitchFamily="34" charset="0"/>
                          <a:cs typeface="Arial" panose="020B0604020202020204" pitchFamily="34" charset="0"/>
                        </a:rPr>
                        <a:t>100%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algn="ctr" fontAlgn="t"/>
                      <a:r>
                        <a:rPr lang="es-US" sz="1400" b="0" i="0" u="none" strike="noStrike">
                          <a:solidFill>
                            <a:srgbClr val="203764"/>
                          </a:solidFill>
                          <a:latin typeface="Arial" panose="020B0604020202020204" pitchFamily="34" charset="0"/>
                          <a:cs typeface="Arial" panose="020B0604020202020204" pitchFamily="34" charset="0"/>
                        </a:rPr>
                        <a:t>100%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algn="ctr" fontAlgn="t"/>
                      <a:r>
                        <a:rPr lang="es-US" sz="1400" b="0" i="0" u="none" strike="noStrike">
                          <a:solidFill>
                            <a:srgbClr val="203764"/>
                          </a:solidFill>
                          <a:latin typeface="Arial" panose="020B0604020202020204" pitchFamily="34" charset="0"/>
                          <a:cs typeface="Arial" panose="020B0604020202020204" pitchFamily="34" charset="0"/>
                        </a:rPr>
                        <a:t>50%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algn="ctr" fontAlgn="t"/>
                      <a:r>
                        <a:rPr lang="es-US" sz="1400" b="0" i="0" u="none" strike="noStrike">
                          <a:solidFill>
                            <a:srgbClr val="203764"/>
                          </a:solidFill>
                          <a:latin typeface="Arial" panose="020B0604020202020204" pitchFamily="34" charset="0"/>
                          <a:cs typeface="Arial" panose="020B0604020202020204" pitchFamily="34" charset="0"/>
                        </a:rPr>
                        <a:t>75%</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algn="ctr" fontAlgn="t"/>
                      <a:r>
                        <a:rPr lang="es-US" sz="1400" b="0" i="0" u="none" strike="noStrike">
                          <a:solidFill>
                            <a:srgbClr val="203764"/>
                          </a:solidFill>
                          <a:latin typeface="Arial" panose="020B0604020202020204" pitchFamily="34" charset="0"/>
                          <a:cs typeface="Arial" panose="020B0604020202020204" pitchFamily="34" charset="0"/>
                        </a:rPr>
                        <a:t>100%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algn="ctr" fontAlgn="t"/>
                      <a:r>
                        <a:rPr lang="es-US" sz="1400" b="0" i="0" u="none" strike="noStrike">
                          <a:solidFill>
                            <a:srgbClr val="203764"/>
                          </a:solidFill>
                          <a:latin typeface="Arial" panose="020B0604020202020204" pitchFamily="34" charset="0"/>
                          <a:cs typeface="Arial" panose="020B0604020202020204" pitchFamily="34" charset="0"/>
                        </a:rPr>
                        <a:t>100%***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extLst>
                  <a:ext uri="{0D108BD9-81ED-4DB2-BD59-A6C34878D82A}">
                    <a16:rowId xmlns:a16="http://schemas.microsoft.com/office/drawing/2014/main" val="460072357"/>
                  </a:ext>
                </a:extLst>
              </a:tr>
              <a:tr h="234379">
                <a:tc>
                  <a:txBody>
                    <a:bodyPr/>
                    <a:lstStyle/>
                    <a:p>
                      <a:pPr algn="l" fontAlgn="t"/>
                      <a:r>
                        <a:rPr lang="es-US" sz="1400" b="0" i="0" u="none" strike="noStrike">
                          <a:solidFill>
                            <a:srgbClr val="203764"/>
                          </a:solidFill>
                          <a:latin typeface="Arial" panose="020B0604020202020204" pitchFamily="34" charset="0"/>
                          <a:cs typeface="Arial" panose="020B0604020202020204" pitchFamily="34" charset="0"/>
                        </a:rPr>
                        <a:t>Sangre (primeras 3 pintas)</a:t>
                      </a:r>
                    </a:p>
                  </a:txBody>
                  <a:tcPr marL="63262"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r>
                        <a:rPr lang="es-US" sz="1400" b="0" i="0" u="none" strike="noStrike">
                          <a:solidFill>
                            <a:srgbClr val="203764"/>
                          </a:solidFill>
                          <a:latin typeface="Arial" panose="020B0604020202020204" pitchFamily="34" charset="0"/>
                          <a:cs typeface="Arial" panose="020B0604020202020204" pitchFamily="34" charset="0"/>
                        </a:rPr>
                        <a:t>100%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r>
                        <a:rPr lang="es-US" sz="1400" b="0" i="0" u="none" strike="noStrike">
                          <a:solidFill>
                            <a:srgbClr val="203764"/>
                          </a:solidFill>
                          <a:latin typeface="Arial" panose="020B0604020202020204" pitchFamily="34" charset="0"/>
                          <a:cs typeface="Arial" panose="020B0604020202020204" pitchFamily="34" charset="0"/>
                        </a:rPr>
                        <a:t>100%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r>
                        <a:rPr lang="es-US" sz="1400" b="0" i="0" u="none" strike="noStrike">
                          <a:solidFill>
                            <a:srgbClr val="203764"/>
                          </a:solidFill>
                          <a:latin typeface="Arial" panose="020B0604020202020204" pitchFamily="34" charset="0"/>
                          <a:cs typeface="Arial" panose="020B0604020202020204" pitchFamily="34" charset="0"/>
                        </a:rPr>
                        <a:t>100%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r>
                        <a:rPr lang="es-US" sz="1400" b="0" i="0" u="none" strike="noStrike">
                          <a:solidFill>
                            <a:srgbClr val="203764"/>
                          </a:solidFill>
                          <a:latin typeface="Arial" panose="020B0604020202020204" pitchFamily="34" charset="0"/>
                          <a:cs typeface="Arial" panose="020B0604020202020204" pitchFamily="34" charset="0"/>
                        </a:rPr>
                        <a:t>100%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r>
                        <a:rPr lang="es-US" sz="1400" b="0" i="0" u="none" strike="noStrike">
                          <a:solidFill>
                            <a:srgbClr val="203764"/>
                          </a:solidFill>
                          <a:latin typeface="Arial" panose="020B0604020202020204" pitchFamily="34" charset="0"/>
                          <a:cs typeface="Arial" panose="020B0604020202020204" pitchFamily="34" charset="0"/>
                        </a:rPr>
                        <a:t>100%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r>
                        <a:rPr lang="es-US" sz="1400" b="0" i="0" u="none" strike="noStrike">
                          <a:solidFill>
                            <a:srgbClr val="203764"/>
                          </a:solidFill>
                          <a:latin typeface="Arial" panose="020B0604020202020204" pitchFamily="34" charset="0"/>
                          <a:cs typeface="Arial" panose="020B0604020202020204" pitchFamily="34" charset="0"/>
                        </a:rPr>
                        <a:t>100%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r>
                        <a:rPr lang="es-US" sz="1400" b="0" i="0" u="none" strike="noStrike">
                          <a:solidFill>
                            <a:srgbClr val="203764"/>
                          </a:solidFill>
                          <a:latin typeface="Arial" panose="020B0604020202020204" pitchFamily="34" charset="0"/>
                          <a:cs typeface="Arial" panose="020B0604020202020204" pitchFamily="34" charset="0"/>
                        </a:rPr>
                        <a:t>50%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r>
                        <a:rPr lang="es-US" sz="1400" b="0" i="0" u="none" strike="noStrike">
                          <a:solidFill>
                            <a:srgbClr val="203764"/>
                          </a:solidFill>
                          <a:latin typeface="Arial" panose="020B0604020202020204" pitchFamily="34" charset="0"/>
                          <a:cs typeface="Arial" panose="020B0604020202020204" pitchFamily="34" charset="0"/>
                        </a:rPr>
                        <a:t>75%</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r>
                        <a:rPr lang="es-US" sz="1400" b="0" i="0" u="none" strike="noStrike">
                          <a:solidFill>
                            <a:srgbClr val="203764"/>
                          </a:solidFill>
                          <a:latin typeface="Arial" panose="020B0604020202020204" pitchFamily="34" charset="0"/>
                          <a:cs typeface="Arial" panose="020B0604020202020204" pitchFamily="34" charset="0"/>
                        </a:rPr>
                        <a:t>100%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r>
                        <a:rPr lang="es-US" sz="1400" b="0" i="0" u="none" strike="noStrike">
                          <a:solidFill>
                            <a:srgbClr val="203764"/>
                          </a:solidFill>
                          <a:latin typeface="Arial" panose="020B0604020202020204" pitchFamily="34" charset="0"/>
                          <a:cs typeface="Arial" panose="020B0604020202020204" pitchFamily="34" charset="0"/>
                        </a:rPr>
                        <a:t>100%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extLst>
                  <a:ext uri="{0D108BD9-81ED-4DB2-BD59-A6C34878D82A}">
                    <a16:rowId xmlns:a16="http://schemas.microsoft.com/office/drawing/2014/main" val="3060697991"/>
                  </a:ext>
                </a:extLst>
              </a:tr>
              <a:tr h="234379">
                <a:tc>
                  <a:txBody>
                    <a:bodyPr/>
                    <a:lstStyle/>
                    <a:p>
                      <a:pPr algn="l" fontAlgn="t"/>
                      <a:r>
                        <a:rPr lang="es-US" sz="1400" b="0" i="0" u="none" strike="noStrike">
                          <a:solidFill>
                            <a:srgbClr val="203764"/>
                          </a:solidFill>
                          <a:latin typeface="Arial" panose="020B0604020202020204" pitchFamily="34" charset="0"/>
                          <a:cs typeface="Arial" panose="020B0604020202020204" pitchFamily="34" charset="0"/>
                        </a:rPr>
                        <a:t>Coseguro o copago de cuidados paliativos de la Parte A</a:t>
                      </a:r>
                    </a:p>
                  </a:txBody>
                  <a:tcPr marL="63262"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algn="ctr" fontAlgn="t"/>
                      <a:r>
                        <a:rPr lang="es-US" sz="1400" b="0" i="0" u="none" strike="noStrike">
                          <a:solidFill>
                            <a:srgbClr val="203764"/>
                          </a:solidFill>
                          <a:latin typeface="Arial" panose="020B0604020202020204" pitchFamily="34" charset="0"/>
                          <a:cs typeface="Arial" panose="020B0604020202020204" pitchFamily="34" charset="0"/>
                        </a:rPr>
                        <a:t>100%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algn="ctr" fontAlgn="t"/>
                      <a:r>
                        <a:rPr lang="es-US" sz="1400" b="0" i="0" u="none" strike="noStrike">
                          <a:solidFill>
                            <a:srgbClr val="203764"/>
                          </a:solidFill>
                          <a:latin typeface="Arial" panose="020B0604020202020204" pitchFamily="34" charset="0"/>
                          <a:cs typeface="Arial" panose="020B0604020202020204" pitchFamily="34" charset="0"/>
                        </a:rPr>
                        <a:t>100%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algn="ctr" fontAlgn="t"/>
                      <a:r>
                        <a:rPr lang="es-US" sz="1400" b="0" i="0" u="none" strike="noStrike">
                          <a:solidFill>
                            <a:srgbClr val="203764"/>
                          </a:solidFill>
                          <a:latin typeface="Arial" panose="020B0604020202020204" pitchFamily="34" charset="0"/>
                          <a:cs typeface="Arial" panose="020B0604020202020204" pitchFamily="34" charset="0"/>
                        </a:rPr>
                        <a:t>100%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algn="ctr" fontAlgn="t"/>
                      <a:r>
                        <a:rPr lang="es-US" sz="1400" b="0" i="0" u="none" strike="noStrike">
                          <a:solidFill>
                            <a:srgbClr val="203764"/>
                          </a:solidFill>
                          <a:latin typeface="Arial" panose="020B0604020202020204" pitchFamily="34" charset="0"/>
                          <a:cs typeface="Arial" panose="020B0604020202020204" pitchFamily="34" charset="0"/>
                        </a:rPr>
                        <a:t>100%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algn="ctr" fontAlgn="t"/>
                      <a:r>
                        <a:rPr lang="es-US" sz="1400" b="0" i="0" u="none" strike="noStrike">
                          <a:solidFill>
                            <a:srgbClr val="203764"/>
                          </a:solidFill>
                          <a:latin typeface="Arial" panose="020B0604020202020204" pitchFamily="34" charset="0"/>
                          <a:cs typeface="Arial" panose="020B0604020202020204" pitchFamily="34" charset="0"/>
                        </a:rPr>
                        <a:t>100%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algn="ctr" fontAlgn="t"/>
                      <a:r>
                        <a:rPr lang="es-US" sz="1400" b="0" i="0" u="none" strike="noStrike">
                          <a:solidFill>
                            <a:srgbClr val="203764"/>
                          </a:solidFill>
                          <a:latin typeface="Arial" panose="020B0604020202020204" pitchFamily="34" charset="0"/>
                          <a:cs typeface="Arial" panose="020B0604020202020204" pitchFamily="34" charset="0"/>
                        </a:rPr>
                        <a:t>100%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algn="ctr" fontAlgn="t"/>
                      <a:r>
                        <a:rPr lang="es-US" sz="1400" b="0" i="0" u="none" strike="noStrike">
                          <a:solidFill>
                            <a:srgbClr val="203764"/>
                          </a:solidFill>
                          <a:latin typeface="Arial" panose="020B0604020202020204" pitchFamily="34" charset="0"/>
                          <a:cs typeface="Arial" panose="020B0604020202020204" pitchFamily="34" charset="0"/>
                        </a:rPr>
                        <a:t>50%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algn="ctr" fontAlgn="t"/>
                      <a:r>
                        <a:rPr lang="es-US" sz="1400" b="0" i="0" u="none" strike="noStrike">
                          <a:solidFill>
                            <a:srgbClr val="203764"/>
                          </a:solidFill>
                          <a:latin typeface="Arial" panose="020B0604020202020204" pitchFamily="34" charset="0"/>
                          <a:cs typeface="Arial" panose="020B0604020202020204" pitchFamily="34" charset="0"/>
                        </a:rPr>
                        <a:t>75%</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algn="ctr" fontAlgn="t"/>
                      <a:r>
                        <a:rPr lang="es-US" sz="1400" b="0" i="0" u="none" strike="noStrike">
                          <a:solidFill>
                            <a:srgbClr val="203764"/>
                          </a:solidFill>
                          <a:latin typeface="Arial" panose="020B0604020202020204" pitchFamily="34" charset="0"/>
                          <a:cs typeface="Arial" panose="020B0604020202020204" pitchFamily="34" charset="0"/>
                        </a:rPr>
                        <a:t>100%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algn="ctr" fontAlgn="t"/>
                      <a:r>
                        <a:rPr lang="es-US" sz="1400" b="0" i="0" u="none" strike="noStrike">
                          <a:solidFill>
                            <a:srgbClr val="203764"/>
                          </a:solidFill>
                          <a:latin typeface="Arial" panose="020B0604020202020204" pitchFamily="34" charset="0"/>
                          <a:cs typeface="Arial" panose="020B0604020202020204" pitchFamily="34" charset="0"/>
                        </a:rPr>
                        <a:t>100%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extLst>
                  <a:ext uri="{0D108BD9-81ED-4DB2-BD59-A6C34878D82A}">
                    <a16:rowId xmlns:a16="http://schemas.microsoft.com/office/drawing/2014/main" val="502771740"/>
                  </a:ext>
                </a:extLst>
              </a:tr>
              <a:tr h="234379">
                <a:tc>
                  <a:txBody>
                    <a:bodyPr/>
                    <a:lstStyle/>
                    <a:p>
                      <a:pPr algn="l" fontAlgn="t"/>
                      <a:r>
                        <a:rPr lang="es-US" sz="1400" b="0" i="0" u="none" strike="noStrike">
                          <a:solidFill>
                            <a:srgbClr val="203764"/>
                          </a:solidFill>
                          <a:latin typeface="Arial" panose="020B0604020202020204" pitchFamily="34" charset="0"/>
                          <a:cs typeface="Arial" panose="020B0604020202020204" pitchFamily="34" charset="0"/>
                        </a:rPr>
                        <a:t>Coseguro de atención en un centro de enfermería especializada</a:t>
                      </a:r>
                    </a:p>
                  </a:txBody>
                  <a:tcPr marL="63262"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r>
                        <a:rPr lang="es-US" sz="1400" b="0" i="0" u="none" strike="noStrike">
                          <a:solidFill>
                            <a:srgbClr val="203764"/>
                          </a:solidFill>
                          <a:latin typeface="Arial" panose="020B0604020202020204" pitchFamily="34" charset="0"/>
                          <a:cs typeface="Arial" panose="020B0604020202020204" pitchFamily="34" charset="0"/>
                        </a:rPr>
                        <a:t>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r>
                        <a:rPr lang="es-US" sz="1400" b="0" i="0" u="none" strike="noStrike">
                          <a:solidFill>
                            <a:srgbClr val="203764"/>
                          </a:solidFill>
                          <a:latin typeface="Arial" panose="020B0604020202020204" pitchFamily="34" charset="0"/>
                          <a:cs typeface="Arial" panose="020B0604020202020204" pitchFamily="34" charset="0"/>
                        </a:rPr>
                        <a:t>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r>
                        <a:rPr lang="es-US" sz="1400" b="0" i="0" u="none" strike="noStrike">
                          <a:solidFill>
                            <a:srgbClr val="203764"/>
                          </a:solidFill>
                          <a:latin typeface="Arial" panose="020B0604020202020204" pitchFamily="34" charset="0"/>
                          <a:cs typeface="Arial" panose="020B0604020202020204" pitchFamily="34" charset="0"/>
                        </a:rPr>
                        <a:t>100%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r>
                        <a:rPr lang="es-US" sz="1400" b="0" i="0" u="none" strike="noStrike">
                          <a:solidFill>
                            <a:srgbClr val="203764"/>
                          </a:solidFill>
                          <a:latin typeface="Arial" panose="020B0604020202020204" pitchFamily="34" charset="0"/>
                          <a:cs typeface="Arial" panose="020B0604020202020204" pitchFamily="34" charset="0"/>
                        </a:rPr>
                        <a:t>100%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r>
                        <a:rPr lang="es-US" sz="1400" b="0" i="0" u="none" strike="noStrike">
                          <a:solidFill>
                            <a:srgbClr val="203764"/>
                          </a:solidFill>
                          <a:latin typeface="Arial" panose="020B0604020202020204" pitchFamily="34" charset="0"/>
                          <a:cs typeface="Arial" panose="020B0604020202020204" pitchFamily="34" charset="0"/>
                        </a:rPr>
                        <a:t>100%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r>
                        <a:rPr lang="es-US" sz="1400" b="0" i="0" u="none" strike="noStrike">
                          <a:solidFill>
                            <a:srgbClr val="203764"/>
                          </a:solidFill>
                          <a:latin typeface="Arial" panose="020B0604020202020204" pitchFamily="34" charset="0"/>
                          <a:cs typeface="Arial" panose="020B0604020202020204" pitchFamily="34" charset="0"/>
                        </a:rPr>
                        <a:t>100%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r>
                        <a:rPr lang="es-US" sz="1400" b="0" i="0" u="none" strike="noStrike">
                          <a:solidFill>
                            <a:srgbClr val="203764"/>
                          </a:solidFill>
                          <a:latin typeface="Arial" panose="020B0604020202020204" pitchFamily="34" charset="0"/>
                          <a:cs typeface="Arial" panose="020B0604020202020204" pitchFamily="34" charset="0"/>
                        </a:rPr>
                        <a:t>50%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r>
                        <a:rPr lang="es-US" sz="1400" b="0" i="0" u="none" strike="noStrike">
                          <a:solidFill>
                            <a:srgbClr val="203764"/>
                          </a:solidFill>
                          <a:latin typeface="Arial" panose="020B0604020202020204" pitchFamily="34" charset="0"/>
                          <a:cs typeface="Arial" panose="020B0604020202020204" pitchFamily="34" charset="0"/>
                        </a:rPr>
                        <a:t>75%</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r>
                        <a:rPr lang="es-US" sz="1400" b="0" i="0" u="none" strike="noStrike">
                          <a:solidFill>
                            <a:srgbClr val="203764"/>
                          </a:solidFill>
                          <a:latin typeface="Arial" panose="020B0604020202020204" pitchFamily="34" charset="0"/>
                          <a:cs typeface="Arial" panose="020B0604020202020204" pitchFamily="34" charset="0"/>
                        </a:rPr>
                        <a:t>100%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r>
                        <a:rPr lang="es-US" sz="1400" b="0" i="0" u="none" strike="noStrike">
                          <a:solidFill>
                            <a:srgbClr val="203764"/>
                          </a:solidFill>
                          <a:latin typeface="Arial" panose="020B0604020202020204" pitchFamily="34" charset="0"/>
                          <a:cs typeface="Arial" panose="020B0604020202020204" pitchFamily="34" charset="0"/>
                        </a:rPr>
                        <a:t>100%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extLst>
                  <a:ext uri="{0D108BD9-81ED-4DB2-BD59-A6C34878D82A}">
                    <a16:rowId xmlns:a16="http://schemas.microsoft.com/office/drawing/2014/main" val="551362421"/>
                  </a:ext>
                </a:extLst>
              </a:tr>
              <a:tr h="234379">
                <a:tc>
                  <a:txBody>
                    <a:bodyPr/>
                    <a:lstStyle/>
                    <a:p>
                      <a:pPr algn="l" fontAlgn="t"/>
                      <a:r>
                        <a:rPr lang="es-US" sz="1400" b="1" i="0" u="none" strike="noStrike">
                          <a:solidFill>
                            <a:srgbClr val="203764"/>
                          </a:solidFill>
                          <a:latin typeface="Arial" panose="020B0604020202020204" pitchFamily="34" charset="0"/>
                          <a:cs typeface="Arial" panose="020B0604020202020204" pitchFamily="34" charset="0"/>
                        </a:rPr>
                        <a:t>Deducible</a:t>
                      </a:r>
                      <a:r>
                        <a:rPr lang="es-US" sz="1400" i="0" u="none" strike="noStrike">
                          <a:solidFill>
                            <a:srgbClr val="203764"/>
                          </a:solidFill>
                          <a:latin typeface="Arial" panose="020B0604020202020204" pitchFamily="34" charset="0"/>
                          <a:cs typeface="Arial" panose="020B0604020202020204" pitchFamily="34" charset="0"/>
                        </a:rPr>
                        <a:t> de la Parte A</a:t>
                      </a:r>
                    </a:p>
                  </a:txBody>
                  <a:tcPr marL="63262"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algn="ctr" fontAlgn="t"/>
                      <a:r>
                        <a:rPr lang="es-US" sz="1400" b="0" i="0" u="none" strike="noStrike">
                          <a:solidFill>
                            <a:srgbClr val="203764"/>
                          </a:solidFill>
                          <a:latin typeface="Arial" panose="020B0604020202020204" pitchFamily="34" charset="0"/>
                          <a:cs typeface="Arial" panose="020B0604020202020204" pitchFamily="34" charset="0"/>
                        </a:rPr>
                        <a:t>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algn="ctr" fontAlgn="t"/>
                      <a:r>
                        <a:rPr lang="es-US" sz="1400" b="0" i="0" u="none" strike="noStrike">
                          <a:solidFill>
                            <a:srgbClr val="203764"/>
                          </a:solidFill>
                          <a:latin typeface="Arial" panose="020B0604020202020204" pitchFamily="34" charset="0"/>
                          <a:cs typeface="Arial" panose="020B0604020202020204" pitchFamily="34" charset="0"/>
                        </a:rPr>
                        <a:t>100%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algn="ctr" fontAlgn="t"/>
                      <a:r>
                        <a:rPr lang="es-US" sz="1400" b="0" i="0" u="none" strike="noStrike">
                          <a:solidFill>
                            <a:srgbClr val="203764"/>
                          </a:solidFill>
                          <a:latin typeface="Arial" panose="020B0604020202020204" pitchFamily="34" charset="0"/>
                          <a:cs typeface="Arial" panose="020B0604020202020204" pitchFamily="34" charset="0"/>
                        </a:rPr>
                        <a:t>100%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algn="ctr" fontAlgn="t"/>
                      <a:r>
                        <a:rPr lang="es-US" sz="1400" b="0" i="0" u="none" strike="noStrike">
                          <a:solidFill>
                            <a:srgbClr val="203764"/>
                          </a:solidFill>
                          <a:latin typeface="Arial" panose="020B0604020202020204" pitchFamily="34" charset="0"/>
                          <a:cs typeface="Arial" panose="020B0604020202020204" pitchFamily="34" charset="0"/>
                        </a:rPr>
                        <a:t>100%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algn="ctr" fontAlgn="t"/>
                      <a:r>
                        <a:rPr lang="es-US" sz="1400" b="0" i="0" u="none" strike="noStrike">
                          <a:solidFill>
                            <a:srgbClr val="203764"/>
                          </a:solidFill>
                          <a:latin typeface="Arial" panose="020B0604020202020204" pitchFamily="34" charset="0"/>
                          <a:cs typeface="Arial" panose="020B0604020202020204" pitchFamily="34" charset="0"/>
                        </a:rPr>
                        <a:t>100%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algn="ctr" fontAlgn="t"/>
                      <a:r>
                        <a:rPr lang="es-US" sz="1400" b="0" i="0" u="none" strike="noStrike">
                          <a:solidFill>
                            <a:srgbClr val="203764"/>
                          </a:solidFill>
                          <a:latin typeface="Arial" panose="020B0604020202020204" pitchFamily="34" charset="0"/>
                          <a:cs typeface="Arial" panose="020B0604020202020204" pitchFamily="34" charset="0"/>
                        </a:rPr>
                        <a:t>100%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algn="ctr" fontAlgn="t"/>
                      <a:r>
                        <a:rPr lang="es-US" sz="1400" b="0" i="0" u="none" strike="noStrike">
                          <a:solidFill>
                            <a:srgbClr val="203764"/>
                          </a:solidFill>
                          <a:latin typeface="Arial" panose="020B0604020202020204" pitchFamily="34" charset="0"/>
                          <a:cs typeface="Arial" panose="020B0604020202020204" pitchFamily="34" charset="0"/>
                        </a:rPr>
                        <a:t>50%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algn="ctr" fontAlgn="t"/>
                      <a:r>
                        <a:rPr lang="es-US" sz="1400" b="0" i="0" u="none" strike="noStrike">
                          <a:solidFill>
                            <a:srgbClr val="203764"/>
                          </a:solidFill>
                          <a:latin typeface="Arial" panose="020B0604020202020204" pitchFamily="34" charset="0"/>
                          <a:cs typeface="Arial" panose="020B0604020202020204" pitchFamily="34" charset="0"/>
                        </a:rPr>
                        <a:t>75%</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algn="ctr" fontAlgn="t"/>
                      <a:r>
                        <a:rPr lang="es-US" sz="1400" b="0" i="0" u="none" strike="noStrike">
                          <a:solidFill>
                            <a:srgbClr val="203764"/>
                          </a:solidFill>
                          <a:latin typeface="Arial" panose="020B0604020202020204" pitchFamily="34" charset="0"/>
                          <a:cs typeface="Arial" panose="020B0604020202020204" pitchFamily="34" charset="0"/>
                        </a:rPr>
                        <a:t>50%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algn="ctr" fontAlgn="t"/>
                      <a:r>
                        <a:rPr lang="es-US" sz="1400" b="0" i="0" u="none" strike="noStrike">
                          <a:solidFill>
                            <a:srgbClr val="203764"/>
                          </a:solidFill>
                          <a:latin typeface="Arial" panose="020B0604020202020204" pitchFamily="34" charset="0"/>
                          <a:cs typeface="Arial" panose="020B0604020202020204" pitchFamily="34" charset="0"/>
                        </a:rPr>
                        <a:t>100%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extLst>
                  <a:ext uri="{0D108BD9-81ED-4DB2-BD59-A6C34878D82A}">
                    <a16:rowId xmlns:a16="http://schemas.microsoft.com/office/drawing/2014/main" val="3401531930"/>
                  </a:ext>
                </a:extLst>
              </a:tr>
              <a:tr h="234379">
                <a:tc>
                  <a:txBody>
                    <a:bodyPr/>
                    <a:lstStyle/>
                    <a:p>
                      <a:pPr algn="l" fontAlgn="t"/>
                      <a:r>
                        <a:rPr lang="es-US" sz="1400" b="0" i="0" u="none" strike="noStrike">
                          <a:solidFill>
                            <a:srgbClr val="203764"/>
                          </a:solidFill>
                          <a:latin typeface="Arial" panose="020B0604020202020204" pitchFamily="34" charset="0"/>
                          <a:cs typeface="Arial" panose="020B0604020202020204" pitchFamily="34" charset="0"/>
                        </a:rPr>
                        <a:t>Deducible de la Parte B</a:t>
                      </a:r>
                    </a:p>
                  </a:txBody>
                  <a:tcPr marL="63262"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r>
                        <a:rPr lang="es-US" sz="1400" b="0" i="0" u="none" strike="noStrike">
                          <a:solidFill>
                            <a:srgbClr val="203764"/>
                          </a:solidFill>
                          <a:latin typeface="Arial" panose="020B0604020202020204" pitchFamily="34" charset="0"/>
                          <a:cs typeface="Arial" panose="020B0604020202020204" pitchFamily="34" charset="0"/>
                        </a:rPr>
                        <a:t>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r>
                        <a:rPr lang="es-US" sz="1400" b="0" i="0" u="none" strike="noStrike">
                          <a:solidFill>
                            <a:srgbClr val="203764"/>
                          </a:solidFill>
                          <a:latin typeface="Arial" panose="020B0604020202020204" pitchFamily="34" charset="0"/>
                          <a:cs typeface="Arial" panose="020B0604020202020204" pitchFamily="34" charset="0"/>
                        </a:rPr>
                        <a:t>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r>
                        <a:rPr lang="es-US" sz="1400" b="0" i="0" u="none" strike="noStrike">
                          <a:solidFill>
                            <a:srgbClr val="203764"/>
                          </a:solidFill>
                          <a:latin typeface="Arial" panose="020B0604020202020204" pitchFamily="34" charset="0"/>
                          <a:cs typeface="Arial" panose="020B0604020202020204" pitchFamily="34" charset="0"/>
                        </a:rPr>
                        <a:t>100%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r>
                        <a:rPr lang="es-US" sz="1400" b="0" i="0" u="none" strike="noStrike">
                          <a:solidFill>
                            <a:srgbClr val="203764"/>
                          </a:solidFill>
                          <a:latin typeface="Arial" panose="020B0604020202020204" pitchFamily="34" charset="0"/>
                          <a:cs typeface="Arial" panose="020B0604020202020204" pitchFamily="34" charset="0"/>
                        </a:rPr>
                        <a:t>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r>
                        <a:rPr lang="es-US" sz="1400" b="0" i="0" u="none" strike="noStrike">
                          <a:solidFill>
                            <a:srgbClr val="203764"/>
                          </a:solidFill>
                          <a:latin typeface="Arial" panose="020B0604020202020204" pitchFamily="34" charset="0"/>
                          <a:cs typeface="Arial" panose="020B0604020202020204" pitchFamily="34" charset="0"/>
                        </a:rPr>
                        <a:t>100%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r>
                        <a:rPr lang="es-US" sz="1400" b="0" i="0" u="none" strike="noStrike">
                          <a:solidFill>
                            <a:srgbClr val="203764"/>
                          </a:solidFill>
                          <a:latin typeface="Arial" panose="020B0604020202020204" pitchFamily="34" charset="0"/>
                          <a:cs typeface="Arial" panose="020B0604020202020204" pitchFamily="34" charset="0"/>
                        </a:rPr>
                        <a:t>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r>
                        <a:rPr lang="es-US" sz="1400" b="0" i="0" u="none" strike="noStrike">
                          <a:solidFill>
                            <a:srgbClr val="203764"/>
                          </a:solidFill>
                          <a:latin typeface="Arial" panose="020B0604020202020204" pitchFamily="34" charset="0"/>
                          <a:cs typeface="Arial" panose="020B0604020202020204" pitchFamily="34" charset="0"/>
                        </a:rPr>
                        <a:t>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r>
                        <a:rPr lang="es-US" sz="1400" b="0" i="0" u="none" strike="noStrike">
                          <a:solidFill>
                            <a:srgbClr val="203764"/>
                          </a:solidFill>
                          <a:latin typeface="Arial" panose="020B0604020202020204" pitchFamily="34" charset="0"/>
                          <a:cs typeface="Arial" panose="020B0604020202020204" pitchFamily="34" charset="0"/>
                        </a:rPr>
                        <a:t>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r>
                        <a:rPr lang="es-US" sz="1400" b="0" i="0" u="none" strike="noStrike">
                          <a:solidFill>
                            <a:srgbClr val="203764"/>
                          </a:solidFill>
                          <a:latin typeface="Arial" panose="020B0604020202020204" pitchFamily="34" charset="0"/>
                          <a:cs typeface="Arial" panose="020B0604020202020204" pitchFamily="34" charset="0"/>
                        </a:rPr>
                        <a:t>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r>
                        <a:rPr lang="es-US" sz="1400" b="0" i="0" u="none" strike="noStrike">
                          <a:solidFill>
                            <a:srgbClr val="203764"/>
                          </a:solidFill>
                          <a:latin typeface="Arial" panose="020B0604020202020204" pitchFamily="34" charset="0"/>
                          <a:cs typeface="Arial" panose="020B0604020202020204" pitchFamily="34" charset="0"/>
                        </a:rPr>
                        <a:t>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extLst>
                  <a:ext uri="{0D108BD9-81ED-4DB2-BD59-A6C34878D82A}">
                    <a16:rowId xmlns:a16="http://schemas.microsoft.com/office/drawing/2014/main" val="3730263135"/>
                  </a:ext>
                </a:extLst>
              </a:tr>
              <a:tr h="234379">
                <a:tc>
                  <a:txBody>
                    <a:bodyPr/>
                    <a:lstStyle/>
                    <a:p>
                      <a:pPr algn="l" fontAlgn="t"/>
                      <a:r>
                        <a:rPr lang="es-US" sz="1400" b="0" i="0" u="none" strike="noStrike">
                          <a:solidFill>
                            <a:srgbClr val="203764"/>
                          </a:solidFill>
                          <a:latin typeface="Arial" panose="020B0604020202020204" pitchFamily="34" charset="0"/>
                          <a:cs typeface="Arial" panose="020B0604020202020204" pitchFamily="34" charset="0"/>
                        </a:rPr>
                        <a:t>Cargos en exceso de la </a:t>
                      </a:r>
                      <a:r>
                        <a:rPr lang="es-US" sz="1400" b="1" i="0" u="none" strike="noStrike">
                          <a:solidFill>
                            <a:srgbClr val="203764"/>
                          </a:solidFill>
                          <a:latin typeface="Arial" panose="020B0604020202020204" pitchFamily="34" charset="0"/>
                          <a:cs typeface="Arial" panose="020B0604020202020204" pitchFamily="34" charset="0"/>
                        </a:rPr>
                        <a:t>Parte B</a:t>
                      </a:r>
                    </a:p>
                  </a:txBody>
                  <a:tcPr marL="63262"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algn="ctr" fontAlgn="t"/>
                      <a:r>
                        <a:rPr lang="es-US" sz="1400" b="0" i="0" u="none" strike="noStrike">
                          <a:solidFill>
                            <a:srgbClr val="203764"/>
                          </a:solidFill>
                          <a:latin typeface="Arial" panose="020B0604020202020204" pitchFamily="34" charset="0"/>
                          <a:cs typeface="Arial" panose="020B0604020202020204" pitchFamily="34" charset="0"/>
                        </a:rPr>
                        <a:t>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algn="ctr" fontAlgn="t"/>
                      <a:r>
                        <a:rPr lang="es-US" sz="1400" b="0" i="0" u="none" strike="noStrike">
                          <a:solidFill>
                            <a:srgbClr val="203764"/>
                          </a:solidFill>
                          <a:latin typeface="Arial" panose="020B0604020202020204" pitchFamily="34" charset="0"/>
                          <a:cs typeface="Arial" panose="020B0604020202020204" pitchFamily="34" charset="0"/>
                        </a:rPr>
                        <a:t>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algn="ctr" fontAlgn="t"/>
                      <a:r>
                        <a:rPr lang="es-US" sz="1400" b="0" i="0" u="none" strike="noStrike">
                          <a:solidFill>
                            <a:srgbClr val="203764"/>
                          </a:solidFill>
                          <a:latin typeface="Arial" panose="020B0604020202020204" pitchFamily="34" charset="0"/>
                          <a:cs typeface="Arial" panose="020B0604020202020204" pitchFamily="34" charset="0"/>
                        </a:rPr>
                        <a:t>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algn="ctr" fontAlgn="t"/>
                      <a:r>
                        <a:rPr lang="es-US" sz="1400" b="0" i="0" u="none" strike="noStrike">
                          <a:solidFill>
                            <a:srgbClr val="203764"/>
                          </a:solidFill>
                          <a:latin typeface="Arial" panose="020B0604020202020204" pitchFamily="34" charset="0"/>
                          <a:cs typeface="Arial" panose="020B0604020202020204" pitchFamily="34" charset="0"/>
                        </a:rPr>
                        <a:t>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algn="ctr" fontAlgn="t"/>
                      <a:r>
                        <a:rPr lang="es-US" sz="1400" b="0" i="0" u="none" strike="noStrike">
                          <a:solidFill>
                            <a:srgbClr val="203764"/>
                          </a:solidFill>
                          <a:latin typeface="Arial" panose="020B0604020202020204" pitchFamily="34" charset="0"/>
                          <a:cs typeface="Arial" panose="020B0604020202020204" pitchFamily="34" charset="0"/>
                        </a:rPr>
                        <a:t>100%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algn="ctr" fontAlgn="t"/>
                      <a:r>
                        <a:rPr lang="es-US" sz="1400" b="0" i="0" u="none" strike="noStrike">
                          <a:solidFill>
                            <a:srgbClr val="203764"/>
                          </a:solidFill>
                          <a:latin typeface="Arial" panose="020B0604020202020204" pitchFamily="34" charset="0"/>
                          <a:cs typeface="Arial" panose="020B0604020202020204" pitchFamily="34" charset="0"/>
                        </a:rPr>
                        <a:t>100%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algn="ctr" fontAlgn="t"/>
                      <a:r>
                        <a:rPr lang="es-US" sz="1400" b="0" i="0" u="none" strike="noStrike">
                          <a:solidFill>
                            <a:srgbClr val="203764"/>
                          </a:solidFill>
                          <a:latin typeface="Arial" panose="020B0604020202020204" pitchFamily="34" charset="0"/>
                          <a:cs typeface="Arial" panose="020B0604020202020204" pitchFamily="34" charset="0"/>
                        </a:rPr>
                        <a:t>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algn="ctr" fontAlgn="t"/>
                      <a:r>
                        <a:rPr lang="es-US" sz="1400" b="0" i="0" u="none" strike="noStrike">
                          <a:solidFill>
                            <a:srgbClr val="203764"/>
                          </a:solidFill>
                          <a:latin typeface="Arial" panose="020B0604020202020204" pitchFamily="34" charset="0"/>
                          <a:cs typeface="Arial" panose="020B0604020202020204" pitchFamily="34" charset="0"/>
                        </a:rPr>
                        <a:t>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algn="ctr" fontAlgn="t"/>
                      <a:r>
                        <a:rPr lang="es-US" sz="1400" b="0" i="0" u="none" strike="noStrike">
                          <a:solidFill>
                            <a:srgbClr val="203764"/>
                          </a:solidFill>
                          <a:latin typeface="Arial" panose="020B0604020202020204" pitchFamily="34" charset="0"/>
                          <a:cs typeface="Arial" panose="020B0604020202020204" pitchFamily="34" charset="0"/>
                        </a:rPr>
                        <a:t>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algn="ctr" fontAlgn="t"/>
                      <a:r>
                        <a:rPr lang="es-US" sz="1400" b="0" i="0" u="none" strike="noStrike">
                          <a:solidFill>
                            <a:srgbClr val="203764"/>
                          </a:solidFill>
                          <a:latin typeface="Arial" panose="020B0604020202020204" pitchFamily="34" charset="0"/>
                          <a:cs typeface="Arial" panose="020B0604020202020204" pitchFamily="34" charset="0"/>
                        </a:rPr>
                        <a:t>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extLst>
                  <a:ext uri="{0D108BD9-81ED-4DB2-BD59-A6C34878D82A}">
                    <a16:rowId xmlns:a16="http://schemas.microsoft.com/office/drawing/2014/main" val="1146044585"/>
                  </a:ext>
                </a:extLst>
              </a:tr>
              <a:tr h="234379">
                <a:tc>
                  <a:txBody>
                    <a:bodyPr/>
                    <a:lstStyle/>
                    <a:p>
                      <a:pPr algn="l" fontAlgn="t"/>
                      <a:r>
                        <a:rPr lang="es-US" sz="1400" b="0" i="0" u="none" strike="noStrike">
                          <a:solidFill>
                            <a:srgbClr val="203764"/>
                          </a:solidFill>
                          <a:latin typeface="Arial" panose="020B0604020202020204" pitchFamily="34" charset="0"/>
                          <a:cs typeface="Arial" panose="020B0604020202020204" pitchFamily="34" charset="0"/>
                        </a:rPr>
                        <a:t>Emergencia durante viajes al exterior (hasta los límites del plan)</a:t>
                      </a:r>
                    </a:p>
                  </a:txBody>
                  <a:tcPr marL="63262"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r>
                        <a:rPr lang="es-US" sz="1400" b="0" i="0" u="none" strike="noStrike">
                          <a:solidFill>
                            <a:srgbClr val="203764"/>
                          </a:solidFill>
                          <a:latin typeface="Arial" panose="020B0604020202020204" pitchFamily="34" charset="0"/>
                          <a:cs typeface="Arial" panose="020B0604020202020204" pitchFamily="34" charset="0"/>
                        </a:rPr>
                        <a:t>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r>
                        <a:rPr lang="es-US" sz="1400" b="0" i="0" u="none" strike="noStrike">
                          <a:solidFill>
                            <a:srgbClr val="203764"/>
                          </a:solidFill>
                          <a:latin typeface="Arial" panose="020B0604020202020204" pitchFamily="34" charset="0"/>
                          <a:cs typeface="Arial" panose="020B0604020202020204" pitchFamily="34" charset="0"/>
                        </a:rPr>
                        <a:t>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r>
                        <a:rPr lang="es-US" sz="1400" b="0" i="0" u="none" strike="noStrike">
                          <a:solidFill>
                            <a:srgbClr val="203764"/>
                          </a:solidFill>
                          <a:latin typeface="Arial" panose="020B0604020202020204" pitchFamily="34" charset="0"/>
                          <a:cs typeface="Arial" panose="020B0604020202020204" pitchFamily="34" charset="0"/>
                        </a:rPr>
                        <a:t>80%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r>
                        <a:rPr lang="es-US" sz="1400" b="0" i="0" u="none" strike="noStrike">
                          <a:solidFill>
                            <a:srgbClr val="203764"/>
                          </a:solidFill>
                          <a:latin typeface="Arial" panose="020B0604020202020204" pitchFamily="34" charset="0"/>
                          <a:cs typeface="Arial" panose="020B0604020202020204" pitchFamily="34" charset="0"/>
                        </a:rPr>
                        <a:t>80%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r>
                        <a:rPr lang="es-US" sz="1400" b="0" i="0" u="none" strike="noStrike">
                          <a:solidFill>
                            <a:srgbClr val="203764"/>
                          </a:solidFill>
                          <a:latin typeface="Arial" panose="020B0604020202020204" pitchFamily="34" charset="0"/>
                          <a:cs typeface="Arial" panose="020B0604020202020204" pitchFamily="34" charset="0"/>
                        </a:rPr>
                        <a:t>80%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r>
                        <a:rPr lang="es-US" sz="1400" b="0" i="0" u="none" strike="noStrike">
                          <a:solidFill>
                            <a:srgbClr val="203764"/>
                          </a:solidFill>
                          <a:latin typeface="Arial" panose="020B0604020202020204" pitchFamily="34" charset="0"/>
                          <a:cs typeface="Arial" panose="020B0604020202020204" pitchFamily="34" charset="0"/>
                        </a:rPr>
                        <a:t>80%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r>
                        <a:rPr lang="es-US" sz="1400" b="0" i="0" u="none" strike="noStrike">
                          <a:solidFill>
                            <a:srgbClr val="203764"/>
                          </a:solidFill>
                          <a:latin typeface="Arial" panose="020B0604020202020204" pitchFamily="34" charset="0"/>
                          <a:cs typeface="Arial" panose="020B0604020202020204" pitchFamily="34" charset="0"/>
                        </a:rPr>
                        <a:t>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r>
                        <a:rPr lang="es-US" sz="1400" b="0" i="0" u="none" strike="noStrike">
                          <a:solidFill>
                            <a:srgbClr val="203764"/>
                          </a:solidFill>
                          <a:latin typeface="Arial" panose="020B0604020202020204" pitchFamily="34" charset="0"/>
                          <a:cs typeface="Arial" panose="020B0604020202020204" pitchFamily="34" charset="0"/>
                        </a:rPr>
                        <a:t>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r>
                        <a:rPr lang="es-US" sz="1400" b="0" i="0" u="none" strike="noStrike">
                          <a:solidFill>
                            <a:srgbClr val="203764"/>
                          </a:solidFill>
                          <a:latin typeface="Arial" panose="020B0604020202020204" pitchFamily="34" charset="0"/>
                          <a:cs typeface="Arial" panose="020B0604020202020204" pitchFamily="34" charset="0"/>
                        </a:rPr>
                        <a:t>80%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r>
                        <a:rPr lang="es-US" sz="1400" b="0" i="0" u="none" strike="noStrike">
                          <a:solidFill>
                            <a:srgbClr val="203764"/>
                          </a:solidFill>
                          <a:latin typeface="Arial" panose="020B0604020202020204" pitchFamily="34" charset="0"/>
                          <a:cs typeface="Arial" panose="020B0604020202020204" pitchFamily="34" charset="0"/>
                        </a:rPr>
                        <a:t>80%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extLst>
                  <a:ext uri="{0D108BD9-81ED-4DB2-BD59-A6C34878D82A}">
                    <a16:rowId xmlns:a16="http://schemas.microsoft.com/office/drawing/2014/main" val="2616064770"/>
                  </a:ext>
                </a:extLst>
              </a:tr>
              <a:tr h="432134">
                <a:tc>
                  <a:txBody>
                    <a:bodyPr/>
                    <a:lstStyle/>
                    <a:p>
                      <a:pPr algn="l" rtl="0" fontAlgn="t"/>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7029" marR="7029" marT="7029" marB="0">
                    <a:lnL>
                      <a:noFill/>
                    </a:lnL>
                    <a:lnR>
                      <a:noFill/>
                    </a:lnR>
                    <a:lnT w="12700" cap="flat" cmpd="sng" algn="ctr">
                      <a:solidFill>
                        <a:srgbClr val="2F75B5"/>
                      </a:solidFill>
                      <a:prstDash val="solid"/>
                      <a:round/>
                      <a:headEnd type="none" w="med" len="med"/>
                      <a:tailEnd type="none" w="med" len="med"/>
                    </a:lnT>
                    <a:lnB>
                      <a:noFill/>
                    </a:lnB>
                  </a:tcPr>
                </a:tc>
                <a:tc>
                  <a:txBody>
                    <a:bodyPr/>
                    <a:lstStyle/>
                    <a:p>
                      <a:pPr algn="l" rtl="0" fontAlgn="b"/>
                      <a:endParaRPr lang="en-US" sz="1400" b="0" i="0" u="none" strike="noStrike">
                        <a:solidFill>
                          <a:srgbClr val="203764"/>
                        </a:solidFill>
                        <a:effectLst/>
                        <a:latin typeface="Arial" panose="020B0604020202020204" pitchFamily="34" charset="0"/>
                        <a:cs typeface="Arial" panose="020B0604020202020204" pitchFamily="34" charset="0"/>
                      </a:endParaRPr>
                    </a:p>
                  </a:txBody>
                  <a:tcPr marL="7029" marR="7029" marT="7029" marB="0" anchor="b">
                    <a:lnL>
                      <a:noFill/>
                    </a:lnL>
                    <a:lnR>
                      <a:noFill/>
                    </a:lnR>
                    <a:lnT w="12700" cap="flat" cmpd="sng" algn="ctr">
                      <a:solidFill>
                        <a:srgbClr val="2F75B5"/>
                      </a:solidFill>
                      <a:prstDash val="solid"/>
                      <a:round/>
                      <a:headEnd type="none" w="med" len="med"/>
                      <a:tailEnd type="none" w="med" len="med"/>
                    </a:lnT>
                    <a:lnB>
                      <a:noFill/>
                    </a:lnB>
                  </a:tcPr>
                </a:tc>
                <a:tc>
                  <a:txBody>
                    <a:bodyPr/>
                    <a:lstStyle/>
                    <a:p>
                      <a:pPr algn="l" rtl="0" fontAlgn="b"/>
                      <a:endParaRPr lang="en-US" sz="1400" b="0" i="0" u="none" strike="noStrike">
                        <a:solidFill>
                          <a:srgbClr val="203764"/>
                        </a:solidFill>
                        <a:effectLst/>
                        <a:latin typeface="Arial" panose="020B0604020202020204" pitchFamily="34" charset="0"/>
                        <a:cs typeface="Arial" panose="020B0604020202020204" pitchFamily="34" charset="0"/>
                      </a:endParaRPr>
                    </a:p>
                  </a:txBody>
                  <a:tcPr marL="7029" marR="7029" marT="7029" marB="0" anchor="b">
                    <a:lnL>
                      <a:noFill/>
                    </a:lnL>
                    <a:lnR>
                      <a:noFill/>
                    </a:lnR>
                    <a:lnT w="12700" cap="flat" cmpd="sng" algn="ctr">
                      <a:solidFill>
                        <a:srgbClr val="2F75B5"/>
                      </a:solidFill>
                      <a:prstDash val="solid"/>
                      <a:round/>
                      <a:headEnd type="none" w="med" len="med"/>
                      <a:tailEnd type="none" w="med" len="med"/>
                    </a:lnT>
                    <a:lnB>
                      <a:noFill/>
                    </a:lnB>
                  </a:tcPr>
                </a:tc>
                <a:tc>
                  <a:txBody>
                    <a:bodyPr/>
                    <a:lstStyle/>
                    <a:p>
                      <a:pPr algn="l" rtl="0" fontAlgn="b"/>
                      <a:endParaRPr lang="en-US" sz="1400" b="0" i="0" u="none" strike="noStrike" dirty="0">
                        <a:solidFill>
                          <a:srgbClr val="203764"/>
                        </a:solidFill>
                        <a:effectLst/>
                        <a:latin typeface="Arial" panose="020B0604020202020204" pitchFamily="34" charset="0"/>
                        <a:cs typeface="Arial" panose="020B0604020202020204" pitchFamily="34" charset="0"/>
                      </a:endParaRPr>
                    </a:p>
                  </a:txBody>
                  <a:tcPr marL="7029" marR="7029" marT="7029" marB="0" anchor="b">
                    <a:lnL>
                      <a:noFill/>
                    </a:lnL>
                    <a:lnR>
                      <a:noFill/>
                    </a:lnR>
                    <a:lnT w="12700" cap="flat" cmpd="sng" algn="ctr">
                      <a:solidFill>
                        <a:srgbClr val="2F75B5"/>
                      </a:solidFill>
                      <a:prstDash val="solid"/>
                      <a:round/>
                      <a:headEnd type="none" w="med" len="med"/>
                      <a:tailEnd type="none" w="med" len="med"/>
                    </a:lnT>
                    <a:lnB>
                      <a:noFill/>
                    </a:lnB>
                  </a:tcPr>
                </a:tc>
                <a:tc>
                  <a:txBody>
                    <a:bodyPr/>
                    <a:lstStyle/>
                    <a:p>
                      <a:pPr algn="l" rtl="0" fontAlgn="b"/>
                      <a:endParaRPr lang="en-US" sz="1400" b="0" i="0" u="none" strike="noStrike" dirty="0">
                        <a:solidFill>
                          <a:srgbClr val="203764"/>
                        </a:solidFill>
                        <a:effectLst/>
                        <a:latin typeface="Arial" panose="020B0604020202020204" pitchFamily="34" charset="0"/>
                        <a:cs typeface="Arial" panose="020B0604020202020204" pitchFamily="34" charset="0"/>
                      </a:endParaRPr>
                    </a:p>
                  </a:txBody>
                  <a:tcPr marL="7029" marR="7029" marT="7029" marB="0" anchor="b">
                    <a:lnL>
                      <a:noFill/>
                    </a:lnL>
                    <a:lnR>
                      <a:noFill/>
                    </a:lnR>
                    <a:lnT w="12700" cap="flat" cmpd="sng" algn="ctr">
                      <a:solidFill>
                        <a:srgbClr val="2F75B5"/>
                      </a:solidFill>
                      <a:prstDash val="solid"/>
                      <a:round/>
                      <a:headEnd type="none" w="med" len="med"/>
                      <a:tailEnd type="none" w="med" len="med"/>
                    </a:lnT>
                    <a:lnB>
                      <a:noFill/>
                    </a:lnB>
                  </a:tcPr>
                </a:tc>
                <a:tc>
                  <a:txBody>
                    <a:bodyPr/>
                    <a:lstStyle/>
                    <a:p>
                      <a:pPr algn="l" rtl="0" fontAlgn="b"/>
                      <a:endParaRPr lang="en-US" sz="1400" b="0" i="0" u="none" strike="noStrike">
                        <a:solidFill>
                          <a:srgbClr val="203764"/>
                        </a:solidFill>
                        <a:effectLst/>
                        <a:latin typeface="Arial" panose="020B0604020202020204" pitchFamily="34" charset="0"/>
                        <a:cs typeface="Arial" panose="020B0604020202020204" pitchFamily="34" charset="0"/>
                      </a:endParaRPr>
                    </a:p>
                  </a:txBody>
                  <a:tcPr marL="7029" marR="7029" marT="7029" marB="0" anchor="b">
                    <a:lnL>
                      <a:noFill/>
                    </a:lnL>
                    <a:lnR>
                      <a:noFill/>
                    </a:lnR>
                    <a:lnT w="12700" cap="flat" cmpd="sng" algn="ctr">
                      <a:solidFill>
                        <a:srgbClr val="2F75B5"/>
                      </a:solidFill>
                      <a:prstDash val="solid"/>
                      <a:round/>
                      <a:headEnd type="none" w="med" len="med"/>
                      <a:tailEnd type="none" w="med" len="med"/>
                    </a:lnT>
                    <a:lnB>
                      <a:noFill/>
                    </a:lnB>
                  </a:tcPr>
                </a:tc>
                <a:tc>
                  <a:txBody>
                    <a:bodyPr/>
                    <a:lstStyle/>
                    <a:p>
                      <a:pPr algn="l" rtl="0" fontAlgn="b"/>
                      <a:endParaRPr lang="en-US" sz="1400" b="0" i="0" u="none" strike="noStrike">
                        <a:solidFill>
                          <a:srgbClr val="203764"/>
                        </a:solidFill>
                        <a:effectLst/>
                        <a:latin typeface="Arial" panose="020B0604020202020204" pitchFamily="34" charset="0"/>
                        <a:cs typeface="Arial" panose="020B0604020202020204" pitchFamily="34" charset="0"/>
                      </a:endParaRPr>
                    </a:p>
                  </a:txBody>
                  <a:tcPr marL="7029" marR="7029" marT="7029" marB="0" anchor="b">
                    <a:lnL>
                      <a:noFill/>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a:noFill/>
                    </a:lnB>
                  </a:tcPr>
                </a:tc>
                <a:tc>
                  <a:txBody>
                    <a:bodyPr/>
                    <a:lstStyle/>
                    <a:p>
                      <a:pPr algn="ctr" fontAlgn="b"/>
                      <a:r>
                        <a:rPr lang="es-US" sz="1400" b="0" i="0" u="none" strike="noStrike" dirty="0">
                          <a:solidFill>
                            <a:srgbClr val="203764"/>
                          </a:solidFill>
                          <a:latin typeface="Arial" panose="020B0604020202020204" pitchFamily="34" charset="0"/>
                          <a:cs typeface="Arial" panose="020B0604020202020204" pitchFamily="34" charset="0"/>
                        </a:rPr>
                        <a:t>Límite de gastos de bolsillo en 2022**</a:t>
                      </a:r>
                    </a:p>
                  </a:txBody>
                  <a:tcPr marL="7029" marR="7029" marT="7029" marB="0" anchor="b">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algn="ctr" fontAlgn="b"/>
                      <a:r>
                        <a:rPr lang="es-US" sz="1400" b="0" i="0" u="none" strike="noStrike">
                          <a:solidFill>
                            <a:srgbClr val="203764"/>
                          </a:solidFill>
                          <a:latin typeface="Arial" panose="020B0604020202020204" pitchFamily="34" charset="0"/>
                          <a:cs typeface="Arial" panose="020B0604020202020204" pitchFamily="34" charset="0"/>
                        </a:rPr>
                        <a:t>Límite de gastos de bolsillo en 2022**</a:t>
                      </a:r>
                    </a:p>
                  </a:txBody>
                  <a:tcPr marL="7029" marR="7029" marT="7029" marB="0" anchor="b">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algn="l" rtl="0" fontAlgn="b"/>
                      <a:endParaRPr lang="en-US" sz="1400" b="0" i="0" u="none" strike="noStrike" dirty="0">
                        <a:solidFill>
                          <a:srgbClr val="203764"/>
                        </a:solidFill>
                        <a:effectLst/>
                        <a:latin typeface="Arial" panose="020B0604020202020204" pitchFamily="34" charset="0"/>
                        <a:cs typeface="Arial" panose="020B0604020202020204" pitchFamily="34" charset="0"/>
                      </a:endParaRPr>
                    </a:p>
                  </a:txBody>
                  <a:tcPr marL="7029" marR="7029" marT="7029" marB="0" anchor="b">
                    <a:lnL w="12700" cap="flat" cmpd="sng" algn="ctr">
                      <a:solidFill>
                        <a:srgbClr val="2F75B5"/>
                      </a:solidFill>
                      <a:prstDash val="solid"/>
                      <a:round/>
                      <a:headEnd type="none" w="med" len="med"/>
                      <a:tailEnd type="none" w="med" len="med"/>
                    </a:lnL>
                    <a:lnR>
                      <a:noFill/>
                    </a:lnR>
                    <a:lnT w="12700" cap="flat" cmpd="sng" algn="ctr">
                      <a:solidFill>
                        <a:srgbClr val="2F75B5"/>
                      </a:solidFill>
                      <a:prstDash val="solid"/>
                      <a:round/>
                      <a:headEnd type="none" w="med" len="med"/>
                      <a:tailEnd type="none" w="med" len="med"/>
                    </a:lnT>
                    <a:lnB>
                      <a:noFill/>
                    </a:lnB>
                  </a:tcPr>
                </a:tc>
                <a:tc>
                  <a:txBody>
                    <a:bodyPr/>
                    <a:lstStyle/>
                    <a:p>
                      <a:pPr algn="l" rtl="0" fontAlgn="b"/>
                      <a:endParaRPr lang="en-US" sz="1400" b="0" i="0" u="none" strike="noStrike" dirty="0">
                        <a:solidFill>
                          <a:srgbClr val="203764"/>
                        </a:solidFill>
                        <a:effectLst/>
                        <a:latin typeface="Arial" panose="020B0604020202020204" pitchFamily="34" charset="0"/>
                        <a:cs typeface="Arial" panose="020B0604020202020204" pitchFamily="34" charset="0"/>
                      </a:endParaRPr>
                    </a:p>
                  </a:txBody>
                  <a:tcPr marL="7029" marR="7029" marT="7029" marB="0" anchor="b">
                    <a:lnL>
                      <a:noFill/>
                    </a:lnL>
                    <a:lnR>
                      <a:noFill/>
                    </a:lnR>
                    <a:lnT w="12700" cap="flat" cmpd="sng" algn="ctr">
                      <a:solidFill>
                        <a:srgbClr val="2F75B5"/>
                      </a:solidFill>
                      <a:prstDash val="solid"/>
                      <a:round/>
                      <a:headEnd type="none" w="med" len="med"/>
                      <a:tailEnd type="none" w="med" len="med"/>
                    </a:lnT>
                    <a:lnB>
                      <a:noFill/>
                    </a:lnB>
                  </a:tcPr>
                </a:tc>
                <a:extLst>
                  <a:ext uri="{0D108BD9-81ED-4DB2-BD59-A6C34878D82A}">
                    <a16:rowId xmlns:a16="http://schemas.microsoft.com/office/drawing/2014/main" val="1263501015"/>
                  </a:ext>
                </a:extLst>
              </a:tr>
              <a:tr h="234379">
                <a:tc>
                  <a:txBody>
                    <a:bodyPr/>
                    <a:lstStyle/>
                    <a:p>
                      <a:pPr algn="l" rtl="0" fontAlgn="t"/>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7029" marR="7029" marT="7029" marB="0">
                    <a:lnL>
                      <a:noFill/>
                    </a:lnL>
                    <a:lnR>
                      <a:noFill/>
                    </a:lnR>
                    <a:lnT>
                      <a:noFill/>
                    </a:lnT>
                    <a:lnB>
                      <a:noFill/>
                    </a:lnB>
                  </a:tcPr>
                </a:tc>
                <a:tc>
                  <a:txBody>
                    <a:bodyPr/>
                    <a:lstStyle/>
                    <a:p>
                      <a:pPr algn="l" rtl="0" fontAlgn="b"/>
                      <a:endParaRPr lang="en-US" sz="1400" b="0" i="0" u="none" strike="noStrike" dirty="0">
                        <a:solidFill>
                          <a:srgbClr val="203764"/>
                        </a:solidFill>
                        <a:effectLst/>
                        <a:latin typeface="Arial" panose="020B0604020202020204" pitchFamily="34" charset="0"/>
                        <a:cs typeface="Arial" panose="020B0604020202020204" pitchFamily="34" charset="0"/>
                      </a:endParaRPr>
                    </a:p>
                  </a:txBody>
                  <a:tcPr marL="7029" marR="7029" marT="7029" marB="0" anchor="b">
                    <a:lnL>
                      <a:noFill/>
                    </a:lnL>
                    <a:lnR>
                      <a:noFill/>
                    </a:lnR>
                    <a:lnT>
                      <a:noFill/>
                    </a:lnT>
                    <a:lnB>
                      <a:noFill/>
                    </a:lnB>
                  </a:tcPr>
                </a:tc>
                <a:tc>
                  <a:txBody>
                    <a:bodyPr/>
                    <a:lstStyle/>
                    <a:p>
                      <a:pPr algn="l" rtl="0" fontAlgn="b"/>
                      <a:endParaRPr lang="en-US" sz="1400" b="0" i="0" u="none" strike="noStrike">
                        <a:solidFill>
                          <a:srgbClr val="203764"/>
                        </a:solidFill>
                        <a:effectLst/>
                        <a:latin typeface="Arial" panose="020B0604020202020204" pitchFamily="34" charset="0"/>
                        <a:cs typeface="Arial" panose="020B0604020202020204" pitchFamily="34" charset="0"/>
                      </a:endParaRPr>
                    </a:p>
                  </a:txBody>
                  <a:tcPr marL="7029" marR="7029" marT="7029" marB="0" anchor="b">
                    <a:lnL>
                      <a:noFill/>
                    </a:lnL>
                    <a:lnR>
                      <a:noFill/>
                    </a:lnR>
                    <a:lnT>
                      <a:noFill/>
                    </a:lnT>
                    <a:lnB>
                      <a:noFill/>
                    </a:lnB>
                  </a:tcPr>
                </a:tc>
                <a:tc>
                  <a:txBody>
                    <a:bodyPr/>
                    <a:lstStyle/>
                    <a:p>
                      <a:pPr algn="l" rtl="0" fontAlgn="b"/>
                      <a:endParaRPr lang="en-US" sz="1400" b="0" i="0" u="none" strike="noStrike" dirty="0">
                        <a:solidFill>
                          <a:srgbClr val="203764"/>
                        </a:solidFill>
                        <a:effectLst/>
                        <a:latin typeface="Arial" panose="020B0604020202020204" pitchFamily="34" charset="0"/>
                        <a:cs typeface="Arial" panose="020B0604020202020204" pitchFamily="34" charset="0"/>
                      </a:endParaRPr>
                    </a:p>
                  </a:txBody>
                  <a:tcPr marL="7029" marR="7029" marT="7029" marB="0" anchor="b">
                    <a:lnL>
                      <a:noFill/>
                    </a:lnL>
                    <a:lnR>
                      <a:noFill/>
                    </a:lnR>
                    <a:lnT>
                      <a:noFill/>
                    </a:lnT>
                    <a:lnB>
                      <a:noFill/>
                    </a:lnB>
                  </a:tcPr>
                </a:tc>
                <a:tc>
                  <a:txBody>
                    <a:bodyPr/>
                    <a:lstStyle/>
                    <a:p>
                      <a:pPr algn="l" rtl="0" fontAlgn="b"/>
                      <a:endParaRPr lang="en-US" sz="1400" b="0" i="0" u="none" strike="noStrike">
                        <a:solidFill>
                          <a:srgbClr val="203764"/>
                        </a:solidFill>
                        <a:effectLst/>
                        <a:latin typeface="Arial" panose="020B0604020202020204" pitchFamily="34" charset="0"/>
                        <a:cs typeface="Arial" panose="020B0604020202020204" pitchFamily="34" charset="0"/>
                      </a:endParaRPr>
                    </a:p>
                  </a:txBody>
                  <a:tcPr marL="7029" marR="7029" marT="7029" marB="0" anchor="b">
                    <a:lnL>
                      <a:noFill/>
                    </a:lnL>
                    <a:lnR>
                      <a:noFill/>
                    </a:lnR>
                    <a:lnT>
                      <a:noFill/>
                    </a:lnT>
                    <a:lnB>
                      <a:noFill/>
                    </a:lnB>
                  </a:tcPr>
                </a:tc>
                <a:tc>
                  <a:txBody>
                    <a:bodyPr/>
                    <a:lstStyle/>
                    <a:p>
                      <a:pPr algn="l" rtl="0" fontAlgn="b"/>
                      <a:endParaRPr lang="en-US" sz="1400" b="0" i="0" u="none" strike="noStrike">
                        <a:solidFill>
                          <a:srgbClr val="203764"/>
                        </a:solidFill>
                        <a:effectLst/>
                        <a:latin typeface="Arial" panose="020B0604020202020204" pitchFamily="34" charset="0"/>
                        <a:cs typeface="Arial" panose="020B0604020202020204" pitchFamily="34" charset="0"/>
                      </a:endParaRPr>
                    </a:p>
                  </a:txBody>
                  <a:tcPr marL="7029" marR="7029" marT="7029" marB="0" anchor="b">
                    <a:lnL>
                      <a:noFill/>
                    </a:lnL>
                    <a:lnR>
                      <a:noFill/>
                    </a:lnR>
                    <a:lnT>
                      <a:noFill/>
                    </a:lnT>
                    <a:lnB>
                      <a:noFill/>
                    </a:lnB>
                  </a:tcPr>
                </a:tc>
                <a:tc>
                  <a:txBody>
                    <a:bodyPr/>
                    <a:lstStyle/>
                    <a:p>
                      <a:pPr algn="l" rtl="0" fontAlgn="b"/>
                      <a:endParaRPr lang="en-US" sz="1400" b="0" i="0" u="none" strike="noStrike">
                        <a:solidFill>
                          <a:srgbClr val="203764"/>
                        </a:solidFill>
                        <a:effectLst/>
                        <a:latin typeface="Arial" panose="020B0604020202020204" pitchFamily="34" charset="0"/>
                        <a:cs typeface="Arial" panose="020B0604020202020204" pitchFamily="34" charset="0"/>
                      </a:endParaRPr>
                    </a:p>
                  </a:txBody>
                  <a:tcPr marL="7029" marR="7029" marT="7029" marB="0" anchor="b">
                    <a:lnL>
                      <a:noFill/>
                    </a:lnL>
                    <a:lnR w="12700" cap="flat" cmpd="sng" algn="ctr">
                      <a:solidFill>
                        <a:srgbClr val="2F75B5"/>
                      </a:solidFill>
                      <a:prstDash val="solid"/>
                      <a:round/>
                      <a:headEnd type="none" w="med" len="med"/>
                      <a:tailEnd type="none" w="med" len="med"/>
                    </a:lnR>
                    <a:lnT>
                      <a:noFill/>
                    </a:lnT>
                    <a:lnB>
                      <a:noFill/>
                    </a:lnB>
                  </a:tcPr>
                </a:tc>
                <a:tc>
                  <a:txBody>
                    <a:bodyPr/>
                    <a:lstStyle/>
                    <a:p>
                      <a:pPr algn="ctr" fontAlgn="b"/>
                      <a:r>
                        <a:rPr lang="es-US" sz="1400" b="0" i="0" u="none" strike="noStrike">
                          <a:solidFill>
                            <a:srgbClr val="203764"/>
                          </a:solidFill>
                          <a:latin typeface="Arial" panose="020B0604020202020204" pitchFamily="34" charset="0"/>
                          <a:cs typeface="Arial" panose="020B0604020202020204" pitchFamily="34" charset="0"/>
                        </a:rPr>
                        <a:t>$6,620</a:t>
                      </a:r>
                    </a:p>
                  </a:txBody>
                  <a:tcPr marL="7029" marR="7029" marT="7029" marB="0" anchor="b">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b"/>
                      <a:r>
                        <a:rPr lang="es-US" sz="1400" b="0" i="0" u="none" strike="noStrike">
                          <a:solidFill>
                            <a:srgbClr val="203764"/>
                          </a:solidFill>
                          <a:latin typeface="Arial" panose="020B0604020202020204" pitchFamily="34" charset="0"/>
                          <a:cs typeface="Arial" panose="020B0604020202020204" pitchFamily="34" charset="0"/>
                        </a:rPr>
                        <a:t>$3,310</a:t>
                      </a:r>
                    </a:p>
                  </a:txBody>
                  <a:tcPr marL="7029" marR="7029" marT="7029" marB="0" anchor="b">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l" rtl="0" fontAlgn="b"/>
                      <a:endParaRPr lang="en-US" sz="1400" b="0" i="0" u="none" strike="noStrike">
                        <a:solidFill>
                          <a:srgbClr val="203764"/>
                        </a:solidFill>
                        <a:effectLst/>
                        <a:latin typeface="Arial" panose="020B0604020202020204" pitchFamily="34" charset="0"/>
                        <a:cs typeface="Arial" panose="020B0604020202020204" pitchFamily="34" charset="0"/>
                      </a:endParaRPr>
                    </a:p>
                  </a:txBody>
                  <a:tcPr marL="7029" marR="7029" marT="7029" marB="0" anchor="b">
                    <a:lnL w="12700" cap="flat" cmpd="sng" algn="ctr">
                      <a:solidFill>
                        <a:srgbClr val="2F75B5"/>
                      </a:solidFill>
                      <a:prstDash val="solid"/>
                      <a:round/>
                      <a:headEnd type="none" w="med" len="med"/>
                      <a:tailEnd type="none" w="med" len="med"/>
                    </a:lnL>
                    <a:lnR>
                      <a:noFill/>
                    </a:lnR>
                    <a:lnT>
                      <a:noFill/>
                    </a:lnT>
                    <a:lnB>
                      <a:noFill/>
                    </a:lnB>
                  </a:tcPr>
                </a:tc>
                <a:tc>
                  <a:txBody>
                    <a:bodyPr/>
                    <a:lstStyle/>
                    <a:p>
                      <a:pPr algn="l" rtl="0" fontAlgn="b"/>
                      <a:endParaRPr lang="en-US" sz="1400" b="0" i="0" u="none" strike="noStrike" dirty="0">
                        <a:solidFill>
                          <a:srgbClr val="203764"/>
                        </a:solidFill>
                        <a:effectLst/>
                        <a:latin typeface="Arial" panose="020B0604020202020204" pitchFamily="34" charset="0"/>
                        <a:cs typeface="Arial" panose="020B0604020202020204" pitchFamily="34" charset="0"/>
                      </a:endParaRPr>
                    </a:p>
                  </a:txBody>
                  <a:tcPr marL="7029" marR="7029" marT="7029" marB="0" anchor="b">
                    <a:lnL>
                      <a:noFill/>
                    </a:lnL>
                    <a:lnR>
                      <a:noFill/>
                    </a:lnR>
                    <a:lnT>
                      <a:noFill/>
                    </a:lnT>
                    <a:lnB>
                      <a:noFill/>
                    </a:lnB>
                  </a:tcPr>
                </a:tc>
                <a:extLst>
                  <a:ext uri="{0D108BD9-81ED-4DB2-BD59-A6C34878D82A}">
                    <a16:rowId xmlns:a16="http://schemas.microsoft.com/office/drawing/2014/main" val="2286520977"/>
                  </a:ext>
                </a:extLst>
              </a:tr>
            </a:tbl>
          </a:graphicData>
        </a:graphic>
      </p:graphicFrame>
      <p:sp>
        <p:nvSpPr>
          <p:cNvPr id="6" name="TextBox 5">
            <a:extLst>
              <a:ext uri="{FF2B5EF4-FFF2-40B4-BE49-F238E27FC236}">
                <a16:creationId xmlns:a16="http://schemas.microsoft.com/office/drawing/2014/main" id="{8DDF9C89-3434-4686-AA32-13AB6F7B61FD}"/>
              </a:ext>
            </a:extLst>
          </p:cNvPr>
          <p:cNvSpPr txBox="1"/>
          <p:nvPr/>
        </p:nvSpPr>
        <p:spPr>
          <a:xfrm>
            <a:off x="276406" y="4720650"/>
            <a:ext cx="8236530" cy="1754326"/>
          </a:xfrm>
          <a:prstGeom prst="rect">
            <a:avLst/>
          </a:prstGeom>
          <a:solidFill>
            <a:schemeClr val="accent5">
              <a:lumMod val="20000"/>
              <a:lumOff val="80000"/>
              <a:alpha val="58000"/>
            </a:schemeClr>
          </a:solidFill>
        </p:spPr>
        <p:txBody>
          <a:bodyPr wrap="square" rtlCol="0">
            <a:spAutoFit/>
          </a:bodyPr>
          <a:lstStyle/>
          <a:p>
            <a:r>
              <a:rPr lang="es-US" sz="1200" dirty="0">
                <a:solidFill>
                  <a:schemeClr val="accent1">
                    <a:lumMod val="50000"/>
                  </a:schemeClr>
                </a:solidFill>
                <a:latin typeface="Arial" panose="020B0604020202020204" pitchFamily="34" charset="0"/>
                <a:cs typeface="Arial" panose="020B0604020202020204" pitchFamily="34" charset="0"/>
              </a:rPr>
              <a:t>*Los Planes F y G también ofrecen planes con deducibles altos en algunos estados. Con esta opción, deberá pagar por los costos cubiertos por Medicare (</a:t>
            </a:r>
            <a:r>
              <a:rPr lang="es-US" sz="1200" dirty="0" err="1">
                <a:solidFill>
                  <a:schemeClr val="accent1">
                    <a:lumMod val="50000"/>
                  </a:schemeClr>
                </a:solidFill>
                <a:latin typeface="Arial" panose="020B0604020202020204" pitchFamily="34" charset="0"/>
                <a:cs typeface="Arial" panose="020B0604020202020204" pitchFamily="34" charset="0"/>
              </a:rPr>
              <a:t>coseguro</a:t>
            </a:r>
            <a:r>
              <a:rPr lang="es-US" sz="1200" dirty="0">
                <a:solidFill>
                  <a:schemeClr val="accent1">
                    <a:lumMod val="50000"/>
                  </a:schemeClr>
                </a:solidFill>
                <a:latin typeface="Arial" panose="020B0604020202020204" pitchFamily="34" charset="0"/>
                <a:cs typeface="Arial" panose="020B0604020202020204" pitchFamily="34" charset="0"/>
              </a:rPr>
              <a:t>, copagos y deducibles) hasta el importe del deducible de $2,490 en 2022 antes de que su póliza pague. (Los planes C y F no estarán disponibles para las personas que hayan sido recientemente elegibles para Medicare a partir del 1 de enero de 2020).</a:t>
            </a:r>
          </a:p>
          <a:p>
            <a:r>
              <a:rPr lang="es-US" sz="1200" dirty="0">
                <a:solidFill>
                  <a:schemeClr val="accent1">
                    <a:lumMod val="50000"/>
                  </a:schemeClr>
                </a:solidFill>
                <a:latin typeface="Arial" panose="020B0604020202020204" pitchFamily="34" charset="0"/>
                <a:cs typeface="Arial" panose="020B0604020202020204" pitchFamily="34" charset="0"/>
              </a:rPr>
              <a:t>**Para los Planes K y L, después de que haya alcanzado su límite anual de gastos directos de su bolsillo y el deducible anual de la Parte B ($233 en 2022), el plan de </a:t>
            </a:r>
            <a:r>
              <a:rPr lang="es-US" sz="1200" dirty="0" err="1">
                <a:solidFill>
                  <a:schemeClr val="accent1">
                    <a:lumMod val="50000"/>
                  </a:schemeClr>
                </a:solidFill>
                <a:latin typeface="Arial" panose="020B0604020202020204" pitchFamily="34" charset="0"/>
                <a:cs typeface="Arial" panose="020B0604020202020204" pitchFamily="34" charset="0"/>
              </a:rPr>
              <a:t>Medigap</a:t>
            </a:r>
            <a:r>
              <a:rPr lang="es-US" sz="1200" dirty="0">
                <a:solidFill>
                  <a:schemeClr val="accent1">
                    <a:lumMod val="50000"/>
                  </a:schemeClr>
                </a:solidFill>
                <a:latin typeface="Arial" panose="020B0604020202020204" pitchFamily="34" charset="0"/>
                <a:cs typeface="Arial" panose="020B0604020202020204" pitchFamily="34" charset="0"/>
              </a:rPr>
              <a:t> pagará el 100% de los servicios cubiertos durante el resto del año calendario.</a:t>
            </a:r>
          </a:p>
          <a:p>
            <a:r>
              <a:rPr lang="es-US" sz="1200" dirty="0">
                <a:solidFill>
                  <a:schemeClr val="accent1">
                    <a:lumMod val="50000"/>
                  </a:schemeClr>
                </a:solidFill>
                <a:latin typeface="Arial" panose="020B0604020202020204" pitchFamily="34" charset="0"/>
                <a:cs typeface="Arial" panose="020B0604020202020204" pitchFamily="34" charset="0"/>
              </a:rPr>
              <a:t>*** El Plan N paga el 100% del </a:t>
            </a:r>
            <a:r>
              <a:rPr lang="es-US" sz="1200" dirty="0" err="1">
                <a:solidFill>
                  <a:schemeClr val="accent1">
                    <a:lumMod val="50000"/>
                  </a:schemeClr>
                </a:solidFill>
                <a:latin typeface="Arial" panose="020B0604020202020204" pitchFamily="34" charset="0"/>
                <a:cs typeface="Arial" panose="020B0604020202020204" pitchFamily="34" charset="0"/>
              </a:rPr>
              <a:t>coseguro</a:t>
            </a:r>
            <a:r>
              <a:rPr lang="es-US" sz="1200" dirty="0">
                <a:solidFill>
                  <a:schemeClr val="accent1">
                    <a:lumMod val="50000"/>
                  </a:schemeClr>
                </a:solidFill>
                <a:latin typeface="Arial" panose="020B0604020202020204" pitchFamily="34" charset="0"/>
                <a:cs typeface="Arial" panose="020B0604020202020204" pitchFamily="34" charset="0"/>
              </a:rPr>
              <a:t> de la Parte B, excepto por un copago de hasta $20 por algunas consultas y un copago de hasta $50 para visitas a la sala de emergencias que no conlleven a una internación.</a:t>
            </a:r>
          </a:p>
        </p:txBody>
      </p:sp>
      <p:sp>
        <p:nvSpPr>
          <p:cNvPr id="2" name="Slide Number Placeholder 1">
            <a:extLst>
              <a:ext uri="{FF2B5EF4-FFF2-40B4-BE49-F238E27FC236}">
                <a16:creationId xmlns:a16="http://schemas.microsoft.com/office/drawing/2014/main" id="{440B0316-5A3B-4057-A9F4-435D9C5F1404}"/>
              </a:ext>
            </a:extLst>
          </p:cNvPr>
          <p:cNvSpPr>
            <a:spLocks noGrp="1"/>
          </p:cNvSpPr>
          <p:nvPr>
            <p:ph type="sldNum" sz="quarter" idx="12"/>
          </p:nvPr>
        </p:nvSpPr>
        <p:spPr/>
        <p:txBody>
          <a:bodyPr/>
          <a:lstStyle/>
          <a:p>
            <a:pPr>
              <a:defRPr/>
            </a:pPr>
            <a:fld id="{11E79EF6-0C0E-43E6-8FB3-918BC522CC5A}" type="slidenum">
              <a:rPr lang="en-US" smtClean="0"/>
              <a:pPr>
                <a:defRPr/>
              </a:pPr>
              <a:t>16</a:t>
            </a:fld>
            <a:endParaRPr lang="en-US"/>
          </a:p>
        </p:txBody>
      </p:sp>
      <p:sp>
        <p:nvSpPr>
          <p:cNvPr id="15" name="Date Placeholder 5">
            <a:extLst>
              <a:ext uri="{FF2B5EF4-FFF2-40B4-BE49-F238E27FC236}">
                <a16:creationId xmlns:a16="http://schemas.microsoft.com/office/drawing/2014/main" id="{0E0CE545-B59F-42EC-96E6-0A5602FD4C62}"/>
              </a:ext>
            </a:extLst>
          </p:cNvPr>
          <p:cNvSpPr>
            <a:spLocks noGrp="1"/>
          </p:cNvSpPr>
          <p:nvPr>
            <p:ph type="dt" sz="half" idx="10"/>
          </p:nvPr>
        </p:nvSpPr>
        <p:spPr/>
        <p:txBody>
          <a:bodyPr/>
          <a:lstStyle/>
          <a:p>
            <a:r>
              <a:rPr lang="es-US"/>
              <a:t>Mayo de 2022</a:t>
            </a:r>
          </a:p>
        </p:txBody>
      </p:sp>
      <p:sp>
        <p:nvSpPr>
          <p:cNvPr id="16" name="Footer Placeholder 6">
            <a:extLst>
              <a:ext uri="{FF2B5EF4-FFF2-40B4-BE49-F238E27FC236}">
                <a16:creationId xmlns:a16="http://schemas.microsoft.com/office/drawing/2014/main" id="{EFCDF8C4-62CC-46A8-B4B4-D7F916EEA4EC}"/>
              </a:ext>
            </a:extLst>
          </p:cNvPr>
          <p:cNvSpPr>
            <a:spLocks noGrp="1"/>
          </p:cNvSpPr>
          <p:nvPr>
            <p:ph type="ftr" sz="quarter" idx="11"/>
          </p:nvPr>
        </p:nvSpPr>
        <p:spPr/>
        <p:txBody>
          <a:bodyPr/>
          <a:lstStyle/>
          <a:p>
            <a:r>
              <a:rPr lang="es-US"/>
              <a:t>Pólizas del Seguro Suplementario de Medicare (Medigap)</a:t>
            </a:r>
          </a:p>
        </p:txBody>
      </p:sp>
    </p:spTree>
    <p:custDataLst>
      <p:tags r:id="rId1"/>
    </p:custDataLst>
    <p:extLst>
      <p:ext uri="{BB962C8B-B14F-4D97-AF65-F5344CB8AC3E}">
        <p14:creationId xmlns:p14="http://schemas.microsoft.com/office/powerpoint/2010/main" val="25846187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7A5FB7-624A-6D45-BB73-0C7AF9FBBF77}"/>
              </a:ext>
            </a:extLst>
          </p:cNvPr>
          <p:cNvSpPr>
            <a:spLocks noGrp="1"/>
          </p:cNvSpPr>
          <p:nvPr>
            <p:ph type="title"/>
          </p:nvPr>
        </p:nvSpPr>
        <p:spPr>
          <a:xfrm>
            <a:off x="0" y="0"/>
            <a:ext cx="12192000" cy="949124"/>
          </a:xfrm>
        </p:spPr>
        <p:txBody>
          <a:bodyPr anchor="ctr">
            <a:normAutofit/>
          </a:bodyPr>
          <a:lstStyle/>
          <a:p>
            <a:r>
              <a:rPr lang="es-US" sz="3000"/>
              <a:t>Cambios Medigap 2020</a:t>
            </a:r>
          </a:p>
        </p:txBody>
      </p:sp>
      <p:sp>
        <p:nvSpPr>
          <p:cNvPr id="5" name="Content Placeholder 4">
            <a:extLst>
              <a:ext uri="{FF2B5EF4-FFF2-40B4-BE49-F238E27FC236}">
                <a16:creationId xmlns:a16="http://schemas.microsoft.com/office/drawing/2014/main" id="{710F3EA5-7453-3044-8A3D-84393179DEE8}"/>
              </a:ext>
            </a:extLst>
          </p:cNvPr>
          <p:cNvSpPr>
            <a:spLocks noGrp="1"/>
          </p:cNvSpPr>
          <p:nvPr>
            <p:ph type="body" sz="quarter" idx="13"/>
          </p:nvPr>
        </p:nvSpPr>
        <p:spPr>
          <a:xfrm>
            <a:off x="914399" y="1280160"/>
            <a:ext cx="10439401" cy="4167187"/>
          </a:xfrm>
        </p:spPr>
        <p:txBody>
          <a:bodyPr>
            <a:noAutofit/>
          </a:bodyPr>
          <a:lstStyle/>
          <a:p>
            <a:pPr marL="0" lvl="0" indent="0" defTabSz="857250">
              <a:lnSpc>
                <a:spcPct val="100000"/>
              </a:lnSpc>
              <a:spcBef>
                <a:spcPts val="0"/>
              </a:spcBef>
              <a:spcAft>
                <a:spcPts val="1200"/>
              </a:spcAft>
              <a:buNone/>
            </a:pPr>
            <a:r>
              <a:rPr lang="es-US" sz="2800" b="1" dirty="0">
                <a:solidFill>
                  <a:schemeClr val="accent1">
                    <a:lumMod val="75000"/>
                  </a:schemeClr>
                </a:solidFill>
              </a:rPr>
              <a:t>Desde el 1 de enero de 2020, los planes de </a:t>
            </a:r>
            <a:r>
              <a:rPr lang="es-US" sz="2800" b="1" dirty="0" err="1">
                <a:solidFill>
                  <a:schemeClr val="accent1">
                    <a:lumMod val="75000"/>
                  </a:schemeClr>
                </a:solidFill>
              </a:rPr>
              <a:t>Medigap</a:t>
            </a:r>
            <a:r>
              <a:rPr lang="es-US" sz="2800" b="1" dirty="0">
                <a:solidFill>
                  <a:schemeClr val="accent1">
                    <a:lumMod val="75000"/>
                  </a:schemeClr>
                </a:solidFill>
              </a:rPr>
              <a:t> que se venden a las nuevas personas inscritas en Medicare ya no pueden cubrir el deducible de la Parte B</a:t>
            </a:r>
          </a:p>
          <a:p>
            <a:pPr marL="548640" indent="-274320">
              <a:lnSpc>
                <a:spcPct val="100000"/>
              </a:lnSpc>
              <a:spcBef>
                <a:spcPts val="0"/>
              </a:spcBef>
              <a:spcAft>
                <a:spcPts val="1200"/>
              </a:spcAft>
            </a:pPr>
            <a:r>
              <a:rPr lang="es-US" sz="2400" dirty="0">
                <a:solidFill>
                  <a:schemeClr val="accent1">
                    <a:lumMod val="75000"/>
                  </a:schemeClr>
                </a:solidFill>
              </a:rPr>
              <a:t>Las compañías de seguros tienen prohibido vender Planes C o F estandarizados a personas recién elegibles con Medicare, que: </a:t>
            </a:r>
          </a:p>
          <a:p>
            <a:pPr marL="1097280" lvl="3" indent="-274320" defTabSz="857250">
              <a:lnSpc>
                <a:spcPct val="100000"/>
              </a:lnSpc>
              <a:spcBef>
                <a:spcPts val="0"/>
              </a:spcBef>
              <a:spcAft>
                <a:spcPts val="600"/>
              </a:spcAft>
              <a:buSzPct val="100000"/>
            </a:pPr>
            <a:r>
              <a:rPr lang="es-US" sz="2000" dirty="0">
                <a:solidFill>
                  <a:schemeClr val="accent1">
                    <a:lumMod val="75000"/>
                  </a:schemeClr>
                </a:solidFill>
              </a:rPr>
              <a:t>Cumplieron 65 años el 1 de enero de 2020 o después</a:t>
            </a:r>
          </a:p>
          <a:p>
            <a:pPr marL="1097280" lvl="3" indent="-274320" defTabSz="857250">
              <a:lnSpc>
                <a:spcPct val="100000"/>
              </a:lnSpc>
              <a:spcBef>
                <a:spcPts val="0"/>
              </a:spcBef>
              <a:spcAft>
                <a:spcPts val="600"/>
              </a:spcAft>
              <a:buSzPct val="100000"/>
            </a:pPr>
            <a:r>
              <a:rPr lang="es-US" sz="2000" dirty="0">
                <a:solidFill>
                  <a:schemeClr val="accent1">
                    <a:lumMod val="75000"/>
                  </a:schemeClr>
                </a:solidFill>
              </a:rPr>
              <a:t>Obtuvieron la Parte A sin prima el 1 de enero de 2020 o después</a:t>
            </a:r>
          </a:p>
          <a:p>
            <a:pPr marL="548640" indent="-274320">
              <a:lnSpc>
                <a:spcPct val="100000"/>
              </a:lnSpc>
              <a:spcBef>
                <a:spcPts val="0"/>
              </a:spcBef>
              <a:spcAft>
                <a:spcPts val="1200"/>
              </a:spcAft>
            </a:pPr>
            <a:r>
              <a:rPr lang="es-US" sz="2400" dirty="0">
                <a:solidFill>
                  <a:schemeClr val="accent1">
                    <a:lumMod val="75000"/>
                  </a:schemeClr>
                </a:solidFill>
              </a:rPr>
              <a:t>Una persona que no era "recientemente elegible para Medicare" el 1 de enero de 2020 o más tarde puede solicitar la compra del Plan C o el Plan F</a:t>
            </a:r>
          </a:p>
        </p:txBody>
      </p:sp>
      <p:sp>
        <p:nvSpPr>
          <p:cNvPr id="7" name="Footer Placeholder 6">
            <a:extLst>
              <a:ext uri="{FF2B5EF4-FFF2-40B4-BE49-F238E27FC236}">
                <a16:creationId xmlns:a16="http://schemas.microsoft.com/office/drawing/2014/main" id="{5A20AE4D-0D94-194C-9E1C-072CFE5BB361}"/>
              </a:ext>
            </a:extLst>
          </p:cNvPr>
          <p:cNvSpPr>
            <a:spLocks noGrp="1"/>
          </p:cNvSpPr>
          <p:nvPr>
            <p:ph type="ftr" sz="quarter" idx="11"/>
          </p:nvPr>
        </p:nvSpPr>
        <p:spPr/>
        <p:txBody>
          <a:bodyPr/>
          <a:lstStyle/>
          <a:p>
            <a:r>
              <a:rPr lang="es-US"/>
              <a:t>Pólizas del Seguro Suplementario de Medicare (Medigap)</a:t>
            </a:r>
          </a:p>
        </p:txBody>
      </p:sp>
      <p:sp>
        <p:nvSpPr>
          <p:cNvPr id="2" name="Slide Number Placeholder 1">
            <a:extLst>
              <a:ext uri="{FF2B5EF4-FFF2-40B4-BE49-F238E27FC236}">
                <a16:creationId xmlns:a16="http://schemas.microsoft.com/office/drawing/2014/main" id="{B481CD38-302C-4B97-95C9-0F22236B67AE}"/>
              </a:ext>
            </a:extLst>
          </p:cNvPr>
          <p:cNvSpPr>
            <a:spLocks noGrp="1"/>
          </p:cNvSpPr>
          <p:nvPr>
            <p:ph type="sldNum" sz="quarter" idx="12"/>
          </p:nvPr>
        </p:nvSpPr>
        <p:spPr/>
        <p:txBody>
          <a:bodyPr/>
          <a:lstStyle/>
          <a:p>
            <a:pPr>
              <a:defRPr/>
            </a:pPr>
            <a:fld id="{11E79EF6-0C0E-43E6-8FB3-918BC522CC5A}" type="slidenum">
              <a:rPr lang="en-US" smtClean="0"/>
              <a:pPr>
                <a:defRPr/>
              </a:pPr>
              <a:t>17</a:t>
            </a:fld>
            <a:endParaRPr lang="en-US"/>
          </a:p>
        </p:txBody>
      </p:sp>
      <p:sp>
        <p:nvSpPr>
          <p:cNvPr id="6" name="Date Placeholder 5">
            <a:extLst>
              <a:ext uri="{FF2B5EF4-FFF2-40B4-BE49-F238E27FC236}">
                <a16:creationId xmlns:a16="http://schemas.microsoft.com/office/drawing/2014/main" id="{24DFEBB1-81D0-C34F-ADEC-D0F887B655C6}"/>
              </a:ext>
            </a:extLst>
          </p:cNvPr>
          <p:cNvSpPr>
            <a:spLocks noGrp="1"/>
          </p:cNvSpPr>
          <p:nvPr>
            <p:ph type="dt" sz="half" idx="10"/>
          </p:nvPr>
        </p:nvSpPr>
        <p:spPr/>
        <p:txBody>
          <a:bodyPr/>
          <a:lstStyle/>
          <a:p>
            <a:r>
              <a:rPr lang="es-US"/>
              <a:t>Mayo de 2022</a:t>
            </a:r>
          </a:p>
        </p:txBody>
      </p:sp>
    </p:spTree>
    <p:custDataLst>
      <p:tags r:id="rId1"/>
    </p:custDataLst>
    <p:extLst>
      <p:ext uri="{BB962C8B-B14F-4D97-AF65-F5344CB8AC3E}">
        <p14:creationId xmlns:p14="http://schemas.microsoft.com/office/powerpoint/2010/main" val="346520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250"/>
                                  </p:stCondLst>
                                  <p:childTnLst>
                                    <p:set>
                                      <p:cBhvr>
                                        <p:cTn id="9" dur="1" fill="hold">
                                          <p:stCondLst>
                                            <p:cond delay="0"/>
                                          </p:stCondLst>
                                        </p:cTn>
                                        <p:tgtEl>
                                          <p:spTgt spid="5">
                                            <p:txEl>
                                              <p:pRg st="2" end="2"/>
                                            </p:txEl>
                                          </p:spTgt>
                                        </p:tgtEl>
                                        <p:attrNameLst>
                                          <p:attrName>style.visibility</p:attrName>
                                        </p:attrNameLst>
                                      </p:cBhvr>
                                      <p:to>
                                        <p:strVal val="visible"/>
                                      </p:to>
                                    </p:set>
                                  </p:childTnLst>
                                </p:cTn>
                              </p:par>
                            </p:childTnLst>
                          </p:cTn>
                        </p:par>
                        <p:par>
                          <p:cTn id="10" fill="hold">
                            <p:stCondLst>
                              <p:cond delay="250"/>
                            </p:stCondLst>
                            <p:childTnLst>
                              <p:par>
                                <p:cTn id="11" presetID="1" presetClass="entr" presetSubtype="0" fill="hold" nodeType="afterEffect">
                                  <p:stCondLst>
                                    <p:cond delay="50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7A5FB7-624A-6D45-BB73-0C7AF9FBBF77}"/>
              </a:ext>
            </a:extLst>
          </p:cNvPr>
          <p:cNvSpPr>
            <a:spLocks noGrp="1"/>
          </p:cNvSpPr>
          <p:nvPr>
            <p:ph type="title"/>
          </p:nvPr>
        </p:nvSpPr>
        <p:spPr>
          <a:xfrm>
            <a:off x="0" y="0"/>
            <a:ext cx="12192000" cy="937549"/>
          </a:xfrm>
        </p:spPr>
        <p:txBody>
          <a:bodyPr anchor="ctr">
            <a:normAutofit/>
          </a:bodyPr>
          <a:lstStyle/>
          <a:p>
            <a:r>
              <a:rPr lang="es-US" sz="3000"/>
              <a:t>Cambios Medigap 2020 (continuación)</a:t>
            </a:r>
          </a:p>
        </p:txBody>
      </p:sp>
      <p:sp>
        <p:nvSpPr>
          <p:cNvPr id="5" name="Content Placeholder 4">
            <a:extLst>
              <a:ext uri="{FF2B5EF4-FFF2-40B4-BE49-F238E27FC236}">
                <a16:creationId xmlns:a16="http://schemas.microsoft.com/office/drawing/2014/main" id="{710F3EA5-7453-3044-8A3D-84393179DEE8}"/>
              </a:ext>
            </a:extLst>
          </p:cNvPr>
          <p:cNvSpPr>
            <a:spLocks noGrp="1"/>
          </p:cNvSpPr>
          <p:nvPr>
            <p:ph type="body" sz="quarter" idx="13"/>
          </p:nvPr>
        </p:nvSpPr>
        <p:spPr>
          <a:xfrm>
            <a:off x="914401" y="1280160"/>
            <a:ext cx="10780294" cy="4167187"/>
          </a:xfrm>
        </p:spPr>
        <p:txBody>
          <a:bodyPr>
            <a:noAutofit/>
          </a:bodyPr>
          <a:lstStyle/>
          <a:p>
            <a:pPr marL="274320" indent="-274320">
              <a:lnSpc>
                <a:spcPct val="100000"/>
              </a:lnSpc>
              <a:spcBef>
                <a:spcPts val="0"/>
              </a:spcBef>
              <a:spcAft>
                <a:spcPts val="1200"/>
              </a:spcAft>
            </a:pPr>
            <a:r>
              <a:rPr lang="es-US" dirty="0">
                <a:solidFill>
                  <a:schemeClr val="accent1">
                    <a:lumMod val="75000"/>
                  </a:schemeClr>
                </a:solidFill>
              </a:rPr>
              <a:t>Las compañías de seguros pueden vender los Planes C o F a las personas que obtienen Medicare de forma retroactiva con fecha de inicio de su Parte A siendo antes del 1 de enero de 2020</a:t>
            </a:r>
          </a:p>
          <a:p>
            <a:pPr marL="274320" lvl="0" indent="-274320">
              <a:lnSpc>
                <a:spcPct val="100000"/>
              </a:lnSpc>
              <a:spcBef>
                <a:spcPts val="0"/>
              </a:spcBef>
              <a:spcAft>
                <a:spcPts val="1200"/>
              </a:spcAft>
            </a:pPr>
            <a:r>
              <a:rPr lang="es-US" dirty="0">
                <a:solidFill>
                  <a:schemeClr val="accent1">
                    <a:lumMod val="75000"/>
                  </a:schemeClr>
                </a:solidFill>
              </a:rPr>
              <a:t>Los Planes C y F permanecerán activos para las personas que ya </a:t>
            </a:r>
            <a:br>
              <a:rPr lang="es-US" dirty="0">
                <a:solidFill>
                  <a:schemeClr val="accent1">
                    <a:lumMod val="75000"/>
                  </a:schemeClr>
                </a:solidFill>
              </a:rPr>
            </a:br>
            <a:r>
              <a:rPr lang="es-US" dirty="0">
                <a:solidFill>
                  <a:schemeClr val="accent1">
                    <a:lumMod val="75000"/>
                  </a:schemeClr>
                </a:solidFill>
              </a:rPr>
              <a:t>los tenían</a:t>
            </a:r>
          </a:p>
          <a:p>
            <a:pPr marL="274320" lvl="0" indent="-274320">
              <a:lnSpc>
                <a:spcPct val="100000"/>
              </a:lnSpc>
              <a:spcBef>
                <a:spcPts val="0"/>
              </a:spcBef>
              <a:spcAft>
                <a:spcPts val="1200"/>
              </a:spcAft>
            </a:pPr>
            <a:r>
              <a:rPr lang="es-US" dirty="0">
                <a:solidFill>
                  <a:schemeClr val="accent1">
                    <a:lumMod val="75000"/>
                  </a:schemeClr>
                </a:solidFill>
              </a:rPr>
              <a:t>Los planes C y F son renovables garantizados (a menos que no se paguen las primas)</a:t>
            </a:r>
          </a:p>
          <a:p>
            <a:pPr marL="274320" lvl="0" indent="-274320">
              <a:lnSpc>
                <a:spcPct val="100000"/>
              </a:lnSpc>
              <a:spcBef>
                <a:spcPts val="0"/>
              </a:spcBef>
              <a:spcAft>
                <a:spcPts val="1200"/>
              </a:spcAft>
            </a:pPr>
            <a:r>
              <a:rPr lang="es-US" dirty="0">
                <a:solidFill>
                  <a:schemeClr val="accent1">
                    <a:lumMod val="75000"/>
                  </a:schemeClr>
                </a:solidFill>
              </a:rPr>
              <a:t>Ningún derecho de emisión con garantía federal para transferir de los Planes C o F a otros tipos de planes</a:t>
            </a:r>
          </a:p>
          <a:p>
            <a:pPr marL="274320" lvl="0" indent="-274320">
              <a:lnSpc>
                <a:spcPct val="100000"/>
              </a:lnSpc>
              <a:spcBef>
                <a:spcPts val="0"/>
              </a:spcBef>
              <a:spcAft>
                <a:spcPts val="1200"/>
              </a:spcAft>
            </a:pPr>
            <a:r>
              <a:rPr lang="es-US" dirty="0">
                <a:solidFill>
                  <a:schemeClr val="accent1">
                    <a:lumMod val="75000"/>
                  </a:schemeClr>
                </a:solidFill>
              </a:rPr>
              <a:t>Consulte con su estado</a:t>
            </a:r>
          </a:p>
        </p:txBody>
      </p:sp>
      <p:sp>
        <p:nvSpPr>
          <p:cNvPr id="7" name="Footer Placeholder 6">
            <a:extLst>
              <a:ext uri="{FF2B5EF4-FFF2-40B4-BE49-F238E27FC236}">
                <a16:creationId xmlns:a16="http://schemas.microsoft.com/office/drawing/2014/main" id="{5A20AE4D-0D94-194C-9E1C-072CFE5BB361}"/>
              </a:ext>
            </a:extLst>
          </p:cNvPr>
          <p:cNvSpPr>
            <a:spLocks noGrp="1"/>
          </p:cNvSpPr>
          <p:nvPr>
            <p:ph type="ftr" sz="quarter" idx="11"/>
          </p:nvPr>
        </p:nvSpPr>
        <p:spPr/>
        <p:txBody>
          <a:bodyPr/>
          <a:lstStyle/>
          <a:p>
            <a:r>
              <a:rPr lang="es-US"/>
              <a:t>Pólizas del Seguro Suplementario de Medicare (Medigap)</a:t>
            </a:r>
          </a:p>
        </p:txBody>
      </p:sp>
      <p:sp>
        <p:nvSpPr>
          <p:cNvPr id="2" name="Slide Number Placeholder 1">
            <a:extLst>
              <a:ext uri="{FF2B5EF4-FFF2-40B4-BE49-F238E27FC236}">
                <a16:creationId xmlns:a16="http://schemas.microsoft.com/office/drawing/2014/main" id="{E94DA64D-D2EE-4666-BCDE-BF198E23438F}"/>
              </a:ext>
            </a:extLst>
          </p:cNvPr>
          <p:cNvSpPr>
            <a:spLocks noGrp="1"/>
          </p:cNvSpPr>
          <p:nvPr>
            <p:ph type="sldNum" sz="quarter" idx="12"/>
          </p:nvPr>
        </p:nvSpPr>
        <p:spPr/>
        <p:txBody>
          <a:bodyPr/>
          <a:lstStyle/>
          <a:p>
            <a:pPr>
              <a:defRPr/>
            </a:pPr>
            <a:fld id="{11E79EF6-0C0E-43E6-8FB3-918BC522CC5A}" type="slidenum">
              <a:rPr lang="en-US" smtClean="0"/>
              <a:pPr>
                <a:defRPr/>
              </a:pPr>
              <a:t>18</a:t>
            </a:fld>
            <a:endParaRPr lang="en-US"/>
          </a:p>
        </p:txBody>
      </p:sp>
      <p:sp>
        <p:nvSpPr>
          <p:cNvPr id="6" name="Date Placeholder 5">
            <a:extLst>
              <a:ext uri="{FF2B5EF4-FFF2-40B4-BE49-F238E27FC236}">
                <a16:creationId xmlns:a16="http://schemas.microsoft.com/office/drawing/2014/main" id="{24DFEBB1-81D0-C34F-ADEC-D0F887B655C6}"/>
              </a:ext>
            </a:extLst>
          </p:cNvPr>
          <p:cNvSpPr>
            <a:spLocks noGrp="1"/>
          </p:cNvSpPr>
          <p:nvPr>
            <p:ph type="dt" sz="half" idx="10"/>
          </p:nvPr>
        </p:nvSpPr>
        <p:spPr/>
        <p:txBody>
          <a:bodyPr/>
          <a:lstStyle/>
          <a:p>
            <a:r>
              <a:rPr lang="es-US"/>
              <a:t>Mayo de 2022</a:t>
            </a:r>
          </a:p>
        </p:txBody>
      </p:sp>
    </p:spTree>
    <p:custDataLst>
      <p:tags r:id="rId1"/>
    </p:custDataLst>
    <p:extLst>
      <p:ext uri="{BB962C8B-B14F-4D97-AF65-F5344CB8AC3E}">
        <p14:creationId xmlns:p14="http://schemas.microsoft.com/office/powerpoint/2010/main" val="930476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7A5FB7-624A-6D45-BB73-0C7AF9FBBF77}"/>
              </a:ext>
            </a:extLst>
          </p:cNvPr>
          <p:cNvSpPr>
            <a:spLocks noGrp="1"/>
          </p:cNvSpPr>
          <p:nvPr>
            <p:ph type="title"/>
          </p:nvPr>
        </p:nvSpPr>
        <p:spPr>
          <a:xfrm>
            <a:off x="0" y="17054"/>
            <a:ext cx="12192000" cy="914277"/>
          </a:xfrm>
        </p:spPr>
        <p:txBody>
          <a:bodyPr anchor="ctr">
            <a:normAutofit/>
          </a:bodyPr>
          <a:lstStyle/>
          <a:p>
            <a:r>
              <a:rPr lang="es-US" sz="3000"/>
              <a:t>Estados exentos</a:t>
            </a:r>
          </a:p>
        </p:txBody>
      </p:sp>
      <p:grpSp>
        <p:nvGrpSpPr>
          <p:cNvPr id="15" name="Group 14" descr="Mapa de Massachusetts&#10;">
            <a:extLst>
              <a:ext uri="{FF2B5EF4-FFF2-40B4-BE49-F238E27FC236}">
                <a16:creationId xmlns:a16="http://schemas.microsoft.com/office/drawing/2014/main" id="{83AFF095-8FCA-40CF-A082-519BDECC984C}"/>
              </a:ext>
            </a:extLst>
          </p:cNvPr>
          <p:cNvGrpSpPr/>
          <p:nvPr/>
        </p:nvGrpSpPr>
        <p:grpSpPr>
          <a:xfrm>
            <a:off x="1305187" y="1435423"/>
            <a:ext cx="3406326" cy="1962689"/>
            <a:chOff x="1478185" y="1571903"/>
            <a:chExt cx="3406326" cy="1962689"/>
          </a:xfrm>
        </p:grpSpPr>
        <p:pic>
          <p:nvPicPr>
            <p:cNvPr id="9" name="Picture 8" descr="Massachusetts map">
              <a:extLst>
                <a:ext uri="{FF2B5EF4-FFF2-40B4-BE49-F238E27FC236}">
                  <a16:creationId xmlns:a16="http://schemas.microsoft.com/office/drawing/2014/main" id="{D6596FF5-F1D6-49B8-8960-E5B99AD03269}"/>
                </a:ext>
              </a:extLst>
            </p:cNvPr>
            <p:cNvPicPr>
              <a:picLocks noChangeAspect="1"/>
            </p:cNvPicPr>
            <p:nvPr/>
          </p:nvPicPr>
          <p:blipFill>
            <a:blip r:embed="rId4">
              <a:duotone>
                <a:schemeClr val="accent4">
                  <a:shade val="45000"/>
                  <a:satMod val="135000"/>
                </a:schemeClr>
                <a:prstClr val="white"/>
              </a:duotone>
            </a:blip>
            <a:stretch>
              <a:fillRect/>
            </a:stretch>
          </p:blipFill>
          <p:spPr>
            <a:xfrm>
              <a:off x="1478185" y="1571903"/>
              <a:ext cx="3406326" cy="1962689"/>
            </a:xfrm>
            <a:prstGeom prst="rect">
              <a:avLst/>
            </a:prstGeom>
          </p:spPr>
        </p:pic>
        <p:sp>
          <p:nvSpPr>
            <p:cNvPr id="10" name="TextBox 9">
              <a:extLst>
                <a:ext uri="{FF2B5EF4-FFF2-40B4-BE49-F238E27FC236}">
                  <a16:creationId xmlns:a16="http://schemas.microsoft.com/office/drawing/2014/main" id="{DDBFC300-ECDA-4FB1-8DBB-8560420D4D85}"/>
                </a:ext>
              </a:extLst>
            </p:cNvPr>
            <p:cNvSpPr txBox="1"/>
            <p:nvPr/>
          </p:nvSpPr>
          <p:spPr>
            <a:xfrm>
              <a:off x="1778650" y="2021818"/>
              <a:ext cx="2940148" cy="461665"/>
            </a:xfrm>
            <a:prstGeom prst="rect">
              <a:avLst/>
            </a:prstGeom>
            <a:noFill/>
          </p:spPr>
          <p:txBody>
            <a:bodyPr wrap="square" rtlCol="0">
              <a:spAutoFit/>
            </a:bodyPr>
            <a:lstStyle/>
            <a:p>
              <a:r>
                <a:rPr lang="es-US" sz="2400" b="1">
                  <a:solidFill>
                    <a:schemeClr val="bg1"/>
                  </a:solidFill>
                </a:rPr>
                <a:t>Massachusetts</a:t>
              </a:r>
            </a:p>
          </p:txBody>
        </p:sp>
      </p:grpSp>
      <p:grpSp>
        <p:nvGrpSpPr>
          <p:cNvPr id="3" name="Group 2" descr="Mapa de Minnesota">
            <a:extLst>
              <a:ext uri="{FF2B5EF4-FFF2-40B4-BE49-F238E27FC236}">
                <a16:creationId xmlns:a16="http://schemas.microsoft.com/office/drawing/2014/main" id="{1853B928-69C3-43CB-8AF6-21CF4F53476C}"/>
              </a:ext>
            </a:extLst>
          </p:cNvPr>
          <p:cNvGrpSpPr/>
          <p:nvPr/>
        </p:nvGrpSpPr>
        <p:grpSpPr>
          <a:xfrm>
            <a:off x="5210034" y="1059689"/>
            <a:ext cx="3136164" cy="2579219"/>
            <a:chOff x="5475017" y="1031876"/>
            <a:chExt cx="3136164" cy="2579219"/>
          </a:xfrm>
        </p:grpSpPr>
        <p:pic>
          <p:nvPicPr>
            <p:cNvPr id="11" name="Picture 10" descr="Minnesota map">
              <a:extLst>
                <a:ext uri="{FF2B5EF4-FFF2-40B4-BE49-F238E27FC236}">
                  <a16:creationId xmlns:a16="http://schemas.microsoft.com/office/drawing/2014/main" id="{047F72CF-F95F-4589-B874-7F53B2C1BBA9}"/>
                </a:ext>
              </a:extLst>
            </p:cNvPr>
            <p:cNvPicPr>
              <a:picLocks noChangeAspect="1"/>
            </p:cNvPicPr>
            <p:nvPr/>
          </p:nvPicPr>
          <p:blipFill rotWithShape="1">
            <a:blip r:embed="rId5"/>
            <a:srcRect l="13786" t="7608" r="11614" b="11912"/>
            <a:stretch/>
          </p:blipFill>
          <p:spPr>
            <a:xfrm>
              <a:off x="5475017" y="1031876"/>
              <a:ext cx="2390766" cy="2579219"/>
            </a:xfrm>
            <a:prstGeom prst="rect">
              <a:avLst/>
            </a:prstGeom>
          </p:spPr>
        </p:pic>
        <p:sp>
          <p:nvSpPr>
            <p:cNvPr id="12" name="TextBox 11">
              <a:extLst>
                <a:ext uri="{FF2B5EF4-FFF2-40B4-BE49-F238E27FC236}">
                  <a16:creationId xmlns:a16="http://schemas.microsoft.com/office/drawing/2014/main" id="{CA518637-22B6-42FF-B19A-6AC80CBE8D07}"/>
                </a:ext>
              </a:extLst>
            </p:cNvPr>
            <p:cNvSpPr txBox="1"/>
            <p:nvPr/>
          </p:nvSpPr>
          <p:spPr>
            <a:xfrm>
              <a:off x="5671033" y="1700971"/>
              <a:ext cx="2940148" cy="461665"/>
            </a:xfrm>
            <a:prstGeom prst="rect">
              <a:avLst/>
            </a:prstGeom>
            <a:noFill/>
          </p:spPr>
          <p:txBody>
            <a:bodyPr wrap="square" rtlCol="0">
              <a:spAutoFit/>
            </a:bodyPr>
            <a:lstStyle/>
            <a:p>
              <a:r>
                <a:rPr lang="es-US" sz="2400" b="1">
                  <a:solidFill>
                    <a:schemeClr val="bg1"/>
                  </a:solidFill>
                </a:rPr>
                <a:t>Minnesota</a:t>
              </a:r>
            </a:p>
          </p:txBody>
        </p:sp>
      </p:grpSp>
      <p:grpSp>
        <p:nvGrpSpPr>
          <p:cNvPr id="2" name="Group 1" descr="Map of Wisconsin">
            <a:extLst>
              <a:ext uri="{FF2B5EF4-FFF2-40B4-BE49-F238E27FC236}">
                <a16:creationId xmlns:a16="http://schemas.microsoft.com/office/drawing/2014/main" id="{42C6C4E3-3700-4755-9A6C-F19ED68B6BB4}"/>
              </a:ext>
            </a:extLst>
          </p:cNvPr>
          <p:cNvGrpSpPr/>
          <p:nvPr/>
        </p:nvGrpSpPr>
        <p:grpSpPr>
          <a:xfrm>
            <a:off x="8173946" y="1071535"/>
            <a:ext cx="3284651" cy="2550936"/>
            <a:chOff x="8346944" y="1208015"/>
            <a:chExt cx="3284651" cy="2550936"/>
          </a:xfrm>
        </p:grpSpPr>
        <p:pic>
          <p:nvPicPr>
            <p:cNvPr id="13" name="Picture 12" descr="Mapa de Wisconsin">
              <a:extLst>
                <a:ext uri="{FF2B5EF4-FFF2-40B4-BE49-F238E27FC236}">
                  <a16:creationId xmlns:a16="http://schemas.microsoft.com/office/drawing/2014/main" id="{6C112CDF-1029-4BCD-AFC2-2CC9F01CAA22}"/>
                </a:ext>
              </a:extLst>
            </p:cNvPr>
            <p:cNvPicPr>
              <a:picLocks noChangeAspect="1"/>
            </p:cNvPicPr>
            <p:nvPr/>
          </p:nvPicPr>
          <p:blipFill>
            <a:blip r:embed="rId6"/>
            <a:stretch>
              <a:fillRect/>
            </a:stretch>
          </p:blipFill>
          <p:spPr>
            <a:xfrm>
              <a:off x="8346944" y="1208015"/>
              <a:ext cx="2366871" cy="2550936"/>
            </a:xfrm>
            <a:prstGeom prst="rect">
              <a:avLst/>
            </a:prstGeom>
          </p:spPr>
        </p:pic>
        <p:sp>
          <p:nvSpPr>
            <p:cNvPr id="14" name="TextBox 13">
              <a:extLst>
                <a:ext uri="{FF2B5EF4-FFF2-40B4-BE49-F238E27FC236}">
                  <a16:creationId xmlns:a16="http://schemas.microsoft.com/office/drawing/2014/main" id="{AE4B5B58-9A16-4D4F-9CDD-16ECFAAA7883}"/>
                </a:ext>
              </a:extLst>
            </p:cNvPr>
            <p:cNvSpPr txBox="1"/>
            <p:nvPr/>
          </p:nvSpPr>
          <p:spPr>
            <a:xfrm>
              <a:off x="8691447" y="2053615"/>
              <a:ext cx="2940148" cy="461665"/>
            </a:xfrm>
            <a:prstGeom prst="rect">
              <a:avLst/>
            </a:prstGeom>
            <a:noFill/>
          </p:spPr>
          <p:txBody>
            <a:bodyPr wrap="square" rtlCol="0">
              <a:spAutoFit/>
            </a:bodyPr>
            <a:lstStyle/>
            <a:p>
              <a:r>
                <a:rPr lang="es-US" sz="2400" b="1" dirty="0">
                  <a:solidFill>
                    <a:schemeClr val="bg1"/>
                  </a:solidFill>
                </a:rPr>
                <a:t>Wisconsin</a:t>
              </a:r>
            </a:p>
          </p:txBody>
        </p:sp>
      </p:grpSp>
      <p:sp>
        <p:nvSpPr>
          <p:cNvPr id="16" name="Rectangle: Rounded Corners 15">
            <a:extLst>
              <a:ext uri="{FF2B5EF4-FFF2-40B4-BE49-F238E27FC236}">
                <a16:creationId xmlns:a16="http://schemas.microsoft.com/office/drawing/2014/main" id="{8A654BFE-684B-4704-86AA-BCF700536705}"/>
              </a:ext>
              <a:ext uri="{C183D7F6-B498-43B3-948B-1728B52AA6E4}">
                <adec:decorative xmlns:adec="http://schemas.microsoft.com/office/drawing/2017/decorative" val="1"/>
              </a:ext>
            </a:extLst>
          </p:cNvPr>
          <p:cNvSpPr/>
          <p:nvPr/>
        </p:nvSpPr>
        <p:spPr>
          <a:xfrm>
            <a:off x="951467" y="1071535"/>
            <a:ext cx="9934832" cy="2545074"/>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710F3EA5-7453-3044-8A3D-84393179DEE8}"/>
              </a:ext>
            </a:extLst>
          </p:cNvPr>
          <p:cNvSpPr>
            <a:spLocks noGrp="1"/>
          </p:cNvSpPr>
          <p:nvPr>
            <p:ph type="body" sz="quarter" idx="13"/>
          </p:nvPr>
        </p:nvSpPr>
        <p:spPr>
          <a:xfrm>
            <a:off x="884375" y="3800346"/>
            <a:ext cx="11042084" cy="2624666"/>
          </a:xfrm>
        </p:spPr>
        <p:txBody>
          <a:bodyPr>
            <a:normAutofit/>
          </a:bodyPr>
          <a:lstStyle/>
          <a:p>
            <a:pPr marL="274320" lvl="1" indent="-274320">
              <a:lnSpc>
                <a:spcPct val="100000"/>
              </a:lnSpc>
              <a:spcBef>
                <a:spcPts val="0"/>
              </a:spcBef>
              <a:spcAft>
                <a:spcPts val="1200"/>
              </a:spcAft>
              <a:buFont typeface="Wingdings" panose="05000000000000000000" pitchFamily="2" charset="2"/>
              <a:buChar char="§"/>
            </a:pPr>
            <a:r>
              <a:rPr lang="es-US" sz="2400" dirty="0">
                <a:solidFill>
                  <a:schemeClr val="accent1">
                    <a:lumMod val="75000"/>
                  </a:schemeClr>
                </a:solidFill>
              </a:rPr>
              <a:t>Diferentes tipos de pólizas </a:t>
            </a:r>
            <a:r>
              <a:rPr lang="es-US" sz="2400" dirty="0" err="1">
                <a:solidFill>
                  <a:schemeClr val="accent1">
                    <a:lumMod val="75000"/>
                  </a:schemeClr>
                </a:solidFill>
              </a:rPr>
              <a:t>Medigap</a:t>
            </a:r>
            <a:r>
              <a:rPr lang="es-US" sz="2400" dirty="0">
                <a:solidFill>
                  <a:schemeClr val="accent1">
                    <a:lumMod val="75000"/>
                  </a:schemeClr>
                </a:solidFill>
              </a:rPr>
              <a:t> que no están identificadas con letras</a:t>
            </a:r>
          </a:p>
          <a:p>
            <a:pPr marL="274320" lvl="1" indent="-274320" defTabSz="685800">
              <a:lnSpc>
                <a:spcPct val="100000"/>
              </a:lnSpc>
              <a:spcBef>
                <a:spcPts val="0"/>
              </a:spcBef>
              <a:spcAft>
                <a:spcPts val="1200"/>
              </a:spcAft>
              <a:buFont typeface="Wingdings" panose="05000000000000000000" pitchFamily="2" charset="2"/>
              <a:buChar char="§"/>
            </a:pPr>
            <a:r>
              <a:rPr lang="es-US" sz="2400" dirty="0">
                <a:solidFill>
                  <a:schemeClr val="accent1">
                    <a:lumMod val="75000"/>
                  </a:schemeClr>
                </a:solidFill>
              </a:rPr>
              <a:t>Los beneficios son comparables con las pólizas estandarizadas</a:t>
            </a:r>
          </a:p>
          <a:p>
            <a:pPr marL="274320" lvl="1" indent="-274320" defTabSz="685800">
              <a:lnSpc>
                <a:spcPct val="100000"/>
              </a:lnSpc>
              <a:spcBef>
                <a:spcPts val="0"/>
              </a:spcBef>
              <a:spcAft>
                <a:spcPts val="1200"/>
              </a:spcAft>
              <a:buFont typeface="Wingdings" panose="05000000000000000000" pitchFamily="2" charset="2"/>
              <a:buChar char="§"/>
            </a:pPr>
            <a:r>
              <a:rPr lang="es-US" sz="2400" dirty="0">
                <a:solidFill>
                  <a:schemeClr val="accent1">
                    <a:lumMod val="75000"/>
                  </a:schemeClr>
                </a:solidFill>
              </a:rPr>
              <a:t>Beneficios básicos ("</a:t>
            </a:r>
            <a:r>
              <a:rPr lang="es-US" sz="2400" dirty="0" err="1">
                <a:solidFill>
                  <a:schemeClr val="accent1">
                    <a:lumMod val="75000"/>
                  </a:schemeClr>
                </a:solidFill>
              </a:rPr>
              <a:t>core</a:t>
            </a:r>
            <a:r>
              <a:rPr lang="es-US" sz="2400" dirty="0">
                <a:solidFill>
                  <a:schemeClr val="accent1">
                    <a:lumMod val="75000"/>
                  </a:schemeClr>
                </a:solidFill>
              </a:rPr>
              <a:t>") y opcionales ("</a:t>
            </a:r>
            <a:r>
              <a:rPr lang="es-US" sz="2400" dirty="0" err="1">
                <a:solidFill>
                  <a:schemeClr val="accent1">
                    <a:lumMod val="75000"/>
                  </a:schemeClr>
                </a:solidFill>
              </a:rPr>
              <a:t>rider</a:t>
            </a:r>
            <a:r>
              <a:rPr lang="es-US" sz="2400" dirty="0">
                <a:solidFill>
                  <a:schemeClr val="accent1">
                    <a:lumMod val="75000"/>
                  </a:schemeClr>
                </a:solidFill>
              </a:rPr>
              <a:t>")</a:t>
            </a:r>
          </a:p>
          <a:p>
            <a:pPr marL="233362" lvl="1" indent="0" defTabSz="685800">
              <a:buNone/>
            </a:pPr>
            <a:r>
              <a:rPr lang="es-US" sz="1600" b="1" dirty="0">
                <a:solidFill>
                  <a:schemeClr val="accent1">
                    <a:lumMod val="75000"/>
                  </a:schemeClr>
                </a:solidFill>
              </a:rPr>
              <a:t>NOTA:</a:t>
            </a:r>
            <a:r>
              <a:rPr lang="es-US" sz="1600" dirty="0">
                <a:solidFill>
                  <a:schemeClr val="accent1">
                    <a:lumMod val="75000"/>
                  </a:schemeClr>
                </a:solidFill>
              </a:rPr>
              <a:t> Los estados exentos deben implementar los cambios de la Ley de Acceso a Medicare y Reautorización de CHIP (MACRA) de 2015 </a:t>
            </a:r>
          </a:p>
        </p:txBody>
      </p:sp>
      <p:pic>
        <p:nvPicPr>
          <p:cNvPr id="8" name="Picture 7">
            <a:extLst>
              <a:ext uri="{FF2B5EF4-FFF2-40B4-BE49-F238E27FC236}">
                <a16:creationId xmlns:a16="http://schemas.microsoft.com/office/drawing/2014/main" id="{6625910A-3B73-4BA7-9608-3DA06EBE8BC9}"/>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843125" y="5456941"/>
            <a:ext cx="274320" cy="274320"/>
          </a:xfrm>
          <a:prstGeom prst="rect">
            <a:avLst/>
          </a:prstGeom>
        </p:spPr>
      </p:pic>
      <p:sp>
        <p:nvSpPr>
          <p:cNvPr id="7" name="Footer Placeholder 6">
            <a:extLst>
              <a:ext uri="{FF2B5EF4-FFF2-40B4-BE49-F238E27FC236}">
                <a16:creationId xmlns:a16="http://schemas.microsoft.com/office/drawing/2014/main" id="{5A20AE4D-0D94-194C-9E1C-072CFE5BB361}"/>
              </a:ext>
            </a:extLst>
          </p:cNvPr>
          <p:cNvSpPr>
            <a:spLocks noGrp="1"/>
          </p:cNvSpPr>
          <p:nvPr>
            <p:ph type="ftr" sz="quarter" idx="11"/>
          </p:nvPr>
        </p:nvSpPr>
        <p:spPr/>
        <p:txBody>
          <a:bodyPr/>
          <a:lstStyle/>
          <a:p>
            <a:r>
              <a:rPr lang="es-US"/>
              <a:t>Pólizas del Seguro Suplementario de Medicare (Medigap)</a:t>
            </a:r>
          </a:p>
        </p:txBody>
      </p:sp>
      <p:sp>
        <p:nvSpPr>
          <p:cNvPr id="17" name="Slide Number Placeholder 16">
            <a:extLst>
              <a:ext uri="{FF2B5EF4-FFF2-40B4-BE49-F238E27FC236}">
                <a16:creationId xmlns:a16="http://schemas.microsoft.com/office/drawing/2014/main" id="{CAACD9BC-2A5B-4FCF-9715-6A1E4CB63208}"/>
              </a:ext>
            </a:extLst>
          </p:cNvPr>
          <p:cNvSpPr>
            <a:spLocks noGrp="1"/>
          </p:cNvSpPr>
          <p:nvPr>
            <p:ph type="sldNum" sz="quarter" idx="12"/>
          </p:nvPr>
        </p:nvSpPr>
        <p:spPr/>
        <p:txBody>
          <a:bodyPr/>
          <a:lstStyle/>
          <a:p>
            <a:pPr>
              <a:defRPr/>
            </a:pPr>
            <a:fld id="{11E79EF6-0C0E-43E6-8FB3-918BC522CC5A}" type="slidenum">
              <a:rPr lang="en-US" smtClean="0"/>
              <a:pPr>
                <a:defRPr/>
              </a:pPr>
              <a:t>19</a:t>
            </a:fld>
            <a:endParaRPr lang="en-US"/>
          </a:p>
        </p:txBody>
      </p:sp>
      <p:sp>
        <p:nvSpPr>
          <p:cNvPr id="6" name="Date Placeholder 5">
            <a:extLst>
              <a:ext uri="{FF2B5EF4-FFF2-40B4-BE49-F238E27FC236}">
                <a16:creationId xmlns:a16="http://schemas.microsoft.com/office/drawing/2014/main" id="{24DFEBB1-81D0-C34F-ADEC-D0F887B655C6}"/>
              </a:ext>
            </a:extLst>
          </p:cNvPr>
          <p:cNvSpPr>
            <a:spLocks noGrp="1"/>
          </p:cNvSpPr>
          <p:nvPr>
            <p:ph type="dt" sz="half" idx="10"/>
          </p:nvPr>
        </p:nvSpPr>
        <p:spPr/>
        <p:txBody>
          <a:bodyPr/>
          <a:lstStyle/>
          <a:p>
            <a:r>
              <a:rPr lang="es-US"/>
              <a:t>Mayo de 2022</a:t>
            </a:r>
          </a:p>
        </p:txBody>
      </p:sp>
    </p:spTree>
    <p:custDataLst>
      <p:tags r:id="rId1"/>
    </p:custDataLst>
    <p:extLst>
      <p:ext uri="{BB962C8B-B14F-4D97-AF65-F5344CB8AC3E}">
        <p14:creationId xmlns:p14="http://schemas.microsoft.com/office/powerpoint/2010/main" val="1772392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250"/>
                                  </p:stCondLst>
                                  <p:childTnLst>
                                    <p:set>
                                      <p:cBhvr>
                                        <p:cTn id="6" dur="1" fill="hold">
                                          <p:stCondLst>
                                            <p:cond delay="0"/>
                                          </p:stCondLst>
                                        </p:cTn>
                                        <p:tgtEl>
                                          <p:spTgt spid="16"/>
                                        </p:tgtEl>
                                        <p:attrNameLst>
                                          <p:attrName>style.visibility</p:attrName>
                                        </p:attrNameLst>
                                      </p:cBhvr>
                                      <p:to>
                                        <p:strVal val="visible"/>
                                      </p:to>
                                    </p:set>
                                  </p:childTnLst>
                                </p:cTn>
                              </p:par>
                            </p:childTnLst>
                          </p:cTn>
                        </p:par>
                        <p:par>
                          <p:cTn id="7" fill="hold">
                            <p:stCondLst>
                              <p:cond delay="250"/>
                            </p:stCondLst>
                            <p:childTnLst>
                              <p:par>
                                <p:cTn id="8" presetID="1" presetClass="entr" presetSubtype="0" fill="hold" nodeType="afterEffect">
                                  <p:stCondLst>
                                    <p:cond delay="250"/>
                                  </p:stCondLst>
                                  <p:childTnLst>
                                    <p:set>
                                      <p:cBhvr>
                                        <p:cTn id="9" dur="1" fill="hold">
                                          <p:stCondLst>
                                            <p:cond delay="0"/>
                                          </p:stCondLst>
                                        </p:cTn>
                                        <p:tgtEl>
                                          <p:spTgt spid="15"/>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nodeType="afterEffect">
                                  <p:stCondLst>
                                    <p:cond delay="250"/>
                                  </p:stCondLst>
                                  <p:childTnLst>
                                    <p:set>
                                      <p:cBhvr>
                                        <p:cTn id="12" dur="1" fill="hold">
                                          <p:stCondLst>
                                            <p:cond delay="0"/>
                                          </p:stCondLst>
                                        </p:cTn>
                                        <p:tgtEl>
                                          <p:spTgt spid="3"/>
                                        </p:tgtEl>
                                        <p:attrNameLst>
                                          <p:attrName>style.visibility</p:attrName>
                                        </p:attrNameLst>
                                      </p:cBhvr>
                                      <p:to>
                                        <p:strVal val="visible"/>
                                      </p:to>
                                    </p:set>
                                  </p:childTnLst>
                                </p:cTn>
                              </p:par>
                            </p:childTnLst>
                          </p:cTn>
                        </p:par>
                        <p:par>
                          <p:cTn id="13" fill="hold">
                            <p:stCondLst>
                              <p:cond delay="750"/>
                            </p:stCondLst>
                            <p:childTnLst>
                              <p:par>
                                <p:cTn id="14" presetID="1" presetClass="entr" presetSubtype="0" fill="hold" nodeType="afterEffect">
                                  <p:stCondLst>
                                    <p:cond delay="250"/>
                                  </p:stCondLst>
                                  <p:childTnLst>
                                    <p:set>
                                      <p:cBhvr>
                                        <p:cTn id="15" dur="1" fill="hold">
                                          <p:stCondLst>
                                            <p:cond delay="0"/>
                                          </p:stCondLst>
                                        </p:cTn>
                                        <p:tgtEl>
                                          <p:spTgt spid="2"/>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5">
                                            <p:txEl>
                                              <p:pRg st="3" end="3"/>
                                            </p:txEl>
                                          </p:spTgt>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0" y="14272"/>
            <a:ext cx="12192000" cy="958001"/>
          </a:xfrm>
        </p:spPr>
        <p:txBody>
          <a:bodyPr anchor="ctr">
            <a:normAutofit/>
          </a:bodyPr>
          <a:lstStyle/>
          <a:p>
            <a:r>
              <a:rPr lang="es-US" sz="3000"/>
              <a:t>Tabla de contenido</a:t>
            </a:r>
          </a:p>
        </p:txBody>
      </p:sp>
      <p:sp>
        <p:nvSpPr>
          <p:cNvPr id="9" name="Content Placeholder 2"/>
          <p:cNvSpPr>
            <a:spLocks noGrp="1"/>
          </p:cNvSpPr>
          <p:nvPr>
            <p:ph sz="half" idx="1"/>
          </p:nvPr>
        </p:nvSpPr>
        <p:spPr>
          <a:xfrm>
            <a:off x="1341676" y="1168828"/>
            <a:ext cx="9508648" cy="4918073"/>
          </a:xfrm>
        </p:spPr>
        <p:txBody>
          <a:bodyPr vert="horz" lIns="91440" tIns="45720" rIns="91440" bIns="45720" rtlCol="0">
            <a:noAutofit/>
          </a:bodyPr>
          <a:lstStyle/>
          <a:p>
            <a:pPr marL="0" indent="0" defTabSz="685800">
              <a:lnSpc>
                <a:spcPct val="100000"/>
              </a:lnSpc>
              <a:spcBef>
                <a:spcPts val="600"/>
              </a:spcBef>
              <a:buClrTx/>
              <a:buNone/>
            </a:pPr>
            <a:r>
              <a:rPr lang="es-US" sz="2400" b="1" dirty="0">
                <a:solidFill>
                  <a:srgbClr val="00529B"/>
                </a:solidFill>
              </a:rPr>
              <a:t>Lección 1:</a:t>
            </a:r>
            <a:r>
              <a:rPr lang="es-US" sz="2400" dirty="0">
                <a:solidFill>
                  <a:srgbClr val="00529B"/>
                </a:solidFill>
              </a:rPr>
              <a:t> Introducción a </a:t>
            </a:r>
            <a:r>
              <a:rPr lang="es-US" sz="2400" dirty="0" err="1">
                <a:solidFill>
                  <a:srgbClr val="00529B"/>
                </a:solidFill>
              </a:rPr>
              <a:t>Medigap</a:t>
            </a:r>
            <a:r>
              <a:rPr lang="es-US" sz="2400" dirty="0">
                <a:solidFill>
                  <a:srgbClr val="00529B"/>
                </a:solidFill>
              </a:rPr>
              <a:t>………………………….... 4–12</a:t>
            </a:r>
          </a:p>
          <a:p>
            <a:pPr marL="0" indent="0" defTabSz="685800">
              <a:lnSpc>
                <a:spcPct val="100000"/>
              </a:lnSpc>
              <a:spcBef>
                <a:spcPts val="600"/>
              </a:spcBef>
              <a:buClrTx/>
              <a:buNone/>
            </a:pPr>
            <a:r>
              <a:rPr lang="es-US" sz="2400" b="1" dirty="0">
                <a:solidFill>
                  <a:srgbClr val="00529B"/>
                </a:solidFill>
              </a:rPr>
              <a:t>Lección 2: </a:t>
            </a:r>
            <a:r>
              <a:rPr lang="es-US" sz="2400" dirty="0">
                <a:solidFill>
                  <a:srgbClr val="00529B"/>
                </a:solidFill>
              </a:rPr>
              <a:t>Pólizas de </a:t>
            </a:r>
            <a:r>
              <a:rPr lang="es-US" sz="2400" dirty="0" err="1">
                <a:solidFill>
                  <a:srgbClr val="00529B"/>
                </a:solidFill>
              </a:rPr>
              <a:t>Medigap</a:t>
            </a:r>
            <a:r>
              <a:rPr lang="es-US" sz="2400" dirty="0">
                <a:solidFill>
                  <a:srgbClr val="00529B"/>
                </a:solidFill>
              </a:rPr>
              <a:t>…………..…………………….13–23</a:t>
            </a:r>
          </a:p>
          <a:p>
            <a:pPr marL="0" indent="0" defTabSz="685800">
              <a:lnSpc>
                <a:spcPct val="100000"/>
              </a:lnSpc>
              <a:spcBef>
                <a:spcPts val="600"/>
              </a:spcBef>
              <a:buClrTx/>
              <a:buNone/>
            </a:pPr>
            <a:r>
              <a:rPr lang="es-US" sz="2400" b="1" dirty="0">
                <a:solidFill>
                  <a:srgbClr val="00529B"/>
                </a:solidFill>
              </a:rPr>
              <a:t>Lección 3:</a:t>
            </a:r>
            <a:r>
              <a:rPr lang="es-US" sz="2400" dirty="0">
                <a:solidFill>
                  <a:srgbClr val="00529B"/>
                </a:solidFill>
              </a:rPr>
              <a:t> Cómo comprar una póliza de </a:t>
            </a:r>
            <a:r>
              <a:rPr lang="es-US" sz="2400" dirty="0" err="1">
                <a:solidFill>
                  <a:srgbClr val="00529B"/>
                </a:solidFill>
              </a:rPr>
              <a:t>Medigap</a:t>
            </a:r>
            <a:r>
              <a:rPr lang="es-US" sz="2400" dirty="0">
                <a:solidFill>
                  <a:srgbClr val="00529B"/>
                </a:solidFill>
              </a:rPr>
              <a:t>…………..24–37</a:t>
            </a:r>
          </a:p>
          <a:p>
            <a:pPr marL="0" indent="0" defTabSz="685800">
              <a:lnSpc>
                <a:spcPct val="100000"/>
              </a:lnSpc>
              <a:spcBef>
                <a:spcPts val="600"/>
              </a:spcBef>
              <a:buClrTx/>
              <a:buNone/>
            </a:pPr>
            <a:r>
              <a:rPr lang="es-US" sz="2400" b="1" dirty="0">
                <a:solidFill>
                  <a:srgbClr val="00529B"/>
                </a:solidFill>
              </a:rPr>
              <a:t>Lección 4:</a:t>
            </a:r>
            <a:r>
              <a:rPr lang="es-US" sz="2400" dirty="0">
                <a:solidFill>
                  <a:srgbClr val="00529B"/>
                </a:solidFill>
              </a:rPr>
              <a:t> Derechos y protecciones de </a:t>
            </a:r>
            <a:r>
              <a:rPr lang="es-US" sz="2400" dirty="0" err="1">
                <a:solidFill>
                  <a:srgbClr val="00529B"/>
                </a:solidFill>
              </a:rPr>
              <a:t>Medigap</a:t>
            </a:r>
            <a:r>
              <a:rPr lang="es-US" sz="2400" dirty="0">
                <a:solidFill>
                  <a:srgbClr val="00529B"/>
                </a:solidFill>
              </a:rPr>
              <a:t> ………….. 38–46</a:t>
            </a:r>
          </a:p>
          <a:p>
            <a:pPr marL="0" indent="0" defTabSz="685800">
              <a:lnSpc>
                <a:spcPct val="100000"/>
              </a:lnSpc>
              <a:spcBef>
                <a:spcPts val="600"/>
              </a:spcBef>
              <a:buClrTx/>
              <a:buNone/>
            </a:pPr>
            <a:r>
              <a:rPr lang="es-US" sz="2400" b="1" dirty="0">
                <a:solidFill>
                  <a:srgbClr val="00529B"/>
                </a:solidFill>
              </a:rPr>
              <a:t>Escenarios de Revisión</a:t>
            </a:r>
            <a:r>
              <a:rPr lang="es-US" sz="2400" dirty="0">
                <a:solidFill>
                  <a:srgbClr val="00529B"/>
                </a:solidFill>
              </a:rPr>
              <a:t>.........................................................74–50</a:t>
            </a:r>
          </a:p>
          <a:p>
            <a:pPr marL="0" indent="0" defTabSz="685800">
              <a:lnSpc>
                <a:spcPct val="100000"/>
              </a:lnSpc>
              <a:spcBef>
                <a:spcPts val="600"/>
              </a:spcBef>
              <a:buClrTx/>
              <a:buNone/>
            </a:pPr>
            <a:r>
              <a:rPr lang="es-US" sz="2400" dirty="0">
                <a:solidFill>
                  <a:srgbClr val="00529B"/>
                </a:solidFill>
              </a:rPr>
              <a:t>Puntos Clave............................................................................51–52</a:t>
            </a:r>
          </a:p>
          <a:p>
            <a:pPr marL="0" indent="0" defTabSz="685800">
              <a:lnSpc>
                <a:spcPct val="100000"/>
              </a:lnSpc>
              <a:spcBef>
                <a:spcPts val="600"/>
              </a:spcBef>
              <a:buClrTx/>
              <a:buNone/>
            </a:pPr>
            <a:r>
              <a:rPr lang="es-US" sz="2400" b="1" dirty="0">
                <a:solidFill>
                  <a:srgbClr val="00529B"/>
                </a:solidFill>
              </a:rPr>
              <a:t>Apéndices</a:t>
            </a:r>
          </a:p>
          <a:p>
            <a:pPr marL="457200" lvl="1" indent="0" defTabSz="685800">
              <a:lnSpc>
                <a:spcPct val="100000"/>
              </a:lnSpc>
              <a:spcBef>
                <a:spcPts val="600"/>
              </a:spcBef>
              <a:buNone/>
            </a:pPr>
            <a:r>
              <a:rPr lang="es-US" sz="2400" dirty="0">
                <a:solidFill>
                  <a:srgbClr val="00529B"/>
                </a:solidFill>
              </a:rPr>
              <a:t>Guía de Recursos de </a:t>
            </a:r>
            <a:r>
              <a:rPr lang="es-US" sz="2400" dirty="0" err="1">
                <a:solidFill>
                  <a:srgbClr val="00529B"/>
                </a:solidFill>
              </a:rPr>
              <a:t>Medigap</a:t>
            </a:r>
            <a:r>
              <a:rPr lang="es-US" sz="2400" dirty="0">
                <a:solidFill>
                  <a:srgbClr val="00529B"/>
                </a:solidFill>
              </a:rPr>
              <a:t>…………………………..… 53</a:t>
            </a:r>
          </a:p>
          <a:p>
            <a:pPr marL="457200" lvl="1" indent="0" defTabSz="685800">
              <a:lnSpc>
                <a:spcPct val="100000"/>
              </a:lnSpc>
              <a:spcBef>
                <a:spcPts val="600"/>
              </a:spcBef>
              <a:buNone/>
            </a:pPr>
            <a:r>
              <a:rPr lang="es-US" sz="2400" dirty="0">
                <a:solidFill>
                  <a:srgbClr val="00529B"/>
                </a:solidFill>
              </a:rPr>
              <a:t>Productos de Medicare…………………………………..…..54</a:t>
            </a:r>
          </a:p>
          <a:p>
            <a:pPr marL="457200" lvl="1" indent="0" defTabSz="685800">
              <a:lnSpc>
                <a:spcPct val="100000"/>
              </a:lnSpc>
              <a:spcBef>
                <a:spcPts val="600"/>
              </a:spcBef>
              <a:buNone/>
            </a:pPr>
            <a:r>
              <a:rPr lang="es-US" sz="2400" dirty="0">
                <a:solidFill>
                  <a:srgbClr val="00529B"/>
                </a:solidFill>
              </a:rPr>
              <a:t>Apéndices……………………………………….....................55–57</a:t>
            </a:r>
          </a:p>
          <a:p>
            <a:pPr marL="457200" lvl="1" indent="0" defTabSz="685800">
              <a:lnSpc>
                <a:spcPct val="100000"/>
              </a:lnSpc>
              <a:spcBef>
                <a:spcPts val="600"/>
              </a:spcBef>
              <a:buNone/>
            </a:pPr>
            <a:r>
              <a:rPr lang="es-US" sz="2400" dirty="0">
                <a:solidFill>
                  <a:srgbClr val="00529B"/>
                </a:solidFill>
              </a:rPr>
              <a:t>Siglas……………………………………………………….…..58</a:t>
            </a:r>
          </a:p>
        </p:txBody>
      </p:sp>
      <p:sp>
        <p:nvSpPr>
          <p:cNvPr id="3" name="Footer Placeholder 2">
            <a:extLst>
              <a:ext uri="{FF2B5EF4-FFF2-40B4-BE49-F238E27FC236}">
                <a16:creationId xmlns:a16="http://schemas.microsoft.com/office/drawing/2014/main" id="{87A1909C-8072-B843-A186-999E32FE69CC}"/>
              </a:ext>
            </a:extLst>
          </p:cNvPr>
          <p:cNvSpPr>
            <a:spLocks noGrp="1"/>
          </p:cNvSpPr>
          <p:nvPr>
            <p:ph type="ftr" sz="quarter" idx="11"/>
          </p:nvPr>
        </p:nvSpPr>
        <p:spPr>
          <a:xfrm>
            <a:off x="4038600" y="6492240"/>
            <a:ext cx="4114800" cy="365125"/>
          </a:xfrm>
        </p:spPr>
        <p:txBody>
          <a:bodyPr/>
          <a:lstStyle/>
          <a:p>
            <a:r>
              <a:rPr lang="es-US"/>
              <a:t>Pólizas del Seguro Suplementario de Medicare (Medigap)</a:t>
            </a:r>
          </a:p>
        </p:txBody>
      </p:sp>
      <p:sp>
        <p:nvSpPr>
          <p:cNvPr id="4" name="Slide Number Placeholder 3">
            <a:extLst>
              <a:ext uri="{FF2B5EF4-FFF2-40B4-BE49-F238E27FC236}">
                <a16:creationId xmlns:a16="http://schemas.microsoft.com/office/drawing/2014/main" id="{1D814DBF-F6E0-43B0-A76F-4B537303B45A}"/>
              </a:ext>
            </a:extLst>
          </p:cNvPr>
          <p:cNvSpPr>
            <a:spLocks noGrp="1"/>
          </p:cNvSpPr>
          <p:nvPr>
            <p:ph type="sldNum" sz="quarter" idx="12"/>
          </p:nvPr>
        </p:nvSpPr>
        <p:spPr>
          <a:xfrm>
            <a:off x="8610600" y="6492240"/>
            <a:ext cx="2743200" cy="365125"/>
          </a:xfrm>
        </p:spPr>
        <p:txBody>
          <a:bodyPr/>
          <a:lstStyle/>
          <a:p>
            <a:fld id="{F0CCE2AE-27A2-40B1-80D1-5342831D4722}" type="slidenum">
              <a:rPr lang="en-US" smtClean="0"/>
              <a:t>2</a:t>
            </a:fld>
            <a:endParaRPr lang="en-US"/>
          </a:p>
        </p:txBody>
      </p:sp>
      <p:sp>
        <p:nvSpPr>
          <p:cNvPr id="2" name="Date Placeholder 1">
            <a:extLst>
              <a:ext uri="{FF2B5EF4-FFF2-40B4-BE49-F238E27FC236}">
                <a16:creationId xmlns:a16="http://schemas.microsoft.com/office/drawing/2014/main" id="{B04D0148-BAB7-A547-9D22-39BCBAEDAD6D}"/>
              </a:ext>
            </a:extLst>
          </p:cNvPr>
          <p:cNvSpPr>
            <a:spLocks noGrp="1"/>
          </p:cNvSpPr>
          <p:nvPr>
            <p:ph type="dt" sz="half" idx="10"/>
          </p:nvPr>
        </p:nvSpPr>
        <p:spPr>
          <a:xfrm>
            <a:off x="838200" y="6492240"/>
            <a:ext cx="2743200" cy="365125"/>
          </a:xfrm>
        </p:spPr>
        <p:txBody>
          <a:bodyPr/>
          <a:lstStyle/>
          <a:p>
            <a:r>
              <a:rPr lang="es-US"/>
              <a:t>Mayo de 2022</a:t>
            </a:r>
          </a:p>
        </p:txBody>
      </p:sp>
    </p:spTree>
    <p:custDataLst>
      <p:tags r:id="rId1"/>
    </p:custDataLst>
    <p:extLst>
      <p:ext uri="{BB962C8B-B14F-4D97-AF65-F5344CB8AC3E}">
        <p14:creationId xmlns:p14="http://schemas.microsoft.com/office/powerpoint/2010/main" val="21632126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7A5FB7-624A-6D45-BB73-0C7AF9FBBF77}"/>
              </a:ext>
            </a:extLst>
          </p:cNvPr>
          <p:cNvSpPr>
            <a:spLocks noGrp="1"/>
          </p:cNvSpPr>
          <p:nvPr>
            <p:ph type="title"/>
          </p:nvPr>
        </p:nvSpPr>
        <p:spPr>
          <a:xfrm>
            <a:off x="0" y="0"/>
            <a:ext cx="12192000" cy="937549"/>
          </a:xfrm>
        </p:spPr>
        <p:txBody>
          <a:bodyPr anchor="ctr">
            <a:normAutofit/>
          </a:bodyPr>
          <a:lstStyle/>
          <a:p>
            <a:r>
              <a:rPr lang="es-US" sz="3000"/>
              <a:t>Pólizas de Medicare SELECT</a:t>
            </a:r>
          </a:p>
        </p:txBody>
      </p:sp>
      <p:pic>
        <p:nvPicPr>
          <p:cNvPr id="10" name="Picture 9">
            <a:extLst>
              <a:ext uri="{FF2B5EF4-FFF2-40B4-BE49-F238E27FC236}">
                <a16:creationId xmlns:a16="http://schemas.microsoft.com/office/drawing/2014/main" id="{1B608BAC-B5D5-4EC4-8C56-47AEC0D24A59}"/>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009792" y="1316837"/>
            <a:ext cx="1804572" cy="1554615"/>
          </a:xfrm>
          <a:prstGeom prst="rect">
            <a:avLst/>
          </a:prstGeom>
        </p:spPr>
      </p:pic>
      <p:sp>
        <p:nvSpPr>
          <p:cNvPr id="2" name="Rectangle: Rounded Corners 1" descr="Recuadro 1: Debe usar hospitales y doctores (en algunos casos) dentro de su red para obtener los beneficios completos (excepto en caso de emergencia)&#10;&#10;">
            <a:extLst>
              <a:ext uri="{FF2B5EF4-FFF2-40B4-BE49-F238E27FC236}">
                <a16:creationId xmlns:a16="http://schemas.microsoft.com/office/drawing/2014/main" id="{F0A9F9A3-4412-49C8-A416-E63C928C137E}"/>
              </a:ext>
            </a:extLst>
          </p:cNvPr>
          <p:cNvSpPr/>
          <p:nvPr/>
        </p:nvSpPr>
        <p:spPr>
          <a:xfrm>
            <a:off x="3040379" y="1323886"/>
            <a:ext cx="7532371" cy="1609726"/>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Ins="45720" rtlCol="0" anchor="ctr"/>
          <a:lstStyle/>
          <a:p>
            <a:pPr lvl="0">
              <a:lnSpc>
                <a:spcPts val="2800"/>
              </a:lnSpc>
              <a:spcAft>
                <a:spcPts val="600"/>
              </a:spcAft>
            </a:pPr>
            <a:r>
              <a:rPr lang="es-US" sz="2600" dirty="0">
                <a:solidFill>
                  <a:schemeClr val="accent1">
                    <a:lumMod val="75000"/>
                  </a:schemeClr>
                </a:solidFill>
                <a:latin typeface="Arial" panose="020B0604020202020204" pitchFamily="34" charset="0"/>
                <a:cs typeface="Arial" panose="020B0604020202020204" pitchFamily="34" charset="0"/>
              </a:rPr>
              <a:t>Debe usar hospitales y doctores </a:t>
            </a:r>
            <a:br>
              <a:rPr lang="es-US" sz="2600" dirty="0">
                <a:solidFill>
                  <a:schemeClr val="accent1">
                    <a:lumMod val="75000"/>
                  </a:schemeClr>
                </a:solidFill>
                <a:latin typeface="Arial" panose="020B0604020202020204" pitchFamily="34" charset="0"/>
                <a:cs typeface="Arial" panose="020B0604020202020204" pitchFamily="34" charset="0"/>
              </a:rPr>
            </a:br>
            <a:r>
              <a:rPr lang="es-US" sz="2600" dirty="0">
                <a:solidFill>
                  <a:schemeClr val="accent1">
                    <a:lumMod val="75000"/>
                  </a:schemeClr>
                </a:solidFill>
                <a:latin typeface="Arial" panose="020B0604020202020204" pitchFamily="34" charset="0"/>
                <a:cs typeface="Arial" panose="020B0604020202020204" pitchFamily="34" charset="0"/>
              </a:rPr>
              <a:t>(en algunos casos) dentro de su red para obtener los beneficios completos (excepto </a:t>
            </a:r>
            <a:br>
              <a:rPr lang="es-US" sz="2600" dirty="0">
                <a:solidFill>
                  <a:schemeClr val="accent1">
                    <a:lumMod val="75000"/>
                  </a:schemeClr>
                </a:solidFill>
                <a:latin typeface="Arial" panose="020B0604020202020204" pitchFamily="34" charset="0"/>
                <a:cs typeface="Arial" panose="020B0604020202020204" pitchFamily="34" charset="0"/>
              </a:rPr>
            </a:br>
            <a:r>
              <a:rPr lang="es-US" sz="2600" dirty="0">
                <a:solidFill>
                  <a:schemeClr val="accent1">
                    <a:lumMod val="75000"/>
                  </a:schemeClr>
                </a:solidFill>
                <a:latin typeface="Arial" panose="020B0604020202020204" pitchFamily="34" charset="0"/>
                <a:cs typeface="Arial" panose="020B0604020202020204" pitchFamily="34" charset="0"/>
              </a:rPr>
              <a:t>en caso de emergencia)</a:t>
            </a:r>
          </a:p>
        </p:txBody>
      </p:sp>
      <p:pic>
        <p:nvPicPr>
          <p:cNvPr id="18" name="Graphic 17">
            <a:extLst>
              <a:ext uri="{FF2B5EF4-FFF2-40B4-BE49-F238E27FC236}">
                <a16:creationId xmlns:a16="http://schemas.microsoft.com/office/drawing/2014/main" id="{BBEA5892-4EB4-4014-9579-1611EF315219}"/>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284430" y="3263447"/>
            <a:ext cx="1183992" cy="1183992"/>
          </a:xfrm>
          <a:prstGeom prst="rect">
            <a:avLst/>
          </a:prstGeom>
        </p:spPr>
      </p:pic>
      <p:sp>
        <p:nvSpPr>
          <p:cNvPr id="8" name="Rectangle: Rounded Corners 7" descr="Recuadro 2: Puede ser ofrecida como cualquiera de las pólizas estandarizadas de Medigap&#10;&#10;">
            <a:extLst>
              <a:ext uri="{FF2B5EF4-FFF2-40B4-BE49-F238E27FC236}">
                <a16:creationId xmlns:a16="http://schemas.microsoft.com/office/drawing/2014/main" id="{19877C9D-B69A-4750-A964-448AFE52215F}"/>
              </a:ext>
            </a:extLst>
          </p:cNvPr>
          <p:cNvSpPr/>
          <p:nvPr/>
        </p:nvSpPr>
        <p:spPr>
          <a:xfrm>
            <a:off x="3040379" y="3158040"/>
            <a:ext cx="7532371" cy="1394806"/>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00000"/>
              </a:lnSpc>
              <a:spcAft>
                <a:spcPts val="600"/>
              </a:spcAft>
            </a:pPr>
            <a:r>
              <a:rPr lang="es-US" sz="2600" dirty="0">
                <a:solidFill>
                  <a:schemeClr val="accent1">
                    <a:lumMod val="75000"/>
                  </a:schemeClr>
                </a:solidFill>
                <a:latin typeface="Arial" panose="020B0604020202020204" pitchFamily="34" charset="0"/>
                <a:cs typeface="Arial" panose="020B0604020202020204" pitchFamily="34" charset="0"/>
              </a:rPr>
              <a:t>Puede ser ofrecida como cualquiera de las pólizas estandarizadas de </a:t>
            </a:r>
            <a:r>
              <a:rPr lang="es-US" sz="2600" dirty="0" err="1">
                <a:solidFill>
                  <a:schemeClr val="accent1">
                    <a:lumMod val="75000"/>
                  </a:schemeClr>
                </a:solidFill>
                <a:latin typeface="Arial" panose="020B0604020202020204" pitchFamily="34" charset="0"/>
                <a:cs typeface="Arial" panose="020B0604020202020204" pitchFamily="34" charset="0"/>
              </a:rPr>
              <a:t>Medigap</a:t>
            </a:r>
            <a:endParaRPr lang="es-US" sz="2600" dirty="0">
              <a:solidFill>
                <a:schemeClr val="accent1">
                  <a:lumMod val="75000"/>
                </a:schemeClr>
              </a:solidFill>
              <a:latin typeface="Arial" panose="020B0604020202020204" pitchFamily="34" charset="0"/>
              <a:cs typeface="Arial" panose="020B0604020202020204" pitchFamily="34" charset="0"/>
            </a:endParaRPr>
          </a:p>
        </p:txBody>
      </p:sp>
      <p:grpSp>
        <p:nvGrpSpPr>
          <p:cNvPr id="42" name="Group 41">
            <a:extLst>
              <a:ext uri="{FF2B5EF4-FFF2-40B4-BE49-F238E27FC236}">
                <a16:creationId xmlns:a16="http://schemas.microsoft.com/office/drawing/2014/main" id="{0BAB30E8-A0DC-47CF-9232-37550C4AED63}"/>
              </a:ext>
              <a:ext uri="{C183D7F6-B498-43B3-948B-1728B52AA6E4}">
                <adec:decorative xmlns:adec="http://schemas.microsoft.com/office/drawing/2017/decorative" val="1"/>
              </a:ext>
            </a:extLst>
          </p:cNvPr>
          <p:cNvGrpSpPr/>
          <p:nvPr/>
        </p:nvGrpSpPr>
        <p:grpSpPr>
          <a:xfrm>
            <a:off x="1162051" y="4672675"/>
            <a:ext cx="1428750" cy="1428750"/>
            <a:chOff x="740550" y="4601321"/>
            <a:chExt cx="1428750" cy="1428750"/>
          </a:xfrm>
        </p:grpSpPr>
        <p:pic>
          <p:nvPicPr>
            <p:cNvPr id="40" name="Graphic 39" descr="Piggy Bank">
              <a:extLst>
                <a:ext uri="{FF2B5EF4-FFF2-40B4-BE49-F238E27FC236}">
                  <a16:creationId xmlns:a16="http://schemas.microsoft.com/office/drawing/2014/main" id="{A3A88FD5-7D05-48B8-BA7C-2075C5590CE1}"/>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40550" y="4601321"/>
              <a:ext cx="1428750" cy="1428750"/>
            </a:xfrm>
            <a:prstGeom prst="rect">
              <a:avLst/>
            </a:prstGeom>
          </p:spPr>
        </p:pic>
        <p:sp>
          <p:nvSpPr>
            <p:cNvPr id="41" name="TextBox 40">
              <a:extLst>
                <a:ext uri="{FF2B5EF4-FFF2-40B4-BE49-F238E27FC236}">
                  <a16:creationId xmlns:a16="http://schemas.microsoft.com/office/drawing/2014/main" id="{C54BBA79-5F55-4935-8DB9-1DD55FF8E8C8}"/>
                </a:ext>
              </a:extLst>
            </p:cNvPr>
            <p:cNvSpPr txBox="1"/>
            <p:nvPr/>
          </p:nvSpPr>
          <p:spPr>
            <a:xfrm>
              <a:off x="1172460" y="5045326"/>
              <a:ext cx="636234" cy="646331"/>
            </a:xfrm>
            <a:prstGeom prst="rect">
              <a:avLst/>
            </a:prstGeom>
            <a:noFill/>
          </p:spPr>
          <p:txBody>
            <a:bodyPr wrap="square" rtlCol="0">
              <a:spAutoFit/>
            </a:bodyPr>
            <a:lstStyle/>
            <a:p>
              <a:r>
                <a:rPr lang="es-US" sz="3600" b="1" dirty="0">
                  <a:solidFill>
                    <a:schemeClr val="bg1"/>
                  </a:solidFill>
                </a:rPr>
                <a:t>$</a:t>
              </a:r>
            </a:p>
          </p:txBody>
        </p:sp>
      </p:grpSp>
      <p:sp>
        <p:nvSpPr>
          <p:cNvPr id="9" name="Rectangle: Rounded Corners 8" descr="Recuadro 3: Por lo general cuestan menos que otras pólizas de Medigap&#10;&#10;">
            <a:extLst>
              <a:ext uri="{FF2B5EF4-FFF2-40B4-BE49-F238E27FC236}">
                <a16:creationId xmlns:a16="http://schemas.microsoft.com/office/drawing/2014/main" id="{47F79488-1CF7-4EC9-9803-F5A57AE0C95A}"/>
              </a:ext>
            </a:extLst>
          </p:cNvPr>
          <p:cNvSpPr/>
          <p:nvPr/>
        </p:nvSpPr>
        <p:spPr>
          <a:xfrm>
            <a:off x="3040379" y="4777275"/>
            <a:ext cx="7532371" cy="1255223"/>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00000"/>
              </a:lnSpc>
              <a:spcBef>
                <a:spcPts val="600"/>
              </a:spcBef>
              <a:spcAft>
                <a:spcPts val="600"/>
              </a:spcAft>
            </a:pPr>
            <a:r>
              <a:rPr lang="es-US" sz="2600" dirty="0">
                <a:solidFill>
                  <a:schemeClr val="accent1">
                    <a:lumMod val="75000"/>
                  </a:schemeClr>
                </a:solidFill>
                <a:latin typeface="Arial" panose="020B0604020202020204" pitchFamily="34" charset="0"/>
                <a:cs typeface="Arial" panose="020B0604020202020204" pitchFamily="34" charset="0"/>
              </a:rPr>
              <a:t>Por lo general cuestan menos que otras pólizas de </a:t>
            </a:r>
            <a:r>
              <a:rPr lang="es-US" sz="2600" dirty="0" err="1">
                <a:solidFill>
                  <a:schemeClr val="accent1">
                    <a:lumMod val="75000"/>
                  </a:schemeClr>
                </a:solidFill>
                <a:latin typeface="Arial" panose="020B0604020202020204" pitchFamily="34" charset="0"/>
                <a:cs typeface="Arial" panose="020B0604020202020204" pitchFamily="34" charset="0"/>
              </a:rPr>
              <a:t>Medigap</a:t>
            </a:r>
            <a:endParaRPr lang="es-US" sz="2600" dirty="0">
              <a:solidFill>
                <a:schemeClr val="accent1">
                  <a:lumMod val="75000"/>
                </a:schemeClr>
              </a:solidFill>
              <a:latin typeface="Arial" panose="020B0604020202020204" pitchFamily="34" charset="0"/>
              <a:cs typeface="Arial" panose="020B0604020202020204" pitchFamily="34" charset="0"/>
            </a:endParaRPr>
          </a:p>
        </p:txBody>
      </p:sp>
      <p:sp>
        <p:nvSpPr>
          <p:cNvPr id="7" name="Footer Placeholder 6">
            <a:extLst>
              <a:ext uri="{FF2B5EF4-FFF2-40B4-BE49-F238E27FC236}">
                <a16:creationId xmlns:a16="http://schemas.microsoft.com/office/drawing/2014/main" id="{5A20AE4D-0D94-194C-9E1C-072CFE5BB361}"/>
              </a:ext>
            </a:extLst>
          </p:cNvPr>
          <p:cNvSpPr>
            <a:spLocks noGrp="1"/>
          </p:cNvSpPr>
          <p:nvPr>
            <p:ph type="ftr" sz="quarter" idx="11"/>
          </p:nvPr>
        </p:nvSpPr>
        <p:spPr/>
        <p:txBody>
          <a:bodyPr/>
          <a:lstStyle/>
          <a:p>
            <a:r>
              <a:rPr lang="es-US"/>
              <a:t>Pólizas del Seguro Suplementario de Medicare (Medigap)</a:t>
            </a:r>
          </a:p>
        </p:txBody>
      </p:sp>
      <p:sp>
        <p:nvSpPr>
          <p:cNvPr id="3" name="Slide Number Placeholder 2">
            <a:extLst>
              <a:ext uri="{FF2B5EF4-FFF2-40B4-BE49-F238E27FC236}">
                <a16:creationId xmlns:a16="http://schemas.microsoft.com/office/drawing/2014/main" id="{073ED4E0-C982-4BE8-9352-F8594125BBC4}"/>
              </a:ext>
            </a:extLst>
          </p:cNvPr>
          <p:cNvSpPr>
            <a:spLocks noGrp="1"/>
          </p:cNvSpPr>
          <p:nvPr>
            <p:ph type="sldNum" sz="quarter" idx="12"/>
          </p:nvPr>
        </p:nvSpPr>
        <p:spPr/>
        <p:txBody>
          <a:bodyPr/>
          <a:lstStyle/>
          <a:p>
            <a:pPr>
              <a:defRPr/>
            </a:pPr>
            <a:fld id="{11E79EF6-0C0E-43E6-8FB3-918BC522CC5A}" type="slidenum">
              <a:rPr lang="en-US" smtClean="0"/>
              <a:pPr>
                <a:defRPr/>
              </a:pPr>
              <a:t>20</a:t>
            </a:fld>
            <a:endParaRPr lang="en-US"/>
          </a:p>
        </p:txBody>
      </p:sp>
      <p:sp>
        <p:nvSpPr>
          <p:cNvPr id="6" name="Date Placeholder 5">
            <a:extLst>
              <a:ext uri="{FF2B5EF4-FFF2-40B4-BE49-F238E27FC236}">
                <a16:creationId xmlns:a16="http://schemas.microsoft.com/office/drawing/2014/main" id="{24DFEBB1-81D0-C34F-ADEC-D0F887B655C6}"/>
              </a:ext>
            </a:extLst>
          </p:cNvPr>
          <p:cNvSpPr>
            <a:spLocks noGrp="1"/>
          </p:cNvSpPr>
          <p:nvPr>
            <p:ph type="dt" sz="half" idx="10"/>
          </p:nvPr>
        </p:nvSpPr>
        <p:spPr/>
        <p:txBody>
          <a:bodyPr/>
          <a:lstStyle/>
          <a:p>
            <a:r>
              <a:rPr lang="es-US"/>
              <a:t>Mayo de 2022</a:t>
            </a:r>
          </a:p>
        </p:txBody>
      </p:sp>
    </p:spTree>
    <p:custDataLst>
      <p:tags r:id="rId1"/>
    </p:custDataLst>
    <p:extLst>
      <p:ext uri="{BB962C8B-B14F-4D97-AF65-F5344CB8AC3E}">
        <p14:creationId xmlns:p14="http://schemas.microsoft.com/office/powerpoint/2010/main" val="186805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7A5FB7-624A-6D45-BB73-0C7AF9FBBF77}"/>
              </a:ext>
            </a:extLst>
          </p:cNvPr>
          <p:cNvSpPr>
            <a:spLocks noGrp="1"/>
          </p:cNvSpPr>
          <p:nvPr>
            <p:ph type="title"/>
          </p:nvPr>
        </p:nvSpPr>
        <p:spPr>
          <a:xfrm>
            <a:off x="0" y="0"/>
            <a:ext cx="12192000" cy="949124"/>
          </a:xfrm>
        </p:spPr>
        <p:txBody>
          <a:bodyPr anchor="ctr">
            <a:normAutofit/>
          </a:bodyPr>
          <a:lstStyle/>
          <a:p>
            <a:r>
              <a:rPr lang="es-US" sz="3000"/>
              <a:t>Pólizas de Medicare SELECT (continuación)</a:t>
            </a:r>
          </a:p>
        </p:txBody>
      </p:sp>
      <p:sp>
        <p:nvSpPr>
          <p:cNvPr id="5" name="Content Placeholder 4">
            <a:extLst>
              <a:ext uri="{FF2B5EF4-FFF2-40B4-BE49-F238E27FC236}">
                <a16:creationId xmlns:a16="http://schemas.microsoft.com/office/drawing/2014/main" id="{710F3EA5-7453-3044-8A3D-84393179DEE8}"/>
              </a:ext>
            </a:extLst>
          </p:cNvPr>
          <p:cNvSpPr>
            <a:spLocks noGrp="1"/>
          </p:cNvSpPr>
          <p:nvPr>
            <p:ph type="body" sz="quarter" idx="13"/>
          </p:nvPr>
        </p:nvSpPr>
        <p:spPr>
          <a:xfrm>
            <a:off x="914400" y="1280160"/>
            <a:ext cx="10644188" cy="4167187"/>
          </a:xfrm>
        </p:spPr>
        <p:txBody>
          <a:bodyPr>
            <a:normAutofit/>
          </a:bodyPr>
          <a:lstStyle/>
          <a:p>
            <a:pPr marL="0" lvl="0" indent="0">
              <a:lnSpc>
                <a:spcPct val="100000"/>
              </a:lnSpc>
              <a:spcBef>
                <a:spcPts val="600"/>
              </a:spcBef>
              <a:spcAft>
                <a:spcPts val="1200"/>
              </a:spcAft>
              <a:buNone/>
              <a:defRPr/>
            </a:pPr>
            <a:r>
              <a:rPr lang="es-US" sz="2800" b="1" dirty="0">
                <a:solidFill>
                  <a:schemeClr val="accent1">
                    <a:lumMod val="75000"/>
                  </a:schemeClr>
                </a:solidFill>
              </a:rPr>
              <a:t>Si tiene una póliza de Medicare </a:t>
            </a:r>
            <a:r>
              <a:rPr lang="es-US" sz="2800" b="1" dirty="0" err="1">
                <a:solidFill>
                  <a:schemeClr val="accent1">
                    <a:lumMod val="75000"/>
                  </a:schemeClr>
                </a:solidFill>
              </a:rPr>
              <a:t>SELECT</a:t>
            </a:r>
            <a:r>
              <a:rPr lang="es-US" sz="2800" b="1" dirty="0">
                <a:solidFill>
                  <a:schemeClr val="accent1">
                    <a:lumMod val="75000"/>
                  </a:schemeClr>
                </a:solidFill>
              </a:rPr>
              <a:t> y se muda fuera del área de la póliza, usted puede:</a:t>
            </a:r>
          </a:p>
          <a:p>
            <a:pPr marL="548640" lvl="0" indent="-274320">
              <a:lnSpc>
                <a:spcPct val="100000"/>
              </a:lnSpc>
              <a:spcBef>
                <a:spcPts val="0"/>
              </a:spcBef>
              <a:spcAft>
                <a:spcPts val="1200"/>
              </a:spcAft>
              <a:defRPr/>
            </a:pPr>
            <a:r>
              <a:rPr lang="es-US" sz="2400" dirty="0">
                <a:solidFill>
                  <a:schemeClr val="accent1">
                    <a:lumMod val="75000"/>
                  </a:schemeClr>
                </a:solidFill>
              </a:rPr>
              <a:t>Comprar una póliza de </a:t>
            </a:r>
            <a:r>
              <a:rPr lang="es-US" sz="2400" dirty="0" err="1">
                <a:solidFill>
                  <a:schemeClr val="accent1">
                    <a:lumMod val="75000"/>
                  </a:schemeClr>
                </a:solidFill>
              </a:rPr>
              <a:t>Medigap</a:t>
            </a:r>
            <a:r>
              <a:rPr lang="es-US" sz="2400" dirty="0">
                <a:solidFill>
                  <a:schemeClr val="accent1">
                    <a:lumMod val="75000"/>
                  </a:schemeClr>
                </a:solidFill>
              </a:rPr>
              <a:t> estandarizada a su compañía de seguros actual de </a:t>
            </a:r>
            <a:r>
              <a:rPr lang="es-US" sz="2400" dirty="0" err="1">
                <a:solidFill>
                  <a:schemeClr val="accent1">
                    <a:lumMod val="75000"/>
                  </a:schemeClr>
                </a:solidFill>
              </a:rPr>
              <a:t>Medigap</a:t>
            </a:r>
            <a:r>
              <a:rPr lang="es-US" sz="2400" dirty="0">
                <a:solidFill>
                  <a:schemeClr val="accent1">
                    <a:lumMod val="75000"/>
                  </a:schemeClr>
                </a:solidFill>
              </a:rPr>
              <a:t> que le ofrezca los mismos o menos beneficios que su póliza de Medicare </a:t>
            </a:r>
            <a:r>
              <a:rPr lang="es-US" sz="2400" dirty="0" err="1">
                <a:solidFill>
                  <a:schemeClr val="accent1">
                    <a:lumMod val="75000"/>
                  </a:schemeClr>
                </a:solidFill>
              </a:rPr>
              <a:t>SELECT</a:t>
            </a:r>
            <a:r>
              <a:rPr lang="es-US" sz="2400" dirty="0">
                <a:solidFill>
                  <a:schemeClr val="accent1">
                    <a:lumMod val="75000"/>
                  </a:schemeClr>
                </a:solidFill>
              </a:rPr>
              <a:t> actual </a:t>
            </a:r>
          </a:p>
          <a:p>
            <a:pPr marL="548640" lvl="0" indent="-274320">
              <a:lnSpc>
                <a:spcPct val="100000"/>
              </a:lnSpc>
              <a:spcBef>
                <a:spcPts val="0"/>
              </a:spcBef>
              <a:spcAft>
                <a:spcPts val="1200"/>
              </a:spcAft>
              <a:defRPr/>
            </a:pPr>
            <a:r>
              <a:rPr lang="es-US" sz="2400" dirty="0">
                <a:solidFill>
                  <a:schemeClr val="accent1">
                    <a:lumMod val="75000"/>
                  </a:schemeClr>
                </a:solidFill>
              </a:rPr>
              <a:t>Usar su derecho de emisión garantizada para comprar cualquier Plan A, B, C*, D*, F*, G*, K, o L de </a:t>
            </a:r>
            <a:r>
              <a:rPr lang="es-US" sz="2400" dirty="0" err="1">
                <a:solidFill>
                  <a:schemeClr val="accent1">
                    <a:lumMod val="75000"/>
                  </a:schemeClr>
                </a:solidFill>
              </a:rPr>
              <a:t>Medigap</a:t>
            </a:r>
            <a:r>
              <a:rPr lang="es-US" sz="2400" dirty="0">
                <a:solidFill>
                  <a:schemeClr val="accent1">
                    <a:lumMod val="75000"/>
                  </a:schemeClr>
                </a:solidFill>
              </a:rPr>
              <a:t> que esté disponible para la venta en la mayoría de los estados por cualquier compañía de seguros </a:t>
            </a:r>
          </a:p>
        </p:txBody>
      </p:sp>
      <p:sp>
        <p:nvSpPr>
          <p:cNvPr id="7" name="Footer Placeholder 6">
            <a:extLst>
              <a:ext uri="{FF2B5EF4-FFF2-40B4-BE49-F238E27FC236}">
                <a16:creationId xmlns:a16="http://schemas.microsoft.com/office/drawing/2014/main" id="{5A20AE4D-0D94-194C-9E1C-072CFE5BB361}"/>
              </a:ext>
            </a:extLst>
          </p:cNvPr>
          <p:cNvSpPr>
            <a:spLocks noGrp="1"/>
          </p:cNvSpPr>
          <p:nvPr>
            <p:ph type="ftr" sz="quarter" idx="11"/>
          </p:nvPr>
        </p:nvSpPr>
        <p:spPr/>
        <p:txBody>
          <a:bodyPr/>
          <a:lstStyle/>
          <a:p>
            <a:r>
              <a:rPr lang="es-US"/>
              <a:t>Pólizas del Seguro Suplementario de Medicare (Medigap)</a:t>
            </a:r>
          </a:p>
        </p:txBody>
      </p:sp>
      <p:sp>
        <p:nvSpPr>
          <p:cNvPr id="2" name="Slide Number Placeholder 1">
            <a:extLst>
              <a:ext uri="{FF2B5EF4-FFF2-40B4-BE49-F238E27FC236}">
                <a16:creationId xmlns:a16="http://schemas.microsoft.com/office/drawing/2014/main" id="{E9948426-DE1C-4346-9B63-D4F29888C3C4}"/>
              </a:ext>
            </a:extLst>
          </p:cNvPr>
          <p:cNvSpPr>
            <a:spLocks noGrp="1"/>
          </p:cNvSpPr>
          <p:nvPr>
            <p:ph type="sldNum" sz="quarter" idx="12"/>
          </p:nvPr>
        </p:nvSpPr>
        <p:spPr/>
        <p:txBody>
          <a:bodyPr/>
          <a:lstStyle/>
          <a:p>
            <a:pPr>
              <a:defRPr/>
            </a:pPr>
            <a:fld id="{11E79EF6-0C0E-43E6-8FB3-918BC522CC5A}" type="slidenum">
              <a:rPr lang="en-US" smtClean="0"/>
              <a:pPr>
                <a:defRPr/>
              </a:pPr>
              <a:t>21</a:t>
            </a:fld>
            <a:endParaRPr lang="en-US"/>
          </a:p>
        </p:txBody>
      </p:sp>
      <p:sp>
        <p:nvSpPr>
          <p:cNvPr id="6" name="Date Placeholder 5">
            <a:extLst>
              <a:ext uri="{FF2B5EF4-FFF2-40B4-BE49-F238E27FC236}">
                <a16:creationId xmlns:a16="http://schemas.microsoft.com/office/drawing/2014/main" id="{24DFEBB1-81D0-C34F-ADEC-D0F887B655C6}"/>
              </a:ext>
            </a:extLst>
          </p:cNvPr>
          <p:cNvSpPr>
            <a:spLocks noGrp="1"/>
          </p:cNvSpPr>
          <p:nvPr>
            <p:ph type="dt" sz="half" idx="10"/>
          </p:nvPr>
        </p:nvSpPr>
        <p:spPr/>
        <p:txBody>
          <a:bodyPr/>
          <a:lstStyle/>
          <a:p>
            <a:r>
              <a:rPr lang="es-US"/>
              <a:t>Mayo de 2022</a:t>
            </a:r>
          </a:p>
        </p:txBody>
      </p:sp>
    </p:spTree>
    <p:custDataLst>
      <p:tags r:id="rId1"/>
    </p:custDataLst>
    <p:extLst>
      <p:ext uri="{BB962C8B-B14F-4D97-AF65-F5344CB8AC3E}">
        <p14:creationId xmlns:p14="http://schemas.microsoft.com/office/powerpoint/2010/main" val="3889509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1520576" y="403762"/>
            <a:ext cx="10671424" cy="719643"/>
          </a:xfrm>
        </p:spPr>
        <p:txBody>
          <a:bodyPr>
            <a:normAutofit/>
          </a:bodyPr>
          <a:lstStyle/>
          <a:p>
            <a:r>
              <a:rPr lang="es-US" sz="3000"/>
              <a:t>Compruebe su conocimiento: Pregunta 3</a:t>
            </a:r>
          </a:p>
        </p:txBody>
      </p:sp>
      <p:sp>
        <p:nvSpPr>
          <p:cNvPr id="8" name="Content Placeholder 8"/>
          <p:cNvSpPr>
            <a:spLocks noGrp="1"/>
          </p:cNvSpPr>
          <p:nvPr>
            <p:ph type="body" sz="quarter" idx="13"/>
          </p:nvPr>
        </p:nvSpPr>
        <p:spPr/>
        <p:txBody>
          <a:bodyPr vert="horz" lIns="91440" tIns="45720" rIns="91440" bIns="45720" rtlCol="0">
            <a:normAutofit/>
          </a:bodyPr>
          <a:lstStyle/>
          <a:p>
            <a:pPr defTabSz="685800">
              <a:spcBef>
                <a:spcPts val="1200"/>
              </a:spcBef>
            </a:pPr>
            <a:r>
              <a:rPr lang="es-US" sz="2600" b="1" dirty="0">
                <a:solidFill>
                  <a:srgbClr val="00529B"/>
                </a:solidFill>
              </a:rPr>
              <a:t>Cada plan de </a:t>
            </a:r>
            <a:r>
              <a:rPr lang="es-US" sz="2600" b="1" dirty="0" err="1">
                <a:solidFill>
                  <a:srgbClr val="00529B"/>
                </a:solidFill>
              </a:rPr>
              <a:t>Medigap</a:t>
            </a:r>
            <a:r>
              <a:rPr lang="es-US" sz="2600" b="1" dirty="0">
                <a:solidFill>
                  <a:srgbClr val="00529B"/>
                </a:solidFill>
              </a:rPr>
              <a:t> estandarizado identificado por la misma letra (A-N) debe ofrecer los mismos beneficios básicos, sin importar qué compañía de seguros lo venda.</a:t>
            </a:r>
          </a:p>
          <a:p>
            <a:pPr marL="457200" lvl="1" indent="-457200" defTabSz="685800">
              <a:lnSpc>
                <a:spcPct val="100000"/>
              </a:lnSpc>
              <a:spcBef>
                <a:spcPts val="1200"/>
              </a:spcBef>
              <a:buClr>
                <a:srgbClr val="00539A"/>
              </a:buClr>
              <a:buFont typeface="+mj-lt"/>
              <a:buAutoNum type="alphaLcPeriod"/>
            </a:pPr>
            <a:r>
              <a:rPr lang="es-US" sz="2600" dirty="0">
                <a:solidFill>
                  <a:srgbClr val="00529B"/>
                </a:solidFill>
              </a:rPr>
              <a:t>Verdadero</a:t>
            </a:r>
          </a:p>
          <a:p>
            <a:pPr marL="457200" lvl="1" indent="-457200" defTabSz="685800">
              <a:lnSpc>
                <a:spcPct val="100000"/>
              </a:lnSpc>
              <a:spcBef>
                <a:spcPts val="1200"/>
              </a:spcBef>
              <a:buClr>
                <a:srgbClr val="00539A"/>
              </a:buClr>
              <a:buFont typeface="+mj-lt"/>
              <a:buAutoNum type="alphaLcPeriod"/>
            </a:pPr>
            <a:r>
              <a:rPr lang="es-US" sz="2600" dirty="0">
                <a:solidFill>
                  <a:srgbClr val="00529B"/>
                </a:solidFill>
              </a:rPr>
              <a:t>Falso</a:t>
            </a:r>
          </a:p>
        </p:txBody>
      </p:sp>
      <p:sp>
        <p:nvSpPr>
          <p:cNvPr id="10" name="Rounded Rectangle 9" descr="Recuadro verde que resalta a la A como la respuesta correcta."/>
          <p:cNvSpPr/>
          <p:nvPr/>
        </p:nvSpPr>
        <p:spPr>
          <a:xfrm>
            <a:off x="1883226" y="3149779"/>
            <a:ext cx="2173619" cy="457200"/>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9" name="Title 1"/>
          <p:cNvSpPr txBox="1">
            <a:spLocks/>
          </p:cNvSpPr>
          <p:nvPr/>
        </p:nvSpPr>
        <p:spPr>
          <a:xfrm>
            <a:off x="1747924" y="4679548"/>
            <a:ext cx="9598364" cy="523517"/>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3400" b="1" i="0" kern="1200" baseline="0">
                <a:solidFill>
                  <a:srgbClr val="00539A"/>
                </a:solidFill>
                <a:latin typeface="Arial Black" panose="020B0604020202020204" pitchFamily="34" charset="0"/>
                <a:ea typeface="+mj-ea"/>
                <a:cs typeface="Arial Black" panose="020B0604020202020204" pitchFamily="34" charset="0"/>
              </a:defRPr>
            </a:lvl1pPr>
          </a:lstStyle>
          <a:p>
            <a:r>
              <a:rPr lang="es-US" sz="2000" dirty="0"/>
              <a:t>Cuenta regresiva: </a:t>
            </a:r>
            <a:r>
              <a:rPr lang="es-US" sz="2000" b="0" dirty="0">
                <a:latin typeface="Arial" pitchFamily="34" charset="0"/>
                <a:cs typeface="Arial" pitchFamily="34" charset="0"/>
              </a:rPr>
              <a:t>Conteste la pregunta antes de que la barra desaparezca.</a:t>
            </a:r>
          </a:p>
        </p:txBody>
      </p:sp>
      <p:sp>
        <p:nvSpPr>
          <p:cNvPr id="4" name="Footer Placeholder 3">
            <a:extLst>
              <a:ext uri="{FF2B5EF4-FFF2-40B4-BE49-F238E27FC236}">
                <a16:creationId xmlns:a16="http://schemas.microsoft.com/office/drawing/2014/main" id="{5E31AE2E-7ECD-1E45-B025-327FAE160BDD}"/>
              </a:ext>
            </a:extLst>
          </p:cNvPr>
          <p:cNvSpPr>
            <a:spLocks noGrp="1"/>
          </p:cNvSpPr>
          <p:nvPr>
            <p:ph type="ftr" sz="quarter" idx="11"/>
          </p:nvPr>
        </p:nvSpPr>
        <p:spPr/>
        <p:txBody>
          <a:bodyPr/>
          <a:lstStyle/>
          <a:p>
            <a:r>
              <a:rPr lang="es-US"/>
              <a:t>Pólizas del Seguro Suplementario de Medicare (Medigap)</a:t>
            </a:r>
          </a:p>
        </p:txBody>
      </p:sp>
      <p:sp>
        <p:nvSpPr>
          <p:cNvPr id="2" name="Slide Number Placeholder 1">
            <a:extLst>
              <a:ext uri="{FF2B5EF4-FFF2-40B4-BE49-F238E27FC236}">
                <a16:creationId xmlns:a16="http://schemas.microsoft.com/office/drawing/2014/main" id="{1D54B38D-DD72-44E4-BE31-09115373046B}"/>
              </a:ext>
            </a:extLst>
          </p:cNvPr>
          <p:cNvSpPr>
            <a:spLocks noGrp="1"/>
          </p:cNvSpPr>
          <p:nvPr>
            <p:ph type="sldNum" sz="quarter" idx="12"/>
          </p:nvPr>
        </p:nvSpPr>
        <p:spPr/>
        <p:txBody>
          <a:bodyPr/>
          <a:lstStyle/>
          <a:p>
            <a:fld id="{F0CCE2AE-27A2-40B1-80D1-5342831D4722}" type="slidenum">
              <a:rPr lang="en-US" smtClean="0"/>
              <a:t>22</a:t>
            </a:fld>
            <a:endParaRPr lang="en-US"/>
          </a:p>
        </p:txBody>
      </p:sp>
      <p:sp>
        <p:nvSpPr>
          <p:cNvPr id="3" name="Date Placeholder 2">
            <a:extLst>
              <a:ext uri="{FF2B5EF4-FFF2-40B4-BE49-F238E27FC236}">
                <a16:creationId xmlns:a16="http://schemas.microsoft.com/office/drawing/2014/main" id="{97F279D8-D622-4C4E-948B-E01B5942446D}"/>
              </a:ext>
            </a:extLst>
          </p:cNvPr>
          <p:cNvSpPr>
            <a:spLocks noGrp="1"/>
          </p:cNvSpPr>
          <p:nvPr>
            <p:ph type="dt" sz="half" idx="10"/>
          </p:nvPr>
        </p:nvSpPr>
        <p:spPr/>
        <p:txBody>
          <a:bodyPr/>
          <a:lstStyle/>
          <a:p>
            <a:r>
              <a:rPr lang="es-US"/>
              <a:t>Mayo de 2022</a:t>
            </a:r>
          </a:p>
        </p:txBody>
      </p:sp>
    </p:spTree>
    <p:custDataLst>
      <p:tags r:id="rId1"/>
    </p:custDataLst>
    <p:extLst>
      <p:ext uri="{BB962C8B-B14F-4D97-AF65-F5344CB8AC3E}">
        <p14:creationId xmlns:p14="http://schemas.microsoft.com/office/powerpoint/2010/main" val="3365241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1524000" y="403762"/>
            <a:ext cx="10668000" cy="719643"/>
          </a:xfrm>
        </p:spPr>
        <p:txBody>
          <a:bodyPr>
            <a:normAutofit/>
          </a:bodyPr>
          <a:lstStyle/>
          <a:p>
            <a:r>
              <a:rPr lang="es-US" sz="3000"/>
              <a:t>Compruebe su conocimiento: Pregunta 4</a:t>
            </a:r>
          </a:p>
        </p:txBody>
      </p:sp>
      <p:sp>
        <p:nvSpPr>
          <p:cNvPr id="8" name="Content Placeholder 8"/>
          <p:cNvSpPr>
            <a:spLocks noGrp="1"/>
          </p:cNvSpPr>
          <p:nvPr>
            <p:ph type="body" sz="quarter" idx="13"/>
          </p:nvPr>
        </p:nvSpPr>
        <p:spPr/>
        <p:txBody>
          <a:bodyPr vert="horz" lIns="91440" tIns="45720" rIns="91440" bIns="45720" rtlCol="0">
            <a:normAutofit/>
          </a:bodyPr>
          <a:lstStyle/>
          <a:p>
            <a:pPr defTabSz="685800">
              <a:spcBef>
                <a:spcPts val="1200"/>
              </a:spcBef>
            </a:pPr>
            <a:r>
              <a:rPr lang="es-US" sz="2800" b="1">
                <a:solidFill>
                  <a:srgbClr val="00529B"/>
                </a:solidFill>
              </a:rPr>
              <a:t>¿Cuáles son los 3 estados exentos?</a:t>
            </a:r>
          </a:p>
          <a:p>
            <a:pPr marL="457200" indent="-457200" defTabSz="685800">
              <a:spcBef>
                <a:spcPts val="1200"/>
              </a:spcBef>
              <a:buFont typeface="+mj-lt"/>
              <a:buAutoNum type="alphaLcPeriod"/>
            </a:pPr>
            <a:r>
              <a:rPr lang="es-US" sz="2800">
                <a:solidFill>
                  <a:srgbClr val="00529B"/>
                </a:solidFill>
              </a:rPr>
              <a:t>Massachusetts, Minnesota, y Wisconsin</a:t>
            </a:r>
          </a:p>
          <a:p>
            <a:pPr marL="457200" indent="-457200" defTabSz="685800">
              <a:spcBef>
                <a:spcPts val="1200"/>
              </a:spcBef>
              <a:buFont typeface="+mj-lt"/>
              <a:buAutoNum type="alphaLcPeriod"/>
            </a:pPr>
            <a:r>
              <a:rPr lang="es-US" sz="2800">
                <a:solidFill>
                  <a:srgbClr val="00529B"/>
                </a:solidFill>
              </a:rPr>
              <a:t>Maryland, Maine, y Wyoming</a:t>
            </a:r>
          </a:p>
          <a:p>
            <a:pPr marL="457200" indent="-457200" defTabSz="685800">
              <a:spcBef>
                <a:spcPts val="1200"/>
              </a:spcBef>
              <a:buFont typeface="+mj-lt"/>
              <a:buAutoNum type="alphaLcPeriod"/>
            </a:pPr>
            <a:r>
              <a:rPr lang="es-US" sz="2800">
                <a:solidFill>
                  <a:srgbClr val="00529B"/>
                </a:solidFill>
              </a:rPr>
              <a:t>Michigan, Montana, y Washington</a:t>
            </a:r>
          </a:p>
        </p:txBody>
      </p:sp>
      <p:sp>
        <p:nvSpPr>
          <p:cNvPr id="10" name="Rounded Rectangle 9" descr="Recuadro verde que resalta a la A como la respuesta correcta."/>
          <p:cNvSpPr/>
          <p:nvPr/>
        </p:nvSpPr>
        <p:spPr>
          <a:xfrm>
            <a:off x="1883226" y="2395408"/>
            <a:ext cx="7109520" cy="457200"/>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9" name="Title 1"/>
          <p:cNvSpPr txBox="1">
            <a:spLocks/>
          </p:cNvSpPr>
          <p:nvPr/>
        </p:nvSpPr>
        <p:spPr>
          <a:xfrm>
            <a:off x="1747924" y="4705307"/>
            <a:ext cx="9598364" cy="510638"/>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3400" b="1" i="0" kern="1200" baseline="0">
                <a:solidFill>
                  <a:srgbClr val="00539A"/>
                </a:solidFill>
                <a:latin typeface="Arial Black" panose="020B0604020202020204" pitchFamily="34" charset="0"/>
                <a:ea typeface="+mj-ea"/>
                <a:cs typeface="Arial Black" panose="020B0604020202020204" pitchFamily="34" charset="0"/>
              </a:defRPr>
            </a:lvl1pPr>
          </a:lstStyle>
          <a:p>
            <a:r>
              <a:rPr lang="es-US" sz="2000" dirty="0"/>
              <a:t>Cuenta regresiva: </a:t>
            </a:r>
            <a:r>
              <a:rPr lang="es-US" sz="2000" b="0" dirty="0">
                <a:latin typeface="Arial" pitchFamily="34" charset="0"/>
                <a:cs typeface="Arial" pitchFamily="34" charset="0"/>
              </a:rPr>
              <a:t>Conteste la pregunta antes de que la barra desaparezca.</a:t>
            </a:r>
          </a:p>
        </p:txBody>
      </p:sp>
      <p:sp>
        <p:nvSpPr>
          <p:cNvPr id="4" name="Footer Placeholder 3">
            <a:extLst>
              <a:ext uri="{FF2B5EF4-FFF2-40B4-BE49-F238E27FC236}">
                <a16:creationId xmlns:a16="http://schemas.microsoft.com/office/drawing/2014/main" id="{5E31AE2E-7ECD-1E45-B025-327FAE160BDD}"/>
              </a:ext>
            </a:extLst>
          </p:cNvPr>
          <p:cNvSpPr>
            <a:spLocks noGrp="1"/>
          </p:cNvSpPr>
          <p:nvPr>
            <p:ph type="ftr" sz="quarter" idx="11"/>
          </p:nvPr>
        </p:nvSpPr>
        <p:spPr/>
        <p:txBody>
          <a:bodyPr/>
          <a:lstStyle/>
          <a:p>
            <a:r>
              <a:rPr lang="es-US"/>
              <a:t>Pólizas del Seguro Suplementario de Medicare (Medigap)</a:t>
            </a:r>
          </a:p>
        </p:txBody>
      </p:sp>
      <p:sp>
        <p:nvSpPr>
          <p:cNvPr id="2" name="Slide Number Placeholder 1">
            <a:extLst>
              <a:ext uri="{FF2B5EF4-FFF2-40B4-BE49-F238E27FC236}">
                <a16:creationId xmlns:a16="http://schemas.microsoft.com/office/drawing/2014/main" id="{7532CBD2-2AB4-4860-8D40-C8C532168D94}"/>
              </a:ext>
            </a:extLst>
          </p:cNvPr>
          <p:cNvSpPr>
            <a:spLocks noGrp="1"/>
          </p:cNvSpPr>
          <p:nvPr>
            <p:ph type="sldNum" sz="quarter" idx="12"/>
          </p:nvPr>
        </p:nvSpPr>
        <p:spPr/>
        <p:txBody>
          <a:bodyPr/>
          <a:lstStyle/>
          <a:p>
            <a:fld id="{F0CCE2AE-27A2-40B1-80D1-5342831D4722}" type="slidenum">
              <a:rPr lang="en-US" smtClean="0"/>
              <a:t>23</a:t>
            </a:fld>
            <a:endParaRPr lang="en-US"/>
          </a:p>
        </p:txBody>
      </p:sp>
      <p:sp>
        <p:nvSpPr>
          <p:cNvPr id="3" name="Date Placeholder 2">
            <a:extLst>
              <a:ext uri="{FF2B5EF4-FFF2-40B4-BE49-F238E27FC236}">
                <a16:creationId xmlns:a16="http://schemas.microsoft.com/office/drawing/2014/main" id="{97F279D8-D622-4C4E-948B-E01B5942446D}"/>
              </a:ext>
            </a:extLst>
          </p:cNvPr>
          <p:cNvSpPr>
            <a:spLocks noGrp="1"/>
          </p:cNvSpPr>
          <p:nvPr>
            <p:ph type="dt" sz="half" idx="10"/>
          </p:nvPr>
        </p:nvSpPr>
        <p:spPr/>
        <p:txBody>
          <a:bodyPr/>
          <a:lstStyle/>
          <a:p>
            <a:r>
              <a:rPr lang="es-US"/>
              <a:t>Mayo de 2022</a:t>
            </a:r>
          </a:p>
        </p:txBody>
      </p:sp>
    </p:spTree>
    <p:custDataLst>
      <p:tags r:id="rId1"/>
    </p:custDataLst>
    <p:extLst>
      <p:ext uri="{BB962C8B-B14F-4D97-AF65-F5344CB8AC3E}">
        <p14:creationId xmlns:p14="http://schemas.microsoft.com/office/powerpoint/2010/main" val="2384982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US"/>
              <a:t>Lección 3</a:t>
            </a:r>
          </a:p>
        </p:txBody>
      </p:sp>
      <p:sp>
        <p:nvSpPr>
          <p:cNvPr id="5" name="Text Placeholder 4"/>
          <p:cNvSpPr>
            <a:spLocks noGrp="1"/>
          </p:cNvSpPr>
          <p:nvPr>
            <p:ph type="body" idx="1"/>
          </p:nvPr>
        </p:nvSpPr>
        <p:spPr/>
        <p:txBody>
          <a:bodyPr>
            <a:normAutofit/>
          </a:bodyPr>
          <a:lstStyle/>
          <a:p>
            <a:r>
              <a:rPr lang="es-US" cap="none" dirty="0"/>
              <a:t>Cómo comprar una póliza del Seguro Suplementario de Medicare (</a:t>
            </a:r>
            <a:r>
              <a:rPr lang="es-US" cap="none" dirty="0" err="1"/>
              <a:t>Medigap</a:t>
            </a:r>
            <a:r>
              <a:rPr lang="es-US" cap="none" dirty="0"/>
              <a:t>).</a:t>
            </a:r>
          </a:p>
        </p:txBody>
      </p:sp>
      <p:sp>
        <p:nvSpPr>
          <p:cNvPr id="3" name="Date Placeholder 2">
            <a:extLst>
              <a:ext uri="{FF2B5EF4-FFF2-40B4-BE49-F238E27FC236}">
                <a16:creationId xmlns:a16="http://schemas.microsoft.com/office/drawing/2014/main" id="{7CD5940D-5589-124D-902F-C62167E89B5A}"/>
              </a:ext>
            </a:extLst>
          </p:cNvPr>
          <p:cNvSpPr>
            <a:spLocks noGrp="1"/>
          </p:cNvSpPr>
          <p:nvPr>
            <p:ph type="dt" sz="half" idx="4294967295"/>
          </p:nvPr>
        </p:nvSpPr>
        <p:spPr>
          <a:xfrm>
            <a:off x="0" y="6356350"/>
            <a:ext cx="2743200" cy="365125"/>
          </a:xfrm>
        </p:spPr>
        <p:txBody>
          <a:bodyPr/>
          <a:lstStyle/>
          <a:p>
            <a:r>
              <a:rPr lang="es-US"/>
              <a:t>Mayo de 2022</a:t>
            </a:r>
          </a:p>
        </p:txBody>
      </p:sp>
      <p:sp>
        <p:nvSpPr>
          <p:cNvPr id="4" name="Footer Placeholder 3">
            <a:extLst>
              <a:ext uri="{FF2B5EF4-FFF2-40B4-BE49-F238E27FC236}">
                <a16:creationId xmlns:a16="http://schemas.microsoft.com/office/drawing/2014/main" id="{68B978F1-BD75-104D-A130-BDE57EB1F202}"/>
              </a:ext>
            </a:extLst>
          </p:cNvPr>
          <p:cNvSpPr>
            <a:spLocks noGrp="1"/>
          </p:cNvSpPr>
          <p:nvPr>
            <p:ph type="ftr" sz="quarter" idx="4294967295"/>
          </p:nvPr>
        </p:nvSpPr>
        <p:spPr>
          <a:xfrm>
            <a:off x="0" y="6457950"/>
            <a:ext cx="4114800" cy="365125"/>
          </a:xfrm>
        </p:spPr>
        <p:txBody>
          <a:bodyPr/>
          <a:lstStyle/>
          <a:p>
            <a:r>
              <a:rPr lang="es-US"/>
              <a:t>Pólizas del Seguro Suplementario de Medicare (Medigap)</a:t>
            </a:r>
          </a:p>
        </p:txBody>
      </p:sp>
    </p:spTree>
    <p:custDataLst>
      <p:tags r:id="rId1"/>
    </p:custDataLst>
    <p:extLst>
      <p:ext uri="{BB962C8B-B14F-4D97-AF65-F5344CB8AC3E}">
        <p14:creationId xmlns:p14="http://schemas.microsoft.com/office/powerpoint/2010/main" val="13189355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4E077B-40FA-4DC1-B9F7-996A7F2535E1}"/>
              </a:ext>
            </a:extLst>
          </p:cNvPr>
          <p:cNvSpPr>
            <a:spLocks noGrp="1"/>
          </p:cNvSpPr>
          <p:nvPr>
            <p:ph type="title"/>
          </p:nvPr>
        </p:nvSpPr>
        <p:spPr>
          <a:xfrm>
            <a:off x="0" y="24064"/>
            <a:ext cx="12192000" cy="890336"/>
          </a:xfrm>
        </p:spPr>
        <p:txBody>
          <a:bodyPr anchor="ctr">
            <a:normAutofit/>
          </a:bodyPr>
          <a:lstStyle/>
          <a:p>
            <a:r>
              <a:rPr lang="es-US" sz="3000"/>
              <a:t>Objetivos de la lección 3</a:t>
            </a:r>
          </a:p>
        </p:txBody>
      </p:sp>
      <p:sp>
        <p:nvSpPr>
          <p:cNvPr id="6" name="Text Placeholder 5">
            <a:extLst>
              <a:ext uri="{FF2B5EF4-FFF2-40B4-BE49-F238E27FC236}">
                <a16:creationId xmlns:a16="http://schemas.microsoft.com/office/drawing/2014/main" id="{E70C0834-1DFA-4AF2-B389-62E37425CE75}"/>
              </a:ext>
            </a:extLst>
          </p:cNvPr>
          <p:cNvSpPr>
            <a:spLocks noGrp="1"/>
          </p:cNvSpPr>
          <p:nvPr>
            <p:ph type="body" sz="quarter" idx="13"/>
          </p:nvPr>
        </p:nvSpPr>
        <p:spPr/>
        <p:txBody>
          <a:bodyPr vert="horz" lIns="91440" tIns="45720" rIns="91440" bIns="45720" rtlCol="0">
            <a:normAutofit/>
          </a:bodyPr>
          <a:lstStyle/>
          <a:p>
            <a:pPr marL="0" lvl="0" indent="0" defTabSz="685800">
              <a:lnSpc>
                <a:spcPct val="100000"/>
              </a:lnSpc>
              <a:spcBef>
                <a:spcPts val="0"/>
              </a:spcBef>
              <a:spcAft>
                <a:spcPts val="1200"/>
              </a:spcAft>
              <a:buNone/>
            </a:pPr>
            <a:r>
              <a:rPr lang="es-US" sz="2800" b="1" dirty="0">
                <a:solidFill>
                  <a:srgbClr val="00529B"/>
                </a:solidFill>
              </a:rPr>
              <a:t>Al finalizar esta lección, usted podrá:</a:t>
            </a:r>
          </a:p>
          <a:p>
            <a:pPr marL="548640" lvl="1" indent="-274320" defTabSz="685800">
              <a:lnSpc>
                <a:spcPct val="100000"/>
              </a:lnSpc>
              <a:spcBef>
                <a:spcPts val="0"/>
              </a:spcBef>
              <a:spcAft>
                <a:spcPts val="1200"/>
              </a:spcAft>
              <a:buFont typeface="Wingdings" panose="05000000000000000000" pitchFamily="2" charset="2"/>
              <a:buChar char="§"/>
            </a:pPr>
            <a:r>
              <a:rPr lang="es-US" sz="2400" dirty="0">
                <a:solidFill>
                  <a:srgbClr val="00529B"/>
                </a:solidFill>
              </a:rPr>
              <a:t>Describir las variables que afectan los costos de </a:t>
            </a:r>
            <a:r>
              <a:rPr lang="es-US" sz="2400" dirty="0" err="1">
                <a:solidFill>
                  <a:srgbClr val="00529B"/>
                </a:solidFill>
              </a:rPr>
              <a:t>Medigap</a:t>
            </a:r>
            <a:endParaRPr lang="es-US" sz="2400" dirty="0">
              <a:solidFill>
                <a:srgbClr val="00529B"/>
              </a:solidFill>
            </a:endParaRPr>
          </a:p>
          <a:p>
            <a:pPr marL="548640" lvl="1" indent="-274320" defTabSz="685800">
              <a:lnSpc>
                <a:spcPct val="100000"/>
              </a:lnSpc>
              <a:spcBef>
                <a:spcPts val="0"/>
              </a:spcBef>
              <a:spcAft>
                <a:spcPts val="1200"/>
              </a:spcAft>
              <a:buFont typeface="Wingdings" panose="05000000000000000000" pitchFamily="2" charset="2"/>
              <a:buChar char="§"/>
            </a:pPr>
            <a:r>
              <a:rPr lang="es-US" sz="2400" dirty="0">
                <a:solidFill>
                  <a:srgbClr val="00529B"/>
                </a:solidFill>
              </a:rPr>
              <a:t>Identificar cuál es el mejor momento para comprar una póliza </a:t>
            </a:r>
            <a:r>
              <a:rPr lang="es-US" sz="2400" dirty="0" err="1">
                <a:solidFill>
                  <a:srgbClr val="00529B"/>
                </a:solidFill>
              </a:rPr>
              <a:t>Medigap</a:t>
            </a:r>
            <a:endParaRPr lang="es-US" sz="2400" dirty="0">
              <a:solidFill>
                <a:srgbClr val="00529B"/>
              </a:solidFill>
            </a:endParaRPr>
          </a:p>
          <a:p>
            <a:pPr marL="548640" lvl="1" indent="-274320" defTabSz="685800">
              <a:lnSpc>
                <a:spcPct val="100000"/>
              </a:lnSpc>
              <a:spcBef>
                <a:spcPts val="0"/>
              </a:spcBef>
              <a:spcAft>
                <a:spcPts val="1200"/>
              </a:spcAft>
              <a:buFont typeface="Wingdings" panose="05000000000000000000" pitchFamily="2" charset="2"/>
              <a:buChar char="§"/>
            </a:pPr>
            <a:r>
              <a:rPr lang="es-US" sz="2400" dirty="0">
                <a:solidFill>
                  <a:srgbClr val="00529B"/>
                </a:solidFill>
              </a:rPr>
              <a:t>Explicar los derechos de emisión garantizada</a:t>
            </a:r>
          </a:p>
          <a:p>
            <a:pPr marL="548640" lvl="1" indent="-274320" defTabSz="685800">
              <a:lnSpc>
                <a:spcPct val="100000"/>
              </a:lnSpc>
              <a:spcBef>
                <a:spcPts val="0"/>
              </a:spcBef>
              <a:spcAft>
                <a:spcPts val="1200"/>
              </a:spcAft>
              <a:buFont typeface="Wingdings" panose="05000000000000000000" pitchFamily="2" charset="2"/>
              <a:buChar char="§"/>
            </a:pPr>
            <a:r>
              <a:rPr lang="es-US" sz="2400" dirty="0">
                <a:solidFill>
                  <a:srgbClr val="00529B"/>
                </a:solidFill>
              </a:rPr>
              <a:t>Obtener los pasos para adquirir una póliza </a:t>
            </a:r>
            <a:r>
              <a:rPr lang="es-US" sz="2400" dirty="0" err="1">
                <a:solidFill>
                  <a:srgbClr val="00529B"/>
                </a:solidFill>
              </a:rPr>
              <a:t>Medigap</a:t>
            </a:r>
            <a:endParaRPr lang="es-US" sz="2400" dirty="0">
              <a:solidFill>
                <a:srgbClr val="00529B"/>
              </a:solidFill>
            </a:endParaRPr>
          </a:p>
          <a:p>
            <a:pPr lvl="1" defTabSz="685800">
              <a:lnSpc>
                <a:spcPct val="100000"/>
              </a:lnSpc>
              <a:spcBef>
                <a:spcPts val="0"/>
              </a:spcBef>
              <a:spcAft>
                <a:spcPts val="1200"/>
              </a:spcAft>
              <a:buFont typeface="Wingdings" panose="05000000000000000000" pitchFamily="2" charset="2"/>
              <a:buChar char="§"/>
            </a:pPr>
            <a:endParaRPr lang="en-US" sz="2400" b="1" dirty="0">
              <a:solidFill>
                <a:srgbClr val="00529B"/>
              </a:solidFill>
            </a:endParaRPr>
          </a:p>
          <a:p>
            <a:pPr marL="0" lvl="0" indent="0" defTabSz="685800">
              <a:lnSpc>
                <a:spcPct val="100000"/>
              </a:lnSpc>
              <a:spcBef>
                <a:spcPts val="0"/>
              </a:spcBef>
              <a:spcAft>
                <a:spcPts val="1200"/>
              </a:spcAft>
              <a:buNone/>
            </a:pPr>
            <a:endParaRPr lang="en-US" sz="2800" b="1" dirty="0">
              <a:solidFill>
                <a:srgbClr val="00529B"/>
              </a:solidFill>
            </a:endParaRPr>
          </a:p>
          <a:p>
            <a:pPr marL="0" indent="0" defTabSz="685800">
              <a:lnSpc>
                <a:spcPct val="100000"/>
              </a:lnSpc>
              <a:spcBef>
                <a:spcPts val="600"/>
              </a:spcBef>
              <a:spcAft>
                <a:spcPts val="1200"/>
              </a:spcAft>
              <a:buNone/>
            </a:pPr>
            <a:endParaRPr lang="en-US" sz="2800" dirty="0">
              <a:solidFill>
                <a:srgbClr val="00529B"/>
              </a:solidFill>
            </a:endParaRPr>
          </a:p>
        </p:txBody>
      </p:sp>
      <p:sp>
        <p:nvSpPr>
          <p:cNvPr id="4" name="Footer Placeholder 3">
            <a:extLst>
              <a:ext uri="{FF2B5EF4-FFF2-40B4-BE49-F238E27FC236}">
                <a16:creationId xmlns:a16="http://schemas.microsoft.com/office/drawing/2014/main" id="{A1572E6D-D295-4DE9-ADAE-C9EC2EE4707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1200" b="0" i="0" u="none" strike="noStrike" cap="none" normalizeH="0" baseline="0" noProof="0">
                <a:ln>
                  <a:noFill/>
                </a:ln>
                <a:uLnTx/>
                <a:uFillTx/>
                <a:latin typeface="Arial" panose="020B0604020202020204" pitchFamily="34" charset="0"/>
                <a:ea typeface="+mn-ea"/>
                <a:cs typeface="Arial" panose="020B0604020202020204" pitchFamily="34" charset="0"/>
              </a:rPr>
              <a:t>Pólizas del Seguro Suplementario de Medicare (Medigap)</a:t>
            </a:r>
          </a:p>
        </p:txBody>
      </p:sp>
      <p:sp>
        <p:nvSpPr>
          <p:cNvPr id="5" name="Slide Number Placeholder 4">
            <a:extLst>
              <a:ext uri="{FF2B5EF4-FFF2-40B4-BE49-F238E27FC236}">
                <a16:creationId xmlns:a16="http://schemas.microsoft.com/office/drawing/2014/main" id="{730DFFAF-3BD4-47EB-B2DC-58B24E242720}"/>
              </a:ext>
            </a:extLst>
          </p:cNvPr>
          <p:cNvSpPr>
            <a:spLocks noGrp="1"/>
          </p:cNvSpPr>
          <p:nvPr>
            <p:ph type="sldNum" sz="quarter" idx="12"/>
          </p:nvPr>
        </p:nvSpPr>
        <p:spPr/>
        <p:txBody>
          <a:bodyPr/>
          <a:lstStyle/>
          <a:p>
            <a:pPr>
              <a:defRPr/>
            </a:pPr>
            <a:fld id="{11E79EF6-0C0E-43E6-8FB3-918BC522CC5A}" type="slidenum">
              <a:rPr lang="en-US" smtClean="0"/>
              <a:pPr>
                <a:defRPr/>
              </a:pPr>
              <a:t>25</a:t>
            </a:fld>
            <a:endParaRPr lang="en-US"/>
          </a:p>
        </p:txBody>
      </p:sp>
      <p:sp>
        <p:nvSpPr>
          <p:cNvPr id="3" name="Date Placeholder 2">
            <a:extLst>
              <a:ext uri="{FF2B5EF4-FFF2-40B4-BE49-F238E27FC236}">
                <a16:creationId xmlns:a16="http://schemas.microsoft.com/office/drawing/2014/main" id="{7E8ECB57-79E5-4D26-8698-9A81D8007C0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sz="1200" b="0" i="0" u="none" strike="noStrike" cap="none" normalizeH="0" baseline="0" noProof="0">
                <a:ln>
                  <a:noFill/>
                </a:ln>
                <a:uLnTx/>
                <a:uFillTx/>
                <a:latin typeface="Arial" panose="020B0604020202020204" pitchFamily="34" charset="0"/>
                <a:ea typeface="+mn-ea"/>
                <a:cs typeface="Arial" panose="020B0604020202020204" pitchFamily="34" charset="0"/>
              </a:rPr>
              <a:t>Mayo de 2022</a:t>
            </a:r>
          </a:p>
        </p:txBody>
      </p:sp>
    </p:spTree>
    <p:custDataLst>
      <p:tags r:id="rId1"/>
    </p:custDataLst>
    <p:extLst>
      <p:ext uri="{BB962C8B-B14F-4D97-AF65-F5344CB8AC3E}">
        <p14:creationId xmlns:p14="http://schemas.microsoft.com/office/powerpoint/2010/main" val="26214338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7A5FB7-624A-6D45-BB73-0C7AF9FBBF77}"/>
              </a:ext>
            </a:extLst>
          </p:cNvPr>
          <p:cNvSpPr>
            <a:spLocks noGrp="1"/>
          </p:cNvSpPr>
          <p:nvPr>
            <p:ph type="title"/>
          </p:nvPr>
        </p:nvSpPr>
        <p:spPr>
          <a:xfrm>
            <a:off x="0" y="0"/>
            <a:ext cx="12192000" cy="956622"/>
          </a:xfrm>
        </p:spPr>
        <p:txBody>
          <a:bodyPr anchor="ctr">
            <a:normAutofit/>
          </a:bodyPr>
          <a:lstStyle/>
          <a:p>
            <a:r>
              <a:rPr lang="es-US" sz="3000"/>
              <a:t>Costos de Medigap</a:t>
            </a:r>
          </a:p>
        </p:txBody>
      </p:sp>
      <p:sp>
        <p:nvSpPr>
          <p:cNvPr id="3" name="Freeform: Shape 2" descr="Círculo en el centro de una gráfica rodeado por 7 recuadros con flechas que apuntan hacia el círculo. El círculo lee: El costo (prima mensual) varía según:">
            <a:extLst>
              <a:ext uri="{FF2B5EF4-FFF2-40B4-BE49-F238E27FC236}">
                <a16:creationId xmlns:a16="http://schemas.microsoft.com/office/drawing/2014/main" id="{18F75606-C22E-466F-A4E4-80A76BAC7EA5}"/>
              </a:ext>
            </a:extLst>
          </p:cNvPr>
          <p:cNvSpPr/>
          <p:nvPr/>
        </p:nvSpPr>
        <p:spPr>
          <a:xfrm>
            <a:off x="4793151" y="1068806"/>
            <a:ext cx="2608714" cy="2642537"/>
          </a:xfrm>
          <a:custGeom>
            <a:avLst/>
            <a:gdLst>
              <a:gd name="connsiteX0" fmla="*/ 0 w 2608714"/>
              <a:gd name="connsiteY0" fmla="*/ 1321269 h 2642537"/>
              <a:gd name="connsiteX1" fmla="*/ 1304357 w 2608714"/>
              <a:gd name="connsiteY1" fmla="*/ 0 h 2642537"/>
              <a:gd name="connsiteX2" fmla="*/ 2608714 w 2608714"/>
              <a:gd name="connsiteY2" fmla="*/ 1321269 h 2642537"/>
              <a:gd name="connsiteX3" fmla="*/ 1304357 w 2608714"/>
              <a:gd name="connsiteY3" fmla="*/ 2642538 h 2642537"/>
              <a:gd name="connsiteX4" fmla="*/ 0 w 2608714"/>
              <a:gd name="connsiteY4" fmla="*/ 1321269 h 2642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08714" h="2642537">
                <a:moveTo>
                  <a:pt x="0" y="1321269"/>
                </a:moveTo>
                <a:cubicBezTo>
                  <a:pt x="0" y="591552"/>
                  <a:pt x="583981" y="0"/>
                  <a:pt x="1304357" y="0"/>
                </a:cubicBezTo>
                <a:cubicBezTo>
                  <a:pt x="2024733" y="0"/>
                  <a:pt x="2608714" y="591552"/>
                  <a:pt x="2608714" y="1321269"/>
                </a:cubicBezTo>
                <a:cubicBezTo>
                  <a:pt x="2608714" y="2050986"/>
                  <a:pt x="2024733" y="2642538"/>
                  <a:pt x="1304357" y="2642538"/>
                </a:cubicBezTo>
                <a:cubicBezTo>
                  <a:pt x="583981" y="2642538"/>
                  <a:pt x="0" y="2050986"/>
                  <a:pt x="0" y="1321269"/>
                </a:cubicBezTo>
                <a:close/>
              </a:path>
            </a:pathLst>
          </a:custGeom>
          <a:solidFill>
            <a:schemeClr val="accent1">
              <a:lumMod val="5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82880" tIns="399691" rIns="182880" bIns="399691" numCol="1" spcCol="1270" anchor="ctr" anchorCtr="0">
            <a:noAutofit/>
          </a:bodyPr>
          <a:lstStyle/>
          <a:p>
            <a:pPr marL="0" lvl="0" indent="0" algn="ctr" defTabSz="889000">
              <a:spcBef>
                <a:spcPct val="0"/>
              </a:spcBef>
              <a:buNone/>
            </a:pPr>
            <a:endParaRPr lang="en-US" sz="2400" b="1" kern="1200" dirty="0"/>
          </a:p>
        </p:txBody>
      </p:sp>
      <p:sp>
        <p:nvSpPr>
          <p:cNvPr id="28" name="TextBox 27" descr="&#10;">
            <a:extLst>
              <a:ext uri="{FF2B5EF4-FFF2-40B4-BE49-F238E27FC236}">
                <a16:creationId xmlns:a16="http://schemas.microsoft.com/office/drawing/2014/main" id="{33EF250A-6968-4326-94AD-168AB34EC961}"/>
              </a:ext>
            </a:extLst>
          </p:cNvPr>
          <p:cNvSpPr txBox="1"/>
          <p:nvPr/>
        </p:nvSpPr>
        <p:spPr>
          <a:xfrm>
            <a:off x="4654530" y="1300541"/>
            <a:ext cx="2946979" cy="1846659"/>
          </a:xfrm>
          <a:prstGeom prst="rect">
            <a:avLst/>
          </a:prstGeom>
          <a:noFill/>
        </p:spPr>
        <p:txBody>
          <a:bodyPr wrap="square" rIns="91440" rtlCol="0">
            <a:spAutoFit/>
          </a:bodyPr>
          <a:lstStyle/>
          <a:p>
            <a:pPr lvl="0" algn="ctr" defTabSz="889000">
              <a:spcBef>
                <a:spcPct val="0"/>
              </a:spcBef>
            </a:pPr>
            <a:r>
              <a:rPr lang="es-US" sz="3200" b="1" dirty="0">
                <a:solidFill>
                  <a:schemeClr val="bg1"/>
                </a:solidFill>
              </a:rPr>
              <a:t>El costo</a:t>
            </a:r>
            <a:r>
              <a:rPr lang="es-US" sz="2800" b="1" dirty="0">
                <a:solidFill>
                  <a:schemeClr val="bg1"/>
                </a:solidFill>
              </a:rPr>
              <a:t> </a:t>
            </a:r>
          </a:p>
          <a:p>
            <a:pPr lvl="0" algn="ctr" defTabSz="889000">
              <a:spcBef>
                <a:spcPct val="0"/>
              </a:spcBef>
            </a:pPr>
            <a:r>
              <a:rPr lang="es-US" b="1" dirty="0">
                <a:solidFill>
                  <a:schemeClr val="bg1"/>
                </a:solidFill>
              </a:rPr>
              <a:t>(prima mensual) </a:t>
            </a:r>
          </a:p>
          <a:p>
            <a:pPr lvl="0" algn="ctr" defTabSz="889000">
              <a:spcBef>
                <a:spcPct val="0"/>
              </a:spcBef>
            </a:pPr>
            <a:r>
              <a:rPr lang="es-US" sz="3200" b="1" dirty="0">
                <a:solidFill>
                  <a:schemeClr val="bg1"/>
                </a:solidFill>
              </a:rPr>
              <a:t>varía </a:t>
            </a:r>
          </a:p>
          <a:p>
            <a:pPr lvl="0" algn="ctr" defTabSz="889000">
              <a:spcBef>
                <a:spcPct val="0"/>
              </a:spcBef>
            </a:pPr>
            <a:r>
              <a:rPr lang="es-US" sz="3200" b="1" dirty="0">
                <a:solidFill>
                  <a:schemeClr val="bg1"/>
                </a:solidFill>
              </a:rPr>
              <a:t>según:</a:t>
            </a:r>
          </a:p>
        </p:txBody>
      </p:sp>
      <p:grpSp>
        <p:nvGrpSpPr>
          <p:cNvPr id="2" name="Group 1" descr="Recuadro 1: Si se encuentra en su Período de inscripción abierta de Medigap (OEP, por sus siglas en inglés)">
            <a:extLst>
              <a:ext uri="{FF2B5EF4-FFF2-40B4-BE49-F238E27FC236}">
                <a16:creationId xmlns:a16="http://schemas.microsoft.com/office/drawing/2014/main" id="{0A9AE075-6DE5-4011-B3D8-0E3872F73E9C}"/>
              </a:ext>
            </a:extLst>
          </p:cNvPr>
          <p:cNvGrpSpPr/>
          <p:nvPr/>
        </p:nvGrpSpPr>
        <p:grpSpPr>
          <a:xfrm>
            <a:off x="1295557" y="1098605"/>
            <a:ext cx="3886527" cy="1555218"/>
            <a:chOff x="1028265" y="1275067"/>
            <a:chExt cx="3886527" cy="1555218"/>
          </a:xfrm>
        </p:grpSpPr>
        <p:sp>
          <p:nvSpPr>
            <p:cNvPr id="12" name="Arrow: Left 11">
              <a:extLst>
                <a:ext uri="{FF2B5EF4-FFF2-40B4-BE49-F238E27FC236}">
                  <a16:creationId xmlns:a16="http://schemas.microsoft.com/office/drawing/2014/main" id="{8B5A2850-FE19-4BE5-BCD3-CC2EC9663E6F}"/>
                </a:ext>
              </a:extLst>
            </p:cNvPr>
            <p:cNvSpPr/>
            <p:nvPr/>
          </p:nvSpPr>
          <p:spPr>
            <a:xfrm rot="11548889">
              <a:off x="2628984" y="1774086"/>
              <a:ext cx="2285808" cy="602464"/>
            </a:xfrm>
            <a:prstGeom prst="lef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13" name="Freeform: Shape 12" descr="&#10;">
              <a:extLst>
                <a:ext uri="{FF2B5EF4-FFF2-40B4-BE49-F238E27FC236}">
                  <a16:creationId xmlns:a16="http://schemas.microsoft.com/office/drawing/2014/main" id="{FBE145D1-4FBB-45A2-9B2F-1570416E18B2}"/>
                </a:ext>
              </a:extLst>
            </p:cNvPr>
            <p:cNvSpPr/>
            <p:nvPr/>
          </p:nvSpPr>
          <p:spPr>
            <a:xfrm>
              <a:off x="1028265" y="1275067"/>
              <a:ext cx="2288947" cy="1555218"/>
            </a:xfrm>
            <a:custGeom>
              <a:avLst/>
              <a:gdLst>
                <a:gd name="connsiteX0" fmla="*/ 0 w 2288947"/>
                <a:gd name="connsiteY0" fmla="*/ 149280 h 1492795"/>
                <a:gd name="connsiteX1" fmla="*/ 149280 w 2288947"/>
                <a:gd name="connsiteY1" fmla="*/ 0 h 1492795"/>
                <a:gd name="connsiteX2" fmla="*/ 2139668 w 2288947"/>
                <a:gd name="connsiteY2" fmla="*/ 0 h 1492795"/>
                <a:gd name="connsiteX3" fmla="*/ 2288948 w 2288947"/>
                <a:gd name="connsiteY3" fmla="*/ 149280 h 1492795"/>
                <a:gd name="connsiteX4" fmla="*/ 2288947 w 2288947"/>
                <a:gd name="connsiteY4" fmla="*/ 1343516 h 1492795"/>
                <a:gd name="connsiteX5" fmla="*/ 2139667 w 2288947"/>
                <a:gd name="connsiteY5" fmla="*/ 1492796 h 1492795"/>
                <a:gd name="connsiteX6" fmla="*/ 149280 w 2288947"/>
                <a:gd name="connsiteY6" fmla="*/ 1492795 h 1492795"/>
                <a:gd name="connsiteX7" fmla="*/ 0 w 2288947"/>
                <a:gd name="connsiteY7" fmla="*/ 1343515 h 1492795"/>
                <a:gd name="connsiteX8" fmla="*/ 0 w 2288947"/>
                <a:gd name="connsiteY8" fmla="*/ 149280 h 1492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8947" h="1492795">
                  <a:moveTo>
                    <a:pt x="0" y="149280"/>
                  </a:moveTo>
                  <a:cubicBezTo>
                    <a:pt x="0" y="66835"/>
                    <a:pt x="66835" y="0"/>
                    <a:pt x="149280" y="0"/>
                  </a:cubicBezTo>
                  <a:lnTo>
                    <a:pt x="2139668" y="0"/>
                  </a:lnTo>
                  <a:cubicBezTo>
                    <a:pt x="2222113" y="0"/>
                    <a:pt x="2288948" y="66835"/>
                    <a:pt x="2288948" y="149280"/>
                  </a:cubicBezTo>
                  <a:cubicBezTo>
                    <a:pt x="2288948" y="547359"/>
                    <a:pt x="2288947" y="945437"/>
                    <a:pt x="2288947" y="1343516"/>
                  </a:cubicBezTo>
                  <a:cubicBezTo>
                    <a:pt x="2288947" y="1425961"/>
                    <a:pt x="2222112" y="1492796"/>
                    <a:pt x="2139667" y="1492796"/>
                  </a:cubicBezTo>
                  <a:lnTo>
                    <a:pt x="149280" y="1492795"/>
                  </a:lnTo>
                  <a:cubicBezTo>
                    <a:pt x="66835" y="1492795"/>
                    <a:pt x="0" y="1425960"/>
                    <a:pt x="0" y="1343515"/>
                  </a:cubicBezTo>
                  <a:lnTo>
                    <a:pt x="0" y="14928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1822" tIns="0" rIns="81822" bIns="81822" numCol="1" spcCol="1270" anchor="ctr" anchorCtr="0">
              <a:noAutofit/>
            </a:bodyPr>
            <a:lstStyle/>
            <a:p>
              <a:pPr marL="0" lvl="0" indent="0" algn="ctr" defTabSz="889000">
                <a:lnSpc>
                  <a:spcPct val="90000"/>
                </a:lnSpc>
                <a:spcBef>
                  <a:spcPct val="0"/>
                </a:spcBef>
                <a:spcAft>
                  <a:spcPct val="35000"/>
                </a:spcAft>
                <a:buNone/>
              </a:pPr>
              <a:endParaRPr lang="es-US" sz="2000" dirty="0"/>
            </a:p>
            <a:p>
              <a:pPr marL="0" lvl="0" indent="0" algn="ctr" defTabSz="889000">
                <a:lnSpc>
                  <a:spcPct val="90000"/>
                </a:lnSpc>
                <a:spcBef>
                  <a:spcPct val="0"/>
                </a:spcBef>
                <a:spcAft>
                  <a:spcPct val="35000"/>
                </a:spcAft>
                <a:buNone/>
              </a:pPr>
              <a:endParaRPr lang="es-US" sz="2000" dirty="0"/>
            </a:p>
            <a:p>
              <a:pPr marL="0" lvl="0" indent="0" algn="ctr" defTabSz="889000">
                <a:lnSpc>
                  <a:spcPts val="2100"/>
                </a:lnSpc>
                <a:spcBef>
                  <a:spcPct val="0"/>
                </a:spcBef>
                <a:spcAft>
                  <a:spcPct val="35000"/>
                </a:spcAft>
                <a:buNone/>
              </a:pPr>
              <a:r>
                <a:rPr lang="es-US" sz="2000" dirty="0"/>
                <a:t>Si se encuentra en su Período de inscripción abierta de </a:t>
              </a:r>
              <a:r>
                <a:rPr lang="es-US" sz="2000" dirty="0" err="1"/>
                <a:t>Medigap</a:t>
              </a:r>
              <a:r>
                <a:rPr lang="es-US" sz="2000" dirty="0"/>
                <a:t> (OEP, por sus siglas) 
</a:t>
              </a:r>
              <a:br>
                <a:rPr lang="es-US" sz="2000" dirty="0"/>
              </a:br>
              <a:r>
                <a:rPr lang="es-US" sz="2000" dirty="0"/>
                <a:t>en inglés)</a:t>
              </a:r>
            </a:p>
          </p:txBody>
        </p:sp>
      </p:grpSp>
      <p:grpSp>
        <p:nvGrpSpPr>
          <p:cNvPr id="8" name="Group 2" descr="Recuadro 2: Su edad, en algunos estados, clasificada por edad o menor de 65 años&#10;">
            <a:extLst>
              <a:ext uri="{FF2B5EF4-FFF2-40B4-BE49-F238E27FC236}">
                <a16:creationId xmlns:a16="http://schemas.microsoft.com/office/drawing/2014/main" id="{65043B20-E370-4420-B15B-7B136907D630}"/>
              </a:ext>
            </a:extLst>
          </p:cNvPr>
          <p:cNvGrpSpPr/>
          <p:nvPr/>
        </p:nvGrpSpPr>
        <p:grpSpPr>
          <a:xfrm>
            <a:off x="1559751" y="2743200"/>
            <a:ext cx="3703799" cy="1492795"/>
            <a:chOff x="1292459" y="2756993"/>
            <a:chExt cx="3703799" cy="1492795"/>
          </a:xfrm>
        </p:grpSpPr>
        <p:sp>
          <p:nvSpPr>
            <p:cNvPr id="20" name="Arrow: Left 19">
              <a:extLst>
                <a:ext uri="{FF2B5EF4-FFF2-40B4-BE49-F238E27FC236}">
                  <a16:creationId xmlns:a16="http://schemas.microsoft.com/office/drawing/2014/main" id="{9776434F-7A7A-49C2-92D4-53BD939C8036}"/>
                </a:ext>
              </a:extLst>
            </p:cNvPr>
            <p:cNvSpPr/>
            <p:nvPr/>
          </p:nvSpPr>
          <p:spPr>
            <a:xfrm rot="9538448">
              <a:off x="2817637" y="2843704"/>
              <a:ext cx="2178621" cy="602464"/>
            </a:xfrm>
            <a:prstGeom prst="lef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21" name="Freeform: Shape 20">
              <a:extLst>
                <a:ext uri="{FF2B5EF4-FFF2-40B4-BE49-F238E27FC236}">
                  <a16:creationId xmlns:a16="http://schemas.microsoft.com/office/drawing/2014/main" id="{49288A73-7F4A-4CC1-B002-E11AF9AB5B86}"/>
                </a:ext>
              </a:extLst>
            </p:cNvPr>
            <p:cNvSpPr/>
            <p:nvPr/>
          </p:nvSpPr>
          <p:spPr>
            <a:xfrm>
              <a:off x="1292459" y="2756993"/>
              <a:ext cx="2288947" cy="1492795"/>
            </a:xfrm>
            <a:custGeom>
              <a:avLst/>
              <a:gdLst>
                <a:gd name="connsiteX0" fmla="*/ 0 w 2288947"/>
                <a:gd name="connsiteY0" fmla="*/ 149280 h 1492795"/>
                <a:gd name="connsiteX1" fmla="*/ 149280 w 2288947"/>
                <a:gd name="connsiteY1" fmla="*/ 0 h 1492795"/>
                <a:gd name="connsiteX2" fmla="*/ 2139668 w 2288947"/>
                <a:gd name="connsiteY2" fmla="*/ 0 h 1492795"/>
                <a:gd name="connsiteX3" fmla="*/ 2288948 w 2288947"/>
                <a:gd name="connsiteY3" fmla="*/ 149280 h 1492795"/>
                <a:gd name="connsiteX4" fmla="*/ 2288947 w 2288947"/>
                <a:gd name="connsiteY4" fmla="*/ 1343516 h 1492795"/>
                <a:gd name="connsiteX5" fmla="*/ 2139667 w 2288947"/>
                <a:gd name="connsiteY5" fmla="*/ 1492796 h 1492795"/>
                <a:gd name="connsiteX6" fmla="*/ 149280 w 2288947"/>
                <a:gd name="connsiteY6" fmla="*/ 1492795 h 1492795"/>
                <a:gd name="connsiteX7" fmla="*/ 0 w 2288947"/>
                <a:gd name="connsiteY7" fmla="*/ 1343515 h 1492795"/>
                <a:gd name="connsiteX8" fmla="*/ 0 w 2288947"/>
                <a:gd name="connsiteY8" fmla="*/ 149280 h 1492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8947" h="1492795">
                  <a:moveTo>
                    <a:pt x="0" y="149280"/>
                  </a:moveTo>
                  <a:cubicBezTo>
                    <a:pt x="0" y="66835"/>
                    <a:pt x="66835" y="0"/>
                    <a:pt x="149280" y="0"/>
                  </a:cubicBezTo>
                  <a:lnTo>
                    <a:pt x="2139668" y="0"/>
                  </a:lnTo>
                  <a:cubicBezTo>
                    <a:pt x="2222113" y="0"/>
                    <a:pt x="2288948" y="66835"/>
                    <a:pt x="2288948" y="149280"/>
                  </a:cubicBezTo>
                  <a:cubicBezTo>
                    <a:pt x="2288948" y="547359"/>
                    <a:pt x="2288947" y="945437"/>
                    <a:pt x="2288947" y="1343516"/>
                  </a:cubicBezTo>
                  <a:cubicBezTo>
                    <a:pt x="2288947" y="1425961"/>
                    <a:pt x="2222112" y="1492796"/>
                    <a:pt x="2139667" y="1492796"/>
                  </a:cubicBezTo>
                  <a:lnTo>
                    <a:pt x="149280" y="1492795"/>
                  </a:lnTo>
                  <a:cubicBezTo>
                    <a:pt x="66835" y="1492795"/>
                    <a:pt x="0" y="1425960"/>
                    <a:pt x="0" y="1343515"/>
                  </a:cubicBezTo>
                  <a:lnTo>
                    <a:pt x="0" y="14928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1822" tIns="81822" rIns="81822" bIns="81822" numCol="1" spcCol="1270" anchor="ctr" anchorCtr="0">
              <a:noAutofit/>
            </a:bodyPr>
            <a:lstStyle/>
            <a:p>
              <a:pPr marL="0" lvl="0" indent="0" algn="ctr" defTabSz="889000">
                <a:lnSpc>
                  <a:spcPct val="90000"/>
                </a:lnSpc>
                <a:spcBef>
                  <a:spcPct val="0"/>
                </a:spcBef>
                <a:spcAft>
                  <a:spcPct val="35000"/>
                </a:spcAft>
                <a:buNone/>
              </a:pPr>
              <a:r>
                <a:rPr lang="es-US" sz="2000" dirty="0"/>
                <a:t>Su edad, en algunos estados, clasificada por edad o menor de 65 años</a:t>
              </a:r>
            </a:p>
          </p:txBody>
        </p:sp>
      </p:grpSp>
      <p:grpSp>
        <p:nvGrpSpPr>
          <p:cNvPr id="23" name="Group 3" descr="Recuadro 3: Dónde vive (código postal, rural, urbano, etc.)&#10;">
            <a:extLst>
              <a:ext uri="{FF2B5EF4-FFF2-40B4-BE49-F238E27FC236}">
                <a16:creationId xmlns:a16="http://schemas.microsoft.com/office/drawing/2014/main" id="{9E58FC64-6F72-47BD-ADC9-25C3E1D98D17}"/>
              </a:ext>
            </a:extLst>
          </p:cNvPr>
          <p:cNvGrpSpPr/>
          <p:nvPr/>
        </p:nvGrpSpPr>
        <p:grpSpPr>
          <a:xfrm>
            <a:off x="2288618" y="2924134"/>
            <a:ext cx="2812876" cy="2956456"/>
            <a:chOff x="2259839" y="3201555"/>
            <a:chExt cx="2812876" cy="2956456"/>
          </a:xfrm>
        </p:grpSpPr>
        <p:sp>
          <p:nvSpPr>
            <p:cNvPr id="14" name="Arrow: Left 13">
              <a:extLst>
                <a:ext uri="{FF2B5EF4-FFF2-40B4-BE49-F238E27FC236}">
                  <a16:creationId xmlns:a16="http://schemas.microsoft.com/office/drawing/2014/main" id="{8AF8256A-6F7F-4BC9-8129-939898B5ED86}"/>
                </a:ext>
              </a:extLst>
            </p:cNvPr>
            <p:cNvSpPr/>
            <p:nvPr/>
          </p:nvSpPr>
          <p:spPr>
            <a:xfrm rot="7717667">
              <a:off x="3633722" y="4038084"/>
              <a:ext cx="2275521" cy="602464"/>
            </a:xfrm>
            <a:prstGeom prst="lef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15" name="Freeform: Shape 14" descr="&#10;">
              <a:extLst>
                <a:ext uri="{FF2B5EF4-FFF2-40B4-BE49-F238E27FC236}">
                  <a16:creationId xmlns:a16="http://schemas.microsoft.com/office/drawing/2014/main" id="{F58A3F07-D8DF-4139-8B22-8A1409193DF5}"/>
                </a:ext>
              </a:extLst>
            </p:cNvPr>
            <p:cNvSpPr/>
            <p:nvPr/>
          </p:nvSpPr>
          <p:spPr>
            <a:xfrm>
              <a:off x="2259839" y="4665216"/>
              <a:ext cx="2288947" cy="1492795"/>
            </a:xfrm>
            <a:custGeom>
              <a:avLst/>
              <a:gdLst>
                <a:gd name="connsiteX0" fmla="*/ 0 w 2288947"/>
                <a:gd name="connsiteY0" fmla="*/ 149280 h 1492795"/>
                <a:gd name="connsiteX1" fmla="*/ 149280 w 2288947"/>
                <a:gd name="connsiteY1" fmla="*/ 0 h 1492795"/>
                <a:gd name="connsiteX2" fmla="*/ 2139668 w 2288947"/>
                <a:gd name="connsiteY2" fmla="*/ 0 h 1492795"/>
                <a:gd name="connsiteX3" fmla="*/ 2288948 w 2288947"/>
                <a:gd name="connsiteY3" fmla="*/ 149280 h 1492795"/>
                <a:gd name="connsiteX4" fmla="*/ 2288947 w 2288947"/>
                <a:gd name="connsiteY4" fmla="*/ 1343516 h 1492795"/>
                <a:gd name="connsiteX5" fmla="*/ 2139667 w 2288947"/>
                <a:gd name="connsiteY5" fmla="*/ 1492796 h 1492795"/>
                <a:gd name="connsiteX6" fmla="*/ 149280 w 2288947"/>
                <a:gd name="connsiteY6" fmla="*/ 1492795 h 1492795"/>
                <a:gd name="connsiteX7" fmla="*/ 0 w 2288947"/>
                <a:gd name="connsiteY7" fmla="*/ 1343515 h 1492795"/>
                <a:gd name="connsiteX8" fmla="*/ 0 w 2288947"/>
                <a:gd name="connsiteY8" fmla="*/ 149280 h 1492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8947" h="1492795">
                  <a:moveTo>
                    <a:pt x="0" y="149280"/>
                  </a:moveTo>
                  <a:cubicBezTo>
                    <a:pt x="0" y="66835"/>
                    <a:pt x="66835" y="0"/>
                    <a:pt x="149280" y="0"/>
                  </a:cubicBezTo>
                  <a:lnTo>
                    <a:pt x="2139668" y="0"/>
                  </a:lnTo>
                  <a:cubicBezTo>
                    <a:pt x="2222113" y="0"/>
                    <a:pt x="2288948" y="66835"/>
                    <a:pt x="2288948" y="149280"/>
                  </a:cubicBezTo>
                  <a:cubicBezTo>
                    <a:pt x="2288948" y="547359"/>
                    <a:pt x="2288947" y="945437"/>
                    <a:pt x="2288947" y="1343516"/>
                  </a:cubicBezTo>
                  <a:cubicBezTo>
                    <a:pt x="2288947" y="1425961"/>
                    <a:pt x="2222112" y="1492796"/>
                    <a:pt x="2139667" y="1492796"/>
                  </a:cubicBezTo>
                  <a:lnTo>
                    <a:pt x="149280" y="1492795"/>
                  </a:lnTo>
                  <a:cubicBezTo>
                    <a:pt x="66835" y="1492795"/>
                    <a:pt x="0" y="1425960"/>
                    <a:pt x="0" y="1343515"/>
                  </a:cubicBezTo>
                  <a:lnTo>
                    <a:pt x="0" y="14928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1822" tIns="81822" rIns="81822" bIns="81822" numCol="1" spcCol="1270" anchor="ctr" anchorCtr="0">
              <a:noAutofit/>
            </a:bodyPr>
            <a:lstStyle/>
            <a:p>
              <a:pPr marL="0" lvl="0" indent="0" algn="ctr" defTabSz="889000">
                <a:lnSpc>
                  <a:spcPct val="100000"/>
                </a:lnSpc>
                <a:spcBef>
                  <a:spcPct val="0"/>
                </a:spcBef>
                <a:spcAft>
                  <a:spcPts val="0"/>
                </a:spcAft>
                <a:buNone/>
              </a:pPr>
              <a:r>
                <a:rPr lang="es-US" sz="2000" dirty="0"/>
                <a:t>Dónde vive</a:t>
              </a:r>
              <a:r>
                <a:rPr lang="es-US" sz="2000" strike="noStrike" dirty="0">
                  <a:solidFill>
                    <a:schemeClr val="bg1"/>
                  </a:solidFill>
                </a:rPr>
                <a:t> </a:t>
              </a:r>
            </a:p>
            <a:p>
              <a:pPr marL="0" lvl="0" indent="0" algn="ctr" defTabSz="889000">
                <a:lnSpc>
                  <a:spcPct val="100000"/>
                </a:lnSpc>
                <a:spcBef>
                  <a:spcPct val="0"/>
                </a:spcBef>
                <a:spcAft>
                  <a:spcPts val="0"/>
                </a:spcAft>
                <a:buNone/>
              </a:pPr>
              <a:r>
                <a:rPr lang="es-US" sz="2000" strike="noStrike" baseline="0" dirty="0">
                  <a:solidFill>
                    <a:schemeClr val="bg1"/>
                  </a:solidFill>
                </a:rPr>
                <a:t>(código postal, rural, urbano, etc.)</a:t>
              </a:r>
            </a:p>
          </p:txBody>
        </p:sp>
      </p:grpSp>
      <p:grpSp>
        <p:nvGrpSpPr>
          <p:cNvPr id="24" name="Group 4" descr="Recuadro 4: Qué compañía está proporcionando la política/plan">
            <a:extLst>
              <a:ext uri="{FF2B5EF4-FFF2-40B4-BE49-F238E27FC236}">
                <a16:creationId xmlns:a16="http://schemas.microsoft.com/office/drawing/2014/main" id="{17DF5EBB-0297-410B-882F-B776B06CABC0}"/>
              </a:ext>
            </a:extLst>
          </p:cNvPr>
          <p:cNvGrpSpPr/>
          <p:nvPr/>
        </p:nvGrpSpPr>
        <p:grpSpPr>
          <a:xfrm>
            <a:off x="5015902" y="3387054"/>
            <a:ext cx="2089908" cy="2587149"/>
            <a:chOff x="4796405" y="3769200"/>
            <a:chExt cx="2089908" cy="2587149"/>
          </a:xfrm>
        </p:grpSpPr>
        <p:sp>
          <p:nvSpPr>
            <p:cNvPr id="16" name="Arrow: Left 15">
              <a:extLst>
                <a:ext uri="{FF2B5EF4-FFF2-40B4-BE49-F238E27FC236}">
                  <a16:creationId xmlns:a16="http://schemas.microsoft.com/office/drawing/2014/main" id="{E3E87696-DB5F-4BEA-9126-13DB591EC4AD}"/>
                </a:ext>
              </a:extLst>
            </p:cNvPr>
            <p:cNvSpPr/>
            <p:nvPr/>
          </p:nvSpPr>
          <p:spPr>
            <a:xfrm rot="5400000">
              <a:off x="5138274" y="4188125"/>
              <a:ext cx="1440314" cy="602464"/>
            </a:xfrm>
            <a:prstGeom prst="lef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17" name="Freeform: Shape 16" descr="&#10;">
              <a:extLst>
                <a:ext uri="{FF2B5EF4-FFF2-40B4-BE49-F238E27FC236}">
                  <a16:creationId xmlns:a16="http://schemas.microsoft.com/office/drawing/2014/main" id="{301133BA-CA59-47C4-80DB-B7897E44D1ED}"/>
                </a:ext>
              </a:extLst>
            </p:cNvPr>
            <p:cNvSpPr/>
            <p:nvPr/>
          </p:nvSpPr>
          <p:spPr>
            <a:xfrm>
              <a:off x="4796405" y="4863554"/>
              <a:ext cx="2089908" cy="1492795"/>
            </a:xfrm>
            <a:custGeom>
              <a:avLst/>
              <a:gdLst>
                <a:gd name="connsiteX0" fmla="*/ 0 w 2089908"/>
                <a:gd name="connsiteY0" fmla="*/ 149280 h 1492795"/>
                <a:gd name="connsiteX1" fmla="*/ 149280 w 2089908"/>
                <a:gd name="connsiteY1" fmla="*/ 0 h 1492795"/>
                <a:gd name="connsiteX2" fmla="*/ 1940629 w 2089908"/>
                <a:gd name="connsiteY2" fmla="*/ 0 h 1492795"/>
                <a:gd name="connsiteX3" fmla="*/ 2089909 w 2089908"/>
                <a:gd name="connsiteY3" fmla="*/ 149280 h 1492795"/>
                <a:gd name="connsiteX4" fmla="*/ 2089908 w 2089908"/>
                <a:gd name="connsiteY4" fmla="*/ 1343516 h 1492795"/>
                <a:gd name="connsiteX5" fmla="*/ 1940628 w 2089908"/>
                <a:gd name="connsiteY5" fmla="*/ 1492796 h 1492795"/>
                <a:gd name="connsiteX6" fmla="*/ 149280 w 2089908"/>
                <a:gd name="connsiteY6" fmla="*/ 1492795 h 1492795"/>
                <a:gd name="connsiteX7" fmla="*/ 0 w 2089908"/>
                <a:gd name="connsiteY7" fmla="*/ 1343515 h 1492795"/>
                <a:gd name="connsiteX8" fmla="*/ 0 w 2089908"/>
                <a:gd name="connsiteY8" fmla="*/ 149280 h 1492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89908" h="1492795">
                  <a:moveTo>
                    <a:pt x="0" y="149280"/>
                  </a:moveTo>
                  <a:cubicBezTo>
                    <a:pt x="0" y="66835"/>
                    <a:pt x="66835" y="0"/>
                    <a:pt x="149280" y="0"/>
                  </a:cubicBezTo>
                  <a:lnTo>
                    <a:pt x="1940629" y="0"/>
                  </a:lnTo>
                  <a:cubicBezTo>
                    <a:pt x="2023074" y="0"/>
                    <a:pt x="2089909" y="66835"/>
                    <a:pt x="2089909" y="149280"/>
                  </a:cubicBezTo>
                  <a:cubicBezTo>
                    <a:pt x="2089909" y="547359"/>
                    <a:pt x="2089908" y="945437"/>
                    <a:pt x="2089908" y="1343516"/>
                  </a:cubicBezTo>
                  <a:cubicBezTo>
                    <a:pt x="2089908" y="1425961"/>
                    <a:pt x="2023073" y="1492796"/>
                    <a:pt x="1940628" y="1492796"/>
                  </a:cubicBezTo>
                  <a:lnTo>
                    <a:pt x="149280" y="1492795"/>
                  </a:lnTo>
                  <a:cubicBezTo>
                    <a:pt x="66835" y="1492795"/>
                    <a:pt x="0" y="1425960"/>
                    <a:pt x="0" y="1343515"/>
                  </a:cubicBezTo>
                  <a:lnTo>
                    <a:pt x="0" y="14928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1822" tIns="81822" rIns="81822" bIns="81822" numCol="1" spcCol="1270" anchor="ctr" anchorCtr="0">
              <a:noAutofit/>
            </a:bodyPr>
            <a:lstStyle/>
            <a:p>
              <a:pPr marL="0" lvl="0" indent="0" algn="ctr" defTabSz="889000">
                <a:lnSpc>
                  <a:spcPct val="90000"/>
                </a:lnSpc>
                <a:spcBef>
                  <a:spcPct val="0"/>
                </a:spcBef>
                <a:spcAft>
                  <a:spcPct val="35000"/>
                </a:spcAft>
                <a:buNone/>
              </a:pPr>
              <a:r>
                <a:rPr lang="es-US" sz="2000" dirty="0"/>
                <a:t>Qué </a:t>
              </a:r>
              <a:br>
                <a:rPr lang="es-US" sz="2000" dirty="0"/>
              </a:br>
              <a:r>
                <a:rPr lang="es-US" sz="2000" dirty="0"/>
                <a:t>compañía está proporcionando </a:t>
              </a:r>
              <a:br>
                <a:rPr lang="es-US" sz="2000" dirty="0"/>
              </a:br>
              <a:r>
                <a:rPr lang="es-US" sz="2000" dirty="0"/>
                <a:t>la política/plan</a:t>
              </a:r>
            </a:p>
          </p:txBody>
        </p:sp>
      </p:grpSp>
      <p:grpSp>
        <p:nvGrpSpPr>
          <p:cNvPr id="25" name="Group 5" descr="Recuadro 5: Si la compañía ofrece descuentos&#10;&#10;">
            <a:extLst>
              <a:ext uri="{FF2B5EF4-FFF2-40B4-BE49-F238E27FC236}">
                <a16:creationId xmlns:a16="http://schemas.microsoft.com/office/drawing/2014/main" id="{C862E3A1-2B49-4840-9C67-84E1C101F307}"/>
              </a:ext>
            </a:extLst>
          </p:cNvPr>
          <p:cNvGrpSpPr/>
          <p:nvPr/>
        </p:nvGrpSpPr>
        <p:grpSpPr>
          <a:xfrm>
            <a:off x="7102706" y="2946521"/>
            <a:ext cx="2730388" cy="2954857"/>
            <a:chOff x="6561849" y="3156389"/>
            <a:chExt cx="2730388" cy="2954857"/>
          </a:xfrm>
        </p:grpSpPr>
        <p:sp>
          <p:nvSpPr>
            <p:cNvPr id="18" name="Arrow: Left 17">
              <a:extLst>
                <a:ext uri="{FF2B5EF4-FFF2-40B4-BE49-F238E27FC236}">
                  <a16:creationId xmlns:a16="http://schemas.microsoft.com/office/drawing/2014/main" id="{35ABC336-9BF9-4E59-A67F-B529E1BB0D04}"/>
                </a:ext>
              </a:extLst>
            </p:cNvPr>
            <p:cNvSpPr/>
            <p:nvPr/>
          </p:nvSpPr>
          <p:spPr>
            <a:xfrm rot="3060322">
              <a:off x="5694061" y="4024177"/>
              <a:ext cx="2338040" cy="602464"/>
            </a:xfrm>
            <a:prstGeom prst="lef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19" name="Freeform: Shape 18">
              <a:extLst>
                <a:ext uri="{FF2B5EF4-FFF2-40B4-BE49-F238E27FC236}">
                  <a16:creationId xmlns:a16="http://schemas.microsoft.com/office/drawing/2014/main" id="{FDA149E1-D1AB-47B5-8491-0E3236EE9E5D}"/>
                </a:ext>
              </a:extLst>
            </p:cNvPr>
            <p:cNvSpPr/>
            <p:nvPr/>
          </p:nvSpPr>
          <p:spPr>
            <a:xfrm>
              <a:off x="7003290" y="4618451"/>
              <a:ext cx="2288947" cy="1492795"/>
            </a:xfrm>
            <a:custGeom>
              <a:avLst/>
              <a:gdLst>
                <a:gd name="connsiteX0" fmla="*/ 0 w 2288947"/>
                <a:gd name="connsiteY0" fmla="*/ 149280 h 1492795"/>
                <a:gd name="connsiteX1" fmla="*/ 149280 w 2288947"/>
                <a:gd name="connsiteY1" fmla="*/ 0 h 1492795"/>
                <a:gd name="connsiteX2" fmla="*/ 2139668 w 2288947"/>
                <a:gd name="connsiteY2" fmla="*/ 0 h 1492795"/>
                <a:gd name="connsiteX3" fmla="*/ 2288948 w 2288947"/>
                <a:gd name="connsiteY3" fmla="*/ 149280 h 1492795"/>
                <a:gd name="connsiteX4" fmla="*/ 2288947 w 2288947"/>
                <a:gd name="connsiteY4" fmla="*/ 1343516 h 1492795"/>
                <a:gd name="connsiteX5" fmla="*/ 2139667 w 2288947"/>
                <a:gd name="connsiteY5" fmla="*/ 1492796 h 1492795"/>
                <a:gd name="connsiteX6" fmla="*/ 149280 w 2288947"/>
                <a:gd name="connsiteY6" fmla="*/ 1492795 h 1492795"/>
                <a:gd name="connsiteX7" fmla="*/ 0 w 2288947"/>
                <a:gd name="connsiteY7" fmla="*/ 1343515 h 1492795"/>
                <a:gd name="connsiteX8" fmla="*/ 0 w 2288947"/>
                <a:gd name="connsiteY8" fmla="*/ 149280 h 1492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8947" h="1492795">
                  <a:moveTo>
                    <a:pt x="0" y="149280"/>
                  </a:moveTo>
                  <a:cubicBezTo>
                    <a:pt x="0" y="66835"/>
                    <a:pt x="66835" y="0"/>
                    <a:pt x="149280" y="0"/>
                  </a:cubicBezTo>
                  <a:lnTo>
                    <a:pt x="2139668" y="0"/>
                  </a:lnTo>
                  <a:cubicBezTo>
                    <a:pt x="2222113" y="0"/>
                    <a:pt x="2288948" y="66835"/>
                    <a:pt x="2288948" y="149280"/>
                  </a:cubicBezTo>
                  <a:cubicBezTo>
                    <a:pt x="2288948" y="547359"/>
                    <a:pt x="2288947" y="945437"/>
                    <a:pt x="2288947" y="1343516"/>
                  </a:cubicBezTo>
                  <a:cubicBezTo>
                    <a:pt x="2288947" y="1425961"/>
                    <a:pt x="2222112" y="1492796"/>
                    <a:pt x="2139667" y="1492796"/>
                  </a:cubicBezTo>
                  <a:lnTo>
                    <a:pt x="149280" y="1492795"/>
                  </a:lnTo>
                  <a:cubicBezTo>
                    <a:pt x="66835" y="1492795"/>
                    <a:pt x="0" y="1425960"/>
                    <a:pt x="0" y="1343515"/>
                  </a:cubicBezTo>
                  <a:lnTo>
                    <a:pt x="0" y="14928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1822" tIns="81822" rIns="81822" bIns="81822" numCol="1" spcCol="1270" anchor="ctr" anchorCtr="0">
              <a:noAutofit/>
            </a:bodyPr>
            <a:lstStyle/>
            <a:p>
              <a:pPr marL="0" lvl="0" indent="0" algn="ctr" defTabSz="889000">
                <a:lnSpc>
                  <a:spcPct val="90000"/>
                </a:lnSpc>
                <a:spcBef>
                  <a:spcPct val="0"/>
                </a:spcBef>
                <a:spcAft>
                  <a:spcPct val="35000"/>
                </a:spcAft>
                <a:buNone/>
              </a:pPr>
              <a:r>
                <a:rPr lang="es-US" sz="2000" dirty="0"/>
                <a:t>Si la compañía ofrece descuentos</a:t>
              </a:r>
            </a:p>
          </p:txBody>
        </p:sp>
      </p:grpSp>
      <p:grpSp>
        <p:nvGrpSpPr>
          <p:cNvPr id="26" name="Group 6" descr="Recuadro 6: Si se utiliza la evaluación médica&#10;&#10;">
            <a:extLst>
              <a:ext uri="{FF2B5EF4-FFF2-40B4-BE49-F238E27FC236}">
                <a16:creationId xmlns:a16="http://schemas.microsoft.com/office/drawing/2014/main" id="{99843924-42AC-4EA4-9658-796FEC8D6D04}"/>
              </a:ext>
            </a:extLst>
          </p:cNvPr>
          <p:cNvGrpSpPr/>
          <p:nvPr/>
        </p:nvGrpSpPr>
        <p:grpSpPr>
          <a:xfrm>
            <a:off x="6947546" y="2744514"/>
            <a:ext cx="3684703" cy="1492795"/>
            <a:chOff x="6757636" y="2936861"/>
            <a:chExt cx="3684703" cy="1492795"/>
          </a:xfrm>
        </p:grpSpPr>
        <p:sp>
          <p:nvSpPr>
            <p:cNvPr id="10" name="Arrow: Left 9">
              <a:extLst>
                <a:ext uri="{FF2B5EF4-FFF2-40B4-BE49-F238E27FC236}">
                  <a16:creationId xmlns:a16="http://schemas.microsoft.com/office/drawing/2014/main" id="{2617ACB0-D699-4E01-A13D-5110F3F50223}"/>
                </a:ext>
              </a:extLst>
            </p:cNvPr>
            <p:cNvSpPr/>
            <p:nvPr/>
          </p:nvSpPr>
          <p:spPr>
            <a:xfrm rot="1178716">
              <a:off x="6757636" y="3023681"/>
              <a:ext cx="2227481" cy="602464"/>
            </a:xfrm>
            <a:prstGeom prst="lef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11" name="Freeform: Shape 10">
              <a:extLst>
                <a:ext uri="{FF2B5EF4-FFF2-40B4-BE49-F238E27FC236}">
                  <a16:creationId xmlns:a16="http://schemas.microsoft.com/office/drawing/2014/main" id="{42978539-3C99-441D-8AAC-B938DEBC1797}"/>
                </a:ext>
              </a:extLst>
            </p:cNvPr>
            <p:cNvSpPr/>
            <p:nvPr/>
          </p:nvSpPr>
          <p:spPr>
            <a:xfrm>
              <a:off x="8153392" y="2936861"/>
              <a:ext cx="2288947" cy="1492795"/>
            </a:xfrm>
            <a:custGeom>
              <a:avLst/>
              <a:gdLst>
                <a:gd name="connsiteX0" fmla="*/ 0 w 2288947"/>
                <a:gd name="connsiteY0" fmla="*/ 149280 h 1492795"/>
                <a:gd name="connsiteX1" fmla="*/ 149280 w 2288947"/>
                <a:gd name="connsiteY1" fmla="*/ 0 h 1492795"/>
                <a:gd name="connsiteX2" fmla="*/ 2139668 w 2288947"/>
                <a:gd name="connsiteY2" fmla="*/ 0 h 1492795"/>
                <a:gd name="connsiteX3" fmla="*/ 2288948 w 2288947"/>
                <a:gd name="connsiteY3" fmla="*/ 149280 h 1492795"/>
                <a:gd name="connsiteX4" fmla="*/ 2288947 w 2288947"/>
                <a:gd name="connsiteY4" fmla="*/ 1343516 h 1492795"/>
                <a:gd name="connsiteX5" fmla="*/ 2139667 w 2288947"/>
                <a:gd name="connsiteY5" fmla="*/ 1492796 h 1492795"/>
                <a:gd name="connsiteX6" fmla="*/ 149280 w 2288947"/>
                <a:gd name="connsiteY6" fmla="*/ 1492795 h 1492795"/>
                <a:gd name="connsiteX7" fmla="*/ 0 w 2288947"/>
                <a:gd name="connsiteY7" fmla="*/ 1343515 h 1492795"/>
                <a:gd name="connsiteX8" fmla="*/ 0 w 2288947"/>
                <a:gd name="connsiteY8" fmla="*/ 149280 h 1492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8947" h="1492795">
                  <a:moveTo>
                    <a:pt x="0" y="149280"/>
                  </a:moveTo>
                  <a:cubicBezTo>
                    <a:pt x="0" y="66835"/>
                    <a:pt x="66835" y="0"/>
                    <a:pt x="149280" y="0"/>
                  </a:cubicBezTo>
                  <a:lnTo>
                    <a:pt x="2139668" y="0"/>
                  </a:lnTo>
                  <a:cubicBezTo>
                    <a:pt x="2222113" y="0"/>
                    <a:pt x="2288948" y="66835"/>
                    <a:pt x="2288948" y="149280"/>
                  </a:cubicBezTo>
                  <a:cubicBezTo>
                    <a:pt x="2288948" y="547359"/>
                    <a:pt x="2288947" y="945437"/>
                    <a:pt x="2288947" y="1343516"/>
                  </a:cubicBezTo>
                  <a:cubicBezTo>
                    <a:pt x="2288947" y="1425961"/>
                    <a:pt x="2222112" y="1492796"/>
                    <a:pt x="2139667" y="1492796"/>
                  </a:cubicBezTo>
                  <a:lnTo>
                    <a:pt x="149280" y="1492795"/>
                  </a:lnTo>
                  <a:cubicBezTo>
                    <a:pt x="66835" y="1492795"/>
                    <a:pt x="0" y="1425960"/>
                    <a:pt x="0" y="1343515"/>
                  </a:cubicBezTo>
                  <a:lnTo>
                    <a:pt x="0" y="14928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1822" tIns="81822" rIns="81822" bIns="81822" numCol="1" spcCol="1270" anchor="ctr" anchorCtr="0">
              <a:noAutofit/>
            </a:bodyPr>
            <a:lstStyle/>
            <a:p>
              <a:pPr marL="0" lvl="0" indent="0" algn="ctr" defTabSz="889000">
                <a:lnSpc>
                  <a:spcPct val="90000"/>
                </a:lnSpc>
                <a:spcBef>
                  <a:spcPct val="0"/>
                </a:spcBef>
                <a:spcAft>
                  <a:spcPct val="35000"/>
                </a:spcAft>
                <a:buNone/>
              </a:pPr>
              <a:r>
                <a:rPr lang="es-US" sz="2000" dirty="0"/>
                <a:t>Si se utiliza la evaluación médica</a:t>
              </a:r>
            </a:p>
          </p:txBody>
        </p:sp>
      </p:grpSp>
      <p:grpSp>
        <p:nvGrpSpPr>
          <p:cNvPr id="27" name="Group 7" descr="Recuadro 7: Si se trata de una póliza Medicare SELECT&#10;&#10;">
            <a:extLst>
              <a:ext uri="{FF2B5EF4-FFF2-40B4-BE49-F238E27FC236}">
                <a16:creationId xmlns:a16="http://schemas.microsoft.com/office/drawing/2014/main" id="{C1E3B833-F796-4E88-A9DD-68FAC066E67B}"/>
              </a:ext>
            </a:extLst>
          </p:cNvPr>
          <p:cNvGrpSpPr/>
          <p:nvPr/>
        </p:nvGrpSpPr>
        <p:grpSpPr>
          <a:xfrm>
            <a:off x="7004942" y="1097280"/>
            <a:ext cx="3972626" cy="1492795"/>
            <a:chOff x="6785776" y="1255271"/>
            <a:chExt cx="3972626" cy="1492795"/>
          </a:xfrm>
        </p:grpSpPr>
        <p:sp>
          <p:nvSpPr>
            <p:cNvPr id="5" name="Arrow: Left 4">
              <a:extLst>
                <a:ext uri="{FF2B5EF4-FFF2-40B4-BE49-F238E27FC236}">
                  <a16:creationId xmlns:a16="http://schemas.microsoft.com/office/drawing/2014/main" id="{9E54F25A-D437-48A9-94B6-D636983243C2}"/>
                </a:ext>
              </a:extLst>
            </p:cNvPr>
            <p:cNvSpPr/>
            <p:nvPr/>
          </p:nvSpPr>
          <p:spPr>
            <a:xfrm rot="20772816">
              <a:off x="6785776" y="1689852"/>
              <a:ext cx="2375525" cy="602464"/>
            </a:xfrm>
            <a:prstGeom prst="lef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9" name="Freeform: Shape 8">
              <a:extLst>
                <a:ext uri="{FF2B5EF4-FFF2-40B4-BE49-F238E27FC236}">
                  <a16:creationId xmlns:a16="http://schemas.microsoft.com/office/drawing/2014/main" id="{BEA78D43-4C3D-4FA2-AA84-ABF6C2AF7B8F}"/>
                </a:ext>
              </a:extLst>
            </p:cNvPr>
            <p:cNvSpPr/>
            <p:nvPr/>
          </p:nvSpPr>
          <p:spPr>
            <a:xfrm>
              <a:off x="8469455" y="1255271"/>
              <a:ext cx="2288947" cy="1492795"/>
            </a:xfrm>
            <a:custGeom>
              <a:avLst/>
              <a:gdLst>
                <a:gd name="connsiteX0" fmla="*/ 0 w 2288947"/>
                <a:gd name="connsiteY0" fmla="*/ 149280 h 1492795"/>
                <a:gd name="connsiteX1" fmla="*/ 149280 w 2288947"/>
                <a:gd name="connsiteY1" fmla="*/ 0 h 1492795"/>
                <a:gd name="connsiteX2" fmla="*/ 2139668 w 2288947"/>
                <a:gd name="connsiteY2" fmla="*/ 0 h 1492795"/>
                <a:gd name="connsiteX3" fmla="*/ 2288948 w 2288947"/>
                <a:gd name="connsiteY3" fmla="*/ 149280 h 1492795"/>
                <a:gd name="connsiteX4" fmla="*/ 2288947 w 2288947"/>
                <a:gd name="connsiteY4" fmla="*/ 1343516 h 1492795"/>
                <a:gd name="connsiteX5" fmla="*/ 2139667 w 2288947"/>
                <a:gd name="connsiteY5" fmla="*/ 1492796 h 1492795"/>
                <a:gd name="connsiteX6" fmla="*/ 149280 w 2288947"/>
                <a:gd name="connsiteY6" fmla="*/ 1492795 h 1492795"/>
                <a:gd name="connsiteX7" fmla="*/ 0 w 2288947"/>
                <a:gd name="connsiteY7" fmla="*/ 1343515 h 1492795"/>
                <a:gd name="connsiteX8" fmla="*/ 0 w 2288947"/>
                <a:gd name="connsiteY8" fmla="*/ 149280 h 1492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8947" h="1492795">
                  <a:moveTo>
                    <a:pt x="0" y="149280"/>
                  </a:moveTo>
                  <a:cubicBezTo>
                    <a:pt x="0" y="66835"/>
                    <a:pt x="66835" y="0"/>
                    <a:pt x="149280" y="0"/>
                  </a:cubicBezTo>
                  <a:lnTo>
                    <a:pt x="2139668" y="0"/>
                  </a:lnTo>
                  <a:cubicBezTo>
                    <a:pt x="2222113" y="0"/>
                    <a:pt x="2288948" y="66835"/>
                    <a:pt x="2288948" y="149280"/>
                  </a:cubicBezTo>
                  <a:cubicBezTo>
                    <a:pt x="2288948" y="547359"/>
                    <a:pt x="2288947" y="945437"/>
                    <a:pt x="2288947" y="1343516"/>
                  </a:cubicBezTo>
                  <a:cubicBezTo>
                    <a:pt x="2288947" y="1425961"/>
                    <a:pt x="2222112" y="1492796"/>
                    <a:pt x="2139667" y="1492796"/>
                  </a:cubicBezTo>
                  <a:lnTo>
                    <a:pt x="149280" y="1492795"/>
                  </a:lnTo>
                  <a:cubicBezTo>
                    <a:pt x="66835" y="1492795"/>
                    <a:pt x="0" y="1425960"/>
                    <a:pt x="0" y="1343515"/>
                  </a:cubicBezTo>
                  <a:lnTo>
                    <a:pt x="0" y="14928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1822" tIns="81822" rIns="81822" bIns="81822" numCol="1" spcCol="1270" anchor="ctr" anchorCtr="0">
              <a:noAutofit/>
            </a:bodyPr>
            <a:lstStyle/>
            <a:p>
              <a:pPr marL="0" lvl="0" indent="0" algn="ctr" defTabSz="889000">
                <a:lnSpc>
                  <a:spcPct val="90000"/>
                </a:lnSpc>
                <a:spcBef>
                  <a:spcPct val="0"/>
                </a:spcBef>
                <a:spcAft>
                  <a:spcPct val="35000"/>
                </a:spcAft>
                <a:buNone/>
              </a:pPr>
              <a:r>
                <a:rPr lang="es-US" sz="2000" dirty="0"/>
                <a:t>Si se trata de una póliza Medicare SELECT</a:t>
              </a:r>
            </a:p>
          </p:txBody>
        </p:sp>
      </p:grpSp>
      <p:sp>
        <p:nvSpPr>
          <p:cNvPr id="7" name="Footer Placeholder 6">
            <a:extLst>
              <a:ext uri="{FF2B5EF4-FFF2-40B4-BE49-F238E27FC236}">
                <a16:creationId xmlns:a16="http://schemas.microsoft.com/office/drawing/2014/main" id="{5A20AE4D-0D94-194C-9E1C-072CFE5BB361}"/>
              </a:ext>
            </a:extLst>
          </p:cNvPr>
          <p:cNvSpPr>
            <a:spLocks noGrp="1"/>
          </p:cNvSpPr>
          <p:nvPr>
            <p:ph type="ftr" sz="quarter" idx="11"/>
          </p:nvPr>
        </p:nvSpPr>
        <p:spPr/>
        <p:txBody>
          <a:bodyPr/>
          <a:lstStyle/>
          <a:p>
            <a:r>
              <a:rPr lang="es-US"/>
              <a:t>Pólizas del Seguro Suplementario de Medicare (Medigap)</a:t>
            </a:r>
          </a:p>
        </p:txBody>
      </p:sp>
      <p:sp>
        <p:nvSpPr>
          <p:cNvPr id="22" name="Slide Number Placeholder 21">
            <a:extLst>
              <a:ext uri="{FF2B5EF4-FFF2-40B4-BE49-F238E27FC236}">
                <a16:creationId xmlns:a16="http://schemas.microsoft.com/office/drawing/2014/main" id="{1894D00C-E8B5-497F-82C8-25C49914E3B1}"/>
              </a:ext>
            </a:extLst>
          </p:cNvPr>
          <p:cNvSpPr>
            <a:spLocks noGrp="1"/>
          </p:cNvSpPr>
          <p:nvPr>
            <p:ph type="sldNum" sz="quarter" idx="12"/>
          </p:nvPr>
        </p:nvSpPr>
        <p:spPr/>
        <p:txBody>
          <a:bodyPr/>
          <a:lstStyle/>
          <a:p>
            <a:fld id="{F0CCE2AE-27A2-40B1-80D1-5342831D4722}" type="slidenum">
              <a:rPr lang="en-US" smtClean="0"/>
              <a:t>26</a:t>
            </a:fld>
            <a:endParaRPr lang="en-US"/>
          </a:p>
        </p:txBody>
      </p:sp>
      <p:sp>
        <p:nvSpPr>
          <p:cNvPr id="6" name="Date Placeholder 5">
            <a:extLst>
              <a:ext uri="{FF2B5EF4-FFF2-40B4-BE49-F238E27FC236}">
                <a16:creationId xmlns:a16="http://schemas.microsoft.com/office/drawing/2014/main" id="{24DFEBB1-81D0-C34F-ADEC-D0F887B655C6}"/>
              </a:ext>
            </a:extLst>
          </p:cNvPr>
          <p:cNvSpPr>
            <a:spLocks noGrp="1"/>
          </p:cNvSpPr>
          <p:nvPr>
            <p:ph type="dt" sz="half" idx="10"/>
          </p:nvPr>
        </p:nvSpPr>
        <p:spPr/>
        <p:txBody>
          <a:bodyPr/>
          <a:lstStyle/>
          <a:p>
            <a:r>
              <a:rPr lang="es-US"/>
              <a:t>Mayo de 2022</a:t>
            </a:r>
          </a:p>
        </p:txBody>
      </p:sp>
    </p:spTree>
    <p:custDataLst>
      <p:tags r:id="rId1"/>
    </p:custDataLst>
    <p:extLst>
      <p:ext uri="{BB962C8B-B14F-4D97-AF65-F5344CB8AC3E}">
        <p14:creationId xmlns:p14="http://schemas.microsoft.com/office/powerpoint/2010/main" val="3966389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7A5FB7-624A-6D45-BB73-0C7AF9FBBF77}"/>
              </a:ext>
            </a:extLst>
          </p:cNvPr>
          <p:cNvSpPr>
            <a:spLocks noGrp="1"/>
          </p:cNvSpPr>
          <p:nvPr>
            <p:ph type="title"/>
          </p:nvPr>
        </p:nvSpPr>
        <p:spPr>
          <a:xfrm>
            <a:off x="0" y="0"/>
            <a:ext cx="12192000" cy="975562"/>
          </a:xfrm>
        </p:spPr>
        <p:txBody>
          <a:bodyPr anchor="ctr">
            <a:normAutofit/>
          </a:bodyPr>
          <a:lstStyle/>
          <a:p>
            <a:r>
              <a:rPr lang="es-US" sz="3000"/>
              <a:t>Precios de Medigap Basados en la Edad</a:t>
            </a:r>
          </a:p>
        </p:txBody>
      </p:sp>
      <p:cxnSp>
        <p:nvCxnSpPr>
          <p:cNvPr id="16" name="Straight Connector 15">
            <a:extLst>
              <a:ext uri="{FF2B5EF4-FFF2-40B4-BE49-F238E27FC236}">
                <a16:creationId xmlns:a16="http://schemas.microsoft.com/office/drawing/2014/main" id="{3C1B6D98-9A37-466D-A5B7-F959949BD413}"/>
              </a:ext>
              <a:ext uri="{C183D7F6-B498-43B3-948B-1728B52AA6E4}">
                <adec:decorative xmlns:adec="http://schemas.microsoft.com/office/drawing/2017/decorative" val="1"/>
              </a:ext>
            </a:extLst>
          </p:cNvPr>
          <p:cNvCxnSpPr/>
          <p:nvPr/>
        </p:nvCxnSpPr>
        <p:spPr>
          <a:xfrm>
            <a:off x="894606" y="2747211"/>
            <a:ext cx="3291841" cy="0"/>
          </a:xfrm>
          <a:prstGeom prst="line">
            <a:avLst/>
          </a:prstGeom>
          <a:ln w="571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3" name="Rectangle: Rounded Corners 2">
            <a:extLst>
              <a:ext uri="{FF2B5EF4-FFF2-40B4-BE49-F238E27FC236}">
                <a16:creationId xmlns:a16="http://schemas.microsoft.com/office/drawing/2014/main" id="{80FF9427-0A45-405C-961C-C2545745BEDF}"/>
              </a:ext>
              <a:ext uri="{C183D7F6-B498-43B3-948B-1728B52AA6E4}">
                <adec:decorative xmlns:adec="http://schemas.microsoft.com/office/drawing/2017/decorative" val="1"/>
              </a:ext>
            </a:extLst>
          </p:cNvPr>
          <p:cNvSpPr/>
          <p:nvPr/>
        </p:nvSpPr>
        <p:spPr>
          <a:xfrm>
            <a:off x="894607" y="1684421"/>
            <a:ext cx="3291840" cy="3097129"/>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endParaRPr>
          </a:p>
        </p:txBody>
      </p:sp>
      <p:sp>
        <p:nvSpPr>
          <p:cNvPr id="5" name="Rectangle 4">
            <a:extLst>
              <a:ext uri="{FF2B5EF4-FFF2-40B4-BE49-F238E27FC236}">
                <a16:creationId xmlns:a16="http://schemas.microsoft.com/office/drawing/2014/main" id="{4E89FBD5-522C-4369-B9B1-E31717B73A22}"/>
              </a:ext>
            </a:extLst>
          </p:cNvPr>
          <p:cNvSpPr/>
          <p:nvPr/>
        </p:nvSpPr>
        <p:spPr>
          <a:xfrm>
            <a:off x="886103" y="1741807"/>
            <a:ext cx="3291840" cy="2954655"/>
          </a:xfrm>
          <a:prstGeom prst="rect">
            <a:avLst/>
          </a:prstGeom>
        </p:spPr>
        <p:txBody>
          <a:bodyPr wrap="square">
            <a:spAutoFit/>
          </a:bodyPr>
          <a:lstStyle/>
          <a:p>
            <a:pPr lvl="0" algn="ctr" fontAlgn="base">
              <a:lnSpc>
                <a:spcPts val="2400"/>
              </a:lnSpc>
              <a:spcAft>
                <a:spcPct val="0"/>
              </a:spcAft>
            </a:pPr>
            <a:r>
              <a:rPr lang="es-US" sz="2200" b="1" dirty="0">
                <a:solidFill>
                  <a:srgbClr val="00529B"/>
                </a:solidFill>
                <a:latin typeface="Arial" panose="020B0604020202020204" pitchFamily="34" charset="0"/>
                <a:cs typeface="Arial" panose="020B0604020202020204" pitchFamily="34" charset="0"/>
              </a:rPr>
              <a:t>No relacionada </a:t>
            </a:r>
            <a:br>
              <a:rPr lang="es-US" sz="2200" b="1" dirty="0">
                <a:solidFill>
                  <a:srgbClr val="00529B"/>
                </a:solidFill>
                <a:latin typeface="Arial" panose="020B0604020202020204" pitchFamily="34" charset="0"/>
                <a:cs typeface="Arial" panose="020B0604020202020204" pitchFamily="34" charset="0"/>
              </a:rPr>
            </a:br>
            <a:r>
              <a:rPr lang="es-US" sz="2200" b="1" dirty="0">
                <a:solidFill>
                  <a:srgbClr val="00529B"/>
                </a:solidFill>
                <a:latin typeface="Arial" panose="020B0604020202020204" pitchFamily="34" charset="0"/>
                <a:cs typeface="Arial" panose="020B0604020202020204" pitchFamily="34" charset="0"/>
              </a:rPr>
              <a:t>con la edad</a:t>
            </a:r>
          </a:p>
          <a:p>
            <a:pPr lvl="0" algn="ctr" fontAlgn="base">
              <a:spcAft>
                <a:spcPct val="0"/>
              </a:spcAft>
            </a:pPr>
            <a:r>
              <a:rPr lang="es-US" sz="1900" b="1" dirty="0">
                <a:solidFill>
                  <a:srgbClr val="00529B"/>
                </a:solidFill>
                <a:latin typeface="Arial" panose="020B0604020202020204" pitchFamily="34" charset="0"/>
                <a:cs typeface="Arial" panose="020B0604020202020204" pitchFamily="34" charset="0"/>
              </a:rPr>
              <a:t>(calificación comunitaria)</a:t>
            </a:r>
          </a:p>
          <a:p>
            <a:pPr lvl="0" algn="ctr" fontAlgn="base">
              <a:spcAft>
                <a:spcPct val="0"/>
              </a:spcAft>
            </a:pPr>
            <a:endParaRPr lang="en-US" sz="300" b="1" dirty="0">
              <a:solidFill>
                <a:srgbClr val="00529B"/>
              </a:solidFill>
              <a:latin typeface="Arial" panose="020B0604020202020204" pitchFamily="34" charset="0"/>
              <a:cs typeface="Arial" panose="020B0604020202020204" pitchFamily="34" charset="0"/>
            </a:endParaRPr>
          </a:p>
          <a:p>
            <a:pPr marL="173038" lvl="0" indent="-173038" fontAlgn="base">
              <a:spcBef>
                <a:spcPts val="1200"/>
              </a:spcBef>
              <a:spcAft>
                <a:spcPct val="0"/>
              </a:spcAft>
              <a:buFont typeface="Wingdings" pitchFamily="2" charset="2"/>
              <a:buChar char="§"/>
            </a:pPr>
            <a:r>
              <a:rPr lang="es-US" sz="1750" dirty="0">
                <a:solidFill>
                  <a:srgbClr val="00529B"/>
                </a:solidFill>
                <a:latin typeface="Arial" panose="020B0604020202020204" pitchFamily="34" charset="0"/>
                <a:cs typeface="Arial" panose="020B0604020202020204" pitchFamily="34" charset="0"/>
              </a:rPr>
              <a:t>Todos pagan lo mismo independientemente de la edad si tienen 65 años o más</a:t>
            </a:r>
          </a:p>
          <a:p>
            <a:pPr marL="173038" lvl="0" indent="-173038" fontAlgn="base">
              <a:spcBef>
                <a:spcPts val="600"/>
              </a:spcBef>
              <a:spcAft>
                <a:spcPct val="0"/>
              </a:spcAft>
              <a:buFont typeface="Wingdings" pitchFamily="2" charset="2"/>
              <a:buChar char="§"/>
            </a:pPr>
            <a:r>
              <a:rPr lang="es-US" sz="1750" dirty="0">
                <a:solidFill>
                  <a:srgbClr val="00529B"/>
                </a:solidFill>
                <a:latin typeface="Arial" panose="020B0604020202020204" pitchFamily="34" charset="0"/>
                <a:cs typeface="Arial" panose="020B0604020202020204" pitchFamily="34" charset="0"/>
              </a:rPr>
              <a:t>En general, es menos costoso con el pasar </a:t>
            </a:r>
            <a:br>
              <a:rPr lang="es-US" sz="1750" dirty="0">
                <a:solidFill>
                  <a:srgbClr val="00529B"/>
                </a:solidFill>
                <a:latin typeface="Arial" panose="020B0604020202020204" pitchFamily="34" charset="0"/>
                <a:cs typeface="Arial" panose="020B0604020202020204" pitchFamily="34" charset="0"/>
              </a:rPr>
            </a:br>
            <a:r>
              <a:rPr lang="es-US" sz="1750" dirty="0">
                <a:solidFill>
                  <a:srgbClr val="00529B"/>
                </a:solidFill>
                <a:latin typeface="Arial" panose="020B0604020202020204" pitchFamily="34" charset="0"/>
                <a:cs typeface="Arial" panose="020B0604020202020204" pitchFamily="34" charset="0"/>
              </a:rPr>
              <a:t>del tiempo</a:t>
            </a:r>
          </a:p>
        </p:txBody>
      </p:sp>
      <p:grpSp>
        <p:nvGrpSpPr>
          <p:cNvPr id="18" name="Box 2" descr="Recuadro 2: Calificación por edad&#10;&#10;-Según la edad en el momento de la compra&#10;-No aumenta automáticamente a medida que envejece&#10;">
            <a:extLst>
              <a:ext uri="{FF2B5EF4-FFF2-40B4-BE49-F238E27FC236}">
                <a16:creationId xmlns:a16="http://schemas.microsoft.com/office/drawing/2014/main" id="{01EF059C-6DF3-4CEF-A88D-CA4EDB38D6BB}"/>
              </a:ext>
            </a:extLst>
          </p:cNvPr>
          <p:cNvGrpSpPr/>
          <p:nvPr/>
        </p:nvGrpSpPr>
        <p:grpSpPr>
          <a:xfrm>
            <a:off x="4450080" y="1684421"/>
            <a:ext cx="3291841" cy="3123667"/>
            <a:chOff x="4450080" y="1684421"/>
            <a:chExt cx="3291841" cy="3123667"/>
          </a:xfrm>
        </p:grpSpPr>
        <p:cxnSp>
          <p:nvCxnSpPr>
            <p:cNvPr id="15" name="Straight Connector 14">
              <a:extLst>
                <a:ext uri="{FF2B5EF4-FFF2-40B4-BE49-F238E27FC236}">
                  <a16:creationId xmlns:a16="http://schemas.microsoft.com/office/drawing/2014/main" id="{0050A0F1-E201-47C8-B0AD-F0F56E91D343}"/>
                </a:ext>
                <a:ext uri="{C183D7F6-B498-43B3-948B-1728B52AA6E4}">
                  <adec:decorative xmlns:adec="http://schemas.microsoft.com/office/drawing/2017/decorative" val="1"/>
                </a:ext>
              </a:extLst>
            </p:cNvPr>
            <p:cNvCxnSpPr/>
            <p:nvPr/>
          </p:nvCxnSpPr>
          <p:spPr>
            <a:xfrm>
              <a:off x="4450080" y="2731169"/>
              <a:ext cx="3291841" cy="0"/>
            </a:xfrm>
            <a:prstGeom prst="line">
              <a:avLst/>
            </a:prstGeom>
            <a:ln w="571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9" name="Rectangle: Rounded Corners 8">
              <a:extLst>
                <a:ext uri="{FF2B5EF4-FFF2-40B4-BE49-F238E27FC236}">
                  <a16:creationId xmlns:a16="http://schemas.microsoft.com/office/drawing/2014/main" id="{54302857-35A0-4269-813C-05D2C12E7563}"/>
                </a:ext>
                <a:ext uri="{C183D7F6-B498-43B3-948B-1728B52AA6E4}">
                  <adec:decorative xmlns:adec="http://schemas.microsoft.com/office/drawing/2017/decorative" val="1"/>
                </a:ext>
              </a:extLst>
            </p:cNvPr>
            <p:cNvSpPr/>
            <p:nvPr/>
          </p:nvSpPr>
          <p:spPr>
            <a:xfrm>
              <a:off x="4450080" y="1684421"/>
              <a:ext cx="3291840" cy="3123667"/>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endParaRPr>
            </a:p>
          </p:txBody>
        </p:sp>
        <p:sp>
          <p:nvSpPr>
            <p:cNvPr id="11" name="Rectangle 10">
              <a:extLst>
                <a:ext uri="{FF2B5EF4-FFF2-40B4-BE49-F238E27FC236}">
                  <a16:creationId xmlns:a16="http://schemas.microsoft.com/office/drawing/2014/main" id="{83DB1980-63E3-4021-9DCA-C65FF65E5F2B}"/>
                </a:ext>
              </a:extLst>
            </p:cNvPr>
            <p:cNvSpPr/>
            <p:nvPr/>
          </p:nvSpPr>
          <p:spPr>
            <a:xfrm>
              <a:off x="4450080" y="1902677"/>
              <a:ext cx="3291840" cy="2754600"/>
            </a:xfrm>
            <a:prstGeom prst="rect">
              <a:avLst/>
            </a:prstGeom>
          </p:spPr>
          <p:txBody>
            <a:bodyPr wrap="square">
              <a:spAutoFit/>
            </a:bodyPr>
            <a:lstStyle/>
            <a:p>
              <a:pPr lvl="0" algn="ctr" fontAlgn="base">
                <a:spcBef>
                  <a:spcPct val="20000"/>
                </a:spcBef>
                <a:spcAft>
                  <a:spcPct val="0"/>
                </a:spcAft>
              </a:pPr>
              <a:r>
                <a:rPr lang="es-US" sz="2400" b="1" dirty="0">
                  <a:solidFill>
                    <a:srgbClr val="00529B"/>
                  </a:solidFill>
                  <a:latin typeface="Arial" panose="020B0604020202020204" pitchFamily="34" charset="0"/>
                  <a:cs typeface="Arial" panose="020B0604020202020204" pitchFamily="34" charset="0"/>
                </a:rPr>
                <a:t>Calificación </a:t>
              </a:r>
              <a:br>
                <a:rPr lang="es-US" sz="2400" b="1" dirty="0">
                  <a:solidFill>
                    <a:srgbClr val="00529B"/>
                  </a:solidFill>
                  <a:latin typeface="Arial" panose="020B0604020202020204" pitchFamily="34" charset="0"/>
                  <a:cs typeface="Arial" panose="020B0604020202020204" pitchFamily="34" charset="0"/>
                </a:rPr>
              </a:br>
              <a:r>
                <a:rPr lang="es-US" sz="2400" b="1" dirty="0">
                  <a:solidFill>
                    <a:srgbClr val="00529B"/>
                  </a:solidFill>
                  <a:latin typeface="Arial" panose="020B0604020202020204" pitchFamily="34" charset="0"/>
                  <a:cs typeface="Arial" panose="020B0604020202020204" pitchFamily="34" charset="0"/>
                </a:rPr>
                <a:t>por edad</a:t>
              </a:r>
            </a:p>
            <a:p>
              <a:pPr marL="173038" lvl="0" indent="-173038" fontAlgn="base">
                <a:spcBef>
                  <a:spcPts val="1200"/>
                </a:spcBef>
                <a:spcAft>
                  <a:spcPct val="0"/>
                </a:spcAft>
                <a:buFont typeface="Wingdings" pitchFamily="2" charset="2"/>
                <a:buChar char="§"/>
              </a:pPr>
              <a:r>
                <a:rPr lang="es-US" dirty="0">
                  <a:solidFill>
                    <a:srgbClr val="00529B"/>
                  </a:solidFill>
                  <a:latin typeface="Arial" panose="020B0604020202020204" pitchFamily="34" charset="0"/>
                  <a:cs typeface="Arial" panose="020B0604020202020204" pitchFamily="34" charset="0"/>
                </a:rPr>
                <a:t>Según la edad en el momento de la compra</a:t>
              </a:r>
            </a:p>
            <a:p>
              <a:pPr marL="173038" lvl="0" indent="-173038" fontAlgn="base">
                <a:spcBef>
                  <a:spcPts val="600"/>
                </a:spcBef>
                <a:spcAft>
                  <a:spcPct val="0"/>
                </a:spcAft>
                <a:buFont typeface="Wingdings" pitchFamily="2" charset="2"/>
                <a:buChar char="§"/>
              </a:pPr>
              <a:r>
                <a:rPr lang="es-US" dirty="0">
                  <a:solidFill>
                    <a:srgbClr val="00529B"/>
                  </a:solidFill>
                  <a:latin typeface="Arial" panose="020B0604020202020204" pitchFamily="34" charset="0"/>
                  <a:cs typeface="Arial" panose="020B0604020202020204" pitchFamily="34" charset="0"/>
                </a:rPr>
                <a:t>No aumenta automáticamente a </a:t>
              </a:r>
              <a:br>
                <a:rPr lang="es-US" dirty="0">
                  <a:solidFill>
                    <a:srgbClr val="00529B"/>
                  </a:solidFill>
                  <a:latin typeface="Arial" panose="020B0604020202020204" pitchFamily="34" charset="0"/>
                  <a:cs typeface="Arial" panose="020B0604020202020204" pitchFamily="34" charset="0"/>
                </a:rPr>
              </a:br>
              <a:r>
                <a:rPr lang="es-US" dirty="0">
                  <a:solidFill>
                    <a:srgbClr val="00529B"/>
                  </a:solidFill>
                  <a:latin typeface="Arial" panose="020B0604020202020204" pitchFamily="34" charset="0"/>
                  <a:cs typeface="Arial" panose="020B0604020202020204" pitchFamily="34" charset="0"/>
                </a:rPr>
                <a:t>medida que envejece</a:t>
              </a:r>
            </a:p>
            <a:p>
              <a:pPr lvl="0" fontAlgn="base">
                <a:spcAft>
                  <a:spcPct val="0"/>
                </a:spcAft>
              </a:pPr>
              <a:endParaRPr lang="en-US" sz="2000" dirty="0">
                <a:solidFill>
                  <a:srgbClr val="002060"/>
                </a:solidFill>
                <a:latin typeface="Arial" panose="020B0604020202020204" pitchFamily="34" charset="0"/>
                <a:cs typeface="Arial" panose="020B0604020202020204" pitchFamily="34" charset="0"/>
              </a:endParaRPr>
            </a:p>
          </p:txBody>
        </p:sp>
      </p:grpSp>
      <p:grpSp>
        <p:nvGrpSpPr>
          <p:cNvPr id="19" name="Box 3" descr="Recuadro 3: Calificación por edad cumplida&#10;&#10;-La prima está basada en la edad actual&#10;-Cuesta menos cuando tiene 65 años&#10;-El costo aumenta cada año a medida que envejece&#10;">
            <a:extLst>
              <a:ext uri="{FF2B5EF4-FFF2-40B4-BE49-F238E27FC236}">
                <a16:creationId xmlns:a16="http://schemas.microsoft.com/office/drawing/2014/main" id="{3701A7F7-8D1E-4635-A5F6-082648233B78}"/>
              </a:ext>
            </a:extLst>
          </p:cNvPr>
          <p:cNvGrpSpPr/>
          <p:nvPr/>
        </p:nvGrpSpPr>
        <p:grpSpPr>
          <a:xfrm>
            <a:off x="8026074" y="1684421"/>
            <a:ext cx="3327725" cy="3123667"/>
            <a:chOff x="8026074" y="1684421"/>
            <a:chExt cx="3327725" cy="3123667"/>
          </a:xfrm>
        </p:grpSpPr>
        <p:cxnSp>
          <p:nvCxnSpPr>
            <p:cNvPr id="10" name="Straight Connector 9">
              <a:extLst>
                <a:ext uri="{FF2B5EF4-FFF2-40B4-BE49-F238E27FC236}">
                  <a16:creationId xmlns:a16="http://schemas.microsoft.com/office/drawing/2014/main" id="{95F8BB1C-5219-418B-A61A-DA7CCA14BABA}"/>
                </a:ext>
                <a:ext uri="{C183D7F6-B498-43B3-948B-1728B52AA6E4}">
                  <adec:decorative xmlns:adec="http://schemas.microsoft.com/office/drawing/2017/decorative" val="1"/>
                </a:ext>
              </a:extLst>
            </p:cNvPr>
            <p:cNvCxnSpPr/>
            <p:nvPr/>
          </p:nvCxnSpPr>
          <p:spPr>
            <a:xfrm>
              <a:off x="8026074" y="2747211"/>
              <a:ext cx="3291841" cy="0"/>
            </a:xfrm>
            <a:prstGeom prst="line">
              <a:avLst/>
            </a:prstGeom>
            <a:ln w="571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12" name="Rectangle: Rounded Corners 11">
              <a:extLst>
                <a:ext uri="{FF2B5EF4-FFF2-40B4-BE49-F238E27FC236}">
                  <a16:creationId xmlns:a16="http://schemas.microsoft.com/office/drawing/2014/main" id="{8BCA5F9C-753E-4130-B516-93552B899531}"/>
                </a:ext>
              </a:extLst>
            </p:cNvPr>
            <p:cNvSpPr/>
            <p:nvPr/>
          </p:nvSpPr>
          <p:spPr>
            <a:xfrm>
              <a:off x="8026075" y="1684421"/>
              <a:ext cx="3291840" cy="3123667"/>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endParaRPr>
            </a:p>
          </p:txBody>
        </p:sp>
        <p:sp>
          <p:nvSpPr>
            <p:cNvPr id="13" name="Rectangle 12">
              <a:extLst>
                <a:ext uri="{FF2B5EF4-FFF2-40B4-BE49-F238E27FC236}">
                  <a16:creationId xmlns:a16="http://schemas.microsoft.com/office/drawing/2014/main" id="{5A75D0A3-A864-4C8D-A8B9-F5B7616D2380}"/>
                </a:ext>
                <a:ext uri="{C183D7F6-B498-43B3-948B-1728B52AA6E4}">
                  <adec:decorative xmlns:adec="http://schemas.microsoft.com/office/drawing/2017/decorative" val="1"/>
                </a:ext>
              </a:extLst>
            </p:cNvPr>
            <p:cNvSpPr/>
            <p:nvPr/>
          </p:nvSpPr>
          <p:spPr>
            <a:xfrm>
              <a:off x="8026074" y="1902677"/>
              <a:ext cx="3327725" cy="2785378"/>
            </a:xfrm>
            <a:prstGeom prst="rect">
              <a:avLst/>
            </a:prstGeom>
          </p:spPr>
          <p:txBody>
            <a:bodyPr wrap="square">
              <a:spAutoFit/>
            </a:bodyPr>
            <a:lstStyle/>
            <a:p>
              <a:pPr lvl="0" algn="ctr" fontAlgn="base">
                <a:spcBef>
                  <a:spcPct val="20000"/>
                </a:spcBef>
                <a:spcAft>
                  <a:spcPct val="0"/>
                </a:spcAft>
              </a:pPr>
              <a:r>
                <a:rPr lang="es-US" sz="2400" b="1" dirty="0">
                  <a:solidFill>
                    <a:srgbClr val="00529B"/>
                  </a:solidFill>
                  <a:latin typeface="Arial" panose="020B0604020202020204" pitchFamily="34" charset="0"/>
                  <a:cs typeface="Arial" panose="020B0604020202020204" pitchFamily="34" charset="0"/>
                </a:rPr>
                <a:t>Calificación por </a:t>
              </a:r>
              <a:br>
                <a:rPr lang="es-US" sz="2400" b="1" dirty="0">
                  <a:solidFill>
                    <a:srgbClr val="00529B"/>
                  </a:solidFill>
                  <a:latin typeface="Arial" panose="020B0604020202020204" pitchFamily="34" charset="0"/>
                  <a:cs typeface="Arial" panose="020B0604020202020204" pitchFamily="34" charset="0"/>
                </a:rPr>
              </a:br>
              <a:r>
                <a:rPr lang="es-US" sz="2400" b="1" dirty="0">
                  <a:solidFill>
                    <a:srgbClr val="00529B"/>
                  </a:solidFill>
                  <a:latin typeface="Arial" panose="020B0604020202020204" pitchFamily="34" charset="0"/>
                  <a:cs typeface="Arial" panose="020B0604020202020204" pitchFamily="34" charset="0"/>
                </a:rPr>
                <a:t>edad cumplida</a:t>
              </a:r>
            </a:p>
            <a:p>
              <a:pPr marL="173038" lvl="0" indent="-173038" fontAlgn="base">
                <a:spcBef>
                  <a:spcPts val="1200"/>
                </a:spcBef>
                <a:spcAft>
                  <a:spcPct val="0"/>
                </a:spcAft>
                <a:buFont typeface="Wingdings" pitchFamily="2" charset="2"/>
                <a:buChar char="§"/>
              </a:pPr>
              <a:r>
                <a:rPr lang="es-US" sz="1700" dirty="0">
                  <a:solidFill>
                    <a:srgbClr val="00529B"/>
                  </a:solidFill>
                  <a:latin typeface="Arial" panose="020B0604020202020204" pitchFamily="34" charset="0"/>
                  <a:cs typeface="Arial" panose="020B0604020202020204" pitchFamily="34" charset="0"/>
                </a:rPr>
                <a:t>La prima está basada en la </a:t>
              </a:r>
              <a:br>
                <a:rPr lang="es-US" sz="1700" dirty="0">
                  <a:solidFill>
                    <a:srgbClr val="00529B"/>
                  </a:solidFill>
                  <a:latin typeface="Arial" panose="020B0604020202020204" pitchFamily="34" charset="0"/>
                  <a:cs typeface="Arial" panose="020B0604020202020204" pitchFamily="34" charset="0"/>
                </a:rPr>
              </a:br>
              <a:r>
                <a:rPr lang="es-US" sz="1700" dirty="0">
                  <a:solidFill>
                    <a:srgbClr val="00529B"/>
                  </a:solidFill>
                  <a:latin typeface="Arial" panose="020B0604020202020204" pitchFamily="34" charset="0"/>
                  <a:cs typeface="Arial" panose="020B0604020202020204" pitchFamily="34" charset="0"/>
                </a:rPr>
                <a:t>edad actual</a:t>
              </a:r>
            </a:p>
            <a:p>
              <a:pPr marL="173038" lvl="0" indent="-173038" fontAlgn="base">
                <a:spcBef>
                  <a:spcPts val="600"/>
                </a:spcBef>
                <a:spcAft>
                  <a:spcPct val="0"/>
                </a:spcAft>
                <a:buFont typeface="Wingdings" pitchFamily="2" charset="2"/>
                <a:buChar char="§"/>
              </a:pPr>
              <a:r>
                <a:rPr lang="es-US" sz="1700" dirty="0">
                  <a:solidFill>
                    <a:srgbClr val="00529B"/>
                  </a:solidFill>
                  <a:latin typeface="Arial" panose="020B0604020202020204" pitchFamily="34" charset="0"/>
                  <a:cs typeface="Arial" panose="020B0604020202020204" pitchFamily="34" charset="0"/>
                </a:rPr>
                <a:t>Cuesta menos cuando tiene </a:t>
              </a:r>
              <a:br>
                <a:rPr lang="es-US" sz="1700" dirty="0">
                  <a:solidFill>
                    <a:srgbClr val="00529B"/>
                  </a:solidFill>
                  <a:latin typeface="Arial" panose="020B0604020202020204" pitchFamily="34" charset="0"/>
                  <a:cs typeface="Arial" panose="020B0604020202020204" pitchFamily="34" charset="0"/>
                </a:rPr>
              </a:br>
              <a:r>
                <a:rPr lang="es-US" sz="1700" dirty="0">
                  <a:solidFill>
                    <a:srgbClr val="00529B"/>
                  </a:solidFill>
                  <a:latin typeface="Arial" panose="020B0604020202020204" pitchFamily="34" charset="0"/>
                  <a:cs typeface="Arial" panose="020B0604020202020204" pitchFamily="34" charset="0"/>
                </a:rPr>
                <a:t>65 años</a:t>
              </a:r>
            </a:p>
            <a:p>
              <a:pPr marL="173038" lvl="0" indent="-173038" fontAlgn="base">
                <a:spcBef>
                  <a:spcPts val="600"/>
                </a:spcBef>
                <a:spcAft>
                  <a:spcPct val="0"/>
                </a:spcAft>
                <a:buFont typeface="Wingdings" pitchFamily="2" charset="2"/>
                <a:buChar char="§"/>
              </a:pPr>
              <a:r>
                <a:rPr lang="es-US" sz="1700" dirty="0">
                  <a:solidFill>
                    <a:srgbClr val="00529B"/>
                  </a:solidFill>
                  <a:latin typeface="Arial" panose="020B0604020202020204" pitchFamily="34" charset="0"/>
                  <a:cs typeface="Arial" panose="020B0604020202020204" pitchFamily="34" charset="0"/>
                </a:rPr>
                <a:t>El costo aumenta cada año a medida que envejece</a:t>
              </a:r>
            </a:p>
          </p:txBody>
        </p:sp>
      </p:grpSp>
      <p:pic>
        <p:nvPicPr>
          <p:cNvPr id="14" name="Picture 13">
            <a:extLst>
              <a:ext uri="{FF2B5EF4-FFF2-40B4-BE49-F238E27FC236}">
                <a16:creationId xmlns:a16="http://schemas.microsoft.com/office/drawing/2014/main" id="{4A4365D5-F117-455C-849A-7D5E2EEB1DE9}"/>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93281" y="5522695"/>
            <a:ext cx="274320" cy="274320"/>
          </a:xfrm>
          <a:prstGeom prst="rect">
            <a:avLst/>
          </a:prstGeom>
        </p:spPr>
      </p:pic>
      <p:sp>
        <p:nvSpPr>
          <p:cNvPr id="2" name="TextBox 1">
            <a:extLst>
              <a:ext uri="{FF2B5EF4-FFF2-40B4-BE49-F238E27FC236}">
                <a16:creationId xmlns:a16="http://schemas.microsoft.com/office/drawing/2014/main" id="{C1983495-E34E-4ACF-845A-2B44295F5551}"/>
              </a:ext>
            </a:extLst>
          </p:cNvPr>
          <p:cNvSpPr txBox="1"/>
          <p:nvPr/>
        </p:nvSpPr>
        <p:spPr>
          <a:xfrm>
            <a:off x="1233992" y="5482328"/>
            <a:ext cx="10331370" cy="369332"/>
          </a:xfrm>
          <a:prstGeom prst="rect">
            <a:avLst/>
          </a:prstGeom>
          <a:noFill/>
        </p:spPr>
        <p:txBody>
          <a:bodyPr wrap="square" rtlCol="0">
            <a:spAutoFit/>
          </a:bodyPr>
          <a:lstStyle/>
          <a:p>
            <a:r>
              <a:rPr lang="es-US" b="1">
                <a:solidFill>
                  <a:srgbClr val="00529B"/>
                </a:solidFill>
                <a:latin typeface="Arial" panose="020B0604020202020204" pitchFamily="34" charset="0"/>
                <a:cs typeface="Arial" panose="020B0604020202020204" pitchFamily="34" charset="0"/>
              </a:rPr>
              <a:t>NOTA:</a:t>
            </a:r>
            <a:r>
              <a:rPr lang="es-US">
                <a:solidFill>
                  <a:srgbClr val="00529B"/>
                </a:solidFill>
                <a:latin typeface="Arial" panose="020B0604020202020204" pitchFamily="34" charset="0"/>
                <a:cs typeface="Arial" panose="020B0604020202020204" pitchFamily="34" charset="0"/>
              </a:rPr>
              <a:t> Las primas pueden aumentar debido a la inflación y a otros factores.</a:t>
            </a:r>
          </a:p>
        </p:txBody>
      </p:sp>
      <p:sp>
        <p:nvSpPr>
          <p:cNvPr id="7" name="Footer Placeholder 6">
            <a:extLst>
              <a:ext uri="{FF2B5EF4-FFF2-40B4-BE49-F238E27FC236}">
                <a16:creationId xmlns:a16="http://schemas.microsoft.com/office/drawing/2014/main" id="{5A20AE4D-0D94-194C-9E1C-072CFE5BB361}"/>
              </a:ext>
            </a:extLst>
          </p:cNvPr>
          <p:cNvSpPr>
            <a:spLocks noGrp="1"/>
          </p:cNvSpPr>
          <p:nvPr>
            <p:ph type="ftr" sz="quarter" idx="11"/>
          </p:nvPr>
        </p:nvSpPr>
        <p:spPr/>
        <p:txBody>
          <a:bodyPr/>
          <a:lstStyle/>
          <a:p>
            <a:r>
              <a:rPr lang="es-US"/>
              <a:t>Pólizas del Seguro Suplementario de Medicare (Medigap)</a:t>
            </a:r>
          </a:p>
        </p:txBody>
      </p:sp>
      <p:sp>
        <p:nvSpPr>
          <p:cNvPr id="8" name="Slide Number Placeholder 7">
            <a:extLst>
              <a:ext uri="{FF2B5EF4-FFF2-40B4-BE49-F238E27FC236}">
                <a16:creationId xmlns:a16="http://schemas.microsoft.com/office/drawing/2014/main" id="{EA7284D3-0A8E-42CD-AF5D-F3EF0CB67887}"/>
              </a:ext>
            </a:extLst>
          </p:cNvPr>
          <p:cNvSpPr>
            <a:spLocks noGrp="1"/>
          </p:cNvSpPr>
          <p:nvPr>
            <p:ph type="sldNum" sz="quarter" idx="12"/>
          </p:nvPr>
        </p:nvSpPr>
        <p:spPr/>
        <p:txBody>
          <a:bodyPr/>
          <a:lstStyle/>
          <a:p>
            <a:pPr>
              <a:defRPr/>
            </a:pPr>
            <a:fld id="{11E79EF6-0C0E-43E6-8FB3-918BC522CC5A}" type="slidenum">
              <a:rPr lang="en-US" smtClean="0"/>
              <a:pPr>
                <a:defRPr/>
              </a:pPr>
              <a:t>27</a:t>
            </a:fld>
            <a:endParaRPr lang="en-US"/>
          </a:p>
        </p:txBody>
      </p:sp>
      <p:sp>
        <p:nvSpPr>
          <p:cNvPr id="6" name="Date Placeholder 5">
            <a:extLst>
              <a:ext uri="{FF2B5EF4-FFF2-40B4-BE49-F238E27FC236}">
                <a16:creationId xmlns:a16="http://schemas.microsoft.com/office/drawing/2014/main" id="{24DFEBB1-81D0-C34F-ADEC-D0F887B655C6}"/>
              </a:ext>
            </a:extLst>
          </p:cNvPr>
          <p:cNvSpPr>
            <a:spLocks noGrp="1"/>
          </p:cNvSpPr>
          <p:nvPr>
            <p:ph type="dt" sz="half" idx="10"/>
          </p:nvPr>
        </p:nvSpPr>
        <p:spPr/>
        <p:txBody>
          <a:bodyPr/>
          <a:lstStyle/>
          <a:p>
            <a:r>
              <a:rPr lang="es-US"/>
              <a:t>Mayo de 2022</a:t>
            </a:r>
          </a:p>
        </p:txBody>
      </p:sp>
    </p:spTree>
    <p:custDataLst>
      <p:tags r:id="rId1"/>
    </p:custDataLst>
    <p:extLst>
      <p:ext uri="{BB962C8B-B14F-4D97-AF65-F5344CB8AC3E}">
        <p14:creationId xmlns:p14="http://schemas.microsoft.com/office/powerpoint/2010/main" val="1868398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childTnLst>
                          </p:cTn>
                        </p:par>
                        <p:par>
                          <p:cTn id="25" fill="hold">
                            <p:stCondLst>
                              <p:cond delay="0"/>
                            </p:stCondLst>
                            <p:childTnLst>
                              <p:par>
                                <p:cTn id="26" presetID="1" presetClass="entr" presetSubtype="0" fill="hold" grpId="0" nodeType="afterEffect">
                                  <p:stCondLst>
                                    <p:cond delay="250"/>
                                  </p:stCondLst>
                                  <p:childTnLst>
                                    <p:set>
                                      <p:cBhvr>
                                        <p:cTn id="27" dur="1" fill="hold">
                                          <p:stCondLst>
                                            <p:cond delay="0"/>
                                          </p:stCondLst>
                                        </p:cTn>
                                        <p:tgtEl>
                                          <p:spTgt spid="2"/>
                                        </p:tgtEl>
                                        <p:attrNameLst>
                                          <p:attrName>style.visibility</p:attrName>
                                        </p:attrNameLst>
                                      </p:cBhvr>
                                      <p:to>
                                        <p:strVal val="visible"/>
                                      </p:to>
                                    </p:set>
                                  </p:childTnLst>
                                </p:cTn>
                              </p:par>
                              <p:par>
                                <p:cTn id="28" presetID="1" presetClass="entr" presetSubtype="0" fill="hold" nodeType="withEffect">
                                  <p:stCondLst>
                                    <p:cond delay="250"/>
                                  </p:stCondLst>
                                  <p:childTnLst>
                                    <p:set>
                                      <p:cBhvr>
                                        <p:cTn id="29"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EC682B-3E8F-7F46-ACD1-9633BB0884BE}"/>
              </a:ext>
            </a:extLst>
          </p:cNvPr>
          <p:cNvSpPr>
            <a:spLocks noGrp="1"/>
          </p:cNvSpPr>
          <p:nvPr>
            <p:ph type="title"/>
          </p:nvPr>
        </p:nvSpPr>
        <p:spPr>
          <a:xfrm>
            <a:off x="0" y="0"/>
            <a:ext cx="12192000" cy="949124"/>
          </a:xfrm>
        </p:spPr>
        <p:txBody>
          <a:bodyPr anchor="ctr">
            <a:normAutofit/>
          </a:bodyPr>
          <a:lstStyle/>
          <a:p>
            <a:r>
              <a:rPr lang="es-US" sz="3000"/>
              <a:t>El mejor momento para comprar una póliza de Medigap</a:t>
            </a:r>
          </a:p>
        </p:txBody>
      </p:sp>
      <p:sp>
        <p:nvSpPr>
          <p:cNvPr id="5" name="Content Placeholder 4">
            <a:extLst>
              <a:ext uri="{FF2B5EF4-FFF2-40B4-BE49-F238E27FC236}">
                <a16:creationId xmlns:a16="http://schemas.microsoft.com/office/drawing/2014/main" id="{E5C65317-351A-4B4B-B39D-DEE3CF8DF0A4}"/>
              </a:ext>
            </a:extLst>
          </p:cNvPr>
          <p:cNvSpPr>
            <a:spLocks noGrp="1"/>
          </p:cNvSpPr>
          <p:nvPr>
            <p:ph type="body" sz="quarter" idx="13"/>
          </p:nvPr>
        </p:nvSpPr>
        <p:spPr>
          <a:xfrm>
            <a:off x="914400" y="1280160"/>
            <a:ext cx="10644188" cy="4771724"/>
          </a:xfrm>
        </p:spPr>
        <p:txBody>
          <a:bodyPr>
            <a:normAutofit fontScale="85000" lnSpcReduction="20000"/>
          </a:bodyPr>
          <a:lstStyle/>
          <a:p>
            <a:pPr marL="274320" lvl="0" indent="-274320">
              <a:lnSpc>
                <a:spcPct val="120000"/>
              </a:lnSpc>
              <a:spcBef>
                <a:spcPts val="0"/>
              </a:spcBef>
              <a:spcAft>
                <a:spcPts val="1200"/>
              </a:spcAft>
            </a:pPr>
            <a:r>
              <a:rPr lang="es-US" sz="3000" dirty="0">
                <a:solidFill>
                  <a:schemeClr val="accent1">
                    <a:lumMod val="75000"/>
                  </a:schemeClr>
                </a:solidFill>
              </a:rPr>
              <a:t>Durante su </a:t>
            </a:r>
            <a:r>
              <a:rPr lang="es-US" sz="3000" dirty="0" err="1">
                <a:solidFill>
                  <a:schemeClr val="accent1">
                    <a:lumMod val="75000"/>
                  </a:schemeClr>
                </a:solidFill>
              </a:rPr>
              <a:t>OEP</a:t>
            </a:r>
            <a:r>
              <a:rPr lang="es-US" sz="3000" dirty="0">
                <a:solidFill>
                  <a:schemeClr val="accent1">
                    <a:lumMod val="75000"/>
                  </a:schemeClr>
                </a:solidFill>
              </a:rPr>
              <a:t> de </a:t>
            </a:r>
            <a:r>
              <a:rPr lang="es-US" sz="3000" dirty="0" err="1">
                <a:solidFill>
                  <a:schemeClr val="accent1">
                    <a:lumMod val="75000"/>
                  </a:schemeClr>
                </a:solidFill>
              </a:rPr>
              <a:t>Medigap</a:t>
            </a:r>
            <a:r>
              <a:rPr lang="es-US" sz="3000" dirty="0">
                <a:solidFill>
                  <a:schemeClr val="accent1">
                    <a:lumMod val="75000"/>
                  </a:schemeClr>
                </a:solidFill>
              </a:rPr>
              <a:t>, el cual: </a:t>
            </a:r>
          </a:p>
          <a:p>
            <a:pPr marL="548640" indent="-274320" defTabSz="685800">
              <a:lnSpc>
                <a:spcPct val="120000"/>
              </a:lnSpc>
              <a:spcBef>
                <a:spcPts val="0"/>
              </a:spcBef>
              <a:spcAft>
                <a:spcPts val="1200"/>
              </a:spcAft>
              <a:buFont typeface="Arial" panose="020B0604020202020204" pitchFamily="34" charset="0"/>
              <a:buChar char="•"/>
            </a:pPr>
            <a:r>
              <a:rPr lang="es-US" dirty="0">
                <a:solidFill>
                  <a:schemeClr val="accent1">
                    <a:lumMod val="75000"/>
                  </a:schemeClr>
                </a:solidFill>
              </a:rPr>
              <a:t>Dura 6 meses</a:t>
            </a:r>
          </a:p>
          <a:p>
            <a:pPr marL="548640" indent="-274320" defTabSz="685800">
              <a:lnSpc>
                <a:spcPct val="120000"/>
              </a:lnSpc>
              <a:spcBef>
                <a:spcPts val="0"/>
              </a:spcBef>
              <a:spcAft>
                <a:spcPts val="1200"/>
              </a:spcAft>
              <a:buFont typeface="Arial" panose="020B0604020202020204" pitchFamily="34" charset="0"/>
              <a:buChar char="•"/>
            </a:pPr>
            <a:r>
              <a:rPr lang="es-US" dirty="0">
                <a:solidFill>
                  <a:schemeClr val="accent1">
                    <a:lumMod val="75000"/>
                  </a:schemeClr>
                </a:solidFill>
              </a:rPr>
              <a:t>Comienza el primer día del mes en que tiene 65 años o más Y se inscribe en la Parte B de Medicare (Seguro médico)</a:t>
            </a:r>
          </a:p>
          <a:p>
            <a:pPr marL="274320" indent="-274320">
              <a:lnSpc>
                <a:spcPct val="120000"/>
              </a:lnSpc>
              <a:spcBef>
                <a:spcPts val="0"/>
              </a:spcBef>
              <a:spcAft>
                <a:spcPts val="1200"/>
              </a:spcAft>
            </a:pPr>
            <a:r>
              <a:rPr lang="es-US" sz="3000" dirty="0">
                <a:solidFill>
                  <a:schemeClr val="accent1">
                    <a:lumMod val="75000"/>
                  </a:schemeClr>
                </a:solidFill>
              </a:rPr>
              <a:t>Algunos estados tienen </a:t>
            </a:r>
            <a:r>
              <a:rPr lang="es-US" sz="3000" dirty="0" err="1">
                <a:solidFill>
                  <a:schemeClr val="accent1">
                    <a:lumMod val="75000"/>
                  </a:schemeClr>
                </a:solidFill>
              </a:rPr>
              <a:t>OEP</a:t>
            </a:r>
            <a:r>
              <a:rPr lang="es-US" sz="3000" dirty="0">
                <a:solidFill>
                  <a:schemeClr val="accent1">
                    <a:lumMod val="75000"/>
                  </a:schemeClr>
                </a:solidFill>
              </a:rPr>
              <a:t> adicionales, incluso los que son para personas de menos de 65 años</a:t>
            </a:r>
          </a:p>
          <a:p>
            <a:pPr marL="274320" indent="-274320">
              <a:lnSpc>
                <a:spcPct val="120000"/>
              </a:lnSpc>
              <a:spcBef>
                <a:spcPts val="0"/>
              </a:spcBef>
              <a:spcAft>
                <a:spcPts val="1200"/>
              </a:spcAft>
            </a:pPr>
            <a:r>
              <a:rPr lang="es-US" sz="3000" dirty="0">
                <a:solidFill>
                  <a:schemeClr val="accent1">
                    <a:lumMod val="75000"/>
                  </a:schemeClr>
                </a:solidFill>
              </a:rPr>
              <a:t>Si tiene menos de 65 años y tiene Medicare por una discapacidad o Enfermedad Renal en Etapa Final (</a:t>
            </a:r>
            <a:r>
              <a:rPr lang="es-US" sz="3000" dirty="0" err="1">
                <a:solidFill>
                  <a:schemeClr val="accent1">
                    <a:lumMod val="75000"/>
                  </a:schemeClr>
                </a:solidFill>
              </a:rPr>
              <a:t>ESRD</a:t>
            </a:r>
            <a:r>
              <a:rPr lang="es-US" sz="3000" dirty="0">
                <a:solidFill>
                  <a:schemeClr val="accent1">
                    <a:lumMod val="75000"/>
                  </a:schemeClr>
                </a:solidFill>
              </a:rPr>
              <a:t>), es posible que no pueda comprar la póliza </a:t>
            </a:r>
            <a:r>
              <a:rPr lang="es-US" sz="3000" dirty="0" err="1">
                <a:solidFill>
                  <a:schemeClr val="accent1">
                    <a:lumMod val="75000"/>
                  </a:schemeClr>
                </a:solidFill>
              </a:rPr>
              <a:t>Medigap</a:t>
            </a:r>
            <a:r>
              <a:rPr lang="es-US" sz="3000" dirty="0">
                <a:solidFill>
                  <a:schemeClr val="accent1">
                    <a:lumMod val="75000"/>
                  </a:schemeClr>
                </a:solidFill>
              </a:rPr>
              <a:t> que quiere, o ninguna póliza </a:t>
            </a:r>
            <a:r>
              <a:rPr lang="es-US" sz="3000" dirty="0" err="1">
                <a:solidFill>
                  <a:schemeClr val="accent1">
                    <a:lumMod val="75000"/>
                  </a:schemeClr>
                </a:solidFill>
              </a:rPr>
              <a:t>Medigap</a:t>
            </a:r>
            <a:r>
              <a:rPr lang="es-US" sz="3000" dirty="0">
                <a:solidFill>
                  <a:schemeClr val="accent1">
                    <a:lumMod val="75000"/>
                  </a:schemeClr>
                </a:solidFill>
              </a:rPr>
              <a:t>, hasta que cumpla 65 años </a:t>
            </a:r>
          </a:p>
          <a:p>
            <a:pPr marL="142875" indent="0" defTabSz="685800">
              <a:buNone/>
            </a:pPr>
            <a:endParaRPr lang="en-US" dirty="0">
              <a:solidFill>
                <a:schemeClr val="accent1">
                  <a:lumMod val="75000"/>
                </a:schemeClr>
              </a:solidFill>
            </a:endParaRPr>
          </a:p>
        </p:txBody>
      </p:sp>
      <p:sp>
        <p:nvSpPr>
          <p:cNvPr id="4" name="Footer Placeholder 3">
            <a:extLst>
              <a:ext uri="{FF2B5EF4-FFF2-40B4-BE49-F238E27FC236}">
                <a16:creationId xmlns:a16="http://schemas.microsoft.com/office/drawing/2014/main" id="{2D7F6FC0-AD57-384B-94B4-E6D99D6D8CB1}"/>
              </a:ext>
            </a:extLst>
          </p:cNvPr>
          <p:cNvSpPr>
            <a:spLocks noGrp="1"/>
          </p:cNvSpPr>
          <p:nvPr>
            <p:ph type="ftr" sz="quarter" idx="11"/>
          </p:nvPr>
        </p:nvSpPr>
        <p:spPr/>
        <p:txBody>
          <a:bodyPr/>
          <a:lstStyle/>
          <a:p>
            <a:r>
              <a:rPr lang="es-US"/>
              <a:t>Pólizas del Seguro Suplementario de Medicare (Medigap)</a:t>
            </a:r>
          </a:p>
        </p:txBody>
      </p:sp>
      <p:sp>
        <p:nvSpPr>
          <p:cNvPr id="6" name="Slide Number Placeholder 5">
            <a:extLst>
              <a:ext uri="{FF2B5EF4-FFF2-40B4-BE49-F238E27FC236}">
                <a16:creationId xmlns:a16="http://schemas.microsoft.com/office/drawing/2014/main" id="{F5294937-2196-4463-8C27-EBC4AC0BD426}"/>
              </a:ext>
            </a:extLst>
          </p:cNvPr>
          <p:cNvSpPr>
            <a:spLocks noGrp="1"/>
          </p:cNvSpPr>
          <p:nvPr>
            <p:ph type="sldNum" sz="quarter" idx="12"/>
          </p:nvPr>
        </p:nvSpPr>
        <p:spPr/>
        <p:txBody>
          <a:bodyPr/>
          <a:lstStyle/>
          <a:p>
            <a:pPr>
              <a:defRPr/>
            </a:pPr>
            <a:fld id="{11E79EF6-0C0E-43E6-8FB3-918BC522CC5A}" type="slidenum">
              <a:rPr lang="en-US" smtClean="0"/>
              <a:pPr>
                <a:defRPr/>
              </a:pPr>
              <a:t>28</a:t>
            </a:fld>
            <a:endParaRPr lang="en-US"/>
          </a:p>
        </p:txBody>
      </p:sp>
      <p:sp>
        <p:nvSpPr>
          <p:cNvPr id="3" name="Date Placeholder 2">
            <a:extLst>
              <a:ext uri="{FF2B5EF4-FFF2-40B4-BE49-F238E27FC236}">
                <a16:creationId xmlns:a16="http://schemas.microsoft.com/office/drawing/2014/main" id="{FB56857D-FC6E-5D4B-B42E-6C8087DDC92E}"/>
              </a:ext>
            </a:extLst>
          </p:cNvPr>
          <p:cNvSpPr>
            <a:spLocks noGrp="1"/>
          </p:cNvSpPr>
          <p:nvPr>
            <p:ph type="dt" sz="half" idx="10"/>
          </p:nvPr>
        </p:nvSpPr>
        <p:spPr/>
        <p:txBody>
          <a:bodyPr/>
          <a:lstStyle/>
          <a:p>
            <a:r>
              <a:rPr lang="es-US"/>
              <a:t>Mayo de 2022</a:t>
            </a:r>
          </a:p>
        </p:txBody>
      </p:sp>
    </p:spTree>
    <p:custDataLst>
      <p:tags r:id="rId1"/>
    </p:custDataLst>
    <p:extLst>
      <p:ext uri="{BB962C8B-B14F-4D97-AF65-F5344CB8AC3E}">
        <p14:creationId xmlns:p14="http://schemas.microsoft.com/office/powerpoint/2010/main" val="305283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250"/>
                                  </p:stCondLst>
                                  <p:childTnLst>
                                    <p:set>
                                      <p:cBhvr>
                                        <p:cTn id="9" dur="1" fill="hold">
                                          <p:stCondLst>
                                            <p:cond delay="0"/>
                                          </p:stCondLst>
                                        </p:cTn>
                                        <p:tgtEl>
                                          <p:spTgt spid="5">
                                            <p:txEl>
                                              <p:pRg st="1" end="1"/>
                                            </p:txEl>
                                          </p:spTgt>
                                        </p:tgtEl>
                                        <p:attrNameLst>
                                          <p:attrName>style.visibility</p:attrName>
                                        </p:attrNameLst>
                                      </p:cBhvr>
                                      <p:to>
                                        <p:strVal val="visible"/>
                                      </p:to>
                                    </p:set>
                                  </p:childTnLst>
                                </p:cTn>
                              </p:par>
                            </p:childTnLst>
                          </p:cTn>
                        </p:par>
                        <p:par>
                          <p:cTn id="10" fill="hold">
                            <p:stCondLst>
                              <p:cond delay="250"/>
                            </p:stCondLst>
                            <p:childTnLst>
                              <p:par>
                                <p:cTn id="11" presetID="1" presetClass="entr" presetSubtype="0" fill="hold" nodeType="afterEffect">
                                  <p:stCondLst>
                                    <p:cond delay="25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C46E0A9-2954-4851-B218-D51BB8E7735A}"/>
              </a:ext>
            </a:extLst>
          </p:cNvPr>
          <p:cNvSpPr>
            <a:spLocks noGrp="1"/>
          </p:cNvSpPr>
          <p:nvPr>
            <p:ph type="title"/>
          </p:nvPr>
        </p:nvSpPr>
        <p:spPr>
          <a:xfrm>
            <a:off x="0" y="0"/>
            <a:ext cx="12192000" cy="937549"/>
          </a:xfrm>
        </p:spPr>
        <p:txBody>
          <a:bodyPr anchor="ctr">
            <a:normAutofit/>
          </a:bodyPr>
          <a:lstStyle/>
          <a:p>
            <a:r>
              <a:rPr lang="es-US" sz="3000" dirty="0"/>
              <a:t>Sus derechos al momento de comprar una </a:t>
            </a:r>
            <a:br>
              <a:rPr lang="es-US" sz="3000" dirty="0"/>
            </a:br>
            <a:r>
              <a:rPr lang="es-US" sz="3000" dirty="0"/>
              <a:t>póliza de </a:t>
            </a:r>
            <a:r>
              <a:rPr lang="es-US" sz="3000" dirty="0" err="1"/>
              <a:t>Medigap</a:t>
            </a:r>
            <a:r>
              <a:rPr lang="es-US" sz="3000" dirty="0"/>
              <a:t> (continuación)</a:t>
            </a:r>
          </a:p>
        </p:txBody>
      </p:sp>
      <p:sp>
        <p:nvSpPr>
          <p:cNvPr id="5" name="Content Placeholder 4">
            <a:extLst>
              <a:ext uri="{FF2B5EF4-FFF2-40B4-BE49-F238E27FC236}">
                <a16:creationId xmlns:a16="http://schemas.microsoft.com/office/drawing/2014/main" id="{2902D667-4C23-4D09-930B-2103F1709E57}"/>
              </a:ext>
            </a:extLst>
          </p:cNvPr>
          <p:cNvSpPr>
            <a:spLocks noGrp="1"/>
          </p:cNvSpPr>
          <p:nvPr>
            <p:ph type="body" sz="quarter" idx="13"/>
          </p:nvPr>
        </p:nvSpPr>
        <p:spPr>
          <a:xfrm>
            <a:off x="914400" y="1280160"/>
            <a:ext cx="10644188" cy="4167187"/>
          </a:xfrm>
        </p:spPr>
        <p:txBody>
          <a:bodyPr>
            <a:normAutofit/>
          </a:bodyPr>
          <a:lstStyle/>
          <a:p>
            <a:pPr marL="0" lvl="2" indent="0" defTabSz="685800">
              <a:lnSpc>
                <a:spcPct val="100000"/>
              </a:lnSpc>
              <a:spcBef>
                <a:spcPts val="600"/>
              </a:spcBef>
              <a:spcAft>
                <a:spcPts val="1200"/>
              </a:spcAft>
              <a:buNone/>
            </a:pPr>
            <a:r>
              <a:rPr lang="es-US" sz="2800" b="1" dirty="0">
                <a:solidFill>
                  <a:schemeClr val="accent1">
                    <a:lumMod val="75000"/>
                  </a:schemeClr>
                </a:solidFill>
              </a:rPr>
              <a:t>Durante su OEP para </a:t>
            </a:r>
            <a:r>
              <a:rPr lang="es-US" sz="2800" b="1" dirty="0" err="1">
                <a:solidFill>
                  <a:schemeClr val="accent1">
                    <a:lumMod val="75000"/>
                  </a:schemeClr>
                </a:solidFill>
              </a:rPr>
              <a:t>Medigap</a:t>
            </a:r>
            <a:r>
              <a:rPr lang="es-US" sz="2800" b="1" dirty="0">
                <a:solidFill>
                  <a:schemeClr val="accent1">
                    <a:lumMod val="75000"/>
                  </a:schemeClr>
                </a:solidFill>
              </a:rPr>
              <a:t>, las compañías de seguros </a:t>
            </a:r>
            <a:br>
              <a:rPr lang="es-US" sz="2800" b="1" dirty="0">
                <a:solidFill>
                  <a:schemeClr val="accent1">
                    <a:lumMod val="75000"/>
                  </a:schemeClr>
                </a:solidFill>
              </a:rPr>
            </a:br>
            <a:r>
              <a:rPr lang="es-US" sz="2800" b="1" dirty="0">
                <a:solidFill>
                  <a:schemeClr val="accent1">
                    <a:lumMod val="75000"/>
                  </a:schemeClr>
                </a:solidFill>
              </a:rPr>
              <a:t>no pueden:</a:t>
            </a:r>
          </a:p>
          <a:p>
            <a:pPr marL="548640" lvl="2" indent="-274320" defTabSz="862013">
              <a:lnSpc>
                <a:spcPct val="100000"/>
              </a:lnSpc>
              <a:spcBef>
                <a:spcPts val="0"/>
              </a:spcBef>
              <a:spcAft>
                <a:spcPts val="1200"/>
              </a:spcAft>
              <a:buSzPct val="100000"/>
              <a:buFont typeface="Wingdings" panose="05000000000000000000" pitchFamily="2" charset="2"/>
              <a:buChar char="§"/>
            </a:pPr>
            <a:r>
              <a:rPr lang="es-US" sz="2400" dirty="0">
                <a:solidFill>
                  <a:schemeClr val="accent1">
                    <a:lumMod val="75000"/>
                  </a:schemeClr>
                </a:solidFill>
              </a:rPr>
              <a:t>Rehusarse a venderle una póliza </a:t>
            </a:r>
            <a:r>
              <a:rPr lang="es-US" sz="2400" dirty="0" err="1">
                <a:solidFill>
                  <a:schemeClr val="accent1">
                    <a:lumMod val="75000"/>
                  </a:schemeClr>
                </a:solidFill>
              </a:rPr>
              <a:t>Medigap</a:t>
            </a:r>
            <a:r>
              <a:rPr lang="es-US" sz="2400" dirty="0">
                <a:solidFill>
                  <a:schemeClr val="accent1">
                    <a:lumMod val="75000"/>
                  </a:schemeClr>
                </a:solidFill>
              </a:rPr>
              <a:t> que ofrecen</a:t>
            </a:r>
          </a:p>
          <a:p>
            <a:pPr marL="548640" lvl="2" indent="-274320" defTabSz="862013">
              <a:lnSpc>
                <a:spcPct val="100000"/>
              </a:lnSpc>
              <a:spcBef>
                <a:spcPts val="0"/>
              </a:spcBef>
              <a:spcAft>
                <a:spcPts val="1200"/>
              </a:spcAft>
              <a:buSzPct val="100000"/>
              <a:buFont typeface="Wingdings" panose="05000000000000000000" pitchFamily="2" charset="2"/>
              <a:buChar char="§"/>
            </a:pPr>
            <a:r>
              <a:rPr lang="es-US" sz="2400" dirty="0">
                <a:solidFill>
                  <a:schemeClr val="accent1">
                    <a:lumMod val="75000"/>
                  </a:schemeClr>
                </a:solidFill>
              </a:rPr>
              <a:t>Cobrarle más por un problema de salud presente o anterior</a:t>
            </a:r>
          </a:p>
          <a:p>
            <a:pPr marL="548640" lvl="2" indent="-274320" defTabSz="862013">
              <a:lnSpc>
                <a:spcPct val="100000"/>
              </a:lnSpc>
              <a:spcBef>
                <a:spcPts val="0"/>
              </a:spcBef>
              <a:spcAft>
                <a:spcPts val="1200"/>
              </a:spcAft>
              <a:buSzPct val="100000"/>
              <a:buFont typeface="Wingdings" panose="05000000000000000000" pitchFamily="2" charset="2"/>
              <a:buChar char="§"/>
            </a:pPr>
            <a:r>
              <a:rPr lang="es-US" sz="2400" dirty="0">
                <a:solidFill>
                  <a:schemeClr val="accent1">
                    <a:lumMod val="75000"/>
                  </a:schemeClr>
                </a:solidFill>
              </a:rPr>
              <a:t>Hacerle esperar para recibir cobertura (puede ser un período de espera por condiciones preexistentes si no tiene cobertura acreditable antes </a:t>
            </a:r>
            <a:br>
              <a:rPr lang="es-US" sz="2400" dirty="0">
                <a:solidFill>
                  <a:schemeClr val="accent1">
                    <a:lumMod val="75000"/>
                  </a:schemeClr>
                </a:solidFill>
              </a:rPr>
            </a:br>
            <a:r>
              <a:rPr lang="es-US" sz="2400" dirty="0">
                <a:solidFill>
                  <a:schemeClr val="accent1">
                    <a:lumMod val="75000"/>
                  </a:schemeClr>
                </a:solidFill>
              </a:rPr>
              <a:t>del OEP)</a:t>
            </a:r>
          </a:p>
        </p:txBody>
      </p:sp>
      <p:sp>
        <p:nvSpPr>
          <p:cNvPr id="3" name="Footer Placeholder 2">
            <a:extLst>
              <a:ext uri="{FF2B5EF4-FFF2-40B4-BE49-F238E27FC236}">
                <a16:creationId xmlns:a16="http://schemas.microsoft.com/office/drawing/2014/main" id="{6552A7C3-1914-4510-9134-68C6852D3813}"/>
              </a:ext>
            </a:extLst>
          </p:cNvPr>
          <p:cNvSpPr>
            <a:spLocks noGrp="1"/>
          </p:cNvSpPr>
          <p:nvPr>
            <p:ph type="ftr" sz="quarter" idx="11"/>
          </p:nvPr>
        </p:nvSpPr>
        <p:spPr/>
        <p:txBody>
          <a:bodyPr/>
          <a:lstStyle/>
          <a:p>
            <a:r>
              <a:rPr lang="es-US"/>
              <a:t>Pólizas del Seguro Suplementario de Medicare (Medigap)</a:t>
            </a:r>
          </a:p>
        </p:txBody>
      </p:sp>
      <p:sp>
        <p:nvSpPr>
          <p:cNvPr id="6" name="Slide Number Placeholder 5">
            <a:extLst>
              <a:ext uri="{FF2B5EF4-FFF2-40B4-BE49-F238E27FC236}">
                <a16:creationId xmlns:a16="http://schemas.microsoft.com/office/drawing/2014/main" id="{A1E76309-4F64-45FB-850A-9DC122094BF9}"/>
              </a:ext>
            </a:extLst>
          </p:cNvPr>
          <p:cNvSpPr>
            <a:spLocks noGrp="1"/>
          </p:cNvSpPr>
          <p:nvPr>
            <p:ph type="sldNum" sz="quarter" idx="12"/>
          </p:nvPr>
        </p:nvSpPr>
        <p:spPr/>
        <p:txBody>
          <a:bodyPr/>
          <a:lstStyle/>
          <a:p>
            <a:pPr>
              <a:defRPr/>
            </a:pPr>
            <a:fld id="{11E79EF6-0C0E-43E6-8FB3-918BC522CC5A}" type="slidenum">
              <a:rPr lang="en-US" smtClean="0"/>
              <a:pPr>
                <a:defRPr/>
              </a:pPr>
              <a:t>29</a:t>
            </a:fld>
            <a:endParaRPr lang="en-US"/>
          </a:p>
        </p:txBody>
      </p:sp>
      <p:sp>
        <p:nvSpPr>
          <p:cNvPr id="2" name="Date Placeholder 1">
            <a:extLst>
              <a:ext uri="{FF2B5EF4-FFF2-40B4-BE49-F238E27FC236}">
                <a16:creationId xmlns:a16="http://schemas.microsoft.com/office/drawing/2014/main" id="{E91DFCB2-6AB9-4E4B-9C47-85F6BAFBAFC1}"/>
              </a:ext>
            </a:extLst>
          </p:cNvPr>
          <p:cNvSpPr>
            <a:spLocks noGrp="1"/>
          </p:cNvSpPr>
          <p:nvPr>
            <p:ph type="dt" sz="half" idx="10"/>
          </p:nvPr>
        </p:nvSpPr>
        <p:spPr/>
        <p:txBody>
          <a:bodyPr/>
          <a:lstStyle/>
          <a:p>
            <a:r>
              <a:rPr lang="es-US"/>
              <a:t>Mayo de 2022</a:t>
            </a:r>
          </a:p>
        </p:txBody>
      </p:sp>
    </p:spTree>
    <p:custDataLst>
      <p:tags r:id="rId1"/>
    </p:custDataLst>
    <p:extLst>
      <p:ext uri="{BB962C8B-B14F-4D97-AF65-F5344CB8AC3E}">
        <p14:creationId xmlns:p14="http://schemas.microsoft.com/office/powerpoint/2010/main" val="3613355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1306F-E941-274C-ADC2-9530AD918CA5}"/>
              </a:ext>
            </a:extLst>
          </p:cNvPr>
          <p:cNvSpPr>
            <a:spLocks noGrp="1"/>
          </p:cNvSpPr>
          <p:nvPr>
            <p:ph type="title"/>
          </p:nvPr>
        </p:nvSpPr>
        <p:spPr>
          <a:xfrm>
            <a:off x="0" y="1"/>
            <a:ext cx="12192000" cy="950692"/>
          </a:xfrm>
        </p:spPr>
        <p:txBody>
          <a:bodyPr anchor="ctr">
            <a:normAutofit/>
          </a:bodyPr>
          <a:lstStyle/>
          <a:p>
            <a:r>
              <a:rPr lang="es-US" sz="3000"/>
              <a:t>Objetivos de la Sesión</a:t>
            </a:r>
          </a:p>
        </p:txBody>
      </p:sp>
      <p:sp>
        <p:nvSpPr>
          <p:cNvPr id="6" name="Content Placeholder 12"/>
          <p:cNvSpPr>
            <a:spLocks noGrp="1"/>
          </p:cNvSpPr>
          <p:nvPr>
            <p:ph idx="1"/>
          </p:nvPr>
        </p:nvSpPr>
        <p:spPr>
          <a:xfrm>
            <a:off x="914400" y="1280160"/>
            <a:ext cx="10658347" cy="5021042"/>
          </a:xfrm>
        </p:spPr>
        <p:txBody>
          <a:bodyPr vert="horz" lIns="91440" tIns="45720" rIns="91440" bIns="45720" rtlCol="0">
            <a:normAutofit/>
          </a:bodyPr>
          <a:lstStyle/>
          <a:p>
            <a:pPr marL="0" lvl="0" indent="0" defTabSz="685800">
              <a:lnSpc>
                <a:spcPct val="100000"/>
              </a:lnSpc>
              <a:spcBef>
                <a:spcPts val="0"/>
              </a:spcBef>
              <a:spcAft>
                <a:spcPts val="1200"/>
              </a:spcAft>
              <a:buNone/>
            </a:pPr>
            <a:r>
              <a:rPr lang="es-US" sz="2800" b="1" dirty="0">
                <a:solidFill>
                  <a:srgbClr val="00529B"/>
                </a:solidFill>
              </a:rPr>
              <a:t>Al finalizar esta sesión, usted podrá:</a:t>
            </a:r>
          </a:p>
          <a:p>
            <a:pPr marL="548640" indent="-274320" defTabSz="685800">
              <a:lnSpc>
                <a:spcPct val="100000"/>
              </a:lnSpc>
              <a:spcBef>
                <a:spcPts val="0"/>
              </a:spcBef>
              <a:spcAft>
                <a:spcPts val="1200"/>
              </a:spcAft>
            </a:pPr>
            <a:r>
              <a:rPr lang="es-US" sz="2400" dirty="0">
                <a:solidFill>
                  <a:srgbClr val="00529B"/>
                </a:solidFill>
              </a:rPr>
              <a:t>Explicar qué son las pólizas </a:t>
            </a:r>
            <a:r>
              <a:rPr lang="es-US" sz="2400" dirty="0" err="1">
                <a:solidFill>
                  <a:srgbClr val="00529B"/>
                </a:solidFill>
              </a:rPr>
              <a:t>Medigap</a:t>
            </a:r>
            <a:endParaRPr lang="es-US" sz="2400" dirty="0">
              <a:solidFill>
                <a:srgbClr val="00529B"/>
              </a:solidFill>
            </a:endParaRPr>
          </a:p>
          <a:p>
            <a:pPr marL="548640" indent="-274320" defTabSz="685800">
              <a:lnSpc>
                <a:spcPct val="100000"/>
              </a:lnSpc>
              <a:spcBef>
                <a:spcPts val="0"/>
              </a:spcBef>
              <a:spcAft>
                <a:spcPts val="1200"/>
              </a:spcAft>
            </a:pPr>
            <a:r>
              <a:rPr lang="es-US" sz="2400" dirty="0">
                <a:solidFill>
                  <a:srgbClr val="00529B"/>
                </a:solidFill>
              </a:rPr>
              <a:t>Reconocer los términos principales de </a:t>
            </a:r>
            <a:r>
              <a:rPr lang="es-US" sz="2400" dirty="0" err="1">
                <a:solidFill>
                  <a:srgbClr val="00529B"/>
                </a:solidFill>
              </a:rPr>
              <a:t>Medigap</a:t>
            </a:r>
            <a:endParaRPr lang="es-US" sz="2400" dirty="0">
              <a:solidFill>
                <a:srgbClr val="00529B"/>
              </a:solidFill>
            </a:endParaRPr>
          </a:p>
          <a:p>
            <a:pPr marL="548640" indent="-274320" defTabSz="685800">
              <a:lnSpc>
                <a:spcPct val="100000"/>
              </a:lnSpc>
              <a:spcBef>
                <a:spcPts val="0"/>
              </a:spcBef>
              <a:spcAft>
                <a:spcPts val="1200"/>
              </a:spcAft>
            </a:pPr>
            <a:r>
              <a:rPr lang="es-US" sz="2400" dirty="0">
                <a:solidFill>
                  <a:srgbClr val="00529B"/>
                </a:solidFill>
              </a:rPr>
              <a:t>Obtener los pasos para adquirir una póliza </a:t>
            </a:r>
            <a:r>
              <a:rPr lang="es-US" sz="2400" dirty="0" err="1">
                <a:solidFill>
                  <a:srgbClr val="00529B"/>
                </a:solidFill>
              </a:rPr>
              <a:t>Medigap</a:t>
            </a:r>
            <a:endParaRPr lang="es-US" sz="2400" dirty="0">
              <a:solidFill>
                <a:srgbClr val="00529B"/>
              </a:solidFill>
            </a:endParaRPr>
          </a:p>
          <a:p>
            <a:pPr marL="548640" indent="-274320" defTabSz="685800">
              <a:lnSpc>
                <a:spcPct val="100000"/>
              </a:lnSpc>
              <a:spcBef>
                <a:spcPts val="0"/>
              </a:spcBef>
              <a:spcAft>
                <a:spcPts val="1200"/>
              </a:spcAft>
            </a:pPr>
            <a:r>
              <a:rPr lang="es-US" sz="2400" dirty="0">
                <a:solidFill>
                  <a:srgbClr val="00529B"/>
                </a:solidFill>
              </a:rPr>
              <a:t>Identificar cuál es el mejor momento para comprar una póliza </a:t>
            </a:r>
            <a:r>
              <a:rPr lang="es-US" sz="2400" dirty="0" err="1">
                <a:solidFill>
                  <a:srgbClr val="00529B"/>
                </a:solidFill>
              </a:rPr>
              <a:t>Medigap</a:t>
            </a:r>
            <a:endParaRPr lang="es-US" sz="2400" dirty="0">
              <a:solidFill>
                <a:srgbClr val="00529B"/>
              </a:solidFill>
            </a:endParaRPr>
          </a:p>
          <a:p>
            <a:pPr marL="548640" indent="-274320" defTabSz="685800">
              <a:lnSpc>
                <a:spcPct val="100000"/>
              </a:lnSpc>
              <a:spcBef>
                <a:spcPts val="0"/>
              </a:spcBef>
              <a:spcAft>
                <a:spcPts val="1200"/>
              </a:spcAft>
            </a:pPr>
            <a:r>
              <a:rPr lang="es-US" sz="2400" dirty="0">
                <a:solidFill>
                  <a:srgbClr val="00529B"/>
                </a:solidFill>
              </a:rPr>
              <a:t>Explicar los derechos de emisión garantizada</a:t>
            </a:r>
          </a:p>
          <a:p>
            <a:pPr marL="548640" indent="-274320" defTabSz="685800">
              <a:lnSpc>
                <a:spcPct val="100000"/>
              </a:lnSpc>
              <a:spcBef>
                <a:spcPts val="0"/>
              </a:spcBef>
              <a:spcAft>
                <a:spcPts val="1200"/>
              </a:spcAft>
            </a:pPr>
            <a:r>
              <a:rPr lang="es-US" sz="2400" dirty="0">
                <a:solidFill>
                  <a:srgbClr val="00529B"/>
                </a:solidFill>
              </a:rPr>
              <a:t>Saber dónde obtener información sobre los derechos y las protecciones de </a:t>
            </a:r>
            <a:r>
              <a:rPr lang="es-US" sz="2400" dirty="0" err="1">
                <a:solidFill>
                  <a:srgbClr val="00529B"/>
                </a:solidFill>
              </a:rPr>
              <a:t>Medigap</a:t>
            </a:r>
            <a:endParaRPr lang="es-US" sz="2400" dirty="0">
              <a:solidFill>
                <a:srgbClr val="00529B"/>
              </a:solidFill>
            </a:endParaRPr>
          </a:p>
        </p:txBody>
      </p:sp>
      <p:sp>
        <p:nvSpPr>
          <p:cNvPr id="5" name="Footer Placeholder 4">
            <a:extLst>
              <a:ext uri="{FF2B5EF4-FFF2-40B4-BE49-F238E27FC236}">
                <a16:creationId xmlns:a16="http://schemas.microsoft.com/office/drawing/2014/main" id="{C56967E0-47FC-794B-AD9C-C3A296618241}"/>
              </a:ext>
            </a:extLst>
          </p:cNvPr>
          <p:cNvSpPr>
            <a:spLocks noGrp="1"/>
          </p:cNvSpPr>
          <p:nvPr>
            <p:ph type="ftr" sz="quarter" idx="11"/>
          </p:nvPr>
        </p:nvSpPr>
        <p:spPr>
          <a:xfrm>
            <a:off x="4038600" y="6492240"/>
            <a:ext cx="4114800" cy="365125"/>
          </a:xfrm>
        </p:spPr>
        <p:txBody>
          <a:bodyPr/>
          <a:lstStyle/>
          <a:p>
            <a:r>
              <a:rPr lang="es-US"/>
              <a:t>Pólizas del Seguro Suplementario de Medicare (Medigap)</a:t>
            </a:r>
          </a:p>
        </p:txBody>
      </p:sp>
      <p:sp>
        <p:nvSpPr>
          <p:cNvPr id="3" name="Slide Number Placeholder 2">
            <a:extLst>
              <a:ext uri="{FF2B5EF4-FFF2-40B4-BE49-F238E27FC236}">
                <a16:creationId xmlns:a16="http://schemas.microsoft.com/office/drawing/2014/main" id="{D7CCA047-0A19-42E2-81D3-29666B1E041F}"/>
              </a:ext>
            </a:extLst>
          </p:cNvPr>
          <p:cNvSpPr>
            <a:spLocks noGrp="1"/>
          </p:cNvSpPr>
          <p:nvPr>
            <p:ph type="sldNum" sz="quarter" idx="12"/>
          </p:nvPr>
        </p:nvSpPr>
        <p:spPr>
          <a:xfrm>
            <a:off x="8610600" y="6492240"/>
            <a:ext cx="2743200" cy="365125"/>
          </a:xfrm>
        </p:spPr>
        <p:txBody>
          <a:bodyPr/>
          <a:lstStyle/>
          <a:p>
            <a:fld id="{F0CCE2AE-27A2-40B1-80D1-5342831D4722}" type="slidenum">
              <a:rPr lang="en-US" smtClean="0"/>
              <a:t>3</a:t>
            </a:fld>
            <a:endParaRPr lang="en-US"/>
          </a:p>
        </p:txBody>
      </p:sp>
      <p:sp>
        <p:nvSpPr>
          <p:cNvPr id="4" name="Date Placeholder 3">
            <a:extLst>
              <a:ext uri="{FF2B5EF4-FFF2-40B4-BE49-F238E27FC236}">
                <a16:creationId xmlns:a16="http://schemas.microsoft.com/office/drawing/2014/main" id="{30BEAB62-196E-E14C-A6ED-C01E478BF8F9}"/>
              </a:ext>
            </a:extLst>
          </p:cNvPr>
          <p:cNvSpPr>
            <a:spLocks noGrp="1"/>
          </p:cNvSpPr>
          <p:nvPr>
            <p:ph type="dt" sz="half" idx="10"/>
          </p:nvPr>
        </p:nvSpPr>
        <p:spPr>
          <a:xfrm>
            <a:off x="838200" y="6492240"/>
            <a:ext cx="2743200" cy="365125"/>
          </a:xfrm>
        </p:spPr>
        <p:txBody>
          <a:bodyPr/>
          <a:lstStyle/>
          <a:p>
            <a:r>
              <a:rPr lang="es-US"/>
              <a:t>Mayo de 2022</a:t>
            </a:r>
          </a:p>
        </p:txBody>
      </p:sp>
    </p:spTree>
    <p:custDataLst>
      <p:tags r:id="rId1"/>
    </p:custDataLst>
    <p:extLst>
      <p:ext uri="{BB962C8B-B14F-4D97-AF65-F5344CB8AC3E}">
        <p14:creationId xmlns:p14="http://schemas.microsoft.com/office/powerpoint/2010/main" val="33405219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EC682B-3E8F-7F46-ACD1-9633BB0884BE}"/>
              </a:ext>
            </a:extLst>
          </p:cNvPr>
          <p:cNvSpPr>
            <a:spLocks noGrp="1"/>
          </p:cNvSpPr>
          <p:nvPr>
            <p:ph type="title"/>
          </p:nvPr>
        </p:nvSpPr>
        <p:spPr>
          <a:xfrm>
            <a:off x="0" y="0"/>
            <a:ext cx="12192000" cy="949124"/>
          </a:xfrm>
        </p:spPr>
        <p:txBody>
          <a:bodyPr anchor="ctr">
            <a:normAutofit/>
          </a:bodyPr>
          <a:lstStyle/>
          <a:p>
            <a:r>
              <a:rPr lang="es-US" sz="3000"/>
              <a:t>Si se demora en inscribirse en la Parte B</a:t>
            </a:r>
          </a:p>
        </p:txBody>
      </p:sp>
      <p:sp>
        <p:nvSpPr>
          <p:cNvPr id="5" name="Content Placeholder 4">
            <a:extLst>
              <a:ext uri="{FF2B5EF4-FFF2-40B4-BE49-F238E27FC236}">
                <a16:creationId xmlns:a16="http://schemas.microsoft.com/office/drawing/2014/main" id="{E5C65317-351A-4B4B-B39D-DEE3CF8DF0A4}"/>
              </a:ext>
            </a:extLst>
          </p:cNvPr>
          <p:cNvSpPr>
            <a:spLocks noGrp="1"/>
          </p:cNvSpPr>
          <p:nvPr>
            <p:ph type="body" sz="quarter" idx="13"/>
          </p:nvPr>
        </p:nvSpPr>
        <p:spPr>
          <a:xfrm>
            <a:off x="914400" y="1280160"/>
            <a:ext cx="10644188" cy="4615314"/>
          </a:xfrm>
        </p:spPr>
        <p:txBody>
          <a:bodyPr>
            <a:normAutofit/>
          </a:bodyPr>
          <a:lstStyle/>
          <a:p>
            <a:pPr marL="0" lvl="1" indent="0" defTabSz="685800">
              <a:lnSpc>
                <a:spcPct val="100000"/>
              </a:lnSpc>
              <a:spcBef>
                <a:spcPts val="0"/>
              </a:spcBef>
              <a:spcAft>
                <a:spcPts val="1200"/>
              </a:spcAft>
              <a:buNone/>
            </a:pPr>
            <a:r>
              <a:rPr lang="es-US" sz="2800" b="1" dirty="0">
                <a:solidFill>
                  <a:schemeClr val="accent1">
                    <a:lumMod val="75000"/>
                  </a:schemeClr>
                </a:solidFill>
              </a:rPr>
              <a:t>Si usted o su cónyuge tiene cobertura de salud grupal a través de un empleador o un sindicato debido a un empleo actual, es posible que desee esperar para inscribirse en la Parte B porque: </a:t>
            </a:r>
          </a:p>
          <a:p>
            <a:pPr marL="548640" lvl="1" indent="-274320" defTabSz="685800">
              <a:lnSpc>
                <a:spcPct val="100000"/>
              </a:lnSpc>
              <a:spcBef>
                <a:spcPts val="0"/>
              </a:spcBef>
              <a:spcAft>
                <a:spcPts val="1200"/>
              </a:spcAft>
              <a:buFont typeface="Wingdings" panose="05000000000000000000" pitchFamily="2" charset="2"/>
              <a:buChar char="§"/>
            </a:pPr>
            <a:r>
              <a:rPr lang="es-US" sz="2400" dirty="0">
                <a:solidFill>
                  <a:schemeClr val="accent1">
                    <a:lumMod val="75000"/>
                  </a:schemeClr>
                </a:solidFill>
              </a:rPr>
              <a:t>Usualmente la cobertura de salud grupal proporciona una cobertura similar a la Parte B</a:t>
            </a:r>
          </a:p>
          <a:p>
            <a:pPr marL="548640" lvl="1" indent="-274320" defTabSz="685800">
              <a:lnSpc>
                <a:spcPct val="100000"/>
              </a:lnSpc>
              <a:spcBef>
                <a:spcPts val="0"/>
              </a:spcBef>
              <a:spcAft>
                <a:spcPts val="1200"/>
              </a:spcAft>
              <a:buFont typeface="Wingdings" panose="05000000000000000000" pitchFamily="2" charset="2"/>
              <a:buChar char="§"/>
            </a:pPr>
            <a:r>
              <a:rPr lang="es-US" sz="2400" dirty="0">
                <a:solidFill>
                  <a:schemeClr val="accent1">
                    <a:lumMod val="75000"/>
                  </a:schemeClr>
                </a:solidFill>
              </a:rPr>
              <a:t>Estaría pagando por la Parte B antes de necesitarla</a:t>
            </a:r>
          </a:p>
          <a:p>
            <a:pPr marL="548640" lvl="1" indent="-274320" defTabSz="685800">
              <a:lnSpc>
                <a:spcPct val="100000"/>
              </a:lnSpc>
              <a:spcBef>
                <a:spcPts val="0"/>
              </a:spcBef>
              <a:spcAft>
                <a:spcPts val="1200"/>
              </a:spcAft>
              <a:buFont typeface="Wingdings" panose="05000000000000000000" pitchFamily="2" charset="2"/>
              <a:buChar char="§"/>
            </a:pPr>
            <a:r>
              <a:rPr lang="es-US" sz="2400" dirty="0">
                <a:solidFill>
                  <a:schemeClr val="accent1">
                    <a:lumMod val="75000"/>
                  </a:schemeClr>
                </a:solidFill>
              </a:rPr>
              <a:t>Su OEP de </a:t>
            </a:r>
            <a:r>
              <a:rPr lang="es-US" sz="2400" dirty="0" err="1">
                <a:solidFill>
                  <a:schemeClr val="accent1">
                    <a:lumMod val="75000"/>
                  </a:schemeClr>
                </a:solidFill>
              </a:rPr>
              <a:t>Medigap</a:t>
            </a:r>
            <a:r>
              <a:rPr lang="es-US" sz="2400" dirty="0">
                <a:solidFill>
                  <a:schemeClr val="accent1">
                    <a:lumMod val="75000"/>
                  </a:schemeClr>
                </a:solidFill>
              </a:rPr>
              <a:t> podría expirar antes de que una póliza de </a:t>
            </a:r>
            <a:r>
              <a:rPr lang="es-US" sz="2400" dirty="0" err="1">
                <a:solidFill>
                  <a:schemeClr val="accent1">
                    <a:lumMod val="75000"/>
                  </a:schemeClr>
                </a:solidFill>
              </a:rPr>
              <a:t>Medigap</a:t>
            </a:r>
            <a:r>
              <a:rPr lang="es-US" sz="2400" dirty="0">
                <a:solidFill>
                  <a:schemeClr val="accent1">
                    <a:lumMod val="75000"/>
                  </a:schemeClr>
                </a:solidFill>
              </a:rPr>
              <a:t> </a:t>
            </a:r>
            <a:br>
              <a:rPr lang="es-US" sz="2400" dirty="0">
                <a:solidFill>
                  <a:schemeClr val="accent1">
                    <a:lumMod val="75000"/>
                  </a:schemeClr>
                </a:solidFill>
              </a:rPr>
            </a:br>
            <a:r>
              <a:rPr lang="es-US" sz="2400" dirty="0">
                <a:solidFill>
                  <a:schemeClr val="accent1">
                    <a:lumMod val="75000"/>
                  </a:schemeClr>
                </a:solidFill>
              </a:rPr>
              <a:t>sea útil</a:t>
            </a:r>
          </a:p>
          <a:p>
            <a:pPr marL="0" lvl="1" indent="0" defTabSz="685800">
              <a:buNone/>
            </a:pPr>
            <a:endParaRPr lang="en-US" sz="1800" dirty="0">
              <a:solidFill>
                <a:schemeClr val="accent1">
                  <a:lumMod val="75000"/>
                </a:schemeClr>
              </a:solidFill>
            </a:endParaRPr>
          </a:p>
        </p:txBody>
      </p:sp>
      <p:sp>
        <p:nvSpPr>
          <p:cNvPr id="4" name="Footer Placeholder 3">
            <a:extLst>
              <a:ext uri="{FF2B5EF4-FFF2-40B4-BE49-F238E27FC236}">
                <a16:creationId xmlns:a16="http://schemas.microsoft.com/office/drawing/2014/main" id="{2D7F6FC0-AD57-384B-94B4-E6D99D6D8CB1}"/>
              </a:ext>
            </a:extLst>
          </p:cNvPr>
          <p:cNvSpPr>
            <a:spLocks noGrp="1"/>
          </p:cNvSpPr>
          <p:nvPr>
            <p:ph type="ftr" sz="quarter" idx="11"/>
          </p:nvPr>
        </p:nvSpPr>
        <p:spPr/>
        <p:txBody>
          <a:bodyPr/>
          <a:lstStyle/>
          <a:p>
            <a:r>
              <a:rPr lang="es-US"/>
              <a:t>Pólizas del Seguro Suplementario de Medicare (Medigap)</a:t>
            </a:r>
          </a:p>
        </p:txBody>
      </p:sp>
      <p:sp>
        <p:nvSpPr>
          <p:cNvPr id="6" name="Slide Number Placeholder 5">
            <a:extLst>
              <a:ext uri="{FF2B5EF4-FFF2-40B4-BE49-F238E27FC236}">
                <a16:creationId xmlns:a16="http://schemas.microsoft.com/office/drawing/2014/main" id="{8AC241D2-BA5B-4DA1-9E83-C356C553FDE9}"/>
              </a:ext>
            </a:extLst>
          </p:cNvPr>
          <p:cNvSpPr>
            <a:spLocks noGrp="1"/>
          </p:cNvSpPr>
          <p:nvPr>
            <p:ph type="sldNum" sz="quarter" idx="12"/>
          </p:nvPr>
        </p:nvSpPr>
        <p:spPr/>
        <p:txBody>
          <a:bodyPr/>
          <a:lstStyle/>
          <a:p>
            <a:pPr>
              <a:defRPr/>
            </a:pPr>
            <a:fld id="{11E79EF6-0C0E-43E6-8FB3-918BC522CC5A}" type="slidenum">
              <a:rPr lang="en-US" smtClean="0"/>
              <a:pPr>
                <a:defRPr/>
              </a:pPr>
              <a:t>30</a:t>
            </a:fld>
            <a:endParaRPr lang="en-US"/>
          </a:p>
        </p:txBody>
      </p:sp>
      <p:sp>
        <p:nvSpPr>
          <p:cNvPr id="3" name="Date Placeholder 2">
            <a:extLst>
              <a:ext uri="{FF2B5EF4-FFF2-40B4-BE49-F238E27FC236}">
                <a16:creationId xmlns:a16="http://schemas.microsoft.com/office/drawing/2014/main" id="{FB56857D-FC6E-5D4B-B42E-6C8087DDC92E}"/>
              </a:ext>
            </a:extLst>
          </p:cNvPr>
          <p:cNvSpPr>
            <a:spLocks noGrp="1"/>
          </p:cNvSpPr>
          <p:nvPr>
            <p:ph type="dt" sz="half" idx="10"/>
          </p:nvPr>
        </p:nvSpPr>
        <p:spPr/>
        <p:txBody>
          <a:bodyPr/>
          <a:lstStyle/>
          <a:p>
            <a:r>
              <a:rPr lang="es-US"/>
              <a:t>Mayo de 2022</a:t>
            </a:r>
          </a:p>
        </p:txBody>
      </p:sp>
    </p:spTree>
    <p:custDataLst>
      <p:tags r:id="rId1"/>
    </p:custDataLst>
    <p:extLst>
      <p:ext uri="{BB962C8B-B14F-4D97-AF65-F5344CB8AC3E}">
        <p14:creationId xmlns:p14="http://schemas.microsoft.com/office/powerpoint/2010/main" val="3452840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EC682B-3E8F-7F46-ACD1-9633BB0884BE}"/>
              </a:ext>
            </a:extLst>
          </p:cNvPr>
          <p:cNvSpPr>
            <a:spLocks noGrp="1"/>
          </p:cNvSpPr>
          <p:nvPr>
            <p:ph type="title"/>
          </p:nvPr>
        </p:nvSpPr>
        <p:spPr>
          <a:xfrm>
            <a:off x="0" y="0"/>
            <a:ext cx="12192000" cy="937549"/>
          </a:xfrm>
        </p:spPr>
        <p:txBody>
          <a:bodyPr anchor="ctr">
            <a:normAutofit/>
          </a:bodyPr>
          <a:lstStyle/>
          <a:p>
            <a:r>
              <a:rPr lang="es-US" sz="3000"/>
              <a:t>Condiciones preexistentes y Medigap</a:t>
            </a:r>
          </a:p>
        </p:txBody>
      </p:sp>
      <p:sp>
        <p:nvSpPr>
          <p:cNvPr id="8" name="Content Placeholder 4">
            <a:extLst>
              <a:ext uri="{FF2B5EF4-FFF2-40B4-BE49-F238E27FC236}">
                <a16:creationId xmlns:a16="http://schemas.microsoft.com/office/drawing/2014/main" id="{290750F3-4889-426A-A600-9DAA91EF1FBA}"/>
              </a:ext>
            </a:extLst>
          </p:cNvPr>
          <p:cNvSpPr>
            <a:spLocks noGrp="1"/>
          </p:cNvSpPr>
          <p:nvPr>
            <p:ph type="body" sz="quarter" idx="13"/>
          </p:nvPr>
        </p:nvSpPr>
        <p:spPr>
          <a:xfrm>
            <a:off x="914400" y="1280160"/>
            <a:ext cx="10644188" cy="4610501"/>
          </a:xfrm>
        </p:spPr>
        <p:txBody>
          <a:bodyPr>
            <a:normAutofit fontScale="92500" lnSpcReduction="10000"/>
          </a:bodyPr>
          <a:lstStyle/>
          <a:p>
            <a:pPr marL="274320" indent="-274320" defTabSz="685800">
              <a:lnSpc>
                <a:spcPct val="100000"/>
              </a:lnSpc>
              <a:spcBef>
                <a:spcPts val="0"/>
              </a:spcBef>
              <a:spcAft>
                <a:spcPts val="1200"/>
              </a:spcAft>
            </a:pPr>
            <a:r>
              <a:rPr lang="es-US" sz="2800" dirty="0">
                <a:solidFill>
                  <a:schemeClr val="accent1">
                    <a:lumMod val="75000"/>
                  </a:schemeClr>
                </a:solidFill>
              </a:rPr>
              <a:t>Condición preexistente: problema de salud por el cual fue tratado o diagnosticado dentro de los 6 meses anteriores a la fecha de comienzo de la cobertura</a:t>
            </a:r>
          </a:p>
          <a:p>
            <a:pPr marL="274320" lvl="0" indent="-274320" defTabSz="685800">
              <a:lnSpc>
                <a:spcPct val="100000"/>
              </a:lnSpc>
              <a:spcBef>
                <a:spcPts val="0"/>
              </a:spcBef>
              <a:spcAft>
                <a:spcPts val="1200"/>
              </a:spcAft>
            </a:pPr>
            <a:r>
              <a:rPr lang="es-US" sz="2800" dirty="0">
                <a:solidFill>
                  <a:schemeClr val="accent1">
                    <a:lumMod val="75000"/>
                  </a:schemeClr>
                </a:solidFill>
              </a:rPr>
              <a:t>Período de espera por condición preexistente: las compañías de seguro pueden negarse a cubrir los gastos de su bolsillo relacionados con una condición excluida por hasta 6 meses ("período retrospectivo") </a:t>
            </a:r>
          </a:p>
          <a:p>
            <a:pPr marL="274320" indent="-274320" defTabSz="685800">
              <a:lnSpc>
                <a:spcPct val="100000"/>
              </a:lnSpc>
              <a:spcBef>
                <a:spcPts val="0"/>
              </a:spcBef>
              <a:spcAft>
                <a:spcPts val="1200"/>
              </a:spcAft>
            </a:pPr>
            <a:r>
              <a:rPr lang="es-US" sz="2800" dirty="0">
                <a:solidFill>
                  <a:schemeClr val="accent1">
                    <a:lumMod val="75000"/>
                  </a:schemeClr>
                </a:solidFill>
              </a:rPr>
              <a:t>Si tuvo al menos 6 meses de cobertura acreditable previa continua (sin interrupción en la cobertura durante más de 63 días), las compañías de seguros no pueden hacerle esperar antes de cubrir sus condiciones preexistentes</a:t>
            </a:r>
          </a:p>
        </p:txBody>
      </p:sp>
      <p:sp>
        <p:nvSpPr>
          <p:cNvPr id="4" name="Footer Placeholder 3">
            <a:extLst>
              <a:ext uri="{FF2B5EF4-FFF2-40B4-BE49-F238E27FC236}">
                <a16:creationId xmlns:a16="http://schemas.microsoft.com/office/drawing/2014/main" id="{2D7F6FC0-AD57-384B-94B4-E6D99D6D8CB1}"/>
              </a:ext>
            </a:extLst>
          </p:cNvPr>
          <p:cNvSpPr>
            <a:spLocks noGrp="1"/>
          </p:cNvSpPr>
          <p:nvPr>
            <p:ph type="ftr" sz="quarter" idx="11"/>
          </p:nvPr>
        </p:nvSpPr>
        <p:spPr/>
        <p:txBody>
          <a:bodyPr/>
          <a:lstStyle/>
          <a:p>
            <a:r>
              <a:rPr lang="es-US"/>
              <a:t>Pólizas del Seguro Suplementario de Medicare (Medigap)</a:t>
            </a:r>
          </a:p>
        </p:txBody>
      </p:sp>
      <p:sp>
        <p:nvSpPr>
          <p:cNvPr id="5" name="Slide Number Placeholder 4">
            <a:extLst>
              <a:ext uri="{FF2B5EF4-FFF2-40B4-BE49-F238E27FC236}">
                <a16:creationId xmlns:a16="http://schemas.microsoft.com/office/drawing/2014/main" id="{D9D72EFC-CAE6-496A-A1FA-7EA993CE7E5B}"/>
              </a:ext>
            </a:extLst>
          </p:cNvPr>
          <p:cNvSpPr>
            <a:spLocks noGrp="1"/>
          </p:cNvSpPr>
          <p:nvPr>
            <p:ph type="sldNum" sz="quarter" idx="12"/>
          </p:nvPr>
        </p:nvSpPr>
        <p:spPr/>
        <p:txBody>
          <a:bodyPr/>
          <a:lstStyle/>
          <a:p>
            <a:pPr>
              <a:defRPr/>
            </a:pPr>
            <a:fld id="{11E79EF6-0C0E-43E6-8FB3-918BC522CC5A}" type="slidenum">
              <a:rPr lang="en-US" smtClean="0"/>
              <a:pPr>
                <a:defRPr/>
              </a:pPr>
              <a:t>31</a:t>
            </a:fld>
            <a:endParaRPr lang="en-US"/>
          </a:p>
        </p:txBody>
      </p:sp>
      <p:sp>
        <p:nvSpPr>
          <p:cNvPr id="3" name="Date Placeholder 2">
            <a:extLst>
              <a:ext uri="{FF2B5EF4-FFF2-40B4-BE49-F238E27FC236}">
                <a16:creationId xmlns:a16="http://schemas.microsoft.com/office/drawing/2014/main" id="{FB56857D-FC6E-5D4B-B42E-6C8087DDC92E}"/>
              </a:ext>
            </a:extLst>
          </p:cNvPr>
          <p:cNvSpPr>
            <a:spLocks noGrp="1"/>
          </p:cNvSpPr>
          <p:nvPr>
            <p:ph type="dt" sz="half" idx="10"/>
          </p:nvPr>
        </p:nvSpPr>
        <p:spPr/>
        <p:txBody>
          <a:bodyPr/>
          <a:lstStyle/>
          <a:p>
            <a:r>
              <a:rPr lang="es-US"/>
              <a:t>Mayo de 2022</a:t>
            </a:r>
          </a:p>
        </p:txBody>
      </p:sp>
    </p:spTree>
    <p:custDataLst>
      <p:tags r:id="rId1"/>
    </p:custDataLst>
    <p:extLst>
      <p:ext uri="{BB962C8B-B14F-4D97-AF65-F5344CB8AC3E}">
        <p14:creationId xmlns:p14="http://schemas.microsoft.com/office/powerpoint/2010/main" val="3209909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EC682B-3E8F-7F46-ACD1-9633BB0884BE}"/>
              </a:ext>
            </a:extLst>
          </p:cNvPr>
          <p:cNvSpPr>
            <a:spLocks noGrp="1"/>
          </p:cNvSpPr>
          <p:nvPr>
            <p:ph type="title"/>
          </p:nvPr>
        </p:nvSpPr>
        <p:spPr>
          <a:xfrm>
            <a:off x="0" y="0"/>
            <a:ext cx="12192000" cy="949124"/>
          </a:xfrm>
        </p:spPr>
        <p:txBody>
          <a:bodyPr anchor="ctr">
            <a:normAutofit/>
          </a:bodyPr>
          <a:lstStyle/>
          <a:p>
            <a:r>
              <a:rPr lang="es-US"/>
              <a:t>Medigap para personas con una discapacidad o Enfermedad Renal en Etapa Final (ESRD, por sus siglas en inglés)</a:t>
            </a:r>
          </a:p>
        </p:txBody>
      </p:sp>
      <p:sp>
        <p:nvSpPr>
          <p:cNvPr id="5" name="Content Placeholder 4">
            <a:extLst>
              <a:ext uri="{FF2B5EF4-FFF2-40B4-BE49-F238E27FC236}">
                <a16:creationId xmlns:a16="http://schemas.microsoft.com/office/drawing/2014/main" id="{E5C65317-351A-4B4B-B39D-DEE3CF8DF0A4}"/>
              </a:ext>
            </a:extLst>
          </p:cNvPr>
          <p:cNvSpPr>
            <a:spLocks noGrp="1"/>
          </p:cNvSpPr>
          <p:nvPr>
            <p:ph type="body" sz="quarter" idx="13"/>
          </p:nvPr>
        </p:nvSpPr>
        <p:spPr>
          <a:xfrm>
            <a:off x="914400" y="1280160"/>
            <a:ext cx="10644188" cy="4167187"/>
          </a:xfrm>
        </p:spPr>
        <p:txBody>
          <a:bodyPr>
            <a:normAutofit/>
          </a:bodyPr>
          <a:lstStyle/>
          <a:p>
            <a:pPr marL="274320" lvl="0" indent="-274320" defTabSz="685800">
              <a:lnSpc>
                <a:spcPct val="100000"/>
              </a:lnSpc>
              <a:spcBef>
                <a:spcPts val="0"/>
              </a:spcBef>
              <a:spcAft>
                <a:spcPts val="1200"/>
              </a:spcAft>
            </a:pPr>
            <a:r>
              <a:rPr lang="es-US" sz="2800" dirty="0">
                <a:solidFill>
                  <a:schemeClr val="accent1">
                    <a:lumMod val="75000"/>
                  </a:schemeClr>
                </a:solidFill>
              </a:rPr>
              <a:t>Es posible que no pueda comprar una póliza de </a:t>
            </a:r>
            <a:r>
              <a:rPr lang="es-US" sz="2800" dirty="0" err="1">
                <a:solidFill>
                  <a:schemeClr val="accent1">
                    <a:lumMod val="75000"/>
                  </a:schemeClr>
                </a:solidFill>
              </a:rPr>
              <a:t>Medigap</a:t>
            </a:r>
            <a:r>
              <a:rPr lang="es-US" sz="2800" dirty="0">
                <a:solidFill>
                  <a:schemeClr val="accent1">
                    <a:lumMod val="75000"/>
                  </a:schemeClr>
                </a:solidFill>
              </a:rPr>
              <a:t> hasta que cumpla 65 años</a:t>
            </a:r>
          </a:p>
          <a:p>
            <a:pPr marL="274320" lvl="0" indent="-274320" defTabSz="685800">
              <a:lnSpc>
                <a:spcPct val="100000"/>
              </a:lnSpc>
              <a:spcBef>
                <a:spcPts val="0"/>
              </a:spcBef>
              <a:spcAft>
                <a:spcPts val="1200"/>
              </a:spcAft>
            </a:pPr>
            <a:r>
              <a:rPr lang="es-US" sz="2800" dirty="0">
                <a:solidFill>
                  <a:schemeClr val="accent1">
                    <a:lumMod val="75000"/>
                  </a:schemeClr>
                </a:solidFill>
              </a:rPr>
              <a:t>Las compañías pueden vender pólizas de </a:t>
            </a:r>
            <a:r>
              <a:rPr lang="es-US" sz="2800" dirty="0" err="1">
                <a:solidFill>
                  <a:schemeClr val="accent1">
                    <a:lumMod val="75000"/>
                  </a:schemeClr>
                </a:solidFill>
              </a:rPr>
              <a:t>Medigap</a:t>
            </a:r>
            <a:r>
              <a:rPr lang="es-US" sz="2800" dirty="0">
                <a:solidFill>
                  <a:schemeClr val="accent1">
                    <a:lumMod val="75000"/>
                  </a:schemeClr>
                </a:solidFill>
              </a:rPr>
              <a:t> de </a:t>
            </a:r>
            <a:br>
              <a:rPr lang="es-US" sz="2800" dirty="0">
                <a:solidFill>
                  <a:schemeClr val="accent1">
                    <a:lumMod val="75000"/>
                  </a:schemeClr>
                </a:solidFill>
              </a:rPr>
            </a:br>
            <a:r>
              <a:rPr lang="es-US" sz="2800" dirty="0">
                <a:solidFill>
                  <a:schemeClr val="accent1">
                    <a:lumMod val="75000"/>
                  </a:schemeClr>
                </a:solidFill>
              </a:rPr>
              <a:t>manera voluntaria</a:t>
            </a:r>
          </a:p>
          <a:p>
            <a:pPr marL="548640" lvl="2" indent="-274320" defTabSz="685800">
              <a:lnSpc>
                <a:spcPct val="100000"/>
              </a:lnSpc>
              <a:spcBef>
                <a:spcPts val="0"/>
              </a:spcBef>
              <a:spcAft>
                <a:spcPts val="1200"/>
              </a:spcAft>
            </a:pPr>
            <a:r>
              <a:rPr lang="es-US" sz="2400" dirty="0">
                <a:solidFill>
                  <a:schemeClr val="accent1">
                    <a:lumMod val="75000"/>
                  </a:schemeClr>
                </a:solidFill>
              </a:rPr>
              <a:t>Puede costar más que las pólizas vendidas a personas mayores de </a:t>
            </a:r>
            <a:br>
              <a:rPr lang="es-US" sz="2400" dirty="0">
                <a:solidFill>
                  <a:schemeClr val="accent1">
                    <a:lumMod val="75000"/>
                  </a:schemeClr>
                </a:solidFill>
              </a:rPr>
            </a:br>
            <a:r>
              <a:rPr lang="es-US" sz="2400" dirty="0">
                <a:solidFill>
                  <a:schemeClr val="accent1">
                    <a:lumMod val="75000"/>
                  </a:schemeClr>
                </a:solidFill>
              </a:rPr>
              <a:t>65 años</a:t>
            </a:r>
          </a:p>
          <a:p>
            <a:pPr marL="548640" lvl="2" indent="-274320" defTabSz="685800">
              <a:lnSpc>
                <a:spcPct val="100000"/>
              </a:lnSpc>
              <a:spcBef>
                <a:spcPts val="0"/>
              </a:spcBef>
              <a:spcAft>
                <a:spcPts val="1200"/>
              </a:spcAft>
            </a:pPr>
            <a:r>
              <a:rPr lang="es-US" sz="2400" dirty="0">
                <a:solidFill>
                  <a:schemeClr val="accent1">
                    <a:lumMod val="75000"/>
                  </a:schemeClr>
                </a:solidFill>
              </a:rPr>
              <a:t>Pueden realizar una evaluación médica previa</a:t>
            </a:r>
          </a:p>
          <a:p>
            <a:pPr marL="274320" lvl="0" indent="-274320" defTabSz="685800">
              <a:lnSpc>
                <a:spcPct val="100000"/>
              </a:lnSpc>
              <a:spcBef>
                <a:spcPts val="0"/>
              </a:spcBef>
              <a:spcAft>
                <a:spcPts val="1200"/>
              </a:spcAft>
            </a:pPr>
            <a:r>
              <a:rPr lang="es-US" sz="2800" dirty="0">
                <a:solidFill>
                  <a:schemeClr val="accent1">
                    <a:lumMod val="75000"/>
                  </a:schemeClr>
                </a:solidFill>
              </a:rPr>
              <a:t>Obtendrá un </a:t>
            </a:r>
            <a:r>
              <a:rPr lang="es-US" sz="2800" dirty="0" err="1">
                <a:solidFill>
                  <a:schemeClr val="accent1">
                    <a:lumMod val="75000"/>
                  </a:schemeClr>
                </a:solidFill>
              </a:rPr>
              <a:t>OEP</a:t>
            </a:r>
            <a:r>
              <a:rPr lang="es-US" sz="2800" dirty="0">
                <a:solidFill>
                  <a:schemeClr val="accent1">
                    <a:lumMod val="75000"/>
                  </a:schemeClr>
                </a:solidFill>
              </a:rPr>
              <a:t> para </a:t>
            </a:r>
            <a:r>
              <a:rPr lang="es-US" sz="2800" dirty="0" err="1">
                <a:solidFill>
                  <a:schemeClr val="accent1">
                    <a:lumMod val="75000"/>
                  </a:schemeClr>
                </a:solidFill>
              </a:rPr>
              <a:t>Medigap</a:t>
            </a:r>
            <a:r>
              <a:rPr lang="es-US" sz="2800" dirty="0">
                <a:solidFill>
                  <a:schemeClr val="accent1">
                    <a:lumMod val="75000"/>
                  </a:schemeClr>
                </a:solidFill>
              </a:rPr>
              <a:t> a los 65 años</a:t>
            </a:r>
          </a:p>
        </p:txBody>
      </p:sp>
      <p:sp>
        <p:nvSpPr>
          <p:cNvPr id="4" name="Footer Placeholder 3">
            <a:extLst>
              <a:ext uri="{FF2B5EF4-FFF2-40B4-BE49-F238E27FC236}">
                <a16:creationId xmlns:a16="http://schemas.microsoft.com/office/drawing/2014/main" id="{2D7F6FC0-AD57-384B-94B4-E6D99D6D8CB1}"/>
              </a:ext>
            </a:extLst>
          </p:cNvPr>
          <p:cNvSpPr>
            <a:spLocks noGrp="1"/>
          </p:cNvSpPr>
          <p:nvPr>
            <p:ph type="ftr" sz="quarter" idx="11"/>
          </p:nvPr>
        </p:nvSpPr>
        <p:spPr/>
        <p:txBody>
          <a:bodyPr/>
          <a:lstStyle/>
          <a:p>
            <a:r>
              <a:rPr lang="es-US"/>
              <a:t>Pólizas del Seguro Suplementario de Medicare (Medigap)</a:t>
            </a:r>
          </a:p>
        </p:txBody>
      </p:sp>
      <p:sp>
        <p:nvSpPr>
          <p:cNvPr id="6" name="Slide Number Placeholder 5">
            <a:extLst>
              <a:ext uri="{FF2B5EF4-FFF2-40B4-BE49-F238E27FC236}">
                <a16:creationId xmlns:a16="http://schemas.microsoft.com/office/drawing/2014/main" id="{8D5E1AE9-79A8-4D05-9389-7A7B4F30551B}"/>
              </a:ext>
            </a:extLst>
          </p:cNvPr>
          <p:cNvSpPr>
            <a:spLocks noGrp="1"/>
          </p:cNvSpPr>
          <p:nvPr>
            <p:ph type="sldNum" sz="quarter" idx="12"/>
          </p:nvPr>
        </p:nvSpPr>
        <p:spPr/>
        <p:txBody>
          <a:bodyPr/>
          <a:lstStyle/>
          <a:p>
            <a:pPr>
              <a:defRPr/>
            </a:pPr>
            <a:fld id="{11E79EF6-0C0E-43E6-8FB3-918BC522CC5A}" type="slidenum">
              <a:rPr lang="en-US" smtClean="0"/>
              <a:pPr>
                <a:defRPr/>
              </a:pPr>
              <a:t>32</a:t>
            </a:fld>
            <a:endParaRPr lang="en-US"/>
          </a:p>
        </p:txBody>
      </p:sp>
      <p:sp>
        <p:nvSpPr>
          <p:cNvPr id="3" name="Date Placeholder 2">
            <a:extLst>
              <a:ext uri="{FF2B5EF4-FFF2-40B4-BE49-F238E27FC236}">
                <a16:creationId xmlns:a16="http://schemas.microsoft.com/office/drawing/2014/main" id="{FB56857D-FC6E-5D4B-B42E-6C8087DDC92E}"/>
              </a:ext>
            </a:extLst>
          </p:cNvPr>
          <p:cNvSpPr>
            <a:spLocks noGrp="1"/>
          </p:cNvSpPr>
          <p:nvPr>
            <p:ph type="dt" sz="half" idx="10"/>
          </p:nvPr>
        </p:nvSpPr>
        <p:spPr/>
        <p:txBody>
          <a:bodyPr/>
          <a:lstStyle/>
          <a:p>
            <a:r>
              <a:rPr lang="es-US"/>
              <a:t>Mayo de 2022</a:t>
            </a:r>
          </a:p>
        </p:txBody>
      </p:sp>
    </p:spTree>
    <p:custDataLst>
      <p:tags r:id="rId1"/>
    </p:custDataLst>
    <p:extLst>
      <p:ext uri="{BB962C8B-B14F-4D97-AF65-F5344CB8AC3E}">
        <p14:creationId xmlns:p14="http://schemas.microsoft.com/office/powerpoint/2010/main" val="4063020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nodeType="afterEffect">
                                  <p:stCondLst>
                                    <p:cond delay="250"/>
                                  </p:stCondLst>
                                  <p:childTnLst>
                                    <p:set>
                                      <p:cBhvr>
                                        <p:cTn id="13" dur="1" fill="hold">
                                          <p:stCondLst>
                                            <p:cond delay="0"/>
                                          </p:stCondLst>
                                        </p:cTn>
                                        <p:tgtEl>
                                          <p:spTgt spid="5">
                                            <p:txEl>
                                              <p:pRg st="2" end="2"/>
                                            </p:txEl>
                                          </p:spTgt>
                                        </p:tgtEl>
                                        <p:attrNameLst>
                                          <p:attrName>style.visibility</p:attrName>
                                        </p:attrNameLst>
                                      </p:cBhvr>
                                      <p:to>
                                        <p:strVal val="visible"/>
                                      </p:to>
                                    </p:set>
                                  </p:childTnLst>
                                </p:cTn>
                              </p:par>
                            </p:childTnLst>
                          </p:cTn>
                        </p:par>
                        <p:par>
                          <p:cTn id="14" fill="hold">
                            <p:stCondLst>
                              <p:cond delay="250"/>
                            </p:stCondLst>
                            <p:childTnLst>
                              <p:par>
                                <p:cTn id="15" presetID="1" presetClass="entr" presetSubtype="0" fill="hold" nodeType="afterEffect">
                                  <p:stCondLst>
                                    <p:cond delay="250"/>
                                  </p:stCondLst>
                                  <p:childTnLst>
                                    <p:set>
                                      <p:cBhvr>
                                        <p:cTn id="16"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BEC8E8FC-DB1C-410D-A071-FA6F05C0856B}"/>
              </a:ext>
            </a:extLst>
          </p:cNvPr>
          <p:cNvSpPr>
            <a:spLocks noGrp="1"/>
          </p:cNvSpPr>
          <p:nvPr>
            <p:ph type="title"/>
          </p:nvPr>
        </p:nvSpPr>
        <p:spPr>
          <a:xfrm>
            <a:off x="0" y="2918"/>
            <a:ext cx="12192000" cy="939763"/>
          </a:xfrm>
        </p:spPr>
        <p:txBody>
          <a:bodyPr anchor="ctr">
            <a:normAutofit/>
          </a:bodyPr>
          <a:lstStyle/>
          <a:p>
            <a:r>
              <a:rPr lang="es-US" sz="3000"/>
              <a:t>Pasos para comprar una póliza de Medigap</a:t>
            </a:r>
          </a:p>
        </p:txBody>
      </p:sp>
      <p:pic>
        <p:nvPicPr>
          <p:cNvPr id="3" name="Picture 2" descr="Image of a person climbing steps">
            <a:extLst>
              <a:ext uri="{FF2B5EF4-FFF2-40B4-BE49-F238E27FC236}">
                <a16:creationId xmlns:a16="http://schemas.microsoft.com/office/drawing/2014/main" id="{1B9D19C0-963C-40E1-A327-F972B701C4A0}"/>
              </a:ext>
              <a:ext uri="{C183D7F6-B498-43B3-948B-1728B52AA6E4}">
                <adec:decorative xmlns:adec="http://schemas.microsoft.com/office/drawing/2017/decorative" val="0"/>
              </a:ext>
            </a:extLst>
          </p:cNvPr>
          <p:cNvPicPr>
            <a:picLocks noChangeAspect="1"/>
          </p:cNvPicPr>
          <p:nvPr/>
        </p:nvPicPr>
        <p:blipFill>
          <a:blip r:embed="rId4"/>
          <a:stretch>
            <a:fillRect/>
          </a:stretch>
        </p:blipFill>
        <p:spPr>
          <a:xfrm>
            <a:off x="-700135" y="2210083"/>
            <a:ext cx="2847079" cy="3133616"/>
          </a:xfrm>
          <a:prstGeom prst="rect">
            <a:avLst/>
          </a:prstGeom>
        </p:spPr>
      </p:pic>
      <p:sp>
        <p:nvSpPr>
          <p:cNvPr id="20" name="Rectangle 19">
            <a:extLst>
              <a:ext uri="{FF2B5EF4-FFF2-40B4-BE49-F238E27FC236}">
                <a16:creationId xmlns:a16="http://schemas.microsoft.com/office/drawing/2014/main" id="{C18C818D-7645-4D99-A6A7-EA3FE0B1A9FE}"/>
              </a:ext>
              <a:ext uri="{C183D7F6-B498-43B3-948B-1728B52AA6E4}">
                <adec:decorative xmlns:adec="http://schemas.microsoft.com/office/drawing/2017/decorative" val="1"/>
              </a:ext>
            </a:extLst>
          </p:cNvPr>
          <p:cNvSpPr/>
          <p:nvPr/>
        </p:nvSpPr>
        <p:spPr>
          <a:xfrm>
            <a:off x="879526" y="4678624"/>
            <a:ext cx="1554480" cy="914400"/>
          </a:xfrm>
          <a:prstGeom prst="rect">
            <a:avLst/>
          </a:prstGeom>
          <a:solidFill>
            <a:srgbClr val="00206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S" sz="2400" b="1">
                <a:solidFill>
                  <a:schemeClr val="bg1"/>
                </a:solidFill>
              </a:rPr>
              <a:t>PASO 1</a:t>
            </a:r>
          </a:p>
        </p:txBody>
      </p:sp>
      <p:sp>
        <p:nvSpPr>
          <p:cNvPr id="19" name="Step1" descr="Paso 1: Decida qué beneficios desea, después decida cuál póliza de Medigap estandarizada satisface sus necesidades&#10;">
            <a:extLst>
              <a:ext uri="{FF2B5EF4-FFF2-40B4-BE49-F238E27FC236}">
                <a16:creationId xmlns:a16="http://schemas.microsoft.com/office/drawing/2014/main" id="{C9BC9D46-10F4-48C0-A46A-2BA933A5F40D}"/>
              </a:ext>
            </a:extLst>
          </p:cNvPr>
          <p:cNvSpPr/>
          <p:nvPr/>
        </p:nvSpPr>
        <p:spPr>
          <a:xfrm>
            <a:off x="2434006" y="4678625"/>
            <a:ext cx="9165558" cy="914400"/>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S" sz="2400" dirty="0">
                <a:solidFill>
                  <a:schemeClr val="accent5">
                    <a:lumMod val="50000"/>
                  </a:schemeClr>
                </a:solidFill>
              </a:rPr>
              <a:t>Decida qué beneficios desea, después decida cuál póliza de </a:t>
            </a:r>
            <a:r>
              <a:rPr lang="es-US" sz="2400" dirty="0" err="1">
                <a:solidFill>
                  <a:schemeClr val="accent5">
                    <a:lumMod val="50000"/>
                  </a:schemeClr>
                </a:solidFill>
              </a:rPr>
              <a:t>Medigap</a:t>
            </a:r>
            <a:r>
              <a:rPr lang="es-US" sz="2400" dirty="0">
                <a:solidFill>
                  <a:schemeClr val="accent5">
                    <a:lumMod val="50000"/>
                  </a:schemeClr>
                </a:solidFill>
              </a:rPr>
              <a:t> estandarizada satisface sus necesidades</a:t>
            </a:r>
          </a:p>
        </p:txBody>
      </p:sp>
      <p:sp>
        <p:nvSpPr>
          <p:cNvPr id="24" name="Rectangle 23">
            <a:extLst>
              <a:ext uri="{FF2B5EF4-FFF2-40B4-BE49-F238E27FC236}">
                <a16:creationId xmlns:a16="http://schemas.microsoft.com/office/drawing/2014/main" id="{0BA9B73A-BB3C-4F0C-A86F-01538A6BC00F}"/>
              </a:ext>
              <a:ext uri="{C183D7F6-B498-43B3-948B-1728B52AA6E4}">
                <adec:decorative xmlns:adec="http://schemas.microsoft.com/office/drawing/2017/decorative" val="1"/>
              </a:ext>
            </a:extLst>
          </p:cNvPr>
          <p:cNvSpPr/>
          <p:nvPr/>
        </p:nvSpPr>
        <p:spPr>
          <a:xfrm>
            <a:off x="2430261" y="3761080"/>
            <a:ext cx="1554480" cy="914400"/>
          </a:xfrm>
          <a:prstGeom prst="rect">
            <a:avLst/>
          </a:prstGeom>
          <a:solidFill>
            <a:srgbClr val="00206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S" sz="2400" b="1">
                <a:solidFill>
                  <a:schemeClr val="bg1"/>
                </a:solidFill>
              </a:rPr>
              <a:t>PASO 2</a:t>
            </a:r>
          </a:p>
        </p:txBody>
      </p:sp>
      <p:sp>
        <p:nvSpPr>
          <p:cNvPr id="23" name="Step 2" descr="Paso 2: Averigüe qué compañías de seguros venden pólizas de Medigap &#10;en su estado &#10;&#10;">
            <a:extLst>
              <a:ext uri="{FF2B5EF4-FFF2-40B4-BE49-F238E27FC236}">
                <a16:creationId xmlns:a16="http://schemas.microsoft.com/office/drawing/2014/main" id="{0F72EBC7-3C91-4F47-884E-FEEEB5D55C44}"/>
              </a:ext>
            </a:extLst>
          </p:cNvPr>
          <p:cNvSpPr/>
          <p:nvPr/>
        </p:nvSpPr>
        <p:spPr>
          <a:xfrm>
            <a:off x="3992229" y="3762762"/>
            <a:ext cx="7611080" cy="914400"/>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S" sz="2400" dirty="0">
                <a:solidFill>
                  <a:schemeClr val="accent5">
                    <a:lumMod val="50000"/>
                  </a:schemeClr>
                </a:solidFill>
              </a:rPr>
              <a:t>Averigüe qué compañías de seguros venden pólizas </a:t>
            </a:r>
            <a:br>
              <a:rPr lang="es-US" sz="2400" dirty="0">
                <a:solidFill>
                  <a:schemeClr val="accent5">
                    <a:lumMod val="50000"/>
                  </a:schemeClr>
                </a:solidFill>
              </a:rPr>
            </a:br>
            <a:r>
              <a:rPr lang="es-US" sz="2400" dirty="0">
                <a:solidFill>
                  <a:schemeClr val="accent5">
                    <a:lumMod val="50000"/>
                  </a:schemeClr>
                </a:solidFill>
              </a:rPr>
              <a:t>de </a:t>
            </a:r>
            <a:r>
              <a:rPr lang="es-US" sz="2400" dirty="0" err="1">
                <a:solidFill>
                  <a:schemeClr val="accent5">
                    <a:lumMod val="50000"/>
                  </a:schemeClr>
                </a:solidFill>
              </a:rPr>
              <a:t>Medigap</a:t>
            </a:r>
            <a:r>
              <a:rPr lang="es-US" sz="2400" dirty="0">
                <a:solidFill>
                  <a:schemeClr val="accent5">
                    <a:lumMod val="50000"/>
                  </a:schemeClr>
                </a:solidFill>
              </a:rPr>
              <a:t> en su estado </a:t>
            </a:r>
          </a:p>
        </p:txBody>
      </p:sp>
      <p:sp>
        <p:nvSpPr>
          <p:cNvPr id="26" name="Rectangle 25">
            <a:extLst>
              <a:ext uri="{FF2B5EF4-FFF2-40B4-BE49-F238E27FC236}">
                <a16:creationId xmlns:a16="http://schemas.microsoft.com/office/drawing/2014/main" id="{03F66996-D149-46A6-9E5F-16BAF63F14C6}"/>
              </a:ext>
              <a:ext uri="{C183D7F6-B498-43B3-948B-1728B52AA6E4}">
                <adec:decorative xmlns:adec="http://schemas.microsoft.com/office/drawing/2017/decorative" val="1"/>
              </a:ext>
            </a:extLst>
          </p:cNvPr>
          <p:cNvSpPr/>
          <p:nvPr/>
        </p:nvSpPr>
        <p:spPr>
          <a:xfrm>
            <a:off x="3963305" y="2848878"/>
            <a:ext cx="1554480" cy="914400"/>
          </a:xfrm>
          <a:prstGeom prst="rect">
            <a:avLst/>
          </a:prstGeom>
          <a:solidFill>
            <a:srgbClr val="00206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S" sz="2400" b="1" dirty="0">
                <a:solidFill>
                  <a:schemeClr val="bg1"/>
                </a:solidFill>
              </a:rPr>
              <a:t>PASO 3</a:t>
            </a:r>
          </a:p>
        </p:txBody>
      </p:sp>
      <p:sp>
        <p:nvSpPr>
          <p:cNvPr id="25" name="Step 3" descr="Paso 3: Llame a las compañías de seguros que venden las pólizas de Medigap que le interesan y compare costos&#10;&#10;">
            <a:extLst>
              <a:ext uri="{FF2B5EF4-FFF2-40B4-BE49-F238E27FC236}">
                <a16:creationId xmlns:a16="http://schemas.microsoft.com/office/drawing/2014/main" id="{EDEC8894-7998-4AEC-B620-BE0B5C6C18CE}"/>
              </a:ext>
            </a:extLst>
          </p:cNvPr>
          <p:cNvSpPr/>
          <p:nvPr/>
        </p:nvSpPr>
        <p:spPr>
          <a:xfrm>
            <a:off x="5542966" y="2846899"/>
            <a:ext cx="6056600" cy="914400"/>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S" sz="2100" dirty="0">
                <a:solidFill>
                  <a:schemeClr val="accent5">
                    <a:lumMod val="50000"/>
                  </a:schemeClr>
                </a:solidFill>
              </a:rPr>
              <a:t>Llame a las compañías de seguros que venden las pólizas de </a:t>
            </a:r>
            <a:r>
              <a:rPr lang="es-US" sz="2100" dirty="0" err="1">
                <a:solidFill>
                  <a:schemeClr val="accent5">
                    <a:lumMod val="50000"/>
                  </a:schemeClr>
                </a:solidFill>
              </a:rPr>
              <a:t>Medigap</a:t>
            </a:r>
            <a:r>
              <a:rPr lang="es-US" sz="2100" dirty="0">
                <a:solidFill>
                  <a:schemeClr val="accent5">
                    <a:lumMod val="50000"/>
                  </a:schemeClr>
                </a:solidFill>
              </a:rPr>
              <a:t> que le interesan y compare costos</a:t>
            </a:r>
          </a:p>
        </p:txBody>
      </p:sp>
      <p:sp>
        <p:nvSpPr>
          <p:cNvPr id="28" name="Rectangle 27">
            <a:extLst>
              <a:ext uri="{FF2B5EF4-FFF2-40B4-BE49-F238E27FC236}">
                <a16:creationId xmlns:a16="http://schemas.microsoft.com/office/drawing/2014/main" id="{71BF0CA6-3FD5-4A5D-BD47-BB6FE139E0C9}"/>
              </a:ext>
              <a:ext uri="{C183D7F6-B498-43B3-948B-1728B52AA6E4}">
                <adec:decorative xmlns:adec="http://schemas.microsoft.com/office/drawing/2017/decorative" val="1"/>
              </a:ext>
            </a:extLst>
          </p:cNvPr>
          <p:cNvSpPr/>
          <p:nvPr/>
        </p:nvSpPr>
        <p:spPr>
          <a:xfrm>
            <a:off x="5530087" y="1932280"/>
            <a:ext cx="1554480" cy="914400"/>
          </a:xfrm>
          <a:prstGeom prst="rect">
            <a:avLst/>
          </a:prstGeom>
          <a:solidFill>
            <a:srgbClr val="00206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S" sz="2400" b="1">
                <a:solidFill>
                  <a:schemeClr val="bg1"/>
                </a:solidFill>
              </a:rPr>
              <a:t>PASO 4</a:t>
            </a:r>
          </a:p>
        </p:txBody>
      </p:sp>
      <p:sp>
        <p:nvSpPr>
          <p:cNvPr id="27" name="Step 4" descr="Paso 4: Compre la póliza de Medigap &#10;&#10;">
            <a:extLst>
              <a:ext uri="{FF2B5EF4-FFF2-40B4-BE49-F238E27FC236}">
                <a16:creationId xmlns:a16="http://schemas.microsoft.com/office/drawing/2014/main" id="{09071131-F910-4301-92BA-E343D8E5438D}"/>
              </a:ext>
            </a:extLst>
          </p:cNvPr>
          <p:cNvSpPr/>
          <p:nvPr/>
        </p:nvSpPr>
        <p:spPr>
          <a:xfrm>
            <a:off x="7097446" y="1931036"/>
            <a:ext cx="4497283" cy="914400"/>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S" sz="2400" dirty="0">
                <a:solidFill>
                  <a:schemeClr val="accent5">
                    <a:lumMod val="50000"/>
                  </a:schemeClr>
                </a:solidFill>
              </a:rPr>
              <a:t>Compre la póliza de </a:t>
            </a:r>
            <a:r>
              <a:rPr lang="es-US" sz="2400" dirty="0" err="1">
                <a:solidFill>
                  <a:schemeClr val="accent5">
                    <a:lumMod val="50000"/>
                  </a:schemeClr>
                </a:solidFill>
              </a:rPr>
              <a:t>Medigap</a:t>
            </a:r>
            <a:r>
              <a:rPr lang="es-US" sz="2400" dirty="0">
                <a:solidFill>
                  <a:schemeClr val="accent5">
                    <a:lumMod val="50000"/>
                  </a:schemeClr>
                </a:solidFill>
              </a:rPr>
              <a:t> </a:t>
            </a:r>
          </a:p>
        </p:txBody>
      </p:sp>
      <p:sp>
        <p:nvSpPr>
          <p:cNvPr id="18" name="Footer Placeholder 3">
            <a:extLst>
              <a:ext uri="{FF2B5EF4-FFF2-40B4-BE49-F238E27FC236}">
                <a16:creationId xmlns:a16="http://schemas.microsoft.com/office/drawing/2014/main" id="{77125ECD-A4B2-47A2-846E-F63928A51EFD}"/>
              </a:ext>
            </a:extLst>
          </p:cNvPr>
          <p:cNvSpPr>
            <a:spLocks noGrp="1"/>
          </p:cNvSpPr>
          <p:nvPr>
            <p:ph type="ftr" sz="quarter" idx="11"/>
          </p:nvPr>
        </p:nvSpPr>
        <p:spPr>
          <a:xfrm>
            <a:off x="4038600" y="6492240"/>
            <a:ext cx="4114800" cy="365125"/>
          </a:xfrm>
        </p:spPr>
        <p:txBody>
          <a:bodyPr/>
          <a:lstStyle/>
          <a:p>
            <a:r>
              <a:rPr lang="es-US"/>
              <a:t>Pólizas del Seguro Suplementario de Medicare (Medigap)</a:t>
            </a:r>
          </a:p>
        </p:txBody>
      </p:sp>
      <p:sp>
        <p:nvSpPr>
          <p:cNvPr id="2" name="Slide Number Placeholder 1">
            <a:extLst>
              <a:ext uri="{FF2B5EF4-FFF2-40B4-BE49-F238E27FC236}">
                <a16:creationId xmlns:a16="http://schemas.microsoft.com/office/drawing/2014/main" id="{4377E618-8CEB-48D7-8175-17DB535464EC}"/>
              </a:ext>
            </a:extLst>
          </p:cNvPr>
          <p:cNvSpPr>
            <a:spLocks noGrp="1"/>
          </p:cNvSpPr>
          <p:nvPr>
            <p:ph type="sldNum" sz="quarter" idx="12"/>
          </p:nvPr>
        </p:nvSpPr>
        <p:spPr/>
        <p:txBody>
          <a:bodyPr/>
          <a:lstStyle/>
          <a:p>
            <a:fld id="{F0CCE2AE-27A2-40B1-80D1-5342831D4722}" type="slidenum">
              <a:rPr lang="en-US" smtClean="0"/>
              <a:t>33</a:t>
            </a:fld>
            <a:endParaRPr lang="en-US"/>
          </a:p>
        </p:txBody>
      </p:sp>
      <p:sp>
        <p:nvSpPr>
          <p:cNvPr id="17" name="Date Placeholder 2">
            <a:extLst>
              <a:ext uri="{FF2B5EF4-FFF2-40B4-BE49-F238E27FC236}">
                <a16:creationId xmlns:a16="http://schemas.microsoft.com/office/drawing/2014/main" id="{973ED1B2-6E20-4099-B003-5E31AB8AC981}"/>
              </a:ext>
            </a:extLst>
          </p:cNvPr>
          <p:cNvSpPr>
            <a:spLocks noGrp="1"/>
          </p:cNvSpPr>
          <p:nvPr>
            <p:ph type="dt" sz="half" idx="10"/>
          </p:nvPr>
        </p:nvSpPr>
        <p:spPr>
          <a:xfrm>
            <a:off x="838200" y="6492240"/>
            <a:ext cx="2743200" cy="365125"/>
          </a:xfrm>
        </p:spPr>
        <p:txBody>
          <a:bodyPr/>
          <a:lstStyle/>
          <a:p>
            <a:r>
              <a:rPr lang="es-US"/>
              <a:t>Mayo de 2022</a:t>
            </a:r>
          </a:p>
        </p:txBody>
      </p:sp>
    </p:spTree>
    <p:custDataLst>
      <p:tags r:id="rId1"/>
    </p:custDataLst>
    <p:extLst>
      <p:ext uri="{BB962C8B-B14F-4D97-AF65-F5344CB8AC3E}">
        <p14:creationId xmlns:p14="http://schemas.microsoft.com/office/powerpoint/2010/main" val="29337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1+#ppt_w/2"/>
                                          </p:val>
                                        </p:tav>
                                        <p:tav tm="100000">
                                          <p:val>
                                            <p:strVal val="#ppt_x"/>
                                          </p:val>
                                        </p:tav>
                                      </p:tavLst>
                                    </p:anim>
                                    <p:anim calcmode="lin" valueType="num">
                                      <p:cBhvr additive="base">
                                        <p:cTn id="8" dur="500" fill="hold"/>
                                        <p:tgtEl>
                                          <p:spTgt spid="20"/>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1+#ppt_w/2"/>
                                          </p:val>
                                        </p:tav>
                                        <p:tav tm="100000">
                                          <p:val>
                                            <p:strVal val="#ppt_x"/>
                                          </p:val>
                                        </p:tav>
                                      </p:tavLst>
                                    </p:anim>
                                    <p:anim calcmode="lin" valueType="num">
                                      <p:cBhvr additive="base">
                                        <p:cTn id="12"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additive="base">
                                        <p:cTn id="17" dur="500" fill="hold"/>
                                        <p:tgtEl>
                                          <p:spTgt spid="24"/>
                                        </p:tgtEl>
                                        <p:attrNameLst>
                                          <p:attrName>ppt_x</p:attrName>
                                        </p:attrNameLst>
                                      </p:cBhvr>
                                      <p:tavLst>
                                        <p:tav tm="0">
                                          <p:val>
                                            <p:strVal val="1+#ppt_w/2"/>
                                          </p:val>
                                        </p:tav>
                                        <p:tav tm="100000">
                                          <p:val>
                                            <p:strVal val="#ppt_x"/>
                                          </p:val>
                                        </p:tav>
                                      </p:tavLst>
                                    </p:anim>
                                    <p:anim calcmode="lin" valueType="num">
                                      <p:cBhvr additive="base">
                                        <p:cTn id="18" dur="500" fill="hold"/>
                                        <p:tgtEl>
                                          <p:spTgt spid="24"/>
                                        </p:tgtEl>
                                        <p:attrNameLst>
                                          <p:attrName>ppt_y</p:attrName>
                                        </p:attrNameLst>
                                      </p:cBhvr>
                                      <p:tavLst>
                                        <p:tav tm="0">
                                          <p:val>
                                            <p:strVal val="#ppt_y"/>
                                          </p:val>
                                        </p:tav>
                                        <p:tav tm="100000">
                                          <p:val>
                                            <p:strVal val="#ppt_y"/>
                                          </p:val>
                                        </p:tav>
                                      </p:tavLst>
                                    </p:anim>
                                  </p:childTnLst>
                                </p:cTn>
                              </p:par>
                              <p:par>
                                <p:cTn id="19" presetID="2" presetClass="entr" presetSubtype="2"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anim calcmode="lin" valueType="num">
                                      <p:cBhvr additive="base">
                                        <p:cTn id="21" dur="500" fill="hold"/>
                                        <p:tgtEl>
                                          <p:spTgt spid="23"/>
                                        </p:tgtEl>
                                        <p:attrNameLst>
                                          <p:attrName>ppt_x</p:attrName>
                                        </p:attrNameLst>
                                      </p:cBhvr>
                                      <p:tavLst>
                                        <p:tav tm="0">
                                          <p:val>
                                            <p:strVal val="1+#ppt_w/2"/>
                                          </p:val>
                                        </p:tav>
                                        <p:tav tm="100000">
                                          <p:val>
                                            <p:strVal val="#ppt_x"/>
                                          </p:val>
                                        </p:tav>
                                      </p:tavLst>
                                    </p:anim>
                                    <p:anim calcmode="lin" valueType="num">
                                      <p:cBhvr additive="base">
                                        <p:cTn id="22" dur="5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2"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anim calcmode="lin" valueType="num">
                                      <p:cBhvr additive="base">
                                        <p:cTn id="27" dur="500" fill="hold"/>
                                        <p:tgtEl>
                                          <p:spTgt spid="26"/>
                                        </p:tgtEl>
                                        <p:attrNameLst>
                                          <p:attrName>ppt_x</p:attrName>
                                        </p:attrNameLst>
                                      </p:cBhvr>
                                      <p:tavLst>
                                        <p:tav tm="0">
                                          <p:val>
                                            <p:strVal val="1+#ppt_w/2"/>
                                          </p:val>
                                        </p:tav>
                                        <p:tav tm="100000">
                                          <p:val>
                                            <p:strVal val="#ppt_x"/>
                                          </p:val>
                                        </p:tav>
                                      </p:tavLst>
                                    </p:anim>
                                    <p:anim calcmode="lin" valueType="num">
                                      <p:cBhvr additive="base">
                                        <p:cTn id="28" dur="500" fill="hold"/>
                                        <p:tgtEl>
                                          <p:spTgt spid="26"/>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p:stCondLst>
                                    <p:cond delay="0"/>
                                  </p:stCondLst>
                                  <p:childTnLst>
                                    <p:set>
                                      <p:cBhvr>
                                        <p:cTn id="30" dur="1" fill="hold">
                                          <p:stCondLst>
                                            <p:cond delay="0"/>
                                          </p:stCondLst>
                                        </p:cTn>
                                        <p:tgtEl>
                                          <p:spTgt spid="25"/>
                                        </p:tgtEl>
                                        <p:attrNameLst>
                                          <p:attrName>style.visibility</p:attrName>
                                        </p:attrNameLst>
                                      </p:cBhvr>
                                      <p:to>
                                        <p:strVal val="visible"/>
                                      </p:to>
                                    </p:set>
                                    <p:anim calcmode="lin" valueType="num">
                                      <p:cBhvr additive="base">
                                        <p:cTn id="31" dur="500" fill="hold"/>
                                        <p:tgtEl>
                                          <p:spTgt spid="25"/>
                                        </p:tgtEl>
                                        <p:attrNameLst>
                                          <p:attrName>ppt_x</p:attrName>
                                        </p:attrNameLst>
                                      </p:cBhvr>
                                      <p:tavLst>
                                        <p:tav tm="0">
                                          <p:val>
                                            <p:strVal val="1+#ppt_w/2"/>
                                          </p:val>
                                        </p:tav>
                                        <p:tav tm="100000">
                                          <p:val>
                                            <p:strVal val="#ppt_x"/>
                                          </p:val>
                                        </p:tav>
                                      </p:tavLst>
                                    </p:anim>
                                    <p:anim calcmode="lin" valueType="num">
                                      <p:cBhvr additive="base">
                                        <p:cTn id="32" dur="5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grpId="0" nodeType="clickEffect">
                                  <p:stCondLst>
                                    <p:cond delay="0"/>
                                  </p:stCondLst>
                                  <p:childTnLst>
                                    <p:set>
                                      <p:cBhvr>
                                        <p:cTn id="36" dur="1" fill="hold">
                                          <p:stCondLst>
                                            <p:cond delay="0"/>
                                          </p:stCondLst>
                                        </p:cTn>
                                        <p:tgtEl>
                                          <p:spTgt spid="28"/>
                                        </p:tgtEl>
                                        <p:attrNameLst>
                                          <p:attrName>style.visibility</p:attrName>
                                        </p:attrNameLst>
                                      </p:cBhvr>
                                      <p:to>
                                        <p:strVal val="visible"/>
                                      </p:to>
                                    </p:set>
                                    <p:anim calcmode="lin" valueType="num">
                                      <p:cBhvr additive="base">
                                        <p:cTn id="37" dur="500" fill="hold"/>
                                        <p:tgtEl>
                                          <p:spTgt spid="28"/>
                                        </p:tgtEl>
                                        <p:attrNameLst>
                                          <p:attrName>ppt_x</p:attrName>
                                        </p:attrNameLst>
                                      </p:cBhvr>
                                      <p:tavLst>
                                        <p:tav tm="0">
                                          <p:val>
                                            <p:strVal val="1+#ppt_w/2"/>
                                          </p:val>
                                        </p:tav>
                                        <p:tav tm="100000">
                                          <p:val>
                                            <p:strVal val="#ppt_x"/>
                                          </p:val>
                                        </p:tav>
                                      </p:tavLst>
                                    </p:anim>
                                    <p:anim calcmode="lin" valueType="num">
                                      <p:cBhvr additive="base">
                                        <p:cTn id="38" dur="500" fill="hold"/>
                                        <p:tgtEl>
                                          <p:spTgt spid="28"/>
                                        </p:tgtEl>
                                        <p:attrNameLst>
                                          <p:attrName>ppt_y</p:attrName>
                                        </p:attrNameLst>
                                      </p:cBhvr>
                                      <p:tavLst>
                                        <p:tav tm="0">
                                          <p:val>
                                            <p:strVal val="#ppt_y"/>
                                          </p:val>
                                        </p:tav>
                                        <p:tav tm="100000">
                                          <p:val>
                                            <p:strVal val="#ppt_y"/>
                                          </p:val>
                                        </p:tav>
                                      </p:tavLst>
                                    </p:anim>
                                  </p:childTnLst>
                                </p:cTn>
                              </p:par>
                              <p:par>
                                <p:cTn id="39" presetID="2" presetClass="entr" presetSubtype="2" fill="hold" grpId="0" nodeType="withEffect">
                                  <p:stCondLst>
                                    <p:cond delay="0"/>
                                  </p:stCondLst>
                                  <p:childTnLst>
                                    <p:set>
                                      <p:cBhvr>
                                        <p:cTn id="40" dur="1" fill="hold">
                                          <p:stCondLst>
                                            <p:cond delay="0"/>
                                          </p:stCondLst>
                                        </p:cTn>
                                        <p:tgtEl>
                                          <p:spTgt spid="27"/>
                                        </p:tgtEl>
                                        <p:attrNameLst>
                                          <p:attrName>style.visibility</p:attrName>
                                        </p:attrNameLst>
                                      </p:cBhvr>
                                      <p:to>
                                        <p:strVal val="visible"/>
                                      </p:to>
                                    </p:set>
                                    <p:anim calcmode="lin" valueType="num">
                                      <p:cBhvr additive="base">
                                        <p:cTn id="41" dur="500" fill="hold"/>
                                        <p:tgtEl>
                                          <p:spTgt spid="27"/>
                                        </p:tgtEl>
                                        <p:attrNameLst>
                                          <p:attrName>ppt_x</p:attrName>
                                        </p:attrNameLst>
                                      </p:cBhvr>
                                      <p:tavLst>
                                        <p:tav tm="0">
                                          <p:val>
                                            <p:strVal val="1+#ppt_w/2"/>
                                          </p:val>
                                        </p:tav>
                                        <p:tav tm="100000">
                                          <p:val>
                                            <p:strVal val="#ppt_x"/>
                                          </p:val>
                                        </p:tav>
                                      </p:tavLst>
                                    </p:anim>
                                    <p:anim calcmode="lin" valueType="num">
                                      <p:cBhvr additive="base">
                                        <p:cTn id="42" dur="500" fill="hold"/>
                                        <p:tgtEl>
                                          <p:spTgt spid="2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9" grpId="0" animBg="1"/>
      <p:bldP spid="24" grpId="0" animBg="1"/>
      <p:bldP spid="23" grpId="0" animBg="1"/>
      <p:bldP spid="26" grpId="0" animBg="1"/>
      <p:bldP spid="25" grpId="0" animBg="1"/>
      <p:bldP spid="28" grpId="0" animBg="1"/>
      <p:bldP spid="2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EC682B-3E8F-7F46-ACD1-9633BB0884BE}"/>
              </a:ext>
            </a:extLst>
          </p:cNvPr>
          <p:cNvSpPr>
            <a:spLocks noGrp="1"/>
          </p:cNvSpPr>
          <p:nvPr>
            <p:ph type="title"/>
          </p:nvPr>
        </p:nvSpPr>
        <p:spPr>
          <a:xfrm>
            <a:off x="0" y="1"/>
            <a:ext cx="12192000" cy="949124"/>
          </a:xfrm>
        </p:spPr>
        <p:txBody>
          <a:bodyPr anchor="ctr">
            <a:normAutofit/>
          </a:bodyPr>
          <a:lstStyle/>
          <a:p>
            <a:r>
              <a:rPr lang="es-US" sz="3000"/>
              <a:t>¿Por qué cambiar de pólizas de Medigap?</a:t>
            </a:r>
          </a:p>
        </p:txBody>
      </p:sp>
      <p:sp>
        <p:nvSpPr>
          <p:cNvPr id="5" name="Content Placeholder 4">
            <a:extLst>
              <a:ext uri="{FF2B5EF4-FFF2-40B4-BE49-F238E27FC236}">
                <a16:creationId xmlns:a16="http://schemas.microsoft.com/office/drawing/2014/main" id="{E5C65317-351A-4B4B-B39D-DEE3CF8DF0A4}"/>
              </a:ext>
            </a:extLst>
          </p:cNvPr>
          <p:cNvSpPr>
            <a:spLocks noGrp="1"/>
          </p:cNvSpPr>
          <p:nvPr>
            <p:ph type="body" sz="quarter" idx="13"/>
          </p:nvPr>
        </p:nvSpPr>
        <p:spPr>
          <a:xfrm>
            <a:off x="914400" y="1280160"/>
            <a:ext cx="10644188" cy="4167187"/>
          </a:xfrm>
        </p:spPr>
        <p:txBody>
          <a:bodyPr>
            <a:normAutofit/>
          </a:bodyPr>
          <a:lstStyle/>
          <a:p>
            <a:pPr marL="274320" lvl="0" indent="-274320" defTabSz="685800">
              <a:lnSpc>
                <a:spcPct val="100000"/>
              </a:lnSpc>
              <a:spcBef>
                <a:spcPts val="0"/>
              </a:spcBef>
              <a:spcAft>
                <a:spcPts val="1200"/>
              </a:spcAft>
              <a:buNone/>
            </a:pPr>
            <a:r>
              <a:rPr lang="es-US" sz="2800" b="1" dirty="0">
                <a:solidFill>
                  <a:schemeClr val="accent1">
                    <a:lumMod val="75000"/>
                  </a:schemeClr>
                </a:solidFill>
              </a:rPr>
              <a:t>Usted puede cambiar de pólizas si:</a:t>
            </a:r>
          </a:p>
          <a:p>
            <a:pPr marL="548640" lvl="1" indent="-274320" defTabSz="685800">
              <a:lnSpc>
                <a:spcPct val="100000"/>
              </a:lnSpc>
              <a:spcBef>
                <a:spcPts val="0"/>
              </a:spcBef>
              <a:spcAft>
                <a:spcPts val="1200"/>
              </a:spcAft>
              <a:buFont typeface="Wingdings" panose="05000000000000000000" pitchFamily="2" charset="2"/>
              <a:buChar char="§"/>
            </a:pPr>
            <a:r>
              <a:rPr lang="es-US" sz="2400" dirty="0">
                <a:solidFill>
                  <a:schemeClr val="accent1">
                    <a:lumMod val="75000"/>
                  </a:schemeClr>
                </a:solidFill>
              </a:rPr>
              <a:t>Está pagando beneficios que no necesita</a:t>
            </a:r>
          </a:p>
          <a:p>
            <a:pPr marL="548640" lvl="1" indent="-274320" defTabSz="685800">
              <a:lnSpc>
                <a:spcPct val="100000"/>
              </a:lnSpc>
              <a:spcBef>
                <a:spcPts val="0"/>
              </a:spcBef>
              <a:spcAft>
                <a:spcPts val="1200"/>
              </a:spcAft>
              <a:buFont typeface="Wingdings" panose="05000000000000000000" pitchFamily="2" charset="2"/>
              <a:buChar char="§"/>
            </a:pPr>
            <a:r>
              <a:rPr lang="es-US" sz="2400" dirty="0">
                <a:solidFill>
                  <a:schemeClr val="accent1">
                    <a:lumMod val="75000"/>
                  </a:schemeClr>
                </a:solidFill>
              </a:rPr>
              <a:t>Ahora necesita más beneficios que antes</a:t>
            </a:r>
          </a:p>
          <a:p>
            <a:pPr marL="548640" lvl="1" indent="-274320" defTabSz="685800">
              <a:lnSpc>
                <a:spcPct val="100000"/>
              </a:lnSpc>
              <a:spcBef>
                <a:spcPts val="0"/>
              </a:spcBef>
              <a:spcAft>
                <a:spcPts val="1200"/>
              </a:spcAft>
              <a:buFont typeface="Wingdings" panose="05000000000000000000" pitchFamily="2" charset="2"/>
              <a:buChar char="§"/>
            </a:pPr>
            <a:r>
              <a:rPr lang="es-US" sz="2400" dirty="0">
                <a:solidFill>
                  <a:schemeClr val="accent1">
                    <a:lumMod val="75000"/>
                  </a:schemeClr>
                </a:solidFill>
              </a:rPr>
              <a:t>Su póliza actual tiene los beneficios correctos, pero desea cambiar de compañía de seguros</a:t>
            </a:r>
          </a:p>
          <a:p>
            <a:pPr marL="548640" lvl="1" indent="-274320" defTabSz="685800">
              <a:lnSpc>
                <a:spcPct val="100000"/>
              </a:lnSpc>
              <a:spcBef>
                <a:spcPts val="0"/>
              </a:spcBef>
              <a:spcAft>
                <a:spcPts val="1200"/>
              </a:spcAft>
              <a:buFont typeface="Wingdings" panose="05000000000000000000" pitchFamily="2" charset="2"/>
              <a:buChar char="§"/>
            </a:pPr>
            <a:r>
              <a:rPr lang="es-US" sz="2400" dirty="0">
                <a:solidFill>
                  <a:schemeClr val="accent1">
                    <a:lumMod val="75000"/>
                  </a:schemeClr>
                </a:solidFill>
              </a:rPr>
              <a:t>Su póliza actual tiene los beneficios correctos, pero desea encontrar una póliza más económica</a:t>
            </a:r>
          </a:p>
        </p:txBody>
      </p:sp>
      <p:sp>
        <p:nvSpPr>
          <p:cNvPr id="4" name="Footer Placeholder 3">
            <a:extLst>
              <a:ext uri="{FF2B5EF4-FFF2-40B4-BE49-F238E27FC236}">
                <a16:creationId xmlns:a16="http://schemas.microsoft.com/office/drawing/2014/main" id="{2D7F6FC0-AD57-384B-94B4-E6D99D6D8CB1}"/>
              </a:ext>
            </a:extLst>
          </p:cNvPr>
          <p:cNvSpPr>
            <a:spLocks noGrp="1"/>
          </p:cNvSpPr>
          <p:nvPr>
            <p:ph type="ftr" sz="quarter" idx="11"/>
          </p:nvPr>
        </p:nvSpPr>
        <p:spPr/>
        <p:txBody>
          <a:bodyPr/>
          <a:lstStyle/>
          <a:p>
            <a:r>
              <a:rPr lang="es-US"/>
              <a:t>Pólizas del Seguro Suplementario de Medicare (Medigap)</a:t>
            </a:r>
          </a:p>
        </p:txBody>
      </p:sp>
      <p:sp>
        <p:nvSpPr>
          <p:cNvPr id="6" name="Slide Number Placeholder 5">
            <a:extLst>
              <a:ext uri="{FF2B5EF4-FFF2-40B4-BE49-F238E27FC236}">
                <a16:creationId xmlns:a16="http://schemas.microsoft.com/office/drawing/2014/main" id="{E24222FD-024A-4801-859F-D6F02952806E}"/>
              </a:ext>
            </a:extLst>
          </p:cNvPr>
          <p:cNvSpPr>
            <a:spLocks noGrp="1"/>
          </p:cNvSpPr>
          <p:nvPr>
            <p:ph type="sldNum" sz="quarter" idx="12"/>
          </p:nvPr>
        </p:nvSpPr>
        <p:spPr/>
        <p:txBody>
          <a:bodyPr/>
          <a:lstStyle/>
          <a:p>
            <a:pPr>
              <a:defRPr/>
            </a:pPr>
            <a:fld id="{11E79EF6-0C0E-43E6-8FB3-918BC522CC5A}" type="slidenum">
              <a:rPr lang="en-US" smtClean="0"/>
              <a:pPr>
                <a:defRPr/>
              </a:pPr>
              <a:t>34</a:t>
            </a:fld>
            <a:endParaRPr lang="en-US"/>
          </a:p>
        </p:txBody>
      </p:sp>
      <p:sp>
        <p:nvSpPr>
          <p:cNvPr id="3" name="Date Placeholder 2">
            <a:extLst>
              <a:ext uri="{FF2B5EF4-FFF2-40B4-BE49-F238E27FC236}">
                <a16:creationId xmlns:a16="http://schemas.microsoft.com/office/drawing/2014/main" id="{FB56857D-FC6E-5D4B-B42E-6C8087DDC92E}"/>
              </a:ext>
            </a:extLst>
          </p:cNvPr>
          <p:cNvSpPr>
            <a:spLocks noGrp="1"/>
          </p:cNvSpPr>
          <p:nvPr>
            <p:ph type="dt" sz="half" idx="10"/>
          </p:nvPr>
        </p:nvSpPr>
        <p:spPr/>
        <p:txBody>
          <a:bodyPr/>
          <a:lstStyle/>
          <a:p>
            <a:r>
              <a:rPr lang="es-US"/>
              <a:t>Mayo de 2022</a:t>
            </a:r>
          </a:p>
        </p:txBody>
      </p:sp>
    </p:spTree>
    <p:custDataLst>
      <p:tags r:id="rId1"/>
    </p:custDataLst>
    <p:extLst>
      <p:ext uri="{BB962C8B-B14F-4D97-AF65-F5344CB8AC3E}">
        <p14:creationId xmlns:p14="http://schemas.microsoft.com/office/powerpoint/2010/main" val="1784110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EC682B-3E8F-7F46-ACD1-9633BB0884BE}"/>
              </a:ext>
            </a:extLst>
          </p:cNvPr>
          <p:cNvSpPr>
            <a:spLocks noGrp="1"/>
          </p:cNvSpPr>
          <p:nvPr>
            <p:ph type="title"/>
          </p:nvPr>
        </p:nvSpPr>
        <p:spPr>
          <a:xfrm>
            <a:off x="0" y="0"/>
            <a:ext cx="12192000" cy="937549"/>
          </a:xfrm>
        </p:spPr>
        <p:txBody>
          <a:bodyPr anchor="ctr">
            <a:normAutofit/>
          </a:bodyPr>
          <a:lstStyle/>
          <a:p>
            <a:r>
              <a:rPr lang="es-US" sz="3000"/>
              <a:t>¿Cuándo puede cambiar de pólizas Medigap?</a:t>
            </a:r>
          </a:p>
        </p:txBody>
      </p:sp>
      <p:sp>
        <p:nvSpPr>
          <p:cNvPr id="5" name="Content Placeholder 4">
            <a:extLst>
              <a:ext uri="{FF2B5EF4-FFF2-40B4-BE49-F238E27FC236}">
                <a16:creationId xmlns:a16="http://schemas.microsoft.com/office/drawing/2014/main" id="{E5C65317-351A-4B4B-B39D-DEE3CF8DF0A4}"/>
              </a:ext>
            </a:extLst>
          </p:cNvPr>
          <p:cNvSpPr>
            <a:spLocks noGrp="1"/>
          </p:cNvSpPr>
          <p:nvPr>
            <p:ph type="body" sz="quarter" idx="13"/>
          </p:nvPr>
        </p:nvSpPr>
        <p:spPr>
          <a:xfrm>
            <a:off x="914400" y="1280160"/>
            <a:ext cx="10644188" cy="4795787"/>
          </a:xfrm>
        </p:spPr>
        <p:txBody>
          <a:bodyPr>
            <a:normAutofit/>
          </a:bodyPr>
          <a:lstStyle/>
          <a:p>
            <a:pPr marL="274320" lvl="0" indent="-274320" defTabSz="685800">
              <a:lnSpc>
                <a:spcPct val="100000"/>
              </a:lnSpc>
              <a:spcBef>
                <a:spcPts val="0"/>
              </a:spcBef>
              <a:spcAft>
                <a:spcPts val="1200"/>
              </a:spcAft>
            </a:pPr>
            <a:r>
              <a:rPr lang="es-US" sz="2800" dirty="0">
                <a:solidFill>
                  <a:schemeClr val="accent1">
                    <a:lumMod val="75000"/>
                  </a:schemeClr>
                </a:solidFill>
              </a:rPr>
              <a:t>Tiene derecho bajo la ley federal para cambiar únicamente:</a:t>
            </a:r>
          </a:p>
          <a:p>
            <a:pPr marL="548640" lvl="2" indent="-274320" defTabSz="685800">
              <a:lnSpc>
                <a:spcPct val="100000"/>
              </a:lnSpc>
              <a:spcBef>
                <a:spcPts val="0"/>
              </a:spcBef>
              <a:spcAft>
                <a:spcPts val="600"/>
              </a:spcAft>
            </a:pPr>
            <a:r>
              <a:rPr lang="es-US" sz="2400" dirty="0">
                <a:solidFill>
                  <a:schemeClr val="accent1">
                    <a:lumMod val="75000"/>
                  </a:schemeClr>
                </a:solidFill>
              </a:rPr>
              <a:t>Durante su </a:t>
            </a:r>
            <a:r>
              <a:rPr lang="es-US" sz="2400" dirty="0" err="1">
                <a:solidFill>
                  <a:schemeClr val="accent1">
                    <a:lumMod val="75000"/>
                  </a:schemeClr>
                </a:solidFill>
              </a:rPr>
              <a:t>OEP</a:t>
            </a:r>
            <a:r>
              <a:rPr lang="es-US" sz="2400" dirty="0">
                <a:solidFill>
                  <a:schemeClr val="accent1">
                    <a:lumMod val="75000"/>
                  </a:schemeClr>
                </a:solidFill>
              </a:rPr>
              <a:t> de </a:t>
            </a:r>
            <a:r>
              <a:rPr lang="es-US" sz="2400" dirty="0" err="1">
                <a:solidFill>
                  <a:schemeClr val="accent1">
                    <a:lumMod val="75000"/>
                  </a:schemeClr>
                </a:solidFill>
              </a:rPr>
              <a:t>Medigap</a:t>
            </a:r>
            <a:endParaRPr lang="es-US" sz="2400" dirty="0">
              <a:solidFill>
                <a:schemeClr val="accent1">
                  <a:lumMod val="75000"/>
                </a:schemeClr>
              </a:solidFill>
            </a:endParaRPr>
          </a:p>
          <a:p>
            <a:pPr marL="548640" lvl="2" indent="-274320" defTabSz="685800">
              <a:lnSpc>
                <a:spcPct val="100000"/>
              </a:lnSpc>
              <a:spcBef>
                <a:spcPts val="0"/>
              </a:spcBef>
              <a:spcAft>
                <a:spcPts val="600"/>
              </a:spcAft>
            </a:pPr>
            <a:r>
              <a:rPr lang="es-US" sz="2400" dirty="0">
                <a:solidFill>
                  <a:schemeClr val="accent1">
                    <a:lumMod val="75000"/>
                  </a:schemeClr>
                </a:solidFill>
              </a:rPr>
              <a:t>Si tiene un derecho de emisión garantizada</a:t>
            </a:r>
          </a:p>
          <a:p>
            <a:pPr marL="274320" indent="-274320" defTabSz="685800">
              <a:lnSpc>
                <a:spcPct val="100000"/>
              </a:lnSpc>
              <a:spcBef>
                <a:spcPts val="0"/>
              </a:spcBef>
              <a:spcAft>
                <a:spcPts val="1200"/>
              </a:spcAft>
            </a:pPr>
            <a:r>
              <a:rPr lang="es-US" sz="2800" dirty="0">
                <a:solidFill>
                  <a:schemeClr val="accent1">
                    <a:lumMod val="75000"/>
                  </a:schemeClr>
                </a:solidFill>
              </a:rPr>
              <a:t>Si su estado tiene requisitos más generosos</a:t>
            </a:r>
          </a:p>
          <a:p>
            <a:pPr marL="274320" indent="-274320" defTabSz="685800">
              <a:lnSpc>
                <a:spcPct val="100000"/>
              </a:lnSpc>
              <a:spcBef>
                <a:spcPts val="0"/>
              </a:spcBef>
              <a:spcAft>
                <a:spcPts val="1200"/>
              </a:spcAft>
            </a:pPr>
            <a:r>
              <a:rPr lang="es-US" sz="2800" dirty="0">
                <a:solidFill>
                  <a:schemeClr val="accent1">
                    <a:lumMod val="75000"/>
                  </a:schemeClr>
                </a:solidFill>
              </a:rPr>
              <a:t>En cualquier momento en que una compañía de seguros le venda una</a:t>
            </a:r>
          </a:p>
          <a:p>
            <a:pPr marL="0" indent="0">
              <a:buNone/>
            </a:pPr>
            <a:endParaRPr lang="en-US" sz="2800" dirty="0">
              <a:solidFill>
                <a:schemeClr val="accent1">
                  <a:lumMod val="75000"/>
                </a:schemeClr>
              </a:solidFill>
            </a:endParaRPr>
          </a:p>
          <a:p>
            <a:pPr marL="0" indent="0">
              <a:lnSpc>
                <a:spcPct val="120000"/>
              </a:lnSpc>
              <a:spcBef>
                <a:spcPts val="600"/>
              </a:spcBef>
              <a:buNone/>
            </a:pPr>
            <a:r>
              <a:rPr lang="es-US" sz="2000" b="1" dirty="0">
                <a:solidFill>
                  <a:schemeClr val="accent1">
                    <a:lumMod val="75000"/>
                  </a:schemeClr>
                </a:solidFill>
              </a:rPr>
              <a:t>NOTA: </a:t>
            </a:r>
            <a:r>
              <a:rPr lang="es-US" sz="2000" dirty="0">
                <a:solidFill>
                  <a:schemeClr val="accent1">
                    <a:lumMod val="75000"/>
                  </a:schemeClr>
                </a:solidFill>
              </a:rPr>
              <a:t>Tiene un "período de prueba gratis" de 30 días cuando compre una nueva póliza de </a:t>
            </a:r>
            <a:r>
              <a:rPr lang="es-US" sz="2000" dirty="0" err="1">
                <a:solidFill>
                  <a:schemeClr val="accent1">
                    <a:lumMod val="75000"/>
                  </a:schemeClr>
                </a:solidFill>
              </a:rPr>
              <a:t>Medigap</a:t>
            </a:r>
            <a:r>
              <a:rPr lang="es-US" sz="2000" dirty="0">
                <a:solidFill>
                  <a:schemeClr val="accent1">
                    <a:lumMod val="75000"/>
                  </a:schemeClr>
                </a:solidFill>
              </a:rPr>
              <a:t>. Necesita pagar las dos primas por un mes.</a:t>
            </a:r>
          </a:p>
        </p:txBody>
      </p:sp>
      <p:pic>
        <p:nvPicPr>
          <p:cNvPr id="6" name="Picture 5">
            <a:extLst>
              <a:ext uri="{FF2B5EF4-FFF2-40B4-BE49-F238E27FC236}">
                <a16:creationId xmlns:a16="http://schemas.microsoft.com/office/drawing/2014/main" id="{71DBCE93-F161-4DDC-A9A8-9C0A27352119}"/>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687392" y="5014983"/>
            <a:ext cx="274320" cy="274320"/>
          </a:xfrm>
          <a:prstGeom prst="rect">
            <a:avLst/>
          </a:prstGeom>
        </p:spPr>
      </p:pic>
      <p:sp>
        <p:nvSpPr>
          <p:cNvPr id="4" name="Footer Placeholder 3">
            <a:extLst>
              <a:ext uri="{FF2B5EF4-FFF2-40B4-BE49-F238E27FC236}">
                <a16:creationId xmlns:a16="http://schemas.microsoft.com/office/drawing/2014/main" id="{2D7F6FC0-AD57-384B-94B4-E6D99D6D8CB1}"/>
              </a:ext>
            </a:extLst>
          </p:cNvPr>
          <p:cNvSpPr>
            <a:spLocks noGrp="1"/>
          </p:cNvSpPr>
          <p:nvPr>
            <p:ph type="ftr" sz="quarter" idx="11"/>
          </p:nvPr>
        </p:nvSpPr>
        <p:spPr/>
        <p:txBody>
          <a:bodyPr/>
          <a:lstStyle/>
          <a:p>
            <a:r>
              <a:rPr lang="es-US"/>
              <a:t>Pólizas del Seguro Suplementario de Medicare (Medigap)</a:t>
            </a:r>
          </a:p>
        </p:txBody>
      </p:sp>
      <p:sp>
        <p:nvSpPr>
          <p:cNvPr id="7" name="Slide Number Placeholder 6">
            <a:extLst>
              <a:ext uri="{FF2B5EF4-FFF2-40B4-BE49-F238E27FC236}">
                <a16:creationId xmlns:a16="http://schemas.microsoft.com/office/drawing/2014/main" id="{23DBB1C3-373D-4DF2-9EC0-D975BD2762CD}"/>
              </a:ext>
            </a:extLst>
          </p:cNvPr>
          <p:cNvSpPr>
            <a:spLocks noGrp="1"/>
          </p:cNvSpPr>
          <p:nvPr>
            <p:ph type="sldNum" sz="quarter" idx="12"/>
          </p:nvPr>
        </p:nvSpPr>
        <p:spPr/>
        <p:txBody>
          <a:bodyPr/>
          <a:lstStyle/>
          <a:p>
            <a:pPr>
              <a:defRPr/>
            </a:pPr>
            <a:fld id="{11E79EF6-0C0E-43E6-8FB3-918BC522CC5A}" type="slidenum">
              <a:rPr lang="en-US" smtClean="0"/>
              <a:pPr>
                <a:defRPr/>
              </a:pPr>
              <a:t>35</a:t>
            </a:fld>
            <a:endParaRPr lang="en-US"/>
          </a:p>
        </p:txBody>
      </p:sp>
      <p:sp>
        <p:nvSpPr>
          <p:cNvPr id="3" name="Date Placeholder 2">
            <a:extLst>
              <a:ext uri="{FF2B5EF4-FFF2-40B4-BE49-F238E27FC236}">
                <a16:creationId xmlns:a16="http://schemas.microsoft.com/office/drawing/2014/main" id="{FB56857D-FC6E-5D4B-B42E-6C8087DDC92E}"/>
              </a:ext>
            </a:extLst>
          </p:cNvPr>
          <p:cNvSpPr>
            <a:spLocks noGrp="1"/>
          </p:cNvSpPr>
          <p:nvPr>
            <p:ph type="dt" sz="half" idx="10"/>
          </p:nvPr>
        </p:nvSpPr>
        <p:spPr/>
        <p:txBody>
          <a:bodyPr/>
          <a:lstStyle/>
          <a:p>
            <a:r>
              <a:rPr lang="es-US"/>
              <a:t>Mayo de 2022</a:t>
            </a:r>
          </a:p>
        </p:txBody>
      </p:sp>
    </p:spTree>
    <p:custDataLst>
      <p:tags r:id="rId1"/>
    </p:custDataLst>
    <p:extLst>
      <p:ext uri="{BB962C8B-B14F-4D97-AF65-F5344CB8AC3E}">
        <p14:creationId xmlns:p14="http://schemas.microsoft.com/office/powerpoint/2010/main" val="3193497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250"/>
                                  </p:stCondLst>
                                  <p:childTnLst>
                                    <p:set>
                                      <p:cBhvr>
                                        <p:cTn id="9" dur="1" fill="hold">
                                          <p:stCondLst>
                                            <p:cond delay="0"/>
                                          </p:stCondLst>
                                        </p:cTn>
                                        <p:tgtEl>
                                          <p:spTgt spid="5">
                                            <p:txEl>
                                              <p:pRg st="1" end="1"/>
                                            </p:txEl>
                                          </p:spTgt>
                                        </p:tgtEl>
                                        <p:attrNameLst>
                                          <p:attrName>style.visibility</p:attrName>
                                        </p:attrNameLst>
                                      </p:cBhvr>
                                      <p:to>
                                        <p:strVal val="visible"/>
                                      </p:to>
                                    </p:set>
                                  </p:childTnLst>
                                </p:cTn>
                              </p:par>
                            </p:childTnLst>
                          </p:cTn>
                        </p:par>
                        <p:par>
                          <p:cTn id="10" fill="hold">
                            <p:stCondLst>
                              <p:cond delay="250"/>
                            </p:stCondLst>
                            <p:childTnLst>
                              <p:par>
                                <p:cTn id="11" presetID="1" presetClass="entr" presetSubtype="0" fill="hold" nodeType="afterEffect">
                                  <p:stCondLst>
                                    <p:cond delay="25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1534886" y="403762"/>
            <a:ext cx="10657114" cy="719643"/>
          </a:xfrm>
        </p:spPr>
        <p:txBody>
          <a:bodyPr>
            <a:normAutofit/>
          </a:bodyPr>
          <a:lstStyle/>
          <a:p>
            <a:r>
              <a:rPr lang="es-US" sz="3000"/>
              <a:t>Compruebe su conocimiento: Pregunta 5</a:t>
            </a:r>
          </a:p>
        </p:txBody>
      </p:sp>
      <p:sp>
        <p:nvSpPr>
          <p:cNvPr id="8" name="Content Placeholder 8"/>
          <p:cNvSpPr>
            <a:spLocks noGrp="1"/>
          </p:cNvSpPr>
          <p:nvPr>
            <p:ph type="body" sz="quarter" idx="13"/>
          </p:nvPr>
        </p:nvSpPr>
        <p:spPr>
          <a:xfrm>
            <a:off x="1463040" y="1554480"/>
            <a:ext cx="10077994" cy="3810569"/>
          </a:xfrm>
        </p:spPr>
        <p:txBody>
          <a:bodyPr vert="horz" lIns="91440" tIns="45720" rIns="91440" bIns="45720" rtlCol="0">
            <a:normAutofit/>
          </a:bodyPr>
          <a:lstStyle/>
          <a:p>
            <a:pPr defTabSz="685800">
              <a:spcBef>
                <a:spcPts val="1200"/>
              </a:spcBef>
            </a:pPr>
            <a:r>
              <a:rPr lang="es-US" sz="2600" b="1" dirty="0">
                <a:solidFill>
                  <a:srgbClr val="00529B"/>
                </a:solidFill>
              </a:rPr>
              <a:t>La cobertura para una condición preexistente solo puede excluirse de una póliza de </a:t>
            </a:r>
            <a:r>
              <a:rPr lang="es-US" sz="2600" b="1" dirty="0" err="1">
                <a:solidFill>
                  <a:srgbClr val="00529B"/>
                </a:solidFill>
              </a:rPr>
              <a:t>Medigap</a:t>
            </a:r>
            <a:r>
              <a:rPr lang="es-US" sz="2600" b="1" dirty="0">
                <a:solidFill>
                  <a:srgbClr val="00529B"/>
                </a:solidFill>
              </a:rPr>
              <a:t> si la condición se trató o diagnosticó dentro de los 6 meses previos a la fecha de inicio de la cobertura de </a:t>
            </a:r>
            <a:r>
              <a:rPr lang="es-US" sz="2600" b="1" dirty="0" err="1">
                <a:solidFill>
                  <a:srgbClr val="00529B"/>
                </a:solidFill>
              </a:rPr>
              <a:t>Medigap</a:t>
            </a:r>
            <a:r>
              <a:rPr lang="es-US" sz="2600" b="1" dirty="0">
                <a:solidFill>
                  <a:srgbClr val="00529B"/>
                </a:solidFill>
              </a:rPr>
              <a:t>.</a:t>
            </a:r>
          </a:p>
          <a:p>
            <a:pPr marL="457200" indent="-457200" defTabSz="685800">
              <a:spcBef>
                <a:spcPts val="1200"/>
              </a:spcBef>
              <a:buFont typeface="+mj-lt"/>
              <a:buAutoNum type="alphaLcPeriod"/>
            </a:pPr>
            <a:r>
              <a:rPr lang="es-US" sz="2600" dirty="0">
                <a:solidFill>
                  <a:srgbClr val="00529B"/>
                </a:solidFill>
              </a:rPr>
              <a:t>Verdadero</a:t>
            </a:r>
          </a:p>
          <a:p>
            <a:pPr marL="457200" indent="-457200" defTabSz="685800">
              <a:spcBef>
                <a:spcPts val="1200"/>
              </a:spcBef>
              <a:buFont typeface="+mj-lt"/>
              <a:buAutoNum type="alphaLcPeriod"/>
            </a:pPr>
            <a:r>
              <a:rPr lang="es-US" sz="2600" dirty="0">
                <a:solidFill>
                  <a:srgbClr val="00529B"/>
                </a:solidFill>
              </a:rPr>
              <a:t>Falso</a:t>
            </a:r>
          </a:p>
        </p:txBody>
      </p:sp>
      <p:sp>
        <p:nvSpPr>
          <p:cNvPr id="10" name="Rounded Rectangle 9" descr="Recuadro verde que resalta a la A como la respuesta correcta."/>
          <p:cNvSpPr/>
          <p:nvPr/>
        </p:nvSpPr>
        <p:spPr>
          <a:xfrm>
            <a:off x="1484754" y="3330075"/>
            <a:ext cx="2237240" cy="457200"/>
          </a:xfrm>
          <a:prstGeom prst="roundRect">
            <a:avLst/>
          </a:prstGeom>
          <a:noFill/>
          <a:ln w="38100" cap="flat" cmpd="sng" algn="ctr">
            <a:solidFill>
              <a:srgbClr val="00B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9" name="Title 1"/>
          <p:cNvSpPr txBox="1">
            <a:spLocks/>
          </p:cNvSpPr>
          <p:nvPr/>
        </p:nvSpPr>
        <p:spPr>
          <a:xfrm>
            <a:off x="1747924" y="4653791"/>
            <a:ext cx="9598364" cy="562154"/>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3400" b="1" i="0" kern="1200" baseline="0">
                <a:solidFill>
                  <a:srgbClr val="00539A"/>
                </a:solidFill>
                <a:latin typeface="Arial Black" panose="020B0604020202020204" pitchFamily="34" charset="0"/>
                <a:ea typeface="+mj-ea"/>
                <a:cs typeface="Arial Black" panose="020B0604020202020204" pitchFamily="34" charset="0"/>
              </a:defRPr>
            </a:lvl1pPr>
          </a:lstStyle>
          <a:p>
            <a:r>
              <a:rPr lang="es-US" sz="2000" dirty="0"/>
              <a:t>Cuenta regresiva: </a:t>
            </a:r>
            <a:r>
              <a:rPr lang="es-US" sz="2000" b="0" dirty="0">
                <a:latin typeface="Arial" pitchFamily="34" charset="0"/>
                <a:cs typeface="Arial" pitchFamily="34" charset="0"/>
              </a:rPr>
              <a:t>Conteste la pregunta antes de que la barra desaparezca.</a:t>
            </a:r>
          </a:p>
        </p:txBody>
      </p:sp>
      <p:sp>
        <p:nvSpPr>
          <p:cNvPr id="4" name="Footer Placeholder 3">
            <a:extLst>
              <a:ext uri="{FF2B5EF4-FFF2-40B4-BE49-F238E27FC236}">
                <a16:creationId xmlns:a16="http://schemas.microsoft.com/office/drawing/2014/main" id="{1CBAF6EE-A535-D943-B272-41C3739A3EED}"/>
              </a:ext>
            </a:extLst>
          </p:cNvPr>
          <p:cNvSpPr>
            <a:spLocks noGrp="1"/>
          </p:cNvSpPr>
          <p:nvPr>
            <p:ph type="ftr" sz="quarter" idx="11"/>
          </p:nvPr>
        </p:nvSpPr>
        <p:spPr/>
        <p:txBody>
          <a:bodyPr/>
          <a:lstStyle/>
          <a:p>
            <a:r>
              <a:rPr lang="es-US"/>
              <a:t>Pólizas del Seguro Suplementario de Medicare (Medigap)</a:t>
            </a:r>
          </a:p>
        </p:txBody>
      </p:sp>
      <p:sp>
        <p:nvSpPr>
          <p:cNvPr id="2" name="Slide Number Placeholder 1">
            <a:extLst>
              <a:ext uri="{FF2B5EF4-FFF2-40B4-BE49-F238E27FC236}">
                <a16:creationId xmlns:a16="http://schemas.microsoft.com/office/drawing/2014/main" id="{5222675E-9556-4EB5-A01D-59333518E32E}"/>
              </a:ext>
            </a:extLst>
          </p:cNvPr>
          <p:cNvSpPr>
            <a:spLocks noGrp="1"/>
          </p:cNvSpPr>
          <p:nvPr>
            <p:ph type="sldNum" sz="quarter" idx="12"/>
          </p:nvPr>
        </p:nvSpPr>
        <p:spPr/>
        <p:txBody>
          <a:bodyPr/>
          <a:lstStyle/>
          <a:p>
            <a:fld id="{F0CCE2AE-27A2-40B1-80D1-5342831D4722}" type="slidenum">
              <a:rPr lang="en-US" smtClean="0"/>
              <a:t>36</a:t>
            </a:fld>
            <a:endParaRPr lang="en-US"/>
          </a:p>
        </p:txBody>
      </p:sp>
      <p:sp>
        <p:nvSpPr>
          <p:cNvPr id="3" name="Date Placeholder 2">
            <a:extLst>
              <a:ext uri="{FF2B5EF4-FFF2-40B4-BE49-F238E27FC236}">
                <a16:creationId xmlns:a16="http://schemas.microsoft.com/office/drawing/2014/main" id="{0FDD92F1-9739-834A-85A2-E4D2EEE86F73}"/>
              </a:ext>
            </a:extLst>
          </p:cNvPr>
          <p:cNvSpPr>
            <a:spLocks noGrp="1"/>
          </p:cNvSpPr>
          <p:nvPr>
            <p:ph type="dt" sz="half" idx="10"/>
          </p:nvPr>
        </p:nvSpPr>
        <p:spPr/>
        <p:txBody>
          <a:bodyPr/>
          <a:lstStyle/>
          <a:p>
            <a:r>
              <a:rPr lang="es-US"/>
              <a:t>Mayo de 2022</a:t>
            </a:r>
          </a:p>
        </p:txBody>
      </p:sp>
    </p:spTree>
    <p:custDataLst>
      <p:tags r:id="rId1"/>
    </p:custDataLst>
    <p:extLst>
      <p:ext uri="{BB962C8B-B14F-4D97-AF65-F5344CB8AC3E}">
        <p14:creationId xmlns:p14="http://schemas.microsoft.com/office/powerpoint/2010/main" val="336906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1524000" y="403762"/>
            <a:ext cx="10668000" cy="719643"/>
          </a:xfrm>
        </p:spPr>
        <p:txBody>
          <a:bodyPr>
            <a:normAutofit/>
          </a:bodyPr>
          <a:lstStyle/>
          <a:p>
            <a:r>
              <a:rPr lang="es-US" sz="3000"/>
              <a:t>Compruebe su conocimiento: Pregunta 6</a:t>
            </a:r>
          </a:p>
        </p:txBody>
      </p:sp>
      <p:sp>
        <p:nvSpPr>
          <p:cNvPr id="8" name="Content Placeholder 8"/>
          <p:cNvSpPr>
            <a:spLocks noGrp="1"/>
          </p:cNvSpPr>
          <p:nvPr>
            <p:ph type="body" sz="quarter" idx="13"/>
          </p:nvPr>
        </p:nvSpPr>
        <p:spPr>
          <a:xfrm>
            <a:off x="643944" y="1631754"/>
            <a:ext cx="11217498" cy="3810569"/>
          </a:xfrm>
        </p:spPr>
        <p:txBody>
          <a:bodyPr vert="horz" lIns="91440" tIns="45720" rIns="91440" bIns="45720" rtlCol="0">
            <a:normAutofit/>
          </a:bodyPr>
          <a:lstStyle/>
          <a:p>
            <a:pPr defTabSz="685800">
              <a:spcBef>
                <a:spcPts val="1200"/>
              </a:spcBef>
            </a:pPr>
            <a:r>
              <a:rPr lang="es-US" sz="2600" b="1" dirty="0">
                <a:solidFill>
                  <a:srgbClr val="00529B"/>
                </a:solidFill>
              </a:rPr>
              <a:t>Si tiene 65 años o más, su _____ de </a:t>
            </a:r>
            <a:r>
              <a:rPr lang="es-US" sz="2600" b="1" dirty="0" err="1">
                <a:solidFill>
                  <a:srgbClr val="00529B"/>
                </a:solidFill>
              </a:rPr>
              <a:t>Medigap</a:t>
            </a:r>
            <a:r>
              <a:rPr lang="es-US" sz="2600" b="1" dirty="0">
                <a:solidFill>
                  <a:srgbClr val="00529B"/>
                </a:solidFill>
              </a:rPr>
              <a:t> comienza cuando se inscribe en la Parte B y no se puede cambiar ni repetir.</a:t>
            </a:r>
          </a:p>
          <a:p>
            <a:pPr marL="457200" indent="-457200" defTabSz="685800">
              <a:spcBef>
                <a:spcPts val="1200"/>
              </a:spcBef>
              <a:buFont typeface="+mj-lt"/>
              <a:buAutoNum type="alphaLcPeriod"/>
            </a:pPr>
            <a:r>
              <a:rPr lang="es-US" sz="2600" dirty="0">
                <a:solidFill>
                  <a:srgbClr val="00529B"/>
                </a:solidFill>
              </a:rPr>
              <a:t>Período de Inscripción Inicial (IEP, por sus siglas en inglés)</a:t>
            </a:r>
          </a:p>
          <a:p>
            <a:pPr marL="457200" indent="-457200" defTabSz="685800">
              <a:spcBef>
                <a:spcPts val="1200"/>
              </a:spcBef>
              <a:buFont typeface="+mj-lt"/>
              <a:buAutoNum type="alphaLcPeriod"/>
            </a:pPr>
            <a:r>
              <a:rPr lang="es-US" sz="2600" dirty="0">
                <a:solidFill>
                  <a:srgbClr val="00529B"/>
                </a:solidFill>
              </a:rPr>
              <a:t>Período de Inscripción General (GEP, por sus siglas en inglés)</a:t>
            </a:r>
          </a:p>
          <a:p>
            <a:pPr marL="457200" indent="-457200" defTabSz="685800">
              <a:spcBef>
                <a:spcPts val="1200"/>
              </a:spcBef>
              <a:buFont typeface="+mj-lt"/>
              <a:buAutoNum type="alphaLcPeriod"/>
            </a:pPr>
            <a:r>
              <a:rPr lang="es-US" sz="2600" dirty="0">
                <a:solidFill>
                  <a:srgbClr val="00529B"/>
                </a:solidFill>
              </a:rPr>
              <a:t>Período de Inscripción Abierta (OEP, por sus siglas en inglés)</a:t>
            </a:r>
          </a:p>
        </p:txBody>
      </p:sp>
      <p:sp>
        <p:nvSpPr>
          <p:cNvPr id="10" name="Rounded Rectangle 9" descr="Recuadro verde que resalta a la C como la respuesta correcta."/>
          <p:cNvSpPr/>
          <p:nvPr/>
        </p:nvSpPr>
        <p:spPr>
          <a:xfrm>
            <a:off x="592428" y="3663597"/>
            <a:ext cx="9826580" cy="548257"/>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9" name="Title 1"/>
          <p:cNvSpPr txBox="1">
            <a:spLocks/>
          </p:cNvSpPr>
          <p:nvPr/>
        </p:nvSpPr>
        <p:spPr>
          <a:xfrm>
            <a:off x="1735045" y="4743944"/>
            <a:ext cx="9598364" cy="484880"/>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3400" b="1" i="0" kern="1200" baseline="0">
                <a:solidFill>
                  <a:srgbClr val="00539A"/>
                </a:solidFill>
                <a:latin typeface="Arial Black" panose="020B0604020202020204" pitchFamily="34" charset="0"/>
                <a:ea typeface="+mj-ea"/>
                <a:cs typeface="Arial Black" panose="020B0604020202020204" pitchFamily="34" charset="0"/>
              </a:defRPr>
            </a:lvl1pPr>
          </a:lstStyle>
          <a:p>
            <a:r>
              <a:rPr lang="es-US" sz="2000" dirty="0"/>
              <a:t>Cuenta regresiva: </a:t>
            </a:r>
            <a:r>
              <a:rPr lang="es-US" sz="2000" b="0" dirty="0">
                <a:latin typeface="Arial" pitchFamily="34" charset="0"/>
                <a:cs typeface="Arial" pitchFamily="34" charset="0"/>
              </a:rPr>
              <a:t>Conteste la pregunta antes de que la barra desaparezca.</a:t>
            </a:r>
          </a:p>
        </p:txBody>
      </p:sp>
      <p:sp>
        <p:nvSpPr>
          <p:cNvPr id="4" name="Footer Placeholder 3">
            <a:extLst>
              <a:ext uri="{FF2B5EF4-FFF2-40B4-BE49-F238E27FC236}">
                <a16:creationId xmlns:a16="http://schemas.microsoft.com/office/drawing/2014/main" id="{1CBAF6EE-A535-D943-B272-41C3739A3EED}"/>
              </a:ext>
            </a:extLst>
          </p:cNvPr>
          <p:cNvSpPr>
            <a:spLocks noGrp="1"/>
          </p:cNvSpPr>
          <p:nvPr>
            <p:ph type="ftr" sz="quarter" idx="11"/>
          </p:nvPr>
        </p:nvSpPr>
        <p:spPr/>
        <p:txBody>
          <a:bodyPr/>
          <a:lstStyle/>
          <a:p>
            <a:r>
              <a:rPr lang="es-US"/>
              <a:t>Pólizas del Seguro Suplementario de Medicare (Medigap)</a:t>
            </a:r>
          </a:p>
        </p:txBody>
      </p:sp>
      <p:sp>
        <p:nvSpPr>
          <p:cNvPr id="2" name="Slide Number Placeholder 1">
            <a:extLst>
              <a:ext uri="{FF2B5EF4-FFF2-40B4-BE49-F238E27FC236}">
                <a16:creationId xmlns:a16="http://schemas.microsoft.com/office/drawing/2014/main" id="{FB8E3FFD-EBAD-4187-A7CF-9E8E1EA78AA4}"/>
              </a:ext>
            </a:extLst>
          </p:cNvPr>
          <p:cNvSpPr>
            <a:spLocks noGrp="1"/>
          </p:cNvSpPr>
          <p:nvPr>
            <p:ph type="sldNum" sz="quarter" idx="12"/>
          </p:nvPr>
        </p:nvSpPr>
        <p:spPr/>
        <p:txBody>
          <a:bodyPr/>
          <a:lstStyle/>
          <a:p>
            <a:fld id="{F0CCE2AE-27A2-40B1-80D1-5342831D4722}" type="slidenum">
              <a:rPr lang="en-US" smtClean="0"/>
              <a:t>37</a:t>
            </a:fld>
            <a:endParaRPr lang="en-US"/>
          </a:p>
        </p:txBody>
      </p:sp>
      <p:sp>
        <p:nvSpPr>
          <p:cNvPr id="3" name="Date Placeholder 2">
            <a:extLst>
              <a:ext uri="{FF2B5EF4-FFF2-40B4-BE49-F238E27FC236}">
                <a16:creationId xmlns:a16="http://schemas.microsoft.com/office/drawing/2014/main" id="{0FDD92F1-9739-834A-85A2-E4D2EEE86F73}"/>
              </a:ext>
            </a:extLst>
          </p:cNvPr>
          <p:cNvSpPr>
            <a:spLocks noGrp="1"/>
          </p:cNvSpPr>
          <p:nvPr>
            <p:ph type="dt" sz="half" idx="10"/>
          </p:nvPr>
        </p:nvSpPr>
        <p:spPr/>
        <p:txBody>
          <a:bodyPr/>
          <a:lstStyle/>
          <a:p>
            <a:r>
              <a:rPr lang="es-US"/>
              <a:t>Mayo de 2022</a:t>
            </a:r>
          </a:p>
        </p:txBody>
      </p:sp>
    </p:spTree>
    <p:custDataLst>
      <p:tags r:id="rId1"/>
    </p:custDataLst>
    <p:extLst>
      <p:ext uri="{BB962C8B-B14F-4D97-AF65-F5344CB8AC3E}">
        <p14:creationId xmlns:p14="http://schemas.microsoft.com/office/powerpoint/2010/main" val="2218205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US"/>
              <a:t>Lección 4</a:t>
            </a:r>
          </a:p>
        </p:txBody>
      </p:sp>
      <p:sp>
        <p:nvSpPr>
          <p:cNvPr id="5" name="Text Placeholder 4"/>
          <p:cNvSpPr>
            <a:spLocks noGrp="1"/>
          </p:cNvSpPr>
          <p:nvPr>
            <p:ph type="body" idx="1"/>
          </p:nvPr>
        </p:nvSpPr>
        <p:spPr/>
        <p:txBody>
          <a:bodyPr>
            <a:normAutofit/>
          </a:bodyPr>
          <a:lstStyle/>
          <a:p>
            <a:r>
              <a:rPr lang="es-US" cap="none" dirty="0"/>
              <a:t>Protecciones y derechos de las pólizas de Seguro Suplementario de Medicare (</a:t>
            </a:r>
            <a:r>
              <a:rPr lang="es-US" cap="none" dirty="0" err="1"/>
              <a:t>Medigap</a:t>
            </a:r>
            <a:r>
              <a:rPr lang="es-US" cap="none" dirty="0"/>
              <a:t>)</a:t>
            </a:r>
          </a:p>
        </p:txBody>
      </p:sp>
      <p:sp>
        <p:nvSpPr>
          <p:cNvPr id="3" name="Date Placeholder 2">
            <a:extLst>
              <a:ext uri="{FF2B5EF4-FFF2-40B4-BE49-F238E27FC236}">
                <a16:creationId xmlns:a16="http://schemas.microsoft.com/office/drawing/2014/main" id="{33C0D68B-F4F6-144A-AF31-3CB80941E98E}"/>
              </a:ext>
            </a:extLst>
          </p:cNvPr>
          <p:cNvSpPr>
            <a:spLocks noGrp="1"/>
          </p:cNvSpPr>
          <p:nvPr>
            <p:ph type="dt" sz="half" idx="4294967295"/>
          </p:nvPr>
        </p:nvSpPr>
        <p:spPr>
          <a:xfrm>
            <a:off x="0" y="6356350"/>
            <a:ext cx="2743200" cy="365125"/>
          </a:xfrm>
        </p:spPr>
        <p:txBody>
          <a:bodyPr/>
          <a:lstStyle/>
          <a:p>
            <a:r>
              <a:rPr lang="es-US"/>
              <a:t>Mayo de 2022</a:t>
            </a:r>
          </a:p>
        </p:txBody>
      </p:sp>
      <p:sp>
        <p:nvSpPr>
          <p:cNvPr id="4" name="Footer Placeholder 3">
            <a:extLst>
              <a:ext uri="{FF2B5EF4-FFF2-40B4-BE49-F238E27FC236}">
                <a16:creationId xmlns:a16="http://schemas.microsoft.com/office/drawing/2014/main" id="{9387F986-E384-5246-974E-F51BE462731A}"/>
              </a:ext>
            </a:extLst>
          </p:cNvPr>
          <p:cNvSpPr>
            <a:spLocks noGrp="1"/>
          </p:cNvSpPr>
          <p:nvPr>
            <p:ph type="ftr" sz="quarter" idx="4294967295"/>
          </p:nvPr>
        </p:nvSpPr>
        <p:spPr>
          <a:xfrm>
            <a:off x="0" y="6457950"/>
            <a:ext cx="4114800" cy="365125"/>
          </a:xfrm>
        </p:spPr>
        <p:txBody>
          <a:bodyPr/>
          <a:lstStyle/>
          <a:p>
            <a:r>
              <a:rPr lang="es-US"/>
              <a:t>Pólizas del Seguro Suplementario de Medicare (Medigap)</a:t>
            </a:r>
          </a:p>
        </p:txBody>
      </p:sp>
    </p:spTree>
    <p:custDataLst>
      <p:tags r:id="rId1"/>
    </p:custDataLst>
    <p:extLst>
      <p:ext uri="{BB962C8B-B14F-4D97-AF65-F5344CB8AC3E}">
        <p14:creationId xmlns:p14="http://schemas.microsoft.com/office/powerpoint/2010/main" val="131966790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4E077B-40FA-4DC1-B9F7-996A7F2535E1}"/>
              </a:ext>
            </a:extLst>
          </p:cNvPr>
          <p:cNvSpPr>
            <a:spLocks noGrp="1"/>
          </p:cNvSpPr>
          <p:nvPr>
            <p:ph type="title"/>
          </p:nvPr>
        </p:nvSpPr>
        <p:spPr>
          <a:xfrm>
            <a:off x="0" y="24064"/>
            <a:ext cx="12192000" cy="890336"/>
          </a:xfrm>
        </p:spPr>
        <p:txBody>
          <a:bodyPr anchor="ctr">
            <a:normAutofit/>
          </a:bodyPr>
          <a:lstStyle/>
          <a:p>
            <a:r>
              <a:rPr lang="es-US" sz="3000"/>
              <a:t>Objetivos de la lección 4</a:t>
            </a:r>
          </a:p>
        </p:txBody>
      </p:sp>
      <p:sp>
        <p:nvSpPr>
          <p:cNvPr id="6" name="Text Placeholder 5">
            <a:extLst>
              <a:ext uri="{FF2B5EF4-FFF2-40B4-BE49-F238E27FC236}">
                <a16:creationId xmlns:a16="http://schemas.microsoft.com/office/drawing/2014/main" id="{E70C0834-1DFA-4AF2-B389-62E37425CE75}"/>
              </a:ext>
            </a:extLst>
          </p:cNvPr>
          <p:cNvSpPr>
            <a:spLocks noGrp="1"/>
          </p:cNvSpPr>
          <p:nvPr>
            <p:ph type="body" sz="quarter" idx="13"/>
          </p:nvPr>
        </p:nvSpPr>
        <p:spPr/>
        <p:txBody>
          <a:bodyPr vert="horz" lIns="91440" tIns="45720" rIns="91440" bIns="45720" rtlCol="0">
            <a:normAutofit/>
          </a:bodyPr>
          <a:lstStyle/>
          <a:p>
            <a:pPr marL="0" lvl="0" indent="0" defTabSz="685800">
              <a:lnSpc>
                <a:spcPct val="100000"/>
              </a:lnSpc>
              <a:spcBef>
                <a:spcPts val="0"/>
              </a:spcBef>
              <a:spcAft>
                <a:spcPts val="1200"/>
              </a:spcAft>
              <a:buNone/>
            </a:pPr>
            <a:r>
              <a:rPr lang="es-US" sz="2800" b="1" dirty="0">
                <a:solidFill>
                  <a:srgbClr val="00529B"/>
                </a:solidFill>
              </a:rPr>
              <a:t>Al finalizar esta sesión, usted podrá:</a:t>
            </a:r>
          </a:p>
          <a:p>
            <a:pPr marL="548640" lvl="1" indent="-274320" defTabSz="685800">
              <a:lnSpc>
                <a:spcPct val="100000"/>
              </a:lnSpc>
              <a:spcBef>
                <a:spcPts val="0"/>
              </a:spcBef>
              <a:spcAft>
                <a:spcPts val="1200"/>
              </a:spcAft>
              <a:buFont typeface="Wingdings" panose="05000000000000000000" pitchFamily="2" charset="2"/>
              <a:buChar char="§"/>
            </a:pPr>
            <a:r>
              <a:rPr lang="es-US" sz="2400" dirty="0">
                <a:solidFill>
                  <a:srgbClr val="00529B"/>
                </a:solidFill>
              </a:rPr>
              <a:t>Explicar los derechos de emisión garantizada, la renovación garantizada y los derechos de suspensión de pólizas</a:t>
            </a:r>
          </a:p>
          <a:p>
            <a:pPr marL="548640" lvl="1" indent="-274320" defTabSz="685800">
              <a:lnSpc>
                <a:spcPct val="100000"/>
              </a:lnSpc>
              <a:spcBef>
                <a:spcPts val="0"/>
              </a:spcBef>
              <a:spcAft>
                <a:spcPts val="1200"/>
              </a:spcAft>
              <a:buFont typeface="Wingdings" panose="05000000000000000000" pitchFamily="2" charset="2"/>
              <a:buChar char="§"/>
            </a:pPr>
            <a:r>
              <a:rPr lang="es-US" sz="2400" dirty="0">
                <a:solidFill>
                  <a:srgbClr val="00529B"/>
                </a:solidFill>
              </a:rPr>
              <a:t>Saber dónde obtener información sobre los derechos y las protecciones de </a:t>
            </a:r>
            <a:r>
              <a:rPr lang="es-US" sz="2400" dirty="0" err="1">
                <a:solidFill>
                  <a:srgbClr val="00529B"/>
                </a:solidFill>
              </a:rPr>
              <a:t>Medigap</a:t>
            </a:r>
            <a:endParaRPr lang="es-US" sz="2400" dirty="0">
              <a:solidFill>
                <a:srgbClr val="00529B"/>
              </a:solidFill>
            </a:endParaRPr>
          </a:p>
          <a:p>
            <a:pPr marL="0" indent="0" defTabSz="685800">
              <a:lnSpc>
                <a:spcPct val="100000"/>
              </a:lnSpc>
              <a:spcBef>
                <a:spcPts val="600"/>
              </a:spcBef>
              <a:spcAft>
                <a:spcPts val="1200"/>
              </a:spcAft>
              <a:buNone/>
            </a:pPr>
            <a:endParaRPr lang="en-US" sz="2800" dirty="0">
              <a:solidFill>
                <a:srgbClr val="00529B"/>
              </a:solidFill>
            </a:endParaRPr>
          </a:p>
        </p:txBody>
      </p:sp>
      <p:sp>
        <p:nvSpPr>
          <p:cNvPr id="4" name="Footer Placeholder 3">
            <a:extLst>
              <a:ext uri="{FF2B5EF4-FFF2-40B4-BE49-F238E27FC236}">
                <a16:creationId xmlns:a16="http://schemas.microsoft.com/office/drawing/2014/main" id="{A1572E6D-D295-4DE9-ADAE-C9EC2EE4707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1200" b="0" i="0" u="none" strike="noStrike" cap="none" normalizeH="0" baseline="0" noProof="0">
                <a:ln>
                  <a:noFill/>
                </a:ln>
                <a:uLnTx/>
                <a:uFillTx/>
                <a:latin typeface="Arial" panose="020B0604020202020204" pitchFamily="34" charset="0"/>
                <a:ea typeface="+mn-ea"/>
                <a:cs typeface="Arial" panose="020B0604020202020204" pitchFamily="34" charset="0"/>
              </a:rPr>
              <a:t>Pólizas del Seguro Suplementario de Medicare (Medigap)</a:t>
            </a:r>
          </a:p>
        </p:txBody>
      </p:sp>
      <p:sp>
        <p:nvSpPr>
          <p:cNvPr id="5" name="Slide Number Placeholder 4">
            <a:extLst>
              <a:ext uri="{FF2B5EF4-FFF2-40B4-BE49-F238E27FC236}">
                <a16:creationId xmlns:a16="http://schemas.microsoft.com/office/drawing/2014/main" id="{730DFFAF-3BD4-47EB-B2DC-58B24E242720}"/>
              </a:ext>
            </a:extLst>
          </p:cNvPr>
          <p:cNvSpPr>
            <a:spLocks noGrp="1"/>
          </p:cNvSpPr>
          <p:nvPr>
            <p:ph type="sldNum" sz="quarter" idx="12"/>
          </p:nvPr>
        </p:nvSpPr>
        <p:spPr/>
        <p:txBody>
          <a:bodyPr/>
          <a:lstStyle/>
          <a:p>
            <a:pPr>
              <a:defRPr/>
            </a:pPr>
            <a:fld id="{11E79EF6-0C0E-43E6-8FB3-918BC522CC5A}" type="slidenum">
              <a:rPr lang="en-US" smtClean="0"/>
              <a:pPr>
                <a:defRPr/>
              </a:pPr>
              <a:t>39</a:t>
            </a:fld>
            <a:endParaRPr lang="en-US"/>
          </a:p>
        </p:txBody>
      </p:sp>
      <p:sp>
        <p:nvSpPr>
          <p:cNvPr id="3" name="Date Placeholder 2">
            <a:extLst>
              <a:ext uri="{FF2B5EF4-FFF2-40B4-BE49-F238E27FC236}">
                <a16:creationId xmlns:a16="http://schemas.microsoft.com/office/drawing/2014/main" id="{7E8ECB57-79E5-4D26-8698-9A81D8007C0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sz="1200" b="0" i="0" u="none" strike="noStrike" cap="none" normalizeH="0" baseline="0" noProof="0">
                <a:ln>
                  <a:noFill/>
                </a:ln>
                <a:uLnTx/>
                <a:uFillTx/>
                <a:latin typeface="Arial" panose="020B0604020202020204" pitchFamily="34" charset="0"/>
                <a:ea typeface="+mn-ea"/>
                <a:cs typeface="Arial" panose="020B0604020202020204" pitchFamily="34" charset="0"/>
              </a:rPr>
              <a:t>Mayo de 2022</a:t>
            </a:r>
          </a:p>
        </p:txBody>
      </p:sp>
    </p:spTree>
    <p:custDataLst>
      <p:tags r:id="rId1"/>
    </p:custDataLst>
    <p:extLst>
      <p:ext uri="{BB962C8B-B14F-4D97-AF65-F5344CB8AC3E}">
        <p14:creationId xmlns:p14="http://schemas.microsoft.com/office/powerpoint/2010/main" val="20584828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US" dirty="0"/>
              <a:t>Lección 1</a:t>
            </a:r>
          </a:p>
        </p:txBody>
      </p:sp>
      <p:sp>
        <p:nvSpPr>
          <p:cNvPr id="5" name="Text Placeholder 4"/>
          <p:cNvSpPr>
            <a:spLocks noGrp="1"/>
          </p:cNvSpPr>
          <p:nvPr>
            <p:ph type="body" idx="1"/>
          </p:nvPr>
        </p:nvSpPr>
        <p:spPr/>
        <p:txBody>
          <a:bodyPr>
            <a:normAutofit/>
          </a:bodyPr>
          <a:lstStyle/>
          <a:p>
            <a:r>
              <a:rPr lang="es-US"/>
              <a:t>Introducción al Seguro Suplementario de Medicare (Medigap)</a:t>
            </a:r>
          </a:p>
        </p:txBody>
      </p:sp>
    </p:spTree>
    <p:custDataLst>
      <p:tags r:id="rId1"/>
    </p:custDataLst>
    <p:extLst>
      <p:ext uri="{BB962C8B-B14F-4D97-AF65-F5344CB8AC3E}">
        <p14:creationId xmlns:p14="http://schemas.microsoft.com/office/powerpoint/2010/main" val="195369874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6"/>
          <p:cNvSpPr>
            <a:spLocks noGrp="1"/>
          </p:cNvSpPr>
          <p:nvPr>
            <p:ph type="title"/>
          </p:nvPr>
        </p:nvSpPr>
        <p:spPr>
          <a:xfrm>
            <a:off x="0" y="34725"/>
            <a:ext cx="12192000" cy="914400"/>
          </a:xfrm>
        </p:spPr>
        <p:txBody>
          <a:bodyPr anchor="ctr">
            <a:normAutofit/>
          </a:bodyPr>
          <a:lstStyle/>
          <a:p>
            <a:r>
              <a:rPr lang="es-US" sz="3000"/>
              <a:t>Derechos de Emisión Garantizada de Medigap </a:t>
            </a:r>
          </a:p>
        </p:txBody>
      </p:sp>
      <p:sp>
        <p:nvSpPr>
          <p:cNvPr id="7" name="Content Placeholder 7"/>
          <p:cNvSpPr>
            <a:spLocks noGrp="1"/>
          </p:cNvSpPr>
          <p:nvPr>
            <p:ph type="body" sz="quarter" idx="13"/>
          </p:nvPr>
        </p:nvSpPr>
        <p:spPr>
          <a:xfrm>
            <a:off x="1597228" y="1202790"/>
            <a:ext cx="10058400" cy="960100"/>
          </a:xfrm>
        </p:spPr>
        <p:txBody>
          <a:bodyPr>
            <a:normAutofit/>
          </a:bodyPr>
          <a:lstStyle/>
          <a:p>
            <a:pPr marL="0" lvl="0" indent="0" defTabSz="685800">
              <a:buNone/>
            </a:pPr>
            <a:r>
              <a:rPr lang="es-US" sz="2800">
                <a:solidFill>
                  <a:srgbClr val="00529B"/>
                </a:solidFill>
              </a:rPr>
              <a:t>John tiene un Plan de Medicare Advantage. Tendrá un derecho de emisión garantizada de Medigap si:</a:t>
            </a:r>
          </a:p>
        </p:txBody>
      </p:sp>
      <p:sp>
        <p:nvSpPr>
          <p:cNvPr id="4" name="Rectangle: Rounded Corners 3" descr="Recuadro 1: Se inscribió en el plan cuando fue elegible para la Parte A por primera vez a los 65 años, y en el primer año quiere cambiarse a Medicare Original (derecho de prueba)&#10;">
            <a:extLst>
              <a:ext uri="{FF2B5EF4-FFF2-40B4-BE49-F238E27FC236}">
                <a16:creationId xmlns:a16="http://schemas.microsoft.com/office/drawing/2014/main" id="{F95F6904-C3D3-4C9F-AF8D-C2F50500344D}"/>
              </a:ext>
            </a:extLst>
          </p:cNvPr>
          <p:cNvSpPr/>
          <p:nvPr/>
        </p:nvSpPr>
        <p:spPr>
          <a:xfrm>
            <a:off x="1597228" y="2256869"/>
            <a:ext cx="8782448" cy="1007615"/>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US" sz="2000" dirty="0">
                <a:solidFill>
                  <a:srgbClr val="00529B"/>
                </a:solidFill>
                <a:latin typeface="Arial" panose="020B0604020202020204" pitchFamily="34" charset="0"/>
                <a:cs typeface="Arial" panose="020B0604020202020204" pitchFamily="34" charset="0"/>
              </a:rPr>
              <a:t>Se inscribió en el plan cuando fue elegible para la Parte A por primera vez a los 65 años, y en el primer año quiere cambiarse a Medicare Original (derecho de prueba)</a:t>
            </a:r>
          </a:p>
        </p:txBody>
      </p:sp>
      <p:grpSp>
        <p:nvGrpSpPr>
          <p:cNvPr id="9" name="Box 1" descr="Recuadro 2: O, su plan abandona Medicare&#10;">
            <a:extLst>
              <a:ext uri="{FF2B5EF4-FFF2-40B4-BE49-F238E27FC236}">
                <a16:creationId xmlns:a16="http://schemas.microsoft.com/office/drawing/2014/main" id="{F7C0625B-EAAF-4D93-B930-DDB61FDB37EF}"/>
              </a:ext>
            </a:extLst>
          </p:cNvPr>
          <p:cNvGrpSpPr/>
          <p:nvPr/>
        </p:nvGrpSpPr>
        <p:grpSpPr>
          <a:xfrm>
            <a:off x="1693203" y="3286978"/>
            <a:ext cx="8383847" cy="914400"/>
            <a:chOff x="1693203" y="3286978"/>
            <a:chExt cx="8383847" cy="914400"/>
          </a:xfrm>
        </p:grpSpPr>
        <p:sp>
          <p:nvSpPr>
            <p:cNvPr id="14" name="Rectangle: Rounded Corners 13">
              <a:extLst>
                <a:ext uri="{FF2B5EF4-FFF2-40B4-BE49-F238E27FC236}">
                  <a16:creationId xmlns:a16="http://schemas.microsoft.com/office/drawing/2014/main" id="{8F6C086C-C136-4AC1-951F-167FB8C73389}"/>
                </a:ext>
              </a:extLst>
            </p:cNvPr>
            <p:cNvSpPr/>
            <p:nvPr/>
          </p:nvSpPr>
          <p:spPr>
            <a:xfrm>
              <a:off x="2321161" y="3385285"/>
              <a:ext cx="7755889" cy="726443"/>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s-US" sz="2400" dirty="0">
                  <a:solidFill>
                    <a:srgbClr val="00529B"/>
                  </a:solidFill>
                  <a:latin typeface="Arial" panose="020B0604020202020204" pitchFamily="34" charset="0"/>
                  <a:cs typeface="Arial" panose="020B0604020202020204" pitchFamily="34" charset="0"/>
                </a:rPr>
                <a:t>   Su plan abandona Medicare</a:t>
              </a:r>
            </a:p>
          </p:txBody>
        </p:sp>
        <p:sp>
          <p:nvSpPr>
            <p:cNvPr id="29" name="Oval 28">
              <a:extLst>
                <a:ext uri="{FF2B5EF4-FFF2-40B4-BE49-F238E27FC236}">
                  <a16:creationId xmlns:a16="http://schemas.microsoft.com/office/drawing/2014/main" id="{650CF2A8-05AD-4AD0-B9A8-6C3627DF35A9}"/>
                </a:ext>
              </a:extLst>
            </p:cNvPr>
            <p:cNvSpPr>
              <a:spLocks noChangeAspect="1"/>
            </p:cNvSpPr>
            <p:nvPr/>
          </p:nvSpPr>
          <p:spPr>
            <a:xfrm>
              <a:off x="1693203" y="3286978"/>
              <a:ext cx="914400" cy="9144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s-US" sz="2400" b="1">
                  <a:solidFill>
                    <a:srgbClr val="00529B"/>
                  </a:solidFill>
                  <a:latin typeface="Arial" panose="020B0604020202020204" pitchFamily="34" charset="0"/>
                  <a:cs typeface="Arial" panose="020B0604020202020204" pitchFamily="34" charset="0"/>
                </a:rPr>
                <a:t>O</a:t>
              </a:r>
            </a:p>
          </p:txBody>
        </p:sp>
      </p:grpSp>
      <p:grpSp>
        <p:nvGrpSpPr>
          <p:cNvPr id="12" name="Box 2" descr="Recuadro 3: O, su plan deja de prestar atención en su área&#10;&#10;">
            <a:extLst>
              <a:ext uri="{FF2B5EF4-FFF2-40B4-BE49-F238E27FC236}">
                <a16:creationId xmlns:a16="http://schemas.microsoft.com/office/drawing/2014/main" id="{CA2D148B-B71E-4389-9D18-3E4FA06F0A29}"/>
              </a:ext>
            </a:extLst>
          </p:cNvPr>
          <p:cNvGrpSpPr/>
          <p:nvPr/>
        </p:nvGrpSpPr>
        <p:grpSpPr>
          <a:xfrm>
            <a:off x="2607602" y="4136429"/>
            <a:ext cx="7469448" cy="914400"/>
            <a:chOff x="2607602" y="4136429"/>
            <a:chExt cx="7469448" cy="914400"/>
          </a:xfrm>
        </p:grpSpPr>
        <p:sp>
          <p:nvSpPr>
            <p:cNvPr id="15" name="Rectangle: Rounded Corners 14">
              <a:extLst>
                <a:ext uri="{FF2B5EF4-FFF2-40B4-BE49-F238E27FC236}">
                  <a16:creationId xmlns:a16="http://schemas.microsoft.com/office/drawing/2014/main" id="{05950135-4B39-4D90-AE59-514150F60C31}"/>
                </a:ext>
              </a:extLst>
            </p:cNvPr>
            <p:cNvSpPr/>
            <p:nvPr/>
          </p:nvSpPr>
          <p:spPr>
            <a:xfrm>
              <a:off x="3235561" y="4230407"/>
              <a:ext cx="6841489" cy="726443"/>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s-US" sz="2400" dirty="0">
                  <a:solidFill>
                    <a:srgbClr val="00529B"/>
                  </a:solidFill>
                  <a:latin typeface="Arial" panose="020B0604020202020204" pitchFamily="34" charset="0"/>
                  <a:cs typeface="Arial" panose="020B0604020202020204" pitchFamily="34" charset="0"/>
                </a:rPr>
                <a:t>   Su plan deja de prestar atención en su área</a:t>
              </a:r>
            </a:p>
          </p:txBody>
        </p:sp>
        <p:sp>
          <p:nvSpPr>
            <p:cNvPr id="28" name="Oval 27">
              <a:extLst>
                <a:ext uri="{FF2B5EF4-FFF2-40B4-BE49-F238E27FC236}">
                  <a16:creationId xmlns:a16="http://schemas.microsoft.com/office/drawing/2014/main" id="{72A087B3-F7AF-43CA-835B-4056C8428934}"/>
                </a:ext>
              </a:extLst>
            </p:cNvPr>
            <p:cNvSpPr>
              <a:spLocks noChangeAspect="1"/>
            </p:cNvSpPr>
            <p:nvPr/>
          </p:nvSpPr>
          <p:spPr>
            <a:xfrm>
              <a:off x="2607602" y="4136429"/>
              <a:ext cx="914400" cy="9144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s-US" sz="2400" b="1">
                  <a:solidFill>
                    <a:srgbClr val="00529B"/>
                  </a:solidFill>
                  <a:latin typeface="Arial" panose="020B0604020202020204" pitchFamily="34" charset="0"/>
                  <a:cs typeface="Arial" panose="020B0604020202020204" pitchFamily="34" charset="0"/>
                </a:rPr>
                <a:t>O</a:t>
              </a:r>
            </a:p>
          </p:txBody>
        </p:sp>
      </p:grpSp>
      <p:grpSp>
        <p:nvGrpSpPr>
          <p:cNvPr id="13" name="Box 3" descr="Recuadro 4: O, se muda fuera del área de servicio del plan&#10;&#10;">
            <a:extLst>
              <a:ext uri="{FF2B5EF4-FFF2-40B4-BE49-F238E27FC236}">
                <a16:creationId xmlns:a16="http://schemas.microsoft.com/office/drawing/2014/main" id="{A631B07E-CCCD-48B2-A4C5-40D0ADFCA43E}"/>
              </a:ext>
            </a:extLst>
          </p:cNvPr>
          <p:cNvGrpSpPr/>
          <p:nvPr/>
        </p:nvGrpSpPr>
        <p:grpSpPr>
          <a:xfrm>
            <a:off x="3522008" y="4995740"/>
            <a:ext cx="6555042" cy="914400"/>
            <a:chOff x="3522008" y="4995740"/>
            <a:chExt cx="6555042" cy="914400"/>
          </a:xfrm>
        </p:grpSpPr>
        <p:sp>
          <p:nvSpPr>
            <p:cNvPr id="16" name="Rectangle: Rounded Corners 15">
              <a:extLst>
                <a:ext uri="{FF2B5EF4-FFF2-40B4-BE49-F238E27FC236}">
                  <a16:creationId xmlns:a16="http://schemas.microsoft.com/office/drawing/2014/main" id="{DBC46715-ED94-469D-A94D-5CEB8124847F}"/>
                </a:ext>
              </a:extLst>
            </p:cNvPr>
            <p:cNvSpPr/>
            <p:nvPr/>
          </p:nvSpPr>
          <p:spPr>
            <a:xfrm>
              <a:off x="4149961" y="5089718"/>
              <a:ext cx="5927089" cy="726443"/>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500063">
                <a:lnSpc>
                  <a:spcPct val="90000"/>
                </a:lnSpc>
                <a:spcAft>
                  <a:spcPct val="35000"/>
                </a:spcAft>
              </a:pPr>
              <a:r>
                <a:rPr lang="es-US" sz="2000" dirty="0">
                  <a:solidFill>
                    <a:srgbClr val="00529B"/>
                  </a:solidFill>
                  <a:latin typeface="Arial" panose="020B0604020202020204" pitchFamily="34" charset="0"/>
                  <a:cs typeface="Arial" panose="020B0604020202020204" pitchFamily="34" charset="0"/>
                </a:rPr>
                <a:t>   Se muda fuera del área de servicio del plan</a:t>
              </a:r>
            </a:p>
          </p:txBody>
        </p:sp>
        <p:sp>
          <p:nvSpPr>
            <p:cNvPr id="11" name="Oval 10">
              <a:extLst>
                <a:ext uri="{FF2B5EF4-FFF2-40B4-BE49-F238E27FC236}">
                  <a16:creationId xmlns:a16="http://schemas.microsoft.com/office/drawing/2014/main" id="{937E6EF6-47A8-4D89-A5A3-B7A5D22BD0DE}"/>
                </a:ext>
              </a:extLst>
            </p:cNvPr>
            <p:cNvSpPr>
              <a:spLocks noChangeAspect="1"/>
            </p:cNvSpPr>
            <p:nvPr/>
          </p:nvSpPr>
          <p:spPr>
            <a:xfrm>
              <a:off x="3522008" y="4995740"/>
              <a:ext cx="914400" cy="9144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s-US" sz="2400" b="1">
                  <a:solidFill>
                    <a:srgbClr val="00529B"/>
                  </a:solidFill>
                  <a:latin typeface="Arial" panose="020B0604020202020204" pitchFamily="34" charset="0"/>
                  <a:cs typeface="Arial" panose="020B0604020202020204" pitchFamily="34" charset="0"/>
                </a:rPr>
                <a:t>O</a:t>
              </a:r>
            </a:p>
          </p:txBody>
        </p:sp>
      </p:grpSp>
      <p:sp>
        <p:nvSpPr>
          <p:cNvPr id="3" name="Footer Placeholder 2">
            <a:extLst>
              <a:ext uri="{FF2B5EF4-FFF2-40B4-BE49-F238E27FC236}">
                <a16:creationId xmlns:a16="http://schemas.microsoft.com/office/drawing/2014/main" id="{47C837F3-E991-8C4E-8A79-70566DDE0971}"/>
              </a:ext>
            </a:extLst>
          </p:cNvPr>
          <p:cNvSpPr>
            <a:spLocks noGrp="1"/>
          </p:cNvSpPr>
          <p:nvPr>
            <p:ph type="ftr" sz="quarter" idx="11"/>
          </p:nvPr>
        </p:nvSpPr>
        <p:spPr/>
        <p:txBody>
          <a:bodyPr/>
          <a:lstStyle/>
          <a:p>
            <a:r>
              <a:rPr lang="es-US"/>
              <a:t>Pólizas del Seguro Suplementario de Medicare (Medigap)</a:t>
            </a:r>
          </a:p>
        </p:txBody>
      </p:sp>
      <p:sp>
        <p:nvSpPr>
          <p:cNvPr id="5" name="Slide Number Placeholder 4">
            <a:extLst>
              <a:ext uri="{FF2B5EF4-FFF2-40B4-BE49-F238E27FC236}">
                <a16:creationId xmlns:a16="http://schemas.microsoft.com/office/drawing/2014/main" id="{7D754566-720F-4099-A1E2-6F7A8A88866B}"/>
              </a:ext>
            </a:extLst>
          </p:cNvPr>
          <p:cNvSpPr>
            <a:spLocks noGrp="1"/>
          </p:cNvSpPr>
          <p:nvPr>
            <p:ph type="sldNum" sz="quarter" idx="12"/>
          </p:nvPr>
        </p:nvSpPr>
        <p:spPr/>
        <p:txBody>
          <a:bodyPr/>
          <a:lstStyle/>
          <a:p>
            <a:pPr>
              <a:defRPr/>
            </a:pPr>
            <a:fld id="{11E79EF6-0C0E-43E6-8FB3-918BC522CC5A}" type="slidenum">
              <a:rPr lang="en-US" smtClean="0"/>
              <a:pPr>
                <a:defRPr/>
              </a:pPr>
              <a:t>40</a:t>
            </a:fld>
            <a:endParaRPr lang="en-US"/>
          </a:p>
        </p:txBody>
      </p:sp>
      <p:sp>
        <p:nvSpPr>
          <p:cNvPr id="2" name="Date Placeholder 1">
            <a:extLst>
              <a:ext uri="{FF2B5EF4-FFF2-40B4-BE49-F238E27FC236}">
                <a16:creationId xmlns:a16="http://schemas.microsoft.com/office/drawing/2014/main" id="{D40AA308-170A-754E-B46F-1322630245DF}"/>
              </a:ext>
            </a:extLst>
          </p:cNvPr>
          <p:cNvSpPr>
            <a:spLocks noGrp="1"/>
          </p:cNvSpPr>
          <p:nvPr>
            <p:ph type="dt" sz="half" idx="10"/>
          </p:nvPr>
        </p:nvSpPr>
        <p:spPr/>
        <p:txBody>
          <a:bodyPr/>
          <a:lstStyle/>
          <a:p>
            <a:r>
              <a:rPr lang="es-US"/>
              <a:t>Mayo de 2022</a:t>
            </a:r>
          </a:p>
        </p:txBody>
      </p:sp>
    </p:spTree>
    <p:custDataLst>
      <p:tags r:id="rId1"/>
    </p:custDataLst>
    <p:extLst>
      <p:ext uri="{BB962C8B-B14F-4D97-AF65-F5344CB8AC3E}">
        <p14:creationId xmlns:p14="http://schemas.microsoft.com/office/powerpoint/2010/main" val="1729980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left)">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left)">
                                      <p:cBhvr>
                                        <p:cTn id="2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6"/>
          <p:cNvSpPr>
            <a:spLocks noGrp="1"/>
          </p:cNvSpPr>
          <p:nvPr>
            <p:ph type="title"/>
          </p:nvPr>
        </p:nvSpPr>
        <p:spPr>
          <a:xfrm>
            <a:off x="0" y="0"/>
            <a:ext cx="12192000" cy="937885"/>
          </a:xfrm>
        </p:spPr>
        <p:txBody>
          <a:bodyPr anchor="ctr">
            <a:normAutofit/>
          </a:bodyPr>
          <a:lstStyle/>
          <a:p>
            <a:r>
              <a:rPr lang="es-US" sz="3000"/>
              <a:t>Derechos de Emisión Garantizada de Medigap (continuación)</a:t>
            </a:r>
          </a:p>
        </p:txBody>
      </p:sp>
      <p:sp>
        <p:nvSpPr>
          <p:cNvPr id="7" name="Content Placeholder 7"/>
          <p:cNvSpPr>
            <a:spLocks noGrp="1"/>
          </p:cNvSpPr>
          <p:nvPr>
            <p:ph type="body" sz="quarter" idx="13"/>
          </p:nvPr>
        </p:nvSpPr>
        <p:spPr>
          <a:xfrm>
            <a:off x="1202276" y="1658938"/>
            <a:ext cx="9614826" cy="937885"/>
          </a:xfrm>
        </p:spPr>
        <p:txBody>
          <a:bodyPr>
            <a:normAutofit lnSpcReduction="10000"/>
          </a:bodyPr>
          <a:lstStyle/>
          <a:p>
            <a:pPr marL="0" lvl="0" indent="0" defTabSz="685800">
              <a:lnSpc>
                <a:spcPct val="100000"/>
              </a:lnSpc>
              <a:spcBef>
                <a:spcPts val="600"/>
              </a:spcBef>
              <a:buNone/>
            </a:pPr>
            <a:r>
              <a:rPr lang="es-US" sz="2800" dirty="0">
                <a:solidFill>
                  <a:srgbClr val="00529B"/>
                </a:solidFill>
              </a:rPr>
              <a:t>Mary tiene Original Medicare. Tendrá un derecho de emisión garantizada de </a:t>
            </a:r>
            <a:r>
              <a:rPr lang="es-US" sz="2800" dirty="0" err="1">
                <a:solidFill>
                  <a:srgbClr val="00529B"/>
                </a:solidFill>
              </a:rPr>
              <a:t>Medigap</a:t>
            </a:r>
            <a:r>
              <a:rPr lang="es-US" sz="2800" dirty="0">
                <a:solidFill>
                  <a:srgbClr val="00529B"/>
                </a:solidFill>
              </a:rPr>
              <a:t> si:</a:t>
            </a:r>
          </a:p>
        </p:txBody>
      </p:sp>
      <p:sp>
        <p:nvSpPr>
          <p:cNvPr id="4" name="Rectangle: Rounded Corners 3" descr="Recuadro 1: La cobertura de su plan de salud grupal (GHP), por ejemplo, de un empleador o sindicato, que paga después de que Medicare paga, está terminando&#10;">
            <a:extLst>
              <a:ext uri="{FF2B5EF4-FFF2-40B4-BE49-F238E27FC236}">
                <a16:creationId xmlns:a16="http://schemas.microsoft.com/office/drawing/2014/main" id="{DB980E5E-2102-4AF3-853B-606FBB6F87A3}"/>
              </a:ext>
            </a:extLst>
          </p:cNvPr>
          <p:cNvSpPr/>
          <p:nvPr/>
        </p:nvSpPr>
        <p:spPr>
          <a:xfrm>
            <a:off x="1202276" y="2833360"/>
            <a:ext cx="4294623" cy="2194560"/>
          </a:xfrm>
          <a:prstGeom prst="roundRect">
            <a:avLst/>
          </a:prstGeom>
          <a:solidFill>
            <a:schemeClr val="bg1"/>
          </a:solidFill>
          <a:ln w="3810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600"/>
              </a:lnSpc>
            </a:pPr>
            <a:r>
              <a:rPr lang="es-US" sz="2400" dirty="0">
                <a:solidFill>
                  <a:srgbClr val="00529B"/>
                </a:solidFill>
                <a:latin typeface="Arial" panose="020B0604020202020204" pitchFamily="34" charset="0"/>
                <a:cs typeface="Arial" panose="020B0604020202020204" pitchFamily="34" charset="0"/>
              </a:rPr>
              <a:t>La cobertura de su plan de salud grupal (GHP), por ejemplo, de un empleador o sindicato, que paga después de que Medicare paga, </a:t>
            </a:r>
            <a:br>
              <a:rPr lang="es-US" sz="2400" dirty="0">
                <a:solidFill>
                  <a:srgbClr val="00529B"/>
                </a:solidFill>
                <a:latin typeface="Arial" panose="020B0604020202020204" pitchFamily="34" charset="0"/>
                <a:cs typeface="Arial" panose="020B0604020202020204" pitchFamily="34" charset="0"/>
              </a:rPr>
            </a:br>
            <a:r>
              <a:rPr lang="es-US" sz="2400" dirty="0">
                <a:solidFill>
                  <a:srgbClr val="00529B"/>
                </a:solidFill>
                <a:latin typeface="Arial" panose="020B0604020202020204" pitchFamily="34" charset="0"/>
                <a:cs typeface="Arial" panose="020B0604020202020204" pitchFamily="34" charset="0"/>
              </a:rPr>
              <a:t>está terminando</a:t>
            </a:r>
          </a:p>
        </p:txBody>
      </p:sp>
      <p:sp>
        <p:nvSpPr>
          <p:cNvPr id="15" name="Oval 14" descr="Círculo con la palabra O en el mismo, colocado entre el recuadro 1 y el recuadro 2">
            <a:extLst>
              <a:ext uri="{FF2B5EF4-FFF2-40B4-BE49-F238E27FC236}">
                <a16:creationId xmlns:a16="http://schemas.microsoft.com/office/drawing/2014/main" id="{8DDCC3AE-D0D6-495E-995A-867B4D6C4E05}"/>
              </a:ext>
            </a:extLst>
          </p:cNvPr>
          <p:cNvSpPr/>
          <p:nvPr/>
        </p:nvSpPr>
        <p:spPr>
          <a:xfrm>
            <a:off x="5521597" y="3384088"/>
            <a:ext cx="1035205" cy="1062784"/>
          </a:xfrm>
          <a:prstGeom prst="ellipse">
            <a:avLst/>
          </a:prstGeom>
          <a:solidFill>
            <a:srgbClr val="FFC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S" sz="2400" b="1" dirty="0">
                <a:solidFill>
                  <a:srgbClr val="00529B"/>
                </a:solidFill>
                <a:latin typeface="Arial" panose="020B0604020202020204" pitchFamily="34" charset="0"/>
                <a:cs typeface="Arial" panose="020B0604020202020204" pitchFamily="34" charset="0"/>
              </a:rPr>
              <a:t>O</a:t>
            </a:r>
          </a:p>
        </p:txBody>
      </p:sp>
      <p:sp>
        <p:nvSpPr>
          <p:cNvPr id="10" name="Rectangle: Rounded Corners 9" descr="Recuadro 2: Tiene una póliza de Medicare SELECT y se muda fuera del área de servicio de su póliza de Medicare SELECT&#10;&#10;">
            <a:extLst>
              <a:ext uri="{FF2B5EF4-FFF2-40B4-BE49-F238E27FC236}">
                <a16:creationId xmlns:a16="http://schemas.microsoft.com/office/drawing/2014/main" id="{276E002F-09FB-443F-877B-4EE3060F4BCF}"/>
              </a:ext>
            </a:extLst>
          </p:cNvPr>
          <p:cNvSpPr/>
          <p:nvPr/>
        </p:nvSpPr>
        <p:spPr>
          <a:xfrm>
            <a:off x="6570483" y="2833360"/>
            <a:ext cx="4294623" cy="2194560"/>
          </a:xfrm>
          <a:prstGeom prst="roundRect">
            <a:avLst/>
          </a:prstGeom>
          <a:solidFill>
            <a:schemeClr val="bg1"/>
          </a:solidFill>
          <a:ln w="3810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S" sz="2400" dirty="0">
                <a:solidFill>
                  <a:srgbClr val="00529B"/>
                </a:solidFill>
                <a:latin typeface="Arial" panose="020B0604020202020204" pitchFamily="34" charset="0"/>
                <a:cs typeface="Arial" panose="020B0604020202020204" pitchFamily="34" charset="0"/>
              </a:rPr>
              <a:t>Tiene una póliza de Medicare </a:t>
            </a:r>
            <a:r>
              <a:rPr lang="es-US" sz="2400" dirty="0" err="1">
                <a:solidFill>
                  <a:srgbClr val="00529B"/>
                </a:solidFill>
                <a:latin typeface="Arial" panose="020B0604020202020204" pitchFamily="34" charset="0"/>
                <a:cs typeface="Arial" panose="020B0604020202020204" pitchFamily="34" charset="0"/>
              </a:rPr>
              <a:t>SELECT</a:t>
            </a:r>
            <a:r>
              <a:rPr lang="es-US" sz="2400" dirty="0">
                <a:solidFill>
                  <a:srgbClr val="00529B"/>
                </a:solidFill>
                <a:latin typeface="Arial" panose="020B0604020202020204" pitchFamily="34" charset="0"/>
                <a:cs typeface="Arial" panose="020B0604020202020204" pitchFamily="34" charset="0"/>
              </a:rPr>
              <a:t> y se muda fuera del área de servicio de su póliza de Medicare </a:t>
            </a:r>
            <a:r>
              <a:rPr lang="es-US" sz="2400" dirty="0" err="1">
                <a:solidFill>
                  <a:srgbClr val="00529B"/>
                </a:solidFill>
                <a:latin typeface="Arial" panose="020B0604020202020204" pitchFamily="34" charset="0"/>
                <a:cs typeface="Arial" panose="020B0604020202020204" pitchFamily="34" charset="0"/>
              </a:rPr>
              <a:t>SELECT</a:t>
            </a:r>
            <a:endParaRPr lang="es-US" sz="2400" dirty="0">
              <a:solidFill>
                <a:srgbClr val="00529B"/>
              </a:solidFill>
              <a:latin typeface="Arial" panose="020B0604020202020204" pitchFamily="34" charset="0"/>
              <a:cs typeface="Arial" panose="020B0604020202020204" pitchFamily="34" charset="0"/>
            </a:endParaRPr>
          </a:p>
        </p:txBody>
      </p:sp>
      <p:sp>
        <p:nvSpPr>
          <p:cNvPr id="3" name="Footer Placeholder 2">
            <a:extLst>
              <a:ext uri="{FF2B5EF4-FFF2-40B4-BE49-F238E27FC236}">
                <a16:creationId xmlns:a16="http://schemas.microsoft.com/office/drawing/2014/main" id="{47C837F3-E991-8C4E-8A79-70566DDE0971}"/>
              </a:ext>
            </a:extLst>
          </p:cNvPr>
          <p:cNvSpPr>
            <a:spLocks noGrp="1"/>
          </p:cNvSpPr>
          <p:nvPr>
            <p:ph type="ftr" sz="quarter" idx="11"/>
          </p:nvPr>
        </p:nvSpPr>
        <p:spPr/>
        <p:txBody>
          <a:bodyPr/>
          <a:lstStyle/>
          <a:p>
            <a:r>
              <a:rPr lang="es-US"/>
              <a:t>Pólizas del Seguro Suplementario de Medicare (Medigap)</a:t>
            </a:r>
          </a:p>
        </p:txBody>
      </p:sp>
      <p:sp>
        <p:nvSpPr>
          <p:cNvPr id="5" name="Slide Number Placeholder 4">
            <a:extLst>
              <a:ext uri="{FF2B5EF4-FFF2-40B4-BE49-F238E27FC236}">
                <a16:creationId xmlns:a16="http://schemas.microsoft.com/office/drawing/2014/main" id="{9533EF9E-9F94-48FC-930F-F20E5B856293}"/>
              </a:ext>
            </a:extLst>
          </p:cNvPr>
          <p:cNvSpPr>
            <a:spLocks noGrp="1"/>
          </p:cNvSpPr>
          <p:nvPr>
            <p:ph type="sldNum" sz="quarter" idx="12"/>
          </p:nvPr>
        </p:nvSpPr>
        <p:spPr/>
        <p:txBody>
          <a:bodyPr/>
          <a:lstStyle/>
          <a:p>
            <a:pPr>
              <a:defRPr/>
            </a:pPr>
            <a:fld id="{11E79EF6-0C0E-43E6-8FB3-918BC522CC5A}" type="slidenum">
              <a:rPr lang="en-US" smtClean="0"/>
              <a:pPr>
                <a:defRPr/>
              </a:pPr>
              <a:t>41</a:t>
            </a:fld>
            <a:endParaRPr lang="en-US"/>
          </a:p>
        </p:txBody>
      </p:sp>
      <p:sp>
        <p:nvSpPr>
          <p:cNvPr id="2" name="Date Placeholder 1">
            <a:extLst>
              <a:ext uri="{FF2B5EF4-FFF2-40B4-BE49-F238E27FC236}">
                <a16:creationId xmlns:a16="http://schemas.microsoft.com/office/drawing/2014/main" id="{D40AA308-170A-754E-B46F-1322630245DF}"/>
              </a:ext>
            </a:extLst>
          </p:cNvPr>
          <p:cNvSpPr>
            <a:spLocks noGrp="1"/>
          </p:cNvSpPr>
          <p:nvPr>
            <p:ph type="dt" sz="half" idx="10"/>
          </p:nvPr>
        </p:nvSpPr>
        <p:spPr/>
        <p:txBody>
          <a:bodyPr/>
          <a:lstStyle/>
          <a:p>
            <a:r>
              <a:rPr lang="es-US"/>
              <a:t>Mayo de 2022</a:t>
            </a:r>
          </a:p>
        </p:txBody>
      </p:sp>
    </p:spTree>
    <p:custDataLst>
      <p:tags r:id="rId1"/>
    </p:custDataLst>
    <p:extLst>
      <p:ext uri="{BB962C8B-B14F-4D97-AF65-F5344CB8AC3E}">
        <p14:creationId xmlns:p14="http://schemas.microsoft.com/office/powerpoint/2010/main" val="752221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500"/>
                                  </p:stCondLst>
                                  <p:childTnLst>
                                    <p:set>
                                      <p:cBhvr>
                                        <p:cTn id="9" dur="1" fill="hold">
                                          <p:stCondLst>
                                            <p:cond delay="0"/>
                                          </p:stCondLst>
                                        </p:cTn>
                                        <p:tgtEl>
                                          <p:spTgt spid="15"/>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5" grpId="0" animBg="1"/>
      <p:bldP spid="10"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A634F1B-815C-ED43-9EFE-69E863133376}"/>
              </a:ext>
            </a:extLst>
          </p:cNvPr>
          <p:cNvSpPr>
            <a:spLocks noGrp="1"/>
          </p:cNvSpPr>
          <p:nvPr>
            <p:ph type="title"/>
          </p:nvPr>
        </p:nvSpPr>
        <p:spPr>
          <a:xfrm>
            <a:off x="0" y="0"/>
            <a:ext cx="12192000" cy="939927"/>
          </a:xfrm>
        </p:spPr>
        <p:txBody>
          <a:bodyPr anchor="ctr">
            <a:normAutofit/>
          </a:bodyPr>
          <a:lstStyle/>
          <a:p>
            <a:r>
              <a:rPr lang="es-US" sz="3000"/>
              <a:t>Pólizas con Renovación Garantizada</a:t>
            </a:r>
          </a:p>
        </p:txBody>
      </p:sp>
      <p:sp>
        <p:nvSpPr>
          <p:cNvPr id="9" name="Content Placeholder 8">
            <a:extLst>
              <a:ext uri="{FF2B5EF4-FFF2-40B4-BE49-F238E27FC236}">
                <a16:creationId xmlns:a16="http://schemas.microsoft.com/office/drawing/2014/main" id="{2457FE9F-2825-3E43-BE53-33F814F026FE}"/>
              </a:ext>
            </a:extLst>
          </p:cNvPr>
          <p:cNvSpPr>
            <a:spLocks noGrp="1"/>
          </p:cNvSpPr>
          <p:nvPr>
            <p:ph type="body" sz="quarter" idx="13"/>
          </p:nvPr>
        </p:nvSpPr>
        <p:spPr>
          <a:xfrm>
            <a:off x="838199" y="997176"/>
            <a:ext cx="10964779" cy="1692442"/>
          </a:xfrm>
        </p:spPr>
        <p:txBody>
          <a:bodyPr>
            <a:noAutofit/>
          </a:bodyPr>
          <a:lstStyle/>
          <a:p>
            <a:pPr marL="274320" lvl="0" indent="-274320" defTabSz="685800">
              <a:lnSpc>
                <a:spcPct val="100000"/>
              </a:lnSpc>
              <a:spcBef>
                <a:spcPts val="0"/>
              </a:spcBef>
              <a:spcAft>
                <a:spcPts val="1200"/>
              </a:spcAft>
            </a:pPr>
            <a:r>
              <a:rPr lang="es-US" dirty="0">
                <a:solidFill>
                  <a:srgbClr val="00529B"/>
                </a:solidFill>
              </a:rPr>
              <a:t>En la mayoría de los casos, las pólizas de </a:t>
            </a:r>
            <a:r>
              <a:rPr lang="es-US" dirty="0" err="1">
                <a:solidFill>
                  <a:srgbClr val="00529B"/>
                </a:solidFill>
              </a:rPr>
              <a:t>Medigap</a:t>
            </a:r>
            <a:r>
              <a:rPr lang="es-US" dirty="0">
                <a:solidFill>
                  <a:srgbClr val="00529B"/>
                </a:solidFill>
              </a:rPr>
              <a:t> compradas después de 1992 tienen renovación garantizada</a:t>
            </a:r>
          </a:p>
          <a:p>
            <a:pPr marL="274320" lvl="0" indent="-274320" defTabSz="685800">
              <a:lnSpc>
                <a:spcPct val="100000"/>
              </a:lnSpc>
              <a:spcBef>
                <a:spcPts val="0"/>
              </a:spcBef>
              <a:spcAft>
                <a:spcPts val="1200"/>
              </a:spcAft>
            </a:pPr>
            <a:r>
              <a:rPr lang="es-US" dirty="0">
                <a:solidFill>
                  <a:srgbClr val="00529B"/>
                </a:solidFill>
              </a:rPr>
              <a:t>Su compañía de seguros no puede cancelar su inscripción a menos que suceda una de las siguientes situaciones:</a:t>
            </a:r>
          </a:p>
        </p:txBody>
      </p:sp>
      <p:grpSp>
        <p:nvGrpSpPr>
          <p:cNvPr id="20" name="box 1" descr="Recuadro 1: Usted deje de pagar su prima &#10;&#10;&#10;">
            <a:extLst>
              <a:ext uri="{FF2B5EF4-FFF2-40B4-BE49-F238E27FC236}">
                <a16:creationId xmlns:a16="http://schemas.microsoft.com/office/drawing/2014/main" id="{8ED91303-748E-46B1-8038-DE74546F3FE4}"/>
              </a:ext>
            </a:extLst>
          </p:cNvPr>
          <p:cNvGrpSpPr/>
          <p:nvPr/>
        </p:nvGrpSpPr>
        <p:grpSpPr>
          <a:xfrm>
            <a:off x="1052767" y="2860715"/>
            <a:ext cx="3098127" cy="3176427"/>
            <a:chOff x="1052767" y="2860715"/>
            <a:chExt cx="3098127" cy="3176427"/>
          </a:xfrm>
        </p:grpSpPr>
        <p:sp>
          <p:nvSpPr>
            <p:cNvPr id="11" name="TextBox 10">
              <a:extLst>
                <a:ext uri="{FF2B5EF4-FFF2-40B4-BE49-F238E27FC236}">
                  <a16:creationId xmlns:a16="http://schemas.microsoft.com/office/drawing/2014/main" id="{4B01D571-A0E8-40E3-91B5-817186A79B2C}"/>
                </a:ext>
              </a:extLst>
            </p:cNvPr>
            <p:cNvSpPr txBox="1"/>
            <p:nvPr/>
          </p:nvSpPr>
          <p:spPr>
            <a:xfrm>
              <a:off x="1052768" y="4755777"/>
              <a:ext cx="3098126" cy="1138773"/>
            </a:xfrm>
            <a:prstGeom prst="rect">
              <a:avLst/>
            </a:prstGeom>
            <a:noFill/>
          </p:spPr>
          <p:txBody>
            <a:bodyPr wrap="square" rtlCol="0">
              <a:spAutoFit/>
            </a:bodyPr>
            <a:lstStyle/>
            <a:p>
              <a:pPr algn="ctr"/>
              <a:r>
                <a:rPr lang="es-US" sz="2200" dirty="0">
                  <a:solidFill>
                    <a:srgbClr val="00529B"/>
                  </a:solidFill>
                  <a:latin typeface="Arial" panose="020B0604020202020204" pitchFamily="34" charset="0"/>
                  <a:cs typeface="Arial" panose="020B0604020202020204" pitchFamily="34" charset="0"/>
                </a:rPr>
                <a:t>Usted deje de pagar </a:t>
              </a:r>
              <a:br>
                <a:rPr lang="es-US" sz="2200" dirty="0">
                  <a:solidFill>
                    <a:srgbClr val="00529B"/>
                  </a:solidFill>
                  <a:latin typeface="Arial" panose="020B0604020202020204" pitchFamily="34" charset="0"/>
                  <a:cs typeface="Arial" panose="020B0604020202020204" pitchFamily="34" charset="0"/>
                </a:rPr>
              </a:br>
              <a:r>
                <a:rPr lang="es-US" sz="2200" dirty="0">
                  <a:solidFill>
                    <a:srgbClr val="00529B"/>
                  </a:solidFill>
                  <a:latin typeface="Arial" panose="020B0604020202020204" pitchFamily="34" charset="0"/>
                  <a:cs typeface="Arial" panose="020B0604020202020204" pitchFamily="34" charset="0"/>
                </a:rPr>
                <a:t>su prima </a:t>
              </a:r>
            </a:p>
            <a:p>
              <a:pPr algn="ctr"/>
              <a:endParaRPr lang="en-US" sz="2400" dirty="0">
                <a:solidFill>
                  <a:srgbClr val="00529B"/>
                </a:solidFill>
                <a:latin typeface="Arial" panose="020B0604020202020204" pitchFamily="34" charset="0"/>
                <a:cs typeface="Arial" panose="020B0604020202020204" pitchFamily="34" charset="0"/>
              </a:endParaRPr>
            </a:p>
          </p:txBody>
        </p:sp>
        <p:sp>
          <p:nvSpPr>
            <p:cNvPr id="19" name="Rectangle: Rounded Corners 18">
              <a:extLst>
                <a:ext uri="{FF2B5EF4-FFF2-40B4-BE49-F238E27FC236}">
                  <a16:creationId xmlns:a16="http://schemas.microsoft.com/office/drawing/2014/main" id="{76274C8F-4375-472A-916A-3FA58092FEAB}"/>
                </a:ext>
                <a:ext uri="{C183D7F6-B498-43B3-948B-1728B52AA6E4}">
                  <adec:decorative xmlns:adec="http://schemas.microsoft.com/office/drawing/2017/decorative" val="1"/>
                </a:ext>
              </a:extLst>
            </p:cNvPr>
            <p:cNvSpPr/>
            <p:nvPr/>
          </p:nvSpPr>
          <p:spPr>
            <a:xfrm>
              <a:off x="1052767" y="2860715"/>
              <a:ext cx="3098127" cy="3176427"/>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529B"/>
                </a:solidFill>
              </a:endParaRPr>
            </a:p>
          </p:txBody>
        </p:sp>
        <p:pic>
          <p:nvPicPr>
            <p:cNvPr id="16" name="Picture 15">
              <a:extLst>
                <a:ext uri="{FF2B5EF4-FFF2-40B4-BE49-F238E27FC236}">
                  <a16:creationId xmlns:a16="http://schemas.microsoft.com/office/drawing/2014/main" id="{E5109203-6A2A-4959-9219-3D815D784A77}"/>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741002" y="3054846"/>
              <a:ext cx="1700931" cy="1700931"/>
            </a:xfrm>
            <a:prstGeom prst="rect">
              <a:avLst/>
            </a:prstGeom>
          </p:spPr>
        </p:pic>
      </p:grpSp>
      <p:grpSp>
        <p:nvGrpSpPr>
          <p:cNvPr id="14" name="box 2" descr="Recuadro 2: No fue honesto en su solicitud de la póliza de Medigap&#10;&#10;&#10;">
            <a:extLst>
              <a:ext uri="{FF2B5EF4-FFF2-40B4-BE49-F238E27FC236}">
                <a16:creationId xmlns:a16="http://schemas.microsoft.com/office/drawing/2014/main" id="{9E6F2F3A-E967-4B40-B70F-B748AB60B7A5}"/>
              </a:ext>
            </a:extLst>
          </p:cNvPr>
          <p:cNvGrpSpPr/>
          <p:nvPr/>
        </p:nvGrpSpPr>
        <p:grpSpPr>
          <a:xfrm>
            <a:off x="4604214" y="2625175"/>
            <a:ext cx="3105143" cy="3454529"/>
            <a:chOff x="4604214" y="2625175"/>
            <a:chExt cx="3105143" cy="3454529"/>
          </a:xfrm>
        </p:grpSpPr>
        <p:pic>
          <p:nvPicPr>
            <p:cNvPr id="2050" name="Picture 2">
              <a:extLst>
                <a:ext uri="{FF2B5EF4-FFF2-40B4-BE49-F238E27FC236}">
                  <a16:creationId xmlns:a16="http://schemas.microsoft.com/office/drawing/2014/main" id="{822A45E1-972B-4423-86E7-EA3BB0BC6EB9}"/>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15123" y="2625175"/>
              <a:ext cx="2304209" cy="2304209"/>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630C8161-0BF6-479F-BAC3-F504FADBAA73}"/>
                </a:ext>
              </a:extLst>
            </p:cNvPr>
            <p:cNvSpPr txBox="1"/>
            <p:nvPr/>
          </p:nvSpPr>
          <p:spPr>
            <a:xfrm>
              <a:off x="4611230" y="4602376"/>
              <a:ext cx="3098127" cy="1477328"/>
            </a:xfrm>
            <a:prstGeom prst="rect">
              <a:avLst/>
            </a:prstGeom>
            <a:noFill/>
          </p:spPr>
          <p:txBody>
            <a:bodyPr wrap="square" rtlCol="0">
              <a:spAutoFit/>
            </a:bodyPr>
            <a:lstStyle/>
            <a:p>
              <a:pPr algn="ctr"/>
              <a:r>
                <a:rPr lang="es-US" sz="2200" dirty="0">
                  <a:solidFill>
                    <a:srgbClr val="00529B"/>
                  </a:solidFill>
                  <a:latin typeface="Arial" panose="020B0604020202020204" pitchFamily="34" charset="0"/>
                  <a:cs typeface="Arial" panose="020B0604020202020204" pitchFamily="34" charset="0"/>
                </a:rPr>
                <a:t>No fue honesto en su solicitud de la póliza </a:t>
              </a:r>
              <a:br>
                <a:rPr lang="es-US" sz="2200" dirty="0">
                  <a:solidFill>
                    <a:srgbClr val="00529B"/>
                  </a:solidFill>
                  <a:latin typeface="Arial" panose="020B0604020202020204" pitchFamily="34" charset="0"/>
                  <a:cs typeface="Arial" panose="020B0604020202020204" pitchFamily="34" charset="0"/>
                </a:rPr>
              </a:br>
              <a:r>
                <a:rPr lang="es-US" sz="2200" dirty="0">
                  <a:solidFill>
                    <a:srgbClr val="00529B"/>
                  </a:solidFill>
                  <a:latin typeface="Arial" panose="020B0604020202020204" pitchFamily="34" charset="0"/>
                  <a:cs typeface="Arial" panose="020B0604020202020204" pitchFamily="34" charset="0"/>
                </a:rPr>
                <a:t>de </a:t>
              </a:r>
              <a:r>
                <a:rPr lang="es-US" sz="2200" dirty="0" err="1">
                  <a:solidFill>
                    <a:srgbClr val="00529B"/>
                  </a:solidFill>
                  <a:latin typeface="Arial" panose="020B0604020202020204" pitchFamily="34" charset="0"/>
                  <a:cs typeface="Arial" panose="020B0604020202020204" pitchFamily="34" charset="0"/>
                </a:rPr>
                <a:t>Medigap</a:t>
              </a:r>
              <a:endParaRPr lang="es-US" sz="2200" dirty="0">
                <a:solidFill>
                  <a:srgbClr val="00529B"/>
                </a:solidFill>
                <a:latin typeface="Arial" panose="020B0604020202020204" pitchFamily="34" charset="0"/>
                <a:cs typeface="Arial" panose="020B0604020202020204" pitchFamily="34" charset="0"/>
              </a:endParaRPr>
            </a:p>
            <a:p>
              <a:pPr algn="ctr"/>
              <a:endParaRPr lang="en-US" sz="2400" dirty="0">
                <a:solidFill>
                  <a:srgbClr val="00529B"/>
                </a:solidFill>
              </a:endParaRPr>
            </a:p>
          </p:txBody>
        </p:sp>
        <p:sp>
          <p:nvSpPr>
            <p:cNvPr id="17" name="Rectangle: Rounded Corners 16">
              <a:extLst>
                <a:ext uri="{FF2B5EF4-FFF2-40B4-BE49-F238E27FC236}">
                  <a16:creationId xmlns:a16="http://schemas.microsoft.com/office/drawing/2014/main" id="{B4287A82-6623-4823-A383-D7871F1A8AF6}"/>
                </a:ext>
                <a:ext uri="{C183D7F6-B498-43B3-948B-1728B52AA6E4}">
                  <adec:decorative xmlns:adec="http://schemas.microsoft.com/office/drawing/2017/decorative" val="1"/>
                </a:ext>
              </a:extLst>
            </p:cNvPr>
            <p:cNvSpPr/>
            <p:nvPr/>
          </p:nvSpPr>
          <p:spPr>
            <a:xfrm>
              <a:off x="4604214" y="2860715"/>
              <a:ext cx="3098127" cy="3176427"/>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529B"/>
                </a:solidFill>
              </a:endParaRPr>
            </a:p>
          </p:txBody>
        </p:sp>
      </p:grpSp>
      <p:grpSp>
        <p:nvGrpSpPr>
          <p:cNvPr id="15" name="box 3" descr="Recuadro 3: La compañía de seguros se declara en bancarrota o insolvente &#10;&#10;&#10;">
            <a:extLst>
              <a:ext uri="{FF2B5EF4-FFF2-40B4-BE49-F238E27FC236}">
                <a16:creationId xmlns:a16="http://schemas.microsoft.com/office/drawing/2014/main" id="{3CC577A3-896E-4EB7-96B4-D3230C91E275}"/>
              </a:ext>
            </a:extLst>
          </p:cNvPr>
          <p:cNvGrpSpPr/>
          <p:nvPr/>
        </p:nvGrpSpPr>
        <p:grpSpPr>
          <a:xfrm>
            <a:off x="8114399" y="2860715"/>
            <a:ext cx="3139389" cy="3176427"/>
            <a:chOff x="8114399" y="2860715"/>
            <a:chExt cx="3139389" cy="3176427"/>
          </a:xfrm>
        </p:grpSpPr>
        <p:pic>
          <p:nvPicPr>
            <p:cNvPr id="2052" name="Picture 4">
              <a:extLst>
                <a:ext uri="{FF2B5EF4-FFF2-40B4-BE49-F238E27FC236}">
                  <a16:creationId xmlns:a16="http://schemas.microsoft.com/office/drawing/2014/main" id="{CC1B1F5C-0D60-446A-90E6-3A6C9A93446A}"/>
                </a:ext>
                <a:ext uri="{C183D7F6-B498-43B3-948B-1728B52AA6E4}">
                  <adec:decorative xmlns:adec="http://schemas.microsoft.com/office/drawing/2017/decorative" val="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878932" y="3027442"/>
              <a:ext cx="1651584" cy="154367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AE864145-2FB4-47C8-B76C-290AC48F452A}"/>
                </a:ext>
              </a:extLst>
            </p:cNvPr>
            <p:cNvSpPr txBox="1"/>
            <p:nvPr/>
          </p:nvSpPr>
          <p:spPr>
            <a:xfrm>
              <a:off x="8114399" y="4553792"/>
              <a:ext cx="3098127" cy="1477328"/>
            </a:xfrm>
            <a:prstGeom prst="rect">
              <a:avLst/>
            </a:prstGeom>
            <a:noFill/>
          </p:spPr>
          <p:txBody>
            <a:bodyPr wrap="square" rtlCol="0">
              <a:spAutoFit/>
            </a:bodyPr>
            <a:lstStyle/>
            <a:p>
              <a:pPr algn="ctr"/>
              <a:r>
                <a:rPr lang="es-US" sz="2200" dirty="0">
                  <a:solidFill>
                    <a:srgbClr val="00529B"/>
                  </a:solidFill>
                  <a:latin typeface="Arial" panose="020B0604020202020204" pitchFamily="34" charset="0"/>
                  <a:cs typeface="Arial" panose="020B0604020202020204" pitchFamily="34" charset="0"/>
                </a:rPr>
                <a:t>La compañía de seguros se declara en bancarrota o insolvente </a:t>
              </a:r>
            </a:p>
            <a:p>
              <a:pPr algn="ctr"/>
              <a:endParaRPr lang="en-US" sz="2400" dirty="0">
                <a:solidFill>
                  <a:srgbClr val="00529B"/>
                </a:solidFill>
                <a:latin typeface="Arial" panose="020B0604020202020204" pitchFamily="34" charset="0"/>
                <a:cs typeface="Arial" panose="020B0604020202020204" pitchFamily="34" charset="0"/>
              </a:endParaRPr>
            </a:p>
          </p:txBody>
        </p:sp>
        <p:sp>
          <p:nvSpPr>
            <p:cNvPr id="18" name="Rectangle: Rounded Corners 17">
              <a:extLst>
                <a:ext uri="{FF2B5EF4-FFF2-40B4-BE49-F238E27FC236}">
                  <a16:creationId xmlns:a16="http://schemas.microsoft.com/office/drawing/2014/main" id="{DAE08E08-7386-48A5-8D5C-32F06EAC9200}"/>
                </a:ext>
                <a:ext uri="{C183D7F6-B498-43B3-948B-1728B52AA6E4}">
                  <adec:decorative xmlns:adec="http://schemas.microsoft.com/office/drawing/2017/decorative" val="1"/>
                </a:ext>
              </a:extLst>
            </p:cNvPr>
            <p:cNvSpPr/>
            <p:nvPr/>
          </p:nvSpPr>
          <p:spPr>
            <a:xfrm>
              <a:off x="8155661" y="2860715"/>
              <a:ext cx="3098127" cy="3176427"/>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529B"/>
                </a:solidFill>
              </a:endParaRPr>
            </a:p>
          </p:txBody>
        </p:sp>
      </p:grpSp>
      <p:sp>
        <p:nvSpPr>
          <p:cNvPr id="3" name="Footer Placeholder 2">
            <a:extLst>
              <a:ext uri="{FF2B5EF4-FFF2-40B4-BE49-F238E27FC236}">
                <a16:creationId xmlns:a16="http://schemas.microsoft.com/office/drawing/2014/main" id="{47C837F3-E991-8C4E-8A79-70566DDE0971}"/>
              </a:ext>
            </a:extLst>
          </p:cNvPr>
          <p:cNvSpPr>
            <a:spLocks noGrp="1"/>
          </p:cNvSpPr>
          <p:nvPr>
            <p:ph type="ftr" sz="quarter" idx="11"/>
          </p:nvPr>
        </p:nvSpPr>
        <p:spPr>
          <a:xfrm>
            <a:off x="3906253" y="6492240"/>
            <a:ext cx="4114800" cy="365125"/>
          </a:xfrm>
        </p:spPr>
        <p:txBody>
          <a:bodyPr/>
          <a:lstStyle/>
          <a:p>
            <a:r>
              <a:rPr lang="es-US"/>
              <a:t>Pólizas del Seguro Suplementario de Medicare (Medigap)</a:t>
            </a:r>
          </a:p>
        </p:txBody>
      </p:sp>
      <p:sp>
        <p:nvSpPr>
          <p:cNvPr id="4" name="Slide Number Placeholder 3">
            <a:extLst>
              <a:ext uri="{FF2B5EF4-FFF2-40B4-BE49-F238E27FC236}">
                <a16:creationId xmlns:a16="http://schemas.microsoft.com/office/drawing/2014/main" id="{5EC32D41-8E1F-41CC-A668-7B375EEBEF44}"/>
              </a:ext>
            </a:extLst>
          </p:cNvPr>
          <p:cNvSpPr>
            <a:spLocks noGrp="1"/>
          </p:cNvSpPr>
          <p:nvPr>
            <p:ph type="sldNum" sz="quarter" idx="12"/>
          </p:nvPr>
        </p:nvSpPr>
        <p:spPr/>
        <p:txBody>
          <a:bodyPr/>
          <a:lstStyle/>
          <a:p>
            <a:pPr>
              <a:defRPr/>
            </a:pPr>
            <a:fld id="{11E79EF6-0C0E-43E6-8FB3-918BC522CC5A}" type="slidenum">
              <a:rPr lang="en-US" smtClean="0"/>
              <a:pPr>
                <a:defRPr/>
              </a:pPr>
              <a:t>42</a:t>
            </a:fld>
            <a:endParaRPr lang="en-US"/>
          </a:p>
        </p:txBody>
      </p:sp>
      <p:sp>
        <p:nvSpPr>
          <p:cNvPr id="2" name="Date Placeholder 1">
            <a:extLst>
              <a:ext uri="{FF2B5EF4-FFF2-40B4-BE49-F238E27FC236}">
                <a16:creationId xmlns:a16="http://schemas.microsoft.com/office/drawing/2014/main" id="{D40AA308-170A-754E-B46F-1322630245DF}"/>
              </a:ext>
            </a:extLst>
          </p:cNvPr>
          <p:cNvSpPr>
            <a:spLocks noGrp="1"/>
          </p:cNvSpPr>
          <p:nvPr>
            <p:ph type="dt" sz="half" idx="10"/>
          </p:nvPr>
        </p:nvSpPr>
        <p:spPr/>
        <p:txBody>
          <a:bodyPr/>
          <a:lstStyle/>
          <a:p>
            <a:r>
              <a:rPr lang="es-US"/>
              <a:t>Mayo de 2022</a:t>
            </a:r>
          </a:p>
        </p:txBody>
      </p:sp>
    </p:spTree>
    <p:custDataLst>
      <p:tags r:id="rId1"/>
    </p:custDataLst>
    <p:extLst>
      <p:ext uri="{BB962C8B-B14F-4D97-AF65-F5344CB8AC3E}">
        <p14:creationId xmlns:p14="http://schemas.microsoft.com/office/powerpoint/2010/main" val="1475166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A634F1B-815C-ED43-9EFE-69E863133376}"/>
              </a:ext>
            </a:extLst>
          </p:cNvPr>
          <p:cNvSpPr>
            <a:spLocks noGrp="1"/>
          </p:cNvSpPr>
          <p:nvPr>
            <p:ph type="title"/>
          </p:nvPr>
        </p:nvSpPr>
        <p:spPr>
          <a:xfrm>
            <a:off x="0" y="0"/>
            <a:ext cx="12192000" cy="949124"/>
          </a:xfrm>
        </p:spPr>
        <p:txBody>
          <a:bodyPr anchor="ctr">
            <a:normAutofit/>
          </a:bodyPr>
          <a:lstStyle/>
          <a:p>
            <a:r>
              <a:rPr lang="es-US" sz="3000" dirty="0">
                <a:solidFill>
                  <a:prstClr val="white"/>
                </a:solidFill>
              </a:rPr>
              <a:t>Derecho a Suspender </a:t>
            </a:r>
            <a:r>
              <a:rPr lang="es-US" sz="3000" dirty="0" err="1">
                <a:solidFill>
                  <a:prstClr val="white"/>
                </a:solidFill>
              </a:rPr>
              <a:t>Medigap</a:t>
            </a:r>
            <a:r>
              <a:rPr lang="es-US" sz="3000" dirty="0">
                <a:solidFill>
                  <a:prstClr val="white"/>
                </a:solidFill>
              </a:rPr>
              <a:t> para </a:t>
            </a:r>
            <a:br>
              <a:rPr lang="es-US" sz="3000" dirty="0">
                <a:solidFill>
                  <a:prstClr val="white"/>
                </a:solidFill>
              </a:rPr>
            </a:br>
            <a:r>
              <a:rPr lang="es-US" sz="3000" dirty="0">
                <a:solidFill>
                  <a:prstClr val="white"/>
                </a:solidFill>
              </a:rPr>
              <a:t>Personas con Medicaid</a:t>
            </a:r>
          </a:p>
        </p:txBody>
      </p:sp>
      <p:sp>
        <p:nvSpPr>
          <p:cNvPr id="9" name="Content Placeholder 8">
            <a:extLst>
              <a:ext uri="{FF2B5EF4-FFF2-40B4-BE49-F238E27FC236}">
                <a16:creationId xmlns:a16="http://schemas.microsoft.com/office/drawing/2014/main" id="{2457FE9F-2825-3E43-BE53-33F814F026FE}"/>
              </a:ext>
            </a:extLst>
          </p:cNvPr>
          <p:cNvSpPr>
            <a:spLocks noGrp="1"/>
          </p:cNvSpPr>
          <p:nvPr>
            <p:ph type="body" sz="quarter" idx="13"/>
          </p:nvPr>
        </p:nvSpPr>
        <p:spPr>
          <a:xfrm>
            <a:off x="914400" y="1280160"/>
            <a:ext cx="10644188" cy="4747661"/>
          </a:xfrm>
        </p:spPr>
        <p:txBody>
          <a:bodyPr>
            <a:normAutofit/>
          </a:bodyPr>
          <a:lstStyle/>
          <a:p>
            <a:pPr marL="274320" lvl="0" indent="-274320" defTabSz="685800">
              <a:lnSpc>
                <a:spcPct val="100000"/>
              </a:lnSpc>
              <a:spcBef>
                <a:spcPts val="0"/>
              </a:spcBef>
              <a:spcAft>
                <a:spcPts val="1200"/>
              </a:spcAft>
            </a:pPr>
            <a:r>
              <a:rPr lang="es-US" sz="2800" dirty="0">
                <a:solidFill>
                  <a:srgbClr val="00529B"/>
                </a:solidFill>
              </a:rPr>
              <a:t>Si tiene ambos Medicare y Medicaid:</a:t>
            </a:r>
          </a:p>
          <a:p>
            <a:pPr marL="548640" lvl="1" indent="-274320" defTabSz="685800">
              <a:lnSpc>
                <a:spcPct val="100000"/>
              </a:lnSpc>
              <a:spcBef>
                <a:spcPts val="0"/>
              </a:spcBef>
              <a:spcAft>
                <a:spcPts val="1200"/>
              </a:spcAft>
            </a:pPr>
            <a:r>
              <a:rPr lang="es-US" sz="2400" dirty="0">
                <a:solidFill>
                  <a:srgbClr val="00529B"/>
                </a:solidFill>
              </a:rPr>
              <a:t>La mayoría de sus costos de atención médica están cubiertos</a:t>
            </a:r>
          </a:p>
          <a:p>
            <a:pPr marL="548640" lvl="1" indent="-274320" defTabSz="685800">
              <a:lnSpc>
                <a:spcPct val="100000"/>
              </a:lnSpc>
              <a:spcBef>
                <a:spcPts val="0"/>
              </a:spcBef>
              <a:spcAft>
                <a:spcPts val="1200"/>
              </a:spcAft>
            </a:pPr>
            <a:r>
              <a:rPr lang="es-US" sz="2400" dirty="0">
                <a:solidFill>
                  <a:srgbClr val="00529B"/>
                </a:solidFill>
              </a:rPr>
              <a:t>En general no puede adquirir una póliza de </a:t>
            </a:r>
            <a:r>
              <a:rPr lang="es-US" sz="2400" dirty="0" err="1">
                <a:solidFill>
                  <a:srgbClr val="00529B"/>
                </a:solidFill>
              </a:rPr>
              <a:t>Medigap</a:t>
            </a:r>
            <a:endParaRPr lang="es-US" sz="2400" dirty="0">
              <a:solidFill>
                <a:srgbClr val="00529B"/>
              </a:solidFill>
            </a:endParaRPr>
          </a:p>
          <a:p>
            <a:pPr marL="274320" lvl="0" indent="-274320" defTabSz="685800">
              <a:lnSpc>
                <a:spcPct val="100000"/>
              </a:lnSpc>
              <a:spcBef>
                <a:spcPts val="0"/>
              </a:spcBef>
              <a:spcAft>
                <a:spcPts val="1200"/>
              </a:spcAft>
            </a:pPr>
            <a:r>
              <a:rPr lang="es-US" sz="2800" dirty="0">
                <a:solidFill>
                  <a:srgbClr val="00529B"/>
                </a:solidFill>
              </a:rPr>
              <a:t>Si ya tiene una póliza </a:t>
            </a:r>
            <a:r>
              <a:rPr lang="es-US" sz="2800" dirty="0" err="1">
                <a:solidFill>
                  <a:srgbClr val="00529B"/>
                </a:solidFill>
              </a:rPr>
              <a:t>Medigap</a:t>
            </a:r>
            <a:r>
              <a:rPr lang="es-US" sz="2800" dirty="0">
                <a:solidFill>
                  <a:srgbClr val="00529B"/>
                </a:solidFill>
              </a:rPr>
              <a:t> y luego es elegible para Medicaid, puede suspender su póliza de </a:t>
            </a:r>
            <a:r>
              <a:rPr lang="es-US" sz="2800" dirty="0" err="1">
                <a:solidFill>
                  <a:srgbClr val="00529B"/>
                </a:solidFill>
              </a:rPr>
              <a:t>Medigap</a:t>
            </a:r>
            <a:r>
              <a:rPr lang="es-US" sz="2800" dirty="0">
                <a:solidFill>
                  <a:srgbClr val="00529B"/>
                </a:solidFill>
              </a:rPr>
              <a:t> por hasta </a:t>
            </a:r>
            <a:br>
              <a:rPr lang="es-US" sz="2800" dirty="0">
                <a:solidFill>
                  <a:srgbClr val="00529B"/>
                </a:solidFill>
              </a:rPr>
            </a:br>
            <a:r>
              <a:rPr lang="es-US" sz="2800" dirty="0">
                <a:solidFill>
                  <a:srgbClr val="00529B"/>
                </a:solidFill>
              </a:rPr>
              <a:t>2 años dentro de los 90 días posteriores a la obtención </a:t>
            </a:r>
            <a:br>
              <a:rPr lang="es-US" sz="2800" dirty="0">
                <a:solidFill>
                  <a:srgbClr val="00529B"/>
                </a:solidFill>
              </a:rPr>
            </a:br>
            <a:r>
              <a:rPr lang="es-US" sz="2800" dirty="0">
                <a:solidFill>
                  <a:srgbClr val="00529B"/>
                </a:solidFill>
              </a:rPr>
              <a:t>de Medicaid</a:t>
            </a:r>
          </a:p>
          <a:p>
            <a:pPr marL="274320" lvl="0" indent="-274320" defTabSz="685800">
              <a:lnSpc>
                <a:spcPct val="100000"/>
              </a:lnSpc>
              <a:spcBef>
                <a:spcPts val="0"/>
              </a:spcBef>
              <a:spcAft>
                <a:spcPts val="1200"/>
              </a:spcAft>
            </a:pPr>
            <a:r>
              <a:rPr lang="es-US" sz="2800" dirty="0">
                <a:solidFill>
                  <a:srgbClr val="00529B"/>
                </a:solidFill>
              </a:rPr>
              <a:t>Puede ponerla en marcha de nuevo sin nuevos periodos de espera o evaluación médica</a:t>
            </a:r>
          </a:p>
        </p:txBody>
      </p:sp>
      <p:sp>
        <p:nvSpPr>
          <p:cNvPr id="3" name="Footer Placeholder 2">
            <a:extLst>
              <a:ext uri="{FF2B5EF4-FFF2-40B4-BE49-F238E27FC236}">
                <a16:creationId xmlns:a16="http://schemas.microsoft.com/office/drawing/2014/main" id="{47C837F3-E991-8C4E-8A79-70566DDE0971}"/>
              </a:ext>
            </a:extLst>
          </p:cNvPr>
          <p:cNvSpPr>
            <a:spLocks noGrp="1"/>
          </p:cNvSpPr>
          <p:nvPr>
            <p:ph type="ftr" sz="quarter" idx="11"/>
          </p:nvPr>
        </p:nvSpPr>
        <p:spPr/>
        <p:txBody>
          <a:bodyPr/>
          <a:lstStyle/>
          <a:p>
            <a:r>
              <a:rPr lang="es-US"/>
              <a:t>Pólizas del Seguro Suplementario de Medicare (Medigap)</a:t>
            </a:r>
          </a:p>
        </p:txBody>
      </p:sp>
      <p:sp>
        <p:nvSpPr>
          <p:cNvPr id="4" name="Slide Number Placeholder 3">
            <a:extLst>
              <a:ext uri="{FF2B5EF4-FFF2-40B4-BE49-F238E27FC236}">
                <a16:creationId xmlns:a16="http://schemas.microsoft.com/office/drawing/2014/main" id="{9AC0529E-526C-41D3-B6E5-EB57C7BDFB31}"/>
              </a:ext>
            </a:extLst>
          </p:cNvPr>
          <p:cNvSpPr>
            <a:spLocks noGrp="1"/>
          </p:cNvSpPr>
          <p:nvPr>
            <p:ph type="sldNum" sz="quarter" idx="12"/>
          </p:nvPr>
        </p:nvSpPr>
        <p:spPr/>
        <p:txBody>
          <a:bodyPr/>
          <a:lstStyle/>
          <a:p>
            <a:pPr>
              <a:defRPr/>
            </a:pPr>
            <a:fld id="{11E79EF6-0C0E-43E6-8FB3-918BC522CC5A}" type="slidenum">
              <a:rPr lang="en-US" smtClean="0"/>
              <a:pPr>
                <a:defRPr/>
              </a:pPr>
              <a:t>43</a:t>
            </a:fld>
            <a:endParaRPr lang="en-US"/>
          </a:p>
        </p:txBody>
      </p:sp>
      <p:sp>
        <p:nvSpPr>
          <p:cNvPr id="2" name="Date Placeholder 1">
            <a:extLst>
              <a:ext uri="{FF2B5EF4-FFF2-40B4-BE49-F238E27FC236}">
                <a16:creationId xmlns:a16="http://schemas.microsoft.com/office/drawing/2014/main" id="{D40AA308-170A-754E-B46F-1322630245DF}"/>
              </a:ext>
            </a:extLst>
          </p:cNvPr>
          <p:cNvSpPr>
            <a:spLocks noGrp="1"/>
          </p:cNvSpPr>
          <p:nvPr>
            <p:ph type="dt" sz="half" idx="10"/>
          </p:nvPr>
        </p:nvSpPr>
        <p:spPr/>
        <p:txBody>
          <a:bodyPr/>
          <a:lstStyle/>
          <a:p>
            <a:r>
              <a:rPr lang="es-US"/>
              <a:t>Mayo de 2022</a:t>
            </a:r>
          </a:p>
        </p:txBody>
      </p:sp>
    </p:spTree>
    <p:custDataLst>
      <p:tags r:id="rId1"/>
    </p:custDataLst>
    <p:extLst>
      <p:ext uri="{BB962C8B-B14F-4D97-AF65-F5344CB8AC3E}">
        <p14:creationId xmlns:p14="http://schemas.microsoft.com/office/powerpoint/2010/main" val="44641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250"/>
                                  </p:stCondLst>
                                  <p:childTnLst>
                                    <p:set>
                                      <p:cBhvr>
                                        <p:cTn id="9" dur="1" fill="hold">
                                          <p:stCondLst>
                                            <p:cond delay="0"/>
                                          </p:stCondLst>
                                        </p:cTn>
                                        <p:tgtEl>
                                          <p:spTgt spid="9">
                                            <p:txEl>
                                              <p:pRg st="1" end="1"/>
                                            </p:txEl>
                                          </p:spTgt>
                                        </p:tgtEl>
                                        <p:attrNameLst>
                                          <p:attrName>style.visibility</p:attrName>
                                        </p:attrNameLst>
                                      </p:cBhvr>
                                      <p:to>
                                        <p:strVal val="visible"/>
                                      </p:to>
                                    </p:set>
                                  </p:childTnLst>
                                </p:cTn>
                              </p:par>
                            </p:childTnLst>
                          </p:cTn>
                        </p:par>
                        <p:par>
                          <p:cTn id="10" fill="hold">
                            <p:stCondLst>
                              <p:cond delay="250"/>
                            </p:stCondLst>
                            <p:childTnLst>
                              <p:par>
                                <p:cTn id="11" presetID="1" presetClass="entr" presetSubtype="0" fill="hold" nodeType="afterEffect">
                                  <p:stCondLst>
                                    <p:cond delay="250"/>
                                  </p:stCondLst>
                                  <p:childTnLst>
                                    <p:set>
                                      <p:cBhvr>
                                        <p:cTn id="12"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A634F1B-815C-ED43-9EFE-69E863133376}"/>
              </a:ext>
            </a:extLst>
          </p:cNvPr>
          <p:cNvSpPr>
            <a:spLocks noGrp="1"/>
          </p:cNvSpPr>
          <p:nvPr>
            <p:ph type="title"/>
          </p:nvPr>
        </p:nvSpPr>
        <p:spPr>
          <a:xfrm>
            <a:off x="0" y="1"/>
            <a:ext cx="12192000" cy="949124"/>
          </a:xfrm>
        </p:spPr>
        <p:txBody>
          <a:bodyPr anchor="ctr">
            <a:normAutofit/>
          </a:bodyPr>
          <a:lstStyle/>
          <a:p>
            <a:r>
              <a:rPr lang="es-US"/>
              <a:t>Derecho a Suspender Medigap para Personas con Medicaid (continuación)</a:t>
            </a:r>
          </a:p>
        </p:txBody>
      </p:sp>
      <p:sp>
        <p:nvSpPr>
          <p:cNvPr id="9" name="Content Placeholder 8">
            <a:extLst>
              <a:ext uri="{FF2B5EF4-FFF2-40B4-BE49-F238E27FC236}">
                <a16:creationId xmlns:a16="http://schemas.microsoft.com/office/drawing/2014/main" id="{2457FE9F-2825-3E43-BE53-33F814F026FE}"/>
              </a:ext>
            </a:extLst>
          </p:cNvPr>
          <p:cNvSpPr>
            <a:spLocks noGrp="1"/>
          </p:cNvSpPr>
          <p:nvPr>
            <p:ph type="body" sz="quarter" idx="13"/>
          </p:nvPr>
        </p:nvSpPr>
        <p:spPr>
          <a:xfrm>
            <a:off x="914400" y="1280160"/>
            <a:ext cx="10644188" cy="4167187"/>
          </a:xfrm>
        </p:spPr>
        <p:txBody>
          <a:bodyPr vert="horz" lIns="91440" tIns="45720" rIns="91440" bIns="45720" rtlCol="0">
            <a:normAutofit/>
          </a:bodyPr>
          <a:lstStyle/>
          <a:p>
            <a:pPr marL="274320" indent="-274320" defTabSz="685800">
              <a:lnSpc>
                <a:spcPct val="100000"/>
              </a:lnSpc>
              <a:spcBef>
                <a:spcPts val="0"/>
              </a:spcBef>
              <a:spcAft>
                <a:spcPts val="1200"/>
              </a:spcAft>
            </a:pPr>
            <a:r>
              <a:rPr lang="es-US" sz="2800" dirty="0">
                <a:solidFill>
                  <a:srgbClr val="00529B"/>
                </a:solidFill>
              </a:rPr>
              <a:t>Si suspende su póliza de </a:t>
            </a:r>
            <a:r>
              <a:rPr lang="es-US" sz="2800" dirty="0" err="1">
                <a:solidFill>
                  <a:srgbClr val="00529B"/>
                </a:solidFill>
              </a:rPr>
              <a:t>Medigap</a:t>
            </a:r>
            <a:r>
              <a:rPr lang="es-US" sz="2800" dirty="0">
                <a:solidFill>
                  <a:srgbClr val="00529B"/>
                </a:solidFill>
              </a:rPr>
              <a:t>:</a:t>
            </a:r>
          </a:p>
          <a:p>
            <a:pPr marL="548640" lvl="1" indent="-274320" defTabSz="685800">
              <a:lnSpc>
                <a:spcPct val="100000"/>
              </a:lnSpc>
              <a:spcBef>
                <a:spcPts val="0"/>
              </a:spcBef>
              <a:spcAft>
                <a:spcPts val="1200"/>
              </a:spcAft>
            </a:pPr>
            <a:r>
              <a:rPr lang="es-US" sz="2400" dirty="0">
                <a:solidFill>
                  <a:srgbClr val="00529B"/>
                </a:solidFill>
              </a:rPr>
              <a:t>No paga las primas de </a:t>
            </a:r>
            <a:r>
              <a:rPr lang="es-US" sz="2400" dirty="0" err="1">
                <a:solidFill>
                  <a:srgbClr val="00529B"/>
                </a:solidFill>
              </a:rPr>
              <a:t>Medigap</a:t>
            </a:r>
            <a:endParaRPr lang="es-US" sz="2400" dirty="0">
              <a:solidFill>
                <a:srgbClr val="00529B"/>
              </a:solidFill>
            </a:endParaRPr>
          </a:p>
          <a:p>
            <a:pPr marL="548640" lvl="1" indent="-274320" defTabSz="685800">
              <a:lnSpc>
                <a:spcPct val="100000"/>
              </a:lnSpc>
              <a:spcBef>
                <a:spcPts val="0"/>
              </a:spcBef>
              <a:spcAft>
                <a:spcPts val="1200"/>
              </a:spcAft>
            </a:pPr>
            <a:r>
              <a:rPr lang="es-US" sz="2400" dirty="0">
                <a:solidFill>
                  <a:srgbClr val="00529B"/>
                </a:solidFill>
              </a:rPr>
              <a:t>La póliza de </a:t>
            </a:r>
            <a:r>
              <a:rPr lang="es-US" sz="2400" dirty="0" err="1">
                <a:solidFill>
                  <a:srgbClr val="00529B"/>
                </a:solidFill>
              </a:rPr>
              <a:t>Medigap</a:t>
            </a:r>
            <a:r>
              <a:rPr lang="es-US" sz="2400" dirty="0">
                <a:solidFill>
                  <a:srgbClr val="00529B"/>
                </a:solidFill>
              </a:rPr>
              <a:t> no pagará beneficios</a:t>
            </a:r>
          </a:p>
          <a:p>
            <a:pPr marL="274320" indent="-274320" defTabSz="685800">
              <a:lnSpc>
                <a:spcPct val="100000"/>
              </a:lnSpc>
              <a:spcBef>
                <a:spcPts val="0"/>
              </a:spcBef>
              <a:spcAft>
                <a:spcPts val="1200"/>
              </a:spcAft>
            </a:pPr>
            <a:r>
              <a:rPr lang="es-US" sz="2800" dirty="0">
                <a:solidFill>
                  <a:srgbClr val="00529B"/>
                </a:solidFill>
              </a:rPr>
              <a:t>Es posible que desee no suspender su póliza si quiere ser atendido por médicos que no aceptan Medicaid</a:t>
            </a:r>
          </a:p>
        </p:txBody>
      </p:sp>
      <p:sp>
        <p:nvSpPr>
          <p:cNvPr id="3" name="Footer Placeholder 2">
            <a:extLst>
              <a:ext uri="{FF2B5EF4-FFF2-40B4-BE49-F238E27FC236}">
                <a16:creationId xmlns:a16="http://schemas.microsoft.com/office/drawing/2014/main" id="{47C837F3-E991-8C4E-8A79-70566DDE0971}"/>
              </a:ext>
            </a:extLst>
          </p:cNvPr>
          <p:cNvSpPr>
            <a:spLocks noGrp="1"/>
          </p:cNvSpPr>
          <p:nvPr>
            <p:ph type="ftr" sz="quarter" idx="11"/>
          </p:nvPr>
        </p:nvSpPr>
        <p:spPr/>
        <p:txBody>
          <a:bodyPr/>
          <a:lstStyle/>
          <a:p>
            <a:r>
              <a:rPr lang="es-US"/>
              <a:t>Pólizas del Seguro Suplementario de Medicare (Medigap)</a:t>
            </a:r>
          </a:p>
        </p:txBody>
      </p:sp>
      <p:sp>
        <p:nvSpPr>
          <p:cNvPr id="4" name="Slide Number Placeholder 3">
            <a:extLst>
              <a:ext uri="{FF2B5EF4-FFF2-40B4-BE49-F238E27FC236}">
                <a16:creationId xmlns:a16="http://schemas.microsoft.com/office/drawing/2014/main" id="{282F3A53-68F1-4C41-AF81-A943AB7EE934}"/>
              </a:ext>
            </a:extLst>
          </p:cNvPr>
          <p:cNvSpPr>
            <a:spLocks noGrp="1"/>
          </p:cNvSpPr>
          <p:nvPr>
            <p:ph type="sldNum" sz="quarter" idx="12"/>
          </p:nvPr>
        </p:nvSpPr>
        <p:spPr/>
        <p:txBody>
          <a:bodyPr/>
          <a:lstStyle/>
          <a:p>
            <a:pPr>
              <a:defRPr/>
            </a:pPr>
            <a:fld id="{11E79EF6-0C0E-43E6-8FB3-918BC522CC5A}" type="slidenum">
              <a:rPr lang="en-US" smtClean="0"/>
              <a:pPr>
                <a:defRPr/>
              </a:pPr>
              <a:t>44</a:t>
            </a:fld>
            <a:endParaRPr lang="en-US"/>
          </a:p>
        </p:txBody>
      </p:sp>
      <p:sp>
        <p:nvSpPr>
          <p:cNvPr id="2" name="Date Placeholder 1">
            <a:extLst>
              <a:ext uri="{FF2B5EF4-FFF2-40B4-BE49-F238E27FC236}">
                <a16:creationId xmlns:a16="http://schemas.microsoft.com/office/drawing/2014/main" id="{D40AA308-170A-754E-B46F-1322630245DF}"/>
              </a:ext>
            </a:extLst>
          </p:cNvPr>
          <p:cNvSpPr>
            <a:spLocks noGrp="1"/>
          </p:cNvSpPr>
          <p:nvPr>
            <p:ph type="dt" sz="half" idx="10"/>
          </p:nvPr>
        </p:nvSpPr>
        <p:spPr/>
        <p:txBody>
          <a:bodyPr/>
          <a:lstStyle/>
          <a:p>
            <a:r>
              <a:rPr lang="es-US"/>
              <a:t>Mayo de 2022</a:t>
            </a:r>
          </a:p>
        </p:txBody>
      </p:sp>
    </p:spTree>
    <p:custDataLst>
      <p:tags r:id="rId1"/>
    </p:custDataLst>
    <p:extLst>
      <p:ext uri="{BB962C8B-B14F-4D97-AF65-F5344CB8AC3E}">
        <p14:creationId xmlns:p14="http://schemas.microsoft.com/office/powerpoint/2010/main" val="2570312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250"/>
                                  </p:stCondLst>
                                  <p:childTnLst>
                                    <p:set>
                                      <p:cBhvr>
                                        <p:cTn id="9" dur="1" fill="hold">
                                          <p:stCondLst>
                                            <p:cond delay="0"/>
                                          </p:stCondLst>
                                        </p:cTn>
                                        <p:tgtEl>
                                          <p:spTgt spid="9">
                                            <p:txEl>
                                              <p:pRg st="1" end="1"/>
                                            </p:txEl>
                                          </p:spTgt>
                                        </p:tgtEl>
                                        <p:attrNameLst>
                                          <p:attrName>style.visibility</p:attrName>
                                        </p:attrNameLst>
                                      </p:cBhvr>
                                      <p:to>
                                        <p:strVal val="visible"/>
                                      </p:to>
                                    </p:set>
                                  </p:childTnLst>
                                </p:cTn>
                              </p:par>
                            </p:childTnLst>
                          </p:cTn>
                        </p:par>
                        <p:par>
                          <p:cTn id="10" fill="hold">
                            <p:stCondLst>
                              <p:cond delay="250"/>
                            </p:stCondLst>
                            <p:childTnLst>
                              <p:par>
                                <p:cTn id="11" presetID="1" presetClass="entr" presetSubtype="0" fill="hold" nodeType="afterEffect">
                                  <p:stCondLst>
                                    <p:cond delay="250"/>
                                  </p:stCondLst>
                                  <p:childTnLst>
                                    <p:set>
                                      <p:cBhvr>
                                        <p:cTn id="12"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A634F1B-815C-ED43-9EFE-69E863133376}"/>
              </a:ext>
            </a:extLst>
          </p:cNvPr>
          <p:cNvSpPr>
            <a:spLocks noGrp="1"/>
          </p:cNvSpPr>
          <p:nvPr>
            <p:ph type="title"/>
          </p:nvPr>
        </p:nvSpPr>
        <p:spPr>
          <a:xfrm>
            <a:off x="0" y="0"/>
            <a:ext cx="12192000" cy="949124"/>
          </a:xfrm>
        </p:spPr>
        <p:txBody>
          <a:bodyPr anchor="ctr">
            <a:normAutofit/>
          </a:bodyPr>
          <a:lstStyle/>
          <a:p>
            <a:r>
              <a:rPr lang="es-US" sz="3000" dirty="0">
                <a:solidFill>
                  <a:prstClr val="white"/>
                </a:solidFill>
              </a:rPr>
              <a:t>Derecho a Suspender </a:t>
            </a:r>
            <a:r>
              <a:rPr lang="es-US" sz="3000" dirty="0" err="1">
                <a:solidFill>
                  <a:prstClr val="white"/>
                </a:solidFill>
              </a:rPr>
              <a:t>Medigap</a:t>
            </a:r>
            <a:r>
              <a:rPr lang="es-US" sz="3000" dirty="0">
                <a:solidFill>
                  <a:prstClr val="white"/>
                </a:solidFill>
              </a:rPr>
              <a:t> para </a:t>
            </a:r>
            <a:br>
              <a:rPr lang="es-US" sz="3000" dirty="0">
                <a:solidFill>
                  <a:prstClr val="white"/>
                </a:solidFill>
              </a:rPr>
            </a:br>
            <a:r>
              <a:rPr lang="es-US" sz="3000" dirty="0">
                <a:solidFill>
                  <a:prstClr val="white"/>
                </a:solidFill>
              </a:rPr>
              <a:t>Personas Menores de 65 Años</a:t>
            </a:r>
          </a:p>
        </p:txBody>
      </p:sp>
      <p:sp>
        <p:nvSpPr>
          <p:cNvPr id="9" name="Content Placeholder 8">
            <a:extLst>
              <a:ext uri="{FF2B5EF4-FFF2-40B4-BE49-F238E27FC236}">
                <a16:creationId xmlns:a16="http://schemas.microsoft.com/office/drawing/2014/main" id="{2457FE9F-2825-3E43-BE53-33F814F026FE}"/>
              </a:ext>
            </a:extLst>
          </p:cNvPr>
          <p:cNvSpPr>
            <a:spLocks noGrp="1"/>
          </p:cNvSpPr>
          <p:nvPr>
            <p:ph type="body" sz="quarter" idx="13"/>
          </p:nvPr>
        </p:nvSpPr>
        <p:spPr>
          <a:xfrm>
            <a:off x="914400" y="1280160"/>
            <a:ext cx="10644188" cy="4167187"/>
          </a:xfrm>
        </p:spPr>
        <p:txBody>
          <a:bodyPr>
            <a:normAutofit/>
          </a:bodyPr>
          <a:lstStyle/>
          <a:p>
            <a:pPr marL="274320" lvl="0" indent="-274320" defTabSz="685800">
              <a:lnSpc>
                <a:spcPct val="100000"/>
              </a:lnSpc>
              <a:spcBef>
                <a:spcPts val="0"/>
              </a:spcBef>
              <a:spcAft>
                <a:spcPts val="1200"/>
              </a:spcAft>
            </a:pPr>
            <a:r>
              <a:rPr lang="es-US" sz="2800" dirty="0">
                <a:solidFill>
                  <a:srgbClr val="00529B"/>
                </a:solidFill>
              </a:rPr>
              <a:t>Puede suspender una póliza de </a:t>
            </a:r>
            <a:r>
              <a:rPr lang="es-US" sz="2800" dirty="0" err="1">
                <a:solidFill>
                  <a:srgbClr val="00529B"/>
                </a:solidFill>
              </a:rPr>
              <a:t>Medigap</a:t>
            </a:r>
            <a:r>
              <a:rPr lang="es-US" sz="2800" dirty="0">
                <a:solidFill>
                  <a:srgbClr val="00529B"/>
                </a:solidFill>
              </a:rPr>
              <a:t> mientras esté inscrito en su </a:t>
            </a:r>
            <a:r>
              <a:rPr lang="es-US" sz="2800" dirty="0" err="1">
                <a:solidFill>
                  <a:srgbClr val="00529B"/>
                </a:solidFill>
              </a:rPr>
              <a:t>GHP</a:t>
            </a:r>
            <a:r>
              <a:rPr lang="es-US" sz="2800" dirty="0">
                <a:solidFill>
                  <a:srgbClr val="00529B"/>
                </a:solidFill>
              </a:rPr>
              <a:t> o en el de su cónyuge</a:t>
            </a:r>
          </a:p>
          <a:p>
            <a:pPr marL="274320" lvl="0" indent="-274320" defTabSz="685800">
              <a:lnSpc>
                <a:spcPct val="100000"/>
              </a:lnSpc>
              <a:spcBef>
                <a:spcPts val="0"/>
              </a:spcBef>
              <a:spcAft>
                <a:spcPts val="1200"/>
              </a:spcAft>
            </a:pPr>
            <a:r>
              <a:rPr lang="es-US" sz="2800" dirty="0">
                <a:solidFill>
                  <a:srgbClr val="00529B"/>
                </a:solidFill>
              </a:rPr>
              <a:t>Puede recuperar su póliza </a:t>
            </a:r>
            <a:r>
              <a:rPr lang="es-US" sz="2800" dirty="0" err="1">
                <a:solidFill>
                  <a:srgbClr val="00529B"/>
                </a:solidFill>
              </a:rPr>
              <a:t>Medigap</a:t>
            </a:r>
            <a:r>
              <a:rPr lang="es-US" sz="2800" dirty="0">
                <a:solidFill>
                  <a:srgbClr val="00529B"/>
                </a:solidFill>
              </a:rPr>
              <a:t> en cualquier momento</a:t>
            </a:r>
          </a:p>
          <a:p>
            <a:pPr marL="548640" lvl="1" indent="-274320" defTabSz="685800">
              <a:lnSpc>
                <a:spcPct val="100000"/>
              </a:lnSpc>
              <a:spcBef>
                <a:spcPts val="0"/>
              </a:spcBef>
              <a:spcAft>
                <a:spcPts val="1200"/>
              </a:spcAft>
            </a:pPr>
            <a:r>
              <a:rPr lang="es-US" sz="2400" dirty="0">
                <a:solidFill>
                  <a:srgbClr val="00529B"/>
                </a:solidFill>
              </a:rPr>
              <a:t>Debe notificar al asegurador dentro de los 90 días de perder el plan </a:t>
            </a:r>
            <a:br>
              <a:rPr lang="es-US" sz="2400" dirty="0">
                <a:solidFill>
                  <a:srgbClr val="00529B"/>
                </a:solidFill>
              </a:rPr>
            </a:br>
            <a:r>
              <a:rPr lang="es-US" sz="2400" dirty="0">
                <a:solidFill>
                  <a:srgbClr val="00529B"/>
                </a:solidFill>
              </a:rPr>
              <a:t>del empleador</a:t>
            </a:r>
          </a:p>
          <a:p>
            <a:pPr marL="548640" lvl="1" indent="-274320" defTabSz="685800">
              <a:lnSpc>
                <a:spcPct val="100000"/>
              </a:lnSpc>
              <a:spcBef>
                <a:spcPts val="0"/>
              </a:spcBef>
              <a:spcAft>
                <a:spcPts val="1200"/>
              </a:spcAft>
            </a:pPr>
            <a:r>
              <a:rPr lang="es-US" sz="2400" dirty="0">
                <a:solidFill>
                  <a:srgbClr val="00529B"/>
                </a:solidFill>
              </a:rPr>
              <a:t>Sin período de espera</a:t>
            </a:r>
          </a:p>
        </p:txBody>
      </p:sp>
      <p:sp>
        <p:nvSpPr>
          <p:cNvPr id="3" name="Footer Placeholder 2">
            <a:extLst>
              <a:ext uri="{FF2B5EF4-FFF2-40B4-BE49-F238E27FC236}">
                <a16:creationId xmlns:a16="http://schemas.microsoft.com/office/drawing/2014/main" id="{47C837F3-E991-8C4E-8A79-70566DDE0971}"/>
              </a:ext>
            </a:extLst>
          </p:cNvPr>
          <p:cNvSpPr>
            <a:spLocks noGrp="1"/>
          </p:cNvSpPr>
          <p:nvPr>
            <p:ph type="ftr" sz="quarter" idx="11"/>
          </p:nvPr>
        </p:nvSpPr>
        <p:spPr/>
        <p:txBody>
          <a:bodyPr/>
          <a:lstStyle/>
          <a:p>
            <a:r>
              <a:rPr lang="es-US"/>
              <a:t>Pólizas del Seguro Suplementario de Medicare (Medigap)</a:t>
            </a:r>
          </a:p>
        </p:txBody>
      </p:sp>
      <p:sp>
        <p:nvSpPr>
          <p:cNvPr id="4" name="Slide Number Placeholder 3">
            <a:extLst>
              <a:ext uri="{FF2B5EF4-FFF2-40B4-BE49-F238E27FC236}">
                <a16:creationId xmlns:a16="http://schemas.microsoft.com/office/drawing/2014/main" id="{D8298162-AE5A-449F-A23E-40A76D4BE2E3}"/>
              </a:ext>
            </a:extLst>
          </p:cNvPr>
          <p:cNvSpPr>
            <a:spLocks noGrp="1"/>
          </p:cNvSpPr>
          <p:nvPr>
            <p:ph type="sldNum" sz="quarter" idx="12"/>
          </p:nvPr>
        </p:nvSpPr>
        <p:spPr/>
        <p:txBody>
          <a:bodyPr/>
          <a:lstStyle/>
          <a:p>
            <a:pPr>
              <a:defRPr/>
            </a:pPr>
            <a:fld id="{11E79EF6-0C0E-43E6-8FB3-918BC522CC5A}" type="slidenum">
              <a:rPr lang="en-US" smtClean="0"/>
              <a:pPr>
                <a:defRPr/>
              </a:pPr>
              <a:t>45</a:t>
            </a:fld>
            <a:endParaRPr lang="en-US"/>
          </a:p>
        </p:txBody>
      </p:sp>
      <p:sp>
        <p:nvSpPr>
          <p:cNvPr id="2" name="Date Placeholder 1">
            <a:extLst>
              <a:ext uri="{FF2B5EF4-FFF2-40B4-BE49-F238E27FC236}">
                <a16:creationId xmlns:a16="http://schemas.microsoft.com/office/drawing/2014/main" id="{D40AA308-170A-754E-B46F-1322630245DF}"/>
              </a:ext>
            </a:extLst>
          </p:cNvPr>
          <p:cNvSpPr>
            <a:spLocks noGrp="1"/>
          </p:cNvSpPr>
          <p:nvPr>
            <p:ph type="dt" sz="half" idx="10"/>
          </p:nvPr>
        </p:nvSpPr>
        <p:spPr/>
        <p:txBody>
          <a:bodyPr/>
          <a:lstStyle/>
          <a:p>
            <a:r>
              <a:rPr lang="es-US"/>
              <a:t>Mayo de 2022</a:t>
            </a:r>
          </a:p>
        </p:txBody>
      </p:sp>
    </p:spTree>
    <p:custDataLst>
      <p:tags r:id="rId1"/>
    </p:custDataLst>
    <p:extLst>
      <p:ext uri="{BB962C8B-B14F-4D97-AF65-F5344CB8AC3E}">
        <p14:creationId xmlns:p14="http://schemas.microsoft.com/office/powerpoint/2010/main" val="2615880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nodeType="afterEffect">
                                  <p:stCondLst>
                                    <p:cond delay="250"/>
                                  </p:stCondLst>
                                  <p:childTnLst>
                                    <p:set>
                                      <p:cBhvr>
                                        <p:cTn id="13" dur="1" fill="hold">
                                          <p:stCondLst>
                                            <p:cond delay="0"/>
                                          </p:stCondLst>
                                        </p:cTn>
                                        <p:tgtEl>
                                          <p:spTgt spid="9">
                                            <p:txEl>
                                              <p:pRg st="2" end="2"/>
                                            </p:txEl>
                                          </p:spTgt>
                                        </p:tgtEl>
                                        <p:attrNameLst>
                                          <p:attrName>style.visibility</p:attrName>
                                        </p:attrNameLst>
                                      </p:cBhvr>
                                      <p:to>
                                        <p:strVal val="visible"/>
                                      </p:to>
                                    </p:set>
                                  </p:childTnLst>
                                </p:cTn>
                              </p:par>
                            </p:childTnLst>
                          </p:cTn>
                        </p:par>
                        <p:par>
                          <p:cTn id="14" fill="hold">
                            <p:stCondLst>
                              <p:cond delay="250"/>
                            </p:stCondLst>
                            <p:childTnLst>
                              <p:par>
                                <p:cTn id="15" presetID="1" presetClass="entr" presetSubtype="0" fill="hold" nodeType="afterEffect">
                                  <p:stCondLst>
                                    <p:cond delay="250"/>
                                  </p:stCondLst>
                                  <p:childTnLst>
                                    <p:set>
                                      <p:cBhvr>
                                        <p:cTn id="16"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34886" y="403762"/>
            <a:ext cx="10657114" cy="719643"/>
          </a:xfrm>
        </p:spPr>
        <p:txBody>
          <a:bodyPr>
            <a:normAutofit/>
          </a:bodyPr>
          <a:lstStyle/>
          <a:p>
            <a:r>
              <a:rPr lang="es-US" sz="3000"/>
              <a:t>Compruebe su conocimiento: Pregunta 7</a:t>
            </a:r>
          </a:p>
        </p:txBody>
      </p:sp>
      <p:sp>
        <p:nvSpPr>
          <p:cNvPr id="9" name="Content Placeholder 8"/>
          <p:cNvSpPr>
            <a:spLocks noGrp="1"/>
          </p:cNvSpPr>
          <p:nvPr>
            <p:ph type="body" sz="quarter" idx="13"/>
          </p:nvPr>
        </p:nvSpPr>
        <p:spPr>
          <a:xfrm>
            <a:off x="1463040" y="1554480"/>
            <a:ext cx="9729654" cy="3810569"/>
          </a:xfrm>
        </p:spPr>
        <p:txBody>
          <a:bodyPr vert="horz" lIns="91440" tIns="45720" rIns="91440" bIns="45720" rtlCol="0">
            <a:normAutofit/>
          </a:bodyPr>
          <a:lstStyle/>
          <a:p>
            <a:pPr defTabSz="685800">
              <a:spcBef>
                <a:spcPts val="1200"/>
              </a:spcBef>
            </a:pPr>
            <a:r>
              <a:rPr lang="es-US" sz="2800" b="1" dirty="0">
                <a:solidFill>
                  <a:srgbClr val="00529B"/>
                </a:solidFill>
              </a:rPr>
              <a:t>Las pólizas de </a:t>
            </a:r>
            <a:r>
              <a:rPr lang="es-US" sz="2800" b="1" dirty="0" err="1">
                <a:solidFill>
                  <a:srgbClr val="00529B"/>
                </a:solidFill>
              </a:rPr>
              <a:t>Medigap</a:t>
            </a:r>
            <a:r>
              <a:rPr lang="es-US" sz="2800" b="1" dirty="0">
                <a:solidFill>
                  <a:srgbClr val="00529B"/>
                </a:solidFill>
              </a:rPr>
              <a:t> emitidas después de ____ tienen renovación garantizada. </a:t>
            </a:r>
          </a:p>
          <a:p>
            <a:pPr marL="914400" lvl="1" indent="-457200">
              <a:buFont typeface="+mj-lt"/>
              <a:buAutoNum type="alphaLcPeriod"/>
            </a:pPr>
            <a:r>
              <a:rPr lang="es-US" sz="2800" dirty="0">
                <a:solidFill>
                  <a:schemeClr val="accent1">
                    <a:lumMod val="75000"/>
                  </a:schemeClr>
                </a:solidFill>
              </a:rPr>
              <a:t>2002</a:t>
            </a:r>
          </a:p>
          <a:p>
            <a:pPr marL="914400" lvl="1" indent="-457200">
              <a:buFont typeface="+mj-lt"/>
              <a:buAutoNum type="alphaLcPeriod"/>
            </a:pPr>
            <a:r>
              <a:rPr lang="es-US" sz="2800" dirty="0">
                <a:solidFill>
                  <a:schemeClr val="accent1">
                    <a:lumMod val="75000"/>
                  </a:schemeClr>
                </a:solidFill>
              </a:rPr>
              <a:t>1982</a:t>
            </a:r>
          </a:p>
          <a:p>
            <a:pPr marL="914400" lvl="1" indent="-457200">
              <a:buFont typeface="+mj-lt"/>
              <a:buAutoNum type="alphaLcPeriod"/>
            </a:pPr>
            <a:r>
              <a:rPr lang="es-US" sz="2800" dirty="0">
                <a:solidFill>
                  <a:schemeClr val="accent1">
                    <a:lumMod val="75000"/>
                  </a:schemeClr>
                </a:solidFill>
              </a:rPr>
              <a:t>1992</a:t>
            </a:r>
          </a:p>
        </p:txBody>
      </p:sp>
      <p:sp>
        <p:nvSpPr>
          <p:cNvPr id="6" name="Rounded Rectangle 5" descr="Recuadro verde que resalta a la C como la respuesta correcta."/>
          <p:cNvSpPr/>
          <p:nvPr/>
        </p:nvSpPr>
        <p:spPr>
          <a:xfrm>
            <a:off x="1833739" y="3379581"/>
            <a:ext cx="1929199" cy="457200"/>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8" name="Title 1"/>
          <p:cNvSpPr txBox="1">
            <a:spLocks/>
          </p:cNvSpPr>
          <p:nvPr/>
        </p:nvSpPr>
        <p:spPr>
          <a:xfrm>
            <a:off x="1735045" y="4666669"/>
            <a:ext cx="9598364" cy="549275"/>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3400" b="1" i="0" kern="1200" baseline="0">
                <a:solidFill>
                  <a:srgbClr val="00539A"/>
                </a:solidFill>
                <a:latin typeface="Arial Black" panose="020B0604020202020204" pitchFamily="34" charset="0"/>
                <a:ea typeface="+mj-ea"/>
                <a:cs typeface="Arial Black" panose="020B0604020202020204" pitchFamily="34" charset="0"/>
              </a:defRPr>
            </a:lvl1pPr>
          </a:lstStyle>
          <a:p>
            <a:r>
              <a:rPr lang="es-US" sz="2000" dirty="0"/>
              <a:t>Cuenta regresiva: </a:t>
            </a:r>
            <a:r>
              <a:rPr lang="es-US" sz="2000" b="0" dirty="0">
                <a:latin typeface="Arial" pitchFamily="34" charset="0"/>
                <a:cs typeface="Arial" pitchFamily="34" charset="0"/>
              </a:rPr>
              <a:t>Conteste la pregunta antes de que la barra desaparezca.</a:t>
            </a:r>
          </a:p>
        </p:txBody>
      </p:sp>
      <p:sp>
        <p:nvSpPr>
          <p:cNvPr id="4" name="Footer Placeholder 3"/>
          <p:cNvSpPr>
            <a:spLocks noGrp="1"/>
          </p:cNvSpPr>
          <p:nvPr>
            <p:ph type="ftr" sz="quarter" idx="11"/>
          </p:nvPr>
        </p:nvSpPr>
        <p:spPr/>
        <p:txBody>
          <a:bodyPr/>
          <a:lstStyle/>
          <a:p>
            <a:r>
              <a:rPr lang="es-US">
                <a:solidFill>
                  <a:prstClr val="black">
                    <a:lumMod val="75000"/>
                    <a:lumOff val="25000"/>
                  </a:prstClr>
                </a:solidFill>
              </a:rPr>
              <a:t>Pólizas del Seguro Suplementario de Medicare (Medigap)</a:t>
            </a:r>
          </a:p>
        </p:txBody>
      </p:sp>
      <p:sp>
        <p:nvSpPr>
          <p:cNvPr id="5" name="Slide Number Placeholder 4">
            <a:extLst>
              <a:ext uri="{FF2B5EF4-FFF2-40B4-BE49-F238E27FC236}">
                <a16:creationId xmlns:a16="http://schemas.microsoft.com/office/drawing/2014/main" id="{00E7F649-5E95-4F3F-BB4C-6D2E7BEAC14B}"/>
              </a:ext>
            </a:extLst>
          </p:cNvPr>
          <p:cNvSpPr>
            <a:spLocks noGrp="1"/>
          </p:cNvSpPr>
          <p:nvPr>
            <p:ph type="sldNum" sz="quarter" idx="12"/>
          </p:nvPr>
        </p:nvSpPr>
        <p:spPr/>
        <p:txBody>
          <a:bodyPr/>
          <a:lstStyle/>
          <a:p>
            <a:fld id="{F0CCE2AE-27A2-40B1-80D1-5342831D4722}" type="slidenum">
              <a:rPr lang="en-US" smtClean="0"/>
              <a:t>46</a:t>
            </a:fld>
            <a:endParaRPr lang="en-US"/>
          </a:p>
        </p:txBody>
      </p:sp>
      <p:sp>
        <p:nvSpPr>
          <p:cNvPr id="3" name="Date Placeholder 2"/>
          <p:cNvSpPr>
            <a:spLocks noGrp="1"/>
          </p:cNvSpPr>
          <p:nvPr>
            <p:ph type="dt" sz="half" idx="10"/>
          </p:nvPr>
        </p:nvSpPr>
        <p:spPr/>
        <p:txBody>
          <a:bodyPr/>
          <a:lstStyle/>
          <a:p>
            <a:r>
              <a:rPr lang="es-US">
                <a:solidFill>
                  <a:prstClr val="black">
                    <a:lumMod val="75000"/>
                    <a:lumOff val="25000"/>
                  </a:prstClr>
                </a:solidFill>
              </a:rPr>
              <a:t>Mayo de 2022</a:t>
            </a:r>
          </a:p>
        </p:txBody>
      </p:sp>
    </p:spTree>
    <p:custDataLst>
      <p:tags r:id="rId1"/>
    </p:custDataLst>
    <p:extLst>
      <p:ext uri="{BB962C8B-B14F-4D97-AF65-F5344CB8AC3E}">
        <p14:creationId xmlns:p14="http://schemas.microsoft.com/office/powerpoint/2010/main" val="385361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4726"/>
            <a:ext cx="12192000" cy="902824"/>
          </a:xfrm>
        </p:spPr>
        <p:txBody>
          <a:bodyPr anchor="ctr">
            <a:normAutofit/>
          </a:bodyPr>
          <a:lstStyle/>
          <a:p>
            <a:r>
              <a:rPr lang="es-US" sz="3000"/>
              <a:t>Revisión: Escenario 1</a:t>
            </a:r>
          </a:p>
        </p:txBody>
      </p:sp>
      <p:sp>
        <p:nvSpPr>
          <p:cNvPr id="9" name="Content Placeholder 8"/>
          <p:cNvSpPr>
            <a:spLocks noGrp="1"/>
          </p:cNvSpPr>
          <p:nvPr>
            <p:ph idx="1"/>
          </p:nvPr>
        </p:nvSpPr>
        <p:spPr>
          <a:xfrm>
            <a:off x="309093" y="1280160"/>
            <a:ext cx="8130819" cy="4033466"/>
          </a:xfrm>
        </p:spPr>
        <p:txBody>
          <a:bodyPr vert="horz" lIns="91440" tIns="45720" rIns="91440" bIns="45720" rtlCol="0">
            <a:noAutofit/>
          </a:bodyPr>
          <a:lstStyle/>
          <a:p>
            <a:pPr marL="274320" indent="-274320" defTabSz="685800">
              <a:lnSpc>
                <a:spcPct val="100000"/>
              </a:lnSpc>
              <a:spcBef>
                <a:spcPts val="0"/>
              </a:spcBef>
              <a:spcAft>
                <a:spcPts val="1200"/>
              </a:spcAft>
            </a:pPr>
            <a:r>
              <a:rPr lang="es-US" dirty="0">
                <a:solidFill>
                  <a:schemeClr val="accent1">
                    <a:lumMod val="75000"/>
                  </a:schemeClr>
                </a:solidFill>
              </a:rPr>
              <a:t>Ted tiene 64 años.</a:t>
            </a:r>
          </a:p>
          <a:p>
            <a:pPr marL="274320" indent="-274320" defTabSz="685800">
              <a:lnSpc>
                <a:spcPct val="100000"/>
              </a:lnSpc>
              <a:spcBef>
                <a:spcPts val="0"/>
              </a:spcBef>
              <a:spcAft>
                <a:spcPts val="1200"/>
              </a:spcAft>
            </a:pPr>
            <a:r>
              <a:rPr lang="es-US" dirty="0">
                <a:solidFill>
                  <a:schemeClr val="accent1">
                    <a:lumMod val="75000"/>
                  </a:schemeClr>
                </a:solidFill>
              </a:rPr>
              <a:t>Ha tenido Medicare durante 4 años por </a:t>
            </a:r>
            <a:br>
              <a:rPr lang="es-US" dirty="0">
                <a:solidFill>
                  <a:schemeClr val="accent1">
                    <a:lumMod val="75000"/>
                  </a:schemeClr>
                </a:solidFill>
              </a:rPr>
            </a:br>
            <a:r>
              <a:rPr lang="es-US" dirty="0">
                <a:solidFill>
                  <a:schemeClr val="accent1">
                    <a:lumMod val="75000"/>
                  </a:schemeClr>
                </a:solidFill>
              </a:rPr>
              <a:t>una discapacidad. </a:t>
            </a:r>
          </a:p>
          <a:p>
            <a:pPr marL="274320" indent="-274320" defTabSz="685800">
              <a:lnSpc>
                <a:spcPct val="100000"/>
              </a:lnSpc>
              <a:spcBef>
                <a:spcPts val="0"/>
              </a:spcBef>
              <a:spcAft>
                <a:spcPts val="1200"/>
              </a:spcAft>
            </a:pPr>
            <a:r>
              <a:rPr lang="es-US" dirty="0">
                <a:solidFill>
                  <a:schemeClr val="accent1">
                    <a:lumMod val="75000"/>
                  </a:schemeClr>
                </a:solidFill>
              </a:rPr>
              <a:t>Vive en un estado que requiere que las compañías de seguros ofrezcan una póliza de </a:t>
            </a:r>
            <a:r>
              <a:rPr lang="es-US" dirty="0" err="1">
                <a:solidFill>
                  <a:schemeClr val="accent1">
                    <a:lumMod val="75000"/>
                  </a:schemeClr>
                </a:solidFill>
              </a:rPr>
              <a:t>Medigap</a:t>
            </a:r>
            <a:r>
              <a:rPr lang="es-US" dirty="0">
                <a:solidFill>
                  <a:schemeClr val="accent1">
                    <a:lumMod val="75000"/>
                  </a:schemeClr>
                </a:solidFill>
              </a:rPr>
              <a:t> a personas con Medicare que tienen menos de </a:t>
            </a:r>
            <a:br>
              <a:rPr lang="es-US" dirty="0">
                <a:solidFill>
                  <a:schemeClr val="accent1">
                    <a:lumMod val="75000"/>
                  </a:schemeClr>
                </a:solidFill>
              </a:rPr>
            </a:br>
            <a:r>
              <a:rPr lang="es-US" dirty="0">
                <a:solidFill>
                  <a:schemeClr val="accent1">
                    <a:lumMod val="75000"/>
                  </a:schemeClr>
                </a:solidFill>
              </a:rPr>
              <a:t>65 años. </a:t>
            </a:r>
            <a:br>
              <a:rPr lang="es-US" dirty="0">
                <a:solidFill>
                  <a:schemeClr val="accent1">
                    <a:lumMod val="75000"/>
                  </a:schemeClr>
                </a:solidFill>
              </a:rPr>
            </a:br>
            <a:r>
              <a:rPr lang="es-US" dirty="0">
                <a:solidFill>
                  <a:schemeClr val="accent1">
                    <a:lumMod val="75000"/>
                  </a:schemeClr>
                </a:solidFill>
              </a:rPr>
              <a:t>Actualmente tiene una póliza de </a:t>
            </a:r>
            <a:r>
              <a:rPr lang="es-US" dirty="0" err="1">
                <a:solidFill>
                  <a:schemeClr val="accent1">
                    <a:lumMod val="75000"/>
                  </a:schemeClr>
                </a:solidFill>
              </a:rPr>
              <a:t>Medigap</a:t>
            </a:r>
            <a:r>
              <a:rPr lang="es-US" dirty="0">
                <a:solidFill>
                  <a:schemeClr val="accent1">
                    <a:lumMod val="75000"/>
                  </a:schemeClr>
                </a:solidFill>
              </a:rPr>
              <a:t>.</a:t>
            </a:r>
          </a:p>
          <a:p>
            <a:pPr marL="160020" indent="0" defTabSz="685800">
              <a:lnSpc>
                <a:spcPct val="100000"/>
              </a:lnSpc>
              <a:spcBef>
                <a:spcPts val="600"/>
              </a:spcBef>
              <a:spcAft>
                <a:spcPts val="600"/>
              </a:spcAft>
              <a:buNone/>
            </a:pPr>
            <a:r>
              <a:rPr lang="es-US" sz="2800" b="1" dirty="0">
                <a:solidFill>
                  <a:schemeClr val="accent5">
                    <a:lumMod val="50000"/>
                  </a:schemeClr>
                </a:solidFill>
              </a:rPr>
              <a:t>¿Qué podría cambiar cuando Ted cumpla 65 años el próximo año? </a:t>
            </a:r>
          </a:p>
          <a:p>
            <a:pPr marL="160020" indent="0" defTabSz="685800">
              <a:lnSpc>
                <a:spcPct val="100000"/>
              </a:lnSpc>
              <a:spcBef>
                <a:spcPts val="600"/>
              </a:spcBef>
              <a:spcAft>
                <a:spcPts val="600"/>
              </a:spcAft>
              <a:buNone/>
            </a:pPr>
            <a:endParaRPr lang="en-US" sz="2800" dirty="0">
              <a:solidFill>
                <a:schemeClr val="accent1">
                  <a:lumMod val="75000"/>
                </a:schemeClr>
              </a:solidFill>
            </a:endParaRPr>
          </a:p>
          <a:p>
            <a:pPr marL="342900" indent="-182880" defTabSz="685800">
              <a:lnSpc>
                <a:spcPct val="100000"/>
              </a:lnSpc>
              <a:spcBef>
                <a:spcPts val="600"/>
              </a:spcBef>
              <a:spcAft>
                <a:spcPts val="600"/>
              </a:spcAft>
            </a:pPr>
            <a:endParaRPr lang="en-US" sz="2800" dirty="0">
              <a:solidFill>
                <a:schemeClr val="accent1">
                  <a:lumMod val="75000"/>
                </a:schemeClr>
              </a:solidFill>
            </a:endParaRPr>
          </a:p>
        </p:txBody>
      </p:sp>
      <p:pic>
        <p:nvPicPr>
          <p:cNvPr id="7" name="Picture 6">
            <a:extLst>
              <a:ext uri="{C183D7F6-B498-43B3-948B-1728B52AA6E4}">
                <adec:decorative xmlns:adec="http://schemas.microsoft.com/office/drawing/2017/decorative" val="1"/>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39912" y="1399032"/>
            <a:ext cx="2771394" cy="3804866"/>
          </a:xfrm>
          <a:prstGeom prst="rect">
            <a:avLst/>
          </a:prstGeom>
          <a:ln>
            <a:noFill/>
          </a:ln>
          <a:effectLst>
            <a:softEdge rad="112500"/>
          </a:effectLst>
        </p:spPr>
      </p:pic>
      <p:sp>
        <p:nvSpPr>
          <p:cNvPr id="4" name="Footer Placeholder 3"/>
          <p:cNvSpPr>
            <a:spLocks noGrp="1"/>
          </p:cNvSpPr>
          <p:nvPr>
            <p:ph type="ftr" sz="quarter" idx="11"/>
          </p:nvPr>
        </p:nvSpPr>
        <p:spPr>
          <a:xfrm>
            <a:off x="4038600" y="6492240"/>
            <a:ext cx="4114800" cy="365125"/>
          </a:xfrm>
        </p:spPr>
        <p:txBody>
          <a:bodyPr/>
          <a:lstStyle/>
          <a:p>
            <a:r>
              <a:rPr lang="es-US"/>
              <a:t>Pólizas del Seguro Suplementario de Medicare (Medigap)</a:t>
            </a:r>
          </a:p>
        </p:txBody>
      </p:sp>
      <p:sp>
        <p:nvSpPr>
          <p:cNvPr id="5" name="Slide Number Placeholder 4">
            <a:extLst>
              <a:ext uri="{FF2B5EF4-FFF2-40B4-BE49-F238E27FC236}">
                <a16:creationId xmlns:a16="http://schemas.microsoft.com/office/drawing/2014/main" id="{B80E69AE-7A2E-4BA9-9E2E-05300BBAFC7B}"/>
              </a:ext>
            </a:extLst>
          </p:cNvPr>
          <p:cNvSpPr>
            <a:spLocks noGrp="1"/>
          </p:cNvSpPr>
          <p:nvPr>
            <p:ph type="sldNum" sz="quarter" idx="12"/>
          </p:nvPr>
        </p:nvSpPr>
        <p:spPr>
          <a:xfrm>
            <a:off x="8610600" y="6492240"/>
            <a:ext cx="2743200" cy="365125"/>
          </a:xfrm>
        </p:spPr>
        <p:txBody>
          <a:bodyPr/>
          <a:lstStyle/>
          <a:p>
            <a:fld id="{F0CCE2AE-27A2-40B1-80D1-5342831D4722}" type="slidenum">
              <a:rPr lang="en-US" smtClean="0"/>
              <a:t>47</a:t>
            </a:fld>
            <a:endParaRPr lang="en-US"/>
          </a:p>
        </p:txBody>
      </p:sp>
      <p:sp>
        <p:nvSpPr>
          <p:cNvPr id="3" name="Date Placeholder 2"/>
          <p:cNvSpPr>
            <a:spLocks noGrp="1"/>
          </p:cNvSpPr>
          <p:nvPr>
            <p:ph type="dt" sz="half" idx="10"/>
          </p:nvPr>
        </p:nvSpPr>
        <p:spPr>
          <a:xfrm>
            <a:off x="838200" y="6492240"/>
            <a:ext cx="2743200" cy="365125"/>
          </a:xfrm>
        </p:spPr>
        <p:txBody>
          <a:bodyPr/>
          <a:lstStyle/>
          <a:p>
            <a:r>
              <a:rPr lang="es-US"/>
              <a:t>Mayo de 2022</a:t>
            </a:r>
          </a:p>
        </p:txBody>
      </p:sp>
    </p:spTree>
    <p:custDataLst>
      <p:tags r:id="rId1"/>
    </p:custDataLst>
    <p:extLst>
      <p:ext uri="{BB962C8B-B14F-4D97-AF65-F5344CB8AC3E}">
        <p14:creationId xmlns:p14="http://schemas.microsoft.com/office/powerpoint/2010/main" val="1197978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950692"/>
          </a:xfrm>
        </p:spPr>
        <p:txBody>
          <a:bodyPr anchor="ctr">
            <a:normAutofit/>
          </a:bodyPr>
          <a:lstStyle/>
          <a:p>
            <a:r>
              <a:rPr lang="es-US" sz="3000"/>
              <a:t>Revisión: Consideraciones del escenario 1</a:t>
            </a:r>
          </a:p>
        </p:txBody>
      </p:sp>
      <p:sp>
        <p:nvSpPr>
          <p:cNvPr id="9" name="Content Placeholder 8"/>
          <p:cNvSpPr>
            <a:spLocks noGrp="1"/>
          </p:cNvSpPr>
          <p:nvPr>
            <p:ph idx="1"/>
          </p:nvPr>
        </p:nvSpPr>
        <p:spPr>
          <a:xfrm>
            <a:off x="670727" y="1062784"/>
            <a:ext cx="11140273" cy="5021042"/>
          </a:xfrm>
        </p:spPr>
        <p:txBody>
          <a:bodyPr>
            <a:noAutofit/>
          </a:bodyPr>
          <a:lstStyle/>
          <a:p>
            <a:pPr marL="274320" lvl="0" indent="-274320" defTabSz="685800">
              <a:lnSpc>
                <a:spcPct val="100000"/>
              </a:lnSpc>
              <a:spcBef>
                <a:spcPts val="0"/>
              </a:spcBef>
              <a:spcAft>
                <a:spcPts val="1200"/>
              </a:spcAft>
            </a:pPr>
            <a:r>
              <a:rPr lang="es-US" sz="2400" dirty="0">
                <a:solidFill>
                  <a:schemeClr val="accent1">
                    <a:lumMod val="75000"/>
                  </a:schemeClr>
                </a:solidFill>
              </a:rPr>
              <a:t>Ted tendrá un Período de Inscripción Abierta (OEP, por sus siglas en inglés) cuando cumpla 65 años. Durante el OEP, tendrá una:</a:t>
            </a:r>
          </a:p>
          <a:p>
            <a:pPr marL="548640" lvl="3" indent="-274320" defTabSz="685800">
              <a:lnSpc>
                <a:spcPct val="100000"/>
              </a:lnSpc>
              <a:spcBef>
                <a:spcPts val="0"/>
              </a:spcBef>
              <a:spcAft>
                <a:spcPts val="1200"/>
              </a:spcAft>
            </a:pPr>
            <a:r>
              <a:rPr lang="es-US" sz="2400" dirty="0">
                <a:solidFill>
                  <a:schemeClr val="accent1">
                    <a:lumMod val="75000"/>
                  </a:schemeClr>
                </a:solidFill>
                <a:latin typeface="Arial" panose="020B0604020202020204" pitchFamily="34" charset="0"/>
                <a:cs typeface="Arial" panose="020B0604020202020204" pitchFamily="34" charset="0"/>
              </a:rPr>
              <a:t>Mayor variedad de pólizas de </a:t>
            </a:r>
            <a:r>
              <a:rPr lang="es-US" sz="2400" dirty="0" err="1">
                <a:solidFill>
                  <a:schemeClr val="accent1">
                    <a:lumMod val="75000"/>
                  </a:schemeClr>
                </a:solidFill>
                <a:latin typeface="Arial" panose="020B0604020202020204" pitchFamily="34" charset="0"/>
                <a:cs typeface="Arial" panose="020B0604020202020204" pitchFamily="34" charset="0"/>
              </a:rPr>
              <a:t>Medigap</a:t>
            </a:r>
            <a:endParaRPr lang="es-US" sz="2400" dirty="0">
              <a:solidFill>
                <a:schemeClr val="accent1">
                  <a:lumMod val="75000"/>
                </a:schemeClr>
              </a:solidFill>
              <a:latin typeface="Arial" panose="020B0604020202020204" pitchFamily="34" charset="0"/>
              <a:cs typeface="Arial" panose="020B0604020202020204" pitchFamily="34" charset="0"/>
            </a:endParaRPr>
          </a:p>
          <a:p>
            <a:pPr marL="548640" lvl="3" indent="-274320" defTabSz="685800">
              <a:lnSpc>
                <a:spcPct val="100000"/>
              </a:lnSpc>
              <a:spcBef>
                <a:spcPts val="0"/>
              </a:spcBef>
              <a:spcAft>
                <a:spcPts val="1200"/>
              </a:spcAft>
            </a:pPr>
            <a:r>
              <a:rPr lang="es-US" sz="2400" dirty="0">
                <a:solidFill>
                  <a:schemeClr val="accent1">
                    <a:lumMod val="75000"/>
                  </a:schemeClr>
                </a:solidFill>
                <a:latin typeface="Arial" panose="020B0604020202020204" pitchFamily="34" charset="0"/>
                <a:cs typeface="Arial" panose="020B0604020202020204" pitchFamily="34" charset="0"/>
              </a:rPr>
              <a:t>Prima de </a:t>
            </a:r>
            <a:r>
              <a:rPr lang="es-US" sz="2400" dirty="0" err="1">
                <a:solidFill>
                  <a:schemeClr val="accent1">
                    <a:lumMod val="75000"/>
                  </a:schemeClr>
                </a:solidFill>
                <a:latin typeface="Arial" panose="020B0604020202020204" pitchFamily="34" charset="0"/>
                <a:cs typeface="Arial" panose="020B0604020202020204" pitchFamily="34" charset="0"/>
              </a:rPr>
              <a:t>Medigap</a:t>
            </a:r>
            <a:r>
              <a:rPr lang="es-US" sz="2400" dirty="0">
                <a:solidFill>
                  <a:schemeClr val="accent1">
                    <a:lumMod val="75000"/>
                  </a:schemeClr>
                </a:solidFill>
                <a:latin typeface="Arial" panose="020B0604020202020204" pitchFamily="34" charset="0"/>
                <a:cs typeface="Arial" panose="020B0604020202020204" pitchFamily="34" charset="0"/>
              </a:rPr>
              <a:t> más baja</a:t>
            </a:r>
          </a:p>
          <a:p>
            <a:pPr marL="274320" lvl="0" indent="-274320" defTabSz="685800">
              <a:lnSpc>
                <a:spcPct val="100000"/>
              </a:lnSpc>
              <a:spcBef>
                <a:spcPts val="0"/>
              </a:spcBef>
              <a:spcAft>
                <a:spcPts val="1200"/>
              </a:spcAft>
            </a:pPr>
            <a:r>
              <a:rPr lang="es-US" sz="2400" dirty="0">
                <a:solidFill>
                  <a:schemeClr val="accent1">
                    <a:lumMod val="75000"/>
                  </a:schemeClr>
                </a:solidFill>
              </a:rPr>
              <a:t>Si se inscribe durante su OEP para </a:t>
            </a:r>
            <a:r>
              <a:rPr lang="es-US" sz="2400" dirty="0" err="1">
                <a:solidFill>
                  <a:schemeClr val="accent1">
                    <a:lumMod val="75000"/>
                  </a:schemeClr>
                </a:solidFill>
              </a:rPr>
              <a:t>Medigap</a:t>
            </a:r>
            <a:r>
              <a:rPr lang="es-US" sz="2400" dirty="0">
                <a:solidFill>
                  <a:schemeClr val="accent1">
                    <a:lumMod val="75000"/>
                  </a:schemeClr>
                </a:solidFill>
              </a:rPr>
              <a:t>, las compañías de seguros </a:t>
            </a:r>
            <a:br>
              <a:rPr lang="es-US" sz="2400" dirty="0">
                <a:solidFill>
                  <a:schemeClr val="accent1">
                    <a:lumMod val="75000"/>
                  </a:schemeClr>
                </a:solidFill>
              </a:rPr>
            </a:br>
            <a:r>
              <a:rPr lang="es-US" sz="2400" dirty="0">
                <a:solidFill>
                  <a:schemeClr val="accent1">
                    <a:lumMod val="75000"/>
                  </a:schemeClr>
                </a:solidFill>
              </a:rPr>
              <a:t>no pueden: </a:t>
            </a:r>
          </a:p>
          <a:p>
            <a:pPr marL="548640" lvl="3" indent="-274320" defTabSz="685800">
              <a:lnSpc>
                <a:spcPct val="100000"/>
              </a:lnSpc>
              <a:spcBef>
                <a:spcPts val="0"/>
              </a:spcBef>
              <a:spcAft>
                <a:spcPts val="1200"/>
              </a:spcAft>
            </a:pPr>
            <a:r>
              <a:rPr lang="es-US" sz="2400" dirty="0">
                <a:solidFill>
                  <a:schemeClr val="accent1">
                    <a:lumMod val="75000"/>
                  </a:schemeClr>
                </a:solidFill>
                <a:latin typeface="Arial" panose="020B0604020202020204" pitchFamily="34" charset="0"/>
                <a:cs typeface="Arial" panose="020B0604020202020204" pitchFamily="34" charset="0"/>
              </a:rPr>
              <a:t>Negarse a venderle una póliza </a:t>
            </a:r>
            <a:r>
              <a:rPr lang="es-US" sz="2400" dirty="0" err="1">
                <a:solidFill>
                  <a:schemeClr val="accent1">
                    <a:lumMod val="75000"/>
                  </a:schemeClr>
                </a:solidFill>
                <a:latin typeface="Arial" panose="020B0604020202020204" pitchFamily="34" charset="0"/>
                <a:cs typeface="Arial" panose="020B0604020202020204" pitchFamily="34" charset="0"/>
              </a:rPr>
              <a:t>Medigap</a:t>
            </a:r>
            <a:r>
              <a:rPr lang="es-US" sz="2400" dirty="0">
                <a:solidFill>
                  <a:schemeClr val="accent1">
                    <a:lumMod val="75000"/>
                  </a:schemeClr>
                </a:solidFill>
                <a:latin typeface="Arial" panose="020B0604020202020204" pitchFamily="34" charset="0"/>
                <a:cs typeface="Arial" panose="020B0604020202020204" pitchFamily="34" charset="0"/>
              </a:rPr>
              <a:t> por su discapacidad, o </a:t>
            </a:r>
          </a:p>
          <a:p>
            <a:pPr marL="548640" lvl="3" indent="-274320" defTabSz="685800">
              <a:lnSpc>
                <a:spcPct val="100000"/>
              </a:lnSpc>
              <a:spcBef>
                <a:spcPts val="0"/>
              </a:spcBef>
              <a:spcAft>
                <a:spcPts val="1200"/>
              </a:spcAft>
            </a:pPr>
            <a:r>
              <a:rPr lang="es-US" sz="2400" dirty="0">
                <a:solidFill>
                  <a:schemeClr val="accent1">
                    <a:lumMod val="75000"/>
                  </a:schemeClr>
                </a:solidFill>
                <a:latin typeface="Arial" panose="020B0604020202020204" pitchFamily="34" charset="0"/>
                <a:cs typeface="Arial" panose="020B0604020202020204" pitchFamily="34" charset="0"/>
              </a:rPr>
              <a:t>Cobrarle una prima más alta que la que cobran a otras personas de la misma edad</a:t>
            </a:r>
          </a:p>
          <a:p>
            <a:pPr marL="274320" indent="-274320" defTabSz="685800">
              <a:lnSpc>
                <a:spcPct val="100000"/>
              </a:lnSpc>
              <a:spcBef>
                <a:spcPts val="0"/>
              </a:spcBef>
              <a:spcAft>
                <a:spcPts val="1200"/>
              </a:spcAft>
            </a:pPr>
            <a:r>
              <a:rPr lang="es-US" sz="2400" dirty="0">
                <a:solidFill>
                  <a:schemeClr val="accent1">
                    <a:lumMod val="75000"/>
                  </a:schemeClr>
                </a:solidFill>
              </a:rPr>
              <a:t>Puede evitar el período de espera por condición preexistente, ya que tuvo cobertura por más de 6 meses antes de cumplir 65 años</a:t>
            </a:r>
          </a:p>
        </p:txBody>
      </p:sp>
      <p:sp>
        <p:nvSpPr>
          <p:cNvPr id="4" name="Footer Placeholder 3"/>
          <p:cNvSpPr>
            <a:spLocks noGrp="1"/>
          </p:cNvSpPr>
          <p:nvPr>
            <p:ph type="ftr" sz="quarter" idx="11"/>
          </p:nvPr>
        </p:nvSpPr>
        <p:spPr>
          <a:xfrm>
            <a:off x="4038600" y="6492240"/>
            <a:ext cx="4114800" cy="365125"/>
          </a:xfrm>
        </p:spPr>
        <p:txBody>
          <a:bodyPr/>
          <a:lstStyle/>
          <a:p>
            <a:r>
              <a:rPr lang="es-US"/>
              <a:t>Pólizas del Seguro Suplementario de Medicare (Medigap)</a:t>
            </a:r>
          </a:p>
        </p:txBody>
      </p:sp>
      <p:sp>
        <p:nvSpPr>
          <p:cNvPr id="5" name="Slide Number Placeholder 4">
            <a:extLst>
              <a:ext uri="{FF2B5EF4-FFF2-40B4-BE49-F238E27FC236}">
                <a16:creationId xmlns:a16="http://schemas.microsoft.com/office/drawing/2014/main" id="{47AAA19C-DDB0-4457-AF1C-A84324BD59F5}"/>
              </a:ext>
            </a:extLst>
          </p:cNvPr>
          <p:cNvSpPr>
            <a:spLocks noGrp="1"/>
          </p:cNvSpPr>
          <p:nvPr>
            <p:ph type="sldNum" sz="quarter" idx="12"/>
          </p:nvPr>
        </p:nvSpPr>
        <p:spPr>
          <a:xfrm>
            <a:off x="8610600" y="6492240"/>
            <a:ext cx="2743200" cy="365125"/>
          </a:xfrm>
        </p:spPr>
        <p:txBody>
          <a:bodyPr/>
          <a:lstStyle/>
          <a:p>
            <a:fld id="{F0CCE2AE-27A2-40B1-80D1-5342831D4722}" type="slidenum">
              <a:rPr lang="en-US" smtClean="0"/>
              <a:t>48</a:t>
            </a:fld>
            <a:endParaRPr lang="en-US"/>
          </a:p>
        </p:txBody>
      </p:sp>
      <p:sp>
        <p:nvSpPr>
          <p:cNvPr id="3" name="Date Placeholder 2"/>
          <p:cNvSpPr>
            <a:spLocks noGrp="1"/>
          </p:cNvSpPr>
          <p:nvPr>
            <p:ph type="dt" sz="half" idx="10"/>
          </p:nvPr>
        </p:nvSpPr>
        <p:spPr>
          <a:xfrm>
            <a:off x="838200" y="6492240"/>
            <a:ext cx="2743200" cy="365125"/>
          </a:xfrm>
        </p:spPr>
        <p:txBody>
          <a:bodyPr/>
          <a:lstStyle/>
          <a:p>
            <a:r>
              <a:rPr lang="es-US"/>
              <a:t>Mayo de 2022</a:t>
            </a:r>
          </a:p>
        </p:txBody>
      </p:sp>
    </p:spTree>
    <p:custDataLst>
      <p:tags r:id="rId1"/>
    </p:custDataLst>
    <p:extLst>
      <p:ext uri="{BB962C8B-B14F-4D97-AF65-F5344CB8AC3E}">
        <p14:creationId xmlns:p14="http://schemas.microsoft.com/office/powerpoint/2010/main" val="2113678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250"/>
                                  </p:stCondLst>
                                  <p:childTnLst>
                                    <p:set>
                                      <p:cBhvr>
                                        <p:cTn id="9" dur="1" fill="hold">
                                          <p:stCondLst>
                                            <p:cond delay="0"/>
                                          </p:stCondLst>
                                        </p:cTn>
                                        <p:tgtEl>
                                          <p:spTgt spid="9">
                                            <p:txEl>
                                              <p:pRg st="1" end="1"/>
                                            </p:txEl>
                                          </p:spTgt>
                                        </p:tgtEl>
                                        <p:attrNameLst>
                                          <p:attrName>style.visibility</p:attrName>
                                        </p:attrNameLst>
                                      </p:cBhvr>
                                      <p:to>
                                        <p:strVal val="visible"/>
                                      </p:to>
                                    </p:set>
                                  </p:childTnLst>
                                </p:cTn>
                              </p:par>
                            </p:childTnLst>
                          </p:cTn>
                        </p:par>
                        <p:par>
                          <p:cTn id="10" fill="hold">
                            <p:stCondLst>
                              <p:cond delay="250"/>
                            </p:stCondLst>
                            <p:childTnLst>
                              <p:par>
                                <p:cTn id="11" presetID="1" presetClass="entr" presetSubtype="0" fill="hold" nodeType="afterEffect">
                                  <p:stCondLst>
                                    <p:cond delay="250"/>
                                  </p:stCondLst>
                                  <p:childTnLst>
                                    <p:set>
                                      <p:cBhvr>
                                        <p:cTn id="12"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xEl>
                                              <p:pRg st="3" end="3"/>
                                            </p:txEl>
                                          </p:spTgt>
                                        </p:tgtEl>
                                        <p:attrNameLst>
                                          <p:attrName>style.visibility</p:attrName>
                                        </p:attrNameLst>
                                      </p:cBhvr>
                                      <p:to>
                                        <p:strVal val="visible"/>
                                      </p:to>
                                    </p:set>
                                  </p:childTnLst>
                                </p:cTn>
                              </p:par>
                            </p:childTnLst>
                          </p:cTn>
                        </p:par>
                        <p:par>
                          <p:cTn id="17" fill="hold">
                            <p:stCondLst>
                              <p:cond delay="0"/>
                            </p:stCondLst>
                            <p:childTnLst>
                              <p:par>
                                <p:cTn id="18" presetID="1" presetClass="entr" presetSubtype="0" fill="hold" nodeType="afterEffect">
                                  <p:stCondLst>
                                    <p:cond delay="250"/>
                                  </p:stCondLst>
                                  <p:childTnLst>
                                    <p:set>
                                      <p:cBhvr>
                                        <p:cTn id="19" dur="1" fill="hold">
                                          <p:stCondLst>
                                            <p:cond delay="0"/>
                                          </p:stCondLst>
                                        </p:cTn>
                                        <p:tgtEl>
                                          <p:spTgt spid="9">
                                            <p:txEl>
                                              <p:pRg st="4" end="4"/>
                                            </p:txEl>
                                          </p:spTgt>
                                        </p:tgtEl>
                                        <p:attrNameLst>
                                          <p:attrName>style.visibility</p:attrName>
                                        </p:attrNameLst>
                                      </p:cBhvr>
                                      <p:to>
                                        <p:strVal val="visible"/>
                                      </p:to>
                                    </p:set>
                                  </p:childTnLst>
                                </p:cTn>
                              </p:par>
                            </p:childTnLst>
                          </p:cTn>
                        </p:par>
                        <p:par>
                          <p:cTn id="20" fill="hold">
                            <p:stCondLst>
                              <p:cond delay="250"/>
                            </p:stCondLst>
                            <p:childTnLst>
                              <p:par>
                                <p:cTn id="21" presetID="1" presetClass="entr" presetSubtype="0" fill="hold" nodeType="afterEffect">
                                  <p:stCondLst>
                                    <p:cond delay="250"/>
                                  </p:stCondLst>
                                  <p:childTnLst>
                                    <p:set>
                                      <p:cBhvr>
                                        <p:cTn id="22"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746"/>
            <a:ext cx="12192000" cy="960438"/>
          </a:xfrm>
        </p:spPr>
        <p:txBody>
          <a:bodyPr anchor="ctr">
            <a:normAutofit/>
          </a:bodyPr>
          <a:lstStyle/>
          <a:p>
            <a:r>
              <a:rPr lang="es-US" sz="3000"/>
              <a:t>Revisión: Escenario 2</a:t>
            </a:r>
          </a:p>
        </p:txBody>
      </p:sp>
      <p:sp>
        <p:nvSpPr>
          <p:cNvPr id="9" name="Content Placeholder 8"/>
          <p:cNvSpPr>
            <a:spLocks noGrp="1"/>
          </p:cNvSpPr>
          <p:nvPr>
            <p:ph idx="1"/>
          </p:nvPr>
        </p:nvSpPr>
        <p:spPr>
          <a:xfrm>
            <a:off x="914400" y="1280160"/>
            <a:ext cx="7522629" cy="5021042"/>
          </a:xfrm>
        </p:spPr>
        <p:txBody>
          <a:bodyPr>
            <a:normAutofit fontScale="92500"/>
          </a:bodyPr>
          <a:lstStyle/>
          <a:p>
            <a:pPr marL="274320" lvl="0" indent="-274320" defTabSz="685800">
              <a:lnSpc>
                <a:spcPct val="100000"/>
              </a:lnSpc>
              <a:spcBef>
                <a:spcPts val="0"/>
              </a:spcBef>
              <a:spcAft>
                <a:spcPts val="1200"/>
              </a:spcAft>
            </a:pPr>
            <a:r>
              <a:rPr lang="es-US" sz="2800" dirty="0">
                <a:solidFill>
                  <a:schemeClr val="accent1">
                    <a:lumMod val="75000"/>
                  </a:schemeClr>
                </a:solidFill>
              </a:rPr>
              <a:t>Sophie tiene 67 años y está sana. </a:t>
            </a:r>
          </a:p>
          <a:p>
            <a:pPr marL="274320" lvl="0" indent="-274320" defTabSz="685800">
              <a:lnSpc>
                <a:spcPct val="100000"/>
              </a:lnSpc>
              <a:spcBef>
                <a:spcPts val="0"/>
              </a:spcBef>
              <a:spcAft>
                <a:spcPts val="1200"/>
              </a:spcAft>
            </a:pPr>
            <a:r>
              <a:rPr lang="es-US" sz="2800" dirty="0">
                <a:solidFill>
                  <a:schemeClr val="accent1">
                    <a:lumMod val="75000"/>
                  </a:schemeClr>
                </a:solidFill>
              </a:rPr>
              <a:t>Se jubiló el mes pasado y terminó su cobertura médica subsidiada por el empleador. </a:t>
            </a:r>
          </a:p>
          <a:p>
            <a:pPr marL="274320" lvl="0" indent="-274320" defTabSz="685800">
              <a:lnSpc>
                <a:spcPct val="100000"/>
              </a:lnSpc>
              <a:spcBef>
                <a:spcPts val="0"/>
              </a:spcBef>
              <a:spcAft>
                <a:spcPts val="1200"/>
              </a:spcAft>
            </a:pPr>
            <a:r>
              <a:rPr lang="es-US" sz="2800" dirty="0">
                <a:solidFill>
                  <a:schemeClr val="accent1">
                    <a:lumMod val="75000"/>
                  </a:schemeClr>
                </a:solidFill>
              </a:rPr>
              <a:t>Estaba inscrita en Medicare Parte A (seguro </a:t>
            </a:r>
            <a:br>
              <a:rPr lang="es-US" sz="2800" dirty="0">
                <a:solidFill>
                  <a:schemeClr val="accent1">
                    <a:lumMod val="75000"/>
                  </a:schemeClr>
                </a:solidFill>
              </a:rPr>
            </a:br>
            <a:r>
              <a:rPr lang="es-US" sz="2800" dirty="0">
                <a:solidFill>
                  <a:schemeClr val="accent1">
                    <a:lumMod val="75000"/>
                  </a:schemeClr>
                </a:solidFill>
              </a:rPr>
              <a:t>de hospital) y solo se inscribió en la Parte B (seguro médico). </a:t>
            </a:r>
          </a:p>
          <a:p>
            <a:pPr marL="274320" lvl="0" indent="-274320" defTabSz="685800">
              <a:lnSpc>
                <a:spcPct val="100000"/>
              </a:lnSpc>
              <a:spcBef>
                <a:spcPts val="0"/>
              </a:spcBef>
              <a:spcAft>
                <a:spcPts val="1200"/>
              </a:spcAft>
            </a:pPr>
            <a:r>
              <a:rPr lang="es-US" sz="2800" dirty="0">
                <a:solidFill>
                  <a:schemeClr val="accent1">
                    <a:lumMod val="75000"/>
                  </a:schemeClr>
                </a:solidFill>
              </a:rPr>
              <a:t>Está interesada en comprar una póliza de </a:t>
            </a:r>
            <a:r>
              <a:rPr lang="es-US" sz="2800" dirty="0" err="1">
                <a:solidFill>
                  <a:schemeClr val="accent1">
                    <a:lumMod val="75000"/>
                  </a:schemeClr>
                </a:solidFill>
              </a:rPr>
              <a:t>Medigap</a:t>
            </a:r>
            <a:r>
              <a:rPr lang="es-US" sz="2800" dirty="0">
                <a:solidFill>
                  <a:schemeClr val="accent1">
                    <a:lumMod val="75000"/>
                  </a:schemeClr>
                </a:solidFill>
              </a:rPr>
              <a:t> para ayudarla con sus gastos </a:t>
            </a:r>
            <a:br>
              <a:rPr lang="es-US" sz="2800" dirty="0">
                <a:solidFill>
                  <a:schemeClr val="accent1">
                    <a:lumMod val="75000"/>
                  </a:schemeClr>
                </a:solidFill>
              </a:rPr>
            </a:br>
            <a:r>
              <a:rPr lang="es-US" sz="2800" dirty="0">
                <a:solidFill>
                  <a:schemeClr val="accent1">
                    <a:lumMod val="75000"/>
                  </a:schemeClr>
                </a:solidFill>
              </a:rPr>
              <a:t>de bolsillo. </a:t>
            </a:r>
          </a:p>
          <a:p>
            <a:pPr marL="182880" lvl="0" indent="-182880" defTabSz="685800">
              <a:lnSpc>
                <a:spcPct val="110000"/>
              </a:lnSpc>
              <a:spcBef>
                <a:spcPts val="600"/>
              </a:spcBef>
              <a:spcAft>
                <a:spcPts val="1200"/>
              </a:spcAft>
              <a:buNone/>
            </a:pPr>
            <a:r>
              <a:rPr lang="es-US" sz="2800" b="1" dirty="0">
                <a:solidFill>
                  <a:schemeClr val="accent1">
                    <a:lumMod val="75000"/>
                  </a:schemeClr>
                </a:solidFill>
              </a:rPr>
              <a:t>¿Qué debe considerar Sophie?</a:t>
            </a:r>
          </a:p>
        </p:txBody>
      </p:sp>
      <p:pic>
        <p:nvPicPr>
          <p:cNvPr id="6" name="Picture 2">
            <a:extLst>
              <a:ext uri="{C183D7F6-B498-43B3-948B-1728B52AA6E4}">
                <adec:decorative xmlns:adec="http://schemas.microsoft.com/office/drawing/2017/decorative" val="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37029" y="1399428"/>
            <a:ext cx="2840571" cy="4272496"/>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Footer Placeholder 3"/>
          <p:cNvSpPr>
            <a:spLocks noGrp="1"/>
          </p:cNvSpPr>
          <p:nvPr>
            <p:ph type="ftr" sz="quarter" idx="11"/>
          </p:nvPr>
        </p:nvSpPr>
        <p:spPr>
          <a:xfrm>
            <a:off x="4038600" y="6492240"/>
            <a:ext cx="4114800" cy="365125"/>
          </a:xfrm>
        </p:spPr>
        <p:txBody>
          <a:bodyPr/>
          <a:lstStyle/>
          <a:p>
            <a:r>
              <a:rPr lang="es-US"/>
              <a:t>Pólizas del Seguro Suplementario de Medicare (Medigap)</a:t>
            </a:r>
          </a:p>
        </p:txBody>
      </p:sp>
      <p:sp>
        <p:nvSpPr>
          <p:cNvPr id="5" name="Slide Number Placeholder 4">
            <a:extLst>
              <a:ext uri="{FF2B5EF4-FFF2-40B4-BE49-F238E27FC236}">
                <a16:creationId xmlns:a16="http://schemas.microsoft.com/office/drawing/2014/main" id="{779B8754-CC28-4E90-AADB-840F09711A68}"/>
              </a:ext>
            </a:extLst>
          </p:cNvPr>
          <p:cNvSpPr>
            <a:spLocks noGrp="1"/>
          </p:cNvSpPr>
          <p:nvPr>
            <p:ph type="sldNum" sz="quarter" idx="12"/>
          </p:nvPr>
        </p:nvSpPr>
        <p:spPr>
          <a:xfrm>
            <a:off x="8610600" y="6492240"/>
            <a:ext cx="2743200" cy="365125"/>
          </a:xfrm>
        </p:spPr>
        <p:txBody>
          <a:bodyPr/>
          <a:lstStyle/>
          <a:p>
            <a:fld id="{F0CCE2AE-27A2-40B1-80D1-5342831D4722}" type="slidenum">
              <a:rPr lang="en-US" smtClean="0"/>
              <a:t>49</a:t>
            </a:fld>
            <a:endParaRPr lang="en-US"/>
          </a:p>
        </p:txBody>
      </p:sp>
      <p:sp>
        <p:nvSpPr>
          <p:cNvPr id="3" name="Date Placeholder 2"/>
          <p:cNvSpPr>
            <a:spLocks noGrp="1"/>
          </p:cNvSpPr>
          <p:nvPr>
            <p:ph type="dt" sz="half" idx="10"/>
          </p:nvPr>
        </p:nvSpPr>
        <p:spPr>
          <a:xfrm>
            <a:off x="838200" y="6492240"/>
            <a:ext cx="2743200" cy="365125"/>
          </a:xfrm>
        </p:spPr>
        <p:txBody>
          <a:bodyPr/>
          <a:lstStyle/>
          <a:p>
            <a:r>
              <a:rPr lang="es-US"/>
              <a:t>Mayo de 2022</a:t>
            </a:r>
          </a:p>
        </p:txBody>
      </p:sp>
    </p:spTree>
    <p:custDataLst>
      <p:tags r:id="rId1"/>
    </p:custDataLst>
    <p:extLst>
      <p:ext uri="{BB962C8B-B14F-4D97-AF65-F5344CB8AC3E}">
        <p14:creationId xmlns:p14="http://schemas.microsoft.com/office/powerpoint/2010/main" val="4253654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4E077B-40FA-4DC1-B9F7-996A7F2535E1}"/>
              </a:ext>
            </a:extLst>
          </p:cNvPr>
          <p:cNvSpPr>
            <a:spLocks noGrp="1"/>
          </p:cNvSpPr>
          <p:nvPr>
            <p:ph type="title"/>
          </p:nvPr>
        </p:nvSpPr>
        <p:spPr/>
        <p:txBody>
          <a:bodyPr>
            <a:normAutofit/>
          </a:bodyPr>
          <a:lstStyle/>
          <a:p>
            <a:r>
              <a:rPr lang="es-US" sz="3000"/>
              <a:t>Objetivos de la lección 1</a:t>
            </a:r>
          </a:p>
        </p:txBody>
      </p:sp>
      <p:sp>
        <p:nvSpPr>
          <p:cNvPr id="6" name="Text Placeholder 5">
            <a:extLst>
              <a:ext uri="{FF2B5EF4-FFF2-40B4-BE49-F238E27FC236}">
                <a16:creationId xmlns:a16="http://schemas.microsoft.com/office/drawing/2014/main" id="{E70C0834-1DFA-4AF2-B389-62E37425CE75}"/>
              </a:ext>
            </a:extLst>
          </p:cNvPr>
          <p:cNvSpPr>
            <a:spLocks noGrp="1"/>
          </p:cNvSpPr>
          <p:nvPr>
            <p:ph sz="quarter" idx="13"/>
          </p:nvPr>
        </p:nvSpPr>
        <p:spPr/>
        <p:txBody>
          <a:bodyPr vert="horz" lIns="91440" tIns="45720" rIns="91440" bIns="45720" rtlCol="0">
            <a:normAutofit/>
          </a:bodyPr>
          <a:lstStyle/>
          <a:p>
            <a:pPr marL="0" lvl="0" indent="0" defTabSz="685800">
              <a:lnSpc>
                <a:spcPct val="100000"/>
              </a:lnSpc>
              <a:spcBef>
                <a:spcPts val="0"/>
              </a:spcBef>
              <a:spcAft>
                <a:spcPts val="1200"/>
              </a:spcAft>
              <a:buNone/>
            </a:pPr>
            <a:r>
              <a:rPr lang="es-US" sz="2800" b="1" dirty="0">
                <a:solidFill>
                  <a:srgbClr val="00529B"/>
                </a:solidFill>
              </a:rPr>
              <a:t>Al finalizar esta lección, usted podrá:</a:t>
            </a:r>
          </a:p>
          <a:p>
            <a:pPr marL="548640" lvl="0" indent="-274320" defTabSz="685800">
              <a:lnSpc>
                <a:spcPct val="100000"/>
              </a:lnSpc>
              <a:spcBef>
                <a:spcPts val="0"/>
              </a:spcBef>
              <a:spcAft>
                <a:spcPts val="1200"/>
              </a:spcAft>
            </a:pPr>
            <a:r>
              <a:rPr lang="es-US" sz="2400" dirty="0">
                <a:solidFill>
                  <a:srgbClr val="00529B"/>
                </a:solidFill>
              </a:rPr>
              <a:t>Explicar qué son las pólizas </a:t>
            </a:r>
            <a:r>
              <a:rPr lang="es-US" sz="2400" dirty="0" err="1">
                <a:solidFill>
                  <a:srgbClr val="00529B"/>
                </a:solidFill>
              </a:rPr>
              <a:t>Medigap</a:t>
            </a:r>
            <a:endParaRPr lang="es-US" sz="2400" dirty="0">
              <a:solidFill>
                <a:srgbClr val="00529B"/>
              </a:solidFill>
            </a:endParaRPr>
          </a:p>
          <a:p>
            <a:pPr marL="548640" lvl="0" indent="-274320" defTabSz="685800">
              <a:lnSpc>
                <a:spcPct val="100000"/>
              </a:lnSpc>
              <a:spcBef>
                <a:spcPts val="0"/>
              </a:spcBef>
              <a:spcAft>
                <a:spcPts val="1200"/>
              </a:spcAft>
            </a:pPr>
            <a:r>
              <a:rPr lang="es-US" sz="2400" dirty="0">
                <a:solidFill>
                  <a:srgbClr val="00529B"/>
                </a:solidFill>
              </a:rPr>
              <a:t>Identificar los servicios médicamente necesarios cubiertos por </a:t>
            </a:r>
            <a:br>
              <a:rPr lang="es-US" sz="2400" dirty="0">
                <a:solidFill>
                  <a:srgbClr val="00529B"/>
                </a:solidFill>
              </a:rPr>
            </a:br>
            <a:r>
              <a:rPr lang="es-US" sz="2400" dirty="0">
                <a:solidFill>
                  <a:srgbClr val="00529B"/>
                </a:solidFill>
              </a:rPr>
              <a:t>la Parte A (Seguro de hospital) y la Parte B (Seguro médico) </a:t>
            </a:r>
            <a:br>
              <a:rPr lang="es-US" sz="2400" dirty="0">
                <a:solidFill>
                  <a:srgbClr val="00529B"/>
                </a:solidFill>
              </a:rPr>
            </a:br>
            <a:r>
              <a:rPr lang="es-US" sz="2400" dirty="0">
                <a:solidFill>
                  <a:srgbClr val="00529B"/>
                </a:solidFill>
              </a:rPr>
              <a:t>de Medicare</a:t>
            </a:r>
          </a:p>
          <a:p>
            <a:pPr marL="548640" lvl="0" indent="-274320" defTabSz="685800">
              <a:lnSpc>
                <a:spcPct val="100000"/>
              </a:lnSpc>
              <a:spcBef>
                <a:spcPts val="0"/>
              </a:spcBef>
              <a:spcAft>
                <a:spcPts val="1200"/>
              </a:spcAft>
            </a:pPr>
            <a:r>
              <a:rPr lang="es-US" sz="2400" dirty="0">
                <a:solidFill>
                  <a:srgbClr val="00529B"/>
                </a:solidFill>
              </a:rPr>
              <a:t>Encontrar los importes actuales de la Parte A y Parte B</a:t>
            </a:r>
          </a:p>
          <a:p>
            <a:pPr marL="0" indent="0" defTabSz="685800">
              <a:lnSpc>
                <a:spcPct val="100000"/>
              </a:lnSpc>
              <a:spcBef>
                <a:spcPts val="600"/>
              </a:spcBef>
              <a:spcAft>
                <a:spcPts val="1200"/>
              </a:spcAft>
              <a:buNone/>
            </a:pPr>
            <a:endParaRPr lang="en-US" sz="2800" dirty="0">
              <a:solidFill>
                <a:srgbClr val="00529B"/>
              </a:solidFill>
            </a:endParaRPr>
          </a:p>
        </p:txBody>
      </p:sp>
      <p:sp>
        <p:nvSpPr>
          <p:cNvPr id="4" name="Footer Placeholder 3">
            <a:extLst>
              <a:ext uri="{FF2B5EF4-FFF2-40B4-BE49-F238E27FC236}">
                <a16:creationId xmlns:a16="http://schemas.microsoft.com/office/drawing/2014/main" id="{A1572E6D-D295-4DE9-ADAE-C9EC2EE4707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1200" b="0" i="0" u="none" strike="noStrike" cap="none" normalizeH="0" baseline="0" noProof="0">
                <a:ln>
                  <a:noFill/>
                </a:ln>
                <a:solidFill>
                  <a:srgbClr val="8FAADC"/>
                </a:solidFill>
                <a:uLnTx/>
                <a:uFillTx/>
                <a:latin typeface="Arial" panose="020B0604020202020204" pitchFamily="34" charset="0"/>
                <a:ea typeface="+mn-ea"/>
                <a:cs typeface="Arial" panose="020B0604020202020204" pitchFamily="34" charset="0"/>
              </a:rPr>
              <a:t>Pólizas del Seguro Suplementario de Medicare (Medigap)</a:t>
            </a:r>
          </a:p>
        </p:txBody>
      </p:sp>
      <p:sp>
        <p:nvSpPr>
          <p:cNvPr id="5" name="Slide Number Placeholder 4">
            <a:extLst>
              <a:ext uri="{FF2B5EF4-FFF2-40B4-BE49-F238E27FC236}">
                <a16:creationId xmlns:a16="http://schemas.microsoft.com/office/drawing/2014/main" id="{730DFFAF-3BD4-47EB-B2DC-58B24E242720}"/>
              </a:ext>
            </a:extLst>
          </p:cNvPr>
          <p:cNvSpPr>
            <a:spLocks noGrp="1"/>
          </p:cNvSpPr>
          <p:nvPr>
            <p:ph type="sldNum" sz="quarter" idx="12"/>
          </p:nvPr>
        </p:nvSpPr>
        <p:spPr/>
        <p:txBody>
          <a:bodyPr/>
          <a:lstStyle/>
          <a:p>
            <a:pPr>
              <a:defRPr/>
            </a:pPr>
            <a:fld id="{11E79EF6-0C0E-43E6-8FB3-918BC522CC5A}" type="slidenum">
              <a:rPr lang="en-US" smtClean="0">
                <a:solidFill>
                  <a:srgbClr val="8FAADC"/>
                </a:solidFill>
              </a:rPr>
              <a:pPr>
                <a:defRPr/>
              </a:pPr>
              <a:t>5</a:t>
            </a:fld>
            <a:endParaRPr lang="en-US">
              <a:solidFill>
                <a:srgbClr val="8FAADC"/>
              </a:solidFill>
            </a:endParaRPr>
          </a:p>
        </p:txBody>
      </p:sp>
      <p:sp>
        <p:nvSpPr>
          <p:cNvPr id="3" name="Date Placeholder 2">
            <a:extLst>
              <a:ext uri="{FF2B5EF4-FFF2-40B4-BE49-F238E27FC236}">
                <a16:creationId xmlns:a16="http://schemas.microsoft.com/office/drawing/2014/main" id="{7E8ECB57-79E5-4D26-8698-9A81D8007C0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sz="1200" b="0" i="0" u="none" strike="noStrike" cap="none" normalizeH="0" baseline="0" noProof="0">
                <a:ln>
                  <a:noFill/>
                </a:ln>
                <a:solidFill>
                  <a:srgbClr val="8FAADC"/>
                </a:solidFill>
                <a:uLnTx/>
                <a:uFillTx/>
                <a:latin typeface="Arial" panose="020B0604020202020204" pitchFamily="34" charset="0"/>
                <a:ea typeface="+mn-ea"/>
                <a:cs typeface="Arial" panose="020B0604020202020204" pitchFamily="34" charset="0"/>
              </a:rPr>
              <a:t>Mayo de 2022</a:t>
            </a:r>
          </a:p>
        </p:txBody>
      </p:sp>
    </p:spTree>
    <p:custDataLst>
      <p:tags r:id="rId1"/>
    </p:custDataLst>
    <p:extLst>
      <p:ext uri="{BB962C8B-B14F-4D97-AF65-F5344CB8AC3E}">
        <p14:creationId xmlns:p14="http://schemas.microsoft.com/office/powerpoint/2010/main" val="174208704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960699"/>
          </a:xfrm>
        </p:spPr>
        <p:txBody>
          <a:bodyPr anchor="ctr">
            <a:normAutofit/>
          </a:bodyPr>
          <a:lstStyle/>
          <a:p>
            <a:r>
              <a:rPr lang="es-US" sz="3000"/>
              <a:t>Revisión: Consideraciones del escenario 2</a:t>
            </a:r>
          </a:p>
        </p:txBody>
      </p:sp>
      <p:sp>
        <p:nvSpPr>
          <p:cNvPr id="9" name="Content Placeholder 8"/>
          <p:cNvSpPr>
            <a:spLocks noGrp="1"/>
          </p:cNvSpPr>
          <p:nvPr>
            <p:ph idx="1"/>
          </p:nvPr>
        </p:nvSpPr>
        <p:spPr>
          <a:xfrm>
            <a:off x="838200" y="1131717"/>
            <a:ext cx="10782300" cy="5213350"/>
          </a:xfrm>
        </p:spPr>
        <p:txBody>
          <a:bodyPr>
            <a:normAutofit/>
          </a:bodyPr>
          <a:lstStyle/>
          <a:p>
            <a:pPr marL="274320" lvl="0" indent="-274320" defTabSz="685800">
              <a:lnSpc>
                <a:spcPct val="100000"/>
              </a:lnSpc>
              <a:spcBef>
                <a:spcPts val="0"/>
              </a:spcBef>
              <a:spcAft>
                <a:spcPts val="1200"/>
              </a:spcAft>
            </a:pPr>
            <a:r>
              <a:rPr lang="es-US" sz="2400" dirty="0" err="1">
                <a:solidFill>
                  <a:schemeClr val="accent1">
                    <a:lumMod val="75000"/>
                  </a:schemeClr>
                </a:solidFill>
              </a:rPr>
              <a:t>Sophie</a:t>
            </a:r>
            <a:r>
              <a:rPr lang="es-US" sz="2400" dirty="0">
                <a:solidFill>
                  <a:schemeClr val="accent1">
                    <a:lumMod val="75000"/>
                  </a:schemeClr>
                </a:solidFill>
              </a:rPr>
              <a:t> debe comprar una póliza de </a:t>
            </a:r>
            <a:r>
              <a:rPr lang="es-US" sz="2400" dirty="0" err="1">
                <a:solidFill>
                  <a:schemeClr val="accent1">
                    <a:lumMod val="75000"/>
                  </a:schemeClr>
                </a:solidFill>
              </a:rPr>
              <a:t>Medigap</a:t>
            </a:r>
            <a:r>
              <a:rPr lang="es-US" sz="2400" dirty="0">
                <a:solidFill>
                  <a:schemeClr val="accent1">
                    <a:lumMod val="75000"/>
                  </a:schemeClr>
                </a:solidFill>
              </a:rPr>
              <a:t> durante su OEP, el cual dura 6 meses y comienza con la fecha de entrada en vigor de su Parte B </a:t>
            </a:r>
          </a:p>
          <a:p>
            <a:pPr marL="274320" lvl="0" indent="-274320" defTabSz="685800">
              <a:lnSpc>
                <a:spcPct val="100000"/>
              </a:lnSpc>
              <a:spcBef>
                <a:spcPts val="0"/>
              </a:spcBef>
              <a:spcAft>
                <a:spcPts val="1200"/>
              </a:spcAft>
            </a:pPr>
            <a:r>
              <a:rPr lang="es-US" sz="2400" dirty="0">
                <a:solidFill>
                  <a:schemeClr val="accent1">
                    <a:lumMod val="75000"/>
                  </a:schemeClr>
                </a:solidFill>
              </a:rPr>
              <a:t>Tendrá derechos de emisión garantizados si se inscribe durante su OEP para </a:t>
            </a:r>
            <a:r>
              <a:rPr lang="es-US" sz="2400" dirty="0" err="1">
                <a:solidFill>
                  <a:schemeClr val="accent1">
                    <a:lumMod val="75000"/>
                  </a:schemeClr>
                </a:solidFill>
              </a:rPr>
              <a:t>Medigap</a:t>
            </a:r>
            <a:r>
              <a:rPr lang="es-US" sz="2400" dirty="0">
                <a:solidFill>
                  <a:schemeClr val="accent1">
                    <a:lumMod val="75000"/>
                  </a:schemeClr>
                </a:solidFill>
              </a:rPr>
              <a:t> </a:t>
            </a:r>
          </a:p>
          <a:p>
            <a:pPr marL="274320" lvl="0" indent="-274320" defTabSz="685800">
              <a:lnSpc>
                <a:spcPct val="100000"/>
              </a:lnSpc>
              <a:spcBef>
                <a:spcPts val="0"/>
              </a:spcBef>
              <a:spcAft>
                <a:spcPts val="1200"/>
              </a:spcAft>
            </a:pPr>
            <a:r>
              <a:rPr lang="es-US" sz="2400" dirty="0">
                <a:solidFill>
                  <a:schemeClr val="accent1">
                    <a:lumMod val="75000"/>
                  </a:schemeClr>
                </a:solidFill>
              </a:rPr>
              <a:t>Si tiene derechos de emisión garantizada:</a:t>
            </a:r>
          </a:p>
          <a:p>
            <a:pPr marL="548640" lvl="1" indent="-274320" defTabSz="685800">
              <a:lnSpc>
                <a:spcPct val="100000"/>
              </a:lnSpc>
              <a:spcBef>
                <a:spcPts val="600"/>
              </a:spcBef>
              <a:spcAft>
                <a:spcPts val="600"/>
              </a:spcAft>
            </a:pPr>
            <a:r>
              <a:rPr lang="es-US" sz="2000" dirty="0">
                <a:solidFill>
                  <a:schemeClr val="accent1">
                    <a:lumMod val="75000"/>
                  </a:schemeClr>
                </a:solidFill>
              </a:rPr>
              <a:t>Las compañías de seguros deben venderle una póliza de </a:t>
            </a:r>
            <a:r>
              <a:rPr lang="es-US" sz="2000" dirty="0" err="1">
                <a:solidFill>
                  <a:schemeClr val="accent1">
                    <a:lumMod val="75000"/>
                  </a:schemeClr>
                </a:solidFill>
              </a:rPr>
              <a:t>Medigap</a:t>
            </a:r>
            <a:endParaRPr lang="es-US" sz="2000" dirty="0">
              <a:solidFill>
                <a:schemeClr val="accent1">
                  <a:lumMod val="75000"/>
                </a:schemeClr>
              </a:solidFill>
            </a:endParaRPr>
          </a:p>
          <a:p>
            <a:pPr marL="548640" lvl="1" indent="-274320" defTabSz="685800">
              <a:lnSpc>
                <a:spcPct val="100000"/>
              </a:lnSpc>
              <a:spcBef>
                <a:spcPts val="600"/>
              </a:spcBef>
              <a:spcAft>
                <a:spcPts val="600"/>
              </a:spcAft>
            </a:pPr>
            <a:r>
              <a:rPr lang="es-US" sz="2000" dirty="0">
                <a:solidFill>
                  <a:schemeClr val="accent1">
                    <a:lumMod val="75000"/>
                  </a:schemeClr>
                </a:solidFill>
              </a:rPr>
              <a:t>Se deben cubrir todas las condiciones preexistentes</a:t>
            </a:r>
          </a:p>
          <a:p>
            <a:pPr marL="548640" lvl="1" indent="-274320" defTabSz="685800">
              <a:lnSpc>
                <a:spcPct val="100000"/>
              </a:lnSpc>
              <a:spcBef>
                <a:spcPts val="600"/>
              </a:spcBef>
              <a:spcAft>
                <a:spcPts val="600"/>
              </a:spcAft>
            </a:pPr>
            <a:r>
              <a:rPr lang="es-US" sz="2000" dirty="0">
                <a:solidFill>
                  <a:schemeClr val="accent1">
                    <a:lumMod val="75000"/>
                  </a:schemeClr>
                </a:solidFill>
              </a:rPr>
              <a:t>Las compañías de seguros no pueden cobrarle más</a:t>
            </a:r>
          </a:p>
          <a:p>
            <a:pPr marL="274320" lvl="0" indent="-274320" defTabSz="685800">
              <a:lnSpc>
                <a:spcPct val="100000"/>
              </a:lnSpc>
              <a:spcBef>
                <a:spcPts val="600"/>
              </a:spcBef>
              <a:spcAft>
                <a:spcPts val="600"/>
              </a:spcAft>
            </a:pPr>
            <a:r>
              <a:rPr lang="es-US" sz="2400" dirty="0">
                <a:solidFill>
                  <a:schemeClr val="accent1">
                    <a:lumMod val="75000"/>
                  </a:schemeClr>
                </a:solidFill>
              </a:rPr>
              <a:t>Si no se inscribe durante su OEP para </a:t>
            </a:r>
            <a:r>
              <a:rPr lang="es-US" sz="2400" dirty="0" err="1">
                <a:solidFill>
                  <a:schemeClr val="accent1">
                    <a:lumMod val="75000"/>
                  </a:schemeClr>
                </a:solidFill>
              </a:rPr>
              <a:t>Medigap</a:t>
            </a:r>
            <a:r>
              <a:rPr lang="es-US" sz="2400" dirty="0">
                <a:solidFill>
                  <a:schemeClr val="accent1">
                    <a:lumMod val="75000"/>
                  </a:schemeClr>
                </a:solidFill>
              </a:rPr>
              <a:t>, las compañías pueden usar la revisión de historial médico o negarse a venderle una póliza</a:t>
            </a:r>
          </a:p>
        </p:txBody>
      </p:sp>
      <p:sp>
        <p:nvSpPr>
          <p:cNvPr id="4" name="Footer Placeholder 3"/>
          <p:cNvSpPr>
            <a:spLocks noGrp="1"/>
          </p:cNvSpPr>
          <p:nvPr>
            <p:ph type="ftr" sz="quarter" idx="11"/>
          </p:nvPr>
        </p:nvSpPr>
        <p:spPr>
          <a:xfrm>
            <a:off x="4038600" y="6492240"/>
            <a:ext cx="4114800" cy="365125"/>
          </a:xfrm>
        </p:spPr>
        <p:txBody>
          <a:bodyPr/>
          <a:lstStyle/>
          <a:p>
            <a:r>
              <a:rPr lang="es-US"/>
              <a:t>Pólizas del Seguro Suplementario de Medicare (Medigap)</a:t>
            </a:r>
          </a:p>
        </p:txBody>
      </p:sp>
      <p:sp>
        <p:nvSpPr>
          <p:cNvPr id="5" name="Slide Number Placeholder 4">
            <a:extLst>
              <a:ext uri="{FF2B5EF4-FFF2-40B4-BE49-F238E27FC236}">
                <a16:creationId xmlns:a16="http://schemas.microsoft.com/office/drawing/2014/main" id="{9F0DC0BC-30B8-4D14-9EF3-0D3D7BE3648D}"/>
              </a:ext>
            </a:extLst>
          </p:cNvPr>
          <p:cNvSpPr>
            <a:spLocks noGrp="1"/>
          </p:cNvSpPr>
          <p:nvPr>
            <p:ph type="sldNum" sz="quarter" idx="12"/>
          </p:nvPr>
        </p:nvSpPr>
        <p:spPr>
          <a:xfrm>
            <a:off x="8610600" y="6492240"/>
            <a:ext cx="2743200" cy="365125"/>
          </a:xfrm>
        </p:spPr>
        <p:txBody>
          <a:bodyPr/>
          <a:lstStyle/>
          <a:p>
            <a:fld id="{F0CCE2AE-27A2-40B1-80D1-5342831D4722}" type="slidenum">
              <a:rPr lang="en-US" smtClean="0"/>
              <a:t>50</a:t>
            </a:fld>
            <a:endParaRPr lang="en-US"/>
          </a:p>
        </p:txBody>
      </p:sp>
      <p:sp>
        <p:nvSpPr>
          <p:cNvPr id="3" name="Date Placeholder 2"/>
          <p:cNvSpPr>
            <a:spLocks noGrp="1"/>
          </p:cNvSpPr>
          <p:nvPr>
            <p:ph type="dt" sz="half" idx="10"/>
          </p:nvPr>
        </p:nvSpPr>
        <p:spPr>
          <a:xfrm>
            <a:off x="838200" y="6492240"/>
            <a:ext cx="2743200" cy="365125"/>
          </a:xfrm>
        </p:spPr>
        <p:txBody>
          <a:bodyPr/>
          <a:lstStyle/>
          <a:p>
            <a:r>
              <a:rPr lang="es-US"/>
              <a:t>Mayo de 2022</a:t>
            </a:r>
          </a:p>
        </p:txBody>
      </p:sp>
    </p:spTree>
    <p:custDataLst>
      <p:tags r:id="rId1"/>
    </p:custDataLst>
    <p:extLst>
      <p:ext uri="{BB962C8B-B14F-4D97-AF65-F5344CB8AC3E}">
        <p14:creationId xmlns:p14="http://schemas.microsoft.com/office/powerpoint/2010/main" val="917560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nodeType="afterEffect">
                                  <p:stCondLst>
                                    <p:cond delay="250"/>
                                  </p:stCondLst>
                                  <p:childTnLst>
                                    <p:set>
                                      <p:cBhvr>
                                        <p:cTn id="17" dur="1" fill="hold">
                                          <p:stCondLst>
                                            <p:cond delay="0"/>
                                          </p:stCondLst>
                                        </p:cTn>
                                        <p:tgtEl>
                                          <p:spTgt spid="9">
                                            <p:txEl>
                                              <p:pRg st="3" end="3"/>
                                            </p:txEl>
                                          </p:spTgt>
                                        </p:tgtEl>
                                        <p:attrNameLst>
                                          <p:attrName>style.visibility</p:attrName>
                                        </p:attrNameLst>
                                      </p:cBhvr>
                                      <p:to>
                                        <p:strVal val="visible"/>
                                      </p:to>
                                    </p:set>
                                  </p:childTnLst>
                                </p:cTn>
                              </p:par>
                            </p:childTnLst>
                          </p:cTn>
                        </p:par>
                        <p:par>
                          <p:cTn id="18" fill="hold">
                            <p:stCondLst>
                              <p:cond delay="250"/>
                            </p:stCondLst>
                            <p:childTnLst>
                              <p:par>
                                <p:cTn id="19" presetID="1" presetClass="entr" presetSubtype="0" fill="hold" nodeType="afterEffect">
                                  <p:stCondLst>
                                    <p:cond delay="250"/>
                                  </p:stCondLst>
                                  <p:childTnLst>
                                    <p:set>
                                      <p:cBhvr>
                                        <p:cTn id="20" dur="1" fill="hold">
                                          <p:stCondLst>
                                            <p:cond delay="0"/>
                                          </p:stCondLst>
                                        </p:cTn>
                                        <p:tgtEl>
                                          <p:spTgt spid="9">
                                            <p:txEl>
                                              <p:pRg st="4" end="4"/>
                                            </p:txEl>
                                          </p:spTgt>
                                        </p:tgtEl>
                                        <p:attrNameLst>
                                          <p:attrName>style.visibility</p:attrName>
                                        </p:attrNameLst>
                                      </p:cBhvr>
                                      <p:to>
                                        <p:strVal val="visible"/>
                                      </p:to>
                                    </p:set>
                                  </p:childTnLst>
                                </p:cTn>
                              </p:par>
                            </p:childTnLst>
                          </p:cTn>
                        </p:par>
                        <p:par>
                          <p:cTn id="21" fill="hold">
                            <p:stCondLst>
                              <p:cond delay="500"/>
                            </p:stCondLst>
                            <p:childTnLst>
                              <p:par>
                                <p:cTn id="22" presetID="1" presetClass="entr" presetSubtype="0" fill="hold" nodeType="afterEffect">
                                  <p:stCondLst>
                                    <p:cond delay="250"/>
                                  </p:stCondLst>
                                  <p:childTnLst>
                                    <p:set>
                                      <p:cBhvr>
                                        <p:cTn id="23"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8B67B506-8DA9-BC46-A697-EBD5EB432098}"/>
              </a:ext>
            </a:extLst>
          </p:cNvPr>
          <p:cNvSpPr>
            <a:spLocks noGrp="1"/>
          </p:cNvSpPr>
          <p:nvPr>
            <p:ph type="title"/>
          </p:nvPr>
        </p:nvSpPr>
        <p:spPr>
          <a:xfrm>
            <a:off x="0" y="-1"/>
            <a:ext cx="12192000" cy="925975"/>
          </a:xfrm>
        </p:spPr>
        <p:txBody>
          <a:bodyPr anchor="ctr">
            <a:normAutofit/>
          </a:bodyPr>
          <a:lstStyle/>
          <a:p>
            <a:r>
              <a:rPr lang="es-US" sz="3000"/>
              <a:t>Resumen de puntos clave</a:t>
            </a:r>
          </a:p>
        </p:txBody>
      </p:sp>
      <p:sp>
        <p:nvSpPr>
          <p:cNvPr id="16" name="Content Placeholder 15">
            <a:extLst>
              <a:ext uri="{FF2B5EF4-FFF2-40B4-BE49-F238E27FC236}">
                <a16:creationId xmlns:a16="http://schemas.microsoft.com/office/drawing/2014/main" id="{BC623038-9FB4-1148-A647-AED453F8AA94}"/>
              </a:ext>
            </a:extLst>
          </p:cNvPr>
          <p:cNvSpPr>
            <a:spLocks noGrp="1"/>
          </p:cNvSpPr>
          <p:nvPr>
            <p:ph type="body" sz="quarter" idx="13"/>
          </p:nvPr>
        </p:nvSpPr>
        <p:spPr>
          <a:xfrm>
            <a:off x="914400" y="1280160"/>
            <a:ext cx="10644188" cy="4871807"/>
          </a:xfrm>
        </p:spPr>
        <p:txBody>
          <a:bodyPr>
            <a:normAutofit/>
          </a:bodyPr>
          <a:lstStyle/>
          <a:p>
            <a:pPr marL="274320" lvl="0" indent="-274320" defTabSz="685800">
              <a:lnSpc>
                <a:spcPct val="100000"/>
              </a:lnSpc>
              <a:spcBef>
                <a:spcPts val="0"/>
              </a:spcBef>
              <a:spcAft>
                <a:spcPts val="1200"/>
              </a:spcAft>
            </a:pPr>
            <a:r>
              <a:rPr lang="es-US" sz="2400" dirty="0">
                <a:solidFill>
                  <a:schemeClr val="accent1">
                    <a:lumMod val="75000"/>
                  </a:schemeClr>
                </a:solidFill>
              </a:rPr>
              <a:t>Debe tener la Parte A y Parte B para comprar una póliza de </a:t>
            </a:r>
            <a:r>
              <a:rPr lang="es-US" sz="2400" dirty="0" err="1">
                <a:solidFill>
                  <a:schemeClr val="accent1">
                    <a:lumMod val="75000"/>
                  </a:schemeClr>
                </a:solidFill>
              </a:rPr>
              <a:t>Medigap</a:t>
            </a:r>
            <a:r>
              <a:rPr lang="es-US" sz="2400" dirty="0">
                <a:solidFill>
                  <a:schemeClr val="accent1">
                    <a:lumMod val="75000"/>
                  </a:schemeClr>
                </a:solidFill>
              </a:rPr>
              <a:t> </a:t>
            </a:r>
          </a:p>
          <a:p>
            <a:pPr marL="274320" lvl="0" indent="-274320" defTabSz="685800">
              <a:lnSpc>
                <a:spcPct val="100000"/>
              </a:lnSpc>
              <a:spcBef>
                <a:spcPts val="0"/>
              </a:spcBef>
              <a:spcAft>
                <a:spcPts val="1200"/>
              </a:spcAft>
            </a:pPr>
            <a:r>
              <a:rPr lang="es-US" sz="2400" dirty="0">
                <a:solidFill>
                  <a:schemeClr val="accent1">
                    <a:lumMod val="75000"/>
                  </a:schemeClr>
                </a:solidFill>
              </a:rPr>
              <a:t>Sigue pagando la prima mensual de la Parte B</a:t>
            </a:r>
          </a:p>
          <a:p>
            <a:pPr marL="274320" lvl="0" indent="-274320" defTabSz="685800">
              <a:lnSpc>
                <a:spcPct val="100000"/>
              </a:lnSpc>
              <a:spcBef>
                <a:spcPts val="0"/>
              </a:spcBef>
              <a:spcAft>
                <a:spcPts val="1200"/>
              </a:spcAft>
            </a:pPr>
            <a:r>
              <a:rPr lang="es-US" sz="2400" dirty="0">
                <a:solidFill>
                  <a:schemeClr val="accent1">
                    <a:lumMod val="75000"/>
                  </a:schemeClr>
                </a:solidFill>
              </a:rPr>
              <a:t>Paga una prima mensual por </a:t>
            </a:r>
            <a:r>
              <a:rPr lang="es-US" sz="2400" dirty="0" err="1">
                <a:solidFill>
                  <a:schemeClr val="accent1">
                    <a:lumMod val="75000"/>
                  </a:schemeClr>
                </a:solidFill>
              </a:rPr>
              <a:t>Medigap</a:t>
            </a:r>
            <a:endParaRPr lang="es-US" sz="2400" dirty="0">
              <a:solidFill>
                <a:schemeClr val="accent1">
                  <a:lumMod val="75000"/>
                </a:schemeClr>
              </a:solidFill>
            </a:endParaRPr>
          </a:p>
          <a:p>
            <a:pPr marL="274320" lvl="0" indent="-274320" defTabSz="685800">
              <a:lnSpc>
                <a:spcPct val="100000"/>
              </a:lnSpc>
              <a:spcBef>
                <a:spcPts val="0"/>
              </a:spcBef>
              <a:spcAft>
                <a:spcPts val="1200"/>
              </a:spcAft>
            </a:pPr>
            <a:r>
              <a:rPr lang="es-US" sz="2400" dirty="0">
                <a:solidFill>
                  <a:schemeClr val="accent1">
                    <a:lumMod val="75000"/>
                  </a:schemeClr>
                </a:solidFill>
              </a:rPr>
              <a:t>El mejor momento para comprar una póliza es durante su OEP </a:t>
            </a:r>
            <a:br>
              <a:rPr lang="es-US" sz="2400" dirty="0">
                <a:solidFill>
                  <a:schemeClr val="accent1">
                    <a:lumMod val="75000"/>
                  </a:schemeClr>
                </a:solidFill>
              </a:rPr>
            </a:br>
            <a:r>
              <a:rPr lang="es-US" sz="2400" dirty="0">
                <a:solidFill>
                  <a:schemeClr val="accent1">
                    <a:lumMod val="75000"/>
                  </a:schemeClr>
                </a:solidFill>
              </a:rPr>
              <a:t>para </a:t>
            </a:r>
            <a:r>
              <a:rPr lang="es-US" sz="2400" dirty="0" err="1">
                <a:solidFill>
                  <a:schemeClr val="accent1">
                    <a:lumMod val="75000"/>
                  </a:schemeClr>
                </a:solidFill>
              </a:rPr>
              <a:t>Medigap</a:t>
            </a:r>
            <a:endParaRPr lang="es-US" sz="2400" dirty="0">
              <a:solidFill>
                <a:schemeClr val="accent1">
                  <a:lumMod val="75000"/>
                </a:schemeClr>
              </a:solidFill>
            </a:endParaRPr>
          </a:p>
          <a:p>
            <a:pPr marL="274320" lvl="0" indent="-274320" defTabSz="685800">
              <a:lnSpc>
                <a:spcPct val="100000"/>
              </a:lnSpc>
              <a:spcBef>
                <a:spcPts val="0"/>
              </a:spcBef>
              <a:spcAft>
                <a:spcPts val="1200"/>
              </a:spcAft>
            </a:pPr>
            <a:r>
              <a:rPr lang="es-US" sz="2400" dirty="0">
                <a:solidFill>
                  <a:schemeClr val="accent1">
                    <a:lumMod val="75000"/>
                  </a:schemeClr>
                </a:solidFill>
              </a:rPr>
              <a:t>Las pólizas de </a:t>
            </a:r>
            <a:r>
              <a:rPr lang="es-US" sz="2400" dirty="0" err="1">
                <a:solidFill>
                  <a:schemeClr val="accent1">
                    <a:lumMod val="75000"/>
                  </a:schemeClr>
                </a:solidFill>
              </a:rPr>
              <a:t>Medigap</a:t>
            </a:r>
            <a:r>
              <a:rPr lang="es-US" sz="2400" dirty="0">
                <a:solidFill>
                  <a:schemeClr val="accent1">
                    <a:lumMod val="75000"/>
                  </a:schemeClr>
                </a:solidFill>
              </a:rPr>
              <a:t> cubren a una sola persona</a:t>
            </a:r>
          </a:p>
          <a:p>
            <a:pPr marL="274320" lvl="0" indent="-274320" defTabSz="685800">
              <a:lnSpc>
                <a:spcPct val="100000"/>
              </a:lnSpc>
              <a:spcBef>
                <a:spcPts val="0"/>
              </a:spcBef>
              <a:spcAft>
                <a:spcPts val="1200"/>
              </a:spcAft>
            </a:pPr>
            <a:r>
              <a:rPr lang="es-US" sz="2400" dirty="0">
                <a:solidFill>
                  <a:schemeClr val="accent1">
                    <a:lumMod val="75000"/>
                  </a:schemeClr>
                </a:solidFill>
              </a:rPr>
              <a:t>Cada póliza de </a:t>
            </a:r>
            <a:r>
              <a:rPr lang="es-US" sz="2400" dirty="0" err="1">
                <a:solidFill>
                  <a:schemeClr val="accent1">
                    <a:lumMod val="75000"/>
                  </a:schemeClr>
                </a:solidFill>
              </a:rPr>
              <a:t>Medigap</a:t>
            </a:r>
            <a:r>
              <a:rPr lang="es-US" sz="2400" dirty="0">
                <a:solidFill>
                  <a:schemeClr val="accent1">
                    <a:lumMod val="75000"/>
                  </a:schemeClr>
                </a:solidFill>
              </a:rPr>
              <a:t> estandarizada debe ofrecer los mismos beneficios básicos, sin importar qué compañía de seguros la venda</a:t>
            </a:r>
          </a:p>
        </p:txBody>
      </p:sp>
      <p:sp>
        <p:nvSpPr>
          <p:cNvPr id="3" name="Footer Placeholder 2">
            <a:extLst>
              <a:ext uri="{FF2B5EF4-FFF2-40B4-BE49-F238E27FC236}">
                <a16:creationId xmlns:a16="http://schemas.microsoft.com/office/drawing/2014/main" id="{555F0308-7417-554E-B824-12D76BE3CB94}"/>
              </a:ext>
            </a:extLst>
          </p:cNvPr>
          <p:cNvSpPr>
            <a:spLocks noGrp="1"/>
          </p:cNvSpPr>
          <p:nvPr>
            <p:ph type="ftr" sz="quarter" idx="11"/>
          </p:nvPr>
        </p:nvSpPr>
        <p:spPr/>
        <p:txBody>
          <a:bodyPr/>
          <a:lstStyle/>
          <a:p>
            <a:r>
              <a:rPr lang="es-US"/>
              <a:t>Pólizas del Seguro Suplementario de Medicare (Medigap)</a:t>
            </a:r>
          </a:p>
        </p:txBody>
      </p:sp>
      <p:sp>
        <p:nvSpPr>
          <p:cNvPr id="4" name="Slide Number Placeholder 3">
            <a:extLst>
              <a:ext uri="{FF2B5EF4-FFF2-40B4-BE49-F238E27FC236}">
                <a16:creationId xmlns:a16="http://schemas.microsoft.com/office/drawing/2014/main" id="{485D31D9-9EBB-47C6-97DD-F203CB0A9F81}"/>
              </a:ext>
            </a:extLst>
          </p:cNvPr>
          <p:cNvSpPr>
            <a:spLocks noGrp="1"/>
          </p:cNvSpPr>
          <p:nvPr>
            <p:ph type="sldNum" sz="quarter" idx="12"/>
          </p:nvPr>
        </p:nvSpPr>
        <p:spPr/>
        <p:txBody>
          <a:bodyPr/>
          <a:lstStyle/>
          <a:p>
            <a:pPr>
              <a:defRPr/>
            </a:pPr>
            <a:fld id="{11E79EF6-0C0E-43E6-8FB3-918BC522CC5A}" type="slidenum">
              <a:rPr lang="en-US" smtClean="0"/>
              <a:pPr>
                <a:defRPr/>
              </a:pPr>
              <a:t>51</a:t>
            </a:fld>
            <a:endParaRPr lang="en-US"/>
          </a:p>
        </p:txBody>
      </p:sp>
      <p:sp>
        <p:nvSpPr>
          <p:cNvPr id="2" name="Date Placeholder 1">
            <a:extLst>
              <a:ext uri="{FF2B5EF4-FFF2-40B4-BE49-F238E27FC236}">
                <a16:creationId xmlns:a16="http://schemas.microsoft.com/office/drawing/2014/main" id="{AF5DDDB5-2251-D94E-99EC-DD7FE1A954D6}"/>
              </a:ext>
            </a:extLst>
          </p:cNvPr>
          <p:cNvSpPr>
            <a:spLocks noGrp="1"/>
          </p:cNvSpPr>
          <p:nvPr>
            <p:ph type="dt" sz="half" idx="10"/>
          </p:nvPr>
        </p:nvSpPr>
        <p:spPr/>
        <p:txBody>
          <a:bodyPr/>
          <a:lstStyle/>
          <a:p>
            <a:r>
              <a:rPr lang="es-US"/>
              <a:t>Mayo de 2022</a:t>
            </a:r>
          </a:p>
        </p:txBody>
      </p:sp>
    </p:spTree>
    <p:custDataLst>
      <p:tags r:id="rId1"/>
    </p:custDataLst>
    <p:extLst>
      <p:ext uri="{BB962C8B-B14F-4D97-AF65-F5344CB8AC3E}">
        <p14:creationId xmlns:p14="http://schemas.microsoft.com/office/powerpoint/2010/main" val="791213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8B67B506-8DA9-BC46-A697-EBD5EB432098}"/>
              </a:ext>
            </a:extLst>
          </p:cNvPr>
          <p:cNvSpPr>
            <a:spLocks noGrp="1"/>
          </p:cNvSpPr>
          <p:nvPr>
            <p:ph type="title"/>
          </p:nvPr>
        </p:nvSpPr>
        <p:spPr>
          <a:xfrm>
            <a:off x="0" y="0"/>
            <a:ext cx="12192000" cy="949124"/>
          </a:xfrm>
        </p:spPr>
        <p:txBody>
          <a:bodyPr anchor="ctr">
            <a:normAutofit/>
          </a:bodyPr>
          <a:lstStyle/>
          <a:p>
            <a:r>
              <a:rPr lang="es-US" sz="3000"/>
              <a:t>Resumen de puntos clave (continuación)</a:t>
            </a:r>
          </a:p>
        </p:txBody>
      </p:sp>
      <p:sp>
        <p:nvSpPr>
          <p:cNvPr id="16" name="Content Placeholder 15">
            <a:extLst>
              <a:ext uri="{FF2B5EF4-FFF2-40B4-BE49-F238E27FC236}">
                <a16:creationId xmlns:a16="http://schemas.microsoft.com/office/drawing/2014/main" id="{BC623038-9FB4-1148-A647-AED453F8AA94}"/>
              </a:ext>
            </a:extLst>
          </p:cNvPr>
          <p:cNvSpPr>
            <a:spLocks noGrp="1"/>
          </p:cNvSpPr>
          <p:nvPr>
            <p:ph type="body" sz="quarter" idx="13"/>
          </p:nvPr>
        </p:nvSpPr>
        <p:spPr>
          <a:xfrm>
            <a:off x="914400" y="1280160"/>
            <a:ext cx="10644188" cy="4531093"/>
          </a:xfrm>
        </p:spPr>
        <p:txBody>
          <a:bodyPr>
            <a:normAutofit fontScale="92500"/>
          </a:bodyPr>
          <a:lstStyle/>
          <a:p>
            <a:pPr marL="274320" indent="-274320" defTabSz="685800">
              <a:lnSpc>
                <a:spcPct val="100000"/>
              </a:lnSpc>
              <a:spcBef>
                <a:spcPts val="0"/>
              </a:spcBef>
              <a:spcAft>
                <a:spcPts val="1200"/>
              </a:spcAft>
            </a:pPr>
            <a:r>
              <a:rPr lang="es-US" sz="2800" dirty="0">
                <a:solidFill>
                  <a:schemeClr val="accent1">
                    <a:lumMod val="75000"/>
                  </a:schemeClr>
                </a:solidFill>
              </a:rPr>
              <a:t>Los costos varían por plan y por compañía</a:t>
            </a:r>
          </a:p>
          <a:p>
            <a:pPr marL="274320" indent="-274320" defTabSz="685800">
              <a:lnSpc>
                <a:spcPct val="100000"/>
              </a:lnSpc>
              <a:spcBef>
                <a:spcPts val="0"/>
              </a:spcBef>
              <a:spcAft>
                <a:spcPts val="1200"/>
              </a:spcAft>
            </a:pPr>
            <a:r>
              <a:rPr lang="es-US" sz="2800" dirty="0">
                <a:solidFill>
                  <a:schemeClr val="accent1">
                    <a:lumMod val="75000"/>
                  </a:schemeClr>
                </a:solidFill>
              </a:rPr>
              <a:t>En general, las pólizas de </a:t>
            </a:r>
            <a:r>
              <a:rPr lang="es-US" sz="2800" dirty="0" err="1">
                <a:solidFill>
                  <a:schemeClr val="accent1">
                    <a:lumMod val="75000"/>
                  </a:schemeClr>
                </a:solidFill>
              </a:rPr>
              <a:t>Medigap</a:t>
            </a:r>
            <a:r>
              <a:rPr lang="es-US" sz="2800" dirty="0">
                <a:solidFill>
                  <a:schemeClr val="accent1">
                    <a:lumMod val="75000"/>
                  </a:schemeClr>
                </a:solidFill>
              </a:rPr>
              <a:t> solo pueden cubrir los costos asociados a los servicios cubiertos por Medicare Original</a:t>
            </a:r>
          </a:p>
          <a:p>
            <a:pPr marL="274320" lvl="0" indent="-274320" defTabSz="685800">
              <a:lnSpc>
                <a:spcPct val="100000"/>
              </a:lnSpc>
              <a:spcBef>
                <a:spcPts val="0"/>
              </a:spcBef>
              <a:spcAft>
                <a:spcPts val="1200"/>
              </a:spcAft>
            </a:pPr>
            <a:r>
              <a:rPr lang="es-US" sz="2800" dirty="0">
                <a:solidFill>
                  <a:schemeClr val="accent1">
                    <a:lumMod val="75000"/>
                  </a:schemeClr>
                </a:solidFill>
              </a:rPr>
              <a:t>Las pólizas de </a:t>
            </a:r>
            <a:r>
              <a:rPr lang="es-US" sz="2800" dirty="0" err="1">
                <a:solidFill>
                  <a:schemeClr val="accent1">
                    <a:lumMod val="75000"/>
                  </a:schemeClr>
                </a:solidFill>
              </a:rPr>
              <a:t>Medigap</a:t>
            </a:r>
            <a:r>
              <a:rPr lang="es-US" sz="2800" dirty="0">
                <a:solidFill>
                  <a:schemeClr val="accent1">
                    <a:lumMod val="75000"/>
                  </a:schemeClr>
                </a:solidFill>
              </a:rPr>
              <a:t> no funcionan con los planes de </a:t>
            </a:r>
            <a:br>
              <a:rPr lang="es-US" sz="2800" dirty="0">
                <a:solidFill>
                  <a:schemeClr val="accent1">
                    <a:lumMod val="75000"/>
                  </a:schemeClr>
                </a:solidFill>
              </a:rPr>
            </a:br>
            <a:r>
              <a:rPr lang="es-US" sz="2800" dirty="0">
                <a:solidFill>
                  <a:schemeClr val="accent1">
                    <a:lumMod val="75000"/>
                  </a:schemeClr>
                </a:solidFill>
              </a:rPr>
              <a:t>Medicare </a:t>
            </a:r>
            <a:r>
              <a:rPr lang="es-US" sz="2800" dirty="0" err="1">
                <a:solidFill>
                  <a:schemeClr val="accent1">
                    <a:lumMod val="75000"/>
                  </a:schemeClr>
                </a:solidFill>
              </a:rPr>
              <a:t>Advantage</a:t>
            </a:r>
            <a:endParaRPr lang="es-US" sz="2800" dirty="0">
              <a:solidFill>
                <a:schemeClr val="accent1">
                  <a:lumMod val="75000"/>
                </a:schemeClr>
              </a:solidFill>
            </a:endParaRPr>
          </a:p>
          <a:p>
            <a:pPr marL="274320" lvl="0" indent="-274320" defTabSz="685800">
              <a:lnSpc>
                <a:spcPct val="100000"/>
              </a:lnSpc>
              <a:spcBef>
                <a:spcPts val="0"/>
              </a:spcBef>
              <a:spcAft>
                <a:spcPts val="1200"/>
              </a:spcAft>
            </a:pPr>
            <a:r>
              <a:rPr lang="es-US" sz="2800" dirty="0">
                <a:solidFill>
                  <a:schemeClr val="accent1">
                    <a:lumMod val="75000"/>
                  </a:schemeClr>
                </a:solidFill>
              </a:rPr>
              <a:t>Las compañías de seguros tienen prohibido vender Planes C o F estandarizados a personas recién elegibles con Medicare, que: </a:t>
            </a:r>
          </a:p>
          <a:p>
            <a:pPr marL="548640" lvl="2" indent="-274320" defTabSz="857250">
              <a:lnSpc>
                <a:spcPct val="100000"/>
              </a:lnSpc>
              <a:spcBef>
                <a:spcPts val="600"/>
              </a:spcBef>
              <a:spcAft>
                <a:spcPts val="1200"/>
              </a:spcAft>
            </a:pPr>
            <a:r>
              <a:rPr lang="es-US" sz="2400" dirty="0">
                <a:solidFill>
                  <a:schemeClr val="accent1">
                    <a:lumMod val="75000"/>
                  </a:schemeClr>
                </a:solidFill>
              </a:rPr>
              <a:t>Cumplieron 65 años el 1 de enero de 2020 o después</a:t>
            </a:r>
          </a:p>
          <a:p>
            <a:pPr marL="548640" lvl="2" indent="-274320" defTabSz="857250">
              <a:lnSpc>
                <a:spcPct val="100000"/>
              </a:lnSpc>
              <a:spcBef>
                <a:spcPts val="600"/>
              </a:spcBef>
              <a:spcAft>
                <a:spcPts val="1200"/>
              </a:spcAft>
            </a:pPr>
            <a:r>
              <a:rPr lang="es-US" sz="2400" dirty="0">
                <a:solidFill>
                  <a:schemeClr val="accent1">
                    <a:lumMod val="75000"/>
                  </a:schemeClr>
                </a:solidFill>
              </a:rPr>
              <a:t>Obtuvieron la Parte A sin prima el 1 de enero de 2020 o después</a:t>
            </a:r>
          </a:p>
        </p:txBody>
      </p:sp>
      <p:sp>
        <p:nvSpPr>
          <p:cNvPr id="3" name="Footer Placeholder 2">
            <a:extLst>
              <a:ext uri="{FF2B5EF4-FFF2-40B4-BE49-F238E27FC236}">
                <a16:creationId xmlns:a16="http://schemas.microsoft.com/office/drawing/2014/main" id="{555F0308-7417-554E-B824-12D76BE3CB94}"/>
              </a:ext>
            </a:extLst>
          </p:cNvPr>
          <p:cNvSpPr>
            <a:spLocks noGrp="1"/>
          </p:cNvSpPr>
          <p:nvPr>
            <p:ph type="ftr" sz="quarter" idx="11"/>
          </p:nvPr>
        </p:nvSpPr>
        <p:spPr/>
        <p:txBody>
          <a:bodyPr/>
          <a:lstStyle/>
          <a:p>
            <a:r>
              <a:rPr lang="es-US"/>
              <a:t>Pólizas del Seguro Suplementario de Medicare (Medigap)</a:t>
            </a:r>
          </a:p>
        </p:txBody>
      </p:sp>
      <p:sp>
        <p:nvSpPr>
          <p:cNvPr id="4" name="Slide Number Placeholder 3">
            <a:extLst>
              <a:ext uri="{FF2B5EF4-FFF2-40B4-BE49-F238E27FC236}">
                <a16:creationId xmlns:a16="http://schemas.microsoft.com/office/drawing/2014/main" id="{21604958-4B68-44E4-92AF-8912CE7F6544}"/>
              </a:ext>
            </a:extLst>
          </p:cNvPr>
          <p:cNvSpPr>
            <a:spLocks noGrp="1"/>
          </p:cNvSpPr>
          <p:nvPr>
            <p:ph type="sldNum" sz="quarter" idx="12"/>
          </p:nvPr>
        </p:nvSpPr>
        <p:spPr/>
        <p:txBody>
          <a:bodyPr/>
          <a:lstStyle/>
          <a:p>
            <a:pPr>
              <a:defRPr/>
            </a:pPr>
            <a:fld id="{11E79EF6-0C0E-43E6-8FB3-918BC522CC5A}" type="slidenum">
              <a:rPr lang="en-US" smtClean="0"/>
              <a:pPr>
                <a:defRPr/>
              </a:pPr>
              <a:t>52</a:t>
            </a:fld>
            <a:endParaRPr lang="en-US"/>
          </a:p>
        </p:txBody>
      </p:sp>
      <p:sp>
        <p:nvSpPr>
          <p:cNvPr id="2" name="Date Placeholder 1">
            <a:extLst>
              <a:ext uri="{FF2B5EF4-FFF2-40B4-BE49-F238E27FC236}">
                <a16:creationId xmlns:a16="http://schemas.microsoft.com/office/drawing/2014/main" id="{AF5DDDB5-2251-D94E-99EC-DD7FE1A954D6}"/>
              </a:ext>
            </a:extLst>
          </p:cNvPr>
          <p:cNvSpPr>
            <a:spLocks noGrp="1"/>
          </p:cNvSpPr>
          <p:nvPr>
            <p:ph type="dt" sz="half" idx="10"/>
          </p:nvPr>
        </p:nvSpPr>
        <p:spPr/>
        <p:txBody>
          <a:bodyPr/>
          <a:lstStyle/>
          <a:p>
            <a:r>
              <a:rPr lang="es-US"/>
              <a:t>Mayo de 2022</a:t>
            </a:r>
          </a:p>
        </p:txBody>
      </p:sp>
    </p:spTree>
    <p:custDataLst>
      <p:tags r:id="rId1"/>
    </p:custDataLst>
    <p:extLst>
      <p:ext uri="{BB962C8B-B14F-4D97-AF65-F5344CB8AC3E}">
        <p14:creationId xmlns:p14="http://schemas.microsoft.com/office/powerpoint/2010/main" val="895576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xEl>
                                              <p:pRg st="3" end="3"/>
                                            </p:txEl>
                                          </p:spTgt>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nodeType="afterEffect">
                                  <p:stCondLst>
                                    <p:cond delay="250"/>
                                  </p:stCondLst>
                                  <p:childTnLst>
                                    <p:set>
                                      <p:cBhvr>
                                        <p:cTn id="21" dur="1" fill="hold">
                                          <p:stCondLst>
                                            <p:cond delay="0"/>
                                          </p:stCondLst>
                                        </p:cTn>
                                        <p:tgtEl>
                                          <p:spTgt spid="16">
                                            <p:txEl>
                                              <p:pRg st="4" end="4"/>
                                            </p:txEl>
                                          </p:spTgt>
                                        </p:tgtEl>
                                        <p:attrNameLst>
                                          <p:attrName>style.visibility</p:attrName>
                                        </p:attrNameLst>
                                      </p:cBhvr>
                                      <p:to>
                                        <p:strVal val="visible"/>
                                      </p:to>
                                    </p:set>
                                  </p:childTnLst>
                                </p:cTn>
                              </p:par>
                            </p:childTnLst>
                          </p:cTn>
                        </p:par>
                        <p:par>
                          <p:cTn id="22" fill="hold">
                            <p:stCondLst>
                              <p:cond delay="250"/>
                            </p:stCondLst>
                            <p:childTnLst>
                              <p:par>
                                <p:cTn id="23" presetID="1" presetClass="entr" presetSubtype="0" fill="hold" nodeType="afterEffect">
                                  <p:stCondLst>
                                    <p:cond delay="250"/>
                                  </p:stCondLst>
                                  <p:childTnLst>
                                    <p:set>
                                      <p:cBhvr>
                                        <p:cTn id="24" dur="1" fill="hold">
                                          <p:stCondLst>
                                            <p:cond delay="0"/>
                                          </p:stCondLst>
                                        </p:cTn>
                                        <p:tgtEl>
                                          <p:spTgt spid="1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8B67B506-8DA9-BC46-A697-EBD5EB432098}"/>
              </a:ext>
            </a:extLst>
          </p:cNvPr>
          <p:cNvSpPr>
            <a:spLocks noGrp="1"/>
          </p:cNvSpPr>
          <p:nvPr>
            <p:ph type="title"/>
          </p:nvPr>
        </p:nvSpPr>
        <p:spPr>
          <a:xfrm>
            <a:off x="0" y="0"/>
            <a:ext cx="12192000" cy="949124"/>
          </a:xfrm>
        </p:spPr>
        <p:txBody>
          <a:bodyPr anchor="ctr">
            <a:normAutofit/>
          </a:bodyPr>
          <a:lstStyle/>
          <a:p>
            <a:r>
              <a:rPr lang="en-US" sz="3000" dirty="0" err="1"/>
              <a:t>Guía</a:t>
            </a:r>
            <a:r>
              <a:rPr lang="en-US" sz="3000" dirty="0"/>
              <a:t> de </a:t>
            </a:r>
            <a:r>
              <a:rPr lang="en-US" sz="3000" dirty="0" err="1"/>
              <a:t>Recursos</a:t>
            </a:r>
            <a:r>
              <a:rPr lang="en-US" sz="3000" dirty="0"/>
              <a:t> de </a:t>
            </a:r>
            <a:r>
              <a:rPr lang="en-US" sz="3000" dirty="0" err="1"/>
              <a:t>Medigap</a:t>
            </a:r>
            <a:r>
              <a:rPr lang="en-US" sz="3000" dirty="0"/>
              <a:t>: </a:t>
            </a:r>
            <a:r>
              <a:rPr lang="en-US" sz="3000" dirty="0" err="1"/>
              <a:t>Recursos</a:t>
            </a:r>
            <a:r>
              <a:rPr lang="en-US" sz="3000" dirty="0"/>
              <a:t> </a:t>
            </a:r>
          </a:p>
        </p:txBody>
      </p:sp>
      <p:graphicFrame>
        <p:nvGraphicFramePr>
          <p:cNvPr id="6" name="Content Placeholder 6" descr="Guía de recursos de Medigap: Recursos&#10;&#10;Tabla de recursos de Medigap"/>
          <p:cNvGraphicFramePr>
            <a:graphicFrameLocks/>
          </p:cNvGraphicFramePr>
          <p:nvPr>
            <p:extLst>
              <p:ext uri="{D42A27DB-BD31-4B8C-83A1-F6EECF244321}">
                <p14:modId xmlns:p14="http://schemas.microsoft.com/office/powerpoint/2010/main" val="667724789"/>
              </p:ext>
            </p:extLst>
          </p:nvPr>
        </p:nvGraphicFramePr>
        <p:xfrm>
          <a:off x="713145" y="1518689"/>
          <a:ext cx="10464606" cy="4122903"/>
        </p:xfrm>
        <a:graphic>
          <a:graphicData uri="http://schemas.openxmlformats.org/drawingml/2006/table">
            <a:tbl>
              <a:tblPr firstRow="1" bandRow="1">
                <a:tableStyleId>{5FD0F851-EC5A-4D38-B0AD-8093EC10F338}</a:tableStyleId>
              </a:tblPr>
              <a:tblGrid>
                <a:gridCol w="5120096">
                  <a:extLst>
                    <a:ext uri="{9D8B030D-6E8A-4147-A177-3AD203B41FA5}">
                      <a16:colId xmlns:a16="http://schemas.microsoft.com/office/drawing/2014/main" val="20000"/>
                    </a:ext>
                  </a:extLst>
                </a:gridCol>
                <a:gridCol w="5344510">
                  <a:extLst>
                    <a:ext uri="{9D8B030D-6E8A-4147-A177-3AD203B41FA5}">
                      <a16:colId xmlns:a16="http://schemas.microsoft.com/office/drawing/2014/main" val="20001"/>
                    </a:ext>
                  </a:extLst>
                </a:gridCol>
              </a:tblGrid>
              <a:tr h="2463393">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marL="0" marR="0">
                        <a:lnSpc>
                          <a:spcPts val="1800"/>
                        </a:lnSpc>
                        <a:spcBef>
                          <a:spcPts val="600"/>
                        </a:spcBef>
                        <a:spcAft>
                          <a:spcPts val="0"/>
                        </a:spcAft>
                      </a:pPr>
                      <a:r>
                        <a:rPr lang="es-MX" sz="1800" b="0" dirty="0">
                          <a:solidFill>
                            <a:schemeClr val="accent5">
                              <a:lumMod val="50000"/>
                            </a:schemeClr>
                          </a:solidFill>
                          <a:effectLst/>
                        </a:rPr>
                        <a:t>Centros de Servicios de Medicare </a:t>
                      </a:r>
                    </a:p>
                    <a:p>
                      <a:pPr marL="0" marR="0">
                        <a:lnSpc>
                          <a:spcPts val="1800"/>
                        </a:lnSpc>
                        <a:spcBef>
                          <a:spcPts val="600"/>
                        </a:spcBef>
                        <a:spcAft>
                          <a:spcPts val="0"/>
                        </a:spcAft>
                      </a:pPr>
                      <a:r>
                        <a:rPr lang="es-MX" sz="1800" b="0" dirty="0">
                          <a:solidFill>
                            <a:schemeClr val="accent5">
                              <a:lumMod val="50000"/>
                            </a:schemeClr>
                          </a:solidFill>
                          <a:effectLst/>
                        </a:rPr>
                        <a:t>y </a:t>
                      </a:r>
                      <a:r>
                        <a:rPr lang="es-MX" sz="1800" b="0" dirty="0" err="1">
                          <a:solidFill>
                            <a:schemeClr val="accent5">
                              <a:lumMod val="50000"/>
                            </a:schemeClr>
                          </a:solidFill>
                          <a:effectLst/>
                        </a:rPr>
                        <a:t>Medicaid</a:t>
                      </a:r>
                      <a:r>
                        <a:rPr lang="es-MX" sz="1800" b="0" dirty="0">
                          <a:solidFill>
                            <a:schemeClr val="accent5">
                              <a:lumMod val="50000"/>
                            </a:schemeClr>
                          </a:solidFill>
                          <a:effectLst/>
                        </a:rPr>
                        <a:t> (CMS, por sus siglas en inglés)</a:t>
                      </a:r>
                      <a:endParaRPr lang="en-US" sz="1800" b="0" dirty="0">
                        <a:solidFill>
                          <a:schemeClr val="accent5">
                            <a:lumMod val="50000"/>
                          </a:schemeClr>
                        </a:solidFill>
                        <a:effectLst/>
                        <a:latin typeface="+mn-lt"/>
                        <a:ea typeface="Calibri"/>
                        <a:cs typeface="Times New Roman"/>
                      </a:endParaRPr>
                    </a:p>
                  </a:txBody>
                  <a:tcPr marB="91440"/>
                </a:tc>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marL="228600" marR="0" lvl="0" indent="-228600">
                        <a:lnSpc>
                          <a:spcPct val="100000"/>
                        </a:lnSpc>
                        <a:spcBef>
                          <a:spcPts val="600"/>
                        </a:spcBef>
                        <a:spcAft>
                          <a:spcPts val="0"/>
                        </a:spcAft>
                        <a:buFont typeface="Wingdings" panose="05000000000000000000" pitchFamily="2" charset="2"/>
                        <a:buChar char="§"/>
                      </a:pPr>
                      <a:r>
                        <a:rPr lang="en-US" sz="1800" b="0" dirty="0" err="1">
                          <a:solidFill>
                            <a:schemeClr val="accent5">
                              <a:lumMod val="50000"/>
                            </a:schemeClr>
                          </a:solidFill>
                          <a:effectLst/>
                        </a:rPr>
                        <a:t>Llame</a:t>
                      </a:r>
                      <a:r>
                        <a:rPr lang="en-US" sz="1800" b="0" dirty="0">
                          <a:solidFill>
                            <a:schemeClr val="accent5">
                              <a:lumMod val="50000"/>
                            </a:schemeClr>
                          </a:solidFill>
                          <a:effectLst/>
                        </a:rPr>
                        <a:t> al 1-800-MEDICARE (1-800-633-4227);</a:t>
                      </a:r>
                      <a:br>
                        <a:rPr lang="en-US" sz="1800" b="0" dirty="0">
                          <a:solidFill>
                            <a:schemeClr val="accent5">
                              <a:lumMod val="50000"/>
                            </a:schemeClr>
                          </a:solidFill>
                          <a:effectLst/>
                        </a:rPr>
                      </a:br>
                      <a:r>
                        <a:rPr lang="en-US" sz="1800" b="0" dirty="0">
                          <a:solidFill>
                            <a:schemeClr val="accent5">
                              <a:lumMod val="50000"/>
                            </a:schemeClr>
                          </a:solidFill>
                          <a:effectLst/>
                        </a:rPr>
                        <a:t>TTY: 1-877-486-2048</a:t>
                      </a:r>
                    </a:p>
                    <a:p>
                      <a:pPr marL="228600" marR="0" lvl="0" indent="-228600">
                        <a:lnSpc>
                          <a:spcPct val="100000"/>
                        </a:lnSpc>
                        <a:spcBef>
                          <a:spcPts val="600"/>
                        </a:spcBef>
                        <a:spcAft>
                          <a:spcPts val="0"/>
                        </a:spcAft>
                        <a:buFont typeface="Wingdings" panose="05000000000000000000" pitchFamily="2" charset="2"/>
                        <a:buChar char="§"/>
                      </a:pPr>
                      <a:r>
                        <a:rPr lang="es-MX" sz="1800" b="0" dirty="0">
                          <a:solidFill>
                            <a:schemeClr val="accent5">
                              <a:lumMod val="50000"/>
                            </a:schemeClr>
                          </a:solidFill>
                          <a:effectLst/>
                        </a:rPr>
                        <a:t>Información para personas con Medicare </a:t>
                      </a:r>
                      <a:r>
                        <a:rPr lang="en-US" sz="1800" b="0" u="sng" dirty="0">
                          <a:solidFill>
                            <a:schemeClr val="accent5">
                              <a:lumMod val="50000"/>
                            </a:schemeClr>
                          </a:solidFill>
                          <a:effectLst/>
                          <a:hlinkClick r:id="rId4">
                            <a:extLst>
                              <a:ext uri="{A12FA001-AC4F-418D-AE19-62706E023703}">
                                <ahyp:hlinkClr xmlns:ahyp="http://schemas.microsoft.com/office/drawing/2018/hyperlinkcolor" val="tx"/>
                              </a:ext>
                            </a:extLst>
                          </a:hlinkClick>
                        </a:rPr>
                        <a:t>Medicare.gov</a:t>
                      </a:r>
                      <a:endParaRPr lang="en-US" sz="1800" b="0" dirty="0">
                        <a:solidFill>
                          <a:schemeClr val="accent5">
                            <a:lumMod val="50000"/>
                          </a:schemeClr>
                        </a:solidFill>
                        <a:effectLst/>
                      </a:endParaRPr>
                    </a:p>
                    <a:p>
                      <a:pPr marL="228600" marR="0" lvl="0" indent="-228600">
                        <a:lnSpc>
                          <a:spcPct val="100000"/>
                        </a:lnSpc>
                        <a:spcBef>
                          <a:spcPts val="600"/>
                        </a:spcBef>
                        <a:spcAft>
                          <a:spcPts val="0"/>
                        </a:spcAft>
                        <a:buFont typeface="Wingdings" panose="05000000000000000000" pitchFamily="2" charset="2"/>
                        <a:buChar char="§"/>
                      </a:pPr>
                      <a:r>
                        <a:rPr lang="es-MX" sz="1800" b="0" dirty="0">
                          <a:solidFill>
                            <a:schemeClr val="accent5">
                              <a:lumMod val="50000"/>
                            </a:schemeClr>
                          </a:solidFill>
                          <a:effectLst/>
                        </a:rPr>
                        <a:t>Comparación de las pólizas de </a:t>
                      </a:r>
                      <a:r>
                        <a:rPr lang="es-MX" sz="1800" b="0" dirty="0" err="1">
                          <a:solidFill>
                            <a:schemeClr val="accent5">
                              <a:lumMod val="50000"/>
                            </a:schemeClr>
                          </a:solidFill>
                          <a:effectLst/>
                        </a:rPr>
                        <a:t>Medigap</a:t>
                      </a:r>
                      <a:r>
                        <a:rPr lang="es-MX" sz="1800" b="0" dirty="0">
                          <a:solidFill>
                            <a:schemeClr val="accent5">
                              <a:lumMod val="50000"/>
                            </a:schemeClr>
                          </a:solidFill>
                          <a:effectLst/>
                        </a:rPr>
                        <a:t> </a:t>
                      </a:r>
                      <a:r>
                        <a:rPr lang="en-US" sz="1800" b="0" dirty="0">
                          <a:solidFill>
                            <a:schemeClr val="accent5">
                              <a:lumMod val="50000"/>
                            </a:schemeClr>
                          </a:solidFill>
                          <a:effectLst/>
                        </a:rPr>
                        <a:t>Medicare.gov/</a:t>
                      </a:r>
                      <a:r>
                        <a:rPr lang="en-US" sz="1800" b="0" dirty="0" err="1">
                          <a:solidFill>
                            <a:schemeClr val="accent5">
                              <a:lumMod val="50000"/>
                            </a:schemeClr>
                          </a:solidFill>
                          <a:effectLst/>
                        </a:rPr>
                        <a:t>medigap</a:t>
                      </a:r>
                      <a:r>
                        <a:rPr lang="en-US" sz="1800" b="0" dirty="0">
                          <a:solidFill>
                            <a:schemeClr val="accent5">
                              <a:lumMod val="50000"/>
                            </a:schemeClr>
                          </a:solidFill>
                          <a:effectLst/>
                        </a:rPr>
                        <a:t>-supplemental-insurance-plans </a:t>
                      </a:r>
                    </a:p>
                    <a:p>
                      <a:pPr marL="228600" marR="0" lvl="0" indent="-228600">
                        <a:lnSpc>
                          <a:spcPct val="100000"/>
                        </a:lnSpc>
                        <a:spcBef>
                          <a:spcPts val="600"/>
                        </a:spcBef>
                        <a:spcAft>
                          <a:spcPts val="0"/>
                        </a:spcAft>
                        <a:buFont typeface="Wingdings" panose="05000000000000000000" pitchFamily="2" charset="2"/>
                        <a:buChar char="§"/>
                      </a:pPr>
                      <a:r>
                        <a:rPr lang="en-US" sz="1800" b="0" dirty="0" err="1">
                          <a:solidFill>
                            <a:schemeClr val="accent5">
                              <a:lumMod val="50000"/>
                            </a:schemeClr>
                          </a:solidFill>
                          <a:effectLst/>
                        </a:rPr>
                        <a:t>Información</a:t>
                      </a:r>
                      <a:r>
                        <a:rPr lang="en-US" sz="1800" b="0" dirty="0">
                          <a:solidFill>
                            <a:schemeClr val="accent5">
                              <a:lumMod val="50000"/>
                            </a:schemeClr>
                          </a:solidFill>
                          <a:effectLst/>
                        </a:rPr>
                        <a:t> </a:t>
                      </a:r>
                      <a:r>
                        <a:rPr lang="en-US" sz="1800" b="0" dirty="0" err="1">
                          <a:solidFill>
                            <a:schemeClr val="accent5">
                              <a:lumMod val="50000"/>
                            </a:schemeClr>
                          </a:solidFill>
                          <a:effectLst/>
                        </a:rPr>
                        <a:t>para</a:t>
                      </a:r>
                      <a:r>
                        <a:rPr lang="en-US" sz="1800" b="0" dirty="0">
                          <a:solidFill>
                            <a:schemeClr val="accent5">
                              <a:lumMod val="50000"/>
                            </a:schemeClr>
                          </a:solidFill>
                          <a:effectLst/>
                        </a:rPr>
                        <a:t> </a:t>
                      </a:r>
                      <a:r>
                        <a:rPr lang="en-US" sz="1800" b="0" dirty="0" err="1">
                          <a:solidFill>
                            <a:schemeClr val="accent5">
                              <a:lumMod val="50000"/>
                            </a:schemeClr>
                          </a:solidFill>
                          <a:effectLst/>
                        </a:rPr>
                        <a:t>socios</a:t>
                      </a:r>
                      <a:r>
                        <a:rPr lang="en-US" sz="1800" b="0" dirty="0">
                          <a:solidFill>
                            <a:schemeClr val="accent5">
                              <a:lumMod val="50000"/>
                            </a:schemeClr>
                          </a:solidFill>
                          <a:effectLst/>
                        </a:rPr>
                        <a:t> </a:t>
                      </a:r>
                      <a:r>
                        <a:rPr lang="en-US" sz="1800" b="0" u="sng" dirty="0">
                          <a:solidFill>
                            <a:schemeClr val="accent5">
                              <a:lumMod val="50000"/>
                            </a:schemeClr>
                          </a:solidFill>
                          <a:effectLst/>
                          <a:hlinkClick r:id="rId5">
                            <a:extLst>
                              <a:ext uri="{A12FA001-AC4F-418D-AE19-62706E023703}">
                                <ahyp:hlinkClr xmlns:ahyp="http://schemas.microsoft.com/office/drawing/2018/hyperlinkcolor" val="tx"/>
                              </a:ext>
                            </a:extLst>
                          </a:hlinkClick>
                        </a:rPr>
                        <a:t>CMS.gov/</a:t>
                      </a:r>
                      <a:r>
                        <a:rPr lang="en-US" sz="1800" b="0" u="sng" dirty="0" err="1">
                          <a:solidFill>
                            <a:schemeClr val="accent5">
                              <a:lumMod val="50000"/>
                            </a:schemeClr>
                          </a:solidFill>
                          <a:effectLst/>
                          <a:hlinkClick r:id="rId5">
                            <a:extLst>
                              <a:ext uri="{A12FA001-AC4F-418D-AE19-62706E023703}">
                                <ahyp:hlinkClr xmlns:ahyp="http://schemas.microsoft.com/office/drawing/2018/hyperlinkcolor" val="tx"/>
                              </a:ext>
                            </a:extLst>
                          </a:hlinkClick>
                        </a:rPr>
                        <a:t>medigap</a:t>
                      </a:r>
                      <a:endParaRPr lang="en-US" sz="1800" b="0" dirty="0">
                        <a:solidFill>
                          <a:schemeClr val="accent5">
                            <a:lumMod val="50000"/>
                          </a:schemeClr>
                        </a:solidFill>
                        <a:effectLst/>
                        <a:latin typeface="+mn-lt"/>
                        <a:ea typeface="Calibri"/>
                        <a:cs typeface="Times New Roman"/>
                      </a:endParaRPr>
                    </a:p>
                  </a:txBody>
                  <a:tcPr marB="91440"/>
                </a:tc>
                <a:extLst>
                  <a:ext uri="{0D108BD9-81ED-4DB2-BD59-A6C34878D82A}">
                    <a16:rowId xmlns:a16="http://schemas.microsoft.com/office/drawing/2014/main" val="10000"/>
                  </a:ext>
                </a:extLst>
              </a:tr>
              <a:tr h="804446">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685800" rtl="0" eaLnBrk="1" fontAlgn="auto" latinLnBrk="0" hangingPunct="1">
                        <a:lnSpc>
                          <a:spcPct val="100000"/>
                        </a:lnSpc>
                        <a:spcBef>
                          <a:spcPts val="600"/>
                        </a:spcBef>
                        <a:spcAft>
                          <a:spcPts val="0"/>
                        </a:spcAft>
                        <a:buClrTx/>
                        <a:buSzTx/>
                        <a:buFont typeface="Arial" panose="020B0604020202020204" pitchFamily="34" charset="0"/>
                        <a:buNone/>
                        <a:tabLst/>
                        <a:defRPr/>
                      </a:pPr>
                      <a:r>
                        <a:rPr lang="en-US" sz="1800" b="0" dirty="0" err="1">
                          <a:solidFill>
                            <a:schemeClr val="accent5">
                              <a:lumMod val="50000"/>
                            </a:schemeClr>
                          </a:solidFill>
                          <a:effectLst/>
                        </a:rPr>
                        <a:t>Programas</a:t>
                      </a:r>
                      <a:r>
                        <a:rPr lang="en-US" sz="1800" b="0" dirty="0">
                          <a:solidFill>
                            <a:schemeClr val="accent5">
                              <a:lumMod val="50000"/>
                            </a:schemeClr>
                          </a:solidFill>
                          <a:effectLst/>
                        </a:rPr>
                        <a:t> </a:t>
                      </a:r>
                      <a:r>
                        <a:rPr lang="en-US" sz="1800" b="0" dirty="0" err="1">
                          <a:solidFill>
                            <a:schemeClr val="accent5">
                              <a:lumMod val="50000"/>
                            </a:schemeClr>
                          </a:solidFill>
                          <a:effectLst/>
                        </a:rPr>
                        <a:t>Estatales</a:t>
                      </a:r>
                      <a:r>
                        <a:rPr lang="en-US" sz="1800" b="0" dirty="0">
                          <a:solidFill>
                            <a:schemeClr val="accent5">
                              <a:lumMod val="50000"/>
                            </a:schemeClr>
                          </a:solidFill>
                          <a:effectLst/>
                        </a:rPr>
                        <a:t> de </a:t>
                      </a:r>
                      <a:r>
                        <a:rPr lang="en-US" sz="1800" b="0" dirty="0" err="1">
                          <a:solidFill>
                            <a:schemeClr val="accent5">
                              <a:lumMod val="50000"/>
                            </a:schemeClr>
                          </a:solidFill>
                          <a:effectLst/>
                        </a:rPr>
                        <a:t>Asistencia</a:t>
                      </a:r>
                      <a:r>
                        <a:rPr lang="en-US" sz="1800" b="0" dirty="0">
                          <a:solidFill>
                            <a:schemeClr val="accent5">
                              <a:lumMod val="50000"/>
                            </a:schemeClr>
                          </a:solidFill>
                          <a:effectLst/>
                        </a:rPr>
                        <a:t> </a:t>
                      </a:r>
                      <a:r>
                        <a:rPr lang="en-US" sz="1800" b="0" dirty="0" err="1">
                          <a:solidFill>
                            <a:schemeClr val="accent5">
                              <a:lumMod val="50000"/>
                            </a:schemeClr>
                          </a:solidFill>
                          <a:effectLst/>
                        </a:rPr>
                        <a:t>sobre</a:t>
                      </a:r>
                      <a:r>
                        <a:rPr lang="en-US" sz="1800" b="0" dirty="0">
                          <a:solidFill>
                            <a:schemeClr val="accent5">
                              <a:lumMod val="50000"/>
                            </a:schemeClr>
                          </a:solidFill>
                          <a:effectLst/>
                        </a:rPr>
                        <a:t> </a:t>
                      </a:r>
                      <a:br>
                        <a:rPr lang="en-US" sz="1800" b="0" dirty="0">
                          <a:solidFill>
                            <a:schemeClr val="accent5">
                              <a:lumMod val="50000"/>
                            </a:schemeClr>
                          </a:solidFill>
                          <a:effectLst/>
                        </a:rPr>
                      </a:br>
                      <a:r>
                        <a:rPr lang="en-US" sz="1800" b="0" dirty="0" err="1">
                          <a:solidFill>
                            <a:schemeClr val="accent5">
                              <a:lumMod val="50000"/>
                            </a:schemeClr>
                          </a:solidFill>
                          <a:effectLst/>
                        </a:rPr>
                        <a:t>Seguros</a:t>
                      </a:r>
                      <a:r>
                        <a:rPr lang="en-US" sz="1800" b="0" dirty="0">
                          <a:solidFill>
                            <a:schemeClr val="accent5">
                              <a:lumMod val="50000"/>
                            </a:schemeClr>
                          </a:solidFill>
                          <a:effectLst/>
                        </a:rPr>
                        <a:t> </a:t>
                      </a:r>
                      <a:r>
                        <a:rPr lang="en-US" sz="1800" b="0" dirty="0" err="1">
                          <a:solidFill>
                            <a:schemeClr val="accent5">
                              <a:lumMod val="50000"/>
                            </a:schemeClr>
                          </a:solidFill>
                          <a:effectLst/>
                        </a:rPr>
                        <a:t>Médicos</a:t>
                      </a:r>
                      <a:endParaRPr lang="en-US" sz="1800" b="0" dirty="0">
                        <a:solidFill>
                          <a:schemeClr val="accent5">
                            <a:lumMod val="50000"/>
                          </a:schemeClr>
                        </a:solidFill>
                        <a:effectLst/>
                        <a:latin typeface="+mn-lt"/>
                        <a:ea typeface="Calibri"/>
                        <a:cs typeface="Times New Roman"/>
                      </a:endParaRPr>
                    </a:p>
                  </a:txBody>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228600" marR="0" lvl="0" indent="-228600" algn="l" defTabSz="685800"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lang="en-US" sz="1800" b="0" u="sng" kern="1200" dirty="0">
                          <a:solidFill>
                            <a:schemeClr val="accent5">
                              <a:lumMod val="50000"/>
                            </a:schemeClr>
                          </a:solidFill>
                          <a:effectLst/>
                          <a:hlinkClick r:id="rId6">
                            <a:extLst>
                              <a:ext uri="{A12FA001-AC4F-418D-AE19-62706E023703}">
                                <ahyp:hlinkClr xmlns:ahyp="http://schemas.microsoft.com/office/drawing/2018/hyperlinkcolor" val="tx"/>
                              </a:ext>
                            </a:extLst>
                          </a:hlinkClick>
                        </a:rPr>
                        <a:t>shiptacenter.org</a:t>
                      </a:r>
                      <a:endParaRPr lang="en-US" sz="1800" b="0" dirty="0">
                        <a:solidFill>
                          <a:schemeClr val="accent5">
                            <a:lumMod val="50000"/>
                          </a:schemeClr>
                        </a:solidFill>
                      </a:endParaRPr>
                    </a:p>
                    <a:p>
                      <a:pPr marL="0" indent="0">
                        <a:spcBef>
                          <a:spcPts val="600"/>
                        </a:spcBef>
                        <a:buFont typeface="Wingdings" panose="05000000000000000000" pitchFamily="2" charset="2"/>
                        <a:buNone/>
                      </a:pPr>
                      <a:endParaRPr lang="en-US" sz="1800" b="0" dirty="0">
                        <a:solidFill>
                          <a:schemeClr val="accent5">
                            <a:lumMod val="50000"/>
                          </a:schemeClr>
                        </a:solidFill>
                      </a:endParaRPr>
                    </a:p>
                  </a:txBody>
                  <a:tcPr/>
                </a:tc>
                <a:extLst>
                  <a:ext uri="{0D108BD9-81ED-4DB2-BD59-A6C34878D82A}">
                    <a16:rowId xmlns:a16="http://schemas.microsoft.com/office/drawing/2014/main" val="10001"/>
                  </a:ext>
                </a:extLst>
              </a:tr>
              <a:tr h="758137">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nSpc>
                          <a:spcPct val="100000"/>
                        </a:lnSpc>
                        <a:spcBef>
                          <a:spcPts val="600"/>
                        </a:spcBef>
                        <a:spcAft>
                          <a:spcPts val="0"/>
                        </a:spcAft>
                        <a:buFont typeface="Arial" panose="020B0604020202020204" pitchFamily="34" charset="0"/>
                        <a:buNone/>
                      </a:pPr>
                      <a:r>
                        <a:rPr lang="es-MX" sz="1800" b="0" dirty="0">
                          <a:solidFill>
                            <a:schemeClr val="accent5">
                              <a:lumMod val="50000"/>
                            </a:schemeClr>
                          </a:solidFill>
                          <a:effectLst/>
                        </a:rPr>
                        <a:t>Asociación Nacional de Comisionados de Seguros</a:t>
                      </a:r>
                      <a:endParaRPr lang="en-US" sz="1800" b="0" dirty="0">
                        <a:solidFill>
                          <a:schemeClr val="accent5">
                            <a:lumMod val="50000"/>
                          </a:schemeClr>
                        </a:solidFill>
                        <a:effectLst/>
                        <a:latin typeface="+mn-lt"/>
                        <a:ea typeface="Calibri"/>
                        <a:cs typeface="Times New Roman"/>
                      </a:endParaRPr>
                    </a:p>
                  </a:txBody>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228600" marR="0" lvl="0" indent="-228600" algn="l" defTabSz="685800"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lang="en-US" sz="1800" b="0" u="sng" dirty="0">
                          <a:solidFill>
                            <a:schemeClr val="accent5">
                              <a:lumMod val="50000"/>
                            </a:schemeClr>
                          </a:solidFill>
                          <a:effectLst/>
                          <a:hlinkClick r:id="rId7">
                            <a:extLst>
                              <a:ext uri="{A12FA001-AC4F-418D-AE19-62706E023703}">
                                <ahyp:hlinkClr xmlns:ahyp="http://schemas.microsoft.com/office/drawing/2018/hyperlinkcolor" val="tx"/>
                              </a:ext>
                            </a:extLst>
                          </a:hlinkClick>
                        </a:rPr>
                        <a:t>naic.org</a:t>
                      </a:r>
                      <a:endParaRPr lang="en-US" sz="1800" b="0" dirty="0">
                        <a:solidFill>
                          <a:schemeClr val="accent5">
                            <a:lumMod val="50000"/>
                          </a:schemeClr>
                        </a:solidFill>
                        <a:effectLst/>
                        <a:latin typeface="+mn-lt"/>
                        <a:ea typeface="Calibri"/>
                        <a:cs typeface="Times New Roman"/>
                      </a:endParaRPr>
                    </a:p>
                  </a:txBody>
                  <a:tcPr/>
                </a:tc>
                <a:extLst>
                  <a:ext uri="{0D108BD9-81ED-4DB2-BD59-A6C34878D82A}">
                    <a16:rowId xmlns:a16="http://schemas.microsoft.com/office/drawing/2014/main" val="10002"/>
                  </a:ext>
                </a:extLst>
              </a:tr>
            </a:tbl>
          </a:graphicData>
        </a:graphic>
      </p:graphicFrame>
      <p:sp>
        <p:nvSpPr>
          <p:cNvPr id="3" name="Footer Placeholder 2">
            <a:extLst>
              <a:ext uri="{FF2B5EF4-FFF2-40B4-BE49-F238E27FC236}">
                <a16:creationId xmlns:a16="http://schemas.microsoft.com/office/drawing/2014/main" id="{555F0308-7417-554E-B824-12D76BE3CB94}"/>
              </a:ext>
            </a:extLst>
          </p:cNvPr>
          <p:cNvSpPr>
            <a:spLocks noGrp="1"/>
          </p:cNvSpPr>
          <p:nvPr>
            <p:ph type="ftr" sz="quarter" idx="11"/>
          </p:nvPr>
        </p:nvSpPr>
        <p:spPr/>
        <p:txBody>
          <a:bodyPr/>
          <a:lstStyle/>
          <a:p>
            <a:r>
              <a:rPr lang="es-MX" dirty="0"/>
              <a:t>Pólizas del Seguro Suplementario de Medicare (</a:t>
            </a:r>
            <a:r>
              <a:rPr lang="es-MX" dirty="0" err="1"/>
              <a:t>Medigap</a:t>
            </a:r>
            <a:r>
              <a:rPr lang="es-MX" dirty="0"/>
              <a:t>)</a:t>
            </a:r>
            <a:endParaRPr lang="en-US" dirty="0"/>
          </a:p>
        </p:txBody>
      </p:sp>
      <p:sp>
        <p:nvSpPr>
          <p:cNvPr id="4" name="Slide Number Placeholder 3">
            <a:extLst>
              <a:ext uri="{FF2B5EF4-FFF2-40B4-BE49-F238E27FC236}">
                <a16:creationId xmlns:a16="http://schemas.microsoft.com/office/drawing/2014/main" id="{2EBFF8FB-83C1-4A98-B210-01E840A192D0}"/>
              </a:ext>
            </a:extLst>
          </p:cNvPr>
          <p:cNvSpPr>
            <a:spLocks noGrp="1"/>
          </p:cNvSpPr>
          <p:nvPr>
            <p:ph type="sldNum" sz="quarter" idx="12"/>
          </p:nvPr>
        </p:nvSpPr>
        <p:spPr/>
        <p:txBody>
          <a:bodyPr/>
          <a:lstStyle/>
          <a:p>
            <a:pPr>
              <a:defRPr/>
            </a:pPr>
            <a:fld id="{11E79EF6-0C0E-43E6-8FB3-918BC522CC5A}" type="slidenum">
              <a:rPr lang="en-US" smtClean="0"/>
              <a:pPr>
                <a:defRPr/>
              </a:pPr>
              <a:t>53</a:t>
            </a:fld>
            <a:endParaRPr lang="en-US" dirty="0"/>
          </a:p>
        </p:txBody>
      </p:sp>
      <p:sp>
        <p:nvSpPr>
          <p:cNvPr id="2" name="Date Placeholder 1">
            <a:extLst>
              <a:ext uri="{FF2B5EF4-FFF2-40B4-BE49-F238E27FC236}">
                <a16:creationId xmlns:a16="http://schemas.microsoft.com/office/drawing/2014/main" id="{AF5DDDB5-2251-D94E-99EC-DD7FE1A954D6}"/>
              </a:ext>
            </a:extLst>
          </p:cNvPr>
          <p:cNvSpPr>
            <a:spLocks noGrp="1"/>
          </p:cNvSpPr>
          <p:nvPr>
            <p:ph type="dt" sz="half" idx="10"/>
          </p:nvPr>
        </p:nvSpPr>
        <p:spPr/>
        <p:txBody>
          <a:bodyPr/>
          <a:lstStyle/>
          <a:p>
            <a:r>
              <a:rPr lang="en-US" dirty="0"/>
              <a:t>Mayo de 2022</a:t>
            </a:r>
          </a:p>
        </p:txBody>
      </p:sp>
    </p:spTree>
    <p:custDataLst>
      <p:tags r:id="rId1"/>
    </p:custDataLst>
    <p:extLst>
      <p:ext uri="{BB962C8B-B14F-4D97-AF65-F5344CB8AC3E}">
        <p14:creationId xmlns:p14="http://schemas.microsoft.com/office/powerpoint/2010/main" val="217772535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8B67B506-8DA9-BC46-A697-EBD5EB432098}"/>
              </a:ext>
            </a:extLst>
          </p:cNvPr>
          <p:cNvSpPr>
            <a:spLocks noGrp="1"/>
          </p:cNvSpPr>
          <p:nvPr>
            <p:ph type="title"/>
          </p:nvPr>
        </p:nvSpPr>
        <p:spPr>
          <a:xfrm>
            <a:off x="0" y="0"/>
            <a:ext cx="12192000" cy="949124"/>
          </a:xfrm>
        </p:spPr>
        <p:txBody>
          <a:bodyPr anchor="ctr">
            <a:normAutofit/>
          </a:bodyPr>
          <a:lstStyle/>
          <a:p>
            <a:r>
              <a:rPr lang="es-US" sz="3000" dirty="0"/>
              <a:t>Guía de Recursos de </a:t>
            </a:r>
            <a:r>
              <a:rPr lang="es-US" sz="3000" dirty="0" err="1"/>
              <a:t>Medigap</a:t>
            </a:r>
            <a:r>
              <a:rPr lang="es-US" sz="3000" dirty="0"/>
              <a:t>: productos de Medicare</a:t>
            </a:r>
          </a:p>
        </p:txBody>
      </p:sp>
      <p:graphicFrame>
        <p:nvGraphicFramePr>
          <p:cNvPr id="6" name="Content Placeholder 6" descr="Guía de recursos de Medigap: productos de Medicare&#10;&#10;Tabla de recursos de productos de Medicare"/>
          <p:cNvGraphicFramePr>
            <a:graphicFrameLocks/>
          </p:cNvGraphicFramePr>
          <p:nvPr>
            <p:extLst>
              <p:ext uri="{D42A27DB-BD31-4B8C-83A1-F6EECF244321}">
                <p14:modId xmlns:p14="http://schemas.microsoft.com/office/powerpoint/2010/main" val="1223202169"/>
              </p:ext>
            </p:extLst>
          </p:nvPr>
        </p:nvGraphicFramePr>
        <p:xfrm>
          <a:off x="961697" y="1521856"/>
          <a:ext cx="9727324" cy="2115273"/>
        </p:xfrm>
        <a:graphic>
          <a:graphicData uri="http://schemas.openxmlformats.org/drawingml/2006/table">
            <a:tbl>
              <a:tblPr firstRow="1" bandRow="1">
                <a:tableStyleId>{5FD0F851-EC5A-4D38-B0AD-8093EC10F338}</a:tableStyleId>
              </a:tblPr>
              <a:tblGrid>
                <a:gridCol w="5612151">
                  <a:extLst>
                    <a:ext uri="{9D8B030D-6E8A-4147-A177-3AD203B41FA5}">
                      <a16:colId xmlns:a16="http://schemas.microsoft.com/office/drawing/2014/main" val="20000"/>
                    </a:ext>
                  </a:extLst>
                </a:gridCol>
                <a:gridCol w="4115173">
                  <a:extLst>
                    <a:ext uri="{9D8B030D-6E8A-4147-A177-3AD203B41FA5}">
                      <a16:colId xmlns:a16="http://schemas.microsoft.com/office/drawing/2014/main" val="20001"/>
                    </a:ext>
                  </a:extLst>
                </a:gridCol>
              </a:tblGrid>
              <a:tr h="1124452">
                <a:tc>
                  <a:txBody>
                    <a:bodyPr/>
                    <a:lstStyle/>
                    <a:p>
                      <a:pPr marL="0" marR="0" lvl="0" indent="0">
                        <a:lnSpc>
                          <a:spcPct val="100000"/>
                        </a:lnSpc>
                        <a:spcBef>
                          <a:spcPts val="600"/>
                        </a:spcBef>
                        <a:spcAft>
                          <a:spcPts val="0"/>
                        </a:spcAft>
                        <a:buFont typeface="+mj-lt"/>
                        <a:buNone/>
                      </a:pPr>
                      <a:r>
                        <a:rPr lang="es-US" sz="1800" b="0" dirty="0">
                          <a:solidFill>
                            <a:schemeClr val="accent5">
                              <a:lumMod val="50000"/>
                            </a:schemeClr>
                          </a:solidFill>
                        </a:rPr>
                        <a:t>“Selección de una Póliza </a:t>
                      </a:r>
                      <a:r>
                        <a:rPr lang="es-US" sz="1800" b="0" dirty="0" err="1">
                          <a:solidFill>
                            <a:schemeClr val="accent5">
                              <a:lumMod val="50000"/>
                            </a:schemeClr>
                          </a:solidFill>
                        </a:rPr>
                        <a:t>Medigap</a:t>
                      </a:r>
                      <a:r>
                        <a:rPr lang="es-US" sz="1800" b="0" dirty="0">
                          <a:solidFill>
                            <a:schemeClr val="accent5">
                              <a:lumMod val="50000"/>
                            </a:schemeClr>
                          </a:solidFill>
                        </a:rPr>
                        <a:t>: Una Guía de Seguro </a:t>
                      </a:r>
                      <a:br>
                        <a:rPr lang="es-US" sz="1800" b="0" dirty="0">
                          <a:solidFill>
                            <a:schemeClr val="accent5">
                              <a:lumMod val="50000"/>
                            </a:schemeClr>
                          </a:solidFill>
                        </a:rPr>
                      </a:br>
                      <a:r>
                        <a:rPr lang="es-US" sz="1800" b="0" dirty="0">
                          <a:solidFill>
                            <a:schemeClr val="accent5">
                              <a:lumMod val="50000"/>
                            </a:schemeClr>
                          </a:solidFill>
                        </a:rPr>
                        <a:t>de Salud para las Personas con Medicare"</a:t>
                      </a:r>
                      <a:br>
                        <a:rPr lang="es-US" sz="1800" b="0" dirty="0">
                          <a:solidFill>
                            <a:schemeClr val="accent5">
                              <a:lumMod val="50000"/>
                            </a:schemeClr>
                          </a:solidFill>
                        </a:rPr>
                      </a:br>
                      <a:endParaRPr lang="es-US" sz="1800" b="0" dirty="0">
                        <a:solidFill>
                          <a:schemeClr val="accent5">
                            <a:lumMod val="50000"/>
                          </a:schemeClr>
                        </a:solidFill>
                      </a:endParaRPr>
                    </a:p>
                  </a:txBody>
                  <a:tcPr/>
                </a:tc>
                <a:tc>
                  <a:txBody>
                    <a:bodyPr/>
                    <a:lstStyle/>
                    <a:p>
                      <a:pPr marL="0" marR="0" lvl="0" indent="0">
                        <a:lnSpc>
                          <a:spcPct val="100000"/>
                        </a:lnSpc>
                        <a:spcBef>
                          <a:spcPts val="600"/>
                        </a:spcBef>
                        <a:spcAft>
                          <a:spcPts val="0"/>
                        </a:spcAft>
                        <a:buFont typeface="Wingdings" panose="05000000000000000000" pitchFamily="2" charset="2"/>
                        <a:buNone/>
                      </a:pPr>
                      <a:r>
                        <a:rPr lang="es-US" sz="1800" b="0" dirty="0">
                          <a:solidFill>
                            <a:schemeClr val="accent5">
                              <a:lumMod val="50000"/>
                            </a:schemeClr>
                          </a:solidFill>
                        </a:rPr>
                        <a:t>(Producto de los </a:t>
                      </a:r>
                      <a:r>
                        <a:rPr lang="es-US" sz="1800" b="0" dirty="0" err="1">
                          <a:solidFill>
                            <a:schemeClr val="accent5">
                              <a:lumMod val="50000"/>
                            </a:schemeClr>
                          </a:solidFill>
                        </a:rPr>
                        <a:t>CMS</a:t>
                      </a:r>
                      <a:r>
                        <a:rPr lang="es-US" sz="1800" b="0" dirty="0">
                          <a:solidFill>
                            <a:schemeClr val="accent5">
                              <a:lumMod val="50000"/>
                            </a:schemeClr>
                          </a:solidFill>
                        </a:rPr>
                        <a:t> </a:t>
                      </a:r>
                      <a:r>
                        <a:rPr lang="es-US" sz="1800" b="0" dirty="0" err="1">
                          <a:solidFill>
                            <a:schemeClr val="accent5">
                              <a:lumMod val="50000"/>
                            </a:schemeClr>
                          </a:solidFill>
                        </a:rPr>
                        <a:t>N°</a:t>
                      </a:r>
                      <a:r>
                        <a:rPr lang="es-US" sz="1800" b="0" dirty="0">
                          <a:solidFill>
                            <a:schemeClr val="accent5">
                              <a:lumMod val="50000"/>
                            </a:schemeClr>
                          </a:solidFill>
                        </a:rPr>
                        <a:t>. 02110)</a:t>
                      </a:r>
                    </a:p>
                  </a:txBody>
                  <a:tcPr/>
                </a:tc>
                <a:extLst>
                  <a:ext uri="{0D108BD9-81ED-4DB2-BD59-A6C34878D82A}">
                    <a16:rowId xmlns:a16="http://schemas.microsoft.com/office/drawing/2014/main" val="10000"/>
                  </a:ext>
                </a:extLst>
              </a:tr>
              <a:tr h="990821">
                <a:tc>
                  <a:txBody>
                    <a:bodyPr/>
                    <a:lstStyle/>
                    <a:p>
                      <a:pPr marL="0" marR="0" lvl="0" indent="0" algn="l" defTabSz="685800" rtl="0" eaLnBrk="1" fontAlgn="auto" latinLnBrk="0" hangingPunct="1">
                        <a:lnSpc>
                          <a:spcPct val="100000"/>
                        </a:lnSpc>
                        <a:spcBef>
                          <a:spcPts val="600"/>
                        </a:spcBef>
                        <a:spcAft>
                          <a:spcPts val="0"/>
                        </a:spcAft>
                        <a:buClrTx/>
                        <a:buSzTx/>
                        <a:buFont typeface="+mj-lt"/>
                        <a:buNone/>
                        <a:tabLst/>
                        <a:defRPr/>
                      </a:pPr>
                      <a:r>
                        <a:rPr lang="es-US" sz="1800">
                          <a:solidFill>
                            <a:schemeClr val="accent5">
                              <a:lumMod val="50000"/>
                            </a:schemeClr>
                          </a:solidFill>
                        </a:rPr>
                        <a:t>“Cobertura Medicare fuera de los Estados Unidos”</a:t>
                      </a:r>
                    </a:p>
                  </a:txBody>
                  <a:tcPr/>
                </a:tc>
                <a:tc>
                  <a:txBody>
                    <a:bodyPr/>
                    <a:lstStyle/>
                    <a:p>
                      <a:pPr marL="0" marR="0" lvl="0" indent="0" algn="l" defTabSz="685800" rtl="0" eaLnBrk="1" fontAlgn="auto" latinLnBrk="0" hangingPunct="1">
                        <a:lnSpc>
                          <a:spcPct val="100000"/>
                        </a:lnSpc>
                        <a:spcBef>
                          <a:spcPts val="600"/>
                        </a:spcBef>
                        <a:spcAft>
                          <a:spcPts val="0"/>
                        </a:spcAft>
                        <a:buClrTx/>
                        <a:buSzTx/>
                        <a:buFont typeface="+mj-lt"/>
                        <a:buNone/>
                        <a:tabLst/>
                        <a:defRPr/>
                      </a:pPr>
                      <a:r>
                        <a:rPr lang="es-US" sz="1800" dirty="0">
                          <a:solidFill>
                            <a:schemeClr val="accent5">
                              <a:lumMod val="50000"/>
                            </a:schemeClr>
                          </a:solidFill>
                        </a:rPr>
                        <a:t>(Producto de los </a:t>
                      </a:r>
                      <a:r>
                        <a:rPr lang="es-US" sz="1800" dirty="0" err="1">
                          <a:solidFill>
                            <a:schemeClr val="accent5">
                              <a:lumMod val="50000"/>
                            </a:schemeClr>
                          </a:solidFill>
                        </a:rPr>
                        <a:t>CMS</a:t>
                      </a:r>
                      <a:r>
                        <a:rPr lang="es-US" sz="1800" dirty="0">
                          <a:solidFill>
                            <a:schemeClr val="accent5">
                              <a:lumMod val="50000"/>
                            </a:schemeClr>
                          </a:solidFill>
                        </a:rPr>
                        <a:t> </a:t>
                      </a:r>
                      <a:r>
                        <a:rPr lang="es-US" sz="1800" dirty="0" err="1">
                          <a:solidFill>
                            <a:schemeClr val="accent5">
                              <a:lumMod val="50000"/>
                            </a:schemeClr>
                          </a:solidFill>
                        </a:rPr>
                        <a:t>N°</a:t>
                      </a:r>
                      <a:r>
                        <a:rPr lang="es-US" sz="1800" dirty="0">
                          <a:solidFill>
                            <a:schemeClr val="accent5">
                              <a:lumMod val="50000"/>
                            </a:schemeClr>
                          </a:solidFill>
                        </a:rPr>
                        <a:t>. 11037)</a:t>
                      </a:r>
                    </a:p>
                    <a:p>
                      <a:pPr marL="0" marR="0" lvl="0" indent="0" algn="l" defTabSz="685800" rtl="0" eaLnBrk="1" fontAlgn="auto" latinLnBrk="0" hangingPunct="1">
                        <a:lnSpc>
                          <a:spcPct val="100000"/>
                        </a:lnSpc>
                        <a:spcBef>
                          <a:spcPts val="600"/>
                        </a:spcBef>
                        <a:spcAft>
                          <a:spcPts val="0"/>
                        </a:spcAft>
                        <a:buClrTx/>
                        <a:buSzTx/>
                        <a:buFont typeface="Wingdings" panose="05000000000000000000" pitchFamily="2" charset="2"/>
                        <a:buNone/>
                        <a:tabLst/>
                        <a:defRPr/>
                      </a:pPr>
                      <a:endParaRPr lang="en-US" sz="1800" b="0" dirty="0">
                        <a:solidFill>
                          <a:schemeClr val="accent5">
                            <a:lumMod val="50000"/>
                          </a:schemeClr>
                        </a:solidFill>
                      </a:endParaRPr>
                    </a:p>
                  </a:txBody>
                  <a:tcPr/>
                </a:tc>
                <a:extLst>
                  <a:ext uri="{0D108BD9-81ED-4DB2-BD59-A6C34878D82A}">
                    <a16:rowId xmlns:a16="http://schemas.microsoft.com/office/drawing/2014/main" val="10002"/>
                  </a:ext>
                </a:extLst>
              </a:tr>
            </a:tbl>
          </a:graphicData>
        </a:graphic>
      </p:graphicFrame>
      <p:sp>
        <p:nvSpPr>
          <p:cNvPr id="7" name="Content Placeholder 7"/>
          <p:cNvSpPr>
            <a:spLocks noGrp="1"/>
          </p:cNvSpPr>
          <p:nvPr>
            <p:ph type="body" sz="quarter" idx="13"/>
          </p:nvPr>
        </p:nvSpPr>
        <p:spPr>
          <a:xfrm>
            <a:off x="961697" y="3972506"/>
            <a:ext cx="10644188" cy="1944460"/>
          </a:xfrm>
        </p:spPr>
        <p:txBody>
          <a:bodyPr/>
          <a:lstStyle/>
          <a:p>
            <a:pPr marL="0" lvl="0" indent="0">
              <a:lnSpc>
                <a:spcPct val="100000"/>
              </a:lnSpc>
              <a:spcBef>
                <a:spcPts val="600"/>
              </a:spcBef>
              <a:buNone/>
            </a:pPr>
            <a:r>
              <a:rPr lang="es-US" sz="1800" b="1">
                <a:solidFill>
                  <a:srgbClr val="00529B"/>
                </a:solidFill>
                <a:ea typeface="Calibri"/>
                <a:cs typeface="Times New Roman"/>
              </a:rPr>
              <a:t>Para acceder a otros productos útiles:</a:t>
            </a:r>
          </a:p>
          <a:p>
            <a:pPr marL="233363" lvl="0" indent="-233363">
              <a:lnSpc>
                <a:spcPct val="100000"/>
              </a:lnSpc>
              <a:spcBef>
                <a:spcPts val="600"/>
              </a:spcBef>
              <a:buClrTx/>
            </a:pPr>
            <a:r>
              <a:rPr lang="es-US" sz="1800">
                <a:solidFill>
                  <a:srgbClr val="00529B"/>
                </a:solidFill>
                <a:ea typeface="Calibri"/>
                <a:cs typeface="Times New Roman"/>
              </a:rPr>
              <a:t>Consulte los documentos o descárguelos en </a:t>
            </a:r>
            <a:r>
              <a:rPr lang="es-US" sz="1800">
                <a:solidFill>
                  <a:prstClr val="black"/>
                </a:solidFill>
                <a:ea typeface="Calibri"/>
                <a:cs typeface="Times New Roman"/>
                <a:hlinkClick r:id="rId4"/>
              </a:rPr>
              <a:t>Medicare.gov/Publications</a:t>
            </a:r>
            <a:r>
              <a:rPr lang="es-US" sz="1800">
                <a:solidFill>
                  <a:prstClr val="black"/>
                </a:solidFill>
                <a:ea typeface="Calibri"/>
                <a:cs typeface="Times New Roman"/>
              </a:rPr>
              <a:t>. </a:t>
            </a:r>
          </a:p>
          <a:p>
            <a:pPr marL="233363" lvl="0" indent="-233363">
              <a:lnSpc>
                <a:spcPct val="100000"/>
              </a:lnSpc>
              <a:spcBef>
                <a:spcPts val="600"/>
              </a:spcBef>
              <a:buClrTx/>
            </a:pPr>
            <a:r>
              <a:rPr lang="es-US" sz="1800">
                <a:solidFill>
                  <a:srgbClr val="00529B"/>
                </a:solidFill>
                <a:ea typeface="Calibri"/>
                <a:cs typeface="Times New Roman"/>
              </a:rPr>
              <a:t>Solicite varias copias (solo socios) en </a:t>
            </a:r>
            <a:r>
              <a:rPr lang="es-US" sz="1800">
                <a:ea typeface="Calibri"/>
                <a:cs typeface="Times New Roman"/>
                <a:hlinkClick r:id="rId5"/>
              </a:rPr>
              <a:t>Productordering.cms.hhs.gov</a:t>
            </a:r>
            <a:r>
              <a:rPr lang="es-US" sz="1800">
                <a:solidFill>
                  <a:prstClr val="black"/>
                </a:solidFill>
                <a:ea typeface="Calibri"/>
                <a:cs typeface="Times New Roman"/>
              </a:rPr>
              <a:t>. </a:t>
            </a:r>
          </a:p>
          <a:p>
            <a:pPr marL="0" lvl="0" indent="0">
              <a:lnSpc>
                <a:spcPct val="100000"/>
              </a:lnSpc>
              <a:spcBef>
                <a:spcPts val="600"/>
              </a:spcBef>
              <a:buNone/>
            </a:pPr>
            <a:r>
              <a:rPr lang="es-US" sz="1800">
                <a:solidFill>
                  <a:srgbClr val="00529B"/>
                </a:solidFill>
                <a:ea typeface="Calibri"/>
                <a:cs typeface="Times New Roman"/>
              </a:rPr>
              <a:t>Debe inscribir a su organización.</a:t>
            </a:r>
          </a:p>
        </p:txBody>
      </p:sp>
      <p:sp>
        <p:nvSpPr>
          <p:cNvPr id="3" name="Footer Placeholder 2">
            <a:extLst>
              <a:ext uri="{FF2B5EF4-FFF2-40B4-BE49-F238E27FC236}">
                <a16:creationId xmlns:a16="http://schemas.microsoft.com/office/drawing/2014/main" id="{555F0308-7417-554E-B824-12D76BE3CB94}"/>
              </a:ext>
            </a:extLst>
          </p:cNvPr>
          <p:cNvSpPr>
            <a:spLocks noGrp="1"/>
          </p:cNvSpPr>
          <p:nvPr>
            <p:ph type="ftr" sz="quarter" idx="11"/>
          </p:nvPr>
        </p:nvSpPr>
        <p:spPr/>
        <p:txBody>
          <a:bodyPr/>
          <a:lstStyle/>
          <a:p>
            <a:r>
              <a:rPr lang="es-US"/>
              <a:t>Pólizas del Seguro Suplementario de Medicare (Medigap)</a:t>
            </a:r>
          </a:p>
        </p:txBody>
      </p:sp>
      <p:sp>
        <p:nvSpPr>
          <p:cNvPr id="4" name="Slide Number Placeholder 3">
            <a:extLst>
              <a:ext uri="{FF2B5EF4-FFF2-40B4-BE49-F238E27FC236}">
                <a16:creationId xmlns:a16="http://schemas.microsoft.com/office/drawing/2014/main" id="{2B908073-715F-493C-A550-D40FBBF84248}"/>
              </a:ext>
            </a:extLst>
          </p:cNvPr>
          <p:cNvSpPr>
            <a:spLocks noGrp="1"/>
          </p:cNvSpPr>
          <p:nvPr>
            <p:ph type="sldNum" sz="quarter" idx="12"/>
          </p:nvPr>
        </p:nvSpPr>
        <p:spPr/>
        <p:txBody>
          <a:bodyPr/>
          <a:lstStyle/>
          <a:p>
            <a:pPr>
              <a:defRPr/>
            </a:pPr>
            <a:fld id="{11E79EF6-0C0E-43E6-8FB3-918BC522CC5A}" type="slidenum">
              <a:rPr lang="en-US" smtClean="0"/>
              <a:pPr>
                <a:defRPr/>
              </a:pPr>
              <a:t>54</a:t>
            </a:fld>
            <a:endParaRPr lang="en-US"/>
          </a:p>
        </p:txBody>
      </p:sp>
      <p:sp>
        <p:nvSpPr>
          <p:cNvPr id="2" name="Date Placeholder 1">
            <a:extLst>
              <a:ext uri="{FF2B5EF4-FFF2-40B4-BE49-F238E27FC236}">
                <a16:creationId xmlns:a16="http://schemas.microsoft.com/office/drawing/2014/main" id="{AF5DDDB5-2251-D94E-99EC-DD7FE1A954D6}"/>
              </a:ext>
            </a:extLst>
          </p:cNvPr>
          <p:cNvSpPr>
            <a:spLocks noGrp="1"/>
          </p:cNvSpPr>
          <p:nvPr>
            <p:ph type="dt" sz="half" idx="10"/>
          </p:nvPr>
        </p:nvSpPr>
        <p:spPr/>
        <p:txBody>
          <a:bodyPr/>
          <a:lstStyle/>
          <a:p>
            <a:r>
              <a:rPr lang="es-US"/>
              <a:t>Mayo de 2022</a:t>
            </a:r>
          </a:p>
        </p:txBody>
      </p:sp>
    </p:spTree>
    <p:custDataLst>
      <p:tags r:id="rId1"/>
    </p:custDataLst>
    <p:extLst>
      <p:ext uri="{BB962C8B-B14F-4D97-AF65-F5344CB8AC3E}">
        <p14:creationId xmlns:p14="http://schemas.microsoft.com/office/powerpoint/2010/main" val="87874590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8B67B506-8DA9-BC46-A697-EBD5EB432098}"/>
              </a:ext>
            </a:extLst>
          </p:cNvPr>
          <p:cNvSpPr>
            <a:spLocks noGrp="1"/>
          </p:cNvSpPr>
          <p:nvPr>
            <p:ph type="title"/>
          </p:nvPr>
        </p:nvSpPr>
        <p:spPr>
          <a:xfrm>
            <a:off x="0" y="0"/>
            <a:ext cx="12192000" cy="949124"/>
          </a:xfrm>
        </p:spPr>
        <p:txBody>
          <a:bodyPr anchor="ctr">
            <a:normAutofit/>
          </a:bodyPr>
          <a:lstStyle/>
          <a:p>
            <a:r>
              <a:rPr lang="es-US" dirty="0"/>
              <a:t>Apéndice A: ¿En qué difieren las pólizas </a:t>
            </a:r>
            <a:r>
              <a:rPr lang="es-US" dirty="0" err="1"/>
              <a:t>Medigap</a:t>
            </a:r>
            <a:r>
              <a:rPr lang="es-US" dirty="0"/>
              <a:t> y </a:t>
            </a:r>
            <a:br>
              <a:rPr lang="es-US" dirty="0"/>
            </a:br>
            <a:r>
              <a:rPr lang="es-US" dirty="0"/>
              <a:t>los planes de Medicare </a:t>
            </a:r>
            <a:r>
              <a:rPr lang="es-US" dirty="0" err="1"/>
              <a:t>Advantage</a:t>
            </a:r>
            <a:r>
              <a:rPr lang="es-US" dirty="0"/>
              <a:t>?</a:t>
            </a:r>
          </a:p>
        </p:txBody>
      </p:sp>
      <p:graphicFrame>
        <p:nvGraphicFramePr>
          <p:cNvPr id="8" name="Content Placeholder 5" descr="¿En qué difieren las pólizas Medigap y los planes de Medicare Advantage&#10;&#10;La descripción de esta tabla se incluye en las notas del presentador"/>
          <p:cNvGraphicFramePr>
            <a:graphicFrameLocks/>
          </p:cNvGraphicFramePr>
          <p:nvPr>
            <p:extLst>
              <p:ext uri="{D42A27DB-BD31-4B8C-83A1-F6EECF244321}">
                <p14:modId xmlns:p14="http://schemas.microsoft.com/office/powerpoint/2010/main" val="1414313487"/>
              </p:ext>
            </p:extLst>
          </p:nvPr>
        </p:nvGraphicFramePr>
        <p:xfrm>
          <a:off x="508000" y="1120761"/>
          <a:ext cx="11188701" cy="4916125"/>
        </p:xfrm>
        <a:graphic>
          <a:graphicData uri="http://schemas.openxmlformats.org/drawingml/2006/table">
            <a:tbl>
              <a:tblPr firstRow="1" bandRow="1">
                <a:tableStyleId>{5FD0F851-EC5A-4D38-B0AD-8093EC10F338}</a:tableStyleId>
              </a:tblPr>
              <a:tblGrid>
                <a:gridCol w="2373423">
                  <a:extLst>
                    <a:ext uri="{9D8B030D-6E8A-4147-A177-3AD203B41FA5}">
                      <a16:colId xmlns:a16="http://schemas.microsoft.com/office/drawing/2014/main" val="20000"/>
                    </a:ext>
                  </a:extLst>
                </a:gridCol>
                <a:gridCol w="3535143">
                  <a:extLst>
                    <a:ext uri="{9D8B030D-6E8A-4147-A177-3AD203B41FA5}">
                      <a16:colId xmlns:a16="http://schemas.microsoft.com/office/drawing/2014/main" val="20001"/>
                    </a:ext>
                  </a:extLst>
                </a:gridCol>
                <a:gridCol w="5280135">
                  <a:extLst>
                    <a:ext uri="{9D8B030D-6E8A-4147-A177-3AD203B41FA5}">
                      <a16:colId xmlns:a16="http://schemas.microsoft.com/office/drawing/2014/main" val="20002"/>
                    </a:ext>
                  </a:extLst>
                </a:gridCol>
              </a:tblGrid>
              <a:tr h="367797">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indent="0" algn="l" rtl="0">
                        <a:lnSpc>
                          <a:spcPct val="100000"/>
                        </a:lnSpc>
                        <a:spcBef>
                          <a:spcPts val="600"/>
                        </a:spcBef>
                        <a:spcAft>
                          <a:spcPts val="0"/>
                        </a:spcAft>
                        <a:buFont typeface="Wingdings" panose="05000000000000000000" pitchFamily="2" charset="2"/>
                        <a:buNone/>
                      </a:pPr>
                      <a:endParaRPr lang="en-US" sz="1800" b="0" dirty="0">
                        <a:solidFill>
                          <a:schemeClr val="accent5">
                            <a:lumMod val="50000"/>
                          </a:schemeClr>
                        </a:solidFill>
                        <a:effectLst/>
                        <a:latin typeface="Calibri"/>
                        <a:ea typeface="Calibri"/>
                        <a:cs typeface="Times New Roman"/>
                      </a:endParaRPr>
                    </a:p>
                  </a:txBody>
                  <a:tcPr marL="0" marR="0" marT="0" marB="0"/>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44450" marR="0" algn="ctr">
                        <a:lnSpc>
                          <a:spcPct val="100000"/>
                        </a:lnSpc>
                        <a:spcBef>
                          <a:spcPts val="600"/>
                        </a:spcBef>
                        <a:spcAft>
                          <a:spcPts val="0"/>
                        </a:spcAft>
                      </a:pPr>
                      <a:r>
                        <a:rPr lang="es-US" sz="1800">
                          <a:solidFill>
                            <a:schemeClr val="accent5">
                              <a:lumMod val="50000"/>
                            </a:schemeClr>
                          </a:solidFill>
                        </a:rPr>
                        <a:t>Pólizas Medigap</a:t>
                      </a:r>
                    </a:p>
                  </a:txBody>
                  <a:tcPr marL="0" marR="0" marT="0" marB="0"/>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44450" marR="0" algn="ctr" defTabSz="914400" rtl="0" eaLnBrk="1" latinLnBrk="0" hangingPunct="1">
                        <a:lnSpc>
                          <a:spcPct val="100000"/>
                        </a:lnSpc>
                        <a:spcBef>
                          <a:spcPts val="600"/>
                        </a:spcBef>
                        <a:spcAft>
                          <a:spcPts val="0"/>
                        </a:spcAft>
                      </a:pPr>
                      <a:r>
                        <a:rPr lang="es-US" sz="1800">
                          <a:solidFill>
                            <a:schemeClr val="accent5">
                              <a:lumMod val="50000"/>
                            </a:schemeClr>
                          </a:solidFill>
                        </a:rPr>
                        <a:t>Planes de Medicare Advantage</a:t>
                      </a:r>
                    </a:p>
                  </a:txBody>
                  <a:tcPr marL="0" marR="0" marT="0" marB="0"/>
                </a:tc>
                <a:extLst>
                  <a:ext uri="{0D108BD9-81ED-4DB2-BD59-A6C34878D82A}">
                    <a16:rowId xmlns:a16="http://schemas.microsoft.com/office/drawing/2014/main" val="10000"/>
                  </a:ext>
                </a:extLst>
              </a:tr>
              <a:tr h="393033">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91440" marR="0" indent="0">
                        <a:lnSpc>
                          <a:spcPct val="100000"/>
                        </a:lnSpc>
                        <a:spcBef>
                          <a:spcPts val="600"/>
                        </a:spcBef>
                        <a:spcAft>
                          <a:spcPts val="0"/>
                        </a:spcAft>
                        <a:buFont typeface="Wingdings" panose="05000000000000000000" pitchFamily="2" charset="2"/>
                        <a:buNone/>
                      </a:pPr>
                      <a:r>
                        <a:rPr lang="es-US" sz="1800" b="0">
                          <a:solidFill>
                            <a:schemeClr val="accent5">
                              <a:lumMod val="50000"/>
                            </a:schemeClr>
                          </a:solidFill>
                        </a:rPr>
                        <a:t>Ofrecidos por</a:t>
                      </a:r>
                    </a:p>
                  </a:txBody>
                  <a:tcPr marL="0" marR="0" marT="0" marB="0"/>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44450" marR="0">
                        <a:lnSpc>
                          <a:spcPct val="100000"/>
                        </a:lnSpc>
                        <a:spcBef>
                          <a:spcPts val="600"/>
                        </a:spcBef>
                        <a:spcAft>
                          <a:spcPts val="0"/>
                        </a:spcAft>
                      </a:pPr>
                      <a:r>
                        <a:rPr lang="es-US" sz="1800" b="0">
                          <a:solidFill>
                            <a:schemeClr val="accent5">
                              <a:lumMod val="50000"/>
                            </a:schemeClr>
                          </a:solidFill>
                        </a:rPr>
                        <a:t>Compañías privadas</a:t>
                      </a:r>
                    </a:p>
                  </a:txBody>
                  <a:tcPr marL="0" marR="0" marT="0" marB="0"/>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44450" marR="0" algn="l" defTabSz="914400" rtl="0" eaLnBrk="1" latinLnBrk="0" hangingPunct="1">
                        <a:lnSpc>
                          <a:spcPct val="100000"/>
                        </a:lnSpc>
                        <a:spcBef>
                          <a:spcPts val="600"/>
                        </a:spcBef>
                        <a:spcAft>
                          <a:spcPts val="0"/>
                        </a:spcAft>
                      </a:pPr>
                      <a:r>
                        <a:rPr lang="es-US" sz="1800" b="0">
                          <a:solidFill>
                            <a:schemeClr val="accent5">
                              <a:lumMod val="50000"/>
                            </a:schemeClr>
                          </a:solidFill>
                        </a:rPr>
                        <a:t>Compañías privadas</a:t>
                      </a:r>
                    </a:p>
                  </a:txBody>
                  <a:tcPr marL="0" marR="0" marT="0" marB="0"/>
                </a:tc>
                <a:extLst>
                  <a:ext uri="{0D108BD9-81ED-4DB2-BD59-A6C34878D82A}">
                    <a16:rowId xmlns:a16="http://schemas.microsoft.com/office/drawing/2014/main" val="10001"/>
                  </a:ext>
                </a:extLst>
              </a:tr>
              <a:tr h="633709">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91440" marR="0" indent="0" algn="l" defTabSz="914400" rtl="0" eaLnBrk="1" latinLnBrk="0" hangingPunct="1">
                        <a:lnSpc>
                          <a:spcPct val="100000"/>
                        </a:lnSpc>
                        <a:spcBef>
                          <a:spcPts val="600"/>
                        </a:spcBef>
                        <a:spcAft>
                          <a:spcPts val="0"/>
                        </a:spcAft>
                        <a:buFont typeface="Wingdings" panose="05000000000000000000" pitchFamily="2" charset="2"/>
                        <a:buNone/>
                      </a:pPr>
                      <a:r>
                        <a:rPr lang="es-US" sz="1800" b="0" dirty="0">
                          <a:solidFill>
                            <a:schemeClr val="accent5">
                              <a:lumMod val="50000"/>
                            </a:schemeClr>
                          </a:solidFill>
                        </a:rPr>
                        <a:t>Supervisión gubernamental </a:t>
                      </a:r>
                    </a:p>
                  </a:txBody>
                  <a:tcPr marL="0" marR="0" marT="0" marB="0"/>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44450" marR="0" indent="0" algn="l" defTabSz="914400" rtl="0" eaLnBrk="1" fontAlgn="auto" latinLnBrk="0" hangingPunct="1">
                        <a:lnSpc>
                          <a:spcPct val="100000"/>
                        </a:lnSpc>
                        <a:spcBef>
                          <a:spcPts val="600"/>
                        </a:spcBef>
                        <a:spcAft>
                          <a:spcPts val="0"/>
                        </a:spcAft>
                        <a:buClrTx/>
                        <a:buSzTx/>
                        <a:buFontTx/>
                        <a:buNone/>
                        <a:tabLst/>
                        <a:defRPr/>
                      </a:pPr>
                      <a:r>
                        <a:rPr lang="es-US" sz="1800" b="0" u="none" strike="noStrike" baseline="0">
                          <a:solidFill>
                            <a:schemeClr val="accent5">
                              <a:lumMod val="50000"/>
                            </a:schemeClr>
                          </a:solidFill>
                        </a:rPr>
                        <a:t>Estatal pero también debe cumplir con las leyes federales</a:t>
                      </a:r>
                    </a:p>
                  </a:txBody>
                  <a:tcPr marL="0" marR="0" marT="0" marB="0"/>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44450" marR="0" indent="0" algn="l" defTabSz="914400" rtl="0" eaLnBrk="1" fontAlgn="auto" latinLnBrk="0" hangingPunct="1">
                        <a:lnSpc>
                          <a:spcPct val="100000"/>
                        </a:lnSpc>
                        <a:spcBef>
                          <a:spcPts val="600"/>
                        </a:spcBef>
                        <a:spcAft>
                          <a:spcPts val="0"/>
                        </a:spcAft>
                        <a:buClrTx/>
                        <a:buSzTx/>
                        <a:buFontTx/>
                        <a:buNone/>
                        <a:tabLst/>
                        <a:defRPr/>
                      </a:pPr>
                      <a:r>
                        <a:rPr lang="es-US" sz="1800" b="0">
                          <a:solidFill>
                            <a:schemeClr val="accent5">
                              <a:lumMod val="50000"/>
                            </a:schemeClr>
                          </a:solidFill>
                        </a:rPr>
                        <a:t>Federal (Medicare debe aprobar los planes)</a:t>
                      </a:r>
                    </a:p>
                  </a:txBody>
                  <a:tcPr marL="0" marR="0" marT="0" marB="0"/>
                </a:tc>
                <a:extLst>
                  <a:ext uri="{0D108BD9-81ED-4DB2-BD59-A6C34878D82A}">
                    <a16:rowId xmlns:a16="http://schemas.microsoft.com/office/drawing/2014/main" val="10002"/>
                  </a:ext>
                </a:extLst>
              </a:tr>
              <a:tr h="356010">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91440" marR="0" indent="0" algn="l" defTabSz="914400" rtl="0" eaLnBrk="1" latinLnBrk="0" hangingPunct="1">
                        <a:lnSpc>
                          <a:spcPct val="100000"/>
                        </a:lnSpc>
                        <a:spcBef>
                          <a:spcPts val="600"/>
                        </a:spcBef>
                        <a:spcAft>
                          <a:spcPts val="0"/>
                        </a:spcAft>
                        <a:buFont typeface="Wingdings" panose="05000000000000000000" pitchFamily="2" charset="2"/>
                        <a:buNone/>
                      </a:pPr>
                      <a:r>
                        <a:rPr lang="es-US" sz="1800" b="0">
                          <a:solidFill>
                            <a:schemeClr val="accent5">
                              <a:lumMod val="50000"/>
                            </a:schemeClr>
                          </a:solidFill>
                        </a:rPr>
                        <a:t>Compatible con</a:t>
                      </a:r>
                    </a:p>
                  </a:txBody>
                  <a:tcPr marL="0" marR="0" marT="0" marB="0"/>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44450" marR="0">
                        <a:lnSpc>
                          <a:spcPct val="100000"/>
                        </a:lnSpc>
                        <a:spcBef>
                          <a:spcPts val="600"/>
                        </a:spcBef>
                        <a:spcAft>
                          <a:spcPts val="0"/>
                        </a:spcAft>
                      </a:pPr>
                      <a:r>
                        <a:rPr lang="es-US" sz="1800" b="0">
                          <a:solidFill>
                            <a:schemeClr val="accent5">
                              <a:lumMod val="50000"/>
                            </a:schemeClr>
                          </a:solidFill>
                        </a:rPr>
                        <a:t>Medicare Original</a:t>
                      </a:r>
                    </a:p>
                  </a:txBody>
                  <a:tcPr marL="0" marR="0" marT="0" marB="0"/>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44450" marR="0">
                        <a:lnSpc>
                          <a:spcPct val="100000"/>
                        </a:lnSpc>
                        <a:spcBef>
                          <a:spcPts val="600"/>
                        </a:spcBef>
                        <a:spcAft>
                          <a:spcPts val="0"/>
                        </a:spcAft>
                      </a:pPr>
                      <a:r>
                        <a:rPr lang="es-US" sz="1800" b="0" dirty="0">
                          <a:solidFill>
                            <a:schemeClr val="accent5">
                              <a:lumMod val="50000"/>
                            </a:schemeClr>
                          </a:solidFill>
                        </a:rPr>
                        <a:t>N/C</a:t>
                      </a:r>
                    </a:p>
                  </a:txBody>
                  <a:tcPr marL="0" marR="0" marT="0" marB="0"/>
                </a:tc>
                <a:extLst>
                  <a:ext uri="{0D108BD9-81ED-4DB2-BD59-A6C34878D82A}">
                    <a16:rowId xmlns:a16="http://schemas.microsoft.com/office/drawing/2014/main" val="10003"/>
                  </a:ext>
                </a:extLst>
              </a:tr>
              <a:tr h="1573099">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91440" marR="0" indent="0" algn="l" defTabSz="914400" rtl="0" eaLnBrk="1" latinLnBrk="0" hangingPunct="1">
                        <a:lnSpc>
                          <a:spcPct val="100000"/>
                        </a:lnSpc>
                        <a:spcBef>
                          <a:spcPts val="600"/>
                        </a:spcBef>
                        <a:spcAft>
                          <a:spcPts val="0"/>
                        </a:spcAft>
                        <a:buFont typeface="Wingdings" panose="05000000000000000000" pitchFamily="2" charset="2"/>
                        <a:buNone/>
                      </a:pPr>
                      <a:r>
                        <a:rPr lang="es-US" sz="1800" b="0">
                          <a:solidFill>
                            <a:schemeClr val="accent5">
                              <a:lumMod val="50000"/>
                            </a:schemeClr>
                          </a:solidFill>
                        </a:rPr>
                        <a:t>Cubre</a:t>
                      </a:r>
                    </a:p>
                  </a:txBody>
                  <a:tcPr marL="0" marR="0" marT="0" marB="0"/>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44450" marR="0">
                        <a:lnSpc>
                          <a:spcPct val="100000"/>
                        </a:lnSpc>
                        <a:spcBef>
                          <a:spcPts val="600"/>
                        </a:spcBef>
                        <a:spcAft>
                          <a:spcPts val="0"/>
                        </a:spcAft>
                      </a:pPr>
                      <a:r>
                        <a:rPr lang="es-US" sz="1800" b="0">
                          <a:solidFill>
                            <a:schemeClr val="accent5">
                              <a:lumMod val="50000"/>
                            </a:schemeClr>
                          </a:solidFill>
                        </a:rPr>
                        <a:t>Faltas de cobertura de Medicare Original, como deducibles, coseguro y copagos para servicios cubiertos por Medicare.</a:t>
                      </a:r>
                    </a:p>
                  </a:txBody>
                  <a:tcPr marL="0" marR="0" marT="0" marB="0"/>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44450" marR="0">
                        <a:lnSpc>
                          <a:spcPct val="100000"/>
                        </a:lnSpc>
                        <a:spcBef>
                          <a:spcPts val="600"/>
                        </a:spcBef>
                        <a:spcAft>
                          <a:spcPts val="0"/>
                        </a:spcAft>
                      </a:pPr>
                      <a:r>
                        <a:rPr lang="es-US" sz="1800" b="0" dirty="0">
                          <a:solidFill>
                            <a:schemeClr val="accent5">
                              <a:lumMod val="50000"/>
                            </a:schemeClr>
                          </a:solidFill>
                        </a:rPr>
                        <a:t>Todos los servicios y suministros cubiertos por la </a:t>
                      </a:r>
                      <a:br>
                        <a:rPr lang="es-US" sz="1800" b="0" dirty="0">
                          <a:solidFill>
                            <a:schemeClr val="accent5">
                              <a:lumMod val="50000"/>
                            </a:schemeClr>
                          </a:solidFill>
                        </a:rPr>
                      </a:br>
                      <a:r>
                        <a:rPr lang="es-US" sz="1800" b="0" dirty="0">
                          <a:solidFill>
                            <a:schemeClr val="accent5">
                              <a:lumMod val="50000"/>
                            </a:schemeClr>
                          </a:solidFill>
                        </a:rPr>
                        <a:t>Parte A (Seguro de hospital) y la Parte B (Seguro médico) de Medicare. También puede cubrir servicios que no están cubiertos por Medicare Original, como </a:t>
                      </a:r>
                      <a:br>
                        <a:rPr lang="es-US" sz="1800" b="0" dirty="0">
                          <a:solidFill>
                            <a:schemeClr val="accent5">
                              <a:lumMod val="50000"/>
                            </a:schemeClr>
                          </a:solidFill>
                        </a:rPr>
                      </a:br>
                      <a:r>
                        <a:rPr lang="es-US" sz="1800" b="0" dirty="0">
                          <a:solidFill>
                            <a:schemeClr val="accent5">
                              <a:lumMod val="50000"/>
                            </a:schemeClr>
                          </a:solidFill>
                        </a:rPr>
                        <a:t>la cobertura dental y de la visión. La mayoría de los Planes de Medicare </a:t>
                      </a:r>
                      <a:r>
                        <a:rPr lang="es-US" sz="1800" b="0" dirty="0" err="1">
                          <a:solidFill>
                            <a:schemeClr val="accent5">
                              <a:lumMod val="50000"/>
                            </a:schemeClr>
                          </a:solidFill>
                        </a:rPr>
                        <a:t>Advantage</a:t>
                      </a:r>
                      <a:r>
                        <a:rPr lang="es-US" sz="1800" b="0" dirty="0">
                          <a:solidFill>
                            <a:schemeClr val="accent5">
                              <a:lumMod val="50000"/>
                            </a:schemeClr>
                          </a:solidFill>
                        </a:rPr>
                        <a:t> ofrece cobertura de medicamentos recetados.</a:t>
                      </a:r>
                    </a:p>
                  </a:txBody>
                  <a:tcPr marL="0" marR="0" marT="0" marB="0"/>
                </a:tc>
                <a:extLst>
                  <a:ext uri="{0D108BD9-81ED-4DB2-BD59-A6C34878D82A}">
                    <a16:rowId xmlns:a16="http://schemas.microsoft.com/office/drawing/2014/main" val="10004"/>
                  </a:ext>
                </a:extLst>
              </a:tr>
              <a:tr h="333225">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91440" marR="0" indent="0" algn="l" defTabSz="914400" rtl="0" eaLnBrk="1" latinLnBrk="0" hangingPunct="1">
                        <a:lnSpc>
                          <a:spcPct val="100000"/>
                        </a:lnSpc>
                        <a:spcBef>
                          <a:spcPts val="600"/>
                        </a:spcBef>
                        <a:spcAft>
                          <a:spcPts val="0"/>
                        </a:spcAft>
                        <a:buFont typeface="Wingdings" panose="05000000000000000000" pitchFamily="2" charset="2"/>
                        <a:buNone/>
                      </a:pPr>
                      <a:r>
                        <a:rPr lang="es-US" sz="1800" b="0" dirty="0">
                          <a:solidFill>
                            <a:schemeClr val="accent5">
                              <a:lumMod val="50000"/>
                            </a:schemeClr>
                          </a:solidFill>
                        </a:rPr>
                        <a:t>Debe tener</a:t>
                      </a:r>
                    </a:p>
                  </a:txBody>
                  <a:tcPr marL="0" marR="0" marT="0" marB="0"/>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44450" marR="0">
                        <a:lnSpc>
                          <a:spcPct val="100000"/>
                        </a:lnSpc>
                        <a:spcBef>
                          <a:spcPts val="600"/>
                        </a:spcBef>
                        <a:spcAft>
                          <a:spcPts val="0"/>
                        </a:spcAft>
                      </a:pPr>
                      <a:r>
                        <a:rPr lang="es-US" sz="1800" b="0">
                          <a:solidFill>
                            <a:schemeClr val="accent5">
                              <a:lumMod val="50000"/>
                            </a:schemeClr>
                          </a:solidFill>
                        </a:rPr>
                        <a:t>Parte A y Parte B</a:t>
                      </a:r>
                    </a:p>
                  </a:txBody>
                  <a:tcPr marL="0" marR="0" marT="0" marB="0"/>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44450" marR="0" algn="l" defTabSz="914400" rtl="0" eaLnBrk="1" latinLnBrk="0" hangingPunct="1">
                        <a:lnSpc>
                          <a:spcPct val="100000"/>
                        </a:lnSpc>
                        <a:spcBef>
                          <a:spcPts val="600"/>
                        </a:spcBef>
                        <a:spcAft>
                          <a:spcPts val="0"/>
                        </a:spcAft>
                      </a:pPr>
                      <a:r>
                        <a:rPr lang="es-US" sz="1800" b="0">
                          <a:solidFill>
                            <a:schemeClr val="accent5">
                              <a:lumMod val="50000"/>
                            </a:schemeClr>
                          </a:solidFill>
                        </a:rPr>
                        <a:t>Parte A y Parte B</a:t>
                      </a:r>
                    </a:p>
                  </a:txBody>
                  <a:tcPr marL="0" marR="0" marT="0" marB="0"/>
                </a:tc>
                <a:extLst>
                  <a:ext uri="{0D108BD9-81ED-4DB2-BD59-A6C34878D82A}">
                    <a16:rowId xmlns:a16="http://schemas.microsoft.com/office/drawing/2014/main" val="10005"/>
                  </a:ext>
                </a:extLst>
              </a:tr>
              <a:tr h="912111">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91440" marR="0" indent="0" algn="l" defTabSz="914400" rtl="0" eaLnBrk="1" latinLnBrk="0" hangingPunct="1">
                        <a:lnSpc>
                          <a:spcPct val="100000"/>
                        </a:lnSpc>
                        <a:spcBef>
                          <a:spcPts val="600"/>
                        </a:spcBef>
                        <a:spcAft>
                          <a:spcPts val="0"/>
                        </a:spcAft>
                        <a:buFont typeface="Wingdings" panose="05000000000000000000" pitchFamily="2" charset="2"/>
                        <a:buNone/>
                      </a:pPr>
                      <a:r>
                        <a:rPr lang="es-US" sz="1800" b="0" dirty="0">
                          <a:solidFill>
                            <a:schemeClr val="accent5">
                              <a:lumMod val="50000"/>
                            </a:schemeClr>
                          </a:solidFill>
                        </a:rPr>
                        <a:t>¿Paga una prima?</a:t>
                      </a:r>
                    </a:p>
                  </a:txBody>
                  <a:tcPr marL="0" marR="0" marT="0" marB="0"/>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44450" marR="0" algn="l" defTabSz="914400" rtl="0" eaLnBrk="1" latinLnBrk="0" hangingPunct="1">
                        <a:lnSpc>
                          <a:spcPct val="100000"/>
                        </a:lnSpc>
                        <a:spcBef>
                          <a:spcPts val="600"/>
                        </a:spcBef>
                        <a:spcAft>
                          <a:spcPts val="0"/>
                        </a:spcAft>
                      </a:pPr>
                      <a:r>
                        <a:rPr lang="es-US" sz="1800" b="0" dirty="0">
                          <a:solidFill>
                            <a:schemeClr val="accent5">
                              <a:lumMod val="50000"/>
                            </a:schemeClr>
                          </a:solidFill>
                        </a:rPr>
                        <a:t>Sí. Paga una prima por la póliza y paga la prima de la Parte B.</a:t>
                      </a:r>
                    </a:p>
                  </a:txBody>
                  <a:tcPr marL="0" marR="0" marT="0" marB="0"/>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44450" marR="0" algn="l" defTabSz="914400" rtl="0" eaLnBrk="1" latinLnBrk="0" hangingPunct="1">
                        <a:lnSpc>
                          <a:spcPct val="100000"/>
                        </a:lnSpc>
                        <a:spcBef>
                          <a:spcPts val="600"/>
                        </a:spcBef>
                        <a:spcAft>
                          <a:spcPts val="0"/>
                        </a:spcAft>
                      </a:pPr>
                      <a:r>
                        <a:rPr lang="es-US" sz="1800" b="0" dirty="0">
                          <a:solidFill>
                            <a:schemeClr val="accent5">
                              <a:lumMod val="50000"/>
                            </a:schemeClr>
                          </a:solidFill>
                        </a:rPr>
                        <a:t>Sí. En la mayoría de los casos, usted paga una prima por el plan y la prima de la Parte B.</a:t>
                      </a:r>
                    </a:p>
                  </a:txBody>
                  <a:tcPr marL="0" marR="0" marT="0" marB="0"/>
                </a:tc>
                <a:extLst>
                  <a:ext uri="{0D108BD9-81ED-4DB2-BD59-A6C34878D82A}">
                    <a16:rowId xmlns:a16="http://schemas.microsoft.com/office/drawing/2014/main" val="10006"/>
                  </a:ext>
                </a:extLst>
              </a:tr>
            </a:tbl>
          </a:graphicData>
        </a:graphic>
      </p:graphicFrame>
      <p:sp>
        <p:nvSpPr>
          <p:cNvPr id="3" name="Footer Placeholder 2">
            <a:extLst>
              <a:ext uri="{FF2B5EF4-FFF2-40B4-BE49-F238E27FC236}">
                <a16:creationId xmlns:a16="http://schemas.microsoft.com/office/drawing/2014/main" id="{555F0308-7417-554E-B824-12D76BE3CB94}"/>
              </a:ext>
            </a:extLst>
          </p:cNvPr>
          <p:cNvSpPr>
            <a:spLocks noGrp="1"/>
          </p:cNvSpPr>
          <p:nvPr>
            <p:ph type="ftr" sz="quarter" idx="11"/>
          </p:nvPr>
        </p:nvSpPr>
        <p:spPr/>
        <p:txBody>
          <a:bodyPr/>
          <a:lstStyle/>
          <a:p>
            <a:r>
              <a:rPr lang="es-US"/>
              <a:t>Pólizas del Seguro Suplementario de Medicare (Medigap)</a:t>
            </a:r>
          </a:p>
        </p:txBody>
      </p:sp>
      <p:sp>
        <p:nvSpPr>
          <p:cNvPr id="4" name="Slide Number Placeholder 3">
            <a:extLst>
              <a:ext uri="{FF2B5EF4-FFF2-40B4-BE49-F238E27FC236}">
                <a16:creationId xmlns:a16="http://schemas.microsoft.com/office/drawing/2014/main" id="{2F0729C0-C920-47F7-B9F1-FA554A6DCA18}"/>
              </a:ext>
            </a:extLst>
          </p:cNvPr>
          <p:cNvSpPr>
            <a:spLocks noGrp="1"/>
          </p:cNvSpPr>
          <p:nvPr>
            <p:ph type="sldNum" sz="quarter" idx="12"/>
          </p:nvPr>
        </p:nvSpPr>
        <p:spPr/>
        <p:txBody>
          <a:bodyPr/>
          <a:lstStyle/>
          <a:p>
            <a:pPr>
              <a:defRPr/>
            </a:pPr>
            <a:fld id="{11E79EF6-0C0E-43E6-8FB3-918BC522CC5A}" type="slidenum">
              <a:rPr lang="en-US" smtClean="0"/>
              <a:pPr>
                <a:defRPr/>
              </a:pPr>
              <a:t>55</a:t>
            </a:fld>
            <a:endParaRPr lang="en-US"/>
          </a:p>
        </p:txBody>
      </p:sp>
      <p:sp>
        <p:nvSpPr>
          <p:cNvPr id="2" name="Date Placeholder 1">
            <a:extLst>
              <a:ext uri="{FF2B5EF4-FFF2-40B4-BE49-F238E27FC236}">
                <a16:creationId xmlns:a16="http://schemas.microsoft.com/office/drawing/2014/main" id="{AF5DDDB5-2251-D94E-99EC-DD7FE1A954D6}"/>
              </a:ext>
            </a:extLst>
          </p:cNvPr>
          <p:cNvSpPr>
            <a:spLocks noGrp="1"/>
          </p:cNvSpPr>
          <p:nvPr>
            <p:ph type="dt" sz="half" idx="10"/>
          </p:nvPr>
        </p:nvSpPr>
        <p:spPr/>
        <p:txBody>
          <a:bodyPr/>
          <a:lstStyle/>
          <a:p>
            <a:r>
              <a:rPr lang="es-US"/>
              <a:t>Mayo de 2022</a:t>
            </a:r>
          </a:p>
        </p:txBody>
      </p:sp>
    </p:spTree>
    <p:custDataLst>
      <p:tags r:id="rId1"/>
    </p:custDataLst>
    <p:extLst>
      <p:ext uri="{BB962C8B-B14F-4D97-AF65-F5344CB8AC3E}">
        <p14:creationId xmlns:p14="http://schemas.microsoft.com/office/powerpoint/2010/main" val="215235811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F3EDFA-D7AD-4AFA-A45B-B2B0E0BF6544}"/>
              </a:ext>
            </a:extLst>
          </p:cNvPr>
          <p:cNvSpPr>
            <a:spLocks noGrp="1"/>
          </p:cNvSpPr>
          <p:nvPr>
            <p:ph type="title"/>
          </p:nvPr>
        </p:nvSpPr>
        <p:spPr>
          <a:xfrm>
            <a:off x="0" y="1"/>
            <a:ext cx="12192000" cy="955674"/>
          </a:xfrm>
        </p:spPr>
        <p:txBody>
          <a:bodyPr anchor="ctr">
            <a:normAutofit/>
          </a:bodyPr>
          <a:lstStyle/>
          <a:p>
            <a:r>
              <a:rPr lang="es-US" sz="3000"/>
              <a:t>Apéndice B</a:t>
            </a:r>
          </a:p>
        </p:txBody>
      </p:sp>
      <p:graphicFrame>
        <p:nvGraphicFramePr>
          <p:cNvPr id="4" name="Table 3">
            <a:extLst>
              <a:ext uri="{FF2B5EF4-FFF2-40B4-BE49-F238E27FC236}">
                <a16:creationId xmlns:a16="http://schemas.microsoft.com/office/drawing/2014/main" id="{712DE47E-F920-45B0-A020-7832BB3594A6}"/>
              </a:ext>
            </a:extLst>
          </p:cNvPr>
          <p:cNvGraphicFramePr>
            <a:graphicFrameLocks noGrp="1"/>
          </p:cNvGraphicFramePr>
          <p:nvPr>
            <p:extLst>
              <p:ext uri="{D42A27DB-BD31-4B8C-83A1-F6EECF244321}">
                <p14:modId xmlns:p14="http://schemas.microsoft.com/office/powerpoint/2010/main" val="3489274173"/>
              </p:ext>
            </p:extLst>
          </p:nvPr>
        </p:nvGraphicFramePr>
        <p:xfrm>
          <a:off x="123600" y="1064128"/>
          <a:ext cx="11969661" cy="4679849"/>
        </p:xfrm>
        <a:graphic>
          <a:graphicData uri="http://schemas.openxmlformats.org/drawingml/2006/table">
            <a:tbl>
              <a:tblPr firstRow="1" bandRow="1">
                <a:tableStyleId>{5FD0F851-EC5A-4D38-B0AD-8093EC10F338}</a:tableStyleId>
              </a:tblPr>
              <a:tblGrid>
                <a:gridCol w="3796742">
                  <a:extLst>
                    <a:ext uri="{9D8B030D-6E8A-4147-A177-3AD203B41FA5}">
                      <a16:colId xmlns:a16="http://schemas.microsoft.com/office/drawing/2014/main" val="1731126815"/>
                    </a:ext>
                  </a:extLst>
                </a:gridCol>
                <a:gridCol w="4183032">
                  <a:extLst>
                    <a:ext uri="{9D8B030D-6E8A-4147-A177-3AD203B41FA5}">
                      <a16:colId xmlns:a16="http://schemas.microsoft.com/office/drawing/2014/main" val="1015106359"/>
                    </a:ext>
                  </a:extLst>
                </a:gridCol>
                <a:gridCol w="3989887">
                  <a:extLst>
                    <a:ext uri="{9D8B030D-6E8A-4147-A177-3AD203B41FA5}">
                      <a16:colId xmlns:a16="http://schemas.microsoft.com/office/drawing/2014/main" val="1664700588"/>
                    </a:ext>
                  </a:extLst>
                </a:gridCol>
              </a:tblGrid>
              <a:tr h="538499">
                <a:tc>
                  <a:txBody>
                    <a:bodyPr/>
                    <a:lstStyle/>
                    <a:p>
                      <a:r>
                        <a:rPr lang="es-US" sz="1400" dirty="0">
                          <a:solidFill>
                            <a:schemeClr val="accent5">
                              <a:lumMod val="50000"/>
                            </a:schemeClr>
                          </a:solidFill>
                        </a:rPr>
                        <a:t>Tiene un derecho de emisión garantizada si... </a:t>
                      </a:r>
                    </a:p>
                  </a:txBody>
                  <a:tcPr/>
                </a:tc>
                <a:tc>
                  <a:txBody>
                    <a:bodyPr/>
                    <a:lstStyle/>
                    <a:p>
                      <a:r>
                        <a:rPr lang="es-US" sz="1400">
                          <a:solidFill>
                            <a:schemeClr val="accent5">
                              <a:lumMod val="50000"/>
                            </a:schemeClr>
                          </a:solidFill>
                        </a:rPr>
                        <a:t>Tiene derecho a comprar... </a:t>
                      </a:r>
                    </a:p>
                  </a:txBody>
                  <a:tcPr/>
                </a:tc>
                <a:tc>
                  <a:txBody>
                    <a:bodyPr/>
                    <a:lstStyle/>
                    <a:p>
                      <a:r>
                        <a:rPr lang="es-US" sz="1400">
                          <a:solidFill>
                            <a:schemeClr val="accent5">
                              <a:lumMod val="50000"/>
                            </a:schemeClr>
                          </a:solidFill>
                        </a:rPr>
                        <a:t>Puede/debe presentar una solicitud para una póliza de Medigap... </a:t>
                      </a:r>
                    </a:p>
                  </a:txBody>
                  <a:tcPr/>
                </a:tc>
                <a:extLst>
                  <a:ext uri="{0D108BD9-81ED-4DB2-BD59-A6C34878D82A}">
                    <a16:rowId xmlns:a16="http://schemas.microsoft.com/office/drawing/2014/main" val="70774617"/>
                  </a:ext>
                </a:extLst>
              </a:tr>
              <a:tr h="1275392">
                <a:tc>
                  <a:txBody>
                    <a:bodyPr/>
                    <a:lstStyle/>
                    <a:p>
                      <a:r>
                        <a:rPr lang="es-US" sz="1200" dirty="0">
                          <a:solidFill>
                            <a:schemeClr val="accent5">
                              <a:lumMod val="50000"/>
                            </a:schemeClr>
                          </a:solidFill>
                        </a:rPr>
                        <a:t>Si está en un plan de Medicare </a:t>
                      </a:r>
                      <a:r>
                        <a:rPr lang="es-US" sz="1200" dirty="0" err="1">
                          <a:solidFill>
                            <a:schemeClr val="accent5">
                              <a:lumMod val="50000"/>
                            </a:schemeClr>
                          </a:solidFill>
                        </a:rPr>
                        <a:t>Advantage</a:t>
                      </a:r>
                      <a:r>
                        <a:rPr lang="es-US" sz="1200" dirty="0">
                          <a:solidFill>
                            <a:schemeClr val="accent5">
                              <a:lumMod val="50000"/>
                            </a:schemeClr>
                          </a:solidFill>
                        </a:rPr>
                        <a:t> y su plan va a retirarse de Medicare, o si su plan deja de proporcionar atención en su área, o si usted se muda fuera del área de servicio del plan. </a:t>
                      </a:r>
                    </a:p>
                  </a:txBody>
                  <a:tcPr/>
                </a:tc>
                <a:tc>
                  <a:txBody>
                    <a:bodyPr/>
                    <a:lstStyle/>
                    <a:p>
                      <a:r>
                        <a:rPr lang="es-US" sz="1200" dirty="0">
                          <a:solidFill>
                            <a:schemeClr val="accent5">
                              <a:lumMod val="50000"/>
                            </a:schemeClr>
                          </a:solidFill>
                        </a:rPr>
                        <a:t>Plan A, B, C*, D*, F*, G*, K, o L de </a:t>
                      </a:r>
                      <a:r>
                        <a:rPr lang="es-US" sz="1200" dirty="0" err="1">
                          <a:solidFill>
                            <a:schemeClr val="accent5">
                              <a:lumMod val="50000"/>
                            </a:schemeClr>
                          </a:solidFill>
                        </a:rPr>
                        <a:t>Medigap</a:t>
                      </a:r>
                      <a:r>
                        <a:rPr lang="es-US" sz="1200" dirty="0">
                          <a:solidFill>
                            <a:schemeClr val="accent5">
                              <a:lumMod val="50000"/>
                            </a:schemeClr>
                          </a:solidFill>
                        </a:rPr>
                        <a:t> que esté disponible para la venta en su estado por cualquier compañía de seguros. Solo tiene este derecho si se cambia a Medicare Original en lugar de incorporarse a otro plan de Medicare </a:t>
                      </a:r>
                      <a:r>
                        <a:rPr lang="es-US" sz="1200" dirty="0" err="1">
                          <a:solidFill>
                            <a:schemeClr val="accent5">
                              <a:lumMod val="50000"/>
                            </a:schemeClr>
                          </a:solidFill>
                        </a:rPr>
                        <a:t>Advantage</a:t>
                      </a:r>
                      <a:r>
                        <a:rPr lang="es-US" sz="1200" dirty="0">
                          <a:solidFill>
                            <a:schemeClr val="accent5">
                              <a:lumMod val="50000"/>
                            </a:schemeClr>
                          </a:solidFill>
                        </a:rPr>
                        <a:t>. </a:t>
                      </a:r>
                    </a:p>
                  </a:txBody>
                  <a:tcPr/>
                </a:tc>
                <a:tc>
                  <a:txBody>
                    <a:bodyPr/>
                    <a:lstStyle/>
                    <a:p>
                      <a:r>
                        <a:rPr lang="es-US" sz="1200">
                          <a:solidFill>
                            <a:schemeClr val="accent5">
                              <a:lumMod val="50000"/>
                            </a:schemeClr>
                          </a:solidFill>
                        </a:rPr>
                        <a:t>Tanto como 60 días calendario antes de la fecha en que su plan de Medicare Advantage vaya a terminar, pero no después de 63 días calendario después de que su cobertura termine. La cobertura de Medigap no puede comenzar antes de que su plan de Medicare Advantage termine.</a:t>
                      </a:r>
                    </a:p>
                  </a:txBody>
                  <a:tcPr/>
                </a:tc>
                <a:extLst>
                  <a:ext uri="{0D108BD9-81ED-4DB2-BD59-A6C34878D82A}">
                    <a16:rowId xmlns:a16="http://schemas.microsoft.com/office/drawing/2014/main" val="2076395632"/>
                  </a:ext>
                </a:extLst>
              </a:tr>
              <a:tr h="1672181">
                <a:tc>
                  <a:txBody>
                    <a:bodyPr/>
                    <a:lstStyle/>
                    <a:p>
                      <a:r>
                        <a:rPr lang="es-US" sz="1200">
                          <a:solidFill>
                            <a:schemeClr val="accent5">
                              <a:lumMod val="50000"/>
                            </a:schemeClr>
                          </a:solidFill>
                        </a:rPr>
                        <a:t>Usted tiene Medicare Original y la cobertura de un plan de salud grupal de un empleador (incluso cobertura por jubilación o COBRA) o cobertura de un sindicato que paga después de que Medicare pague y ese plan va a finalizar. Nota: En esta situación, es posible que usted tenga derechos adicionales bajo la ley del estado. </a:t>
                      </a:r>
                    </a:p>
                  </a:txBody>
                  <a:tcPr/>
                </a:tc>
                <a:tc>
                  <a:txBody>
                    <a:bodyPr/>
                    <a:lstStyle/>
                    <a:p>
                      <a:r>
                        <a:rPr lang="es-US" sz="1200" dirty="0">
                          <a:solidFill>
                            <a:schemeClr val="accent5">
                              <a:lumMod val="50000"/>
                            </a:schemeClr>
                          </a:solidFill>
                        </a:rPr>
                        <a:t>Plan  A, B, C*, D*, F*, G*, K, o L de </a:t>
                      </a:r>
                      <a:r>
                        <a:rPr lang="es-US" sz="1200" dirty="0" err="1">
                          <a:solidFill>
                            <a:schemeClr val="accent5">
                              <a:lumMod val="50000"/>
                            </a:schemeClr>
                          </a:solidFill>
                        </a:rPr>
                        <a:t>Medigap</a:t>
                      </a:r>
                      <a:r>
                        <a:rPr lang="es-US" sz="1200" dirty="0">
                          <a:solidFill>
                            <a:schemeClr val="accent5">
                              <a:lumMod val="50000"/>
                            </a:schemeClr>
                          </a:solidFill>
                        </a:rPr>
                        <a:t> que esté disponible para la venta en su estado por cualquier compañía de seguros. Si tiene cobertura de COBRA, puede comprar una póliza de </a:t>
                      </a:r>
                      <a:r>
                        <a:rPr lang="es-US" sz="1200" dirty="0" err="1">
                          <a:solidFill>
                            <a:schemeClr val="accent5">
                              <a:lumMod val="50000"/>
                            </a:schemeClr>
                          </a:solidFill>
                        </a:rPr>
                        <a:t>Medigap</a:t>
                      </a:r>
                      <a:r>
                        <a:rPr lang="es-US" sz="1200" dirty="0">
                          <a:solidFill>
                            <a:schemeClr val="accent5">
                              <a:lumMod val="50000"/>
                            </a:schemeClr>
                          </a:solidFill>
                        </a:rPr>
                        <a:t> de inmediato o esperar hasta que la cobertura de COBRA finalice. </a:t>
                      </a:r>
                    </a:p>
                  </a:txBody>
                  <a:tcPr/>
                </a:tc>
                <a:tc>
                  <a:txBody>
                    <a:bodyPr/>
                    <a:lstStyle/>
                    <a:p>
                      <a:r>
                        <a:rPr lang="es-US" sz="1200" dirty="0">
                          <a:solidFill>
                            <a:schemeClr val="accent5">
                              <a:lumMod val="50000"/>
                            </a:schemeClr>
                          </a:solidFill>
                        </a:rPr>
                        <a:t>Como máximo 63 días calendario después de lo que se produzca más tarde de estas 3 fechas: 1. Fecha en que finaliza la cobertura. 2. Fecha en el aviso que usted reciba informándole que la cobertura va a finalizar (si recibe un aviso). 3. Fecha en el rechazo de una reclamación, si ese es el único medio por el que usted toma conocimiento de que su cobertura finalizó. </a:t>
                      </a:r>
                    </a:p>
                  </a:txBody>
                  <a:tcPr/>
                </a:tc>
                <a:extLst>
                  <a:ext uri="{0D108BD9-81ED-4DB2-BD59-A6C34878D82A}">
                    <a16:rowId xmlns:a16="http://schemas.microsoft.com/office/drawing/2014/main" val="2033994162"/>
                  </a:ext>
                </a:extLst>
              </a:tr>
              <a:tr h="1193777">
                <a:tc>
                  <a:txBody>
                    <a:bodyPr/>
                    <a:lstStyle/>
                    <a:p>
                      <a:r>
                        <a:rPr lang="es-US" sz="1200" dirty="0">
                          <a:solidFill>
                            <a:schemeClr val="accent5">
                              <a:lumMod val="50000"/>
                            </a:schemeClr>
                          </a:solidFill>
                        </a:rPr>
                        <a:t>Tiene Medicare Original y una póliza de Medicare SELECT. Se muda fuera del área de servicio de la póliza de Medicare SELECT. Llame a la compañía de seguros de Medicare SELECT para pedir más información sobre </a:t>
                      </a:r>
                      <a:br>
                        <a:rPr lang="es-US" sz="1200" dirty="0">
                          <a:solidFill>
                            <a:schemeClr val="accent5">
                              <a:lumMod val="50000"/>
                            </a:schemeClr>
                          </a:solidFill>
                        </a:rPr>
                      </a:br>
                      <a:r>
                        <a:rPr lang="es-US" sz="1200" dirty="0">
                          <a:solidFill>
                            <a:schemeClr val="accent5">
                              <a:lumMod val="50000"/>
                            </a:schemeClr>
                          </a:solidFill>
                        </a:rPr>
                        <a:t>sus opciones.</a:t>
                      </a:r>
                    </a:p>
                  </a:txBody>
                  <a:tcPr/>
                </a:tc>
                <a:tc>
                  <a:txBody>
                    <a:bodyPr/>
                    <a:lstStyle/>
                    <a:p>
                      <a:r>
                        <a:rPr lang="es-US" sz="1200" dirty="0">
                          <a:solidFill>
                            <a:schemeClr val="accent5">
                              <a:lumMod val="50000"/>
                            </a:schemeClr>
                          </a:solidFill>
                        </a:rPr>
                        <a:t>Plan A, B, C*, D*, F*, G*, K, o L de </a:t>
                      </a:r>
                      <a:r>
                        <a:rPr lang="es-US" sz="1200" dirty="0" err="1">
                          <a:solidFill>
                            <a:schemeClr val="accent5">
                              <a:lumMod val="50000"/>
                            </a:schemeClr>
                          </a:solidFill>
                        </a:rPr>
                        <a:t>Medigap</a:t>
                      </a:r>
                      <a:r>
                        <a:rPr lang="es-US" sz="1200" dirty="0">
                          <a:solidFill>
                            <a:schemeClr val="accent5">
                              <a:lumMod val="50000"/>
                            </a:schemeClr>
                          </a:solidFill>
                        </a:rPr>
                        <a:t> que esté disponible para la venta por cualquier compañía de seguros en su estado o en el estado al que se va a mudar. </a:t>
                      </a:r>
                    </a:p>
                  </a:txBody>
                  <a:tcPr/>
                </a:tc>
                <a:tc>
                  <a:txBody>
                    <a:bodyPr/>
                    <a:lstStyle/>
                    <a:p>
                      <a:r>
                        <a:rPr lang="es-US" sz="1200" dirty="0">
                          <a:solidFill>
                            <a:schemeClr val="accent5">
                              <a:lumMod val="50000"/>
                            </a:schemeClr>
                          </a:solidFill>
                        </a:rPr>
                        <a:t>Tanto como 60 días calendario antes de la fecha en que su cobertura de Medicare SELECT vaya a terminar, pero no después de 63 días calendario después de que su cobertura de Medicare SELECT termine. </a:t>
                      </a:r>
                    </a:p>
                  </a:txBody>
                  <a:tcPr/>
                </a:tc>
                <a:extLst>
                  <a:ext uri="{0D108BD9-81ED-4DB2-BD59-A6C34878D82A}">
                    <a16:rowId xmlns:a16="http://schemas.microsoft.com/office/drawing/2014/main" val="1183482093"/>
                  </a:ext>
                </a:extLst>
              </a:tr>
            </a:tbl>
          </a:graphicData>
        </a:graphic>
      </p:graphicFrame>
      <p:sp>
        <p:nvSpPr>
          <p:cNvPr id="3" name="Rectangle 2">
            <a:extLst>
              <a:ext uri="{FF2B5EF4-FFF2-40B4-BE49-F238E27FC236}">
                <a16:creationId xmlns:a16="http://schemas.microsoft.com/office/drawing/2014/main" id="{70F2B8AE-6717-49A6-8489-EC69C9DCE541}"/>
              </a:ext>
            </a:extLst>
          </p:cNvPr>
          <p:cNvSpPr/>
          <p:nvPr/>
        </p:nvSpPr>
        <p:spPr>
          <a:xfrm>
            <a:off x="328541" y="5830215"/>
            <a:ext cx="11534913" cy="646331"/>
          </a:xfrm>
          <a:prstGeom prst="rect">
            <a:avLst/>
          </a:prstGeom>
        </p:spPr>
        <p:txBody>
          <a:bodyPr wrap="square">
            <a:spAutoFit/>
          </a:bodyPr>
          <a:lstStyle/>
          <a:p>
            <a:r>
              <a:rPr lang="es-US" sz="1200" dirty="0">
                <a:solidFill>
                  <a:schemeClr val="accent1">
                    <a:lumMod val="50000"/>
                  </a:schemeClr>
                </a:solidFill>
                <a:cs typeface="Arial" panose="020B0604020202020204" pitchFamily="34" charset="0"/>
              </a:rPr>
              <a:t>*Los Planes C y F ya no están disponibles para las personas que se incorporaron a Medicare a partir del 1 de enero de 2020 o después. Sin embargo, si usted era elegible para Medicare antes del 1 de enero de 2020 pero todavía no estaba inscrito, es posible que pueda comprar Plan C o Plan F. Las personas nuevas en Medicare el 1 de enero de 2020 o después, tienen derecho a comprar Planes D y G en lugar de Planes C y F. </a:t>
            </a:r>
          </a:p>
        </p:txBody>
      </p:sp>
      <p:sp>
        <p:nvSpPr>
          <p:cNvPr id="6" name="Footer Placeholder 5">
            <a:extLst>
              <a:ext uri="{FF2B5EF4-FFF2-40B4-BE49-F238E27FC236}">
                <a16:creationId xmlns:a16="http://schemas.microsoft.com/office/drawing/2014/main" id="{1D483ECF-E157-4874-9FEC-9EB1A0410FF3}"/>
              </a:ext>
            </a:extLst>
          </p:cNvPr>
          <p:cNvSpPr>
            <a:spLocks noGrp="1"/>
          </p:cNvSpPr>
          <p:nvPr>
            <p:ph type="ftr" sz="quarter" idx="11"/>
          </p:nvPr>
        </p:nvSpPr>
        <p:spPr/>
        <p:txBody>
          <a:bodyPr/>
          <a:lstStyle/>
          <a:p>
            <a:r>
              <a:rPr lang="es-US"/>
              <a:t>Pólizas del Seguro Suplementario de Medicare (Medigap)</a:t>
            </a:r>
          </a:p>
        </p:txBody>
      </p:sp>
      <p:sp>
        <p:nvSpPr>
          <p:cNvPr id="7" name="Slide Number Placeholder 6">
            <a:extLst>
              <a:ext uri="{FF2B5EF4-FFF2-40B4-BE49-F238E27FC236}">
                <a16:creationId xmlns:a16="http://schemas.microsoft.com/office/drawing/2014/main" id="{2C45241E-E511-4AD5-AEA3-79F46B9C4C17}"/>
              </a:ext>
            </a:extLst>
          </p:cNvPr>
          <p:cNvSpPr>
            <a:spLocks noGrp="1"/>
          </p:cNvSpPr>
          <p:nvPr>
            <p:ph type="sldNum" sz="quarter" idx="12"/>
          </p:nvPr>
        </p:nvSpPr>
        <p:spPr/>
        <p:txBody>
          <a:bodyPr/>
          <a:lstStyle/>
          <a:p>
            <a:fld id="{F0CCE2AE-27A2-40B1-80D1-5342831D4722}" type="slidenum">
              <a:rPr lang="en-US" smtClean="0"/>
              <a:t>56</a:t>
            </a:fld>
            <a:endParaRPr lang="en-US"/>
          </a:p>
        </p:txBody>
      </p:sp>
      <p:sp>
        <p:nvSpPr>
          <p:cNvPr id="5" name="Date Placeholder 4">
            <a:extLst>
              <a:ext uri="{FF2B5EF4-FFF2-40B4-BE49-F238E27FC236}">
                <a16:creationId xmlns:a16="http://schemas.microsoft.com/office/drawing/2014/main" id="{A84F7EEB-4B3B-4ABA-9D68-CF76F3698DF1}"/>
              </a:ext>
            </a:extLst>
          </p:cNvPr>
          <p:cNvSpPr>
            <a:spLocks noGrp="1"/>
          </p:cNvSpPr>
          <p:nvPr>
            <p:ph type="dt" sz="half" idx="10"/>
          </p:nvPr>
        </p:nvSpPr>
        <p:spPr/>
        <p:txBody>
          <a:bodyPr/>
          <a:lstStyle/>
          <a:p>
            <a:r>
              <a:rPr lang="es-US"/>
              <a:t>Mayo de 2022</a:t>
            </a:r>
          </a:p>
        </p:txBody>
      </p:sp>
    </p:spTree>
    <p:custDataLst>
      <p:tags r:id="rId1"/>
    </p:custDataLst>
    <p:extLst>
      <p:ext uri="{BB962C8B-B14F-4D97-AF65-F5344CB8AC3E}">
        <p14:creationId xmlns:p14="http://schemas.microsoft.com/office/powerpoint/2010/main" val="239743517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588ED9-F12B-4CAA-9FAF-18572887577B}"/>
              </a:ext>
            </a:extLst>
          </p:cNvPr>
          <p:cNvSpPr>
            <a:spLocks noGrp="1"/>
          </p:cNvSpPr>
          <p:nvPr>
            <p:ph type="title"/>
          </p:nvPr>
        </p:nvSpPr>
        <p:spPr>
          <a:xfrm>
            <a:off x="0" y="-6017"/>
            <a:ext cx="12192000" cy="1009153"/>
          </a:xfrm>
        </p:spPr>
        <p:txBody>
          <a:bodyPr anchor="ctr">
            <a:normAutofit/>
          </a:bodyPr>
          <a:lstStyle/>
          <a:p>
            <a:r>
              <a:rPr lang="es-US" sz="3000"/>
              <a:t>Apéndice B (continuación)</a:t>
            </a:r>
          </a:p>
        </p:txBody>
      </p:sp>
      <p:graphicFrame>
        <p:nvGraphicFramePr>
          <p:cNvPr id="6" name="Table 5">
            <a:extLst>
              <a:ext uri="{FF2B5EF4-FFF2-40B4-BE49-F238E27FC236}">
                <a16:creationId xmlns:a16="http://schemas.microsoft.com/office/drawing/2014/main" id="{0F59AC71-EACE-4CAC-A909-9611D2F2BFF4}"/>
              </a:ext>
            </a:extLst>
          </p:cNvPr>
          <p:cNvGraphicFramePr>
            <a:graphicFrameLocks noGrp="1"/>
          </p:cNvGraphicFramePr>
          <p:nvPr>
            <p:extLst>
              <p:ext uri="{D42A27DB-BD31-4B8C-83A1-F6EECF244321}">
                <p14:modId xmlns:p14="http://schemas.microsoft.com/office/powerpoint/2010/main" val="411673979"/>
              </p:ext>
            </p:extLst>
          </p:nvPr>
        </p:nvGraphicFramePr>
        <p:xfrm>
          <a:off x="368300" y="1064424"/>
          <a:ext cx="11455400" cy="4541520"/>
        </p:xfrm>
        <a:graphic>
          <a:graphicData uri="http://schemas.openxmlformats.org/drawingml/2006/table">
            <a:tbl>
              <a:tblPr firstRow="1" bandRow="1">
                <a:tableStyleId>{5FD0F851-EC5A-4D38-B0AD-8093EC10F338}</a:tableStyleId>
              </a:tblPr>
              <a:tblGrid>
                <a:gridCol w="3633620">
                  <a:extLst>
                    <a:ext uri="{9D8B030D-6E8A-4147-A177-3AD203B41FA5}">
                      <a16:colId xmlns:a16="http://schemas.microsoft.com/office/drawing/2014/main" val="1731126815"/>
                    </a:ext>
                  </a:extLst>
                </a:gridCol>
                <a:gridCol w="4003313">
                  <a:extLst>
                    <a:ext uri="{9D8B030D-6E8A-4147-A177-3AD203B41FA5}">
                      <a16:colId xmlns:a16="http://schemas.microsoft.com/office/drawing/2014/main" val="1015106359"/>
                    </a:ext>
                  </a:extLst>
                </a:gridCol>
                <a:gridCol w="3818467">
                  <a:extLst>
                    <a:ext uri="{9D8B030D-6E8A-4147-A177-3AD203B41FA5}">
                      <a16:colId xmlns:a16="http://schemas.microsoft.com/office/drawing/2014/main" val="1664700588"/>
                    </a:ext>
                  </a:extLst>
                </a:gridCol>
              </a:tblGrid>
              <a:tr h="370840">
                <a:tc>
                  <a:txBody>
                    <a:bodyPr/>
                    <a:lstStyle/>
                    <a:p>
                      <a:r>
                        <a:rPr lang="es-US" sz="1400" dirty="0">
                          <a:solidFill>
                            <a:schemeClr val="accent5">
                              <a:lumMod val="50000"/>
                            </a:schemeClr>
                          </a:solidFill>
                        </a:rPr>
                        <a:t>Tiene un derecho de emisión garantizada si... </a:t>
                      </a:r>
                    </a:p>
                  </a:txBody>
                  <a:tcPr/>
                </a:tc>
                <a:tc>
                  <a:txBody>
                    <a:bodyPr/>
                    <a:lstStyle/>
                    <a:p>
                      <a:r>
                        <a:rPr lang="es-US" sz="1400">
                          <a:solidFill>
                            <a:schemeClr val="accent5">
                              <a:lumMod val="50000"/>
                            </a:schemeClr>
                          </a:solidFill>
                        </a:rPr>
                        <a:t>Tiene derecho a comprar... </a:t>
                      </a:r>
                    </a:p>
                  </a:txBody>
                  <a:tcPr/>
                </a:tc>
                <a:tc>
                  <a:txBody>
                    <a:bodyPr/>
                    <a:lstStyle/>
                    <a:p>
                      <a:r>
                        <a:rPr lang="es-US" sz="1400">
                          <a:solidFill>
                            <a:schemeClr val="accent5">
                              <a:lumMod val="50000"/>
                            </a:schemeClr>
                          </a:solidFill>
                        </a:rPr>
                        <a:t>Puede/debe presentar una solicitud para una póliza de Medigap... </a:t>
                      </a:r>
                    </a:p>
                  </a:txBody>
                  <a:tcPr/>
                </a:tc>
                <a:extLst>
                  <a:ext uri="{0D108BD9-81ED-4DB2-BD59-A6C34878D82A}">
                    <a16:rowId xmlns:a16="http://schemas.microsoft.com/office/drawing/2014/main" val="70774617"/>
                  </a:ext>
                </a:extLst>
              </a:tr>
              <a:tr h="370840">
                <a:tc>
                  <a:txBody>
                    <a:bodyPr/>
                    <a:lstStyle/>
                    <a:p>
                      <a:r>
                        <a:rPr lang="es-US" sz="1200" dirty="0">
                          <a:solidFill>
                            <a:schemeClr val="accent5">
                              <a:lumMod val="50000"/>
                            </a:schemeClr>
                          </a:solidFill>
                        </a:rPr>
                        <a:t>(Derecho de prueba) Se incorporó a un plan de Medicare </a:t>
                      </a:r>
                      <a:r>
                        <a:rPr lang="es-US" sz="1200" dirty="0" err="1">
                          <a:solidFill>
                            <a:schemeClr val="accent5">
                              <a:lumMod val="50000"/>
                            </a:schemeClr>
                          </a:solidFill>
                        </a:rPr>
                        <a:t>Advantage</a:t>
                      </a:r>
                      <a:r>
                        <a:rPr lang="es-US" sz="1200" dirty="0">
                          <a:solidFill>
                            <a:schemeClr val="accent5">
                              <a:lumMod val="50000"/>
                            </a:schemeClr>
                          </a:solidFill>
                        </a:rPr>
                        <a:t> o al Programa de Cuidado Integral para Personas Mayores (PACE, por sus siglas en inglés) cuando era elegible originalmente para la Parte A de Medicare a los 65 años y en el plazo de los primeros 12 meses de incorporarse decide que quiere cambiarse a Medicare Original.</a:t>
                      </a:r>
                    </a:p>
                  </a:txBody>
                  <a:tcPr/>
                </a:tc>
                <a:tc>
                  <a:txBody>
                    <a:bodyPr/>
                    <a:lstStyle/>
                    <a:p>
                      <a:r>
                        <a:rPr lang="es-US" sz="1200" dirty="0">
                          <a:solidFill>
                            <a:schemeClr val="accent5">
                              <a:lumMod val="50000"/>
                            </a:schemeClr>
                          </a:solidFill>
                        </a:rPr>
                        <a:t>Cualquier póliza de </a:t>
                      </a:r>
                      <a:r>
                        <a:rPr lang="es-US" sz="1200" dirty="0" err="1">
                          <a:solidFill>
                            <a:schemeClr val="accent5">
                              <a:lumMod val="50000"/>
                            </a:schemeClr>
                          </a:solidFill>
                        </a:rPr>
                        <a:t>Medigap</a:t>
                      </a:r>
                      <a:r>
                        <a:rPr lang="es-US" sz="1200" dirty="0">
                          <a:solidFill>
                            <a:schemeClr val="accent5">
                              <a:lumMod val="50000"/>
                            </a:schemeClr>
                          </a:solidFill>
                        </a:rPr>
                        <a:t> que cualquier compañía de seguros venda en su estado*. </a:t>
                      </a:r>
                    </a:p>
                  </a:txBody>
                  <a:tcPr/>
                </a:tc>
                <a:tc>
                  <a:txBody>
                    <a:bodyPr/>
                    <a:lstStyle/>
                    <a:p>
                      <a:r>
                        <a:rPr lang="es-US" sz="1200">
                          <a:solidFill>
                            <a:schemeClr val="accent5">
                              <a:lumMod val="50000"/>
                            </a:schemeClr>
                          </a:solidFill>
                        </a:rPr>
                        <a:t>Tanto como 60 días calendario antes de la fecha en que su vaya a terminar, pero no después de 63 días calendario después de que su cobertura termine. Nota: Sus derechos pueden durar 12 meses adicionales bajo ciertas circunstancias. </a:t>
                      </a:r>
                    </a:p>
                  </a:txBody>
                  <a:tcPr/>
                </a:tc>
                <a:extLst>
                  <a:ext uri="{0D108BD9-81ED-4DB2-BD59-A6C34878D82A}">
                    <a16:rowId xmlns:a16="http://schemas.microsoft.com/office/drawing/2014/main" val="2076395632"/>
                  </a:ext>
                </a:extLst>
              </a:tr>
              <a:tr h="370840">
                <a:tc>
                  <a:txBody>
                    <a:bodyPr/>
                    <a:lstStyle/>
                    <a:p>
                      <a:r>
                        <a:rPr lang="es-US" sz="1200">
                          <a:solidFill>
                            <a:schemeClr val="accent5">
                              <a:lumMod val="50000"/>
                            </a:schemeClr>
                          </a:solidFill>
                        </a:rPr>
                        <a:t>(Derecho de prueba) Si canceló una póliza de Medigap para incorporarse a un plan de Medicare Advantage (o cambiarse a una póliza de Medicare SELECT) por primera vez, ha estado en el plan menos de un año y quiere regresar nuevamente. </a:t>
                      </a:r>
                    </a:p>
                  </a:txBody>
                  <a:tcPr/>
                </a:tc>
                <a:tc>
                  <a:txBody>
                    <a:bodyPr/>
                    <a:lstStyle/>
                    <a:p>
                      <a:r>
                        <a:rPr lang="es-US" sz="1200">
                          <a:solidFill>
                            <a:schemeClr val="accent5">
                              <a:lumMod val="50000"/>
                            </a:schemeClr>
                          </a:solidFill>
                        </a:rPr>
                        <a:t>La póliza de Medigap que tenía antes de incorporarse al plan de Medicare Advantage o la póliza de Medicare SELECT, si la misma compañía de seguros que usted tenía antes todavía la vende. Si su póliza de Medigap anterior no está disponible, puede comprar el Plan A, B, C*, D*, F*, G*, K, o L de Medigap que cualquier compañía de seguros venda en su estado.</a:t>
                      </a:r>
                    </a:p>
                  </a:txBody>
                  <a:tcPr/>
                </a:tc>
                <a:tc>
                  <a:txBody>
                    <a:bodyPr/>
                    <a:lstStyle/>
                    <a:p>
                      <a:r>
                        <a:rPr lang="es-US" sz="1200">
                          <a:solidFill>
                            <a:schemeClr val="accent5">
                              <a:lumMod val="50000"/>
                            </a:schemeClr>
                          </a:solidFill>
                        </a:rPr>
                        <a:t>Tanto como 60 días calendario antes de la fecha en que su vaya a terminar, pero no después de 63 días calendario después de que su cobertura termine. Nota: Sus derechos pueden durar 12 meses adicionales bajo ciertas circunstancias. </a:t>
                      </a:r>
                    </a:p>
                  </a:txBody>
                  <a:tcPr/>
                </a:tc>
                <a:extLst>
                  <a:ext uri="{0D108BD9-81ED-4DB2-BD59-A6C34878D82A}">
                    <a16:rowId xmlns:a16="http://schemas.microsoft.com/office/drawing/2014/main" val="2033994162"/>
                  </a:ext>
                </a:extLst>
              </a:tr>
              <a:tr h="370840">
                <a:tc>
                  <a:txBody>
                    <a:bodyPr/>
                    <a:lstStyle/>
                    <a:p>
                      <a:r>
                        <a:rPr lang="es-US" sz="1200">
                          <a:solidFill>
                            <a:schemeClr val="accent5">
                              <a:lumMod val="50000"/>
                            </a:schemeClr>
                          </a:solidFill>
                        </a:rPr>
                        <a:t>Su compañía de seguros de Medigap se declara en bancarrota y usted pierde su cobertura o la cobertura de su póliza de Medigap finaliza por algún otro motivo que no sea responsabilidad suya. </a:t>
                      </a:r>
                    </a:p>
                  </a:txBody>
                  <a:tcPr/>
                </a:tc>
                <a:tc>
                  <a:txBody>
                    <a:bodyPr/>
                    <a:lstStyle/>
                    <a:p>
                      <a:r>
                        <a:rPr lang="es-US" sz="1200">
                          <a:solidFill>
                            <a:schemeClr val="accent5">
                              <a:lumMod val="50000"/>
                            </a:schemeClr>
                          </a:solidFill>
                        </a:rPr>
                        <a:t>Plan A, B, C*, D*, F*, G*, K, o L de Medigap que esté disponible para la venta en su estado por cualquier compañía de seguros</a:t>
                      </a:r>
                    </a:p>
                  </a:txBody>
                  <a:tcPr/>
                </a:tc>
                <a:tc>
                  <a:txBody>
                    <a:bodyPr/>
                    <a:lstStyle/>
                    <a:p>
                      <a:r>
                        <a:rPr lang="es-US" sz="1200">
                          <a:solidFill>
                            <a:schemeClr val="accent5">
                              <a:lumMod val="50000"/>
                            </a:schemeClr>
                          </a:solidFill>
                        </a:rPr>
                        <a:t>Como máximo 63 días calendario desde la fecha en que finalice su cobertura.</a:t>
                      </a:r>
                    </a:p>
                  </a:txBody>
                  <a:tcPr/>
                </a:tc>
                <a:extLst>
                  <a:ext uri="{0D108BD9-81ED-4DB2-BD59-A6C34878D82A}">
                    <a16:rowId xmlns:a16="http://schemas.microsoft.com/office/drawing/2014/main" val="1183482093"/>
                  </a:ext>
                </a:extLst>
              </a:tr>
              <a:tr h="370840">
                <a:tc>
                  <a:txBody>
                    <a:bodyPr/>
                    <a:lstStyle/>
                    <a:p>
                      <a:r>
                        <a:rPr lang="es-US" sz="1200">
                          <a:solidFill>
                            <a:schemeClr val="accent5">
                              <a:lumMod val="50000"/>
                            </a:schemeClr>
                          </a:solidFill>
                        </a:rPr>
                        <a:t>Usted se va de un plan de Medicare Advantage o cancela una póliza de Medigap porque la compañía no ha respetado las normas o le ha engañado.</a:t>
                      </a:r>
                    </a:p>
                  </a:txBody>
                  <a:tcPr/>
                </a:tc>
                <a:tc>
                  <a:txBody>
                    <a:bodyPr/>
                    <a:lstStyle/>
                    <a:p>
                      <a:r>
                        <a:rPr lang="es-US" sz="1200">
                          <a:solidFill>
                            <a:schemeClr val="accent5">
                              <a:lumMod val="50000"/>
                            </a:schemeClr>
                          </a:solidFill>
                        </a:rPr>
                        <a:t>Plan A, B, C*, D*, F*, G*, K, o L de Medigap que esté disponible para la venta en su estado por cualquier compañía de seguros. </a:t>
                      </a:r>
                    </a:p>
                  </a:txBody>
                  <a:tcPr/>
                </a:tc>
                <a:tc>
                  <a:txBody>
                    <a:bodyPr/>
                    <a:lstStyle/>
                    <a:p>
                      <a:r>
                        <a:rPr lang="es-US" sz="1200" dirty="0">
                          <a:solidFill>
                            <a:schemeClr val="accent5">
                              <a:lumMod val="50000"/>
                            </a:schemeClr>
                          </a:solidFill>
                        </a:rPr>
                        <a:t>Como máximo 63 días calendario desde la fecha en que finalice su cobertura. </a:t>
                      </a:r>
                    </a:p>
                  </a:txBody>
                  <a:tcPr/>
                </a:tc>
                <a:extLst>
                  <a:ext uri="{0D108BD9-81ED-4DB2-BD59-A6C34878D82A}">
                    <a16:rowId xmlns:a16="http://schemas.microsoft.com/office/drawing/2014/main" val="1523753696"/>
                  </a:ext>
                </a:extLst>
              </a:tr>
            </a:tbl>
          </a:graphicData>
        </a:graphic>
      </p:graphicFrame>
      <p:sp>
        <p:nvSpPr>
          <p:cNvPr id="7" name="Rectangle 6">
            <a:extLst>
              <a:ext uri="{FF2B5EF4-FFF2-40B4-BE49-F238E27FC236}">
                <a16:creationId xmlns:a16="http://schemas.microsoft.com/office/drawing/2014/main" id="{1259DC2F-3597-4F58-8662-7287F7315886}"/>
              </a:ext>
            </a:extLst>
          </p:cNvPr>
          <p:cNvSpPr/>
          <p:nvPr/>
        </p:nvSpPr>
        <p:spPr>
          <a:xfrm>
            <a:off x="368300" y="5663962"/>
            <a:ext cx="11534913" cy="646331"/>
          </a:xfrm>
          <a:prstGeom prst="rect">
            <a:avLst/>
          </a:prstGeom>
        </p:spPr>
        <p:txBody>
          <a:bodyPr wrap="square">
            <a:spAutoFit/>
          </a:bodyPr>
          <a:lstStyle/>
          <a:p>
            <a:r>
              <a:rPr lang="es-US" sz="1200" dirty="0">
                <a:solidFill>
                  <a:schemeClr val="accent1">
                    <a:lumMod val="50000"/>
                  </a:schemeClr>
                </a:solidFill>
                <a:cs typeface="Arial" panose="020B0604020202020204" pitchFamily="34" charset="0"/>
              </a:rPr>
              <a:t>*Los Planes C y F ya no están disponibles para las personas que se incorporaron a Medicare a partir del 1 de enero de 2020 o después. Sin embargo, si usted era elegible para Medicare antes del 1 de enero de 2020 pero todavía no estaba inscrito, es posible que pueda comprar Plan C o Plan F. Las personas nuevas en Medicare el 1 de enero de 2020 o después, tienen derecho a comprar Planes D y G en lugar de Planes C y F. </a:t>
            </a:r>
          </a:p>
        </p:txBody>
      </p:sp>
      <p:sp>
        <p:nvSpPr>
          <p:cNvPr id="5" name="Footer Placeholder 4">
            <a:extLst>
              <a:ext uri="{FF2B5EF4-FFF2-40B4-BE49-F238E27FC236}">
                <a16:creationId xmlns:a16="http://schemas.microsoft.com/office/drawing/2014/main" id="{83337755-1B21-4BD3-83E9-5D5242663CCC}"/>
              </a:ext>
            </a:extLst>
          </p:cNvPr>
          <p:cNvSpPr>
            <a:spLocks noGrp="1"/>
          </p:cNvSpPr>
          <p:nvPr>
            <p:ph type="ftr" sz="quarter" idx="11"/>
          </p:nvPr>
        </p:nvSpPr>
        <p:spPr/>
        <p:txBody>
          <a:bodyPr/>
          <a:lstStyle/>
          <a:p>
            <a:r>
              <a:rPr lang="es-US"/>
              <a:t>Pólizas del Seguro Suplementario de Medicare (Medigap)</a:t>
            </a:r>
          </a:p>
        </p:txBody>
      </p:sp>
      <p:sp>
        <p:nvSpPr>
          <p:cNvPr id="3" name="Slide Number Placeholder 2">
            <a:extLst>
              <a:ext uri="{FF2B5EF4-FFF2-40B4-BE49-F238E27FC236}">
                <a16:creationId xmlns:a16="http://schemas.microsoft.com/office/drawing/2014/main" id="{739A4739-5818-4052-8772-52BCD0FACEB0}"/>
              </a:ext>
            </a:extLst>
          </p:cNvPr>
          <p:cNvSpPr>
            <a:spLocks noGrp="1"/>
          </p:cNvSpPr>
          <p:nvPr>
            <p:ph type="sldNum" sz="quarter" idx="12"/>
          </p:nvPr>
        </p:nvSpPr>
        <p:spPr/>
        <p:txBody>
          <a:bodyPr/>
          <a:lstStyle/>
          <a:p>
            <a:fld id="{F0CCE2AE-27A2-40B1-80D1-5342831D4722}" type="slidenum">
              <a:rPr lang="en-US" smtClean="0"/>
              <a:t>57</a:t>
            </a:fld>
            <a:endParaRPr lang="en-US"/>
          </a:p>
        </p:txBody>
      </p:sp>
      <p:sp>
        <p:nvSpPr>
          <p:cNvPr id="4" name="Date Placeholder 3">
            <a:extLst>
              <a:ext uri="{FF2B5EF4-FFF2-40B4-BE49-F238E27FC236}">
                <a16:creationId xmlns:a16="http://schemas.microsoft.com/office/drawing/2014/main" id="{30011E21-6FBA-425C-BDF4-E2A7EAB3009C}"/>
              </a:ext>
            </a:extLst>
          </p:cNvPr>
          <p:cNvSpPr>
            <a:spLocks noGrp="1"/>
          </p:cNvSpPr>
          <p:nvPr>
            <p:ph type="dt" sz="half" idx="10"/>
          </p:nvPr>
        </p:nvSpPr>
        <p:spPr/>
        <p:txBody>
          <a:bodyPr/>
          <a:lstStyle/>
          <a:p>
            <a:r>
              <a:rPr lang="es-US"/>
              <a:t>Mayo de 2022</a:t>
            </a:r>
          </a:p>
        </p:txBody>
      </p:sp>
    </p:spTree>
    <p:custDataLst>
      <p:tags r:id="rId1"/>
    </p:custDataLst>
    <p:extLst>
      <p:ext uri="{BB962C8B-B14F-4D97-AF65-F5344CB8AC3E}">
        <p14:creationId xmlns:p14="http://schemas.microsoft.com/office/powerpoint/2010/main" val="236306210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914400"/>
          </a:xfrm>
        </p:spPr>
        <p:txBody>
          <a:bodyPr anchor="ctr">
            <a:normAutofit/>
          </a:bodyPr>
          <a:lstStyle/>
          <a:p>
            <a:r>
              <a:rPr lang="es-US" sz="3000"/>
              <a:t>Siglas</a:t>
            </a:r>
          </a:p>
        </p:txBody>
      </p:sp>
      <p:sp>
        <p:nvSpPr>
          <p:cNvPr id="7" name="Content Placeholder 2"/>
          <p:cNvSpPr>
            <a:spLocks noGrp="1"/>
          </p:cNvSpPr>
          <p:nvPr>
            <p:ph type="body" sz="quarter" idx="13"/>
          </p:nvPr>
        </p:nvSpPr>
        <p:spPr>
          <a:xfrm>
            <a:off x="838200" y="1172817"/>
            <a:ext cx="10644188" cy="5017917"/>
          </a:xfrm>
        </p:spPr>
        <p:txBody>
          <a:bodyPr numCol="2" spcCol="182880">
            <a:normAutofit fontScale="92500" lnSpcReduction="10000"/>
          </a:bodyPr>
          <a:lstStyle/>
          <a:p>
            <a:pPr marL="0" indent="0">
              <a:lnSpc>
                <a:spcPct val="120000"/>
              </a:lnSpc>
              <a:buNone/>
            </a:pPr>
            <a:r>
              <a:rPr lang="es-US" sz="1800" b="1" dirty="0">
                <a:solidFill>
                  <a:schemeClr val="accent1">
                    <a:lumMod val="75000"/>
                  </a:schemeClr>
                </a:solidFill>
              </a:rPr>
              <a:t>CHIP:</a:t>
            </a:r>
            <a:r>
              <a:rPr lang="es-US" sz="1800" dirty="0">
                <a:solidFill>
                  <a:schemeClr val="accent1">
                    <a:lumMod val="75000"/>
                  </a:schemeClr>
                </a:solidFill>
              </a:rPr>
              <a:t> Programa de Seguro Médico para Niños </a:t>
            </a:r>
          </a:p>
          <a:p>
            <a:pPr marL="0" indent="0">
              <a:lnSpc>
                <a:spcPct val="120000"/>
              </a:lnSpc>
              <a:buNone/>
            </a:pPr>
            <a:r>
              <a:rPr lang="es-US" sz="1800" b="1" dirty="0">
                <a:solidFill>
                  <a:schemeClr val="accent1">
                    <a:lumMod val="75000"/>
                  </a:schemeClr>
                </a:solidFill>
              </a:rPr>
              <a:t>COBRA:</a:t>
            </a:r>
            <a:r>
              <a:rPr lang="es-US" sz="1800" dirty="0">
                <a:solidFill>
                  <a:schemeClr val="accent1">
                    <a:lumMod val="75000"/>
                  </a:schemeClr>
                </a:solidFill>
              </a:rPr>
              <a:t> Ley Ómnibus Consolidada de Reconciliación Presupuestaria</a:t>
            </a:r>
          </a:p>
          <a:p>
            <a:pPr marL="0" indent="0">
              <a:lnSpc>
                <a:spcPct val="120000"/>
              </a:lnSpc>
              <a:buNone/>
            </a:pPr>
            <a:r>
              <a:rPr lang="es-US" sz="1800" b="1" dirty="0">
                <a:solidFill>
                  <a:schemeClr val="accent1">
                    <a:lumMod val="75000"/>
                  </a:schemeClr>
                </a:solidFill>
              </a:rPr>
              <a:t>CMS:</a:t>
            </a:r>
            <a:r>
              <a:rPr lang="es-US" sz="1800" dirty="0">
                <a:solidFill>
                  <a:schemeClr val="accent1">
                    <a:lumMod val="75000"/>
                  </a:schemeClr>
                </a:solidFill>
              </a:rPr>
              <a:t> Centros para Servicios de Medicare y Medicaid </a:t>
            </a:r>
          </a:p>
          <a:p>
            <a:pPr marL="0" indent="0">
              <a:lnSpc>
                <a:spcPct val="120000"/>
              </a:lnSpc>
              <a:buNone/>
            </a:pPr>
            <a:r>
              <a:rPr lang="es-US" sz="1800" b="1" dirty="0">
                <a:solidFill>
                  <a:schemeClr val="accent1">
                    <a:lumMod val="75000"/>
                  </a:schemeClr>
                </a:solidFill>
              </a:rPr>
              <a:t>GEP:</a:t>
            </a:r>
            <a:r>
              <a:rPr lang="es-US" sz="1800" dirty="0">
                <a:solidFill>
                  <a:schemeClr val="accent1">
                    <a:lumMod val="75000"/>
                  </a:schemeClr>
                </a:solidFill>
              </a:rPr>
              <a:t> Período de Inscripción General</a:t>
            </a:r>
          </a:p>
          <a:p>
            <a:pPr marL="0" indent="0">
              <a:lnSpc>
                <a:spcPct val="120000"/>
              </a:lnSpc>
              <a:buNone/>
            </a:pPr>
            <a:r>
              <a:rPr lang="es-US" sz="1800" b="1" dirty="0">
                <a:solidFill>
                  <a:schemeClr val="accent1">
                    <a:lumMod val="75000"/>
                  </a:schemeClr>
                </a:solidFill>
              </a:rPr>
              <a:t>GHP:</a:t>
            </a:r>
            <a:r>
              <a:rPr lang="es-US" sz="1800" dirty="0">
                <a:solidFill>
                  <a:schemeClr val="accent1">
                    <a:lumMod val="75000"/>
                  </a:schemeClr>
                </a:solidFill>
              </a:rPr>
              <a:t> Plan de salud grupal </a:t>
            </a:r>
          </a:p>
          <a:p>
            <a:pPr marL="0" indent="0">
              <a:lnSpc>
                <a:spcPct val="120000"/>
              </a:lnSpc>
              <a:buNone/>
            </a:pPr>
            <a:r>
              <a:rPr lang="es-US" sz="1800" b="1" dirty="0">
                <a:solidFill>
                  <a:schemeClr val="accent1">
                    <a:lumMod val="75000"/>
                  </a:schemeClr>
                </a:solidFill>
              </a:rPr>
              <a:t>ESRD:</a:t>
            </a:r>
            <a:r>
              <a:rPr lang="es-US" sz="1800" dirty="0">
                <a:solidFill>
                  <a:schemeClr val="accent1">
                    <a:lumMod val="75000"/>
                  </a:schemeClr>
                </a:solidFill>
              </a:rPr>
              <a:t> Enfermedad renal en etapa final </a:t>
            </a:r>
          </a:p>
          <a:p>
            <a:pPr marL="0" indent="0">
              <a:lnSpc>
                <a:spcPct val="120000"/>
              </a:lnSpc>
              <a:buNone/>
            </a:pPr>
            <a:r>
              <a:rPr lang="es-US" sz="1800" b="1" dirty="0">
                <a:solidFill>
                  <a:schemeClr val="accent1">
                    <a:lumMod val="75000"/>
                  </a:schemeClr>
                </a:solidFill>
              </a:rPr>
              <a:t>HMO:</a:t>
            </a:r>
            <a:r>
              <a:rPr lang="es-US" sz="1800" dirty="0">
                <a:solidFill>
                  <a:schemeClr val="accent1">
                    <a:lumMod val="75000"/>
                  </a:schemeClr>
                </a:solidFill>
              </a:rPr>
              <a:t> Organización para el Mantenimiento de </a:t>
            </a:r>
            <a:br>
              <a:rPr lang="es-US" sz="1800" dirty="0">
                <a:solidFill>
                  <a:schemeClr val="accent1">
                    <a:lumMod val="75000"/>
                  </a:schemeClr>
                </a:solidFill>
              </a:rPr>
            </a:br>
            <a:r>
              <a:rPr lang="es-US" sz="1800" dirty="0">
                <a:solidFill>
                  <a:schemeClr val="accent1">
                    <a:lumMod val="75000"/>
                  </a:schemeClr>
                </a:solidFill>
              </a:rPr>
              <a:t>la Salud </a:t>
            </a:r>
          </a:p>
          <a:p>
            <a:pPr marL="0" indent="0">
              <a:lnSpc>
                <a:spcPct val="120000"/>
              </a:lnSpc>
              <a:buNone/>
            </a:pPr>
            <a:r>
              <a:rPr lang="es-US" sz="1800" b="1" dirty="0">
                <a:solidFill>
                  <a:schemeClr val="accent1">
                    <a:lumMod val="75000"/>
                  </a:schemeClr>
                </a:solidFill>
              </a:rPr>
              <a:t>IEP:</a:t>
            </a:r>
            <a:r>
              <a:rPr lang="es-US" sz="1800" dirty="0">
                <a:solidFill>
                  <a:schemeClr val="accent1">
                    <a:lumMod val="75000"/>
                  </a:schemeClr>
                </a:solidFill>
              </a:rPr>
              <a:t> Período de Inscripción Inicial</a:t>
            </a:r>
          </a:p>
          <a:p>
            <a:pPr marL="0" indent="0">
              <a:lnSpc>
                <a:spcPct val="120000"/>
              </a:lnSpc>
              <a:buNone/>
            </a:pPr>
            <a:r>
              <a:rPr lang="es-US" sz="1800" b="1" dirty="0">
                <a:solidFill>
                  <a:schemeClr val="accent1">
                    <a:lumMod val="75000"/>
                  </a:schemeClr>
                </a:solidFill>
              </a:rPr>
              <a:t>MACRA:</a:t>
            </a:r>
            <a:r>
              <a:rPr lang="es-US" sz="1800" dirty="0">
                <a:solidFill>
                  <a:schemeClr val="accent1">
                    <a:lumMod val="75000"/>
                  </a:schemeClr>
                </a:solidFill>
              </a:rPr>
              <a:t> Ley de Acceso a Medicare y Ley de Reautorización de CHIP de 2015</a:t>
            </a:r>
          </a:p>
          <a:p>
            <a:pPr marL="0" indent="0">
              <a:lnSpc>
                <a:spcPct val="120000"/>
              </a:lnSpc>
              <a:buNone/>
            </a:pPr>
            <a:r>
              <a:rPr lang="es-US" sz="1800" b="1" dirty="0">
                <a:solidFill>
                  <a:schemeClr val="accent1">
                    <a:lumMod val="75000"/>
                  </a:schemeClr>
                </a:solidFill>
              </a:rPr>
              <a:t>NTP:</a:t>
            </a:r>
            <a:r>
              <a:rPr lang="es-US" sz="1800" dirty="0">
                <a:solidFill>
                  <a:schemeClr val="accent1">
                    <a:lumMod val="75000"/>
                  </a:schemeClr>
                </a:solidFill>
              </a:rPr>
              <a:t> Programa de Capacitación Nacional </a:t>
            </a:r>
          </a:p>
          <a:p>
            <a:pPr marL="0" indent="0">
              <a:lnSpc>
                <a:spcPct val="120000"/>
              </a:lnSpc>
              <a:buNone/>
            </a:pPr>
            <a:r>
              <a:rPr lang="es-US" sz="1800" b="1" dirty="0">
                <a:solidFill>
                  <a:schemeClr val="accent1">
                    <a:lumMod val="75000"/>
                  </a:schemeClr>
                </a:solidFill>
              </a:rPr>
              <a:t>OEP:</a:t>
            </a:r>
            <a:r>
              <a:rPr lang="es-US" sz="1800" dirty="0">
                <a:solidFill>
                  <a:schemeClr val="accent1">
                    <a:lumMod val="75000"/>
                  </a:schemeClr>
                </a:solidFill>
              </a:rPr>
              <a:t> Período de Inscripción abierta </a:t>
            </a:r>
          </a:p>
          <a:p>
            <a:pPr marL="0" indent="0">
              <a:lnSpc>
                <a:spcPct val="120000"/>
              </a:lnSpc>
              <a:buNone/>
            </a:pPr>
            <a:r>
              <a:rPr lang="es-US" sz="1800" b="1" dirty="0">
                <a:solidFill>
                  <a:schemeClr val="accent1">
                    <a:lumMod val="75000"/>
                  </a:schemeClr>
                </a:solidFill>
              </a:rPr>
              <a:t>PACE:</a:t>
            </a:r>
            <a:r>
              <a:rPr lang="es-US" sz="1800" dirty="0">
                <a:solidFill>
                  <a:schemeClr val="accent1">
                    <a:lumMod val="75000"/>
                  </a:schemeClr>
                </a:solidFill>
              </a:rPr>
              <a:t> Programas de Cuidado Integral </a:t>
            </a:r>
            <a:br>
              <a:rPr lang="es-US" sz="1800" dirty="0">
                <a:solidFill>
                  <a:schemeClr val="accent1">
                    <a:lumMod val="75000"/>
                  </a:schemeClr>
                </a:solidFill>
              </a:rPr>
            </a:br>
            <a:r>
              <a:rPr lang="es-US" sz="1800" dirty="0">
                <a:solidFill>
                  <a:schemeClr val="accent1">
                    <a:lumMod val="75000"/>
                  </a:schemeClr>
                </a:solidFill>
              </a:rPr>
              <a:t>para Ancianos </a:t>
            </a:r>
          </a:p>
          <a:p>
            <a:pPr marL="0" indent="0">
              <a:lnSpc>
                <a:spcPct val="120000"/>
              </a:lnSpc>
              <a:buNone/>
            </a:pPr>
            <a:r>
              <a:rPr lang="es-US" sz="1800" b="1" dirty="0">
                <a:solidFill>
                  <a:schemeClr val="accent1">
                    <a:lumMod val="75000"/>
                  </a:schemeClr>
                </a:solidFill>
              </a:rPr>
              <a:t>PDP:</a:t>
            </a:r>
            <a:r>
              <a:rPr lang="es-US" sz="1800" dirty="0">
                <a:solidFill>
                  <a:schemeClr val="accent1">
                    <a:lumMod val="75000"/>
                  </a:schemeClr>
                </a:solidFill>
              </a:rPr>
              <a:t> Plan de Medicamentos Recetados </a:t>
            </a:r>
          </a:p>
          <a:p>
            <a:pPr marL="0" indent="0">
              <a:lnSpc>
                <a:spcPct val="120000"/>
              </a:lnSpc>
              <a:buNone/>
            </a:pPr>
            <a:r>
              <a:rPr lang="es-US" sz="1800" b="1" dirty="0">
                <a:solidFill>
                  <a:schemeClr val="accent1">
                    <a:lumMod val="75000"/>
                  </a:schemeClr>
                </a:solidFill>
              </a:rPr>
              <a:t>PPO:</a:t>
            </a:r>
            <a:r>
              <a:rPr lang="es-US" sz="1800" dirty="0">
                <a:solidFill>
                  <a:schemeClr val="accent1">
                    <a:lumMod val="75000"/>
                  </a:schemeClr>
                </a:solidFill>
              </a:rPr>
              <a:t> Organización de Proveedores Preferidos </a:t>
            </a:r>
          </a:p>
          <a:p>
            <a:pPr marL="0" indent="0">
              <a:lnSpc>
                <a:spcPct val="120000"/>
              </a:lnSpc>
              <a:buNone/>
            </a:pPr>
            <a:r>
              <a:rPr lang="es-US" sz="1800" b="1" dirty="0">
                <a:solidFill>
                  <a:schemeClr val="accent1">
                    <a:lumMod val="75000"/>
                  </a:schemeClr>
                </a:solidFill>
              </a:rPr>
              <a:t>SHIP:</a:t>
            </a:r>
            <a:r>
              <a:rPr lang="es-US" sz="1800" dirty="0">
                <a:solidFill>
                  <a:schemeClr val="accent1">
                    <a:lumMod val="75000"/>
                  </a:schemeClr>
                </a:solidFill>
              </a:rPr>
              <a:t> Programa Estatal de Asistencia sobre </a:t>
            </a:r>
            <a:br>
              <a:rPr lang="es-US" sz="1800" dirty="0">
                <a:solidFill>
                  <a:schemeClr val="accent1">
                    <a:lumMod val="75000"/>
                  </a:schemeClr>
                </a:solidFill>
              </a:rPr>
            </a:br>
            <a:r>
              <a:rPr lang="es-US" sz="1800" dirty="0">
                <a:solidFill>
                  <a:schemeClr val="accent1">
                    <a:lumMod val="75000"/>
                  </a:schemeClr>
                </a:solidFill>
              </a:rPr>
              <a:t>Seguros de Salud</a:t>
            </a:r>
          </a:p>
          <a:p>
            <a:pPr marL="0" indent="0">
              <a:lnSpc>
                <a:spcPct val="120000"/>
              </a:lnSpc>
              <a:buNone/>
            </a:pPr>
            <a:r>
              <a:rPr lang="es-US" sz="1800" b="1" dirty="0">
                <a:solidFill>
                  <a:schemeClr val="accent1">
                    <a:lumMod val="75000"/>
                  </a:schemeClr>
                </a:solidFill>
              </a:rPr>
              <a:t>SNF:</a:t>
            </a:r>
            <a:r>
              <a:rPr lang="es-US" sz="1800" dirty="0">
                <a:solidFill>
                  <a:schemeClr val="accent1">
                    <a:lumMod val="75000"/>
                  </a:schemeClr>
                </a:solidFill>
              </a:rPr>
              <a:t> Centro de Enfermería Especializada</a:t>
            </a:r>
          </a:p>
          <a:p>
            <a:pPr marL="0" indent="0">
              <a:lnSpc>
                <a:spcPct val="120000"/>
              </a:lnSpc>
              <a:buNone/>
            </a:pPr>
            <a:r>
              <a:rPr lang="es-US" sz="1800" b="1" dirty="0">
                <a:solidFill>
                  <a:schemeClr val="accent1">
                    <a:lumMod val="75000"/>
                  </a:schemeClr>
                </a:solidFill>
              </a:rPr>
              <a:t>TTY:</a:t>
            </a:r>
            <a:r>
              <a:rPr lang="es-US" sz="1800" dirty="0">
                <a:solidFill>
                  <a:schemeClr val="accent1">
                    <a:lumMod val="75000"/>
                  </a:schemeClr>
                </a:solidFill>
              </a:rPr>
              <a:t> Teletipo/teléfono de texto </a:t>
            </a:r>
          </a:p>
          <a:p>
            <a:pPr marL="0" indent="0">
              <a:lnSpc>
                <a:spcPct val="120000"/>
              </a:lnSpc>
              <a:buNone/>
            </a:pPr>
            <a:r>
              <a:rPr lang="es-US" sz="1800" b="1" dirty="0">
                <a:solidFill>
                  <a:schemeClr val="accent1">
                    <a:lumMod val="75000"/>
                  </a:schemeClr>
                </a:solidFill>
              </a:rPr>
              <a:t>VA:</a:t>
            </a:r>
            <a:r>
              <a:rPr lang="es-US" sz="1800" dirty="0">
                <a:solidFill>
                  <a:schemeClr val="accent1">
                    <a:lumMod val="75000"/>
                  </a:schemeClr>
                </a:solidFill>
              </a:rPr>
              <a:t> Asuntos de Veteranos</a:t>
            </a:r>
          </a:p>
          <a:p>
            <a:pPr marL="0" indent="0">
              <a:buNone/>
            </a:pPr>
            <a:endParaRPr lang="en-US" sz="1600" dirty="0"/>
          </a:p>
        </p:txBody>
      </p:sp>
      <p:sp>
        <p:nvSpPr>
          <p:cNvPr id="4" name="Footer Placeholder 3">
            <a:extLst>
              <a:ext uri="{FF2B5EF4-FFF2-40B4-BE49-F238E27FC236}">
                <a16:creationId xmlns:a16="http://schemas.microsoft.com/office/drawing/2014/main" id="{5D75ACC5-1B60-E24A-8618-13EFFFDEEDAB}"/>
              </a:ext>
            </a:extLst>
          </p:cNvPr>
          <p:cNvSpPr>
            <a:spLocks noGrp="1"/>
          </p:cNvSpPr>
          <p:nvPr>
            <p:ph type="ftr" sz="quarter" idx="11"/>
          </p:nvPr>
        </p:nvSpPr>
        <p:spPr/>
        <p:txBody>
          <a:bodyPr/>
          <a:lstStyle/>
          <a:p>
            <a:r>
              <a:rPr lang="es-US"/>
              <a:t>Pólizas del Seguro Suplementario de Medicare (Medigap)</a:t>
            </a:r>
          </a:p>
        </p:txBody>
      </p:sp>
      <p:sp>
        <p:nvSpPr>
          <p:cNvPr id="5" name="Slide Number Placeholder 4">
            <a:extLst>
              <a:ext uri="{FF2B5EF4-FFF2-40B4-BE49-F238E27FC236}">
                <a16:creationId xmlns:a16="http://schemas.microsoft.com/office/drawing/2014/main" id="{23B1BADB-9E6A-476C-89DE-6C327E358C87}"/>
              </a:ext>
            </a:extLst>
          </p:cNvPr>
          <p:cNvSpPr>
            <a:spLocks noGrp="1"/>
          </p:cNvSpPr>
          <p:nvPr>
            <p:ph type="sldNum" sz="quarter" idx="12"/>
          </p:nvPr>
        </p:nvSpPr>
        <p:spPr/>
        <p:txBody>
          <a:bodyPr/>
          <a:lstStyle/>
          <a:p>
            <a:pPr>
              <a:defRPr/>
            </a:pPr>
            <a:fld id="{11E79EF6-0C0E-43E6-8FB3-918BC522CC5A}" type="slidenum">
              <a:rPr lang="en-US" smtClean="0"/>
              <a:pPr>
                <a:defRPr/>
              </a:pPr>
              <a:t>58</a:t>
            </a:fld>
            <a:endParaRPr lang="en-US"/>
          </a:p>
        </p:txBody>
      </p:sp>
      <p:sp>
        <p:nvSpPr>
          <p:cNvPr id="3" name="Date Placeholder 2">
            <a:extLst>
              <a:ext uri="{FF2B5EF4-FFF2-40B4-BE49-F238E27FC236}">
                <a16:creationId xmlns:a16="http://schemas.microsoft.com/office/drawing/2014/main" id="{C1D15B42-6C8F-3747-9887-1FBF678C9301}"/>
              </a:ext>
            </a:extLst>
          </p:cNvPr>
          <p:cNvSpPr>
            <a:spLocks noGrp="1"/>
          </p:cNvSpPr>
          <p:nvPr>
            <p:ph type="dt" sz="half" idx="10"/>
          </p:nvPr>
        </p:nvSpPr>
        <p:spPr/>
        <p:txBody>
          <a:bodyPr/>
          <a:lstStyle/>
          <a:p>
            <a:r>
              <a:rPr lang="es-US"/>
              <a:t>Mayo de 2022</a:t>
            </a:r>
          </a:p>
        </p:txBody>
      </p:sp>
    </p:spTree>
    <p:custDataLst>
      <p:tags r:id="rId1"/>
    </p:custDataLst>
    <p:extLst>
      <p:ext uri="{BB962C8B-B14F-4D97-AF65-F5344CB8AC3E}">
        <p14:creationId xmlns:p14="http://schemas.microsoft.com/office/powerpoint/2010/main" val="151234615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592667F-B6EB-F84A-95CF-1B156979F98A}"/>
              </a:ext>
            </a:extLst>
          </p:cNvPr>
          <p:cNvSpPr>
            <a:spLocks noGrp="1"/>
          </p:cNvSpPr>
          <p:nvPr>
            <p:ph type="title" idx="4294967295"/>
          </p:nvPr>
        </p:nvSpPr>
        <p:spPr>
          <a:xfrm>
            <a:off x="0" y="0"/>
            <a:ext cx="12191999" cy="961901"/>
          </a:xfrm>
        </p:spPr>
        <p:txBody>
          <a:bodyPr anchor="ctr">
            <a:normAutofit/>
          </a:bodyPr>
          <a:lstStyle/>
          <a:p>
            <a:r>
              <a:rPr lang="en-US" sz="3000" dirty="0" err="1"/>
              <a:t>Manténgase</a:t>
            </a:r>
            <a:r>
              <a:rPr lang="en-US" sz="3000" dirty="0"/>
              <a:t> </a:t>
            </a:r>
            <a:r>
              <a:rPr lang="en-US" sz="3000" dirty="0" err="1"/>
              <a:t>conectado</a:t>
            </a:r>
            <a:endParaRPr lang="en-US" sz="3000" dirty="0"/>
          </a:p>
        </p:txBody>
      </p:sp>
      <p:pic>
        <p:nvPicPr>
          <p:cNvPr id="2" name="Picture 1">
            <a:extLst>
              <a:ext uri="{FF2B5EF4-FFF2-40B4-BE49-F238E27FC236}">
                <a16:creationId xmlns:a16="http://schemas.microsoft.com/office/drawing/2014/main" id="{06A7D23C-5DFD-4BD4-87B1-44A5BD0EB35C}"/>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467218" y="1833369"/>
            <a:ext cx="2371550" cy="1774090"/>
          </a:xfrm>
          <a:prstGeom prst="rect">
            <a:avLst/>
          </a:prstGeom>
        </p:spPr>
      </p:pic>
      <p:sp>
        <p:nvSpPr>
          <p:cNvPr id="21" name="Content Placeholder 4">
            <a:extLst>
              <a:ext uri="{FF2B5EF4-FFF2-40B4-BE49-F238E27FC236}">
                <a16:creationId xmlns:a16="http://schemas.microsoft.com/office/drawing/2014/main" id="{A2AC17F5-56EA-4DA2-9842-1FFBB45F77EF}"/>
              </a:ext>
            </a:extLst>
          </p:cNvPr>
          <p:cNvSpPr txBox="1">
            <a:spLocks/>
          </p:cNvSpPr>
          <p:nvPr/>
        </p:nvSpPr>
        <p:spPr>
          <a:xfrm>
            <a:off x="1009490" y="3781512"/>
            <a:ext cx="5385357" cy="199410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s-ES" sz="2400" dirty="0">
                <a:solidFill>
                  <a:schemeClr val="accent1">
                    <a:lumMod val="75000"/>
                  </a:schemeClr>
                </a:solidFill>
                <a:latin typeface="Arial" panose="020B0604020202020204" pitchFamily="34" charset="0"/>
                <a:cs typeface="Arial" panose="020B0604020202020204" pitchFamily="34" charset="0"/>
              </a:rPr>
              <a:t>Para ver los materiales de capacitación disponibles, o </a:t>
            </a:r>
            <a:br>
              <a:rPr lang="es-ES" sz="2400" dirty="0">
                <a:solidFill>
                  <a:schemeClr val="accent1">
                    <a:lumMod val="75000"/>
                  </a:schemeClr>
                </a:solidFill>
                <a:latin typeface="Arial" panose="020B0604020202020204" pitchFamily="34" charset="0"/>
                <a:cs typeface="Arial" panose="020B0604020202020204" pitchFamily="34" charset="0"/>
              </a:rPr>
            </a:br>
            <a:r>
              <a:rPr lang="es-ES" sz="2400" dirty="0">
                <a:solidFill>
                  <a:schemeClr val="accent1">
                    <a:lumMod val="75000"/>
                  </a:schemeClr>
                </a:solidFill>
                <a:latin typeface="Arial" panose="020B0604020202020204" pitchFamily="34" charset="0"/>
                <a:cs typeface="Arial" panose="020B0604020202020204" pitchFamily="34" charset="0"/>
              </a:rPr>
              <a:t>suscribirse a nuestra lista de </a:t>
            </a:r>
            <a:br>
              <a:rPr lang="es-ES" sz="2400" dirty="0">
                <a:solidFill>
                  <a:schemeClr val="accent1">
                    <a:lumMod val="75000"/>
                  </a:schemeClr>
                </a:solidFill>
                <a:latin typeface="Arial" panose="020B0604020202020204" pitchFamily="34" charset="0"/>
                <a:cs typeface="Arial" panose="020B0604020202020204" pitchFamily="34" charset="0"/>
              </a:rPr>
            </a:br>
            <a:r>
              <a:rPr lang="es-ES" sz="2400" dirty="0">
                <a:solidFill>
                  <a:schemeClr val="accent1">
                    <a:lumMod val="75000"/>
                  </a:schemeClr>
                </a:solidFill>
                <a:latin typeface="Arial" panose="020B0604020202020204" pitchFamily="34" charset="0"/>
                <a:cs typeface="Arial" panose="020B0604020202020204" pitchFamily="34" charset="0"/>
              </a:rPr>
              <a:t>correo electrónico, visite</a:t>
            </a:r>
          </a:p>
          <a:p>
            <a:pPr marL="0" indent="0" algn="ctr">
              <a:buFont typeface="Arial" panose="020B0604020202020204" pitchFamily="34" charset="0"/>
              <a:buNone/>
            </a:pPr>
            <a:r>
              <a:rPr lang="en-US" sz="2400" dirty="0">
                <a:solidFill>
                  <a:schemeClr val="accent1">
                    <a:lumMod val="75000"/>
                  </a:schemeClr>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CMSnationaltrainingprogram.cms.gov</a:t>
            </a:r>
            <a:r>
              <a:rPr lang="en-US" sz="2400" dirty="0">
                <a:solidFill>
                  <a:schemeClr val="accent1">
                    <a:lumMod val="75000"/>
                  </a:schemeClr>
                </a:solidFill>
                <a:latin typeface="Arial" panose="020B0604020202020204" pitchFamily="34" charset="0"/>
                <a:cs typeface="Arial" panose="020B0604020202020204" pitchFamily="34" charset="0"/>
              </a:rPr>
              <a:t>.</a:t>
            </a:r>
          </a:p>
        </p:txBody>
      </p:sp>
      <p:pic>
        <p:nvPicPr>
          <p:cNvPr id="18" name="Picture 17">
            <a:extLst>
              <a:ext uri="{FF2B5EF4-FFF2-40B4-BE49-F238E27FC236}">
                <a16:creationId xmlns:a16="http://schemas.microsoft.com/office/drawing/2014/main" id="{44D5340C-68AF-4284-8F70-A17D8ADAEDBD}"/>
              </a:ext>
              <a:ext uri="{C183D7F6-B498-43B3-948B-1728B52AA6E4}">
                <adec:decorative xmlns:adec="http://schemas.microsoft.com/office/drawing/2017/decorative" val="1"/>
              </a:ext>
            </a:extLst>
          </p:cNvPr>
          <p:cNvPicPr>
            <a:picLocks noChangeAspect="1"/>
          </p:cNvPicPr>
          <p:nvPr/>
        </p:nvPicPr>
        <p:blipFill>
          <a:blip r:embed="rId6" cstate="print">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7353233" y="1288783"/>
            <a:ext cx="2863263" cy="2863263"/>
          </a:xfrm>
          <a:prstGeom prst="rect">
            <a:avLst/>
          </a:prstGeom>
        </p:spPr>
      </p:pic>
      <p:sp>
        <p:nvSpPr>
          <p:cNvPr id="19" name="TextBox 18">
            <a:extLst>
              <a:ext uri="{FF2B5EF4-FFF2-40B4-BE49-F238E27FC236}">
                <a16:creationId xmlns:a16="http://schemas.microsoft.com/office/drawing/2014/main" id="{55C2E213-0FCE-43BF-85AF-43BDD630DB54}"/>
              </a:ext>
            </a:extLst>
          </p:cNvPr>
          <p:cNvSpPr txBox="1"/>
          <p:nvPr/>
        </p:nvSpPr>
        <p:spPr>
          <a:xfrm>
            <a:off x="7135805" y="3722819"/>
            <a:ext cx="3298121" cy="1569660"/>
          </a:xfrm>
          <a:prstGeom prst="rect">
            <a:avLst/>
          </a:prstGeom>
          <a:noFill/>
        </p:spPr>
        <p:txBody>
          <a:bodyPr wrap="square" rtlCol="0">
            <a:spAutoFit/>
          </a:bodyPr>
          <a:lstStyle/>
          <a:p>
            <a:pPr lvl="0" algn="ctr"/>
            <a:r>
              <a:rPr lang="es-ES" sz="2400" dirty="0">
                <a:solidFill>
                  <a:schemeClr val="accent1">
                    <a:lumMod val="75000"/>
                  </a:schemeClr>
                </a:solidFill>
                <a:latin typeface="Arial" panose="020B0604020202020204" pitchFamily="34" charset="0"/>
                <a:cs typeface="Arial" panose="020B0604020202020204" pitchFamily="34" charset="0"/>
              </a:rPr>
              <a:t>Comuníquese con nosotros escribiendo a</a:t>
            </a:r>
            <a:r>
              <a:rPr lang="en-US" sz="2400" dirty="0">
                <a:solidFill>
                  <a:schemeClr val="accent1">
                    <a:lumMod val="75000"/>
                  </a:schemeClr>
                </a:solidFill>
                <a:latin typeface="Arial" panose="020B0604020202020204" pitchFamily="34" charset="0"/>
                <a:cs typeface="Arial" panose="020B0604020202020204" pitchFamily="34" charset="0"/>
              </a:rPr>
              <a:t> </a:t>
            </a:r>
            <a:r>
              <a:rPr lang="en-US" sz="2400" dirty="0">
                <a:solidFill>
                  <a:schemeClr val="accent1">
                    <a:lumMod val="75000"/>
                  </a:schemeClr>
                </a:solidFill>
                <a:latin typeface="Arial" panose="020B060402020202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training@cms.hhs.gov</a:t>
            </a:r>
            <a:r>
              <a:rPr lang="en-US" sz="2400" dirty="0">
                <a:solidFill>
                  <a:schemeClr val="accent1">
                    <a:lumMod val="75000"/>
                  </a:schemeClr>
                </a:solidFill>
                <a:latin typeface="Arial" panose="020B0604020202020204" pitchFamily="34" charset="0"/>
                <a:cs typeface="Arial" panose="020B0604020202020204" pitchFamily="34" charset="0"/>
              </a:rPr>
              <a:t>.</a:t>
            </a:r>
          </a:p>
          <a:p>
            <a:pPr algn="ctr"/>
            <a:endParaRPr lang="en-US" sz="2400" dirty="0">
              <a:latin typeface="Arial" panose="020B0604020202020204" pitchFamily="34" charset="0"/>
              <a:cs typeface="Arial" panose="020B0604020202020204" pitchFamily="34" charset="0"/>
            </a:endParaRPr>
          </a:p>
        </p:txBody>
      </p:sp>
      <p:sp>
        <p:nvSpPr>
          <p:cNvPr id="8" name="Footer Placeholder 2">
            <a:extLst>
              <a:ext uri="{FF2B5EF4-FFF2-40B4-BE49-F238E27FC236}">
                <a16:creationId xmlns:a16="http://schemas.microsoft.com/office/drawing/2014/main" id="{ADBBE6D0-BC2D-42D3-B79F-0B383E196239}"/>
              </a:ext>
            </a:extLst>
          </p:cNvPr>
          <p:cNvSpPr>
            <a:spLocks noGrp="1"/>
          </p:cNvSpPr>
          <p:nvPr>
            <p:ph type="ftr" sz="quarter" idx="11"/>
          </p:nvPr>
        </p:nvSpPr>
        <p:spPr>
          <a:xfrm>
            <a:off x="4038600" y="6450011"/>
            <a:ext cx="4114800" cy="365125"/>
          </a:xfrm>
        </p:spPr>
        <p:txBody>
          <a:bodyPr/>
          <a:lstStyle/>
          <a:p>
            <a:r>
              <a:rPr lang="es-ES" dirty="0">
                <a:latin typeface="Arial"/>
                <a:cs typeface="Arial"/>
              </a:rPr>
              <a:t>Medicare </a:t>
            </a:r>
            <a:r>
              <a:rPr lang="es-ES" dirty="0" err="1">
                <a:latin typeface="Arial"/>
                <a:cs typeface="Arial"/>
              </a:rPr>
              <a:t>Advantage</a:t>
            </a:r>
            <a:r>
              <a:rPr lang="es-ES" dirty="0">
                <a:latin typeface="Arial"/>
                <a:cs typeface="Arial"/>
              </a:rPr>
              <a:t> y otros planes de salud de Medicare</a:t>
            </a:r>
            <a:endParaRPr lang="en-US" dirty="0">
              <a:latin typeface="Arial"/>
              <a:cs typeface="Arial"/>
            </a:endParaRPr>
          </a:p>
        </p:txBody>
      </p:sp>
      <p:sp>
        <p:nvSpPr>
          <p:cNvPr id="9" name="Slide Number Placeholder 5">
            <a:extLst>
              <a:ext uri="{FF2B5EF4-FFF2-40B4-BE49-F238E27FC236}">
                <a16:creationId xmlns:a16="http://schemas.microsoft.com/office/drawing/2014/main" id="{D5126712-C259-49B9-8755-605D6D7393C3}"/>
              </a:ext>
            </a:extLst>
          </p:cNvPr>
          <p:cNvSpPr>
            <a:spLocks noGrp="1"/>
          </p:cNvSpPr>
          <p:nvPr>
            <p:ph type="sldNum" sz="quarter" idx="12"/>
          </p:nvPr>
        </p:nvSpPr>
        <p:spPr>
          <a:xfrm>
            <a:off x="8610600" y="6457948"/>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59</a:t>
            </a:fld>
            <a:endParaRPr lang="en-US" dirty="0"/>
          </a:p>
        </p:txBody>
      </p:sp>
      <p:sp>
        <p:nvSpPr>
          <p:cNvPr id="7" name="Date Placeholder 1">
            <a:extLst>
              <a:ext uri="{FF2B5EF4-FFF2-40B4-BE49-F238E27FC236}">
                <a16:creationId xmlns:a16="http://schemas.microsoft.com/office/drawing/2014/main" id="{BE5538A6-0C09-4D73-ABB7-D52BA12E2786}"/>
              </a:ext>
            </a:extLst>
          </p:cNvPr>
          <p:cNvSpPr>
            <a:spLocks noGrp="1"/>
          </p:cNvSpPr>
          <p:nvPr>
            <p:ph type="dt" sz="half" idx="10"/>
          </p:nvPr>
        </p:nvSpPr>
        <p:spPr>
          <a:xfrm>
            <a:off x="838200" y="6450012"/>
            <a:ext cx="2743200" cy="365125"/>
          </a:xfrm>
        </p:spPr>
        <p:txBody>
          <a:bodyPr/>
          <a:lstStyle/>
          <a:p>
            <a:r>
              <a:rPr lang="en-US" dirty="0"/>
              <a:t>Abril de 2022</a:t>
            </a:r>
          </a:p>
        </p:txBody>
      </p:sp>
    </p:spTree>
    <p:custDataLst>
      <p:tags r:id="rId1"/>
    </p:custDataLst>
    <p:extLst>
      <p:ext uri="{BB962C8B-B14F-4D97-AF65-F5344CB8AC3E}">
        <p14:creationId xmlns:p14="http://schemas.microsoft.com/office/powerpoint/2010/main" val="15929291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Imagen de una persona parada en frente de una pared con dos opciones para elegir entre Medicare Original y Medicare Advantage">
            <a:extLst>
              <a:ext uri="{FF2B5EF4-FFF2-40B4-BE49-F238E27FC236}">
                <a16:creationId xmlns:a16="http://schemas.microsoft.com/office/drawing/2014/main" id="{6547DA88-2C28-471F-AA05-965C3BD8C34F}"/>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1536896" y="1170257"/>
            <a:ext cx="9203634" cy="4588588"/>
          </a:xfrm>
          <a:prstGeom prst="rect">
            <a:avLst/>
          </a:prstGeom>
        </p:spPr>
      </p:pic>
      <p:sp>
        <p:nvSpPr>
          <p:cNvPr id="8" name="Title 6"/>
          <p:cNvSpPr>
            <a:spLocks noGrp="1"/>
          </p:cNvSpPr>
          <p:nvPr>
            <p:ph type="title"/>
          </p:nvPr>
        </p:nvSpPr>
        <p:spPr>
          <a:xfrm>
            <a:off x="0" y="42244"/>
            <a:ext cx="12192000" cy="906437"/>
          </a:xfrm>
        </p:spPr>
        <p:txBody>
          <a:bodyPr vert="horz" lIns="91440" tIns="45720" rIns="91440" bIns="45720" rtlCol="0" anchor="ctr">
            <a:normAutofit/>
          </a:bodyPr>
          <a:lstStyle/>
          <a:p>
            <a:r>
              <a:rPr lang="es-US" sz="3000"/>
              <a:t>Sus Opciones de Cobertura Medicare</a:t>
            </a:r>
          </a:p>
        </p:txBody>
      </p:sp>
      <p:grpSp>
        <p:nvGrpSpPr>
          <p:cNvPr id="4" name="Group 3">
            <a:extLst>
              <a:ext uri="{FF2B5EF4-FFF2-40B4-BE49-F238E27FC236}">
                <a16:creationId xmlns:a16="http://schemas.microsoft.com/office/drawing/2014/main" id="{8CD630B8-9959-4951-90F8-4022CC3144F1}"/>
              </a:ext>
              <a:ext uri="{C183D7F6-B498-43B3-948B-1728B52AA6E4}">
                <adec:decorative xmlns:adec="http://schemas.microsoft.com/office/drawing/2017/decorative" val="1"/>
              </a:ext>
            </a:extLst>
          </p:cNvPr>
          <p:cNvGrpSpPr/>
          <p:nvPr/>
        </p:nvGrpSpPr>
        <p:grpSpPr>
          <a:xfrm>
            <a:off x="1601490" y="1320731"/>
            <a:ext cx="9361587" cy="2108269"/>
            <a:chOff x="1685252" y="1241698"/>
            <a:chExt cx="9361587" cy="2108269"/>
          </a:xfrm>
        </p:grpSpPr>
        <p:sp>
          <p:nvSpPr>
            <p:cNvPr id="17" name="TextBox 16"/>
            <p:cNvSpPr txBox="1"/>
            <p:nvPr/>
          </p:nvSpPr>
          <p:spPr>
            <a:xfrm>
              <a:off x="1685252" y="1241698"/>
              <a:ext cx="3815255" cy="2108269"/>
            </a:xfrm>
            <a:prstGeom prst="rect">
              <a:avLst/>
            </a:prstGeom>
            <a:noFill/>
            <a:ln w="76200">
              <a:noFill/>
            </a:ln>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schemeClr val="bg1"/>
                </a:solidFill>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s-US" sz="3600" b="1" i="0" u="none" strike="noStrike" cap="none" normalizeH="0" baseline="0" noProof="0" dirty="0">
                  <a:ln>
                    <a:noFill/>
                  </a:ln>
                  <a:solidFill>
                    <a:schemeClr val="bg1"/>
                  </a:solidFill>
                  <a:uLnTx/>
                  <a:uFillTx/>
                </a:rPr>
                <a:t>Medicare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s-US" sz="3600" b="1" i="0" u="none" strike="noStrike" cap="none" normalizeH="0" baseline="0" noProof="0" dirty="0">
                  <a:ln>
                    <a:noFill/>
                  </a:ln>
                  <a:solidFill>
                    <a:schemeClr val="bg1"/>
                  </a:solidFill>
                  <a:uLnTx/>
                  <a:uFillTx/>
                </a:rPr>
                <a:t>Original</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dirty="0">
                <a:ln>
                  <a:noFill/>
                </a:ln>
                <a:solidFill>
                  <a:schemeClr val="bg1"/>
                </a:solidFill>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bg1"/>
                </a:solidFill>
                <a:effectLst/>
                <a:uLnTx/>
                <a:uFillTx/>
              </a:endParaRPr>
            </a:p>
          </p:txBody>
        </p:sp>
        <p:sp>
          <p:nvSpPr>
            <p:cNvPr id="19" name="TextBox 18"/>
            <p:cNvSpPr txBox="1"/>
            <p:nvPr/>
          </p:nvSpPr>
          <p:spPr>
            <a:xfrm>
              <a:off x="6729431" y="1241698"/>
              <a:ext cx="4317408" cy="2108269"/>
            </a:xfrm>
            <a:prstGeom prst="rect">
              <a:avLst/>
            </a:prstGeom>
            <a:noFill/>
            <a:ln w="76200">
              <a:noFill/>
            </a:ln>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srgbClr val="0070C0"/>
                </a:solidFill>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s-US" sz="3600" b="1" i="0" u="none" strike="noStrike" cap="none" normalizeH="0" baseline="0" noProof="0" dirty="0">
                  <a:ln>
                    <a:noFill/>
                  </a:ln>
                  <a:solidFill>
                    <a:schemeClr val="bg1"/>
                  </a:solidFill>
                  <a:uLnTx/>
                  <a:uFillTx/>
                </a:rPr>
                <a:t>Medicare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s-US" sz="3600" b="1" i="0" u="none" strike="noStrike" cap="none" normalizeH="0" baseline="0" noProof="0" dirty="0" err="1">
                  <a:ln>
                    <a:noFill/>
                  </a:ln>
                  <a:solidFill>
                    <a:schemeClr val="bg1"/>
                  </a:solidFill>
                  <a:uLnTx/>
                  <a:uFillTx/>
                </a:rPr>
                <a:t>Advantage</a:t>
              </a:r>
              <a:endParaRPr kumimoji="0" lang="es-US" sz="3600" b="1" i="0" u="none" strike="noStrike" cap="none" normalizeH="0" baseline="0" noProof="0" dirty="0">
                <a:ln>
                  <a:noFill/>
                </a:ln>
                <a:solidFill>
                  <a:schemeClr val="bg1"/>
                </a:solidFill>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dirty="0">
                <a:ln>
                  <a:noFill/>
                </a:ln>
                <a:solidFill>
                  <a:srgbClr val="0070C0"/>
                </a:solidFill>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grpSp>
      <p:sp>
        <p:nvSpPr>
          <p:cNvPr id="5" name="Rectangle 4">
            <a:extLst>
              <a:ext uri="{FF2B5EF4-FFF2-40B4-BE49-F238E27FC236}">
                <a16:creationId xmlns:a16="http://schemas.microsoft.com/office/drawing/2014/main" id="{59872A8B-CBA6-4212-BB52-FE05F7DE3E5E}"/>
              </a:ext>
            </a:extLst>
          </p:cNvPr>
          <p:cNvSpPr/>
          <p:nvPr/>
        </p:nvSpPr>
        <p:spPr>
          <a:xfrm>
            <a:off x="5810184" y="1099155"/>
            <a:ext cx="835485" cy="1862048"/>
          </a:xfrm>
          <a:prstGeom prst="rect">
            <a:avLst/>
          </a:prstGeom>
          <a:noFill/>
        </p:spPr>
        <p:txBody>
          <a:bodyPr wrap="none" lIns="91440" tIns="45720" rIns="91440" bIns="45720">
            <a:spAutoFit/>
          </a:bodyPr>
          <a:lstStyle/>
          <a:p>
            <a:pPr algn="ctr"/>
            <a:r>
              <a:rPr lang="es-US" sz="11500" b="1" cap="none" dirty="0">
                <a:ln w="0"/>
                <a:solidFill>
                  <a:schemeClr val="bg1"/>
                </a:solidFill>
                <a:effectLst>
                  <a:outerShdw blurRad="38100" dist="19050" dir="2700000" algn="tl" rotWithShape="0">
                    <a:schemeClr val="dk1">
                      <a:alpha val="40000"/>
                    </a:schemeClr>
                  </a:outerShdw>
                </a:effectLst>
                <a:latin typeface="Lato Black" panose="020F0A02020204030203" pitchFamily="34" charset="0"/>
              </a:rPr>
              <a:t>?</a:t>
            </a:r>
          </a:p>
        </p:txBody>
      </p:sp>
      <p:sp>
        <p:nvSpPr>
          <p:cNvPr id="3" name="TextBox 2">
            <a:extLst>
              <a:ext uri="{FF2B5EF4-FFF2-40B4-BE49-F238E27FC236}">
                <a16:creationId xmlns:a16="http://schemas.microsoft.com/office/drawing/2014/main" id="{98EDEFEE-0882-468C-91AB-15196E794185}"/>
              </a:ext>
            </a:extLst>
          </p:cNvPr>
          <p:cNvSpPr txBox="1"/>
          <p:nvPr/>
        </p:nvSpPr>
        <p:spPr>
          <a:xfrm>
            <a:off x="1659587" y="2912171"/>
            <a:ext cx="3778739" cy="707886"/>
          </a:xfrm>
          <a:prstGeom prst="rect">
            <a:avLst/>
          </a:prstGeom>
          <a:noFill/>
        </p:spPr>
        <p:txBody>
          <a:bodyPr wrap="square" rtlCol="0">
            <a:spAutoFit/>
          </a:bodyPr>
          <a:lstStyle/>
          <a:p>
            <a:pPr algn="ctr"/>
            <a:r>
              <a:rPr lang="es-US" sz="2000" dirty="0">
                <a:solidFill>
                  <a:schemeClr val="bg1"/>
                </a:solidFill>
              </a:rPr>
              <a:t>Puede agregar el Seguro Suplementario de Medicare (</a:t>
            </a:r>
            <a:r>
              <a:rPr lang="es-US" sz="2000" dirty="0" err="1">
                <a:solidFill>
                  <a:schemeClr val="bg1"/>
                </a:solidFill>
              </a:rPr>
              <a:t>Medigap</a:t>
            </a:r>
            <a:r>
              <a:rPr lang="es-US" sz="2000" dirty="0">
                <a:solidFill>
                  <a:schemeClr val="bg1"/>
                </a:solidFill>
              </a:rPr>
              <a:t>)</a:t>
            </a:r>
          </a:p>
        </p:txBody>
      </p:sp>
      <p:pic>
        <p:nvPicPr>
          <p:cNvPr id="11" name="Picture 10">
            <a:extLst>
              <a:ext uri="{FF2B5EF4-FFF2-40B4-BE49-F238E27FC236}">
                <a16:creationId xmlns:a16="http://schemas.microsoft.com/office/drawing/2014/main" id="{A9E0618F-E101-459E-84F9-842C62B842AF}"/>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2204865" y="5809649"/>
            <a:ext cx="274320" cy="274320"/>
          </a:xfrm>
          <a:prstGeom prst="rect">
            <a:avLst/>
          </a:prstGeom>
        </p:spPr>
      </p:pic>
      <p:sp>
        <p:nvSpPr>
          <p:cNvPr id="14" name="TextBox 13"/>
          <p:cNvSpPr txBox="1"/>
          <p:nvPr/>
        </p:nvSpPr>
        <p:spPr>
          <a:xfrm>
            <a:off x="1247036" y="5734664"/>
            <a:ext cx="10331370" cy="400110"/>
          </a:xfrm>
          <a:prstGeom prst="rect">
            <a:avLst/>
          </a:prstGeom>
          <a:noFill/>
        </p:spPr>
        <p:txBody>
          <a:bodyPr wrap="square" rtlCol="0">
            <a:spAutoFit/>
          </a:bodyPr>
          <a:lstStyle>
            <a:defPPr>
              <a:defRPr lang="en-US"/>
            </a:defPPr>
            <a:lvl1pPr>
              <a:defRPr b="1">
                <a:solidFill>
                  <a:srgbClr val="00529B"/>
                </a:solidFill>
              </a:defRPr>
            </a:lvl1pPr>
          </a:lstStyle>
          <a:p>
            <a:pPr algn="ctr"/>
            <a:r>
              <a:rPr lang="es-US" sz="2000"/>
              <a:t>NOTA: </a:t>
            </a:r>
            <a:r>
              <a:rPr lang="es-US" sz="2000" b="0"/>
              <a:t>Las pólizas de Medigap solo son compatibles con Medicare Original.</a:t>
            </a:r>
          </a:p>
        </p:txBody>
      </p:sp>
      <p:sp>
        <p:nvSpPr>
          <p:cNvPr id="7" name="Footer Placeholder 6">
            <a:extLst>
              <a:ext uri="{FF2B5EF4-FFF2-40B4-BE49-F238E27FC236}">
                <a16:creationId xmlns:a16="http://schemas.microsoft.com/office/drawing/2014/main" id="{5A20AE4D-0D94-194C-9E1C-072CFE5BB361}"/>
              </a:ext>
            </a:extLst>
          </p:cNvPr>
          <p:cNvSpPr>
            <a:spLocks noGrp="1"/>
          </p:cNvSpPr>
          <p:nvPr>
            <p:ph type="ftr" sz="quarter" idx="11"/>
          </p:nvPr>
        </p:nvSpPr>
        <p:spPr/>
        <p:txBody>
          <a:bodyPr/>
          <a:lstStyle/>
          <a:p>
            <a:r>
              <a:rPr lang="es-US"/>
              <a:t>Pólizas del Seguro Suplementario de Medicare (Medigap)</a:t>
            </a:r>
          </a:p>
        </p:txBody>
      </p:sp>
      <p:sp>
        <p:nvSpPr>
          <p:cNvPr id="2" name="Slide Number Placeholder 1">
            <a:extLst>
              <a:ext uri="{FF2B5EF4-FFF2-40B4-BE49-F238E27FC236}">
                <a16:creationId xmlns:a16="http://schemas.microsoft.com/office/drawing/2014/main" id="{CD089DD6-BE79-4F53-A904-591B9A9A6AA7}"/>
              </a:ext>
            </a:extLst>
          </p:cNvPr>
          <p:cNvSpPr>
            <a:spLocks noGrp="1"/>
          </p:cNvSpPr>
          <p:nvPr>
            <p:ph type="sldNum" sz="quarter" idx="12"/>
          </p:nvPr>
        </p:nvSpPr>
        <p:spPr/>
        <p:txBody>
          <a:bodyPr/>
          <a:lstStyle/>
          <a:p>
            <a:pPr>
              <a:defRPr/>
            </a:pPr>
            <a:fld id="{11E79EF6-0C0E-43E6-8FB3-918BC522CC5A}" type="slidenum">
              <a:rPr lang="en-US" smtClean="0"/>
              <a:pPr>
                <a:defRPr/>
              </a:pPr>
              <a:t>6</a:t>
            </a:fld>
            <a:endParaRPr lang="en-US"/>
          </a:p>
        </p:txBody>
      </p:sp>
      <p:sp>
        <p:nvSpPr>
          <p:cNvPr id="6" name="Date Placeholder 5">
            <a:extLst>
              <a:ext uri="{FF2B5EF4-FFF2-40B4-BE49-F238E27FC236}">
                <a16:creationId xmlns:a16="http://schemas.microsoft.com/office/drawing/2014/main" id="{24DFEBB1-81D0-C34F-ADEC-D0F887B655C6}"/>
              </a:ext>
            </a:extLst>
          </p:cNvPr>
          <p:cNvSpPr>
            <a:spLocks noGrp="1"/>
          </p:cNvSpPr>
          <p:nvPr>
            <p:ph type="dt" sz="half" idx="10"/>
          </p:nvPr>
        </p:nvSpPr>
        <p:spPr/>
        <p:txBody>
          <a:bodyPr/>
          <a:lstStyle/>
          <a:p>
            <a:r>
              <a:rPr lang="es-US"/>
              <a:t>Mayo de 2022</a:t>
            </a:r>
          </a:p>
        </p:txBody>
      </p:sp>
    </p:spTree>
    <p:custDataLst>
      <p:tags r:id="rId1"/>
    </p:custDataLst>
    <p:extLst>
      <p:ext uri="{BB962C8B-B14F-4D97-AF65-F5344CB8AC3E}">
        <p14:creationId xmlns:p14="http://schemas.microsoft.com/office/powerpoint/2010/main" val="361947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25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25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5"/>
          <p:cNvSpPr>
            <a:spLocks noGrp="1"/>
          </p:cNvSpPr>
          <p:nvPr>
            <p:ph type="title"/>
          </p:nvPr>
        </p:nvSpPr>
        <p:spPr>
          <a:xfrm>
            <a:off x="0" y="6909"/>
            <a:ext cx="12192000" cy="929286"/>
          </a:xfrm>
        </p:spPr>
        <p:txBody>
          <a:bodyPr vert="horz" lIns="91440" tIns="45720" rIns="91440" bIns="45720" rtlCol="0" anchor="ctr">
            <a:normAutofit/>
          </a:bodyPr>
          <a:lstStyle/>
          <a:p>
            <a:r>
              <a:rPr lang="es-US" sz="3000">
                <a:latin typeface="Arial Black" panose="020B0604020202020204" pitchFamily="34" charset="0"/>
              </a:rPr>
              <a:t>Pólizas de Medigap</a:t>
            </a:r>
          </a:p>
        </p:txBody>
      </p:sp>
      <p:grpSp>
        <p:nvGrpSpPr>
          <p:cNvPr id="20" name="Box 1" descr="Llenan &quot;brechas&quot; en Medicare Original (como deducibles, coseguro, copagos) ">
            <a:extLst>
              <a:ext uri="{FF2B5EF4-FFF2-40B4-BE49-F238E27FC236}">
                <a16:creationId xmlns:a16="http://schemas.microsoft.com/office/drawing/2014/main" id="{8A227CEE-1727-43DF-B381-949A054C2DC4}"/>
              </a:ext>
              <a:ext uri="{C183D7F6-B498-43B3-948B-1728B52AA6E4}">
                <adec:decorative xmlns:adec="http://schemas.microsoft.com/office/drawing/2017/decorative" val="0"/>
              </a:ext>
            </a:extLst>
          </p:cNvPr>
          <p:cNvGrpSpPr/>
          <p:nvPr/>
        </p:nvGrpSpPr>
        <p:grpSpPr>
          <a:xfrm>
            <a:off x="581100" y="1648539"/>
            <a:ext cx="2651760" cy="4040417"/>
            <a:chOff x="581100" y="1648539"/>
            <a:chExt cx="2651760" cy="4040417"/>
          </a:xfrm>
        </p:grpSpPr>
        <p:sp>
          <p:nvSpPr>
            <p:cNvPr id="2" name="Rectangle: Rounded Corners 1">
              <a:extLst>
                <a:ext uri="{FF2B5EF4-FFF2-40B4-BE49-F238E27FC236}">
                  <a16:creationId xmlns:a16="http://schemas.microsoft.com/office/drawing/2014/main" id="{AD4F4E2B-27FF-4A75-A5A8-2858D5B25727}"/>
                </a:ext>
                <a:ext uri="{C183D7F6-B498-43B3-948B-1728B52AA6E4}">
                  <adec:decorative xmlns:adec="http://schemas.microsoft.com/office/drawing/2017/decorative" val="1"/>
                </a:ext>
              </a:extLst>
            </p:cNvPr>
            <p:cNvSpPr/>
            <p:nvPr/>
          </p:nvSpPr>
          <p:spPr>
            <a:xfrm>
              <a:off x="613458" y="1648539"/>
              <a:ext cx="2585977" cy="4040417"/>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E5A184D5-2ACC-4440-B96F-222D0A537742}"/>
                </a:ext>
                <a:ext uri="{C183D7F6-B498-43B3-948B-1728B52AA6E4}">
                  <adec:decorative xmlns:adec="http://schemas.microsoft.com/office/drawing/2017/decorative" val="1"/>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581100" y="1960486"/>
              <a:ext cx="2651760" cy="1599457"/>
            </a:xfrm>
            <a:prstGeom prst="rect">
              <a:avLst/>
            </a:prstGeom>
            <a:ln>
              <a:noFill/>
            </a:ln>
            <a:effectLst>
              <a:softEdge rad="112500"/>
            </a:effectLst>
          </p:spPr>
        </p:pic>
        <p:sp>
          <p:nvSpPr>
            <p:cNvPr id="19" name="TextBox 18">
              <a:extLst>
                <a:ext uri="{FF2B5EF4-FFF2-40B4-BE49-F238E27FC236}">
                  <a16:creationId xmlns:a16="http://schemas.microsoft.com/office/drawing/2014/main" id="{E7377B8E-DFB2-4820-9E56-D3DABBC8ABE7}"/>
                </a:ext>
              </a:extLst>
            </p:cNvPr>
            <p:cNvSpPr txBox="1"/>
            <p:nvPr/>
          </p:nvSpPr>
          <p:spPr>
            <a:xfrm>
              <a:off x="666750" y="3666284"/>
              <a:ext cx="2438400" cy="1631216"/>
            </a:xfrm>
            <a:prstGeom prst="rect">
              <a:avLst/>
            </a:prstGeom>
            <a:noFill/>
          </p:spPr>
          <p:txBody>
            <a:bodyPr wrap="square" rtlCol="0">
              <a:spAutoFit/>
            </a:bodyPr>
            <a:lstStyle/>
            <a:p>
              <a:pPr lvl="0" algn="ctr">
                <a:spcAft>
                  <a:spcPts val="600"/>
                </a:spcAft>
                <a:buClr>
                  <a:srgbClr val="00539A"/>
                </a:buClr>
              </a:pPr>
              <a:r>
                <a:rPr lang="es-US" sz="2000" dirty="0">
                  <a:solidFill>
                    <a:srgbClr val="4472C4">
                      <a:lumMod val="75000"/>
                    </a:srgbClr>
                  </a:solidFill>
                  <a:latin typeface="Arial" panose="020B0604020202020204" pitchFamily="34" charset="0"/>
                  <a:cs typeface="Arial" panose="020B0604020202020204" pitchFamily="34" charset="0"/>
                </a:rPr>
                <a:t>Llenan "brechas" en Medicare Original (como deducibles, </a:t>
              </a:r>
              <a:r>
                <a:rPr lang="es-US" sz="2000" dirty="0" err="1">
                  <a:solidFill>
                    <a:srgbClr val="4472C4">
                      <a:lumMod val="75000"/>
                    </a:srgbClr>
                  </a:solidFill>
                  <a:latin typeface="Arial" panose="020B0604020202020204" pitchFamily="34" charset="0"/>
                  <a:cs typeface="Arial" panose="020B0604020202020204" pitchFamily="34" charset="0"/>
                </a:rPr>
                <a:t>coseguro</a:t>
              </a:r>
              <a:r>
                <a:rPr lang="es-US" sz="2000" dirty="0">
                  <a:solidFill>
                    <a:srgbClr val="4472C4">
                      <a:lumMod val="75000"/>
                    </a:srgbClr>
                  </a:solidFill>
                  <a:latin typeface="Arial" panose="020B0604020202020204" pitchFamily="34" charset="0"/>
                  <a:cs typeface="Arial" panose="020B0604020202020204" pitchFamily="34" charset="0"/>
                </a:rPr>
                <a:t>, copagos) </a:t>
              </a:r>
            </a:p>
          </p:txBody>
        </p:sp>
      </p:grpSp>
      <p:grpSp>
        <p:nvGrpSpPr>
          <p:cNvPr id="24" name="Box 2" descr="Las venden compañías de seguros privadas">
            <a:extLst>
              <a:ext uri="{FF2B5EF4-FFF2-40B4-BE49-F238E27FC236}">
                <a16:creationId xmlns:a16="http://schemas.microsoft.com/office/drawing/2014/main" id="{EDA9991B-7B9E-4AE3-AB10-9A1BCC7CA77D}"/>
              </a:ext>
              <a:ext uri="{C183D7F6-B498-43B3-948B-1728B52AA6E4}">
                <adec:decorative xmlns:adec="http://schemas.microsoft.com/office/drawing/2017/decorative" val="0"/>
              </a:ext>
            </a:extLst>
          </p:cNvPr>
          <p:cNvGrpSpPr/>
          <p:nvPr/>
        </p:nvGrpSpPr>
        <p:grpSpPr>
          <a:xfrm>
            <a:off x="3379307" y="1603587"/>
            <a:ext cx="2620745" cy="4040417"/>
            <a:chOff x="3379307" y="1603587"/>
            <a:chExt cx="2620745" cy="4040417"/>
          </a:xfrm>
        </p:grpSpPr>
        <p:sp>
          <p:nvSpPr>
            <p:cNvPr id="10" name="Rectangle: Rounded Corners 9">
              <a:extLst>
                <a:ext uri="{FF2B5EF4-FFF2-40B4-BE49-F238E27FC236}">
                  <a16:creationId xmlns:a16="http://schemas.microsoft.com/office/drawing/2014/main" id="{5EBE90E4-132B-456C-826B-79881FC39DDC}"/>
                </a:ext>
                <a:ext uri="{C183D7F6-B498-43B3-948B-1728B52AA6E4}">
                  <adec:decorative xmlns:adec="http://schemas.microsoft.com/office/drawing/2017/decorative" val="1"/>
                </a:ext>
              </a:extLst>
            </p:cNvPr>
            <p:cNvSpPr/>
            <p:nvPr/>
          </p:nvSpPr>
          <p:spPr>
            <a:xfrm>
              <a:off x="3381736" y="1603587"/>
              <a:ext cx="2585977" cy="4040417"/>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816A48CB-B391-4751-AFF4-5F512C47DEE5}"/>
                </a:ext>
                <a:ext uri="{C183D7F6-B498-43B3-948B-1728B52AA6E4}">
                  <adec:decorative xmlns:adec="http://schemas.microsoft.com/office/drawing/2017/decorative" val="1"/>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3379307" y="1933172"/>
              <a:ext cx="2620745" cy="1644078"/>
            </a:xfrm>
            <a:prstGeom prst="rect">
              <a:avLst/>
            </a:prstGeom>
            <a:ln>
              <a:noFill/>
            </a:ln>
            <a:effectLst>
              <a:softEdge rad="112500"/>
            </a:effectLst>
          </p:spPr>
        </p:pic>
        <p:sp>
          <p:nvSpPr>
            <p:cNvPr id="22" name="TextBox 21" descr="Las venden compañías de seguros privadas">
              <a:extLst>
                <a:ext uri="{FF2B5EF4-FFF2-40B4-BE49-F238E27FC236}">
                  <a16:creationId xmlns:a16="http://schemas.microsoft.com/office/drawing/2014/main" id="{78D5D15A-76C5-40A8-B6AC-8051B3173EA2}"/>
                </a:ext>
              </a:extLst>
            </p:cNvPr>
            <p:cNvSpPr txBox="1"/>
            <p:nvPr/>
          </p:nvSpPr>
          <p:spPr>
            <a:xfrm>
              <a:off x="3581400" y="3676592"/>
              <a:ext cx="2190750" cy="1015663"/>
            </a:xfrm>
            <a:prstGeom prst="rect">
              <a:avLst/>
            </a:prstGeom>
            <a:noFill/>
          </p:spPr>
          <p:txBody>
            <a:bodyPr wrap="square" rtlCol="0">
              <a:spAutoFit/>
            </a:bodyPr>
            <a:lstStyle/>
            <a:p>
              <a:pPr lvl="0" algn="ctr">
                <a:spcAft>
                  <a:spcPts val="600"/>
                </a:spcAft>
                <a:buClr>
                  <a:srgbClr val="00539A"/>
                </a:buClr>
              </a:pPr>
              <a:r>
                <a:rPr lang="es-US" sz="2000" dirty="0">
                  <a:solidFill>
                    <a:srgbClr val="4472C4">
                      <a:lumMod val="75000"/>
                    </a:srgbClr>
                  </a:solidFill>
                  <a:latin typeface="Arial" panose="020B0604020202020204" pitchFamily="34" charset="0"/>
                  <a:cs typeface="Arial" panose="020B0604020202020204" pitchFamily="34" charset="0"/>
                </a:rPr>
                <a:t>Las venden compañías de seguros privadas</a:t>
              </a:r>
            </a:p>
          </p:txBody>
        </p:sp>
      </p:grpSp>
      <p:grpSp>
        <p:nvGrpSpPr>
          <p:cNvPr id="30" name="Box 3" descr="Son pólizas estandarizadas, y en la mayoría de los casos se nombran por letras: &#10;Planes A-N">
            <a:extLst>
              <a:ext uri="{FF2B5EF4-FFF2-40B4-BE49-F238E27FC236}">
                <a16:creationId xmlns:a16="http://schemas.microsoft.com/office/drawing/2014/main" id="{B09CEAA9-983A-4A05-9573-7E7551E66F8D}"/>
              </a:ext>
              <a:ext uri="{C183D7F6-B498-43B3-948B-1728B52AA6E4}">
                <adec:decorative xmlns:adec="http://schemas.microsoft.com/office/drawing/2017/decorative" val="0"/>
              </a:ext>
            </a:extLst>
          </p:cNvPr>
          <p:cNvGrpSpPr/>
          <p:nvPr/>
        </p:nvGrpSpPr>
        <p:grpSpPr>
          <a:xfrm>
            <a:off x="6239718" y="1603587"/>
            <a:ext cx="2620745" cy="4040418"/>
            <a:chOff x="6239718" y="1603587"/>
            <a:chExt cx="2620745" cy="4040418"/>
          </a:xfrm>
        </p:grpSpPr>
        <p:sp>
          <p:nvSpPr>
            <p:cNvPr id="11" name="Rectangle: Rounded Corners 10">
              <a:extLst>
                <a:ext uri="{FF2B5EF4-FFF2-40B4-BE49-F238E27FC236}">
                  <a16:creationId xmlns:a16="http://schemas.microsoft.com/office/drawing/2014/main" id="{B25AFB16-2D12-42B3-9B63-3E5E7423936A}"/>
                </a:ext>
                <a:ext uri="{C183D7F6-B498-43B3-948B-1728B52AA6E4}">
                  <adec:decorative xmlns:adec="http://schemas.microsoft.com/office/drawing/2017/decorative" val="1"/>
                </a:ext>
              </a:extLst>
            </p:cNvPr>
            <p:cNvSpPr/>
            <p:nvPr/>
          </p:nvSpPr>
          <p:spPr>
            <a:xfrm>
              <a:off x="6239718" y="1603587"/>
              <a:ext cx="2585977" cy="4040418"/>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90000"/>
                </a:lnSpc>
                <a:spcBef>
                  <a:spcPts val="1000"/>
                </a:spcBef>
                <a:buClr>
                  <a:srgbClr val="00539A"/>
                </a:buClr>
              </a:pPr>
              <a:endParaRPr lang="en-US" sz="2000" dirty="0">
                <a:solidFill>
                  <a:srgbClr val="4472C4">
                    <a:lumMod val="75000"/>
                  </a:srgbClr>
                </a:solidFill>
                <a:latin typeface="Arial" panose="020B060402020202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id="{55AD90BF-D140-4B67-B6AC-D6412F4A327E}"/>
                </a:ext>
                <a:ext uri="{C183D7F6-B498-43B3-948B-1728B52AA6E4}">
                  <adec:decorative xmlns:adec="http://schemas.microsoft.com/office/drawing/2017/decorative" val="1"/>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6239718" y="1933172"/>
              <a:ext cx="2620745" cy="1610221"/>
            </a:xfrm>
            <a:prstGeom prst="rect">
              <a:avLst/>
            </a:prstGeom>
            <a:ln>
              <a:noFill/>
            </a:ln>
            <a:effectLst>
              <a:softEdge rad="112500"/>
            </a:effectLst>
          </p:spPr>
        </p:pic>
        <p:sp>
          <p:nvSpPr>
            <p:cNvPr id="26" name="TextBox 25" descr="Son pólizas estandarizadas, y en la mayoría de los casos se nombran por letras: &#10;Planes A-N">
              <a:extLst>
                <a:ext uri="{FF2B5EF4-FFF2-40B4-BE49-F238E27FC236}">
                  <a16:creationId xmlns:a16="http://schemas.microsoft.com/office/drawing/2014/main" id="{AB2BF3F7-9C7C-4661-BE34-CDB4B4C174D2}"/>
                </a:ext>
              </a:extLst>
            </p:cNvPr>
            <p:cNvSpPr txBox="1"/>
            <p:nvPr/>
          </p:nvSpPr>
          <p:spPr>
            <a:xfrm>
              <a:off x="6239718" y="3655261"/>
              <a:ext cx="2572715" cy="1938992"/>
            </a:xfrm>
            <a:prstGeom prst="rect">
              <a:avLst/>
            </a:prstGeom>
            <a:noFill/>
          </p:spPr>
          <p:txBody>
            <a:bodyPr wrap="square" rtlCol="0">
              <a:spAutoFit/>
            </a:bodyPr>
            <a:lstStyle/>
            <a:p>
              <a:pPr lvl="0" algn="ctr">
                <a:spcAft>
                  <a:spcPts val="600"/>
                </a:spcAft>
                <a:buClr>
                  <a:srgbClr val="00539A"/>
                </a:buClr>
              </a:pPr>
              <a:r>
                <a:rPr lang="es-US" sz="2000" dirty="0">
                  <a:solidFill>
                    <a:srgbClr val="4472C4">
                      <a:lumMod val="75000"/>
                    </a:srgbClr>
                  </a:solidFill>
                  <a:latin typeface="Arial" panose="020B0604020202020204" pitchFamily="34" charset="0"/>
                  <a:cs typeface="Arial" panose="020B0604020202020204" pitchFamily="34" charset="0"/>
                </a:rPr>
                <a:t>Son pólizas estandarizadas, y en la mayoría de los casos se nombran por letras: </a:t>
              </a:r>
              <a:br>
                <a:rPr lang="es-US" sz="2000" dirty="0">
                  <a:solidFill>
                    <a:srgbClr val="4472C4">
                      <a:lumMod val="75000"/>
                    </a:srgbClr>
                  </a:solidFill>
                  <a:latin typeface="Arial" panose="020B0604020202020204" pitchFamily="34" charset="0"/>
                  <a:cs typeface="Arial" panose="020B0604020202020204" pitchFamily="34" charset="0"/>
                </a:rPr>
              </a:br>
              <a:r>
                <a:rPr lang="es-US" sz="2000" dirty="0">
                  <a:solidFill>
                    <a:srgbClr val="4472C4">
                      <a:lumMod val="75000"/>
                    </a:srgbClr>
                  </a:solidFill>
                  <a:latin typeface="Arial" panose="020B0604020202020204" pitchFamily="34" charset="0"/>
                  <a:cs typeface="Arial" panose="020B0604020202020204" pitchFamily="34" charset="0"/>
                </a:rPr>
                <a:t>Planes A-N</a:t>
              </a:r>
            </a:p>
          </p:txBody>
        </p:sp>
      </p:grpSp>
      <p:grpSp>
        <p:nvGrpSpPr>
          <p:cNvPr id="29" name="Box 4">
            <a:extLst>
              <a:ext uri="{FF2B5EF4-FFF2-40B4-BE49-F238E27FC236}">
                <a16:creationId xmlns:a16="http://schemas.microsoft.com/office/drawing/2014/main" id="{52E0EC4C-7C87-4F46-B766-99EFDF39B545}"/>
              </a:ext>
              <a:ext uri="{C183D7F6-B498-43B3-948B-1728B52AA6E4}">
                <adec:decorative xmlns:adec="http://schemas.microsoft.com/office/drawing/2017/decorative" val="1"/>
              </a:ext>
            </a:extLst>
          </p:cNvPr>
          <p:cNvGrpSpPr/>
          <p:nvPr/>
        </p:nvGrpSpPr>
        <p:grpSpPr>
          <a:xfrm>
            <a:off x="9010536" y="1603587"/>
            <a:ext cx="2632158" cy="4085370"/>
            <a:chOff x="9010536" y="1603587"/>
            <a:chExt cx="2632158" cy="4085370"/>
          </a:xfrm>
        </p:grpSpPr>
        <p:sp>
          <p:nvSpPr>
            <p:cNvPr id="12" name="Rectangle: Rounded Corners 11">
              <a:extLst>
                <a:ext uri="{FF2B5EF4-FFF2-40B4-BE49-F238E27FC236}">
                  <a16:creationId xmlns:a16="http://schemas.microsoft.com/office/drawing/2014/main" id="{B6F493CD-23AA-4A25-85B1-1F06270A8E91}"/>
                </a:ext>
                <a:ext uri="{C183D7F6-B498-43B3-948B-1728B52AA6E4}">
                  <adec:decorative xmlns:adec="http://schemas.microsoft.com/office/drawing/2017/decorative" val="1"/>
                </a:ext>
              </a:extLst>
            </p:cNvPr>
            <p:cNvSpPr/>
            <p:nvPr/>
          </p:nvSpPr>
          <p:spPr>
            <a:xfrm>
              <a:off x="9010536" y="1603587"/>
              <a:ext cx="2585977" cy="4085370"/>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33363" indent="-233363" algn="ctr"/>
              <a:endParaRPr lang="en-US" sz="2000" dirty="0">
                <a:solidFill>
                  <a:schemeClr val="accent1">
                    <a:lumMod val="75000"/>
                  </a:schemeClr>
                </a:solidFill>
              </a:endParaRPr>
            </a:p>
          </p:txBody>
        </p:sp>
        <p:pic>
          <p:nvPicPr>
            <p:cNvPr id="25" name="Picture 24">
              <a:extLst>
                <a:ext uri="{FF2B5EF4-FFF2-40B4-BE49-F238E27FC236}">
                  <a16:creationId xmlns:a16="http://schemas.microsoft.com/office/drawing/2014/main" id="{B89CA888-D08F-437B-84D2-49D4E23CD7F4}"/>
                </a:ext>
                <a:ext uri="{C183D7F6-B498-43B3-948B-1728B52AA6E4}">
                  <adec:decorative xmlns:adec="http://schemas.microsoft.com/office/drawing/2017/decorative" val="1"/>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9056717" y="1952490"/>
              <a:ext cx="2478177" cy="1651967"/>
            </a:xfrm>
            <a:prstGeom prst="rect">
              <a:avLst/>
            </a:prstGeom>
            <a:ln>
              <a:noFill/>
            </a:ln>
            <a:effectLst>
              <a:softEdge rad="112500"/>
            </a:effectLst>
          </p:spPr>
        </p:pic>
        <p:sp>
          <p:nvSpPr>
            <p:cNvPr id="28" name="TextBox 27" descr="Debe tener la Parte A y Parte B para comprar una póliza&#10;">
              <a:extLst>
                <a:ext uri="{FF2B5EF4-FFF2-40B4-BE49-F238E27FC236}">
                  <a16:creationId xmlns:a16="http://schemas.microsoft.com/office/drawing/2014/main" id="{5FF0776D-2204-4BAF-B9B1-8DD84510EB98}"/>
                </a:ext>
              </a:extLst>
            </p:cNvPr>
            <p:cNvSpPr txBox="1"/>
            <p:nvPr/>
          </p:nvSpPr>
          <p:spPr>
            <a:xfrm>
              <a:off x="9056717" y="3655641"/>
              <a:ext cx="2585977" cy="1677382"/>
            </a:xfrm>
            <a:prstGeom prst="rect">
              <a:avLst/>
            </a:prstGeom>
            <a:noFill/>
          </p:spPr>
          <p:txBody>
            <a:bodyPr wrap="square" rtlCol="0">
              <a:spAutoFit/>
            </a:bodyPr>
            <a:lstStyle/>
            <a:p>
              <a:pPr lvl="0" algn="ctr">
                <a:spcAft>
                  <a:spcPts val="600"/>
                </a:spcAft>
                <a:buClr>
                  <a:srgbClr val="00539A"/>
                </a:buClr>
              </a:pPr>
              <a:r>
                <a:rPr lang="es-US" sz="2000" dirty="0">
                  <a:solidFill>
                    <a:srgbClr val="4472C4">
                      <a:lumMod val="75000"/>
                    </a:srgbClr>
                  </a:solidFill>
                  <a:latin typeface="Arial" panose="020B0604020202020204" pitchFamily="34" charset="0"/>
                  <a:cs typeface="Arial" panose="020B0604020202020204" pitchFamily="34" charset="0"/>
                </a:rPr>
                <a:t>Debe tener la</a:t>
              </a:r>
              <a:br>
                <a:rPr lang="es-US" sz="2000" dirty="0">
                  <a:solidFill>
                    <a:srgbClr val="4472C4">
                      <a:lumMod val="75000"/>
                    </a:srgbClr>
                  </a:solidFill>
                  <a:latin typeface="Arial" panose="020B0604020202020204" pitchFamily="34" charset="0"/>
                  <a:cs typeface="Arial" panose="020B0604020202020204" pitchFamily="34" charset="0"/>
                </a:rPr>
              </a:br>
              <a:r>
                <a:rPr lang="es-US" sz="2000" dirty="0">
                  <a:solidFill>
                    <a:srgbClr val="4472C4">
                      <a:lumMod val="75000"/>
                    </a:srgbClr>
                  </a:solidFill>
                  <a:latin typeface="Arial" panose="020B0604020202020204" pitchFamily="34" charset="0"/>
                  <a:cs typeface="Arial" panose="020B0604020202020204" pitchFamily="34" charset="0"/>
                </a:rPr>
                <a:t>Parte A y Parte B</a:t>
              </a:r>
              <a:br>
                <a:rPr lang="es-US" sz="2000" dirty="0">
                  <a:solidFill>
                    <a:srgbClr val="4472C4">
                      <a:lumMod val="75000"/>
                    </a:srgbClr>
                  </a:solidFill>
                  <a:latin typeface="Arial" panose="020B0604020202020204" pitchFamily="34" charset="0"/>
                  <a:cs typeface="Arial" panose="020B0604020202020204" pitchFamily="34" charset="0"/>
                </a:rPr>
              </a:br>
              <a:r>
                <a:rPr lang="es-US" sz="2000" dirty="0">
                  <a:solidFill>
                    <a:srgbClr val="4472C4">
                      <a:lumMod val="75000"/>
                    </a:srgbClr>
                  </a:solidFill>
                  <a:latin typeface="Arial" panose="020B0604020202020204" pitchFamily="34" charset="0"/>
                  <a:cs typeface="Arial" panose="020B0604020202020204" pitchFamily="34" charset="0"/>
                </a:rPr>
                <a:t>para comprar </a:t>
              </a:r>
              <a:br>
                <a:rPr lang="es-US" sz="2000" dirty="0">
                  <a:solidFill>
                    <a:srgbClr val="4472C4">
                      <a:lumMod val="75000"/>
                    </a:srgbClr>
                  </a:solidFill>
                  <a:latin typeface="Arial" panose="020B0604020202020204" pitchFamily="34" charset="0"/>
                  <a:cs typeface="Arial" panose="020B0604020202020204" pitchFamily="34" charset="0"/>
                </a:rPr>
              </a:br>
              <a:r>
                <a:rPr lang="es-US" sz="2000" dirty="0">
                  <a:solidFill>
                    <a:srgbClr val="4472C4">
                      <a:lumMod val="75000"/>
                    </a:srgbClr>
                  </a:solidFill>
                  <a:latin typeface="Arial" panose="020B0604020202020204" pitchFamily="34" charset="0"/>
                  <a:cs typeface="Arial" panose="020B0604020202020204" pitchFamily="34" charset="0"/>
                </a:rPr>
                <a:t>una póliza</a:t>
              </a:r>
            </a:p>
            <a:p>
              <a:endParaRPr lang="en-US" dirty="0"/>
            </a:p>
          </p:txBody>
        </p:sp>
      </p:grpSp>
      <p:sp>
        <p:nvSpPr>
          <p:cNvPr id="7" name="Footer Placeholder 6">
            <a:extLst>
              <a:ext uri="{FF2B5EF4-FFF2-40B4-BE49-F238E27FC236}">
                <a16:creationId xmlns:a16="http://schemas.microsoft.com/office/drawing/2014/main" id="{5A20AE4D-0D94-194C-9E1C-072CFE5BB361}"/>
              </a:ext>
            </a:extLst>
          </p:cNvPr>
          <p:cNvSpPr>
            <a:spLocks noGrp="1"/>
          </p:cNvSpPr>
          <p:nvPr>
            <p:ph type="ftr" sz="quarter" idx="11"/>
          </p:nvPr>
        </p:nvSpPr>
        <p:spPr/>
        <p:txBody>
          <a:bodyPr/>
          <a:lstStyle/>
          <a:p>
            <a:r>
              <a:rPr lang="es-US"/>
              <a:t>Pólizas del Seguro Suplementario de Medicare (Medigap)</a:t>
            </a:r>
          </a:p>
        </p:txBody>
      </p:sp>
      <p:sp>
        <p:nvSpPr>
          <p:cNvPr id="5" name="Slide Number Placeholder 4">
            <a:extLst>
              <a:ext uri="{FF2B5EF4-FFF2-40B4-BE49-F238E27FC236}">
                <a16:creationId xmlns:a16="http://schemas.microsoft.com/office/drawing/2014/main" id="{3F892291-6ADC-4513-B2A1-411637D31B99}"/>
              </a:ext>
            </a:extLst>
          </p:cNvPr>
          <p:cNvSpPr>
            <a:spLocks noGrp="1"/>
          </p:cNvSpPr>
          <p:nvPr>
            <p:ph type="sldNum" sz="quarter" idx="12"/>
          </p:nvPr>
        </p:nvSpPr>
        <p:spPr/>
        <p:txBody>
          <a:bodyPr/>
          <a:lstStyle/>
          <a:p>
            <a:fld id="{F0CCE2AE-27A2-40B1-80D1-5342831D4722}" type="slidenum">
              <a:rPr lang="en-US" smtClean="0"/>
              <a:t>7</a:t>
            </a:fld>
            <a:endParaRPr lang="en-US"/>
          </a:p>
        </p:txBody>
      </p:sp>
      <p:sp>
        <p:nvSpPr>
          <p:cNvPr id="6" name="Date Placeholder 5">
            <a:extLst>
              <a:ext uri="{FF2B5EF4-FFF2-40B4-BE49-F238E27FC236}">
                <a16:creationId xmlns:a16="http://schemas.microsoft.com/office/drawing/2014/main" id="{24DFEBB1-81D0-C34F-ADEC-D0F887B655C6}"/>
              </a:ext>
            </a:extLst>
          </p:cNvPr>
          <p:cNvSpPr>
            <a:spLocks noGrp="1"/>
          </p:cNvSpPr>
          <p:nvPr>
            <p:ph type="dt" sz="half" idx="10"/>
          </p:nvPr>
        </p:nvSpPr>
        <p:spPr/>
        <p:txBody>
          <a:bodyPr/>
          <a:lstStyle/>
          <a:p>
            <a:r>
              <a:rPr lang="es-US"/>
              <a:t>Mayo de 2022</a:t>
            </a:r>
          </a:p>
        </p:txBody>
      </p:sp>
    </p:spTree>
    <p:custDataLst>
      <p:tags r:id="rId1"/>
    </p:custDataLst>
    <p:extLst>
      <p:ext uri="{BB962C8B-B14F-4D97-AF65-F5344CB8AC3E}">
        <p14:creationId xmlns:p14="http://schemas.microsoft.com/office/powerpoint/2010/main" val="2027422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23">
            <a:extLst>
              <a:ext uri="{FF2B5EF4-FFF2-40B4-BE49-F238E27FC236}">
                <a16:creationId xmlns:a16="http://schemas.microsoft.com/office/drawing/2014/main" id="{D8EC380A-DD67-4710-9A2D-CA110EE1000F}"/>
              </a:ext>
            </a:extLst>
          </p:cNvPr>
          <p:cNvSpPr>
            <a:spLocks noGrp="1"/>
          </p:cNvSpPr>
          <p:nvPr>
            <p:ph type="title"/>
          </p:nvPr>
        </p:nvSpPr>
        <p:spPr>
          <a:xfrm>
            <a:off x="0" y="1"/>
            <a:ext cx="12192000" cy="960698"/>
          </a:xfrm>
        </p:spPr>
        <p:txBody>
          <a:bodyPr vert="horz" lIns="91440" tIns="45720" rIns="91440" bIns="45720" rtlCol="0" anchor="ctr">
            <a:normAutofit/>
          </a:bodyPr>
          <a:lstStyle/>
          <a:p>
            <a:r>
              <a:rPr lang="es-US" sz="3000"/>
              <a:t>Lo que paga en Medicare Original en 2022: Parte A</a:t>
            </a:r>
          </a:p>
        </p:txBody>
      </p:sp>
      <p:grpSp>
        <p:nvGrpSpPr>
          <p:cNvPr id="6" name="Group 5" descr="¿Qué paga por una hospitalización?">
            <a:extLst>
              <a:ext uri="{FF2B5EF4-FFF2-40B4-BE49-F238E27FC236}">
                <a16:creationId xmlns:a16="http://schemas.microsoft.com/office/drawing/2014/main" id="{B86A4636-ECBD-4479-9A3E-CCFFE6DD988A}"/>
              </a:ext>
            </a:extLst>
          </p:cNvPr>
          <p:cNvGrpSpPr/>
          <p:nvPr/>
        </p:nvGrpSpPr>
        <p:grpSpPr>
          <a:xfrm>
            <a:off x="562627" y="1266229"/>
            <a:ext cx="5299552" cy="4966133"/>
            <a:chOff x="562627" y="1266229"/>
            <a:chExt cx="5299552" cy="4966133"/>
          </a:xfrm>
        </p:grpSpPr>
        <p:sp>
          <p:nvSpPr>
            <p:cNvPr id="12" name="Rectangle: Rounded Corners 11">
              <a:extLst>
                <a:ext uri="{FF2B5EF4-FFF2-40B4-BE49-F238E27FC236}">
                  <a16:creationId xmlns:a16="http://schemas.microsoft.com/office/drawing/2014/main" id="{A7C29633-30D0-45F8-B30D-734EDBD8F50D}"/>
                </a:ext>
                <a:ext uri="{C183D7F6-B498-43B3-948B-1728B52AA6E4}">
                  <adec:decorative xmlns:adec="http://schemas.microsoft.com/office/drawing/2017/decorative" val="1"/>
                </a:ext>
              </a:extLst>
            </p:cNvPr>
            <p:cNvSpPr/>
            <p:nvPr/>
          </p:nvSpPr>
          <p:spPr>
            <a:xfrm>
              <a:off x="562627" y="1266229"/>
              <a:ext cx="5299552" cy="4966133"/>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11" name="Rectangle: Rounded Corners 10">
              <a:extLst>
                <a:ext uri="{FF2B5EF4-FFF2-40B4-BE49-F238E27FC236}">
                  <a16:creationId xmlns:a16="http://schemas.microsoft.com/office/drawing/2014/main" id="{E20EAF26-A1AE-4BE9-80DA-056BC6BF2BBF}"/>
                </a:ext>
                <a:ext uri="{C183D7F6-B498-43B3-948B-1728B52AA6E4}">
                  <adec:decorative xmlns:adec="http://schemas.microsoft.com/office/drawing/2017/decorative" val="1"/>
                </a:ext>
              </a:extLst>
            </p:cNvPr>
            <p:cNvSpPr/>
            <p:nvPr/>
          </p:nvSpPr>
          <p:spPr>
            <a:xfrm>
              <a:off x="562627" y="1860816"/>
              <a:ext cx="5299552" cy="4215136"/>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28600" indent="-228600">
                <a:spcBef>
                  <a:spcPts val="0"/>
                </a:spcBef>
                <a:spcAft>
                  <a:spcPts val="300"/>
                </a:spcAft>
                <a:buFont typeface="Wingdings" pitchFamily="2" charset="2"/>
                <a:buChar char="§"/>
              </a:pPr>
              <a:endParaRPr lang="en-US" dirty="0">
                <a:solidFill>
                  <a:schemeClr val="accent1">
                    <a:lumMod val="50000"/>
                  </a:schemeClr>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BF7AE372-56BE-4BDD-A8EE-C9BA1831A9BE}"/>
                </a:ext>
              </a:extLst>
            </p:cNvPr>
            <p:cNvSpPr txBox="1"/>
            <p:nvPr/>
          </p:nvSpPr>
          <p:spPr>
            <a:xfrm>
              <a:off x="1096652" y="1333955"/>
              <a:ext cx="4099536" cy="461665"/>
            </a:xfrm>
            <a:prstGeom prst="rect">
              <a:avLst/>
            </a:prstGeom>
            <a:noFill/>
          </p:spPr>
          <p:txBody>
            <a:bodyPr wrap="square" rtlCol="0">
              <a:spAutoFit/>
            </a:bodyPr>
            <a:lstStyle/>
            <a:p>
              <a:pPr algn="ctr"/>
              <a:r>
                <a:rPr lang="es-US" sz="2300" b="1">
                  <a:solidFill>
                    <a:schemeClr val="bg1"/>
                  </a:solidFill>
                  <a:latin typeface="Arial" panose="020B0604020202020204" pitchFamily="34" charset="0"/>
                  <a:cs typeface="Arial" panose="020B0604020202020204" pitchFamily="34" charset="0"/>
                </a:rPr>
                <a:t>Hospitalización</a:t>
              </a:r>
            </a:p>
          </p:txBody>
        </p:sp>
        <p:sp>
          <p:nvSpPr>
            <p:cNvPr id="5" name="TextBox 4">
              <a:extLst>
                <a:ext uri="{FF2B5EF4-FFF2-40B4-BE49-F238E27FC236}">
                  <a16:creationId xmlns:a16="http://schemas.microsoft.com/office/drawing/2014/main" id="{AA41715C-DC61-4EB5-9E9E-BE8147FDAF14}"/>
                </a:ext>
              </a:extLst>
            </p:cNvPr>
            <p:cNvSpPr txBox="1"/>
            <p:nvPr/>
          </p:nvSpPr>
          <p:spPr>
            <a:xfrm>
              <a:off x="790902" y="2211908"/>
              <a:ext cx="5023979" cy="3885679"/>
            </a:xfrm>
            <a:prstGeom prst="rect">
              <a:avLst/>
            </a:prstGeom>
            <a:noFill/>
          </p:spPr>
          <p:txBody>
            <a:bodyPr wrap="square" rtlCol="0">
              <a:spAutoFit/>
            </a:bodyPr>
            <a:lstStyle/>
            <a:p>
              <a:pPr marL="228600" lvl="0" indent="-228600">
                <a:spcAft>
                  <a:spcPts val="300"/>
                </a:spcAft>
                <a:buFont typeface="Wingdings" pitchFamily="2" charset="2"/>
                <a:buChar char="§"/>
              </a:pPr>
              <a:r>
                <a:rPr lang="es-US" dirty="0">
                  <a:solidFill>
                    <a:srgbClr val="4472C4">
                      <a:lumMod val="50000"/>
                    </a:srgbClr>
                  </a:solidFill>
                  <a:latin typeface="Arial" panose="020B0604020202020204" pitchFamily="34" charset="0"/>
                  <a:cs typeface="Arial" panose="020B0604020202020204" pitchFamily="34" charset="0"/>
                </a:rPr>
                <a:t>Deducible de $1,556 por cada período </a:t>
              </a:r>
              <a:br>
                <a:rPr lang="es-US" dirty="0">
                  <a:solidFill>
                    <a:srgbClr val="4472C4">
                      <a:lumMod val="50000"/>
                    </a:srgbClr>
                  </a:solidFill>
                  <a:latin typeface="Arial" panose="020B0604020202020204" pitchFamily="34" charset="0"/>
                  <a:cs typeface="Arial" panose="020B0604020202020204" pitchFamily="34" charset="0"/>
                </a:rPr>
              </a:br>
              <a:r>
                <a:rPr lang="es-US" dirty="0">
                  <a:solidFill>
                    <a:srgbClr val="4472C4">
                      <a:lumMod val="50000"/>
                    </a:srgbClr>
                  </a:solidFill>
                  <a:latin typeface="Arial" panose="020B0604020202020204" pitchFamily="34" charset="0"/>
                  <a:cs typeface="Arial" panose="020B0604020202020204" pitchFamily="34" charset="0"/>
                </a:rPr>
                <a:t>de beneficios.</a:t>
              </a:r>
            </a:p>
            <a:p>
              <a:pPr marL="228600" lvl="0" indent="-228600">
                <a:spcAft>
                  <a:spcPts val="300"/>
                </a:spcAft>
                <a:buFont typeface="Wingdings" pitchFamily="2" charset="2"/>
                <a:buChar char="§"/>
              </a:pPr>
              <a:r>
                <a:rPr lang="es-US" dirty="0">
                  <a:solidFill>
                    <a:srgbClr val="4472C4">
                      <a:lumMod val="50000"/>
                    </a:srgbClr>
                  </a:solidFill>
                  <a:latin typeface="Arial" panose="020B0604020202020204" pitchFamily="34" charset="0"/>
                  <a:cs typeface="Arial" panose="020B0604020202020204" pitchFamily="34" charset="0"/>
                </a:rPr>
                <a:t>Días 1-60: </a:t>
              </a:r>
              <a:r>
                <a:rPr lang="es-US" dirty="0" err="1">
                  <a:solidFill>
                    <a:srgbClr val="4472C4">
                      <a:lumMod val="50000"/>
                    </a:srgbClr>
                  </a:solidFill>
                  <a:latin typeface="Arial" panose="020B0604020202020204" pitchFamily="34" charset="0"/>
                  <a:cs typeface="Arial" panose="020B0604020202020204" pitchFamily="34" charset="0"/>
                </a:rPr>
                <a:t>coseguro</a:t>
              </a:r>
              <a:r>
                <a:rPr lang="es-US" dirty="0">
                  <a:solidFill>
                    <a:srgbClr val="4472C4">
                      <a:lumMod val="50000"/>
                    </a:srgbClr>
                  </a:solidFill>
                  <a:latin typeface="Arial" panose="020B0604020202020204" pitchFamily="34" charset="0"/>
                  <a:cs typeface="Arial" panose="020B0604020202020204" pitchFamily="34" charset="0"/>
                </a:rPr>
                <a:t> de $0 por cada período de beneficios.</a:t>
              </a:r>
            </a:p>
            <a:p>
              <a:pPr marL="228600" lvl="0" indent="-228600">
                <a:spcAft>
                  <a:spcPts val="300"/>
                </a:spcAft>
                <a:buFont typeface="Wingdings" pitchFamily="2" charset="2"/>
                <a:buChar char="§"/>
              </a:pPr>
              <a:r>
                <a:rPr lang="es-US" dirty="0">
                  <a:solidFill>
                    <a:srgbClr val="4472C4">
                      <a:lumMod val="50000"/>
                    </a:srgbClr>
                  </a:solidFill>
                  <a:latin typeface="Arial" panose="020B0604020202020204" pitchFamily="34" charset="0"/>
                  <a:cs typeface="Arial" panose="020B0604020202020204" pitchFamily="34" charset="0"/>
                </a:rPr>
                <a:t>Días 61-90: </a:t>
              </a:r>
              <a:r>
                <a:rPr lang="es-US" dirty="0" err="1">
                  <a:solidFill>
                    <a:srgbClr val="4472C4">
                      <a:lumMod val="50000"/>
                    </a:srgbClr>
                  </a:solidFill>
                  <a:latin typeface="Arial" panose="020B0604020202020204" pitchFamily="34" charset="0"/>
                  <a:cs typeface="Arial" panose="020B0604020202020204" pitchFamily="34" charset="0"/>
                </a:rPr>
                <a:t>coseguro</a:t>
              </a:r>
              <a:r>
                <a:rPr lang="es-US" dirty="0">
                  <a:solidFill>
                    <a:srgbClr val="4472C4">
                      <a:lumMod val="50000"/>
                    </a:srgbClr>
                  </a:solidFill>
                  <a:latin typeface="Arial" panose="020B0604020202020204" pitchFamily="34" charset="0"/>
                  <a:cs typeface="Arial" panose="020B0604020202020204" pitchFamily="34" charset="0"/>
                </a:rPr>
                <a:t> de $389 por día de cada período de beneficios.</a:t>
              </a:r>
            </a:p>
            <a:p>
              <a:pPr marL="228600" lvl="0" indent="-228600">
                <a:spcAft>
                  <a:spcPts val="300"/>
                </a:spcAft>
                <a:buFont typeface="Wingdings" pitchFamily="2" charset="2"/>
                <a:buChar char="§"/>
              </a:pPr>
              <a:r>
                <a:rPr lang="es-US" dirty="0">
                  <a:solidFill>
                    <a:srgbClr val="4472C4">
                      <a:lumMod val="50000"/>
                    </a:srgbClr>
                  </a:solidFill>
                  <a:latin typeface="Arial" panose="020B0604020202020204" pitchFamily="34" charset="0"/>
                  <a:cs typeface="Arial" panose="020B0604020202020204" pitchFamily="34" charset="0"/>
                </a:rPr>
                <a:t>Día 91 y posteriores: </a:t>
              </a:r>
              <a:r>
                <a:rPr lang="es-US" dirty="0" err="1">
                  <a:solidFill>
                    <a:srgbClr val="4472C4">
                      <a:lumMod val="50000"/>
                    </a:srgbClr>
                  </a:solidFill>
                  <a:latin typeface="Arial" panose="020B0604020202020204" pitchFamily="34" charset="0"/>
                  <a:cs typeface="Arial" panose="020B0604020202020204" pitchFamily="34" charset="0"/>
                </a:rPr>
                <a:t>coseguro</a:t>
              </a:r>
              <a:r>
                <a:rPr lang="es-US" dirty="0">
                  <a:solidFill>
                    <a:srgbClr val="4472C4">
                      <a:lumMod val="50000"/>
                    </a:srgbClr>
                  </a:solidFill>
                  <a:latin typeface="Arial" panose="020B0604020202020204" pitchFamily="34" charset="0"/>
                  <a:cs typeface="Arial" panose="020B0604020202020204" pitchFamily="34" charset="0"/>
                </a:rPr>
                <a:t> de $778 por cada "día de reserva de por vida" después del día 90 de cada período de beneficios (hasta 60 días durante su vida).</a:t>
              </a:r>
            </a:p>
            <a:p>
              <a:pPr marL="228600" lvl="0" indent="-228600">
                <a:spcAft>
                  <a:spcPts val="300"/>
                </a:spcAft>
                <a:buFont typeface="Wingdings" pitchFamily="2" charset="2"/>
                <a:buChar char="§"/>
              </a:pPr>
              <a:r>
                <a:rPr lang="es-US" dirty="0">
                  <a:solidFill>
                    <a:srgbClr val="4472C4">
                      <a:lumMod val="50000"/>
                    </a:srgbClr>
                  </a:solidFill>
                  <a:latin typeface="Arial" panose="020B0604020202020204" pitchFamily="34" charset="0"/>
                  <a:cs typeface="Arial" panose="020B0604020202020204" pitchFamily="34" charset="0"/>
                </a:rPr>
                <a:t>Después de los días de reserva de por vida: todos los costos.</a:t>
              </a:r>
            </a:p>
            <a:p>
              <a:endParaRPr lang="en-US" dirty="0"/>
            </a:p>
          </p:txBody>
        </p:sp>
      </p:grpSp>
      <p:grpSp>
        <p:nvGrpSpPr>
          <p:cNvPr id="8" name="Group 7" descr="¿Qué paga por una hospitalización en calidad de Paciente Internado por Salud Mental?&#10;">
            <a:extLst>
              <a:ext uri="{FF2B5EF4-FFF2-40B4-BE49-F238E27FC236}">
                <a16:creationId xmlns:a16="http://schemas.microsoft.com/office/drawing/2014/main" id="{247BF369-8BDF-41BC-B744-4E98D585C2AF}"/>
              </a:ext>
            </a:extLst>
          </p:cNvPr>
          <p:cNvGrpSpPr/>
          <p:nvPr/>
        </p:nvGrpSpPr>
        <p:grpSpPr>
          <a:xfrm>
            <a:off x="6329822" y="1266229"/>
            <a:ext cx="5299551" cy="4966133"/>
            <a:chOff x="6329822" y="1266229"/>
            <a:chExt cx="5299551" cy="4966133"/>
          </a:xfrm>
        </p:grpSpPr>
        <p:sp>
          <p:nvSpPr>
            <p:cNvPr id="17" name="Rectangle: Rounded Corners 16">
              <a:extLst>
                <a:ext uri="{FF2B5EF4-FFF2-40B4-BE49-F238E27FC236}">
                  <a16:creationId xmlns:a16="http://schemas.microsoft.com/office/drawing/2014/main" id="{0C83B77A-AE7B-44E7-84B7-95BA5B60843F}"/>
                </a:ext>
                <a:ext uri="{C183D7F6-B498-43B3-948B-1728B52AA6E4}">
                  <adec:decorative xmlns:adec="http://schemas.microsoft.com/office/drawing/2017/decorative" val="1"/>
                </a:ext>
              </a:extLst>
            </p:cNvPr>
            <p:cNvSpPr/>
            <p:nvPr/>
          </p:nvSpPr>
          <p:spPr>
            <a:xfrm>
              <a:off x="6329822" y="1266229"/>
              <a:ext cx="5299551" cy="4966133"/>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18" name="Rectangle: Rounded Corners 17">
              <a:extLst>
                <a:ext uri="{FF2B5EF4-FFF2-40B4-BE49-F238E27FC236}">
                  <a16:creationId xmlns:a16="http://schemas.microsoft.com/office/drawing/2014/main" id="{9BBC722A-C85C-4DDA-8F0B-AEB875AEAC3B}"/>
                </a:ext>
              </a:extLst>
            </p:cNvPr>
            <p:cNvSpPr/>
            <p:nvPr/>
          </p:nvSpPr>
          <p:spPr>
            <a:xfrm>
              <a:off x="6329822" y="1860816"/>
              <a:ext cx="5299551" cy="4215136"/>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indent="-228600">
                <a:spcBef>
                  <a:spcPts val="0"/>
                </a:spcBef>
                <a:spcAft>
                  <a:spcPts val="300"/>
                </a:spcAft>
                <a:buFont typeface="Wingdings" pitchFamily="2" charset="2"/>
                <a:buChar char="§"/>
              </a:pPr>
              <a:endParaRPr lang="en-US" dirty="0">
                <a:solidFill>
                  <a:schemeClr val="accent1">
                    <a:lumMod val="50000"/>
                  </a:schemeClr>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4187FC31-7BDA-4D7A-BB99-0FD64F113198}"/>
                </a:ext>
              </a:extLst>
            </p:cNvPr>
            <p:cNvSpPr txBox="1"/>
            <p:nvPr/>
          </p:nvSpPr>
          <p:spPr>
            <a:xfrm>
              <a:off x="6863847" y="1333955"/>
              <a:ext cx="4099535" cy="584775"/>
            </a:xfrm>
            <a:prstGeom prst="rect">
              <a:avLst/>
            </a:prstGeom>
            <a:noFill/>
          </p:spPr>
          <p:txBody>
            <a:bodyPr wrap="square" rtlCol="0">
              <a:spAutoFit/>
            </a:bodyPr>
            <a:lstStyle/>
            <a:p>
              <a:pPr algn="ctr"/>
              <a:r>
                <a:rPr lang="es-US" sz="1600" b="1" dirty="0">
                  <a:solidFill>
                    <a:schemeClr val="bg1"/>
                  </a:solidFill>
                  <a:latin typeface="Arial" panose="020B0604020202020204" pitchFamily="34" charset="0"/>
                  <a:cs typeface="Arial" panose="020B0604020202020204" pitchFamily="34" charset="0"/>
                </a:rPr>
                <a:t>Hospitalización en calidad de Paciente Internado por Salud Mental</a:t>
              </a:r>
            </a:p>
          </p:txBody>
        </p:sp>
        <p:sp>
          <p:nvSpPr>
            <p:cNvPr id="7" name="TextBox 6">
              <a:extLst>
                <a:ext uri="{FF2B5EF4-FFF2-40B4-BE49-F238E27FC236}">
                  <a16:creationId xmlns:a16="http://schemas.microsoft.com/office/drawing/2014/main" id="{38B7C4CB-6F31-4F0D-8A63-B574AD641879}"/>
                </a:ext>
              </a:extLst>
            </p:cNvPr>
            <p:cNvSpPr txBox="1"/>
            <p:nvPr/>
          </p:nvSpPr>
          <p:spPr>
            <a:xfrm>
              <a:off x="6580568" y="1944586"/>
              <a:ext cx="4820530" cy="4224233"/>
            </a:xfrm>
            <a:prstGeom prst="rect">
              <a:avLst/>
            </a:prstGeom>
            <a:noFill/>
          </p:spPr>
          <p:txBody>
            <a:bodyPr wrap="square" rtlCol="0">
              <a:spAutoFit/>
            </a:bodyPr>
            <a:lstStyle/>
            <a:p>
              <a:pPr marL="228600" lvl="0" indent="-228600">
                <a:spcAft>
                  <a:spcPts val="300"/>
                </a:spcAft>
                <a:buFont typeface="Wingdings" pitchFamily="2" charset="2"/>
                <a:buChar char="§"/>
              </a:pPr>
              <a:r>
                <a:rPr lang="es-US" sz="1600" dirty="0">
                  <a:solidFill>
                    <a:srgbClr val="4472C4">
                      <a:lumMod val="50000"/>
                    </a:srgbClr>
                  </a:solidFill>
                  <a:latin typeface="Arial" panose="020B0604020202020204" pitchFamily="34" charset="0"/>
                  <a:cs typeface="Arial" panose="020B0604020202020204" pitchFamily="34" charset="0"/>
                </a:rPr>
                <a:t>Deducible de $1,556 por cada período </a:t>
              </a:r>
              <a:br>
                <a:rPr lang="es-US" sz="1600" dirty="0">
                  <a:solidFill>
                    <a:srgbClr val="4472C4">
                      <a:lumMod val="50000"/>
                    </a:srgbClr>
                  </a:solidFill>
                  <a:latin typeface="Arial" panose="020B0604020202020204" pitchFamily="34" charset="0"/>
                  <a:cs typeface="Arial" panose="020B0604020202020204" pitchFamily="34" charset="0"/>
                </a:rPr>
              </a:br>
              <a:r>
                <a:rPr lang="es-US" sz="1600" dirty="0">
                  <a:solidFill>
                    <a:srgbClr val="4472C4">
                      <a:lumMod val="50000"/>
                    </a:srgbClr>
                  </a:solidFill>
                  <a:latin typeface="Arial" panose="020B0604020202020204" pitchFamily="34" charset="0"/>
                  <a:cs typeface="Arial" panose="020B0604020202020204" pitchFamily="34" charset="0"/>
                </a:rPr>
                <a:t>de beneficios.</a:t>
              </a:r>
            </a:p>
            <a:p>
              <a:pPr marL="228600" lvl="0" indent="-228600">
                <a:spcAft>
                  <a:spcPts val="300"/>
                </a:spcAft>
                <a:buFont typeface="Wingdings" pitchFamily="2" charset="2"/>
                <a:buChar char="§"/>
              </a:pPr>
              <a:r>
                <a:rPr lang="es-US" sz="1600" dirty="0">
                  <a:solidFill>
                    <a:srgbClr val="4472C4">
                      <a:lumMod val="50000"/>
                    </a:srgbClr>
                  </a:solidFill>
                  <a:latin typeface="Arial" panose="020B0604020202020204" pitchFamily="34" charset="0"/>
                  <a:cs typeface="Arial" panose="020B0604020202020204" pitchFamily="34" charset="0"/>
                </a:rPr>
                <a:t>Días 1-60: </a:t>
              </a:r>
              <a:r>
                <a:rPr lang="es-US" sz="1600" dirty="0" err="1">
                  <a:solidFill>
                    <a:srgbClr val="4472C4">
                      <a:lumMod val="50000"/>
                    </a:srgbClr>
                  </a:solidFill>
                  <a:latin typeface="Arial" panose="020B0604020202020204" pitchFamily="34" charset="0"/>
                  <a:cs typeface="Arial" panose="020B0604020202020204" pitchFamily="34" charset="0"/>
                </a:rPr>
                <a:t>coseguro</a:t>
              </a:r>
              <a:r>
                <a:rPr lang="es-US" sz="1600" dirty="0">
                  <a:solidFill>
                    <a:srgbClr val="4472C4">
                      <a:lumMod val="50000"/>
                    </a:srgbClr>
                  </a:solidFill>
                  <a:latin typeface="Arial" panose="020B0604020202020204" pitchFamily="34" charset="0"/>
                  <a:cs typeface="Arial" panose="020B0604020202020204" pitchFamily="34" charset="0"/>
                </a:rPr>
                <a:t> de $0 por día de cada período de beneficios.</a:t>
              </a:r>
            </a:p>
            <a:p>
              <a:pPr marL="228600" lvl="0" indent="-228600">
                <a:spcAft>
                  <a:spcPts val="300"/>
                </a:spcAft>
                <a:buFont typeface="Wingdings" pitchFamily="2" charset="2"/>
                <a:buChar char="§"/>
              </a:pPr>
              <a:r>
                <a:rPr lang="es-US" sz="1600" dirty="0">
                  <a:solidFill>
                    <a:srgbClr val="4472C4">
                      <a:lumMod val="50000"/>
                    </a:srgbClr>
                  </a:solidFill>
                  <a:latin typeface="Arial" panose="020B0604020202020204" pitchFamily="34" charset="0"/>
                  <a:cs typeface="Arial" panose="020B0604020202020204" pitchFamily="34" charset="0"/>
                </a:rPr>
                <a:t>Días 61-90: </a:t>
              </a:r>
              <a:r>
                <a:rPr lang="es-US" sz="1600" dirty="0" err="1">
                  <a:solidFill>
                    <a:srgbClr val="4472C4">
                      <a:lumMod val="50000"/>
                    </a:srgbClr>
                  </a:solidFill>
                  <a:latin typeface="Arial" panose="020B0604020202020204" pitchFamily="34" charset="0"/>
                  <a:cs typeface="Arial" panose="020B0604020202020204" pitchFamily="34" charset="0"/>
                </a:rPr>
                <a:t>coseguro</a:t>
              </a:r>
              <a:r>
                <a:rPr lang="es-US" sz="1600" dirty="0">
                  <a:solidFill>
                    <a:srgbClr val="4472C4">
                      <a:lumMod val="50000"/>
                    </a:srgbClr>
                  </a:solidFill>
                  <a:latin typeface="Arial" panose="020B0604020202020204" pitchFamily="34" charset="0"/>
                  <a:cs typeface="Arial" panose="020B0604020202020204" pitchFamily="34" charset="0"/>
                </a:rPr>
                <a:t> de $389 por día de cada período de beneficios.</a:t>
              </a:r>
            </a:p>
            <a:p>
              <a:pPr marL="228600" lvl="0" indent="-228600">
                <a:spcAft>
                  <a:spcPts val="300"/>
                </a:spcAft>
                <a:buFont typeface="Wingdings" pitchFamily="2" charset="2"/>
                <a:buChar char="§"/>
              </a:pPr>
              <a:r>
                <a:rPr lang="es-US" sz="1600" dirty="0">
                  <a:solidFill>
                    <a:srgbClr val="4472C4">
                      <a:lumMod val="50000"/>
                    </a:srgbClr>
                  </a:solidFill>
                  <a:latin typeface="Arial" panose="020B0604020202020204" pitchFamily="34" charset="0"/>
                  <a:cs typeface="Arial" panose="020B0604020202020204" pitchFamily="34" charset="0"/>
                </a:rPr>
                <a:t>Día 91 y posteriores: </a:t>
              </a:r>
              <a:r>
                <a:rPr lang="es-US" sz="1600" dirty="0" err="1">
                  <a:solidFill>
                    <a:srgbClr val="4472C4">
                      <a:lumMod val="50000"/>
                    </a:srgbClr>
                  </a:solidFill>
                  <a:latin typeface="Arial" panose="020B0604020202020204" pitchFamily="34" charset="0"/>
                  <a:cs typeface="Arial" panose="020B0604020202020204" pitchFamily="34" charset="0"/>
                </a:rPr>
                <a:t>coseguro</a:t>
              </a:r>
              <a:r>
                <a:rPr lang="es-US" sz="1600" dirty="0">
                  <a:solidFill>
                    <a:srgbClr val="4472C4">
                      <a:lumMod val="50000"/>
                    </a:srgbClr>
                  </a:solidFill>
                  <a:latin typeface="Arial" panose="020B0604020202020204" pitchFamily="34" charset="0"/>
                  <a:cs typeface="Arial" panose="020B0604020202020204" pitchFamily="34" charset="0"/>
                </a:rPr>
                <a:t> de $778 por cada "día de reserva de por vida" después del día 90 de cada período de beneficios (hasta 60 días durante su vida).</a:t>
              </a:r>
            </a:p>
            <a:p>
              <a:pPr marL="228600" lvl="0" indent="-228600">
                <a:spcAft>
                  <a:spcPts val="300"/>
                </a:spcAft>
                <a:buFont typeface="Wingdings" pitchFamily="2" charset="2"/>
                <a:buChar char="§"/>
              </a:pPr>
              <a:r>
                <a:rPr lang="es-US" sz="1600" dirty="0">
                  <a:solidFill>
                    <a:srgbClr val="4472C4">
                      <a:lumMod val="50000"/>
                    </a:srgbClr>
                  </a:solidFill>
                  <a:latin typeface="Arial" panose="020B0604020202020204" pitchFamily="34" charset="0"/>
                  <a:cs typeface="Arial" panose="020B0604020202020204" pitchFamily="34" charset="0"/>
                </a:rPr>
                <a:t>Después de los días de reserva de por vida: todos los costos. </a:t>
              </a:r>
            </a:p>
            <a:p>
              <a:pPr marL="228600" lvl="0" indent="-228600">
                <a:spcAft>
                  <a:spcPts val="300"/>
                </a:spcAft>
                <a:buFont typeface="Wingdings" pitchFamily="2" charset="2"/>
                <a:buChar char="§"/>
              </a:pPr>
              <a:r>
                <a:rPr lang="es-US" sz="1600" dirty="0">
                  <a:solidFill>
                    <a:srgbClr val="4472C4">
                      <a:lumMod val="50000"/>
                    </a:srgbClr>
                  </a:solidFill>
                  <a:latin typeface="Arial" panose="020B0604020202020204" pitchFamily="34" charset="0"/>
                  <a:cs typeface="Arial" panose="020B0604020202020204" pitchFamily="34" charset="0"/>
                </a:rPr>
                <a:t>20% del importe aprobado por Medicare para los servicios de salud mental que recibe de médicos y otros proveedores mientras esté internado en el hospital.</a:t>
              </a:r>
            </a:p>
          </p:txBody>
        </p:sp>
      </p:grpSp>
      <p:sp>
        <p:nvSpPr>
          <p:cNvPr id="3" name="Footer Placeholder 2">
            <a:extLst>
              <a:ext uri="{FF2B5EF4-FFF2-40B4-BE49-F238E27FC236}">
                <a16:creationId xmlns:a16="http://schemas.microsoft.com/office/drawing/2014/main" id="{032B7A9F-51C7-4802-B14F-DC3C389D7B80}"/>
              </a:ext>
            </a:extLst>
          </p:cNvPr>
          <p:cNvSpPr>
            <a:spLocks noGrp="1"/>
          </p:cNvSpPr>
          <p:nvPr>
            <p:ph type="ftr" sz="quarter" idx="11"/>
          </p:nvPr>
        </p:nvSpPr>
        <p:spPr/>
        <p:txBody>
          <a:bodyPr/>
          <a:lstStyle/>
          <a:p>
            <a:r>
              <a:rPr lang="es-US"/>
              <a:t>Pólizas del Seguro Suplementario de Medicare (Medigap)</a:t>
            </a:r>
          </a:p>
        </p:txBody>
      </p:sp>
      <p:sp>
        <p:nvSpPr>
          <p:cNvPr id="4" name="Slide Number Placeholder 3">
            <a:extLst>
              <a:ext uri="{FF2B5EF4-FFF2-40B4-BE49-F238E27FC236}">
                <a16:creationId xmlns:a16="http://schemas.microsoft.com/office/drawing/2014/main" id="{D24AE5A8-9215-4E16-9191-94F63C06B076}"/>
              </a:ext>
            </a:extLst>
          </p:cNvPr>
          <p:cNvSpPr>
            <a:spLocks noGrp="1"/>
          </p:cNvSpPr>
          <p:nvPr>
            <p:ph type="sldNum" sz="quarter" idx="12"/>
          </p:nvPr>
        </p:nvSpPr>
        <p:spPr/>
        <p:txBody>
          <a:bodyPr/>
          <a:lstStyle/>
          <a:p>
            <a:fld id="{F0CCE2AE-27A2-40B1-80D1-5342831D4722}" type="slidenum">
              <a:rPr lang="en-US" smtClean="0"/>
              <a:t>8</a:t>
            </a:fld>
            <a:endParaRPr lang="en-US"/>
          </a:p>
        </p:txBody>
      </p:sp>
      <p:sp>
        <p:nvSpPr>
          <p:cNvPr id="2" name="Date Placeholder 1">
            <a:extLst>
              <a:ext uri="{FF2B5EF4-FFF2-40B4-BE49-F238E27FC236}">
                <a16:creationId xmlns:a16="http://schemas.microsoft.com/office/drawing/2014/main" id="{3DE5F4AD-71A0-4D2F-8509-D54A7846962B}"/>
              </a:ext>
            </a:extLst>
          </p:cNvPr>
          <p:cNvSpPr>
            <a:spLocks noGrp="1"/>
          </p:cNvSpPr>
          <p:nvPr>
            <p:ph type="dt" sz="half" idx="10"/>
          </p:nvPr>
        </p:nvSpPr>
        <p:spPr/>
        <p:txBody>
          <a:bodyPr/>
          <a:lstStyle/>
          <a:p>
            <a:r>
              <a:rPr lang="es-US"/>
              <a:t>Mayo de 2022</a:t>
            </a:r>
          </a:p>
        </p:txBody>
      </p:sp>
    </p:spTree>
    <p:custDataLst>
      <p:tags r:id="rId1"/>
    </p:custDataLst>
    <p:extLst>
      <p:ext uri="{BB962C8B-B14F-4D97-AF65-F5344CB8AC3E}">
        <p14:creationId xmlns:p14="http://schemas.microsoft.com/office/powerpoint/2010/main" val="2150909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23">
            <a:extLst>
              <a:ext uri="{FF2B5EF4-FFF2-40B4-BE49-F238E27FC236}">
                <a16:creationId xmlns:a16="http://schemas.microsoft.com/office/drawing/2014/main" id="{D8EC380A-DD67-4710-9A2D-CA110EE1000F}"/>
              </a:ext>
            </a:extLst>
          </p:cNvPr>
          <p:cNvSpPr>
            <a:spLocks noGrp="1"/>
          </p:cNvSpPr>
          <p:nvPr>
            <p:ph type="title"/>
          </p:nvPr>
        </p:nvSpPr>
        <p:spPr>
          <a:xfrm>
            <a:off x="-1" y="16721"/>
            <a:ext cx="12192001" cy="930717"/>
          </a:xfrm>
        </p:spPr>
        <p:txBody>
          <a:bodyPr vert="horz" lIns="91440" tIns="45720" rIns="91440" bIns="45720" rtlCol="0" anchor="ctr">
            <a:normAutofit/>
          </a:bodyPr>
          <a:lstStyle/>
          <a:p>
            <a:r>
              <a:rPr lang="es-US"/>
              <a:t>Lo que paga en Medicare Original en 2022: Parte A (continuación)</a:t>
            </a:r>
          </a:p>
        </p:txBody>
      </p:sp>
      <p:grpSp>
        <p:nvGrpSpPr>
          <p:cNvPr id="10" name="Group 9" descr="¿Qué paga en una hospitalización en un Centro de enfermería especializada (SNF, por sus siglas en inglés)?">
            <a:extLst>
              <a:ext uri="{FF2B5EF4-FFF2-40B4-BE49-F238E27FC236}">
                <a16:creationId xmlns:a16="http://schemas.microsoft.com/office/drawing/2014/main" id="{1450F764-5F66-414B-BB84-1CA7BA5F1D5C}"/>
              </a:ext>
            </a:extLst>
          </p:cNvPr>
          <p:cNvGrpSpPr/>
          <p:nvPr/>
        </p:nvGrpSpPr>
        <p:grpSpPr>
          <a:xfrm>
            <a:off x="566995" y="1188272"/>
            <a:ext cx="5486400" cy="2286000"/>
            <a:chOff x="566995" y="1188272"/>
            <a:chExt cx="5486400" cy="2286000"/>
          </a:xfrm>
        </p:grpSpPr>
        <p:sp>
          <p:nvSpPr>
            <p:cNvPr id="17" name="Rectangle: Rounded Corners 16">
              <a:extLst>
                <a:ext uri="{FF2B5EF4-FFF2-40B4-BE49-F238E27FC236}">
                  <a16:creationId xmlns:a16="http://schemas.microsoft.com/office/drawing/2014/main" id="{0C83B77A-AE7B-44E7-84B7-95BA5B60843F}"/>
                </a:ext>
                <a:ext uri="{C183D7F6-B498-43B3-948B-1728B52AA6E4}">
                  <adec:decorative xmlns:adec="http://schemas.microsoft.com/office/drawing/2017/decorative" val="1"/>
                </a:ext>
              </a:extLst>
            </p:cNvPr>
            <p:cNvSpPr/>
            <p:nvPr/>
          </p:nvSpPr>
          <p:spPr>
            <a:xfrm>
              <a:off x="566995" y="1188272"/>
              <a:ext cx="5486400" cy="2286000"/>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18" name="Rectangle: Rounded Corners 17">
              <a:extLst>
                <a:ext uri="{FF2B5EF4-FFF2-40B4-BE49-F238E27FC236}">
                  <a16:creationId xmlns:a16="http://schemas.microsoft.com/office/drawing/2014/main" id="{9BBC722A-C85C-4DDA-8F0B-AEB875AEAC3B}"/>
                </a:ext>
                <a:ext uri="{C183D7F6-B498-43B3-948B-1728B52AA6E4}">
                  <adec:decorative xmlns:adec="http://schemas.microsoft.com/office/drawing/2017/decorative" val="1"/>
                </a:ext>
              </a:extLst>
            </p:cNvPr>
            <p:cNvSpPr/>
            <p:nvPr/>
          </p:nvSpPr>
          <p:spPr>
            <a:xfrm>
              <a:off x="566995" y="1733387"/>
              <a:ext cx="5486400" cy="165621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82880" indent="-182880" defTabSz="514338">
                <a:spcBef>
                  <a:spcPts val="600"/>
                </a:spcBef>
                <a:buFont typeface="Wingdings" panose="05000000000000000000" pitchFamily="2" charset="2"/>
                <a:buChar char="§"/>
              </a:pPr>
              <a:endParaRPr lang="en-US" sz="1900" dirty="0">
                <a:solidFill>
                  <a:schemeClr val="accent1">
                    <a:lumMod val="50000"/>
                  </a:schemeClr>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4187FC31-7BDA-4D7A-BB99-0FD64F113198}"/>
                </a:ext>
              </a:extLst>
            </p:cNvPr>
            <p:cNvSpPr txBox="1"/>
            <p:nvPr/>
          </p:nvSpPr>
          <p:spPr>
            <a:xfrm>
              <a:off x="838201" y="1216603"/>
              <a:ext cx="5028346" cy="584775"/>
            </a:xfrm>
            <a:prstGeom prst="rect">
              <a:avLst/>
            </a:prstGeom>
            <a:noFill/>
          </p:spPr>
          <p:txBody>
            <a:bodyPr wrap="square" rtlCol="0">
              <a:spAutoFit/>
            </a:bodyPr>
            <a:lstStyle/>
            <a:p>
              <a:pPr>
                <a:spcBef>
                  <a:spcPts val="0"/>
                </a:spcBef>
              </a:pPr>
              <a:r>
                <a:rPr lang="es-US" sz="1600" b="1" dirty="0">
                  <a:solidFill>
                    <a:schemeClr val="bg1"/>
                  </a:solidFill>
                  <a:latin typeface="Arial" panose="020B0604020202020204" pitchFamily="34" charset="0"/>
                  <a:cs typeface="Arial" panose="020B0604020202020204" pitchFamily="34" charset="0"/>
                </a:rPr>
                <a:t>Hospitalización en un Centro de enfermería especializada (SNF, por sus siglas en inglés)</a:t>
              </a:r>
            </a:p>
          </p:txBody>
        </p:sp>
        <p:sp>
          <p:nvSpPr>
            <p:cNvPr id="9" name="TextBox 8">
              <a:extLst>
                <a:ext uri="{FF2B5EF4-FFF2-40B4-BE49-F238E27FC236}">
                  <a16:creationId xmlns:a16="http://schemas.microsoft.com/office/drawing/2014/main" id="{80AC34AA-31FA-40E9-A383-F8208D057809}"/>
                </a:ext>
              </a:extLst>
            </p:cNvPr>
            <p:cNvSpPr txBox="1"/>
            <p:nvPr/>
          </p:nvSpPr>
          <p:spPr>
            <a:xfrm>
              <a:off x="879547" y="1848828"/>
              <a:ext cx="5173848" cy="1354217"/>
            </a:xfrm>
            <a:prstGeom prst="rect">
              <a:avLst/>
            </a:prstGeom>
            <a:noFill/>
          </p:spPr>
          <p:txBody>
            <a:bodyPr wrap="square" rtlCol="0">
              <a:spAutoFit/>
            </a:bodyPr>
            <a:lstStyle/>
            <a:p>
              <a:pPr marL="182880" lvl="0" indent="-182880" defTabSz="514338">
                <a:spcBef>
                  <a:spcPts val="600"/>
                </a:spcBef>
                <a:buFont typeface="Wingdings" panose="05000000000000000000" pitchFamily="2" charset="2"/>
                <a:buChar char="§"/>
              </a:pPr>
              <a:r>
                <a:rPr lang="es-US" dirty="0">
                  <a:solidFill>
                    <a:srgbClr val="4472C4">
                      <a:lumMod val="50000"/>
                    </a:srgbClr>
                  </a:solidFill>
                  <a:latin typeface="Arial" panose="020B0604020202020204" pitchFamily="34" charset="0"/>
                  <a:cs typeface="Arial" panose="020B0604020202020204" pitchFamily="34" charset="0"/>
                </a:rPr>
                <a:t>Días 1-20: $0 por cada período de beneficios</a:t>
              </a:r>
            </a:p>
            <a:p>
              <a:pPr marL="182880" lvl="0" indent="-182880" defTabSz="514338">
                <a:spcBef>
                  <a:spcPts val="600"/>
                </a:spcBef>
                <a:buFont typeface="Wingdings" panose="05000000000000000000" pitchFamily="2" charset="2"/>
                <a:buChar char="§"/>
              </a:pPr>
              <a:r>
                <a:rPr lang="es-US" dirty="0">
                  <a:solidFill>
                    <a:srgbClr val="4472C4">
                      <a:lumMod val="50000"/>
                    </a:srgbClr>
                  </a:solidFill>
                  <a:latin typeface="Arial" panose="020B0604020202020204" pitchFamily="34" charset="0"/>
                  <a:cs typeface="Arial" panose="020B0604020202020204" pitchFamily="34" charset="0"/>
                </a:rPr>
                <a:t>Días 21-100: </a:t>
              </a:r>
              <a:r>
                <a:rPr lang="es-US" dirty="0" err="1">
                  <a:solidFill>
                    <a:srgbClr val="4472C4">
                      <a:lumMod val="50000"/>
                    </a:srgbClr>
                  </a:solidFill>
                  <a:latin typeface="Arial" panose="020B0604020202020204" pitchFamily="34" charset="0"/>
                  <a:cs typeface="Arial" panose="020B0604020202020204" pitchFamily="34" charset="0"/>
                </a:rPr>
                <a:t>coseguro</a:t>
              </a:r>
              <a:r>
                <a:rPr lang="es-US" dirty="0">
                  <a:solidFill>
                    <a:srgbClr val="4472C4">
                      <a:lumMod val="50000"/>
                    </a:srgbClr>
                  </a:solidFill>
                  <a:latin typeface="Arial" panose="020B0604020202020204" pitchFamily="34" charset="0"/>
                  <a:cs typeface="Arial" panose="020B0604020202020204" pitchFamily="34" charset="0"/>
                </a:rPr>
                <a:t> de $194.50 por día de cada período de beneficios.</a:t>
              </a:r>
            </a:p>
            <a:p>
              <a:pPr marL="182880" lvl="0" indent="-182880" defTabSz="514338">
                <a:spcBef>
                  <a:spcPts val="600"/>
                </a:spcBef>
                <a:buFont typeface="Wingdings" panose="05000000000000000000" pitchFamily="2" charset="2"/>
                <a:buChar char="§"/>
              </a:pPr>
              <a:r>
                <a:rPr lang="es-US" dirty="0">
                  <a:solidFill>
                    <a:srgbClr val="4472C4">
                      <a:lumMod val="50000"/>
                    </a:srgbClr>
                  </a:solidFill>
                  <a:latin typeface="Arial" panose="020B0604020202020204" pitchFamily="34" charset="0"/>
                  <a:cs typeface="Arial" panose="020B0604020202020204" pitchFamily="34" charset="0"/>
                </a:rPr>
                <a:t>Días 101 y posteriores: todos los costos.</a:t>
              </a:r>
            </a:p>
          </p:txBody>
        </p:sp>
      </p:grpSp>
      <p:grpSp>
        <p:nvGrpSpPr>
          <p:cNvPr id="4" name="Group 3">
            <a:extLst>
              <a:ext uri="{FF2B5EF4-FFF2-40B4-BE49-F238E27FC236}">
                <a16:creationId xmlns:a16="http://schemas.microsoft.com/office/drawing/2014/main" id="{A9AD54FA-3278-4146-957D-9809FF0F0B82}"/>
              </a:ext>
            </a:extLst>
          </p:cNvPr>
          <p:cNvGrpSpPr/>
          <p:nvPr/>
        </p:nvGrpSpPr>
        <p:grpSpPr>
          <a:xfrm>
            <a:off x="609599" y="3596317"/>
            <a:ext cx="5486400" cy="1910163"/>
            <a:chOff x="609599" y="3596317"/>
            <a:chExt cx="5486400" cy="1910163"/>
          </a:xfrm>
        </p:grpSpPr>
        <p:sp>
          <p:nvSpPr>
            <p:cNvPr id="21" name="Rectangle: Rounded Corners 20">
              <a:extLst>
                <a:ext uri="{FF2B5EF4-FFF2-40B4-BE49-F238E27FC236}">
                  <a16:creationId xmlns:a16="http://schemas.microsoft.com/office/drawing/2014/main" id="{4561DDFF-0328-4C24-8FB9-9528A298B264}"/>
                </a:ext>
                <a:ext uri="{C183D7F6-B498-43B3-948B-1728B52AA6E4}">
                  <adec:decorative xmlns:adec="http://schemas.microsoft.com/office/drawing/2017/decorative" val="1"/>
                </a:ext>
              </a:extLst>
            </p:cNvPr>
            <p:cNvSpPr/>
            <p:nvPr/>
          </p:nvSpPr>
          <p:spPr>
            <a:xfrm>
              <a:off x="609599" y="3596317"/>
              <a:ext cx="5486400" cy="1910163"/>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22" name="Rectangle: Rounded Corners 21">
              <a:extLst>
                <a:ext uri="{FF2B5EF4-FFF2-40B4-BE49-F238E27FC236}">
                  <a16:creationId xmlns:a16="http://schemas.microsoft.com/office/drawing/2014/main" id="{66704E5E-C2CE-4DEA-A8ED-E18055870AB7}"/>
                </a:ext>
                <a:ext uri="{C183D7F6-B498-43B3-948B-1728B52AA6E4}">
                  <adec:decorative xmlns:adec="http://schemas.microsoft.com/office/drawing/2017/decorative" val="1"/>
                </a:ext>
              </a:extLst>
            </p:cNvPr>
            <p:cNvSpPr/>
            <p:nvPr/>
          </p:nvSpPr>
          <p:spPr>
            <a:xfrm>
              <a:off x="609599" y="4179532"/>
              <a:ext cx="5486400" cy="1260517"/>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82880" indent="-182880" defTabSz="514338">
                <a:spcBef>
                  <a:spcPts val="600"/>
                </a:spcBef>
                <a:buFont typeface="Wingdings" panose="05000000000000000000" pitchFamily="2" charset="2"/>
                <a:buChar char="§"/>
              </a:pPr>
              <a:endParaRPr lang="en-US" sz="1900" dirty="0">
                <a:solidFill>
                  <a:schemeClr val="accent1">
                    <a:lumMod val="50000"/>
                  </a:schemeClr>
                </a:solidFill>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74BE1FB8-FA4F-4973-B336-F8808060193B}"/>
                </a:ext>
              </a:extLst>
            </p:cNvPr>
            <p:cNvSpPr txBox="1"/>
            <p:nvPr/>
          </p:nvSpPr>
          <p:spPr>
            <a:xfrm>
              <a:off x="1162453" y="3662748"/>
              <a:ext cx="4746697" cy="461665"/>
            </a:xfrm>
            <a:prstGeom prst="rect">
              <a:avLst/>
            </a:prstGeom>
            <a:noFill/>
          </p:spPr>
          <p:txBody>
            <a:bodyPr wrap="square" rtlCol="0">
              <a:spAutoFit/>
            </a:bodyPr>
            <a:lstStyle/>
            <a:p>
              <a:pPr algn="ctr">
                <a:spcBef>
                  <a:spcPts val="0"/>
                </a:spcBef>
              </a:pPr>
              <a:r>
                <a:rPr lang="es-US" sz="2300" b="1" dirty="0">
                  <a:solidFill>
                    <a:schemeClr val="bg1"/>
                  </a:solidFill>
                  <a:latin typeface="Arial" panose="020B0604020202020204" pitchFamily="34" charset="0"/>
                  <a:cs typeface="Arial" panose="020B0604020202020204" pitchFamily="34" charset="0"/>
                </a:rPr>
                <a:t>Atención médica en el hogar</a:t>
              </a:r>
            </a:p>
          </p:txBody>
        </p:sp>
        <p:sp>
          <p:nvSpPr>
            <p:cNvPr id="16" name="TextBox 15">
              <a:extLst>
                <a:ext uri="{FF2B5EF4-FFF2-40B4-BE49-F238E27FC236}">
                  <a16:creationId xmlns:a16="http://schemas.microsoft.com/office/drawing/2014/main" id="{E908DA47-4FBE-4B3E-8962-57D1080C8016}"/>
                </a:ext>
              </a:extLst>
            </p:cNvPr>
            <p:cNvSpPr txBox="1"/>
            <p:nvPr/>
          </p:nvSpPr>
          <p:spPr>
            <a:xfrm>
              <a:off x="879547" y="4221061"/>
              <a:ext cx="5173848" cy="1215717"/>
            </a:xfrm>
            <a:prstGeom prst="rect">
              <a:avLst/>
            </a:prstGeom>
            <a:noFill/>
          </p:spPr>
          <p:txBody>
            <a:bodyPr wrap="square" rtlCol="0">
              <a:spAutoFit/>
            </a:bodyPr>
            <a:lstStyle/>
            <a:p>
              <a:pPr marL="182880" lvl="0" indent="-182880" defTabSz="514338">
                <a:spcBef>
                  <a:spcPts val="600"/>
                </a:spcBef>
                <a:buFont typeface="Wingdings" panose="05000000000000000000" pitchFamily="2" charset="2"/>
                <a:buChar char="§"/>
              </a:pPr>
              <a:r>
                <a:rPr lang="es-US" sz="1700" dirty="0">
                  <a:solidFill>
                    <a:srgbClr val="4472C4">
                      <a:lumMod val="50000"/>
                    </a:srgbClr>
                  </a:solidFill>
                  <a:latin typeface="Arial" panose="020B0604020202020204" pitchFamily="34" charset="0"/>
                  <a:cs typeface="Arial" panose="020B0604020202020204" pitchFamily="34" charset="0"/>
                </a:rPr>
                <a:t>$0 por servicios de atención médica en el hogar.</a:t>
              </a:r>
            </a:p>
            <a:p>
              <a:pPr marL="182880" lvl="0" indent="-182880" defTabSz="514338">
                <a:spcBef>
                  <a:spcPts val="600"/>
                </a:spcBef>
                <a:buFont typeface="Wingdings" panose="05000000000000000000" pitchFamily="2" charset="2"/>
                <a:buChar char="§"/>
              </a:pPr>
              <a:r>
                <a:rPr lang="es-US" sz="1700" dirty="0">
                  <a:solidFill>
                    <a:srgbClr val="4472C4">
                      <a:lumMod val="50000"/>
                    </a:srgbClr>
                  </a:solidFill>
                  <a:latin typeface="Arial" panose="020B0604020202020204" pitchFamily="34" charset="0"/>
                  <a:cs typeface="Arial" panose="020B0604020202020204" pitchFamily="34" charset="0"/>
                </a:rPr>
                <a:t>20% del importe aprobado por Medicare para equipo médico duradero (DME, por sus siglas </a:t>
              </a:r>
              <a:br>
                <a:rPr lang="es-US" sz="1700" dirty="0">
                  <a:solidFill>
                    <a:srgbClr val="4472C4">
                      <a:lumMod val="50000"/>
                    </a:srgbClr>
                  </a:solidFill>
                  <a:latin typeface="Arial" panose="020B0604020202020204" pitchFamily="34" charset="0"/>
                  <a:cs typeface="Arial" panose="020B0604020202020204" pitchFamily="34" charset="0"/>
                </a:rPr>
              </a:br>
              <a:r>
                <a:rPr lang="es-US" sz="1700" dirty="0">
                  <a:solidFill>
                    <a:srgbClr val="4472C4">
                      <a:lumMod val="50000"/>
                    </a:srgbClr>
                  </a:solidFill>
                  <a:latin typeface="Arial" panose="020B0604020202020204" pitchFamily="34" charset="0"/>
                  <a:cs typeface="Arial" panose="020B0604020202020204" pitchFamily="34" charset="0"/>
                </a:rPr>
                <a:t>en inglés).</a:t>
              </a:r>
            </a:p>
          </p:txBody>
        </p:sp>
      </p:grpSp>
      <p:grpSp>
        <p:nvGrpSpPr>
          <p:cNvPr id="15" name="Group 14" descr="¿Qué paga por cuidados paliativos?">
            <a:extLst>
              <a:ext uri="{FF2B5EF4-FFF2-40B4-BE49-F238E27FC236}">
                <a16:creationId xmlns:a16="http://schemas.microsoft.com/office/drawing/2014/main" id="{B69949BD-A567-4F68-A8A9-25BE3BB55D58}"/>
              </a:ext>
            </a:extLst>
          </p:cNvPr>
          <p:cNvGrpSpPr/>
          <p:nvPr/>
        </p:nvGrpSpPr>
        <p:grpSpPr>
          <a:xfrm>
            <a:off x="6329822" y="1133387"/>
            <a:ext cx="5486400" cy="4389120"/>
            <a:chOff x="6329822" y="1133387"/>
            <a:chExt cx="5486400" cy="4389120"/>
          </a:xfrm>
        </p:grpSpPr>
        <p:sp>
          <p:nvSpPr>
            <p:cNvPr id="12" name="Rectangle: Rounded Corners 11">
              <a:extLst>
                <a:ext uri="{FF2B5EF4-FFF2-40B4-BE49-F238E27FC236}">
                  <a16:creationId xmlns:a16="http://schemas.microsoft.com/office/drawing/2014/main" id="{A7C29633-30D0-45F8-B30D-734EDBD8F50D}"/>
                </a:ext>
                <a:ext uri="{C183D7F6-B498-43B3-948B-1728B52AA6E4}">
                  <adec:decorative xmlns:adec="http://schemas.microsoft.com/office/drawing/2017/decorative" val="1"/>
                </a:ext>
              </a:extLst>
            </p:cNvPr>
            <p:cNvSpPr/>
            <p:nvPr/>
          </p:nvSpPr>
          <p:spPr>
            <a:xfrm>
              <a:off x="6329822" y="1133387"/>
              <a:ext cx="5486400" cy="4389120"/>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11" name="Rectangle: Rounded Corners 10">
              <a:extLst>
                <a:ext uri="{FF2B5EF4-FFF2-40B4-BE49-F238E27FC236}">
                  <a16:creationId xmlns:a16="http://schemas.microsoft.com/office/drawing/2014/main" id="{E20EAF26-A1AE-4BE9-80DA-056BC6BF2BBF}"/>
                </a:ext>
                <a:ext uri="{C183D7F6-B498-43B3-948B-1728B52AA6E4}">
                  <adec:decorative xmlns:adec="http://schemas.microsoft.com/office/drawing/2017/decorative" val="1"/>
                </a:ext>
              </a:extLst>
            </p:cNvPr>
            <p:cNvSpPr/>
            <p:nvPr/>
          </p:nvSpPr>
          <p:spPr>
            <a:xfrm>
              <a:off x="6329822" y="1670823"/>
              <a:ext cx="5486400" cy="3764954"/>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82880" lvl="0" indent="-182880" defTabSz="514338">
                <a:spcBef>
                  <a:spcPts val="600"/>
                </a:spcBef>
                <a:buFont typeface="Wingdings" panose="05000000000000000000" pitchFamily="2" charset="2"/>
                <a:buChar char="§"/>
                <a:defRPr/>
              </a:pPr>
              <a:endParaRPr lang="en-US" sz="1900" dirty="0">
                <a:solidFill>
                  <a:schemeClr val="accent1">
                    <a:lumMod val="50000"/>
                  </a:schemeClr>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BF7AE372-56BE-4BDD-A8EE-C9BA1831A9BE}"/>
                </a:ext>
              </a:extLst>
            </p:cNvPr>
            <p:cNvSpPr txBox="1"/>
            <p:nvPr/>
          </p:nvSpPr>
          <p:spPr>
            <a:xfrm>
              <a:off x="6828076" y="1146223"/>
              <a:ext cx="4244075" cy="461665"/>
            </a:xfrm>
            <a:prstGeom prst="rect">
              <a:avLst/>
            </a:prstGeom>
            <a:noFill/>
          </p:spPr>
          <p:txBody>
            <a:bodyPr wrap="square" rtlCol="0">
              <a:spAutoFit/>
            </a:bodyPr>
            <a:lstStyle/>
            <a:p>
              <a:pPr algn="ctr"/>
              <a:r>
                <a:rPr lang="es-US" sz="2300" b="1">
                  <a:solidFill>
                    <a:schemeClr val="bg1"/>
                  </a:solidFill>
                  <a:latin typeface="Arial" panose="020B0604020202020204" pitchFamily="34" charset="0"/>
                  <a:cs typeface="Arial" panose="020B0604020202020204" pitchFamily="34" charset="0"/>
                </a:rPr>
                <a:t>Cuidados paliativos</a:t>
              </a:r>
            </a:p>
          </p:txBody>
        </p:sp>
        <p:sp>
          <p:nvSpPr>
            <p:cNvPr id="13" name="TextBox 12">
              <a:extLst>
                <a:ext uri="{FF2B5EF4-FFF2-40B4-BE49-F238E27FC236}">
                  <a16:creationId xmlns:a16="http://schemas.microsoft.com/office/drawing/2014/main" id="{E863CF13-6DED-415A-B5B4-90B30BF23D1F}"/>
                </a:ext>
              </a:extLst>
            </p:cNvPr>
            <p:cNvSpPr txBox="1"/>
            <p:nvPr/>
          </p:nvSpPr>
          <p:spPr>
            <a:xfrm>
              <a:off x="6500104" y="1863594"/>
              <a:ext cx="5220815" cy="3462486"/>
            </a:xfrm>
            <a:prstGeom prst="rect">
              <a:avLst/>
            </a:prstGeom>
            <a:noFill/>
          </p:spPr>
          <p:txBody>
            <a:bodyPr wrap="square" rtlCol="0">
              <a:spAutoFit/>
            </a:bodyPr>
            <a:lstStyle/>
            <a:p>
              <a:pPr marL="182880" lvl="0" indent="-182880" defTabSz="514338">
                <a:spcBef>
                  <a:spcPts val="600"/>
                </a:spcBef>
                <a:buFont typeface="Wingdings" panose="05000000000000000000" pitchFamily="2" charset="2"/>
                <a:buChar char="§"/>
                <a:defRPr/>
              </a:pPr>
              <a:r>
                <a:rPr lang="es-US" sz="1700" dirty="0">
                  <a:solidFill>
                    <a:srgbClr val="4472C4">
                      <a:lumMod val="50000"/>
                    </a:srgbClr>
                  </a:solidFill>
                  <a:latin typeface="Arial" panose="020B0604020202020204" pitchFamily="34" charset="0"/>
                  <a:cs typeface="Arial" panose="020B0604020202020204" pitchFamily="34" charset="0"/>
                </a:rPr>
                <a:t>$0 por cuidados paliativos.</a:t>
              </a:r>
            </a:p>
            <a:p>
              <a:pPr marL="182880" lvl="0" indent="-182880" defTabSz="514338">
                <a:spcBef>
                  <a:spcPts val="600"/>
                </a:spcBef>
                <a:buFont typeface="Wingdings" panose="05000000000000000000" pitchFamily="2" charset="2"/>
                <a:buChar char="§"/>
                <a:defRPr/>
              </a:pPr>
              <a:r>
                <a:rPr lang="es-US" sz="1700" dirty="0">
                  <a:solidFill>
                    <a:srgbClr val="4472C4">
                      <a:lumMod val="50000"/>
                    </a:srgbClr>
                  </a:solidFill>
                  <a:latin typeface="Arial" panose="020B0604020202020204" pitchFamily="34" charset="0"/>
                  <a:cs typeface="Arial" panose="020B0604020202020204" pitchFamily="34" charset="0"/>
                </a:rPr>
                <a:t>Podría tener que pagar un copago de un máximo de $5 por cada medicamento recetado y otros productos similares para alivio de dolores y control de síntomas mientras esté en casa. </a:t>
              </a:r>
            </a:p>
            <a:p>
              <a:pPr marL="182880" lvl="0" indent="-182880" defTabSz="514338">
                <a:spcBef>
                  <a:spcPts val="600"/>
                </a:spcBef>
                <a:buFont typeface="Wingdings" panose="05000000000000000000" pitchFamily="2" charset="2"/>
                <a:buChar char="§"/>
                <a:defRPr/>
              </a:pPr>
              <a:r>
                <a:rPr lang="es-US" sz="1700" dirty="0">
                  <a:solidFill>
                    <a:srgbClr val="4472C4">
                      <a:lumMod val="50000"/>
                    </a:srgbClr>
                  </a:solidFill>
                  <a:latin typeface="Arial" panose="020B0604020202020204" pitchFamily="34" charset="0"/>
                  <a:cs typeface="Arial" panose="020B0604020202020204" pitchFamily="34" charset="0"/>
                </a:rPr>
                <a:t>Usted podría tener que pagar 5% del importe aprobado por Medicare para cuidado de relevo como paciente internado.</a:t>
              </a:r>
            </a:p>
            <a:p>
              <a:pPr marL="182880" lvl="0" indent="-182880" defTabSz="514338">
                <a:spcBef>
                  <a:spcPts val="600"/>
                </a:spcBef>
                <a:buFont typeface="Wingdings" panose="05000000000000000000" pitchFamily="2" charset="2"/>
                <a:buChar char="§"/>
                <a:defRPr/>
              </a:pPr>
              <a:r>
                <a:rPr lang="es-US" sz="1700" dirty="0">
                  <a:solidFill>
                    <a:srgbClr val="4472C4">
                      <a:lumMod val="50000"/>
                    </a:srgbClr>
                  </a:solidFill>
                  <a:latin typeface="Arial" panose="020B0604020202020204" pitchFamily="34" charset="0"/>
                  <a:cs typeface="Arial" panose="020B0604020202020204" pitchFamily="34" charset="0"/>
                </a:rPr>
                <a:t>Medicare no cubre los gastos de alojamiento y alimentos cuando recibe cuidados paliativos en casa o en otra instalación en la que reside (como un asilo de ancianos).</a:t>
              </a:r>
            </a:p>
          </p:txBody>
        </p:sp>
      </p:grpSp>
      <p:grpSp>
        <p:nvGrpSpPr>
          <p:cNvPr id="29" name="Group 28" descr="¿Qué paga por sangre?">
            <a:extLst>
              <a:ext uri="{FF2B5EF4-FFF2-40B4-BE49-F238E27FC236}">
                <a16:creationId xmlns:a16="http://schemas.microsoft.com/office/drawing/2014/main" id="{DEA0FA91-0980-4C57-9014-65E5675F15EB}"/>
              </a:ext>
            </a:extLst>
          </p:cNvPr>
          <p:cNvGrpSpPr/>
          <p:nvPr/>
        </p:nvGrpSpPr>
        <p:grpSpPr>
          <a:xfrm>
            <a:off x="562627" y="5692429"/>
            <a:ext cx="11243014" cy="681295"/>
            <a:chOff x="562627" y="5692429"/>
            <a:chExt cx="11243014" cy="681295"/>
          </a:xfrm>
        </p:grpSpPr>
        <p:sp>
          <p:nvSpPr>
            <p:cNvPr id="25" name="Rectangle: Rounded Corners 24">
              <a:extLst>
                <a:ext uri="{FF2B5EF4-FFF2-40B4-BE49-F238E27FC236}">
                  <a16:creationId xmlns:a16="http://schemas.microsoft.com/office/drawing/2014/main" id="{C2342BEB-E9E1-4A9D-BE1B-B61474B89961}"/>
                </a:ext>
                <a:ext uri="{C183D7F6-B498-43B3-948B-1728B52AA6E4}">
                  <adec:decorative xmlns:adec="http://schemas.microsoft.com/office/drawing/2017/decorative" val="1"/>
                </a:ext>
              </a:extLst>
            </p:cNvPr>
            <p:cNvSpPr/>
            <p:nvPr/>
          </p:nvSpPr>
          <p:spPr>
            <a:xfrm>
              <a:off x="562627" y="5692429"/>
              <a:ext cx="11243014" cy="681295"/>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28" name="Rectangle: Rounded Corners 27">
              <a:extLst>
                <a:ext uri="{FF2B5EF4-FFF2-40B4-BE49-F238E27FC236}">
                  <a16:creationId xmlns:a16="http://schemas.microsoft.com/office/drawing/2014/main" id="{4577B471-EC0C-4E82-852D-C5F2795DB3C0}"/>
                </a:ext>
                <a:ext uri="{C183D7F6-B498-43B3-948B-1728B52AA6E4}">
                  <adec:decorative xmlns:adec="http://schemas.microsoft.com/office/drawing/2017/decorative" val="1"/>
                </a:ext>
              </a:extLst>
            </p:cNvPr>
            <p:cNvSpPr/>
            <p:nvPr/>
          </p:nvSpPr>
          <p:spPr>
            <a:xfrm>
              <a:off x="2061371" y="5803455"/>
              <a:ext cx="9621448" cy="461666"/>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Bef>
                  <a:spcPts val="0"/>
                </a:spcBef>
              </a:pPr>
              <a:endParaRPr lang="en-US" sz="1900" dirty="0">
                <a:solidFill>
                  <a:schemeClr val="accent1">
                    <a:lumMod val="50000"/>
                  </a:schemeClr>
                </a:solidFill>
                <a:latin typeface="Arial" panose="020B0604020202020204" pitchFamily="34" charset="0"/>
                <a:cs typeface="Arial" panose="020B0604020202020204" pitchFamily="34" charset="0"/>
              </a:endParaRPr>
            </a:p>
          </p:txBody>
        </p:sp>
        <p:sp>
          <p:nvSpPr>
            <p:cNvPr id="27" name="TextBox 26">
              <a:extLst>
                <a:ext uri="{FF2B5EF4-FFF2-40B4-BE49-F238E27FC236}">
                  <a16:creationId xmlns:a16="http://schemas.microsoft.com/office/drawing/2014/main" id="{4A8413FD-57D6-4653-84C6-A9F5A0220FCC}"/>
                </a:ext>
              </a:extLst>
            </p:cNvPr>
            <p:cNvSpPr txBox="1"/>
            <p:nvPr/>
          </p:nvSpPr>
          <p:spPr>
            <a:xfrm>
              <a:off x="838200" y="5790933"/>
              <a:ext cx="4746697" cy="461665"/>
            </a:xfrm>
            <a:prstGeom prst="rect">
              <a:avLst/>
            </a:prstGeom>
            <a:noFill/>
          </p:spPr>
          <p:txBody>
            <a:bodyPr wrap="square" rtlCol="0">
              <a:spAutoFit/>
            </a:bodyPr>
            <a:lstStyle/>
            <a:p>
              <a:pPr>
                <a:spcBef>
                  <a:spcPts val="0"/>
                </a:spcBef>
              </a:pPr>
              <a:r>
                <a:rPr lang="es-US" sz="2300" b="1" dirty="0">
                  <a:solidFill>
                    <a:schemeClr val="bg1"/>
                  </a:solidFill>
                  <a:latin typeface="Arial" panose="020B0604020202020204" pitchFamily="34" charset="0"/>
                  <a:cs typeface="Arial" panose="020B0604020202020204" pitchFamily="34" charset="0"/>
                </a:rPr>
                <a:t>Sangre</a:t>
              </a:r>
            </a:p>
          </p:txBody>
        </p:sp>
        <p:sp>
          <p:nvSpPr>
            <p:cNvPr id="26" name="TextBox 25">
              <a:extLst>
                <a:ext uri="{FF2B5EF4-FFF2-40B4-BE49-F238E27FC236}">
                  <a16:creationId xmlns:a16="http://schemas.microsoft.com/office/drawing/2014/main" id="{6AB9154A-8DDD-43BC-82C8-D678C7FF6618}"/>
                </a:ext>
              </a:extLst>
            </p:cNvPr>
            <p:cNvSpPr txBox="1"/>
            <p:nvPr/>
          </p:nvSpPr>
          <p:spPr>
            <a:xfrm>
              <a:off x="2185278" y="5842870"/>
              <a:ext cx="9168521" cy="369332"/>
            </a:xfrm>
            <a:prstGeom prst="rect">
              <a:avLst/>
            </a:prstGeom>
            <a:noFill/>
          </p:spPr>
          <p:txBody>
            <a:bodyPr wrap="square" rtlCol="0">
              <a:spAutoFit/>
            </a:bodyPr>
            <a:lstStyle/>
            <a:p>
              <a:pPr lvl="0"/>
              <a:r>
                <a:rPr lang="es-US" dirty="0">
                  <a:solidFill>
                    <a:srgbClr val="4472C4">
                      <a:lumMod val="50000"/>
                    </a:srgbClr>
                  </a:solidFill>
                  <a:latin typeface="Arial" panose="020B0604020202020204" pitchFamily="34" charset="0"/>
                  <a:cs typeface="Arial" panose="020B0604020202020204" pitchFamily="34" charset="0"/>
                </a:rPr>
                <a:t>Si el hospital la obtiene de un banco de sangre sin cargo, usted no deberá pagar.</a:t>
              </a:r>
            </a:p>
          </p:txBody>
        </p:sp>
      </p:grpSp>
      <p:sp>
        <p:nvSpPr>
          <p:cNvPr id="3" name="Footer Placeholder 2">
            <a:extLst>
              <a:ext uri="{FF2B5EF4-FFF2-40B4-BE49-F238E27FC236}">
                <a16:creationId xmlns:a16="http://schemas.microsoft.com/office/drawing/2014/main" id="{032B7A9F-51C7-4802-B14F-DC3C389D7B80}"/>
              </a:ext>
            </a:extLst>
          </p:cNvPr>
          <p:cNvSpPr>
            <a:spLocks noGrp="1"/>
          </p:cNvSpPr>
          <p:nvPr>
            <p:ph type="ftr" sz="quarter" idx="11"/>
          </p:nvPr>
        </p:nvSpPr>
        <p:spPr/>
        <p:txBody>
          <a:bodyPr/>
          <a:lstStyle/>
          <a:p>
            <a:r>
              <a:rPr lang="es-US"/>
              <a:t>Pólizas del Seguro Suplementario de Medicare (Medigap)</a:t>
            </a:r>
          </a:p>
        </p:txBody>
      </p:sp>
      <p:sp>
        <p:nvSpPr>
          <p:cNvPr id="8" name="Slide Number Placeholder 7">
            <a:extLst>
              <a:ext uri="{FF2B5EF4-FFF2-40B4-BE49-F238E27FC236}">
                <a16:creationId xmlns:a16="http://schemas.microsoft.com/office/drawing/2014/main" id="{B8C80870-0D2F-432F-AAED-04256F6F8185}"/>
              </a:ext>
            </a:extLst>
          </p:cNvPr>
          <p:cNvSpPr>
            <a:spLocks noGrp="1"/>
          </p:cNvSpPr>
          <p:nvPr>
            <p:ph type="sldNum" sz="quarter" idx="12"/>
          </p:nvPr>
        </p:nvSpPr>
        <p:spPr/>
        <p:txBody>
          <a:bodyPr/>
          <a:lstStyle/>
          <a:p>
            <a:fld id="{F0CCE2AE-27A2-40B1-80D1-5342831D4722}" type="slidenum">
              <a:rPr lang="en-US" smtClean="0"/>
              <a:t>9</a:t>
            </a:fld>
            <a:endParaRPr lang="en-US"/>
          </a:p>
        </p:txBody>
      </p:sp>
      <p:sp>
        <p:nvSpPr>
          <p:cNvPr id="2" name="Date Placeholder 1">
            <a:extLst>
              <a:ext uri="{FF2B5EF4-FFF2-40B4-BE49-F238E27FC236}">
                <a16:creationId xmlns:a16="http://schemas.microsoft.com/office/drawing/2014/main" id="{3DE5F4AD-71A0-4D2F-8509-D54A7846962B}"/>
              </a:ext>
            </a:extLst>
          </p:cNvPr>
          <p:cNvSpPr>
            <a:spLocks noGrp="1"/>
          </p:cNvSpPr>
          <p:nvPr>
            <p:ph type="dt" sz="half" idx="10"/>
          </p:nvPr>
        </p:nvSpPr>
        <p:spPr/>
        <p:txBody>
          <a:bodyPr/>
          <a:lstStyle/>
          <a:p>
            <a:r>
              <a:rPr lang="es-US"/>
              <a:t>Mayo de 2022</a:t>
            </a:r>
          </a:p>
        </p:txBody>
      </p:sp>
    </p:spTree>
    <p:custDataLst>
      <p:tags r:id="rId1"/>
    </p:custDataLst>
    <p:extLst>
      <p:ext uri="{BB962C8B-B14F-4D97-AF65-F5344CB8AC3E}">
        <p14:creationId xmlns:p14="http://schemas.microsoft.com/office/powerpoint/2010/main" val="1859608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COUNT" val="59"/>
  <p:tag name="ARTICULATE_DESIGN_ID_DT NEW THEME" val="wr0JuVkM"/>
  <p:tag name="ARTICULATE_DESIGN_ID_1_DT NEW THEME" val="0DNzWh3h"/>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DT New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T New Theme" id="{83815EEE-17A4-40EA-9622-AD6EBB18E5C2}" vid="{C698AFB8-F3A4-452D-9DB6-55EAE58E75F0}"/>
    </a:ext>
  </a:extLst>
</a:theme>
</file>

<file path=ppt/theme/theme2.xml><?xml version="1.0" encoding="utf-8"?>
<a:theme xmlns:a="http://schemas.openxmlformats.org/drawingml/2006/main" name="1_DT new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T new Theme" id="{37B5B5D1-CE52-4BF6-AE79-3FBC36B7415D}" vid="{E77D101F-582F-4468-850F-6276463B1F62}"/>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d1f4259d-3c17-4a13-b9c7-89319a6eeb97" xsi:nil="true"/>
    <lcf76f155ced4ddcb4097134ff3c332f xmlns="5b56ea1a-d7a8-4108-bd48-b9bc8352bb84">
      <Terms xmlns="http://schemas.microsoft.com/office/infopath/2007/PartnerControls"/>
    </lcf76f155ced4ddcb4097134ff3c332f>
    <DateandTime xmlns="5b56ea1a-d7a8-4108-bd48-b9bc8352bb84"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0D1C175FCA24DE40AB3F308194DEC429" ma:contentTypeVersion="17" ma:contentTypeDescription="Create a new document." ma:contentTypeScope="" ma:versionID="37f380d606c1e3d08c74e7fcc5ec5d41">
  <xsd:schema xmlns:xsd="http://www.w3.org/2001/XMLSchema" xmlns:xs="http://www.w3.org/2001/XMLSchema" xmlns:p="http://schemas.microsoft.com/office/2006/metadata/properties" xmlns:ns2="5b56ea1a-d7a8-4108-bd48-b9bc8352bb84" xmlns:ns3="d1f4259d-3c17-4a13-b9c7-89319a6eeb97" targetNamespace="http://schemas.microsoft.com/office/2006/metadata/properties" ma:root="true" ma:fieldsID="9527e9edb655623f46249d2e71043ac8" ns2:_="" ns3:_="">
    <xsd:import namespace="5b56ea1a-d7a8-4108-bd48-b9bc8352bb84"/>
    <xsd:import namespace="d1f4259d-3c17-4a13-b9c7-89319a6eeb97"/>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Location" minOccurs="0"/>
                <xsd:element ref="ns2:lcf76f155ced4ddcb4097134ff3c332f" minOccurs="0"/>
                <xsd:element ref="ns3:TaxCatchAll" minOccurs="0"/>
                <xsd:element ref="ns3:SharedWithUsers" minOccurs="0"/>
                <xsd:element ref="ns3:SharedWithDetails" minOccurs="0"/>
                <xsd:element ref="ns2:DateandTim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b56ea1a-d7a8-4108-bd48-b9bc8352bb8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e48c427d-34c0-4c13-a893-fc79ee00c850" ma:termSetId="09814cd3-568e-fe90-9814-8d621ff8fb84" ma:anchorId="fba54fb3-c3e1-fe81-a776-ca4b69148c4d" ma:open="true" ma:isKeyword="false">
      <xsd:complexType>
        <xsd:sequence>
          <xsd:element ref="pc:Terms" minOccurs="0" maxOccurs="1"/>
        </xsd:sequence>
      </xsd:complexType>
    </xsd:element>
    <xsd:element name="DateandTime" ma:index="23" nillable="true" ma:displayName="Date and Time" ma:format="DateTime" ma:internalName="DateandTime">
      <xsd:simpleType>
        <xsd:restriction base="dms:DateTime"/>
      </xsd:simpleType>
    </xsd:element>
    <xsd:element name="MediaLengthInSeconds" ma:index="24"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d1f4259d-3c17-4a13-b9c7-89319a6eeb97" elementFormDefault="qualified">
    <xsd:import namespace="http://schemas.microsoft.com/office/2006/documentManagement/types"/>
    <xsd:import namespace="http://schemas.microsoft.com/office/infopath/2007/PartnerControls"/>
    <xsd:element name="TaxCatchAll" ma:index="20" nillable="true" ma:displayName="Taxonomy Catch All Column" ma:hidden="true" ma:list="{894e3659-56bd-4940-bfdc-6cf5fa2513f3}" ma:internalName="TaxCatchAll" ma:showField="CatchAllData" ma:web="d1f4259d-3c17-4a13-b9c7-89319a6eeb97">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6847AAF-EDD8-4301-81DA-C1627D35D0F3}">
  <ds:schemaRefs>
    <ds:schemaRef ds:uri="http://schemas.microsoft.com/sharepoint/v3/contenttype/forms"/>
  </ds:schemaRefs>
</ds:datastoreItem>
</file>

<file path=customXml/itemProps2.xml><?xml version="1.0" encoding="utf-8"?>
<ds:datastoreItem xmlns:ds="http://schemas.openxmlformats.org/officeDocument/2006/customXml" ds:itemID="{E3D0C3D4-EEEE-4820-AE2C-86A420669852}">
  <ds:schemaRefs>
    <ds:schemaRef ds:uri="http://schemas.openxmlformats.org/package/2006/metadata/core-properties"/>
    <ds:schemaRef ds:uri="d1f4259d-3c17-4a13-b9c7-89319a6eeb97"/>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purl.org/dc/terms/"/>
    <ds:schemaRef ds:uri="5b56ea1a-d7a8-4108-bd48-b9bc8352bb84"/>
    <ds:schemaRef ds:uri="http://www.w3.org/XML/1998/namespace"/>
    <ds:schemaRef ds:uri="http://purl.org/dc/dcmitype/"/>
  </ds:schemaRefs>
</ds:datastoreItem>
</file>

<file path=customXml/itemProps3.xml><?xml version="1.0" encoding="utf-8"?>
<ds:datastoreItem xmlns:ds="http://schemas.openxmlformats.org/officeDocument/2006/customXml" ds:itemID="{BF0B8837-1837-41C0-855D-0DDF24CE5A6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b56ea1a-d7a8-4108-bd48-b9bc8352bb84"/>
    <ds:schemaRef ds:uri="d1f4259d-3c17-4a13-b9c7-89319a6eeb9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DT New Theme</Template>
  <TotalTime>6928</TotalTime>
  <Words>17193</Words>
  <Application>Microsoft Office PowerPoint</Application>
  <PresentationFormat>Widescreen</PresentationFormat>
  <Paragraphs>1080</Paragraphs>
  <Slides>59</Slides>
  <Notes>59</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59</vt:i4>
      </vt:variant>
    </vt:vector>
  </HeadingPairs>
  <TitlesOfParts>
    <vt:vector size="70" baseType="lpstr">
      <vt:lpstr>Arial</vt:lpstr>
      <vt:lpstr>Arial Black</vt:lpstr>
      <vt:lpstr>Calibri</vt:lpstr>
      <vt:lpstr>Calibri </vt:lpstr>
      <vt:lpstr>Courier New</vt:lpstr>
      <vt:lpstr>Lato Black</vt:lpstr>
      <vt:lpstr>Times New Roman</vt:lpstr>
      <vt:lpstr>Wingdings</vt:lpstr>
      <vt:lpstr>Wingdings,Sans-Serif</vt:lpstr>
      <vt:lpstr>DT New Theme</vt:lpstr>
      <vt:lpstr>1_DT new Theme</vt:lpstr>
      <vt:lpstr>Pólizas del Seguro Suplementario  de Medicare (Medigap)</vt:lpstr>
      <vt:lpstr>Tabla de contenido</vt:lpstr>
      <vt:lpstr>Objetivos de la Sesión</vt:lpstr>
      <vt:lpstr>Lección 1</vt:lpstr>
      <vt:lpstr>Objetivos de la lección 1</vt:lpstr>
      <vt:lpstr>Sus Opciones de Cobertura Medicare</vt:lpstr>
      <vt:lpstr>Pólizas de Medigap</vt:lpstr>
      <vt:lpstr>Lo que paga en Medicare Original en 2022: Parte A</vt:lpstr>
      <vt:lpstr>Lo que paga en Medicare Original en 2022: Parte A (continuación)</vt:lpstr>
      <vt:lpstr>Lo que paga en Medicare Original en 2022: Parte B</vt:lpstr>
      <vt:lpstr>Cuenta regresiva: Conteste la pregunta antes de que la barra desaparezca.</vt:lpstr>
      <vt:lpstr>Compruebe su conocimiento: Pregunta 2</vt:lpstr>
      <vt:lpstr>Lección 2</vt:lpstr>
      <vt:lpstr>Objetivos de la lección 2</vt:lpstr>
      <vt:lpstr>Planes de Medigap</vt:lpstr>
      <vt:lpstr>Cobertura de Plan de Medigap</vt:lpstr>
      <vt:lpstr>Cambios Medigap 2020</vt:lpstr>
      <vt:lpstr>Cambios Medigap 2020 (continuación)</vt:lpstr>
      <vt:lpstr>Estados exentos</vt:lpstr>
      <vt:lpstr>Pólizas de Medicare SELECT</vt:lpstr>
      <vt:lpstr>Pólizas de Medicare SELECT (continuación)</vt:lpstr>
      <vt:lpstr>Compruebe su conocimiento: Pregunta 3</vt:lpstr>
      <vt:lpstr>Compruebe su conocimiento: Pregunta 4</vt:lpstr>
      <vt:lpstr>Lección 3</vt:lpstr>
      <vt:lpstr>Objetivos de la lección 3</vt:lpstr>
      <vt:lpstr>Costos de Medigap</vt:lpstr>
      <vt:lpstr>Precios de Medigap Basados en la Edad</vt:lpstr>
      <vt:lpstr>El mejor momento para comprar una póliza de Medigap</vt:lpstr>
      <vt:lpstr>Sus derechos al momento de comprar una  póliza de Medigap (continuación)</vt:lpstr>
      <vt:lpstr>Si se demora en inscribirse en la Parte B</vt:lpstr>
      <vt:lpstr>Condiciones preexistentes y Medigap</vt:lpstr>
      <vt:lpstr>Medigap para personas con una discapacidad o Enfermedad Renal en Etapa Final (ESRD, por sus siglas en inglés)</vt:lpstr>
      <vt:lpstr>Pasos para comprar una póliza de Medigap</vt:lpstr>
      <vt:lpstr>¿Por qué cambiar de pólizas de Medigap?</vt:lpstr>
      <vt:lpstr>¿Cuándo puede cambiar de pólizas Medigap?</vt:lpstr>
      <vt:lpstr>Compruebe su conocimiento: Pregunta 5</vt:lpstr>
      <vt:lpstr>Compruebe su conocimiento: Pregunta 6</vt:lpstr>
      <vt:lpstr>Lección 4</vt:lpstr>
      <vt:lpstr>Objetivos de la lección 4</vt:lpstr>
      <vt:lpstr>Derechos de Emisión Garantizada de Medigap </vt:lpstr>
      <vt:lpstr>Derechos de Emisión Garantizada de Medigap (continuación)</vt:lpstr>
      <vt:lpstr>Pólizas con Renovación Garantizada</vt:lpstr>
      <vt:lpstr>Derecho a Suspender Medigap para  Personas con Medicaid</vt:lpstr>
      <vt:lpstr>Derecho a Suspender Medigap para Personas con Medicaid (continuación)</vt:lpstr>
      <vt:lpstr>Derecho a Suspender Medigap para  Personas Menores de 65 Años</vt:lpstr>
      <vt:lpstr>Compruebe su conocimiento: Pregunta 7</vt:lpstr>
      <vt:lpstr>Revisión: Escenario 1</vt:lpstr>
      <vt:lpstr>Revisión: Consideraciones del escenario 1</vt:lpstr>
      <vt:lpstr>Revisión: Escenario 2</vt:lpstr>
      <vt:lpstr>Revisión: Consideraciones del escenario 2</vt:lpstr>
      <vt:lpstr>Resumen de puntos clave</vt:lpstr>
      <vt:lpstr>Resumen de puntos clave (continuación)</vt:lpstr>
      <vt:lpstr>Guía de Recursos de Medigap: Recursos </vt:lpstr>
      <vt:lpstr>Guía de Recursos de Medigap: productos de Medicare</vt:lpstr>
      <vt:lpstr>Apéndice A: ¿En qué difieren las pólizas Medigap y  los planes de Medicare Advantage?</vt:lpstr>
      <vt:lpstr>Apéndice B</vt:lpstr>
      <vt:lpstr>Apéndice B (continuación)</vt:lpstr>
      <vt:lpstr>Siglas</vt:lpstr>
      <vt:lpstr>Manténgase conectado</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Mohamad Al-Issa</dc:creator>
  <cp:lastModifiedBy>Leslie Long</cp:lastModifiedBy>
  <cp:revision>354</cp:revision>
  <cp:lastPrinted>2022-02-02T20:02:14Z</cp:lastPrinted>
  <dcterms:created xsi:type="dcterms:W3CDTF">2021-10-13T13:14:36Z</dcterms:created>
  <dcterms:modified xsi:type="dcterms:W3CDTF">2023-01-05T13:15:16Z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17D8BA85-01F3-44BD-ACCB-A33FDC718533</vt:lpwstr>
  </property>
  <property fmtid="{D5CDD505-2E9C-101B-9397-08002B2CF9AE}" pid="3" name="ArticulatePath">
    <vt:lpwstr>Medicare Supplement Insurance (Medigap) Policies_v2</vt:lpwstr>
  </property>
  <property fmtid="{D5CDD505-2E9C-101B-9397-08002B2CF9AE}" pid="4" name="ContentTypeId">
    <vt:lpwstr>0x0101000D1C175FCA24DE40AB3F308194DEC429</vt:lpwstr>
  </property>
  <property fmtid="{D5CDD505-2E9C-101B-9397-08002B2CF9AE}" pid="5" name="MediaServiceImageTags">
    <vt:lpwstr/>
  </property>
</Properties>
</file>