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56.xml" ContentType="application/vnd.openxmlformats-officedocument.presentationml.tags+xml"/>
  <Override PartName="/ppt/tags/tag57.xml" ContentType="application/vnd.openxmlformats-officedocument.presentationml.tags+xml"/>
  <Override PartName="/ppt/notesSlides/notesSlide1.xml" ContentType="application/vnd.openxmlformats-officedocument.presentationml.notesSlide+xml"/>
  <Override PartName="/ppt/tags/tag58.xml" ContentType="application/vnd.openxmlformats-officedocument.presentationml.tags+xml"/>
  <Override PartName="/ppt/notesSlides/notesSlide2.xml" ContentType="application/vnd.openxmlformats-officedocument.presentationml.notesSlide+xml"/>
  <Override PartName="/ppt/tags/tag59.xml" ContentType="application/vnd.openxmlformats-officedocument.presentationml.tags+xml"/>
  <Override PartName="/ppt/notesSlides/notesSlide3.xml" ContentType="application/vnd.openxmlformats-officedocument.presentationml.notesSlide+xml"/>
  <Override PartName="/ppt/tags/tag60.xml" ContentType="application/vnd.openxmlformats-officedocument.presentationml.tags+xml"/>
  <Override PartName="/ppt/notesSlides/notesSlide4.xml" ContentType="application/vnd.openxmlformats-officedocument.presentationml.notesSlide+xml"/>
  <Override PartName="/ppt/tags/tag61.xml" ContentType="application/vnd.openxmlformats-officedocument.presentationml.tags+xml"/>
  <Override PartName="/ppt/notesSlides/notesSlide5.xml" ContentType="application/vnd.openxmlformats-officedocument.presentationml.notesSlide+xml"/>
  <Override PartName="/ppt/tags/tag62.xml" ContentType="application/vnd.openxmlformats-officedocument.presentationml.tags+xml"/>
  <Override PartName="/ppt/notesSlides/notesSlide6.xml" ContentType="application/vnd.openxmlformats-officedocument.presentationml.notesSlide+xml"/>
  <Override PartName="/ppt/tags/tag63.xml" ContentType="application/vnd.openxmlformats-officedocument.presentationml.tags+xml"/>
  <Override PartName="/ppt/notesSlides/notesSlide7.xml" ContentType="application/vnd.openxmlformats-officedocument.presentationml.notesSlide+xml"/>
  <Override PartName="/ppt/tags/tag64.xml" ContentType="application/vnd.openxmlformats-officedocument.presentationml.tags+xml"/>
  <Override PartName="/ppt/notesSlides/notesSlide8.xml" ContentType="application/vnd.openxmlformats-officedocument.presentationml.notesSlide+xml"/>
  <Override PartName="/ppt/tags/tag65.xml" ContentType="application/vnd.openxmlformats-officedocument.presentationml.tags+xml"/>
  <Override PartName="/ppt/notesSlides/notesSlide9.xml" ContentType="application/vnd.openxmlformats-officedocument.presentationml.notesSlide+xml"/>
  <Override PartName="/ppt/tags/tag66.xml" ContentType="application/vnd.openxmlformats-officedocument.presentationml.tags+xml"/>
  <Override PartName="/ppt/notesSlides/notesSlide10.xml" ContentType="application/vnd.openxmlformats-officedocument.presentationml.notesSlide+xml"/>
  <Override PartName="/ppt/tags/tag67.xml" ContentType="application/vnd.openxmlformats-officedocument.presentationml.tags+xml"/>
  <Override PartName="/ppt/notesSlides/notesSlide11.xml" ContentType="application/vnd.openxmlformats-officedocument.presentationml.notesSlide+xml"/>
  <Override PartName="/ppt/tags/tag68.xml" ContentType="application/vnd.openxmlformats-officedocument.presentationml.tags+xml"/>
  <Override PartName="/ppt/notesSlides/notesSlide12.xml" ContentType="application/vnd.openxmlformats-officedocument.presentationml.notesSlide+xml"/>
  <Override PartName="/ppt/tags/tag69.xml" ContentType="application/vnd.openxmlformats-officedocument.presentationml.tags+xml"/>
  <Override PartName="/ppt/notesSlides/notesSlide13.xml" ContentType="application/vnd.openxmlformats-officedocument.presentationml.notesSlide+xml"/>
  <Override PartName="/ppt/tags/tag70.xml" ContentType="application/vnd.openxmlformats-officedocument.presentationml.tags+xml"/>
  <Override PartName="/ppt/notesSlides/notesSlide14.xml" ContentType="application/vnd.openxmlformats-officedocument.presentationml.notesSlide+xml"/>
  <Override PartName="/ppt/tags/tag71.xml" ContentType="application/vnd.openxmlformats-officedocument.presentationml.tags+xml"/>
  <Override PartName="/ppt/notesSlides/notesSlide15.xml" ContentType="application/vnd.openxmlformats-officedocument.presentationml.notesSlide+xml"/>
  <Override PartName="/ppt/tags/tag72.xml" ContentType="application/vnd.openxmlformats-officedocument.presentationml.tags+xml"/>
  <Override PartName="/ppt/notesSlides/notesSlide16.xml" ContentType="application/vnd.openxmlformats-officedocument.presentationml.notesSlide+xml"/>
  <Override PartName="/ppt/tags/tag73.xml" ContentType="application/vnd.openxmlformats-officedocument.presentationml.tags+xml"/>
  <Override PartName="/ppt/notesSlides/notesSlide17.xml" ContentType="application/vnd.openxmlformats-officedocument.presentationml.notesSlide+xml"/>
  <Override PartName="/ppt/tags/tag74.xml" ContentType="application/vnd.openxmlformats-officedocument.presentationml.tags+xml"/>
  <Override PartName="/ppt/notesSlides/notesSlide18.xml" ContentType="application/vnd.openxmlformats-officedocument.presentationml.notesSlide+xml"/>
  <Override PartName="/ppt/tags/tag75.xml" ContentType="application/vnd.openxmlformats-officedocument.presentationml.tags+xml"/>
  <Override PartName="/ppt/notesSlides/notesSlide19.xml" ContentType="application/vnd.openxmlformats-officedocument.presentationml.notesSlide+xml"/>
  <Override PartName="/ppt/tags/tag76.xml" ContentType="application/vnd.openxmlformats-officedocument.presentationml.tags+xml"/>
  <Override PartName="/ppt/notesSlides/notesSlide20.xml" ContentType="application/vnd.openxmlformats-officedocument.presentationml.notesSlide+xml"/>
  <Override PartName="/ppt/tags/tag77.xml" ContentType="application/vnd.openxmlformats-officedocument.presentationml.tags+xml"/>
  <Override PartName="/ppt/notesSlides/notesSlide21.xml" ContentType="application/vnd.openxmlformats-officedocument.presentationml.notesSlide+xml"/>
  <Override PartName="/ppt/tags/tag78.xml" ContentType="application/vnd.openxmlformats-officedocument.presentationml.tags+xml"/>
  <Override PartName="/ppt/notesSlides/notesSlide22.xml" ContentType="application/vnd.openxmlformats-officedocument.presentationml.notesSlide+xml"/>
  <Override PartName="/ppt/tags/tag79.xml" ContentType="application/vnd.openxmlformats-officedocument.presentationml.tags+xml"/>
  <Override PartName="/ppt/notesSlides/notesSlide23.xml" ContentType="application/vnd.openxmlformats-officedocument.presentationml.notesSlide+xml"/>
  <Override PartName="/ppt/tags/tag80.xml" ContentType="application/vnd.openxmlformats-officedocument.presentationml.tags+xml"/>
  <Override PartName="/ppt/notesSlides/notesSlide24.xml" ContentType="application/vnd.openxmlformats-officedocument.presentationml.notesSlide+xml"/>
  <Override PartName="/ppt/tags/tag81.xml" ContentType="application/vnd.openxmlformats-officedocument.presentationml.tags+xml"/>
  <Override PartName="/ppt/notesSlides/notesSlide25.xml" ContentType="application/vnd.openxmlformats-officedocument.presentationml.notesSlide+xml"/>
  <Override PartName="/ppt/tags/tag82.xml" ContentType="application/vnd.openxmlformats-officedocument.presentationml.tags+xml"/>
  <Override PartName="/ppt/notesSlides/notesSlide26.xml" ContentType="application/vnd.openxmlformats-officedocument.presentationml.notesSlide+xml"/>
  <Override PartName="/ppt/tags/tag83.xml" ContentType="application/vnd.openxmlformats-officedocument.presentationml.tags+xml"/>
  <Override PartName="/ppt/notesSlides/notesSlide27.xml" ContentType="application/vnd.openxmlformats-officedocument.presentationml.notesSlide+xml"/>
  <Override PartName="/ppt/tags/tag84.xml" ContentType="application/vnd.openxmlformats-officedocument.presentationml.tags+xml"/>
  <Override PartName="/ppt/notesSlides/notesSlide28.xml" ContentType="application/vnd.openxmlformats-officedocument.presentationml.notesSlide+xml"/>
  <Override PartName="/ppt/tags/tag85.xml" ContentType="application/vnd.openxmlformats-officedocument.presentationml.tags+xml"/>
  <Override PartName="/ppt/notesSlides/notesSlide29.xml" ContentType="application/vnd.openxmlformats-officedocument.presentationml.notesSlide+xml"/>
  <Override PartName="/ppt/tags/tag86.xml" ContentType="application/vnd.openxmlformats-officedocument.presentationml.tags+xml"/>
  <Override PartName="/ppt/notesSlides/notesSlide30.xml" ContentType="application/vnd.openxmlformats-officedocument.presentationml.notesSlide+xml"/>
  <Override PartName="/ppt/tags/tag87.xml" ContentType="application/vnd.openxmlformats-officedocument.presentationml.tags+xml"/>
  <Override PartName="/ppt/notesSlides/notesSlide31.xml" ContentType="application/vnd.openxmlformats-officedocument.presentationml.notesSlide+xml"/>
  <Override PartName="/ppt/tags/tag88.xml" ContentType="application/vnd.openxmlformats-officedocument.presentationml.tags+xml"/>
  <Override PartName="/ppt/notesSlides/notesSlide32.xml" ContentType="application/vnd.openxmlformats-officedocument.presentationml.notesSlide+xml"/>
  <Override PartName="/ppt/tags/tag89.xml" ContentType="application/vnd.openxmlformats-officedocument.presentationml.tags+xml"/>
  <Override PartName="/ppt/notesSlides/notesSlide33.xml" ContentType="application/vnd.openxmlformats-officedocument.presentationml.notesSlide+xml"/>
  <Override PartName="/ppt/tags/tag90.xml" ContentType="application/vnd.openxmlformats-officedocument.presentationml.tags+xml"/>
  <Override PartName="/ppt/notesSlides/notesSlide34.xml" ContentType="application/vnd.openxmlformats-officedocument.presentationml.notesSlide+xml"/>
  <Override PartName="/ppt/tags/tag91.xml" ContentType="application/vnd.openxmlformats-officedocument.presentationml.tags+xml"/>
  <Override PartName="/ppt/notesSlides/notesSlide35.xml" ContentType="application/vnd.openxmlformats-officedocument.presentationml.notesSlide+xml"/>
  <Override PartName="/ppt/tags/tag92.xml" ContentType="application/vnd.openxmlformats-officedocument.presentationml.tags+xml"/>
  <Override PartName="/ppt/notesSlides/notesSlide36.xml" ContentType="application/vnd.openxmlformats-officedocument.presentationml.notesSlide+xml"/>
  <Override PartName="/ppt/tags/tag93.xml" ContentType="application/vnd.openxmlformats-officedocument.presentationml.tags+xml"/>
  <Override PartName="/ppt/notesSlides/notesSlide37.xml" ContentType="application/vnd.openxmlformats-officedocument.presentationml.notesSlide+xml"/>
  <Override PartName="/ppt/tags/tag94.xml" ContentType="application/vnd.openxmlformats-officedocument.presentationml.tags+xml"/>
  <Override PartName="/ppt/notesSlides/notesSlide38.xml" ContentType="application/vnd.openxmlformats-officedocument.presentationml.notesSlide+xml"/>
  <Override PartName="/ppt/tags/tag95.xml" ContentType="application/vnd.openxmlformats-officedocument.presentationml.tags+xml"/>
  <Override PartName="/ppt/notesSlides/notesSlide39.xml" ContentType="application/vnd.openxmlformats-officedocument.presentationml.notesSlide+xml"/>
  <Override PartName="/ppt/tags/tag96.xml" ContentType="application/vnd.openxmlformats-officedocument.presentationml.tags+xml"/>
  <Override PartName="/ppt/notesSlides/notesSlide40.xml" ContentType="application/vnd.openxmlformats-officedocument.presentationml.notesSlide+xml"/>
  <Override PartName="/ppt/tags/tag97.xml" ContentType="application/vnd.openxmlformats-officedocument.presentationml.tags+xml"/>
  <Override PartName="/ppt/notesSlides/notesSlide41.xml" ContentType="application/vnd.openxmlformats-officedocument.presentationml.notesSlide+xml"/>
  <Override PartName="/ppt/tags/tag98.xml" ContentType="application/vnd.openxmlformats-officedocument.presentationml.tags+xml"/>
  <Override PartName="/ppt/notesSlides/notesSlide42.xml" ContentType="application/vnd.openxmlformats-officedocument.presentationml.notesSlide+xml"/>
  <Override PartName="/ppt/tags/tag99.xml" ContentType="application/vnd.openxmlformats-officedocument.presentationml.tags+xml"/>
  <Override PartName="/ppt/notesSlides/notesSlide43.xml" ContentType="application/vnd.openxmlformats-officedocument.presentationml.notesSlide+xml"/>
  <Override PartName="/ppt/tags/tag100.xml" ContentType="application/vnd.openxmlformats-officedocument.presentationml.tags+xml"/>
  <Override PartName="/ppt/notesSlides/notesSlide44.xml" ContentType="application/vnd.openxmlformats-officedocument.presentationml.notesSlide+xml"/>
  <Override PartName="/ppt/tags/tag101.xml" ContentType="application/vnd.openxmlformats-officedocument.presentationml.tags+xml"/>
  <Override PartName="/ppt/notesSlides/notesSlide45.xml" ContentType="application/vnd.openxmlformats-officedocument.presentationml.notesSlide+xml"/>
  <Override PartName="/ppt/tags/tag102.xml" ContentType="application/vnd.openxmlformats-officedocument.presentationml.tags+xml"/>
  <Override PartName="/ppt/notesSlides/notesSlide46.xml" ContentType="application/vnd.openxmlformats-officedocument.presentationml.notesSlide+xml"/>
  <Override PartName="/ppt/tags/tag103.xml" ContentType="application/vnd.openxmlformats-officedocument.presentationml.tags+xml"/>
  <Override PartName="/ppt/notesSlides/notesSlide47.xml" ContentType="application/vnd.openxmlformats-officedocument.presentationml.notesSlide+xml"/>
  <Override PartName="/ppt/tags/tag104.xml" ContentType="application/vnd.openxmlformats-officedocument.presentationml.tags+xml"/>
  <Override PartName="/ppt/notesSlides/notesSlide48.xml" ContentType="application/vnd.openxmlformats-officedocument.presentationml.notesSlide+xml"/>
  <Override PartName="/ppt/tags/tag105.xml" ContentType="application/vnd.openxmlformats-officedocument.presentationml.tags+xml"/>
  <Override PartName="/ppt/notesSlides/notesSlide49.xml" ContentType="application/vnd.openxmlformats-officedocument.presentationml.notesSlide+xml"/>
  <Override PartName="/ppt/tags/tag106.xml" ContentType="application/vnd.openxmlformats-officedocument.presentationml.tags+xml"/>
  <Override PartName="/ppt/notesSlides/notesSlide50.xml" ContentType="application/vnd.openxmlformats-officedocument.presentationml.notesSlide+xml"/>
  <Override PartName="/ppt/tags/tag107.xml" ContentType="application/vnd.openxmlformats-officedocument.presentationml.tags+xml"/>
  <Override PartName="/ppt/notesSlides/notesSlide51.xml" ContentType="application/vnd.openxmlformats-officedocument.presentationml.notesSlide+xml"/>
  <Override PartName="/ppt/tags/tag108.xml" ContentType="application/vnd.openxmlformats-officedocument.presentationml.tags+xml"/>
  <Override PartName="/ppt/notesSlides/notesSlide52.xml" ContentType="application/vnd.openxmlformats-officedocument.presentationml.notesSlide+xml"/>
  <Override PartName="/ppt/tags/tag109.xml" ContentType="application/vnd.openxmlformats-officedocument.presentationml.tags+xml"/>
  <Override PartName="/ppt/notesSlides/notesSlide53.xml" ContentType="application/vnd.openxmlformats-officedocument.presentationml.notesSlide+xml"/>
  <Override PartName="/ppt/tags/tag110.xml" ContentType="application/vnd.openxmlformats-officedocument.presentationml.tags+xml"/>
  <Override PartName="/ppt/notesSlides/notesSlide54.xml" ContentType="application/vnd.openxmlformats-officedocument.presentationml.notesSlide+xml"/>
  <Override PartName="/ppt/tags/tag111.xml" ContentType="application/vnd.openxmlformats-officedocument.presentationml.tags+xml"/>
  <Override PartName="/ppt/notesSlides/notesSlide55.xml" ContentType="application/vnd.openxmlformats-officedocument.presentationml.notesSlide+xml"/>
  <Override PartName="/ppt/tags/tag112.xml" ContentType="application/vnd.openxmlformats-officedocument.presentationml.tags+xml"/>
  <Override PartName="/ppt/notesSlides/notesSlide56.xml" ContentType="application/vnd.openxmlformats-officedocument.presentationml.notesSlide+xml"/>
  <Override PartName="/ppt/tags/tag113.xml" ContentType="application/vnd.openxmlformats-officedocument.presentationml.tags+xml"/>
  <Override PartName="/ppt/notesSlides/notesSlide57.xml" ContentType="application/vnd.openxmlformats-officedocument.presentationml.notesSlide+xml"/>
  <Override PartName="/ppt/tags/tag114.xml" ContentType="application/vnd.openxmlformats-officedocument.presentationml.tags+xml"/>
  <Override PartName="/ppt/notesSlides/notesSlide58.xml" ContentType="application/vnd.openxmlformats-officedocument.presentationml.notesSlide+xml"/>
  <Override PartName="/ppt/tags/tag115.xml" ContentType="application/vnd.openxmlformats-officedocument.presentationml.tags+xml"/>
  <Override PartName="/ppt/notesSlides/notesSlide59.xml" ContentType="application/vnd.openxmlformats-officedocument.presentationml.notesSlide+xml"/>
  <Override PartName="/ppt/tags/tag116.xml" ContentType="application/vnd.openxmlformats-officedocument.presentationml.tags+xml"/>
  <Override PartName="/ppt/notesSlides/notesSlide60.xml" ContentType="application/vnd.openxmlformats-officedocument.presentationml.notesSlide+xml"/>
  <Override PartName="/ppt/tags/tag117.xml" ContentType="application/vnd.openxmlformats-officedocument.presentationml.tags+xml"/>
  <Override PartName="/ppt/notesSlides/notesSlide61.xml" ContentType="application/vnd.openxmlformats-officedocument.presentationml.notesSlide+xml"/>
  <Override PartName="/ppt/tags/tag118.xml" ContentType="application/vnd.openxmlformats-officedocument.presentationml.tags+xml"/>
  <Override PartName="/ppt/notesSlides/notesSlide6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722" r:id="rId2"/>
    <p:sldMasterId id="2147483686" r:id="rId3"/>
  </p:sldMasterIdLst>
  <p:notesMasterIdLst>
    <p:notesMasterId r:id="rId66"/>
  </p:notesMasterIdLst>
  <p:handoutMasterIdLst>
    <p:handoutMasterId r:id="rId67"/>
  </p:handoutMasterIdLst>
  <p:sldIdLst>
    <p:sldId id="256" r:id="rId4"/>
    <p:sldId id="360" r:id="rId5"/>
    <p:sldId id="378" r:id="rId6"/>
    <p:sldId id="363" r:id="rId7"/>
    <p:sldId id="499" r:id="rId8"/>
    <p:sldId id="391" r:id="rId9"/>
    <p:sldId id="392" r:id="rId10"/>
    <p:sldId id="441" r:id="rId11"/>
    <p:sldId id="510" r:id="rId12"/>
    <p:sldId id="452" r:id="rId13"/>
    <p:sldId id="371" r:id="rId14"/>
    <p:sldId id="397" r:id="rId15"/>
    <p:sldId id="365" r:id="rId16"/>
    <p:sldId id="500" r:id="rId17"/>
    <p:sldId id="395" r:id="rId18"/>
    <p:sldId id="506" r:id="rId19"/>
    <p:sldId id="399" r:id="rId20"/>
    <p:sldId id="400" r:id="rId21"/>
    <p:sldId id="401" r:id="rId22"/>
    <p:sldId id="402" r:id="rId23"/>
    <p:sldId id="439" r:id="rId24"/>
    <p:sldId id="398" r:id="rId25"/>
    <p:sldId id="406" r:id="rId26"/>
    <p:sldId id="367" r:id="rId27"/>
    <p:sldId id="501" r:id="rId28"/>
    <p:sldId id="2147377059" r:id="rId29"/>
    <p:sldId id="451" r:id="rId30"/>
    <p:sldId id="387" r:id="rId31"/>
    <p:sldId id="440" r:id="rId32"/>
    <p:sldId id="408" r:id="rId33"/>
    <p:sldId id="407" r:id="rId34"/>
    <p:sldId id="410" r:id="rId35"/>
    <p:sldId id="2147377060" r:id="rId36"/>
    <p:sldId id="412" r:id="rId37"/>
    <p:sldId id="411" r:id="rId38"/>
    <p:sldId id="415" r:id="rId39"/>
    <p:sldId id="372" r:id="rId40"/>
    <p:sldId id="369" r:id="rId41"/>
    <p:sldId id="502" r:id="rId42"/>
    <p:sldId id="509" r:id="rId43"/>
    <p:sldId id="2147377061" r:id="rId44"/>
    <p:sldId id="448" r:id="rId45"/>
    <p:sldId id="416" r:id="rId46"/>
    <p:sldId id="419" r:id="rId47"/>
    <p:sldId id="420" r:id="rId48"/>
    <p:sldId id="418" r:id="rId49"/>
    <p:sldId id="507" r:id="rId50"/>
    <p:sldId id="421" r:id="rId51"/>
    <p:sldId id="508" r:id="rId52"/>
    <p:sldId id="422" r:id="rId53"/>
    <p:sldId id="423" r:id="rId54"/>
    <p:sldId id="424" r:id="rId55"/>
    <p:sldId id="425" r:id="rId56"/>
    <p:sldId id="389" r:id="rId57"/>
    <p:sldId id="429" r:id="rId58"/>
    <p:sldId id="431" r:id="rId59"/>
    <p:sldId id="433" r:id="rId60"/>
    <p:sldId id="432" r:id="rId61"/>
    <p:sldId id="449" r:id="rId62"/>
    <p:sldId id="503" r:id="rId63"/>
    <p:sldId id="376" r:id="rId64"/>
    <p:sldId id="482" r:id="rId65"/>
  </p:sldIdLst>
  <p:sldSz cx="12192000" cy="6858000"/>
  <p:notesSz cx="7315200" cy="9601200"/>
  <p:custDataLst>
    <p:tags r:id="rId6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CC8F19-39AD-B18B-9B58-995A2B5BC83A}" name="Diacogiannis, Doria (CMS/OC)" initials="DD" userId="S::doria.diacogiannis@cms.hhs.gov::c67081fa-44ef-4438-9bb7-e0e43eac079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oria Diacogiannis" initials="DD" lastIdx="48" clrIdx="0">
    <p:extLst>
      <p:ext uri="{19B8F6BF-5375-455C-9EA6-DF929625EA0E}">
        <p15:presenceInfo xmlns:p15="http://schemas.microsoft.com/office/powerpoint/2012/main" userId="S-1-5-21-4095628063-3556742122-3606576086-197501" providerId="AD"/>
      </p:ext>
    </p:extLst>
  </p:cmAuthor>
  <p:cmAuthor id="2" name="Leslie Long" initials="LL" lastIdx="31" clrIdx="1">
    <p:extLst>
      <p:ext uri="{19B8F6BF-5375-455C-9EA6-DF929625EA0E}">
        <p15:presenceInfo xmlns:p15="http://schemas.microsoft.com/office/powerpoint/2012/main" userId="S-1-5-21-4095628063-3556742122-3606576086-120535" providerId="AD"/>
      </p:ext>
    </p:extLst>
  </p:cmAuthor>
  <p:cmAuthor id="3" name="Mohamad Al-Issa" initials="MA" lastIdx="14" clrIdx="2">
    <p:extLst>
      <p:ext uri="{19B8F6BF-5375-455C-9EA6-DF929625EA0E}">
        <p15:presenceInfo xmlns:p15="http://schemas.microsoft.com/office/powerpoint/2012/main" userId="S-1-5-21-4095628063-3556742122-3606576086-234970" providerId="AD"/>
      </p:ext>
    </p:extLst>
  </p:cmAuthor>
  <p:cmAuthor id="4" name="Joseph Warden" initials="JW" lastIdx="6" clrIdx="3">
    <p:extLst>
      <p:ext uri="{19B8F6BF-5375-455C-9EA6-DF929625EA0E}">
        <p15:presenceInfo xmlns:p15="http://schemas.microsoft.com/office/powerpoint/2012/main" userId="S-1-5-21-4095628063-3556742122-3606576086-104789" providerId="AD"/>
      </p:ext>
    </p:extLst>
  </p:cmAuthor>
  <p:cmAuthor id="5" name="Santana, David (CMS/OC)" initials="SD(" lastIdx="3" clrIdx="4">
    <p:extLst>
      <p:ext uri="{19B8F6BF-5375-455C-9EA6-DF929625EA0E}">
        <p15:presenceInfo xmlns:p15="http://schemas.microsoft.com/office/powerpoint/2012/main" userId="S-1-5-21-4095628063-3556742122-3606576086-67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D33"/>
    <a:srgbClr val="00529B"/>
    <a:srgbClr val="002060"/>
    <a:srgbClr val="DEEBF7"/>
    <a:srgbClr val="C0DFFF"/>
    <a:srgbClr val="8FAADC"/>
    <a:srgbClr val="1CC6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62" autoAdjust="0"/>
    <p:restoredTop sz="96173" autoAdjust="0"/>
  </p:normalViewPr>
  <p:slideViewPr>
    <p:cSldViewPr snapToGrid="0">
      <p:cViewPr varScale="1">
        <p:scale>
          <a:sx n="109" d="100"/>
          <a:sy n="109" d="100"/>
        </p:scale>
        <p:origin x="192" y="114"/>
      </p:cViewPr>
      <p:guideLst/>
    </p:cSldViewPr>
  </p:slideViewPr>
  <p:outlineViewPr>
    <p:cViewPr>
      <p:scale>
        <a:sx n="33" d="100"/>
        <a:sy n="33" d="100"/>
      </p:scale>
      <p:origin x="0" y="-55848"/>
    </p:cViewPr>
  </p:outlineViewPr>
  <p:notesTextViewPr>
    <p:cViewPr>
      <p:scale>
        <a:sx n="1" d="1"/>
        <a:sy n="1" d="1"/>
      </p:scale>
      <p:origin x="0" y="0"/>
    </p:cViewPr>
  </p:notesTextViewPr>
  <p:sorterViewPr>
    <p:cViewPr>
      <p:scale>
        <a:sx n="100" d="100"/>
        <a:sy n="100" d="100"/>
      </p:scale>
      <p:origin x="0" y="-11808"/>
    </p:cViewPr>
  </p:sorterViewPr>
  <p:notesViewPr>
    <p:cSldViewPr snapToGrid="0">
      <p:cViewPr varScale="1">
        <p:scale>
          <a:sx n="80" d="100"/>
          <a:sy n="80" d="100"/>
        </p:scale>
        <p:origin x="3804"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74" Type="http://schemas.microsoft.com/office/2018/10/relationships/authors" Target="author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B8B-A442-AD39-542E0D1FA281}"/>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B8B-A442-AD39-542E0D1FA281}"/>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B8B-A442-AD39-542E0D1FA281}"/>
            </c:ext>
          </c:extLst>
        </c:ser>
        <c:dLbls>
          <c:showLegendKey val="0"/>
          <c:showVal val="0"/>
          <c:showCatName val="0"/>
          <c:showSerName val="0"/>
          <c:showPercent val="0"/>
          <c:showBubbleSize val="0"/>
        </c:dLbls>
        <c:gapWidth val="219"/>
        <c:overlap val="-27"/>
        <c:axId val="592741823"/>
        <c:axId val="592743503"/>
      </c:barChart>
      <c:catAx>
        <c:axId val="5927418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92743503"/>
        <c:crosses val="autoZero"/>
        <c:auto val="1"/>
        <c:lblAlgn val="ctr"/>
        <c:lblOffset val="100"/>
        <c:noMultiLvlLbl val="0"/>
      </c:catAx>
      <c:valAx>
        <c:axId val="5927435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927418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2" Type="http://schemas.openxmlformats.org/officeDocument/2006/relationships/tags" Target="../tags/tag56.xml"/><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7E664E-218C-46E5-A877-FF78570BD8EF}"/>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5FF9397-B9C5-41DC-BABA-BCFADB2CA049}"/>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BCF12A46-912D-442D-A9C1-C0AE17D838DB}" type="datetimeFigureOut">
              <a:rPr lang="en-US" smtClean="0"/>
              <a:t>05/07/2024</a:t>
            </a:fld>
            <a:endParaRPr lang="en-US"/>
          </a:p>
        </p:txBody>
      </p:sp>
      <p:sp>
        <p:nvSpPr>
          <p:cNvPr id="4" name="Footer Placeholder 3">
            <a:extLst>
              <a:ext uri="{FF2B5EF4-FFF2-40B4-BE49-F238E27FC236}">
                <a16:creationId xmlns:a16="http://schemas.microsoft.com/office/drawing/2014/main" id="{C8B31E46-50FC-41BD-B191-900CCB5374A0}"/>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3D8C8D3-95D7-4748-B096-A2520F84BBA5}"/>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26847383-D9B5-42E9-B844-C9CD82EDA184}" type="slidenum">
              <a:rPr lang="en-US" smtClean="0"/>
              <a:t>‹#›</a:t>
            </a:fld>
            <a:endParaRPr lang="en-US"/>
          </a:p>
        </p:txBody>
      </p:sp>
    </p:spTree>
    <p:custDataLst>
      <p:tags r:id="rId2"/>
    </p:custDataLst>
    <p:extLst>
      <p:ext uri="{BB962C8B-B14F-4D97-AF65-F5344CB8AC3E}">
        <p14:creationId xmlns:p14="http://schemas.microsoft.com/office/powerpoint/2010/main" val="17720459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D6351BC9-EB78-422D-9550-D7F706C289C9}" type="datetimeFigureOut">
              <a:rPr lang="en-US" smtClean="0"/>
              <a:t>05/07/2024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C6133CD7-0C4B-49EE-B48B-55DA0768B491}" type="slidenum">
              <a:rPr lang="en-US" smtClean="0"/>
              <a:t>‹#›</a:t>
            </a:fld>
            <a:endParaRPr lang="en-US"/>
          </a:p>
        </p:txBody>
      </p:sp>
    </p:spTree>
    <p:extLst>
      <p:ext uri="{BB962C8B-B14F-4D97-AF65-F5344CB8AC3E}">
        <p14:creationId xmlns:p14="http://schemas.microsoft.com/office/powerpoint/2010/main" val="1259386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upport.microsoft.com/en-us/office/start-the-presentation-and-see-your-notes-in-presenter-view-4de90e28-487e-435c-9401-eb49a3801257"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www.cms.gov/newsroom/media-inquiries" TargetMode="External"/><Relationship Id="rId4" Type="http://schemas.openxmlformats.org/officeDocument/2006/relationships/hyperlink" Target="https://cmsnationaltrainingprogram.cms.gov/"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shiphelp.or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medicare.gov/supplements-other-insurance/how-to-compare-medigap-policie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shiphelp.org/"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medicare.gov/publications"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sa.gov/OP_Home/ssact/title18/1882.htm"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hhs.gov/guidance/document/naic-medicare-supplement-insurance-minimum-standards-model-act-regulation" TargetMode="External"/><Relationship Id="rId5" Type="http://schemas.openxmlformats.org/officeDocument/2006/relationships/hyperlink" Target="https://www.govinfo.gov/content/pkg/FR-2009-04-24/pdf/E9-9272.pdf" TargetMode="External"/><Relationship Id="rId4" Type="http://schemas.openxmlformats.org/officeDocument/2006/relationships/hyperlink" Target="https://uscode.house.gov/view.xhtml?req=granuleid:USC-prelim-title42-section1395ss&amp;num=0&amp;edition=prelim"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shiphelp.or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ecfr.gov/"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medicare.gov/medigap-supplemental-insurance-plans/"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medicare.gov/publications"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shiphelp.org/"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ww.ssa.gov/OP_Home/ssact/title18/1882.htm"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ssa.gov/OP_Home/ssact/title18/1882.htm"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shiphelp.org/" TargetMode="External"/><Relationship Id="rId2" Type="http://schemas.openxmlformats.org/officeDocument/2006/relationships/slide" Target="../slides/slide47.xml"/><Relationship Id="rId1" Type="http://schemas.openxmlformats.org/officeDocument/2006/relationships/notesMaster" Target="../notesMasters/notesMaster1.xml"/><Relationship Id="rId5" Type="http://schemas.openxmlformats.org/officeDocument/2006/relationships/hyperlink" Target="https://www.medicare.gov/health-drug-plans/medigap/ready-to-buy" TargetMode="External"/><Relationship Id="rId4" Type="http://schemas.openxmlformats.org/officeDocument/2006/relationships/hyperlink" Target="https://www.medicare.gov/publications"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62.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edicare.gov/your-medicare-costs/medicare-costs-at-a-glance"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medicare.gov/basics/costs/medicare-costs"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medicare.gov/coverage/skilled-nursing-facility-snf-care"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medicare.gov/coverage/blood" TargetMode="External"/><Relationship Id="rId5" Type="http://schemas.openxmlformats.org/officeDocument/2006/relationships/hyperlink" Target="https://www.medicare.gov/coverage/hospice-care" TargetMode="External"/><Relationship Id="rId4" Type="http://schemas.openxmlformats.org/officeDocument/2006/relationships/hyperlink" Target="https://www.medicare.gov/coverage/home-health-service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442721" y="3816477"/>
            <a:ext cx="6386703" cy="5305298"/>
          </a:xfrm>
        </p:spPr>
        <p:txBody>
          <a:bodyPr/>
          <a:lstStyle/>
          <a:p>
            <a:pPr>
              <a:spcBef>
                <a:spcPts val="651"/>
              </a:spcBef>
              <a:spcAft>
                <a:spcPts val="600"/>
              </a:spcAft>
              <a:defRPr/>
            </a:pPr>
            <a:r>
              <a:rPr lang="en-US" b="1" dirty="0">
                <a:latin typeface="+mn-lt"/>
                <a:cs typeface="Arial" panose="020B0604020202020204" pitchFamily="34" charset="0"/>
              </a:rPr>
              <a:t>Presenter Notes</a:t>
            </a:r>
            <a:endParaRPr lang="en-US" dirty="0">
              <a:latin typeface="+mn-lt"/>
              <a:cs typeface="Arial" panose="020B0604020202020204" pitchFamily="34" charset="0"/>
            </a:endParaRPr>
          </a:p>
          <a:p>
            <a:pPr marL="123512" indent="-123512">
              <a:spcBef>
                <a:spcPts val="651"/>
              </a:spcBef>
              <a:spcAft>
                <a:spcPts val="600"/>
              </a:spcAft>
              <a:buFont typeface="Wingdings,Sans-Serif"/>
              <a:buChar char="§"/>
              <a:defRPr/>
            </a:pPr>
            <a:r>
              <a:rPr lang="en-US" dirty="0">
                <a:latin typeface="+mn-lt"/>
                <a:cs typeface="Arial" panose="020B0604020202020204" pitchFamily="34" charset="0"/>
              </a:rPr>
              <a:t>Hyperlinks in slides are active, but the URLs in the presenter notes section of this PowerPoint aren’t active because PowerPoint doesn’t support that feature. To access any of the URLs in the presenter notes, copy the URL and paste it into your browser.</a:t>
            </a:r>
          </a:p>
          <a:p>
            <a:pPr marL="123512" indent="-123512">
              <a:spcBef>
                <a:spcPts val="651"/>
              </a:spcBef>
              <a:spcAft>
                <a:spcPts val="600"/>
              </a:spcAft>
              <a:buFont typeface="Wingdings,Sans-Serif"/>
              <a:buChar char="§"/>
              <a:defRPr/>
            </a:pPr>
            <a:r>
              <a:rPr lang="en-US" dirty="0">
                <a:latin typeface="+mn-lt"/>
                <a:cs typeface="Arial" panose="020B0604020202020204" pitchFamily="34" charset="0"/>
              </a:rPr>
              <a:t>You can use Microsoft PowerPoint’s presenter view to view your presentation with speaker notes on one computer (your laptop, for example), while only the slides themselves appear on the screen that your audience sees (like a larger screen you're projecting to). See this link for instructions: </a:t>
            </a:r>
            <a:r>
              <a:rPr lang="en-US" u="sng" dirty="0">
                <a:latin typeface="+mn-lt"/>
                <a:cs typeface="Arial" panose="020B0604020202020204" pitchFamily="34" charset="0"/>
                <a:hlinkClick r:id="rId3"/>
              </a:rPr>
              <a:t>support.microsoft.com/en-us/office/start-the-presentation-and-see-your-notes-in-presenter-view-4de90e28-487e-435c-9401-eb49a3801257</a:t>
            </a:r>
            <a:endParaRPr lang="en-US" dirty="0">
              <a:latin typeface="+mn-lt"/>
              <a:cs typeface="Arial" panose="020B0604020202020204" pitchFamily="34" charset="0"/>
            </a:endParaRPr>
          </a:p>
          <a:p>
            <a:pPr>
              <a:spcBef>
                <a:spcPts val="634"/>
              </a:spcBef>
              <a:spcAft>
                <a:spcPts val="600"/>
              </a:spcAft>
              <a:defRPr/>
            </a:pPr>
            <a:r>
              <a:rPr lang="en-US" b="1" dirty="0">
                <a:solidFill>
                  <a:prstClr val="black"/>
                </a:solidFill>
                <a:latin typeface="+mn-lt"/>
                <a:cs typeface="Arial" panose="020B0604020202020204" pitchFamily="34" charset="0"/>
              </a:rPr>
              <a:t>Disclaimer</a:t>
            </a:r>
            <a:endParaRPr lang="en-US" dirty="0">
              <a:solidFill>
                <a:prstClr val="black"/>
              </a:solidFill>
              <a:latin typeface="+mn-lt"/>
              <a:cs typeface="Arial" panose="020B0604020202020204" pitchFamily="34" charset="0"/>
            </a:endParaRPr>
          </a:p>
          <a:p>
            <a:pPr>
              <a:spcBef>
                <a:spcPts val="634"/>
              </a:spcBef>
              <a:spcAft>
                <a:spcPts val="600"/>
              </a:spcAft>
              <a:defRPr/>
            </a:pPr>
            <a:r>
              <a:rPr lang="en-US" dirty="0">
                <a:solidFill>
                  <a:prstClr val="black"/>
                </a:solidFill>
                <a:cs typeface="Arial" panose="020B0604020202020204" pitchFamily="34" charset="0"/>
              </a:rPr>
              <a:t>This training module was developed and approved by the Centers for Medicare &amp; Medicaid Services (CMS), the federal agency that administers Medicare, Medicaid, the Children’s Health Insurance Program (CHIP), and the Health Insurance Marketplace®.</a:t>
            </a:r>
            <a:r>
              <a:rPr lang="en-US" dirty="0">
                <a:solidFill>
                  <a:prstClr val="black"/>
                </a:solidFill>
                <a:latin typeface="+mn-lt"/>
                <a:cs typeface="Arial" panose="020B0604020202020204" pitchFamily="34" charset="0"/>
              </a:rPr>
              <a:t> </a:t>
            </a:r>
            <a:endParaRPr lang="en-US" dirty="0">
              <a:latin typeface="+mn-lt"/>
              <a:cs typeface="Arial" panose="020B0604020202020204" pitchFamily="34" charset="0"/>
            </a:endParaRPr>
          </a:p>
          <a:p>
            <a:pPr>
              <a:spcBef>
                <a:spcPts val="634"/>
              </a:spcBef>
              <a:spcAft>
                <a:spcPts val="600"/>
              </a:spcAft>
              <a:defRPr/>
            </a:pPr>
            <a:r>
              <a:rPr lang="en-US" dirty="0">
                <a:solidFill>
                  <a:prstClr val="black"/>
                </a:solidFill>
                <a:cs typeface="Arial" panose="020B0604020202020204" pitchFamily="34" charset="0"/>
              </a:rPr>
              <a:t>The information in this module was correct as of April 2024. To check for an updated version, visit </a:t>
            </a:r>
            <a:r>
              <a:rPr lang="en-US" dirty="0">
                <a:solidFill>
                  <a:prstClr val="black"/>
                </a:solidFill>
                <a:cs typeface="Arial" panose="020B0604020202020204" pitchFamily="34" charset="0"/>
                <a:hlinkClick r:id="rId4"/>
              </a:rPr>
              <a:t>CMSnationaltrainingprogram.cms.gov</a:t>
            </a:r>
            <a:r>
              <a:rPr lang="en-US" dirty="0">
                <a:solidFill>
                  <a:prstClr val="black"/>
                </a:solidFill>
                <a:cs typeface="Arial" panose="020B0604020202020204" pitchFamily="34" charset="0"/>
              </a:rPr>
              <a:t>.</a:t>
            </a:r>
            <a:r>
              <a:rPr lang="en-US" dirty="0">
                <a:solidFill>
                  <a:prstClr val="black"/>
                </a:solidFill>
                <a:latin typeface="+mn-lt"/>
                <a:cs typeface="Arial" panose="020B0604020202020204" pitchFamily="34" charset="0"/>
              </a:rPr>
              <a:t> </a:t>
            </a:r>
            <a:r>
              <a:rPr lang="en-US" kern="1200" dirty="0">
                <a:solidFill>
                  <a:schemeClr val="tx1"/>
                </a:solidFill>
                <a:effectLst/>
                <a:latin typeface="+mn-lt"/>
                <a:ea typeface="+mn-ea"/>
                <a:cs typeface="Arial" panose="020B0604020202020204" pitchFamily="34" charset="0"/>
              </a:rPr>
              <a:t>The CMS National Training Program provides this information as a resource for our partners. </a:t>
            </a:r>
            <a:r>
              <a:rPr lang="en-US" dirty="0">
                <a:solidFill>
                  <a:prstClr val="black"/>
                </a:solidFill>
                <a:cs typeface="Arial" panose="020B0604020202020204" pitchFamily="34" charset="0"/>
              </a:rPr>
              <a:t>It’s not a legal document or intended for press purposes. The press can contact the CMS Press Office at </a:t>
            </a:r>
            <a:r>
              <a:rPr lang="en-US" dirty="0">
                <a:solidFill>
                  <a:prstClr val="black"/>
                </a:solidFill>
                <a:cs typeface="Arial" panose="020B0604020202020204" pitchFamily="34" charset="0"/>
                <a:hlinkClick r:id="rId5"/>
              </a:rPr>
              <a:t>CMS.gov/newsroom/media-inquiries</a:t>
            </a:r>
            <a:r>
              <a:rPr lang="en-US" dirty="0">
                <a:solidFill>
                  <a:prstClr val="black"/>
                </a:solidFill>
                <a:cs typeface="Arial" panose="020B0604020202020204" pitchFamily="34" charset="0"/>
              </a:rPr>
              <a:t>. Official Medicare Program legal guidance is contained in the relevant statutes, regulations, and rulings.</a:t>
            </a:r>
          </a:p>
          <a:p>
            <a:pPr defTabSz="966612">
              <a:spcBef>
                <a:spcPts val="634"/>
              </a:spcBef>
              <a:spcAft>
                <a:spcPts val="600"/>
              </a:spcAft>
              <a:defRPr/>
            </a:pPr>
            <a:r>
              <a:rPr lang="en-US" dirty="0">
                <a:solidFill>
                  <a:prstClr val="black"/>
                </a:solidFill>
                <a:cs typeface="Arial" panose="020B0604020202020204" pitchFamily="34" charset="0"/>
              </a:rPr>
              <a:t>This communication was printed, published, or produced and disseminated at U.S. taxpayer expense.</a:t>
            </a:r>
          </a:p>
          <a:p>
            <a:pPr defTabSz="966612">
              <a:spcBef>
                <a:spcPts val="634"/>
              </a:spcBef>
              <a:spcAft>
                <a:spcPts val="600"/>
              </a:spcAft>
              <a:defRPr/>
            </a:pPr>
            <a:r>
              <a:rPr lang="en-US" dirty="0">
                <a:solidFill>
                  <a:prstClr val="black"/>
                </a:solidFill>
                <a:cs typeface="Arial" panose="020B0604020202020204" pitchFamily="34" charset="0"/>
              </a:rPr>
              <a:t>HEALTH INSURANCE MARKETPLACE is a registered service mark of the U.S. Department of Health and Human Services (HHS).</a:t>
            </a:r>
          </a:p>
          <a:p>
            <a:pPr>
              <a:spcAft>
                <a:spcPts val="600"/>
              </a:spcAft>
            </a:pPr>
            <a:endParaRPr lang="en-US" dirty="0">
              <a:latin typeface="+mn-lt"/>
            </a:endParaRPr>
          </a:p>
        </p:txBody>
      </p:sp>
    </p:spTree>
    <p:extLst>
      <p:ext uri="{BB962C8B-B14F-4D97-AF65-F5344CB8AC3E}">
        <p14:creationId xmlns:p14="http://schemas.microsoft.com/office/powerpoint/2010/main" val="1875676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88486"/>
            <a:ext cx="5852160" cy="3780473"/>
          </a:xfrm>
        </p:spPr>
        <p:txBody>
          <a:bodyPr/>
          <a:lstStyle/>
          <a:p>
            <a:pPr defTabSz="966612">
              <a:spcAft>
                <a:spcPts val="600"/>
              </a:spcAft>
              <a:defRPr/>
            </a:pPr>
            <a:r>
              <a:rPr lang="en-US" b="1" dirty="0">
                <a:cs typeface="Arial" panose="020B0604020202020204" pitchFamily="34" charset="0"/>
              </a:rPr>
              <a:t>Presenter Notes</a:t>
            </a:r>
          </a:p>
          <a:p>
            <a:pPr>
              <a:spcAft>
                <a:spcPts val="600"/>
              </a:spcAft>
              <a:defRPr/>
            </a:pPr>
            <a:r>
              <a:rPr lang="en-US" dirty="0">
                <a:cs typeface="Arial" panose="020B0604020202020204" pitchFamily="34" charset="0"/>
              </a:rPr>
              <a:t>This is what you pay in 2024 for Part B-covered medically necessary services:</a:t>
            </a:r>
          </a:p>
          <a:p>
            <a:pPr>
              <a:spcAft>
                <a:spcPts val="600"/>
              </a:spcAft>
            </a:pPr>
            <a:r>
              <a:rPr lang="en-US" b="1" dirty="0">
                <a:cs typeface="Arial" panose="020B0604020202020204" pitchFamily="34" charset="0"/>
              </a:rPr>
              <a:t>Part B annual deductible: </a:t>
            </a:r>
            <a:r>
              <a:rPr lang="en-US" dirty="0">
                <a:cs typeface="Arial" panose="020B0604020202020204" pitchFamily="34" charset="0"/>
              </a:rPr>
              <a:t>You pay $240 per year in 2024 for your Part B deductible. After you meet your deductible, you typically pay 20% of the Medicare-approved amount for most doctor services (including most doctor services while you're a hospital inpatient); outpatient therapy, DME, and clinical laboratory services (you pay $0 for Medicare-approved services).</a:t>
            </a:r>
          </a:p>
          <a:p>
            <a:pPr>
              <a:spcAft>
                <a:spcPts val="600"/>
              </a:spcAft>
            </a:pPr>
            <a:r>
              <a:rPr lang="en-US" b="1" dirty="0">
                <a:cs typeface="Arial" panose="020B0604020202020204" pitchFamily="34" charset="0"/>
              </a:rPr>
              <a:t>Coinsurance and copayment for Part B services: </a:t>
            </a:r>
            <a:r>
              <a:rPr lang="en-US" dirty="0">
                <a:cs typeface="Arial" panose="020B0604020202020204" pitchFamily="34" charset="0"/>
              </a:rPr>
              <a:t>You pay 20% coinsurance for most covered services, like doctor’s services and some preventive services, if provider accepts assignment. You pay $0 for some preventive services and 20% coinsurance for outpatient mental health services, and copayments for hospital outpatient services.</a:t>
            </a:r>
          </a:p>
          <a:p>
            <a:pPr>
              <a:spcAft>
                <a:spcPts val="600"/>
              </a:spcAft>
            </a:pPr>
            <a:r>
              <a:rPr lang="en-US" dirty="0">
                <a:cs typeface="Arial" panose="020B0604020202020204" pitchFamily="34" charset="0"/>
              </a:rPr>
              <a:t>In 2024, the standard </a:t>
            </a:r>
            <a:r>
              <a:rPr lang="en-US" b="1" dirty="0">
                <a:cs typeface="Arial" panose="020B0604020202020204" pitchFamily="34" charset="0"/>
              </a:rPr>
              <a:t>Part B premium </a:t>
            </a:r>
            <a:r>
              <a:rPr lang="en-US" dirty="0">
                <a:cs typeface="Arial" panose="020B0604020202020204" pitchFamily="34" charset="0"/>
              </a:rPr>
              <a:t>amount is $174.70 (or higher depending on your income).</a:t>
            </a:r>
          </a:p>
          <a:p>
            <a:pPr>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1375310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a:spcBef>
                <a:spcPts val="702"/>
              </a:spcBef>
              <a:spcAft>
                <a:spcPts val="600"/>
              </a:spcAft>
              <a:defRPr/>
            </a:pPr>
            <a:r>
              <a:rPr lang="en-US" b="1" dirty="0">
                <a:cs typeface="Arial" panose="020B0604020202020204" pitchFamily="34" charset="0"/>
              </a:rPr>
              <a:t>This slide has animation.</a:t>
            </a:r>
            <a:endParaRPr lang="en-US" dirty="0">
              <a:cs typeface="Arial" panose="020B0604020202020204" pitchFamily="34" charset="0"/>
            </a:endParaRPr>
          </a:p>
          <a:p>
            <a:pPr defTabSz="966612">
              <a:spcBef>
                <a:spcPts val="634"/>
              </a:spcBef>
              <a:spcAft>
                <a:spcPts val="600"/>
              </a:spcAft>
              <a:defRPr/>
            </a:pPr>
            <a:r>
              <a:rPr lang="en-US" b="1" dirty="0">
                <a:cs typeface="Arial" panose="020B0604020202020204" pitchFamily="34" charset="0"/>
              </a:rPr>
              <a:t>Presenter Notes</a:t>
            </a:r>
          </a:p>
          <a:p>
            <a:pPr defTabSz="966612">
              <a:spcBef>
                <a:spcPts val="634"/>
              </a:spcBef>
              <a:spcAft>
                <a:spcPts val="600"/>
              </a:spcAft>
              <a:defRPr/>
            </a:pPr>
            <a:r>
              <a:rPr lang="en-US" dirty="0">
                <a:solidFill>
                  <a:prstClr val="black"/>
                </a:solidFill>
                <a:cs typeface="Arial" panose="020B0604020202020204" pitchFamily="34" charset="0"/>
              </a:rPr>
              <a:t>Check Your Knowledge—Question 1</a:t>
            </a:r>
          </a:p>
          <a:p>
            <a:pPr marL="0" marR="0">
              <a:spcBef>
                <a:spcPts val="0"/>
              </a:spcBef>
              <a:spcAft>
                <a:spcPts val="6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You must have _______ to buy a Medigap policy.</a:t>
            </a:r>
          </a:p>
          <a:p>
            <a:pPr marL="342900" marR="0" lvl="0" indent="-342900">
              <a:spcBef>
                <a:spcPts val="0"/>
              </a:spcBef>
              <a:spcAft>
                <a:spcPts val="600"/>
              </a:spcAft>
              <a:buFont typeface="+mj-lt"/>
              <a:buAutoNum type="alphaLcPeriod"/>
            </a:pPr>
            <a:r>
              <a:rPr lang="en-US" kern="100" dirty="0">
                <a:effectLst/>
                <a:latin typeface="Calibri" panose="020F0502020204030204" pitchFamily="34" charset="0"/>
                <a:ea typeface="Times New Roman" panose="02020603050405020304" pitchFamily="18" charset="0"/>
                <a:cs typeface="Times New Roman" panose="02020603050405020304" pitchFamily="18" charset="0"/>
              </a:rPr>
              <a:t>Part A</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mj-lt"/>
              <a:buAutoNum type="alphaLcPeriod"/>
            </a:pPr>
            <a:r>
              <a:rPr lang="en-US" kern="100" dirty="0">
                <a:effectLst/>
                <a:latin typeface="Calibri" panose="020F0502020204030204" pitchFamily="34" charset="0"/>
                <a:ea typeface="Times New Roman" panose="02020603050405020304" pitchFamily="18" charset="0"/>
                <a:cs typeface="Times New Roman" panose="02020603050405020304" pitchFamily="18" charset="0"/>
              </a:rPr>
              <a:t>Part B</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mj-lt"/>
              <a:buAutoNum type="alphaLcPeriod"/>
            </a:pPr>
            <a:r>
              <a:rPr lang="en-US" kern="100" dirty="0">
                <a:effectLst/>
                <a:latin typeface="Calibri" panose="020F0502020204030204" pitchFamily="34" charset="0"/>
                <a:ea typeface="Times New Roman" panose="02020603050405020304" pitchFamily="18" charset="0"/>
                <a:cs typeface="Times New Roman" panose="02020603050405020304" pitchFamily="18" charset="0"/>
              </a:rPr>
              <a:t>Part C</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mj-lt"/>
              <a:buAutoNum type="alphaLcPeriod"/>
            </a:pPr>
            <a:r>
              <a:rPr lang="en-US" kern="100" dirty="0">
                <a:effectLst/>
                <a:latin typeface="Calibri" panose="020F0502020204030204" pitchFamily="34" charset="0"/>
                <a:ea typeface="Times New Roman" panose="02020603050405020304" pitchFamily="18" charset="0"/>
                <a:cs typeface="Times New Roman" panose="02020603050405020304" pitchFamily="18" charset="0"/>
              </a:rPr>
              <a:t>Part A &amp; Part B</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b="1" kern="100" dirty="0">
                <a:effectLst/>
                <a:latin typeface="Calibri" panose="020F0502020204030204" pitchFamily="34" charset="0"/>
                <a:ea typeface="Calibri" panose="020F0502020204030204" pitchFamily="34" charset="0"/>
                <a:cs typeface="Times New Roman" panose="02020603050405020304" pitchFamily="18" charset="0"/>
              </a:rPr>
              <a:t>Answer: d. </a:t>
            </a:r>
            <a:r>
              <a:rPr lang="en-US" b="1" kern="100" dirty="0">
                <a:effectLst/>
                <a:latin typeface="Calibri" panose="020F0502020204030204" pitchFamily="34" charset="0"/>
                <a:ea typeface="Times New Roman" panose="02020603050405020304" pitchFamily="18" charset="0"/>
                <a:cs typeface="Times New Roman" panose="02020603050405020304" pitchFamily="18" charset="0"/>
              </a:rPr>
              <a:t>Part A &amp; Part B</a:t>
            </a:r>
            <a:endParaRPr lang="en-US"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600"/>
              </a:spcAft>
            </a:pPr>
            <a:r>
              <a:rPr lang="en-US" kern="100" dirty="0">
                <a:effectLst/>
                <a:latin typeface="Calibri" panose="020F0502020204030204" pitchFamily="34" charset="0"/>
                <a:ea typeface="Calibri" panose="020F0502020204030204" pitchFamily="34" charset="0"/>
                <a:cs typeface="Times New Roman" panose="02020603050405020304" pitchFamily="18" charset="0"/>
              </a:rPr>
              <a:t>You must have Part A and Part B to buy a Medigap policy.</a:t>
            </a:r>
          </a:p>
        </p:txBody>
      </p:sp>
    </p:spTree>
    <p:extLst>
      <p:ext uri="{BB962C8B-B14F-4D97-AF65-F5344CB8AC3E}">
        <p14:creationId xmlns:p14="http://schemas.microsoft.com/office/powerpoint/2010/main" val="3372648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a:spcAft>
                <a:spcPts val="600"/>
              </a:spcAft>
              <a:defRPr/>
            </a:pPr>
            <a:r>
              <a:rPr lang="en-US" b="1" dirty="0">
                <a:cs typeface="Arial" panose="020B0604020202020204" pitchFamily="34" charset="0"/>
              </a:rPr>
              <a:t>This slide has animation.</a:t>
            </a:r>
            <a:endParaRPr lang="en-US" dirty="0">
              <a:cs typeface="Arial" panose="020B0604020202020204" pitchFamily="34" charset="0"/>
            </a:endParaRPr>
          </a:p>
          <a:p>
            <a:pPr defTabSz="966612">
              <a:spcAft>
                <a:spcPts val="600"/>
              </a:spcAft>
              <a:defRPr/>
            </a:pPr>
            <a:r>
              <a:rPr lang="en-US" b="1" dirty="0">
                <a:cs typeface="Arial" panose="020B0604020202020204" pitchFamily="34" charset="0"/>
              </a:rPr>
              <a:t>Presenter Notes</a:t>
            </a:r>
          </a:p>
          <a:p>
            <a:pPr>
              <a:spcAft>
                <a:spcPts val="600"/>
              </a:spcAft>
            </a:pPr>
            <a:r>
              <a:rPr lang="en-US" dirty="0">
                <a:cs typeface="Arial" panose="020B0604020202020204" pitchFamily="34" charset="0"/>
              </a:rPr>
              <a:t>Check</a:t>
            </a:r>
            <a:r>
              <a:rPr lang="en-US" baseline="0" dirty="0">
                <a:cs typeface="Arial" panose="020B0604020202020204" pitchFamily="34" charset="0"/>
              </a:rPr>
              <a:t> </a:t>
            </a:r>
            <a:r>
              <a:rPr lang="en-US" dirty="0">
                <a:cs typeface="Arial" panose="020B0604020202020204" pitchFamily="34" charset="0"/>
              </a:rPr>
              <a:t>Your</a:t>
            </a:r>
            <a:r>
              <a:rPr lang="en-US" baseline="0" dirty="0">
                <a:cs typeface="Arial" panose="020B0604020202020204" pitchFamily="34" charset="0"/>
              </a:rPr>
              <a:t> </a:t>
            </a:r>
            <a:r>
              <a:rPr lang="en-US" dirty="0">
                <a:cs typeface="Arial" panose="020B0604020202020204" pitchFamily="34" charset="0"/>
              </a:rPr>
              <a:t>Knowledge—Question 2</a:t>
            </a:r>
          </a:p>
          <a:p>
            <a:pPr>
              <a:spcAft>
                <a:spcPts val="600"/>
              </a:spcAft>
            </a:pPr>
            <a:r>
              <a:rPr lang="en-US" dirty="0">
                <a:cs typeface="Arial" panose="020B0604020202020204" pitchFamily="34" charset="0"/>
              </a:rPr>
              <a:t>Which of the following statements is NOT true about Medigap policies?</a:t>
            </a:r>
          </a:p>
          <a:p>
            <a:pPr marL="184596" indent="-184596">
              <a:spcAft>
                <a:spcPts val="600"/>
              </a:spcAft>
              <a:buFont typeface="+mj-lt"/>
              <a:buAutoNum type="alphaLcPeriod"/>
            </a:pPr>
            <a:r>
              <a:rPr lang="en-US" dirty="0">
                <a:cs typeface="Arial" panose="020B0604020202020204" pitchFamily="34" charset="0"/>
              </a:rPr>
              <a:t>Medigap policies are sold by private insurance companies.</a:t>
            </a:r>
          </a:p>
          <a:p>
            <a:pPr marL="184596" indent="-184596">
              <a:spcAft>
                <a:spcPts val="600"/>
              </a:spcAft>
              <a:buFont typeface="+mj-lt"/>
              <a:buAutoNum type="alphaLcPeriod"/>
            </a:pPr>
            <a:r>
              <a:rPr lang="en-US" dirty="0">
                <a:cs typeface="Arial" panose="020B0604020202020204" pitchFamily="34" charset="0"/>
              </a:rPr>
              <a:t>Medigap policies only cover one person.</a:t>
            </a:r>
          </a:p>
          <a:p>
            <a:pPr marL="184596" indent="-184596">
              <a:spcAft>
                <a:spcPts val="600"/>
              </a:spcAft>
              <a:buFont typeface="+mj-lt"/>
              <a:buAutoNum type="alphaLcPeriod"/>
            </a:pPr>
            <a:r>
              <a:rPr lang="en-US" dirty="0">
                <a:cs typeface="Arial" panose="020B0604020202020204" pitchFamily="34" charset="0"/>
              </a:rPr>
              <a:t>Medigap policies may cover costs Original Medicare doesn’t cover.</a:t>
            </a:r>
          </a:p>
          <a:p>
            <a:pPr marL="184596" indent="-184596">
              <a:spcAft>
                <a:spcPts val="600"/>
              </a:spcAft>
              <a:buFont typeface="+mj-lt"/>
              <a:buAutoNum type="alphaLcPeriod"/>
            </a:pPr>
            <a:r>
              <a:rPr lang="en-US" dirty="0">
                <a:cs typeface="Arial" panose="020B0604020202020204" pitchFamily="34" charset="0"/>
              </a:rPr>
              <a:t>Each standardized Medigap policy under the same plan letter may offer different basic benefits.</a:t>
            </a:r>
          </a:p>
          <a:p>
            <a:pPr>
              <a:spcAft>
                <a:spcPts val="600"/>
              </a:spcAft>
            </a:pPr>
            <a:r>
              <a:rPr lang="en-US" b="1" dirty="0">
                <a:cs typeface="Arial" panose="020B0604020202020204" pitchFamily="34" charset="0"/>
              </a:rPr>
              <a:t>Answer: d.</a:t>
            </a:r>
            <a:r>
              <a:rPr lang="en-US" dirty="0">
                <a:cs typeface="Arial" panose="020B0604020202020204" pitchFamily="34" charset="0"/>
              </a:rPr>
              <a:t> </a:t>
            </a:r>
            <a:r>
              <a:rPr lang="en-US" b="1" dirty="0">
                <a:cs typeface="Arial" panose="020B0604020202020204" pitchFamily="34" charset="0"/>
              </a:rPr>
              <a:t>Each standardized Medigap policy under the same plan letter may offer different basic benefits.</a:t>
            </a:r>
          </a:p>
          <a:p>
            <a:pPr>
              <a:spcAft>
                <a:spcPts val="600"/>
              </a:spcAft>
            </a:pPr>
            <a:r>
              <a:rPr lang="en-US" dirty="0">
                <a:cs typeface="Arial" panose="020B0604020202020204" pitchFamily="34" charset="0"/>
              </a:rPr>
              <a:t>Medigap policies are standardized, and in most states are named by letters, Plans A–D, F, G, and K–N. Each standardized Medigap policy under the same plan letter must offer the same basic benefits, no matter which insurance company sells it. Cost is usually the only difference between Medigap policies with the same plan letter sold by different insurance companies.</a:t>
            </a:r>
          </a:p>
        </p:txBody>
      </p:sp>
    </p:spTree>
    <p:extLst>
      <p:ext uri="{BB962C8B-B14F-4D97-AF65-F5344CB8AC3E}">
        <p14:creationId xmlns:p14="http://schemas.microsoft.com/office/powerpoint/2010/main" val="2819086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defTabSz="966612">
              <a:spcAft>
                <a:spcPts val="600"/>
              </a:spcAft>
              <a:defRPr/>
            </a:pPr>
            <a:r>
              <a:rPr lang="en-US" b="1" dirty="0">
                <a:cs typeface="Arial" panose="020B0604020202020204" pitchFamily="34" charset="0"/>
              </a:rPr>
              <a:t>Presenter Notes</a:t>
            </a:r>
            <a:endParaRPr lang="en-US" dirty="0">
              <a:solidFill>
                <a:prstClr val="black"/>
              </a:solidFill>
              <a:cs typeface="Arial" panose="020B0604020202020204" pitchFamily="34" charset="0"/>
            </a:endParaRPr>
          </a:p>
          <a:p>
            <a:pPr lvl="0">
              <a:spcAft>
                <a:spcPts val="600"/>
              </a:spcAft>
              <a:defRPr/>
            </a:pPr>
            <a:r>
              <a:rPr lang="en-US" dirty="0">
                <a:solidFill>
                  <a:prstClr val="black"/>
                </a:solidFill>
                <a:cs typeface="Arial" panose="020B0604020202020204" pitchFamily="34" charset="0"/>
              </a:rPr>
              <a:t>Lesson 2 explains Medicare Supplement Insurance (Medigap) policy types, recent Medigap changes, how plans are structured, and the benefits covered by each type of Medigap policy.</a:t>
            </a:r>
          </a:p>
        </p:txBody>
      </p:sp>
    </p:spTree>
    <p:extLst>
      <p:ext uri="{BB962C8B-B14F-4D97-AF65-F5344CB8AC3E}">
        <p14:creationId xmlns:p14="http://schemas.microsoft.com/office/powerpoint/2010/main" val="883983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defTabSz="966612">
              <a:spcAft>
                <a:spcPts val="600"/>
              </a:spcAft>
              <a:defRPr/>
            </a:pPr>
            <a:r>
              <a:rPr lang="en-US" b="1" dirty="0">
                <a:cs typeface="Arial" panose="020B0604020202020204" pitchFamily="34" charset="0"/>
              </a:rPr>
              <a:t>Presenter Notes</a:t>
            </a:r>
          </a:p>
          <a:p>
            <a:pPr defTabSz="724959">
              <a:spcAft>
                <a:spcPts val="600"/>
              </a:spcAft>
            </a:pPr>
            <a:r>
              <a:rPr lang="en-US" b="1" dirty="0"/>
              <a:t>At the end of this session, you’ll be able to:</a:t>
            </a:r>
          </a:p>
          <a:p>
            <a:pPr marL="181240" indent="-181240" defTabSz="724959">
              <a:spcAft>
                <a:spcPts val="600"/>
              </a:spcAft>
              <a:buFont typeface="Wingdings" panose="05000000000000000000" pitchFamily="2" charset="2"/>
              <a:buChar char="§"/>
            </a:pPr>
            <a:r>
              <a:rPr lang="en-US" b="0" dirty="0"/>
              <a:t>Explain Medigap plan coverage</a:t>
            </a:r>
          </a:p>
          <a:p>
            <a:pPr marL="181240" indent="-181240" defTabSz="724959">
              <a:spcAft>
                <a:spcPts val="600"/>
              </a:spcAft>
              <a:buFont typeface="Wingdings" panose="05000000000000000000" pitchFamily="2" charset="2"/>
              <a:buChar char="§"/>
            </a:pPr>
            <a:r>
              <a:rPr lang="en-US" b="0" dirty="0"/>
              <a:t>Understand the most recent Medigap changes</a:t>
            </a:r>
          </a:p>
          <a:p>
            <a:pPr marL="181240" indent="-181240" defTabSz="724959">
              <a:spcAft>
                <a:spcPts val="600"/>
              </a:spcAft>
              <a:buFont typeface="Wingdings" panose="05000000000000000000" pitchFamily="2" charset="2"/>
              <a:buChar char="§"/>
            </a:pPr>
            <a:r>
              <a:rPr lang="en-US" b="0" dirty="0"/>
              <a:t>List the different Medigap plans and waiver states</a:t>
            </a:r>
          </a:p>
          <a:p>
            <a:pPr marL="181240" indent="-181240" defTabSz="724959">
              <a:spcAft>
                <a:spcPts val="600"/>
              </a:spcAft>
              <a:buFont typeface="Wingdings" panose="05000000000000000000" pitchFamily="2" charset="2"/>
              <a:buChar char="§"/>
            </a:pPr>
            <a:r>
              <a:rPr lang="en-US" b="0" dirty="0"/>
              <a:t>Explain Medigap SELECT policies</a:t>
            </a:r>
          </a:p>
          <a:p>
            <a:pPr defTabSz="724959">
              <a:spcAft>
                <a:spcPts val="600"/>
              </a:spcAft>
            </a:pPr>
            <a:endParaRPr lang="en-US" b="1" dirty="0"/>
          </a:p>
          <a:p>
            <a:pPr>
              <a:spcAft>
                <a:spcPts val="600"/>
              </a:spcAft>
            </a:pPr>
            <a:endParaRPr lang="en-US" dirty="0"/>
          </a:p>
        </p:txBody>
      </p:sp>
    </p:spTree>
    <p:extLst>
      <p:ext uri="{BB962C8B-B14F-4D97-AF65-F5344CB8AC3E}">
        <p14:creationId xmlns:p14="http://schemas.microsoft.com/office/powerpoint/2010/main" val="2793267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333531" y="3841115"/>
            <a:ext cx="6536501" cy="5280660"/>
          </a:xfrm>
        </p:spPr>
        <p:txBody>
          <a:bodyPr/>
          <a:lstStyle/>
          <a:p>
            <a:pPr defTabSz="966612">
              <a:spcAft>
                <a:spcPts val="600"/>
              </a:spcAft>
              <a:defRPr/>
            </a:pPr>
            <a:r>
              <a:rPr lang="en-US" b="1" dirty="0">
                <a:cs typeface="Arial" panose="020B0604020202020204" pitchFamily="34" charset="0"/>
              </a:rPr>
              <a:t>Presenter Notes</a:t>
            </a:r>
            <a:endParaRPr lang="en-US" dirty="0">
              <a:cs typeface="Arial" panose="020B0604020202020204" pitchFamily="34" charset="0"/>
            </a:endParaRPr>
          </a:p>
          <a:p>
            <a:pPr>
              <a:spcAft>
                <a:spcPts val="600"/>
              </a:spcAft>
            </a:pPr>
            <a:r>
              <a:rPr lang="en-US" dirty="0">
                <a:cs typeface="Arial" panose="020B0604020202020204" pitchFamily="34" charset="0"/>
              </a:rPr>
              <a:t>In most states, Medigap insurance companies can only sell you a standardized Medigap policy identified by letters </a:t>
            </a:r>
            <a:r>
              <a:rPr lang="pt-BR" dirty="0">
                <a:cs typeface="Arial" panose="020B0604020202020204" pitchFamily="34" charset="0"/>
              </a:rPr>
              <a:t>A, B, C, D, F, G, K, L, M, and N</a:t>
            </a:r>
            <a:r>
              <a:rPr lang="en-US" dirty="0">
                <a:cs typeface="Arial" panose="020B0604020202020204" pitchFamily="34" charset="0"/>
              </a:rPr>
              <a:t>. Plans D and G with an effective date on or after June 1, 2010, have different benefits than Plans D and G bought before June 1, 2010. Plans E, H, I, and J are no longer sold, but if you already have one, you can generally keep it. </a:t>
            </a:r>
          </a:p>
          <a:p>
            <a:pPr>
              <a:spcAft>
                <a:spcPts val="600"/>
              </a:spcAft>
            </a:pPr>
            <a:r>
              <a:rPr lang="en-US" dirty="0">
                <a:cs typeface="Arial" panose="020B0604020202020204" pitchFamily="34" charset="0"/>
              </a:rPr>
              <a:t>Each standardized Medigap plan must offer the same basic benefits, no matter which insurance company sells it. The benefits in any Medigap plan identified with the same letter are the same regardless of which insurance company you purchase your policy from. Cost is usually the only difference between Medigap policies with the same letter sold by different insurance companies. You’re encouraged to shop carefully for a Medigap policy.</a:t>
            </a:r>
          </a:p>
          <a:p>
            <a:pPr>
              <a:spcAft>
                <a:spcPts val="600"/>
              </a:spcAft>
              <a:defRPr/>
            </a:pPr>
            <a:r>
              <a:rPr lang="en-US" dirty="0">
                <a:cs typeface="Arial" panose="020B0604020202020204" pitchFamily="34" charset="0"/>
              </a:rPr>
              <a:t>Insurance companies selling Medigap policies are required to make Plan A available. If they offer any other Medigap plan, they currently must also offer either Medigap Plan C or Plan F to individuals who aren’t new to Medicare, and either Plan D or Plan G to individuals who are new to Medicare (see slides 14–15). Not all types of Medigap policies may be available in your state. For more</a:t>
            </a:r>
            <a:r>
              <a:rPr lang="en-US" baseline="0" dirty="0">
                <a:cs typeface="Arial" panose="020B0604020202020204" pitchFamily="34" charset="0"/>
              </a:rPr>
              <a:t> information, c</a:t>
            </a:r>
            <a:r>
              <a:rPr lang="en-US" dirty="0">
                <a:cs typeface="Arial" panose="020B0604020202020204" pitchFamily="34" charset="0"/>
              </a:rPr>
              <a:t>all</a:t>
            </a:r>
            <a:r>
              <a:rPr lang="en-US" baseline="0" dirty="0">
                <a:cs typeface="Arial" panose="020B0604020202020204" pitchFamily="34" charset="0"/>
              </a:rPr>
              <a:t> </a:t>
            </a:r>
            <a:r>
              <a:rPr lang="en-US" dirty="0">
                <a:cs typeface="Arial" panose="020B0604020202020204" pitchFamily="34" charset="0"/>
              </a:rPr>
              <a:t>1-877-839-2675 to be connected to</a:t>
            </a:r>
            <a:r>
              <a:rPr lang="en-US" baseline="0" dirty="0">
                <a:cs typeface="Arial" panose="020B0604020202020204" pitchFamily="34" charset="0"/>
              </a:rPr>
              <a:t> the</a:t>
            </a:r>
            <a:r>
              <a:rPr lang="en-US" dirty="0">
                <a:cs typeface="Arial" panose="020B0604020202020204" pitchFamily="34" charset="0"/>
              </a:rPr>
              <a:t> State Health Insurance Assistance Program (SHIP) in your state, or visit </a:t>
            </a:r>
            <a:r>
              <a:rPr lang="en-US" u="sng" dirty="0">
                <a:cs typeface="Arial" panose="020B0604020202020204" pitchFamily="34" charset="0"/>
                <a:hlinkClick r:id="rId3"/>
              </a:rPr>
              <a:t>shiphelp.org</a:t>
            </a:r>
            <a:r>
              <a:rPr lang="en-US" dirty="0">
                <a:cs typeface="Arial" panose="020B0604020202020204" pitchFamily="34" charset="0"/>
              </a:rPr>
              <a:t>. </a:t>
            </a:r>
          </a:p>
          <a:p>
            <a:pPr>
              <a:spcAft>
                <a:spcPts val="600"/>
              </a:spcAft>
            </a:pPr>
            <a:r>
              <a:rPr lang="en-US" dirty="0">
                <a:cs typeface="Arial" panose="020B0604020202020204" pitchFamily="34" charset="0"/>
              </a:rPr>
              <a:t>Some people may still have a Medigap policy they purchased before the plans were standardized. If they do, they can keep them. If they drop them, they may not be able to get them back.</a:t>
            </a:r>
          </a:p>
          <a:p>
            <a:pPr>
              <a:spcAft>
                <a:spcPts val="600"/>
              </a:spcAft>
            </a:pPr>
            <a:r>
              <a:rPr lang="en-US" dirty="0">
                <a:cs typeface="Arial" panose="020B0604020202020204" pitchFamily="34" charset="0"/>
              </a:rPr>
              <a:t>Medigap policies are standardized in a different way in Massachusetts, Minnesota, and Wisconsin. These are called waiver states.  </a:t>
            </a:r>
          </a:p>
          <a:p>
            <a:pPr>
              <a:spcAft>
                <a:spcPts val="600"/>
              </a:spcAft>
            </a:pPr>
            <a:r>
              <a:rPr lang="en-US" i="1" dirty="0">
                <a:cs typeface="Arial" panose="020B0604020202020204" pitchFamily="34" charset="0"/>
              </a:rPr>
              <a:t>Citation: NAIC MO651, Section 7-Minimum Benefits Standards</a:t>
            </a:r>
          </a:p>
          <a:p>
            <a:pPr>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3544930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350749" y="3757506"/>
            <a:ext cx="6592317" cy="5535507"/>
          </a:xfrm>
        </p:spPr>
        <p:txBody>
          <a:bodyPr/>
          <a:lstStyle/>
          <a:p>
            <a:pPr marL="0" indent="0" defTabSz="966612">
              <a:spcAft>
                <a:spcPts val="600"/>
              </a:spcAft>
              <a:buNone/>
              <a:defRPr/>
            </a:pPr>
            <a:r>
              <a:rPr lang="en-US" b="1" dirty="0">
                <a:cs typeface="Arial" panose="020B0604020202020204" pitchFamily="34" charset="0"/>
              </a:rPr>
              <a:t>Presenter Notes</a:t>
            </a:r>
          </a:p>
          <a:p>
            <a:pPr marL="0" indent="0" defTabSz="966612">
              <a:spcAft>
                <a:spcPts val="600"/>
              </a:spcAft>
              <a:buNone/>
              <a:defRPr/>
            </a:pPr>
            <a:r>
              <a:rPr lang="en-US" b="1" dirty="0">
                <a:solidFill>
                  <a:prstClr val="black"/>
                </a:solidFill>
                <a:cs typeface="Arial" panose="020B0604020202020204" pitchFamily="34" charset="0"/>
              </a:rPr>
              <a:t>All Medigap policies cover a basic set of benefits, including the following:</a:t>
            </a:r>
          </a:p>
          <a:p>
            <a:pPr defTabSz="966612">
              <a:spcAft>
                <a:spcPts val="600"/>
              </a:spcAft>
              <a:defRPr/>
            </a:pPr>
            <a:r>
              <a:rPr lang="en-US" dirty="0">
                <a:solidFill>
                  <a:prstClr val="black"/>
                </a:solidFill>
                <a:cs typeface="Arial" panose="020B0604020202020204" pitchFamily="34" charset="0"/>
              </a:rPr>
              <a:t>All plans pay 100% of Medicare Part A (Hospital Insurance) coinsurance and hospital costs up to an additional 365 days after Medicare benefits are used. Plans F and G also offer a high-deductible plan in some states. </a:t>
            </a:r>
          </a:p>
          <a:p>
            <a:pPr defTabSz="966612">
              <a:spcAft>
                <a:spcPts val="600"/>
              </a:spcAft>
              <a:defRPr/>
            </a:pPr>
            <a:r>
              <a:rPr lang="en-US" dirty="0">
                <a:solidFill>
                  <a:prstClr val="black"/>
                </a:solidFill>
                <a:cs typeface="Arial" panose="020B0604020202020204" pitchFamily="34" charset="0"/>
              </a:rPr>
              <a:t>Plans A, B, C, D, F, G, M, and N pay 100% of the Medicare Part B (Medical Insurance) coinsurance or copayment. Plan N pays 100% of the Part B coinsurance, except for a copayment of up to $20 for some office visits, and up to a $50 copayment for emergency room visits that don’t result in an inpatient admission. Plan K pays 50% of Part B coinsurance or copayment, with Plan L paying 75%.</a:t>
            </a:r>
          </a:p>
          <a:p>
            <a:pPr marL="125861" indent="-125861" defTabSz="966612">
              <a:spcAft>
                <a:spcPts val="600"/>
              </a:spcAft>
              <a:defRPr/>
            </a:pPr>
            <a:r>
              <a:rPr lang="en-US" dirty="0">
                <a:solidFill>
                  <a:prstClr val="black"/>
                </a:solidFill>
                <a:cs typeface="Arial" panose="020B0604020202020204" pitchFamily="34" charset="0"/>
              </a:rPr>
              <a:t>Plans A, B, C, D, F, G, M, and N pay 100% of blood (first 3 pints). Plan K pays 50%; Plan L pays 75%.</a:t>
            </a:r>
          </a:p>
          <a:p>
            <a:pPr defTabSz="966612">
              <a:spcAft>
                <a:spcPts val="600"/>
              </a:spcAft>
              <a:defRPr/>
            </a:pPr>
            <a:r>
              <a:rPr lang="en-US" dirty="0">
                <a:solidFill>
                  <a:prstClr val="black"/>
                </a:solidFill>
                <a:cs typeface="Arial" panose="020B0604020202020204" pitchFamily="34" charset="0"/>
              </a:rPr>
              <a:t>Plans A, B, C, D, F, G, M, and N pay 100% of Part A hospice care coinsurance or copayment. Plan K pays 50%; Plan L pays 75%.</a:t>
            </a:r>
          </a:p>
          <a:p>
            <a:pPr marL="0" indent="0" defTabSz="966612">
              <a:spcAft>
                <a:spcPts val="600"/>
              </a:spcAft>
              <a:buNone/>
              <a:defRPr/>
            </a:pPr>
            <a:r>
              <a:rPr lang="en-US" dirty="0">
                <a:solidFill>
                  <a:prstClr val="black"/>
                </a:solidFill>
                <a:cs typeface="Arial" panose="020B0604020202020204" pitchFamily="34" charset="0"/>
              </a:rPr>
              <a:t>In addition, each Medigap plan covers different benefits:</a:t>
            </a:r>
          </a:p>
          <a:p>
            <a:pPr marL="171450" indent="-171450"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Plans C, D, F, G, M, and N cover 100% of the skilled nursing facility care coinsurance; Plan K covers 50%; Plan L covers 75%.</a:t>
            </a:r>
          </a:p>
          <a:p>
            <a:pPr marL="171450" indent="-171450"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Plans B, C, D, F, G, and N cover 100% of the Part A deductible; Plans K and M cover 50%; Plan L covers 75%.</a:t>
            </a:r>
          </a:p>
          <a:p>
            <a:pPr marL="171450" indent="-171450"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Medigap Plans C and F cover 100% of the Part B deductible. Plans C and F aren’t available to people newly eligible for Medicare on or after January 1, 2020.</a:t>
            </a:r>
          </a:p>
          <a:p>
            <a:pPr marL="171450" indent="-171450"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Medigap Plans F and G cover 100% of the Part B excess charges.</a:t>
            </a:r>
          </a:p>
          <a:p>
            <a:pPr marL="171450" indent="-171450"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Medigap Plans C, D, F, G, M, and N cover 80% of foreign travel emergency costs up to plan limits.</a:t>
            </a:r>
          </a:p>
          <a:p>
            <a:pPr marL="171450" indent="-171450"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In 2024, both Plan K and Plan L have out-of-pocket limits of $7,060 and $3,530, respectively.</a:t>
            </a:r>
          </a:p>
          <a:p>
            <a:pPr marL="0" indent="0" defTabSz="966612">
              <a:spcAft>
                <a:spcPts val="600"/>
              </a:spcAft>
              <a:buNone/>
              <a:defRPr/>
            </a:pPr>
            <a:r>
              <a:rPr lang="en-US" b="1" dirty="0">
                <a:solidFill>
                  <a:prstClr val="black"/>
                </a:solidFill>
                <a:cs typeface="Arial" panose="020B0604020202020204" pitchFamily="34" charset="0"/>
              </a:rPr>
              <a:t>Source</a:t>
            </a:r>
            <a:r>
              <a:rPr lang="en-US" dirty="0">
                <a:solidFill>
                  <a:prstClr val="black"/>
                </a:solidFill>
                <a:cs typeface="Arial" panose="020B0604020202020204" pitchFamily="34" charset="0"/>
              </a:rPr>
              <a:t>: </a:t>
            </a:r>
            <a:r>
              <a:rPr lang="en-US" dirty="0">
                <a:solidFill>
                  <a:prstClr val="black"/>
                </a:solidFill>
                <a:cs typeface="Arial" panose="020B0604020202020204" pitchFamily="34" charset="0"/>
                <a:hlinkClick r:id="rId3"/>
              </a:rPr>
              <a:t>Medicare.gov/supplements-other-insurance/how-to-compare-medigap-policies</a:t>
            </a:r>
            <a:r>
              <a:rPr lang="en-US" dirty="0">
                <a:solidFill>
                  <a:prstClr val="black"/>
                </a:solidFill>
                <a:cs typeface="Arial" panose="020B0604020202020204" pitchFamily="34" charset="0"/>
              </a:rPr>
              <a:t> </a:t>
            </a:r>
          </a:p>
          <a:p>
            <a:pPr marL="125860" lvl="1" defTabSz="966612">
              <a:spcAft>
                <a:spcPts val="600"/>
              </a:spcAft>
              <a:tabLst>
                <a:tab pos="125861" algn="l"/>
              </a:tabLst>
              <a:defRPr/>
            </a:pPr>
            <a:endParaRPr lang="en-US" dirty="0">
              <a:solidFill>
                <a:prstClr val="black"/>
              </a:solidFill>
            </a:endParaRPr>
          </a:p>
        </p:txBody>
      </p:sp>
    </p:spTree>
    <p:extLst>
      <p:ext uri="{BB962C8B-B14F-4D97-AF65-F5344CB8AC3E}">
        <p14:creationId xmlns:p14="http://schemas.microsoft.com/office/powerpoint/2010/main" val="1936760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04475"/>
            <a:ext cx="5852160" cy="3780473"/>
          </a:xfrm>
        </p:spPr>
        <p:txBody>
          <a:bodyPr/>
          <a:lstStyle/>
          <a:p>
            <a:pPr defTabSz="966612">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The Medicare Access and CHIP Reauthorization Act of 2015 (MACRA) is bipartisan legislation signed into law on April 16, 2015. It changed who’s eligible to buy a Medigap policy that provides coverage of the Part B deductible. </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This refers to Plans C and F.</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Insurance companies selling Medigap policies were prohibited from selling Plans C or F to people who turned 65 on January 1, 2020, or later, or to people who get Part A (due to a disability or End-Stage Renal Disease (ESRD)) as of January 1, 2020, or later.</a:t>
            </a:r>
          </a:p>
          <a:p>
            <a:pPr lvl="0" indent="0" defTabSz="966612">
              <a:spcAft>
                <a:spcPts val="600"/>
              </a:spcAft>
              <a:buFont typeface="Arial" panose="020B0604020202020204" pitchFamily="34" charset="0"/>
              <a:buNone/>
              <a:defRPr/>
            </a:pPr>
            <a:r>
              <a:rPr lang="en-US" dirty="0">
                <a:solidFill>
                  <a:prstClr val="black"/>
                </a:solidFill>
                <a:cs typeface="Arial" panose="020B0604020202020204" pitchFamily="34" charset="0"/>
              </a:rPr>
              <a:t>A person who wasn’t a “newly eligible Medicare beneficiary” on January 1, 2020, or later can apply to buy Plan C or F and the insurance company is allowed to sell the policy by MACRA. The insurance company isn't required to sell the policy. They’ll only have guaranteed issuance if they’re in their Open Enrollment Period (OEP) or if they have guaranteed issue rights under other limited circumstances. Your Medigap OEP begins the month you're 65 or older </a:t>
            </a:r>
            <a:r>
              <a:rPr lang="en-US" b="1" dirty="0">
                <a:solidFill>
                  <a:prstClr val="black"/>
                </a:solidFill>
                <a:cs typeface="Arial" panose="020B0604020202020204" pitchFamily="34" charset="0"/>
              </a:rPr>
              <a:t>and</a:t>
            </a:r>
            <a:r>
              <a:rPr lang="en-US" dirty="0">
                <a:solidFill>
                  <a:prstClr val="black"/>
                </a:solidFill>
                <a:cs typeface="Arial" panose="020B0604020202020204" pitchFamily="34" charset="0"/>
              </a:rPr>
              <a:t> signed up for Part B. You must also have Part A. Guaranteed issue rights are your rights to buy certain Medigap policies in certain situations outside of your Medigap OEP. </a:t>
            </a:r>
          </a:p>
          <a:p>
            <a:pPr lvl="0" indent="0" defTabSz="966612">
              <a:spcAft>
                <a:spcPts val="600"/>
              </a:spcAft>
              <a:buFont typeface="Arial" panose="020B0604020202020204" pitchFamily="34" charset="0"/>
              <a:buNone/>
              <a:defRPr/>
            </a:pPr>
            <a:r>
              <a:rPr lang="en-US" dirty="0">
                <a:solidFill>
                  <a:prstClr val="black"/>
                </a:solidFill>
                <a:cs typeface="Arial" panose="020B0604020202020204" pitchFamily="34" charset="0"/>
              </a:rPr>
              <a:t>Refer to </a:t>
            </a:r>
            <a:r>
              <a:rPr lang="en-US" i="1" dirty="0">
                <a:solidFill>
                  <a:prstClr val="black"/>
                </a:solidFill>
                <a:cs typeface="Arial" panose="020B0604020202020204" pitchFamily="34" charset="0"/>
              </a:rPr>
              <a:t>Lesson 4</a:t>
            </a:r>
            <a:r>
              <a:rPr lang="en-US" dirty="0">
                <a:solidFill>
                  <a:prstClr val="black"/>
                </a:solidFill>
                <a:cs typeface="Arial" panose="020B0604020202020204" pitchFamily="34" charset="0"/>
              </a:rPr>
              <a:t> for more information on guaranteed issue rights.</a:t>
            </a:r>
          </a:p>
          <a:p>
            <a:pPr defTabSz="966612">
              <a:spcAft>
                <a:spcPts val="600"/>
              </a:spcAft>
              <a:defRPr/>
            </a:pPr>
            <a:r>
              <a:rPr lang="en-US" i="1" dirty="0">
                <a:cs typeface="Arial" panose="020B0604020202020204" pitchFamily="34" charset="0"/>
              </a:rPr>
              <a:t>Citation: NAIC MO651, Section 9.2</a:t>
            </a: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12669574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defTabSz="966612">
              <a:spcAft>
                <a:spcPts val="600"/>
              </a:spcAft>
              <a:defRPr/>
            </a:pPr>
            <a:r>
              <a:rPr lang="en-US" b="1" dirty="0">
                <a:solidFill>
                  <a:prstClr val="black"/>
                </a:solidFill>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Insurance companies can sell a Plan C or F to a person who started to get retroactive Medicare premium-free Part A before January 1, 2020.</a:t>
            </a:r>
          </a:p>
          <a:p>
            <a:pPr defTabSz="966612">
              <a:spcAft>
                <a:spcPts val="600"/>
              </a:spcAft>
              <a:defRPr/>
            </a:pPr>
            <a:r>
              <a:rPr lang="en-US" dirty="0">
                <a:solidFill>
                  <a:prstClr val="black"/>
                </a:solidFill>
                <a:cs typeface="Arial" panose="020B0604020202020204" pitchFamily="34" charset="0"/>
              </a:rPr>
              <a:t>Medigap Plans C and F remain active for people who already have them.</a:t>
            </a:r>
          </a:p>
          <a:p>
            <a:pPr defTabSz="966612">
              <a:spcAft>
                <a:spcPts val="600"/>
              </a:spcAft>
              <a:defRPr/>
            </a:pPr>
            <a:r>
              <a:rPr lang="en-US" dirty="0">
                <a:solidFill>
                  <a:prstClr val="black"/>
                </a:solidFill>
                <a:cs typeface="Arial" panose="020B0604020202020204" pitchFamily="34" charset="0"/>
              </a:rPr>
              <a:t>Plans C and F are guaranteed renewable for people who already have them. If the premiums aren’t paid, these plans would be lost, and they wouldn’t be able to get them back.</a:t>
            </a:r>
          </a:p>
          <a:p>
            <a:pPr defTabSz="966612">
              <a:spcAft>
                <a:spcPts val="600"/>
              </a:spcAft>
              <a:defRPr/>
            </a:pPr>
            <a:r>
              <a:rPr lang="en-US" dirty="0">
                <a:solidFill>
                  <a:prstClr val="black"/>
                </a:solidFill>
                <a:cs typeface="Arial" panose="020B0604020202020204" pitchFamily="34" charset="0"/>
              </a:rPr>
              <a:t>There isn’t a federal guaranteed issue right for people with Plan C or F to change to other plan types. Check with your State Insurance Department about what rights you might have under state law.</a:t>
            </a:r>
          </a:p>
        </p:txBody>
      </p:sp>
    </p:spTree>
    <p:extLst>
      <p:ext uri="{BB962C8B-B14F-4D97-AF65-F5344CB8AC3E}">
        <p14:creationId xmlns:p14="http://schemas.microsoft.com/office/powerpoint/2010/main" val="1924730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64483"/>
            <a:ext cx="5852160" cy="3780473"/>
          </a:xfrm>
        </p:spPr>
        <p:txBody>
          <a:bodyPr/>
          <a:lstStyle/>
          <a:p>
            <a:pPr>
              <a:spcAft>
                <a:spcPts val="600"/>
              </a:spcAft>
              <a:defRPr/>
            </a:pPr>
            <a:r>
              <a:rPr lang="en-US" b="1" dirty="0">
                <a:cs typeface="Arial" panose="020B0604020202020204" pitchFamily="34" charset="0"/>
              </a:rPr>
              <a:t>This slide has animation.</a:t>
            </a:r>
            <a:endParaRPr lang="en-US" dirty="0">
              <a:cs typeface="Arial" panose="020B0604020202020204" pitchFamily="34" charset="0"/>
            </a:endParaRPr>
          </a:p>
          <a:p>
            <a:pPr>
              <a:spcAft>
                <a:spcPts val="600"/>
              </a:spcAft>
              <a:defRPr/>
            </a:pPr>
            <a:r>
              <a:rPr lang="en-US" b="1" dirty="0">
                <a:cs typeface="Arial" panose="020B0604020202020204" pitchFamily="34" charset="0"/>
              </a:rPr>
              <a:t>Presenter Notes</a:t>
            </a:r>
            <a:endParaRPr lang="en-US" dirty="0">
              <a:cs typeface="Arial" panose="020B0604020202020204" pitchFamily="34" charset="0"/>
            </a:endParaRPr>
          </a:p>
          <a:p>
            <a:pPr defTabSz="966612">
              <a:spcAft>
                <a:spcPts val="600"/>
              </a:spcAft>
              <a:defRPr/>
            </a:pPr>
            <a:r>
              <a:rPr lang="en-US" dirty="0">
                <a:solidFill>
                  <a:prstClr val="black"/>
                </a:solidFill>
                <a:cs typeface="Arial" panose="020B0604020202020204" pitchFamily="34" charset="0"/>
              </a:rPr>
              <a:t>Massachusetts, Minnesota, and Wisconsin are waiver states. This means they:</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Provide different kinds of Medigap policies not labeled with letters</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Provide comparable benefits to standardized policies</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Have a different system that includes basic (“core”) and optional (“rider”) benefits </a:t>
            </a:r>
          </a:p>
          <a:p>
            <a:pPr>
              <a:spcAft>
                <a:spcPts val="600"/>
              </a:spcAft>
              <a:defRPr/>
            </a:pPr>
            <a:r>
              <a:rPr lang="en-US" dirty="0">
                <a:solidFill>
                  <a:prstClr val="black"/>
                </a:solidFill>
                <a:cs typeface="Arial" panose="020B0604020202020204" pitchFamily="34" charset="0"/>
              </a:rPr>
              <a:t>Waiver states are required to implement Medicare Access and CHIP Reauthorization Act of 2015 (MACRA) changes. This means that people who are new to Medicare as of January 1, 2020 aren’t eligible to purchase a Medigap policy that provides coverage of the Part B deductible. Check with those states for updates. For more information, call 1-877-839-2675 to be connected to the SHIP in your state, or visit </a:t>
            </a:r>
            <a:r>
              <a:rPr lang="en-US" dirty="0">
                <a:solidFill>
                  <a:prstClr val="black"/>
                </a:solidFill>
                <a:cs typeface="Arial" panose="020B0604020202020204" pitchFamily="34" charset="0"/>
                <a:hlinkClick r:id="rId3"/>
              </a:rPr>
              <a:t>shiphelp.org</a:t>
            </a:r>
            <a:r>
              <a:rPr lang="en-US" dirty="0">
                <a:solidFill>
                  <a:prstClr val="black"/>
                </a:solidFill>
                <a:cs typeface="Arial" panose="020B0604020202020204" pitchFamily="34" charset="0"/>
              </a:rPr>
              <a:t>. </a:t>
            </a:r>
          </a:p>
          <a:p>
            <a:pPr>
              <a:spcAft>
                <a:spcPts val="600"/>
              </a:spcAft>
              <a:defRPr/>
            </a:pPr>
            <a:r>
              <a:rPr lang="en-US" dirty="0">
                <a:solidFill>
                  <a:prstClr val="black"/>
                </a:solidFill>
                <a:cs typeface="Arial" panose="020B0604020202020204" pitchFamily="34" charset="0"/>
              </a:rPr>
              <a:t>Information on the coverage provided in these states is available in the “Choosing a Medigap Policy: A Guide to Health Insurance for People With Medicare” (CMS Product No. 02110). Visit </a:t>
            </a:r>
            <a:r>
              <a:rPr lang="en-US" dirty="0">
                <a:solidFill>
                  <a:prstClr val="black"/>
                </a:solidFill>
                <a:cs typeface="Arial" panose="020B0604020202020204" pitchFamily="34" charset="0"/>
                <a:hlinkClick r:id="rId4"/>
              </a:rPr>
              <a:t>Medicare.gov/publications</a:t>
            </a:r>
            <a:r>
              <a:rPr lang="en-US" dirty="0">
                <a:solidFill>
                  <a:prstClr val="black"/>
                </a:solidFill>
                <a:cs typeface="Arial" panose="020B0604020202020204" pitchFamily="34" charset="0"/>
              </a:rPr>
              <a:t>.</a:t>
            </a:r>
          </a:p>
          <a:p>
            <a:pPr>
              <a:spcAft>
                <a:spcPts val="600"/>
              </a:spcAft>
              <a:defRPr/>
            </a:pPr>
            <a:r>
              <a:rPr lang="en-US" i="1" dirty="0">
                <a:solidFill>
                  <a:prstClr val="black"/>
                </a:solidFill>
                <a:cs typeface="Arial" panose="020B0604020202020204" pitchFamily="34" charset="0"/>
              </a:rPr>
              <a:t>Citation: 42 U.S Code 1395ss(P)(6)</a:t>
            </a:r>
          </a:p>
        </p:txBody>
      </p:sp>
    </p:spTree>
    <p:extLst>
      <p:ext uri="{BB962C8B-B14F-4D97-AF65-F5344CB8AC3E}">
        <p14:creationId xmlns:p14="http://schemas.microsoft.com/office/powerpoint/2010/main" val="2847719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93295" y="3768470"/>
            <a:ext cx="6376737" cy="5363497"/>
          </a:xfrm>
        </p:spPr>
        <p:txBody>
          <a:bodyPr>
            <a:normAutofit/>
          </a:bodyPr>
          <a:lstStyle/>
          <a:p>
            <a:pPr defTabSz="966612">
              <a:spcBef>
                <a:spcPts val="634"/>
              </a:spcBef>
              <a:spcAft>
                <a:spcPts val="600"/>
              </a:spcAft>
              <a:defRPr/>
            </a:pPr>
            <a:r>
              <a:rPr lang="en-US" b="1" dirty="0">
                <a:solidFill>
                  <a:prstClr val="black"/>
                </a:solidFill>
                <a:cs typeface="Arial" panose="020B0604020202020204" pitchFamily="34" charset="0"/>
              </a:rPr>
              <a:t>Presenter Instructions</a:t>
            </a:r>
          </a:p>
          <a:p>
            <a:pPr defTabSz="966612">
              <a:spcBef>
                <a:spcPts val="634"/>
              </a:spcBef>
              <a:spcAft>
                <a:spcPts val="600"/>
              </a:spcAft>
              <a:defRPr/>
            </a:pPr>
            <a:r>
              <a:rPr lang="en-US" dirty="0">
                <a:solidFill>
                  <a:prstClr val="black"/>
                </a:solidFill>
                <a:cs typeface="Arial" panose="020B0604020202020204" pitchFamily="34" charset="0"/>
              </a:rPr>
              <a:t>The materials are designed for information givers/trainers who are familiar with the Medicare Program and would like to have prepared information for their presentations. </a:t>
            </a:r>
          </a:p>
          <a:p>
            <a:pPr>
              <a:spcAft>
                <a:spcPts val="600"/>
              </a:spcAft>
            </a:pPr>
            <a:r>
              <a:rPr lang="en-US" dirty="0">
                <a:cs typeface="Arial" panose="020B0604020202020204" pitchFamily="34" charset="0"/>
              </a:rPr>
              <a:t>The module consists of 55 PowerPoint slides with corresponding speaker’s notes, activities, 7 Check Your Knowledge questions, and 2 review scenarios. It can be presented in about 45 minutes. Allow approximately 15 more minutes for discussion, questions, and answers. Additional time may be needed for add-on activities. </a:t>
            </a:r>
            <a:endParaRPr lang="en-US" b="1" dirty="0">
              <a:solidFill>
                <a:prstClr val="black"/>
              </a:solidFill>
              <a:cs typeface="Arial" panose="020B0604020202020204" pitchFamily="34" charset="0"/>
            </a:endParaRPr>
          </a:p>
          <a:p>
            <a:pPr defTabSz="966612">
              <a:spcBef>
                <a:spcPts val="634"/>
              </a:spcBef>
              <a:spcAft>
                <a:spcPts val="600"/>
              </a:spcAft>
              <a:defRPr/>
            </a:pPr>
            <a:r>
              <a:rPr lang="en-US" b="1" dirty="0">
                <a:solidFill>
                  <a:prstClr val="black"/>
                </a:solidFill>
                <a:cs typeface="Arial" panose="020B0604020202020204" pitchFamily="34" charset="0"/>
              </a:rPr>
              <a:t>Presenter Notes</a:t>
            </a:r>
          </a:p>
          <a:p>
            <a:pPr defTabSz="966612">
              <a:spcBef>
                <a:spcPts val="634"/>
              </a:spcBef>
              <a:spcAft>
                <a:spcPts val="600"/>
              </a:spcAft>
              <a:defRPr/>
            </a:pPr>
            <a:r>
              <a:rPr lang="en-US" dirty="0">
                <a:solidFill>
                  <a:prstClr val="black"/>
                </a:solidFill>
                <a:cs typeface="Arial" panose="020B0604020202020204" pitchFamily="34" charset="0"/>
              </a:rPr>
              <a:t>The lessons in this training module discuss how </a:t>
            </a:r>
            <a:r>
              <a:rPr lang="en-US" dirty="0">
                <a:cs typeface="Arial" panose="020B0604020202020204" pitchFamily="34" charset="0"/>
              </a:rPr>
              <a:t>Medicare Supplement Insurance (Medigap) policies </a:t>
            </a:r>
            <a:r>
              <a:rPr lang="en-US" dirty="0">
                <a:solidFill>
                  <a:prstClr val="black"/>
                </a:solidFill>
                <a:cs typeface="Arial" panose="020B0604020202020204" pitchFamily="34" charset="0"/>
              </a:rPr>
              <a:t>work with Medicare, what Medigap policies cover, how they’re structured, and when to buy a Medigap policy. </a:t>
            </a:r>
          </a:p>
          <a:p>
            <a:pPr defTabSz="966612">
              <a:spcBef>
                <a:spcPts val="634"/>
              </a:spcBef>
              <a:spcAft>
                <a:spcPts val="600"/>
              </a:spcAft>
              <a:defRPr/>
            </a:pPr>
            <a:r>
              <a:rPr lang="en-US" dirty="0">
                <a:solidFill>
                  <a:prstClr val="black"/>
                </a:solidFill>
                <a:cs typeface="Arial" panose="020B0604020202020204" pitchFamily="34" charset="0"/>
              </a:rPr>
              <a:t>Citation: Section 1882 of the Social Security Act: </a:t>
            </a:r>
            <a:r>
              <a:rPr lang="en-US" dirty="0">
                <a:solidFill>
                  <a:prstClr val="black"/>
                </a:solidFill>
                <a:cs typeface="Arial" panose="020B0604020202020204" pitchFamily="34" charset="0"/>
                <a:hlinkClick r:id="rId3"/>
              </a:rPr>
              <a:t>SSA.gov/OP_Home/ssact/title18/1882.htm</a:t>
            </a:r>
            <a:endParaRPr lang="en-US" dirty="0">
              <a:solidFill>
                <a:prstClr val="black"/>
              </a:solidFill>
              <a:cs typeface="Arial" panose="020B0604020202020204" pitchFamily="34" charset="0"/>
            </a:endParaRPr>
          </a:p>
          <a:p>
            <a:pPr defTabSz="966612">
              <a:spcBef>
                <a:spcPts val="634"/>
              </a:spcBef>
              <a:spcAft>
                <a:spcPts val="600"/>
              </a:spcAft>
              <a:defRPr/>
            </a:pPr>
            <a:r>
              <a:rPr lang="en-US" dirty="0"/>
              <a:t>42 U.S.C. Section 1395(ss): </a:t>
            </a:r>
            <a:r>
              <a:rPr lang="en-US" dirty="0">
                <a:hlinkClick r:id="rId4"/>
              </a:rPr>
              <a:t>uscode.house.gov/view.xhtml?req=granuleid:USC-prelim-title42-section1395ss&amp;num=0&amp;edition=prelim</a:t>
            </a:r>
            <a:endParaRPr lang="en-US" dirty="0"/>
          </a:p>
          <a:p>
            <a:pPr defTabSz="966612">
              <a:spcBef>
                <a:spcPts val="634"/>
              </a:spcBef>
              <a:spcAft>
                <a:spcPts val="600"/>
              </a:spcAft>
              <a:defRPr/>
            </a:pPr>
            <a:r>
              <a:rPr lang="en-US" dirty="0"/>
              <a:t>Federal Register CMS-4239-N: </a:t>
            </a:r>
            <a:r>
              <a:rPr lang="en-US" dirty="0">
                <a:hlinkClick r:id="rId5"/>
              </a:rPr>
              <a:t>govinfo.gov/content/pkg/FR-2009-04-24/pdf/E9-9272.pdf</a:t>
            </a:r>
            <a:endParaRPr lang="en-US" dirty="0"/>
          </a:p>
          <a:p>
            <a:pPr defTabSz="966612">
              <a:spcBef>
                <a:spcPts val="634"/>
              </a:spcBef>
              <a:spcAft>
                <a:spcPts val="600"/>
              </a:spcAft>
              <a:defRPr/>
            </a:pPr>
            <a:r>
              <a:rPr lang="en-US" dirty="0"/>
              <a:t>Model Regulation to Implement The NAIC Medicare Supplement Insurance Minimum Standards Model Act: </a:t>
            </a:r>
            <a:r>
              <a:rPr lang="en-US" dirty="0">
                <a:hlinkClick r:id="rId6"/>
              </a:rPr>
              <a:t>HHS.gov/guidance/document/naic-medicare-supplement-insurance-minimum-standards-model-act-regulation</a:t>
            </a:r>
            <a:endParaRPr lang="en-US" dirty="0"/>
          </a:p>
          <a:p>
            <a:pPr defTabSz="966612">
              <a:spcBef>
                <a:spcPts val="634"/>
              </a:spcBef>
              <a:spcAft>
                <a:spcPts val="600"/>
              </a:spcAft>
              <a:defRPr/>
            </a:pPr>
            <a:endParaRPr lang="en-US" dirty="0"/>
          </a:p>
          <a:p>
            <a:pPr defTabSz="966612">
              <a:spcBef>
                <a:spcPts val="634"/>
              </a:spcBef>
              <a:spcAft>
                <a:spcPts val="600"/>
              </a:spcAft>
              <a:defRPr/>
            </a:pPr>
            <a:endParaRPr lang="en-US" dirty="0"/>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00487"/>
            <a:ext cx="5852160" cy="4004260"/>
          </a:xfrm>
        </p:spPr>
        <p:txBody>
          <a:bodyPr/>
          <a:lstStyle/>
          <a:p>
            <a:pPr>
              <a:spcBef>
                <a:spcPts val="702"/>
              </a:spcBef>
              <a:spcAft>
                <a:spcPts val="600"/>
              </a:spcAft>
              <a:defRPr/>
            </a:pPr>
            <a:r>
              <a:rPr lang="en-US" b="1" dirty="0">
                <a:cs typeface="Arial" panose="020B0604020202020204" pitchFamily="34" charset="0"/>
              </a:rPr>
              <a:t>This slide has animation.</a:t>
            </a:r>
            <a:endParaRPr lang="en-US" dirty="0">
              <a:cs typeface="Arial" panose="020B0604020202020204" pitchFamily="34" charset="0"/>
            </a:endParaRPr>
          </a:p>
          <a:p>
            <a:pPr>
              <a:spcBef>
                <a:spcPts val="634"/>
              </a:spcBef>
              <a:spcAft>
                <a:spcPts val="600"/>
              </a:spcAft>
              <a:defRPr/>
            </a:pPr>
            <a:r>
              <a:rPr lang="en-US" b="1" dirty="0">
                <a:cs typeface="Arial" panose="020B0604020202020204" pitchFamily="34" charset="0"/>
              </a:rPr>
              <a:t>Presenter Notes</a:t>
            </a:r>
            <a:endParaRPr lang="en-US" dirty="0">
              <a:cs typeface="Arial" panose="020B0604020202020204" pitchFamily="34" charset="0"/>
            </a:endParaRPr>
          </a:p>
          <a:p>
            <a:pPr marL="181240" indent="-181240"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Medicare SELECT is a type of Medigap policy sold in some states that requires you to use hospitals and, in some cases, doctors within its network to be eligible for full insurance benefits (except in an emergency). </a:t>
            </a:r>
          </a:p>
          <a:p>
            <a:pPr marL="181240" indent="-181240"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Medicare SELECT can be offered as any of the standardized Medigap policies. </a:t>
            </a:r>
          </a:p>
          <a:p>
            <a:pPr marL="181240" indent="-181240"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These policies generally cost less than other Medigap policies. However, if you don’t use a Medicare SELECT network hospital or doctor for non-emergency services, you’ll have to pay some or all of what Medicare doesn’t pay. Medicare will pay its share of approved charges no matter which hospital or doctor you choose.</a:t>
            </a:r>
          </a:p>
          <a:p>
            <a:pPr defTabSz="966612">
              <a:spcAft>
                <a:spcPts val="600"/>
              </a:spcAft>
              <a:defRPr/>
            </a:pPr>
            <a:r>
              <a:rPr lang="en-US" dirty="0">
                <a:solidFill>
                  <a:prstClr val="black"/>
                </a:solidFill>
                <a:cs typeface="Arial" panose="020B0604020202020204" pitchFamily="34" charset="0"/>
              </a:rPr>
              <a:t>If you currently have a Medicare SELECT policy, you also have the right to switch, at any time, to any regular Medigap policy being sold by the same company. The Medigap policy you switch to must have equal or fewer benefits than the Medicare SELECT policy you currently have. </a:t>
            </a:r>
          </a:p>
          <a:p>
            <a:pPr defTabSz="966612">
              <a:spcAft>
                <a:spcPts val="600"/>
              </a:spcAft>
              <a:defRPr/>
            </a:pPr>
            <a:r>
              <a:rPr lang="en-US" i="1" dirty="0">
                <a:solidFill>
                  <a:prstClr val="black"/>
                </a:solidFill>
                <a:cs typeface="Arial" panose="020B0604020202020204" pitchFamily="34" charset="0"/>
              </a:rPr>
              <a:t>Citation: 42 U.S Code 1395ss(t)</a:t>
            </a:r>
          </a:p>
          <a:p>
            <a:pPr defTabSz="966612">
              <a:spcAft>
                <a:spcPts val="600"/>
              </a:spcAft>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41111017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606391" y="3876484"/>
            <a:ext cx="6102417" cy="4395646"/>
          </a:xfrm>
        </p:spPr>
        <p:txBody>
          <a:bodyPr/>
          <a:lstStyle/>
          <a:p>
            <a:pPr defTabSz="966612">
              <a:spcAft>
                <a:spcPts val="600"/>
              </a:spcAft>
              <a:defRPr/>
            </a:pPr>
            <a:r>
              <a:rPr lang="en-US" b="1" dirty="0">
                <a:cs typeface="Arial" panose="020B0604020202020204" pitchFamily="34" charset="0"/>
              </a:rPr>
              <a:t>This slide has animation</a:t>
            </a:r>
          </a:p>
          <a:p>
            <a:pPr defTabSz="966612">
              <a:spcAft>
                <a:spcPts val="600"/>
              </a:spcAft>
              <a:defRPr/>
            </a:pPr>
            <a:r>
              <a:rPr lang="en-US" b="1" dirty="0">
                <a:cs typeface="Arial" panose="020B0604020202020204" pitchFamily="34" charset="0"/>
              </a:rPr>
              <a:t>Presenter Notes</a:t>
            </a:r>
            <a:endParaRPr lang="en-US" dirty="0">
              <a:solidFill>
                <a:prstClr val="black"/>
              </a:solidFill>
              <a:cs typeface="Arial" panose="020B0604020202020204" pitchFamily="34" charset="0"/>
            </a:endParaRPr>
          </a:p>
          <a:p>
            <a:pPr defTabSz="966612">
              <a:spcAft>
                <a:spcPts val="600"/>
              </a:spcAft>
              <a:defRPr/>
            </a:pPr>
            <a:r>
              <a:rPr lang="en-US" dirty="0">
                <a:solidFill>
                  <a:prstClr val="black"/>
                </a:solidFill>
                <a:cs typeface="Arial" panose="020B0604020202020204" pitchFamily="34" charset="0"/>
              </a:rPr>
              <a:t>If you have a Medicare SELECT policy and you move out of the policy’s area, you can:</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Buy a standardized Medigap policy from your current Medigap insurance company that offers the same or fewer benefits than your current Medicare SELECT policy. If you’ve had your Medicare SELECT policy for more than 6 months, you won’t have to answer any medical questions. </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Use your guaranteed issue right to buy any Medigap Plan A, B, C, F, K, or L that’s available for sale in most states by any insurance company. Plans C and F are no longer available to people who became new to Medicare on or after January 1, 2020. People eligible for Medicare on or after January 1, 2020 have the right to buy Plans D and G instead of Plans C and F. </a:t>
            </a:r>
          </a:p>
          <a:p>
            <a:pPr defTabSz="966612">
              <a:spcAft>
                <a:spcPts val="600"/>
              </a:spcAft>
              <a:defRPr/>
            </a:pPr>
            <a:r>
              <a:rPr lang="en-US" dirty="0">
                <a:solidFill>
                  <a:prstClr val="black"/>
                </a:solidFill>
                <a:cs typeface="Arial" panose="020B0604020202020204" pitchFamily="34" charset="0"/>
              </a:rPr>
              <a:t>Refer to </a:t>
            </a:r>
            <a:r>
              <a:rPr lang="en-US" i="1" dirty="0">
                <a:solidFill>
                  <a:prstClr val="black"/>
                </a:solidFill>
                <a:cs typeface="Arial" panose="020B0604020202020204" pitchFamily="34" charset="0"/>
              </a:rPr>
              <a:t>Lesson 4</a:t>
            </a:r>
            <a:r>
              <a:rPr lang="en-US" dirty="0">
                <a:solidFill>
                  <a:prstClr val="black"/>
                </a:solidFill>
                <a:cs typeface="Arial" panose="020B0604020202020204" pitchFamily="34" charset="0"/>
              </a:rPr>
              <a:t> for more information on guaranteed issue rights.</a:t>
            </a:r>
          </a:p>
          <a:p>
            <a:pPr defTabSz="966612">
              <a:spcAft>
                <a:spcPts val="600"/>
              </a:spcAft>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Medicare SELECT policies aren’t available in all states. To see what’s available in your state, call your State Insurance Department. For more information, call 1-877-839-2675 to be connected to the SHIP in your state, or visit </a:t>
            </a:r>
            <a:r>
              <a:rPr lang="en-US" u="sng" dirty="0">
                <a:solidFill>
                  <a:prstClr val="black"/>
                </a:solidFill>
                <a:cs typeface="Arial" panose="020B0604020202020204" pitchFamily="34" charset="0"/>
                <a:hlinkClick r:id="rId3"/>
              </a:rPr>
              <a:t>shiphelp.org</a:t>
            </a:r>
            <a:r>
              <a:rPr lang="en-US" dirty="0">
                <a:solidFill>
                  <a:prstClr val="black"/>
                </a:solidFill>
                <a:cs typeface="Arial" panose="020B0604020202020204" pitchFamily="34" charset="0"/>
              </a:rPr>
              <a:t>.</a:t>
            </a:r>
          </a:p>
        </p:txBody>
      </p:sp>
    </p:spTree>
    <p:extLst>
      <p:ext uri="{BB962C8B-B14F-4D97-AF65-F5344CB8AC3E}">
        <p14:creationId xmlns:p14="http://schemas.microsoft.com/office/powerpoint/2010/main" val="686728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52481"/>
            <a:ext cx="5852160" cy="3780473"/>
          </a:xfrm>
        </p:spPr>
        <p:txBody>
          <a:bodyPr/>
          <a:lstStyle/>
          <a:p>
            <a:pPr>
              <a:spcBef>
                <a:spcPts val="702"/>
              </a:spcBef>
              <a:spcAft>
                <a:spcPts val="600"/>
              </a:spcAft>
              <a:defRPr/>
            </a:pPr>
            <a:r>
              <a:rPr lang="en-US" b="1" dirty="0">
                <a:cs typeface="Arial" panose="020B0604020202020204" pitchFamily="34" charset="0"/>
              </a:rPr>
              <a:t>This slide has animation.</a:t>
            </a:r>
            <a:endParaRPr lang="en-US" dirty="0">
              <a:cs typeface="Arial" panose="020B0604020202020204" pitchFamily="34" charset="0"/>
            </a:endParaRPr>
          </a:p>
          <a:p>
            <a:pPr defTabSz="966612">
              <a:spcBef>
                <a:spcPts val="634"/>
              </a:spcBef>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Check Your Knowledge—Question 3</a:t>
            </a:r>
          </a:p>
          <a:p>
            <a:pPr defTabSz="966612">
              <a:spcAft>
                <a:spcPts val="600"/>
              </a:spcAft>
              <a:defRPr/>
            </a:pPr>
            <a:r>
              <a:rPr lang="en-US" dirty="0">
                <a:solidFill>
                  <a:prstClr val="black"/>
                </a:solidFill>
                <a:cs typeface="Arial" panose="020B0604020202020204" pitchFamily="34" charset="0"/>
              </a:rPr>
              <a:t>All Medigap plans pay 100% of Medicare Part A (Hospital Insurance) coinsurance up to an additional 365 days after Medicare benefits are used.</a:t>
            </a:r>
          </a:p>
          <a:p>
            <a:pPr marL="179562" lvl="1" indent="-179562" defTabSz="724959">
              <a:spcBef>
                <a:spcPts val="634"/>
              </a:spcBef>
              <a:spcAft>
                <a:spcPts val="600"/>
              </a:spcAft>
              <a:buFont typeface="+mj-lt"/>
              <a:buAutoNum type="alphaLcPeriod"/>
              <a:defRPr/>
            </a:pPr>
            <a:r>
              <a:rPr lang="en-US" dirty="0">
                <a:solidFill>
                  <a:prstClr val="black"/>
                </a:solidFill>
                <a:cs typeface="Arial" panose="020B0604020202020204" pitchFamily="34" charset="0"/>
              </a:rPr>
              <a:t>True</a:t>
            </a:r>
          </a:p>
          <a:p>
            <a:pPr marL="179562" lvl="1" indent="-179562" defTabSz="724959">
              <a:spcBef>
                <a:spcPts val="634"/>
              </a:spcBef>
              <a:spcAft>
                <a:spcPts val="600"/>
              </a:spcAft>
              <a:buFont typeface="+mj-lt"/>
              <a:buAutoNum type="alphaLcPeriod"/>
              <a:tabLst>
                <a:tab pos="120827" algn="l"/>
              </a:tabLst>
              <a:defRPr/>
            </a:pPr>
            <a:r>
              <a:rPr lang="en-US" dirty="0">
                <a:solidFill>
                  <a:prstClr val="black"/>
                </a:solidFill>
                <a:cs typeface="Arial" panose="020B0604020202020204" pitchFamily="34" charset="0"/>
              </a:rPr>
              <a:t>False</a:t>
            </a:r>
          </a:p>
          <a:p>
            <a:pPr defTabSz="966612">
              <a:spcAft>
                <a:spcPts val="600"/>
              </a:spcAft>
              <a:defRPr/>
            </a:pPr>
            <a:r>
              <a:rPr lang="en-US" b="1" dirty="0">
                <a:solidFill>
                  <a:prstClr val="black"/>
                </a:solidFill>
                <a:cs typeface="Arial" panose="020B0604020202020204" pitchFamily="34" charset="0"/>
              </a:rPr>
              <a:t>ANSWER: a. </a:t>
            </a:r>
            <a:r>
              <a:rPr lang="en-US" dirty="0">
                <a:solidFill>
                  <a:prstClr val="black"/>
                </a:solidFill>
                <a:cs typeface="Arial" panose="020B0604020202020204" pitchFamily="34" charset="0"/>
              </a:rPr>
              <a:t>True. </a:t>
            </a:r>
          </a:p>
          <a:p>
            <a:pPr defTabSz="966612">
              <a:spcAft>
                <a:spcPts val="600"/>
              </a:spcAft>
              <a:defRPr/>
            </a:pPr>
            <a:r>
              <a:rPr lang="en-US" dirty="0">
                <a:solidFill>
                  <a:prstClr val="black"/>
                </a:solidFill>
                <a:cs typeface="Arial" panose="020B0604020202020204" pitchFamily="34" charset="0"/>
              </a:rPr>
              <a:t>All Medigap policies cover a basic set of benefits. All plans pay 100% of Medicare Part A (Hospital Insurance) coinsurance and hospital costs up to an additional 365 days after Medicare benefits are used. </a:t>
            </a:r>
          </a:p>
        </p:txBody>
      </p:sp>
    </p:spTree>
    <p:extLst>
      <p:ext uri="{BB962C8B-B14F-4D97-AF65-F5344CB8AC3E}">
        <p14:creationId xmlns:p14="http://schemas.microsoft.com/office/powerpoint/2010/main" val="31941819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475870" y="3840480"/>
            <a:ext cx="6363459" cy="5281295"/>
          </a:xfrm>
        </p:spPr>
        <p:txBody>
          <a:bodyPr/>
          <a:lstStyle/>
          <a:p>
            <a:pPr>
              <a:spcBef>
                <a:spcPts val="702"/>
              </a:spcBef>
              <a:spcAft>
                <a:spcPts val="600"/>
              </a:spcAft>
              <a:defRPr/>
            </a:pPr>
            <a:r>
              <a:rPr lang="en-US" b="1" dirty="0">
                <a:cs typeface="Arial" panose="020B0604020202020204" pitchFamily="34" charset="0"/>
              </a:rPr>
              <a:t>This slide has animation.</a:t>
            </a:r>
            <a:endParaRPr lang="en-US" dirty="0">
              <a:cs typeface="Arial" panose="020B0604020202020204" pitchFamily="34" charset="0"/>
            </a:endParaRPr>
          </a:p>
          <a:p>
            <a:pPr defTabSz="966612">
              <a:spcBef>
                <a:spcPts val="634"/>
              </a:spcBef>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Check Your Knowledge—Question 4</a:t>
            </a:r>
          </a:p>
          <a:p>
            <a:pPr defTabSz="966612">
              <a:spcAft>
                <a:spcPts val="600"/>
              </a:spcAft>
              <a:defRPr/>
            </a:pPr>
            <a:r>
              <a:rPr lang="en-US" dirty="0">
                <a:solidFill>
                  <a:prstClr val="black"/>
                </a:solidFill>
                <a:cs typeface="Arial" panose="020B0604020202020204" pitchFamily="34" charset="0"/>
              </a:rPr>
              <a:t>Since January 1, 2020, Medigap plans sold to people new to Medicare aren’t allowed to cover the Medicare Part B (Medical Insurance) deductible.</a:t>
            </a:r>
          </a:p>
          <a:p>
            <a:pPr marL="184596" lvl="1" indent="-184596" defTabSz="724959">
              <a:spcBef>
                <a:spcPts val="634"/>
              </a:spcBef>
              <a:spcAft>
                <a:spcPts val="600"/>
              </a:spcAft>
              <a:buFont typeface="+mj-lt"/>
              <a:buAutoNum type="alphaLcPeriod"/>
              <a:defRPr/>
            </a:pPr>
            <a:r>
              <a:rPr lang="en-US" dirty="0">
                <a:solidFill>
                  <a:prstClr val="black"/>
                </a:solidFill>
                <a:cs typeface="Arial" panose="020B0604020202020204" pitchFamily="34" charset="0"/>
              </a:rPr>
              <a:t>True</a:t>
            </a:r>
          </a:p>
          <a:p>
            <a:pPr marL="184596" lvl="1" indent="-184596" defTabSz="724959">
              <a:spcBef>
                <a:spcPts val="634"/>
              </a:spcBef>
              <a:spcAft>
                <a:spcPts val="600"/>
              </a:spcAft>
              <a:buFont typeface="+mj-lt"/>
              <a:buAutoNum type="alphaLcPeriod"/>
              <a:defRPr/>
            </a:pPr>
            <a:r>
              <a:rPr lang="en-US" dirty="0">
                <a:solidFill>
                  <a:prstClr val="black"/>
                </a:solidFill>
                <a:cs typeface="Arial" panose="020B0604020202020204" pitchFamily="34" charset="0"/>
              </a:rPr>
              <a:t>False</a:t>
            </a:r>
          </a:p>
          <a:p>
            <a:pPr defTabSz="966612">
              <a:spcAft>
                <a:spcPts val="600"/>
              </a:spcAft>
              <a:defRPr/>
            </a:pPr>
            <a:r>
              <a:rPr lang="en-US" b="1" dirty="0">
                <a:solidFill>
                  <a:prstClr val="black"/>
                </a:solidFill>
                <a:cs typeface="Arial" panose="020B0604020202020204" pitchFamily="34" charset="0"/>
              </a:rPr>
              <a:t>Answer: a</a:t>
            </a:r>
            <a:r>
              <a:rPr lang="en-US" dirty="0">
                <a:solidFill>
                  <a:prstClr val="black"/>
                </a:solidFill>
                <a:cs typeface="Arial" panose="020B0604020202020204" pitchFamily="34" charset="0"/>
              </a:rPr>
              <a:t>. True</a:t>
            </a:r>
          </a:p>
          <a:p>
            <a:pPr defTabSz="966612">
              <a:spcAft>
                <a:spcPts val="600"/>
              </a:spcAft>
              <a:defRPr/>
            </a:pPr>
            <a:r>
              <a:rPr lang="en-US" dirty="0">
                <a:solidFill>
                  <a:prstClr val="black"/>
                </a:solidFill>
                <a:cs typeface="Arial" panose="020B0604020202020204" pitchFamily="34" charset="0"/>
              </a:rPr>
              <a:t>Medigap plans sold to people new to Medicare aren’t allowed to cover the Medicare Part B deductible. The Medicare Access and CHIP Reauthorization Act of 2015 (MACRA) (bipartisan legislation signed into law on April 16, 2015) changed who’s eligible to purchase a Medigap policy that provides coverage of the Part B deductible. </a:t>
            </a:r>
          </a:p>
          <a:p>
            <a:pPr defTabSz="966612">
              <a:spcAft>
                <a:spcPts val="600"/>
              </a:spcAft>
              <a:defRPr/>
            </a:pPr>
            <a:r>
              <a:rPr lang="en-US" dirty="0">
                <a:solidFill>
                  <a:prstClr val="black"/>
                </a:solidFill>
                <a:cs typeface="Arial" panose="020B0604020202020204" pitchFamily="34" charset="0"/>
              </a:rPr>
              <a:t>Because of this, Plans C and F are no longer available to people new to Medicare on or after January 1, 2020. </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If you already have either of these two plans (or the high deductible version of Plan F) or you were covered by one of these plans before January 1, 2020, you'll be able to keep your plan. If you were eligible for Medicare before January 1, 2020, but not yet enrolled, you may be able to buy one of these plans. </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For this situation, people new to Medicare are people who turned 65 on or after January 1, 2020, and people who get Medicare Part A (Hospital Insurance) on or after January 1, 2020.</a:t>
            </a:r>
          </a:p>
          <a:p>
            <a:pPr defTabSz="966612">
              <a:spcAft>
                <a:spcPts val="600"/>
              </a:spcAft>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28561580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defTabSz="966612">
              <a:spcAft>
                <a:spcPts val="600"/>
              </a:spcAft>
              <a:defRPr/>
            </a:pPr>
            <a:r>
              <a:rPr lang="en-US" b="1" dirty="0">
                <a:cs typeface="Arial" panose="020B0604020202020204" pitchFamily="34" charset="0"/>
              </a:rPr>
              <a:t>Presenter Notes</a:t>
            </a:r>
            <a:endParaRPr lang="en-US" dirty="0">
              <a:solidFill>
                <a:prstClr val="black"/>
              </a:solidFill>
              <a:cs typeface="Arial" panose="020B0604020202020204" pitchFamily="34" charset="0"/>
            </a:endParaRPr>
          </a:p>
          <a:p>
            <a:pPr defTabSz="966612">
              <a:spcAft>
                <a:spcPts val="600"/>
              </a:spcAft>
              <a:defRPr/>
            </a:pPr>
            <a:r>
              <a:rPr lang="en-US" dirty="0">
                <a:solidFill>
                  <a:prstClr val="black"/>
                </a:solidFill>
                <a:cs typeface="Arial" panose="020B0604020202020204" pitchFamily="34" charset="0"/>
              </a:rPr>
              <a:t>Lesson 3 covers:</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Medicare Supplement Insurance (Medigap) policy costs</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The best time to buy a Medigap policy</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Switching Medigap policies</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Steps to buy a Medigap policy</a:t>
            </a:r>
          </a:p>
        </p:txBody>
      </p:sp>
    </p:spTree>
    <p:extLst>
      <p:ext uri="{BB962C8B-B14F-4D97-AF65-F5344CB8AC3E}">
        <p14:creationId xmlns:p14="http://schemas.microsoft.com/office/powerpoint/2010/main" val="4084720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a:spcAft>
                <a:spcPts val="600"/>
              </a:spcAft>
            </a:pPr>
            <a:r>
              <a:rPr lang="en-US" b="1" dirty="0"/>
              <a:t>Presenter Notes</a:t>
            </a:r>
          </a:p>
          <a:p>
            <a:pPr>
              <a:spcAft>
                <a:spcPts val="600"/>
              </a:spcAft>
            </a:pPr>
            <a:r>
              <a:rPr lang="en-US" dirty="0"/>
              <a:t>At the end of this session, you’ll be able to:</a:t>
            </a:r>
          </a:p>
          <a:p>
            <a:pPr marL="181240" indent="-181240">
              <a:spcAft>
                <a:spcPts val="600"/>
              </a:spcAft>
              <a:buFont typeface="Wingdings" panose="05000000000000000000" pitchFamily="2" charset="2"/>
              <a:buChar char="§"/>
            </a:pPr>
            <a:r>
              <a:rPr lang="en-US" dirty="0"/>
              <a:t>Explain what determines how much you pay for Medigap</a:t>
            </a:r>
          </a:p>
          <a:p>
            <a:pPr marL="181240" indent="-181240">
              <a:spcAft>
                <a:spcPts val="600"/>
              </a:spcAft>
              <a:buFont typeface="Wingdings" panose="05000000000000000000" pitchFamily="2" charset="2"/>
              <a:buChar char="§"/>
            </a:pPr>
            <a:r>
              <a:rPr lang="en-US" dirty="0"/>
              <a:t>Identify the best time to buy a Medigap policy</a:t>
            </a:r>
          </a:p>
          <a:p>
            <a:pPr marL="181240" indent="-181240">
              <a:spcAft>
                <a:spcPts val="600"/>
              </a:spcAft>
              <a:buFont typeface="Wingdings" panose="05000000000000000000" pitchFamily="2" charset="2"/>
              <a:buChar char="§"/>
            </a:pPr>
            <a:r>
              <a:rPr lang="en-US" dirty="0"/>
              <a:t>Explain guaranteed issue rights</a:t>
            </a:r>
          </a:p>
          <a:p>
            <a:pPr marL="181240" indent="-181240">
              <a:spcAft>
                <a:spcPts val="600"/>
              </a:spcAft>
              <a:buFont typeface="Wingdings" panose="05000000000000000000" pitchFamily="2" charset="2"/>
              <a:buChar char="§"/>
            </a:pPr>
            <a:r>
              <a:rPr lang="en-US" dirty="0"/>
              <a:t>Provide steps to buying a Medigap policy</a:t>
            </a:r>
          </a:p>
          <a:p>
            <a:endParaRPr lang="en-US" dirty="0"/>
          </a:p>
        </p:txBody>
      </p:sp>
    </p:spTree>
    <p:extLst>
      <p:ext uri="{BB962C8B-B14F-4D97-AF65-F5344CB8AC3E}">
        <p14:creationId xmlns:p14="http://schemas.microsoft.com/office/powerpoint/2010/main" val="32001966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43057-F803-90DD-85CC-80B6F8A2A7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182ACE-6921-B8BD-0DCB-799996AF7954}"/>
              </a:ext>
            </a:extLst>
          </p:cNvPr>
          <p:cNvSpPr>
            <a:spLocks noGrp="1" noRot="1" noChangeAspect="1"/>
          </p:cNvSpPr>
          <p:nvPr>
            <p:ph type="sldImg"/>
          </p:nvPr>
        </p:nvSpPr>
        <p:spPr>
          <a:xfrm>
            <a:off x="776288" y="479425"/>
            <a:ext cx="5762625" cy="3241675"/>
          </a:xfrm>
        </p:spPr>
      </p:sp>
      <p:sp>
        <p:nvSpPr>
          <p:cNvPr id="3" name="Notes Placeholder 2">
            <a:extLst>
              <a:ext uri="{FF2B5EF4-FFF2-40B4-BE49-F238E27FC236}">
                <a16:creationId xmlns:a16="http://schemas.microsoft.com/office/drawing/2014/main" id="{290152E2-D1ED-020D-11AA-24716F842ED6}"/>
              </a:ext>
            </a:extLst>
          </p:cNvPr>
          <p:cNvSpPr>
            <a:spLocks noGrp="1"/>
          </p:cNvSpPr>
          <p:nvPr>
            <p:ph type="body" idx="1"/>
          </p:nvPr>
        </p:nvSpPr>
        <p:spPr>
          <a:xfrm>
            <a:off x="633984" y="3816478"/>
            <a:ext cx="5949696" cy="4699369"/>
          </a:xfrm>
        </p:spPr>
        <p:txBody>
          <a:bodyPr/>
          <a:lstStyle/>
          <a:p>
            <a:pPr marL="0" marR="0" lvl="0" indent="0" algn="l" defTabSz="914400" rtl="0" eaLnBrk="1" fontAlgn="auto" latinLnBrk="0" hangingPunct="1">
              <a:lnSpc>
                <a:spcPct val="100000"/>
              </a:lnSpc>
              <a:spcBef>
                <a:spcPts val="702"/>
              </a:spcBef>
              <a:spcAft>
                <a:spcPts val="6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This slide has animation.</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634"/>
              </a:spcBef>
              <a:spcAft>
                <a:spcPts val="6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Presenter Notes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66612"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There can be big differences in the premiums that different insurance companies charge for exactly the same coverage. How much you pay can depend on:</a:t>
            </a:r>
          </a:p>
          <a:p>
            <a:pPr marL="181240" marR="0" lvl="0" indent="-18124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If you buy your policy during your Medigap Open Enrollment Period (OEP), you get the best price.</a:t>
            </a:r>
          </a:p>
          <a:p>
            <a:pPr marL="181240" marR="0" lvl="0" indent="-18124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Your age. In some states, people under 65 can’t buy a Medigap policy, and some states allow companies to sell Medigap policies that could cost more based on whether you’re older when you buy it (age-rated) or when you get older (attained-age rated). See next slide for more details.</a:t>
            </a:r>
          </a:p>
          <a:p>
            <a:pPr marL="181240" marR="0" lvl="0" indent="-18124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Where you live (for example, in an urban or rural area, or by ZIP code).</a:t>
            </a:r>
          </a:p>
          <a:p>
            <a:pPr marL="181240" marR="0" lvl="0" indent="-18124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company selling the policy and the plan you buy (for instance, if it’s a high-deductible Plan F and Plan G or had more benefits). </a:t>
            </a:r>
          </a:p>
          <a:p>
            <a:pPr marL="181240" marR="0" lvl="0" indent="-18124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Whether the insurance company offers discounts (like discounts for women, non-smokers, or people who are married; discounts for paying yearly; discounts for paying your premiums using electronic funds transfer; or discounts for multiple policies). </a:t>
            </a:r>
          </a:p>
          <a:p>
            <a:pPr marL="181240" marR="0" lvl="0" indent="-18124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Whether the insurance company uses medical underwriting (reviews your medical history to decide whether to accept your application, and adds a waiting period for a pre-existing condition, if your state law allows it); or applies a different premium when you don’t have a guaranteed issue right (see Lesson 4), or you aren’t in your Medigap OEP. </a:t>
            </a:r>
          </a:p>
          <a:p>
            <a:pPr marL="181240" marR="0" lvl="0" indent="-18124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Whether the insurance company sells Medicare SELECT policies that may require you to use certain providers. If you buy this type of Medigap policy, your premium may be lower. </a:t>
            </a:r>
          </a:p>
          <a:p>
            <a:pPr marL="0" indent="0">
              <a:spcAft>
                <a:spcPts val="600"/>
              </a:spcAft>
              <a:buFont typeface="Wingdings" panose="05000000000000000000" pitchFamily="2" charset="2"/>
              <a:buNone/>
            </a:pPr>
            <a:endParaRPr lang="en-US" dirty="0">
              <a:cs typeface="Arial" panose="020B0604020202020204" pitchFamily="34" charset="0"/>
            </a:endParaRPr>
          </a:p>
          <a:p>
            <a:endParaRPr lang="en-US" dirty="0">
              <a:cs typeface="Arial" panose="020B0604020202020204" pitchFamily="34" charset="0"/>
            </a:endParaRPr>
          </a:p>
        </p:txBody>
      </p:sp>
      <p:sp>
        <p:nvSpPr>
          <p:cNvPr id="4" name="Slide Number Placeholder 3">
            <a:extLst>
              <a:ext uri="{FF2B5EF4-FFF2-40B4-BE49-F238E27FC236}">
                <a16:creationId xmlns:a16="http://schemas.microsoft.com/office/drawing/2014/main" id="{41301A3F-B82C-7009-9215-B97C0A66F027}"/>
              </a:ext>
            </a:extLst>
          </p:cNvPr>
          <p:cNvSpPr>
            <a:spLocks noGrp="1"/>
          </p:cNvSpPr>
          <p:nvPr>
            <p:ph type="sldNum" sz="quarter" idx="5"/>
          </p:nvPr>
        </p:nvSpPr>
        <p:spPr>
          <a:xfrm>
            <a:off x="3970938" y="8829967"/>
            <a:ext cx="3037840" cy="46643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9BF8FC-0BCA-488B-8738-1B288BD7F7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26408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01750" y="3757507"/>
            <a:ext cx="5975497" cy="5144347"/>
          </a:xfrm>
        </p:spPr>
        <p:txBody>
          <a:bodyPr/>
          <a:lstStyle/>
          <a:p>
            <a:pPr defTabSz="966612">
              <a:spcAft>
                <a:spcPts val="600"/>
              </a:spcAft>
              <a:defRPr/>
            </a:pPr>
            <a:r>
              <a:rPr lang="en-US" b="1" dirty="0">
                <a:cs typeface="Arial" panose="020B0604020202020204" pitchFamily="34" charset="0"/>
              </a:rPr>
              <a:t>This slide has animation</a:t>
            </a:r>
          </a:p>
          <a:p>
            <a:pPr defTabSz="966612">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Insurance companies have 3 ways to price policies based on your age. Not all states allow all 3 types:</a:t>
            </a:r>
          </a:p>
          <a:p>
            <a:pPr marL="184596" lvl="1" indent="-184596" defTabSz="966612">
              <a:spcAft>
                <a:spcPts val="600"/>
              </a:spcAft>
              <a:buFont typeface="+mj-lt"/>
              <a:buAutoNum type="arabicPeriod"/>
              <a:tabLst>
                <a:tab pos="125861" algn="l"/>
              </a:tabLst>
              <a:defRPr/>
            </a:pPr>
            <a:r>
              <a:rPr lang="en-US" b="1" dirty="0">
                <a:solidFill>
                  <a:prstClr val="black"/>
                </a:solidFill>
                <a:cs typeface="Arial" panose="020B0604020202020204" pitchFamily="34" charset="0"/>
              </a:rPr>
              <a:t>No-age-rated (also called community-rated) policies</a:t>
            </a:r>
            <a:r>
              <a:rPr lang="en-US" dirty="0">
                <a:solidFill>
                  <a:prstClr val="black"/>
                </a:solidFill>
                <a:cs typeface="Arial" panose="020B0604020202020204" pitchFamily="34" charset="0"/>
              </a:rPr>
              <a:t>—These policies charge everyone the same rate no matter how old they are. In general, no-age-rated Medigap policies are the least expensive over your lifetime. If people with Medicare under 65 have the right to buy a policy, premiums can be rated differently, and they may be charged more. Your premium may not go up because of your age. </a:t>
            </a:r>
          </a:p>
          <a:p>
            <a:pPr marL="184596" lvl="1" indent="-184596" defTabSz="966612">
              <a:spcAft>
                <a:spcPts val="600"/>
              </a:spcAft>
              <a:buFont typeface="+mj-lt"/>
              <a:buAutoNum type="arabicPeriod"/>
              <a:tabLst>
                <a:tab pos="125861" algn="l"/>
              </a:tabLst>
              <a:defRPr/>
            </a:pPr>
            <a:r>
              <a:rPr lang="en-US" b="1" dirty="0">
                <a:solidFill>
                  <a:prstClr val="black"/>
                </a:solidFill>
                <a:cs typeface="Arial" panose="020B0604020202020204" pitchFamily="34" charset="0"/>
              </a:rPr>
              <a:t>Issue-age-rated policies</a:t>
            </a:r>
            <a:r>
              <a:rPr lang="en-US" dirty="0">
                <a:solidFill>
                  <a:prstClr val="black"/>
                </a:solidFill>
                <a:cs typeface="Arial" panose="020B0604020202020204" pitchFamily="34" charset="0"/>
              </a:rPr>
              <a:t>—The premium for these policies is based on your age when you first buy the policy. Premiums are lower for people who buy at a younger age. Your premium may not go up because of your age. </a:t>
            </a:r>
          </a:p>
          <a:p>
            <a:pPr marL="184596" lvl="1" indent="-184596" defTabSz="966612">
              <a:spcAft>
                <a:spcPts val="600"/>
              </a:spcAft>
              <a:buFont typeface="+mj-lt"/>
              <a:buAutoNum type="arabicPeriod"/>
              <a:tabLst>
                <a:tab pos="125861" algn="l"/>
              </a:tabLst>
              <a:defRPr/>
            </a:pPr>
            <a:r>
              <a:rPr lang="en-US" b="1" dirty="0">
                <a:solidFill>
                  <a:prstClr val="black"/>
                </a:solidFill>
                <a:cs typeface="Arial" panose="020B0604020202020204" pitchFamily="34" charset="0"/>
              </a:rPr>
              <a:t>Attained-age-rated policies</a:t>
            </a:r>
            <a:r>
              <a:rPr lang="en-US" dirty="0">
                <a:solidFill>
                  <a:prstClr val="black"/>
                </a:solidFill>
                <a:cs typeface="Arial" panose="020B0604020202020204" pitchFamily="34" charset="0"/>
              </a:rPr>
              <a:t>—The premiums for these policies are based on your age each year. These policies are generally cheaper at 65, but their premiums go up automatically as you get older. In general, attained-age-rated policies cost less when you’re 65 than issue-age-rated or no-age-rated policies. However, when you reach 70–75, attained-age-rated policies usually become the most expensive. </a:t>
            </a:r>
          </a:p>
          <a:p>
            <a:pPr marL="0" lvl="1" defTabSz="966612">
              <a:spcAft>
                <a:spcPts val="600"/>
              </a:spcAft>
              <a:tabLst>
                <a:tab pos="125861" algn="l"/>
              </a:tabLst>
              <a:defRPr/>
            </a:pPr>
            <a:r>
              <a:rPr lang="en-US" dirty="0">
                <a:solidFill>
                  <a:prstClr val="black"/>
                </a:solidFill>
                <a:cs typeface="Arial" panose="020B0604020202020204" pitchFamily="34" charset="0"/>
              </a:rPr>
              <a:t>When you compare premiums, be sure you’re comparing the same Medigap Plan A–N. </a:t>
            </a:r>
          </a:p>
          <a:p>
            <a:pPr marL="0" lvl="1" defTabSz="966612">
              <a:spcAft>
                <a:spcPts val="600"/>
              </a:spcAft>
              <a:tabLst>
                <a:tab pos="124183" algn="l"/>
              </a:tabLst>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Premiums for all 3 types of pricing may go up because of inflation and other factors.</a:t>
            </a:r>
          </a:p>
          <a:p>
            <a:pPr marL="0" lvl="1" defTabSz="966612">
              <a:spcAft>
                <a:spcPts val="600"/>
              </a:spcAft>
              <a:tabLst>
                <a:tab pos="124183" algn="l"/>
              </a:tabLst>
              <a:defRPr/>
            </a:pPr>
            <a:endParaRPr lang="en-US" i="1" dirty="0">
              <a:solidFill>
                <a:prstClr val="black"/>
              </a:solidFill>
              <a:cs typeface="Arial" panose="020B0604020202020204" pitchFamily="34" charset="0"/>
            </a:endParaRPr>
          </a:p>
          <a:p>
            <a:pPr marL="0" lvl="1" defTabSz="966612">
              <a:spcAft>
                <a:spcPts val="600"/>
              </a:spcAft>
              <a:tabLst>
                <a:tab pos="124183" algn="l"/>
              </a:tabLst>
              <a:defRPr/>
            </a:pPr>
            <a:endParaRPr lang="en-US" dirty="0">
              <a:solidFill>
                <a:prstClr val="black"/>
              </a:solidFill>
              <a:cs typeface="Arial" panose="020B0604020202020204" pitchFamily="34" charset="0"/>
            </a:endParaRPr>
          </a:p>
          <a:p>
            <a:pPr marL="0" lvl="1" defTabSz="966612">
              <a:spcAft>
                <a:spcPts val="600"/>
              </a:spcAft>
              <a:tabLst>
                <a:tab pos="124183" algn="l"/>
              </a:tabLst>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58675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64483"/>
            <a:ext cx="5852160" cy="3780473"/>
          </a:xfrm>
        </p:spPr>
        <p:txBody>
          <a:bodyPr/>
          <a:lstStyle/>
          <a:p>
            <a:pPr defTabSz="966612">
              <a:spcAft>
                <a:spcPts val="600"/>
              </a:spcAft>
              <a:defRPr/>
            </a:pPr>
            <a:r>
              <a:rPr lang="en-US" b="1" dirty="0">
                <a:cs typeface="Arial" panose="020B0604020202020204" pitchFamily="34" charset="0"/>
              </a:rPr>
              <a:t>This</a:t>
            </a:r>
            <a:r>
              <a:rPr lang="en-US" b="1" baseline="0" dirty="0">
                <a:cs typeface="Arial" panose="020B0604020202020204" pitchFamily="34" charset="0"/>
              </a:rPr>
              <a:t> slide has animation</a:t>
            </a:r>
            <a:endParaRPr lang="en-US" b="1" dirty="0">
              <a:cs typeface="Arial" panose="020B0604020202020204" pitchFamily="34" charset="0"/>
            </a:endParaRPr>
          </a:p>
          <a:p>
            <a:pPr defTabSz="966612">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Usually the best time to buy a Medigap policy is during your Medigap OEP, which lasts 6 months. It begins on the first day of the month that you’re both 65 or older and enrolled in Medicare Part B (Medical Insurance). You must also have Medicare Part A (Hospital Insurance) to have a Medigap policy. </a:t>
            </a:r>
          </a:p>
          <a:p>
            <a:pPr defTabSz="966612">
              <a:spcAft>
                <a:spcPts val="600"/>
              </a:spcAft>
              <a:defRPr/>
            </a:pPr>
            <a:r>
              <a:rPr lang="en-US" dirty="0">
                <a:solidFill>
                  <a:prstClr val="black"/>
                </a:solidFill>
                <a:cs typeface="Arial" panose="020B0604020202020204" pitchFamily="34" charset="0"/>
              </a:rPr>
              <a:t>You have a 6-month Medigap OEP, which gives you a guaranteed right to buy a Medigap policy. Some states may have a longer period and few have continuous open enrollment. Once this period starts, it can’t be delayed or repeated.</a:t>
            </a:r>
          </a:p>
          <a:p>
            <a:pPr defTabSz="966612">
              <a:spcAft>
                <a:spcPts val="600"/>
              </a:spcAft>
              <a:defRPr/>
            </a:pPr>
            <a:r>
              <a:rPr lang="en-US" dirty="0">
                <a:solidFill>
                  <a:schemeClr val="tx1"/>
                </a:solidFill>
                <a:cs typeface="Arial" panose="020B0604020202020204" pitchFamily="34" charset="0"/>
              </a:rPr>
              <a:t>If you’re under 65 and have Medicare because of a disability or End-Stage Renal Disease (ESRD), you might not be able to buy the Medigap policy you want, or any Medigap policy, until you turn 65.</a:t>
            </a:r>
          </a:p>
          <a:p>
            <a:pPr defTabSz="966612">
              <a:spcAft>
                <a:spcPts val="600"/>
              </a:spcAft>
              <a:defRPr/>
            </a:pPr>
            <a:r>
              <a:rPr lang="en-US" i="1" dirty="0">
                <a:solidFill>
                  <a:prstClr val="black"/>
                </a:solidFill>
                <a:cs typeface="Arial" panose="020B0604020202020204" pitchFamily="34" charset="0"/>
              </a:rPr>
              <a:t>Citation: 42 U.S Code 1395ss(s)(2)(A)</a:t>
            </a:r>
          </a:p>
          <a:p>
            <a:pPr defTabSz="966612">
              <a:spcAft>
                <a:spcPts val="600"/>
              </a:spcAft>
              <a:defRPr/>
            </a:pPr>
            <a:endParaRPr lang="en-US" dirty="0">
              <a:solidFill>
                <a:schemeClr val="tx1"/>
              </a:solidFill>
              <a:cs typeface="Arial" panose="020B0604020202020204" pitchFamily="34" charset="0"/>
            </a:endParaRPr>
          </a:p>
          <a:p>
            <a:pPr defTabSz="966612">
              <a:spcBef>
                <a:spcPts val="634"/>
              </a:spcBef>
              <a:defRPr/>
            </a:pPr>
            <a:endParaRPr lang="en-US" sz="1300" dirty="0">
              <a:solidFill>
                <a:prstClr val="black"/>
              </a:solidFill>
              <a:cs typeface="Arial" panose="020B0604020202020204" pitchFamily="34" charset="0"/>
            </a:endParaRPr>
          </a:p>
        </p:txBody>
      </p:sp>
    </p:spTree>
    <p:extLst>
      <p:ext uri="{BB962C8B-B14F-4D97-AF65-F5344CB8AC3E}">
        <p14:creationId xmlns:p14="http://schemas.microsoft.com/office/powerpoint/2010/main" val="7715773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88486"/>
            <a:ext cx="5852160" cy="4309216"/>
          </a:xfrm>
        </p:spPr>
        <p:txBody>
          <a:bodyPr/>
          <a:lstStyle/>
          <a:p>
            <a:pPr marL="0" marR="0" lvl="0" indent="0" algn="l" defTabSz="966612" rtl="0" eaLnBrk="1" fontAlgn="auto" latinLnBrk="0" hangingPunct="1">
              <a:lnSpc>
                <a:spcPct val="100000"/>
              </a:lnSpc>
              <a:spcBef>
                <a:spcPts val="634"/>
              </a:spcBef>
              <a:spcAft>
                <a:spcPts val="600"/>
              </a:spcAft>
              <a:buClrTx/>
              <a:buSzTx/>
              <a:buFontTx/>
              <a:buNone/>
              <a:tabLst/>
              <a:defRPr/>
            </a:pPr>
            <a:r>
              <a:rPr lang="en-US" b="1" dirty="0">
                <a:cs typeface="Arial" panose="020B0604020202020204" pitchFamily="34" charset="0"/>
              </a:rPr>
              <a:t>This</a:t>
            </a:r>
            <a:r>
              <a:rPr lang="en-US" b="1" baseline="0" dirty="0">
                <a:cs typeface="Arial" panose="020B0604020202020204" pitchFamily="34" charset="0"/>
              </a:rPr>
              <a:t> slide has animation</a:t>
            </a:r>
            <a:endParaRPr lang="en-US" b="1" dirty="0">
              <a:cs typeface="Arial" panose="020B0604020202020204" pitchFamily="34" charset="0"/>
            </a:endParaRPr>
          </a:p>
          <a:p>
            <a:pPr defTabSz="966612">
              <a:spcBef>
                <a:spcPts val="634"/>
              </a:spcBef>
              <a:spcAft>
                <a:spcPts val="600"/>
              </a:spcAft>
              <a:defRPr/>
            </a:pPr>
            <a:r>
              <a:rPr lang="en-US" b="1" dirty="0">
                <a:cs typeface="Arial" panose="020B0604020202020204" pitchFamily="34" charset="0"/>
              </a:rPr>
              <a:t>Presenter Notes</a:t>
            </a:r>
          </a:p>
          <a:p>
            <a:pPr marL="0" lvl="2" defTabSz="724959">
              <a:spcAft>
                <a:spcPts val="600"/>
              </a:spcAft>
            </a:pPr>
            <a:r>
              <a:rPr lang="en-US" dirty="0">
                <a:solidFill>
                  <a:prstClr val="black"/>
                </a:solidFill>
                <a:cs typeface="Arial" panose="020B0604020202020204" pitchFamily="34" charset="0"/>
              </a:rPr>
              <a:t>During your Medigap OEP, </a:t>
            </a:r>
            <a:r>
              <a:rPr lang="en-US" dirty="0">
                <a:cs typeface="Arial" panose="020B0604020202020204" pitchFamily="34" charset="0"/>
              </a:rPr>
              <a:t>insurance</a:t>
            </a:r>
            <a:r>
              <a:rPr lang="en-US" dirty="0">
                <a:solidFill>
                  <a:schemeClr val="tx1"/>
                </a:solidFill>
                <a:cs typeface="Arial" panose="020B0604020202020204" pitchFamily="34" charset="0"/>
              </a:rPr>
              <a:t> companies can’t use medical underwriting to decide whether to accept your application, and they can’t:</a:t>
            </a:r>
          </a:p>
          <a:p>
            <a:pPr marL="125861" indent="-125861" defTabSz="966612">
              <a:spcBef>
                <a:spcPts val="634"/>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Refuse to sell you any Medigap policy they offer</a:t>
            </a:r>
          </a:p>
          <a:p>
            <a:pPr marL="125861" marR="0" lvl="0" indent="-125861" algn="l" defTabSz="966612" rtl="0" eaLnBrk="1" fontAlgn="auto" latinLnBrk="0" hangingPunct="1">
              <a:spcBef>
                <a:spcPts val="634"/>
              </a:spcBef>
              <a:spcAft>
                <a:spcPts val="600"/>
              </a:spcAft>
              <a:buClrTx/>
              <a:buSzTx/>
              <a:buFont typeface="Wingdings" panose="05000000000000000000" pitchFamily="2" charset="2"/>
              <a:buChar char="§"/>
              <a:tabLst/>
              <a:defRPr/>
            </a:pPr>
            <a:r>
              <a:rPr lang="en-US" dirty="0">
                <a:solidFill>
                  <a:prstClr val="black"/>
                </a:solidFill>
                <a:cs typeface="Arial" panose="020B0604020202020204" pitchFamily="34" charset="0"/>
              </a:rPr>
              <a:t>Charge more because of a past/present health problem</a:t>
            </a:r>
          </a:p>
          <a:p>
            <a:pPr marL="125861" indent="-125861" defTabSz="966612">
              <a:spcBef>
                <a:spcPts val="634"/>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Make you wait for coverage (there can be a waiting period for pre-existing conditions if you don’t have creditable coverage before the OEP)</a:t>
            </a:r>
          </a:p>
          <a:p>
            <a:pPr defTabSz="966612">
              <a:spcBef>
                <a:spcPts val="634"/>
              </a:spcBef>
              <a:spcAft>
                <a:spcPts val="600"/>
              </a:spcAft>
              <a:defRPr/>
            </a:pPr>
            <a:r>
              <a:rPr lang="en-US" dirty="0">
                <a:solidFill>
                  <a:prstClr val="black"/>
                </a:solidFill>
                <a:cs typeface="Arial" panose="020B0604020202020204" pitchFamily="34" charset="0"/>
              </a:rPr>
              <a:t>You may want to apply for a Medigap policy before your Medigap OEP starts if your current health insurance ends the month you become eligible for Medicare, or you reach 65, to have continuous coverage without any break.</a:t>
            </a:r>
          </a:p>
          <a:p>
            <a:pPr defTabSz="966612">
              <a:spcBef>
                <a:spcPts val="634"/>
              </a:spcBef>
              <a:spcAft>
                <a:spcPts val="600"/>
              </a:spcAft>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You can also buy a Medigap policy whenever a company agrees to sell you one. However, there may be restrictions, such as medical underwriting or a waiting period for pre-existing conditions. Medical underwriting is a process used by insurance companies to determine your health status when you're applying for health insurance, whether to offer you coverage, at what price, and with what exclusions or limits.</a:t>
            </a:r>
          </a:p>
          <a:p>
            <a:endParaRPr lang="en-US" dirty="0">
              <a:cs typeface="Arial" panose="020B0604020202020204" pitchFamily="34" charset="0"/>
            </a:endParaRPr>
          </a:p>
        </p:txBody>
      </p:sp>
    </p:spTree>
    <p:extLst>
      <p:ext uri="{BB962C8B-B14F-4D97-AF65-F5344CB8AC3E}">
        <p14:creationId xmlns:p14="http://schemas.microsoft.com/office/powerpoint/2010/main" val="878113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a:spcAft>
                <a:spcPts val="600"/>
              </a:spcAft>
            </a:pPr>
            <a:r>
              <a:rPr lang="en-US" b="1" dirty="0">
                <a:latin typeface="+mn-lt"/>
                <a:cs typeface="Arial" panose="020B0604020202020204" pitchFamily="34" charset="0"/>
              </a:rPr>
              <a:t>Presenter Notes</a:t>
            </a:r>
          </a:p>
          <a:p>
            <a:pPr defTabSz="724959">
              <a:spcAft>
                <a:spcPts val="600"/>
              </a:spcAft>
            </a:pPr>
            <a:r>
              <a:rPr lang="en-US" dirty="0"/>
              <a:t>At the end of this session, you’ll be able to:</a:t>
            </a:r>
          </a:p>
          <a:p>
            <a:pPr marL="125861" indent="-125861">
              <a:spcAft>
                <a:spcPts val="600"/>
              </a:spcAft>
              <a:buFont typeface="Wingdings" panose="05000000000000000000" pitchFamily="2" charset="2"/>
              <a:buChar char="§"/>
            </a:pPr>
            <a:r>
              <a:rPr lang="en-US" dirty="0">
                <a:latin typeface="+mn-lt"/>
                <a:cs typeface="Arial" panose="020B0604020202020204" pitchFamily="34" charset="0"/>
              </a:rPr>
              <a:t>Explain what Medigap policies are</a:t>
            </a:r>
          </a:p>
          <a:p>
            <a:pPr marL="125861" indent="-125861">
              <a:spcAft>
                <a:spcPts val="600"/>
              </a:spcAft>
              <a:buFont typeface="Wingdings" panose="05000000000000000000" pitchFamily="2" charset="2"/>
              <a:buChar char="§"/>
            </a:pPr>
            <a:r>
              <a:rPr lang="en-US" dirty="0">
                <a:latin typeface="+mn-lt"/>
                <a:cs typeface="Arial" panose="020B0604020202020204" pitchFamily="34" charset="0"/>
              </a:rPr>
              <a:t>Recognize key Medigap terms</a:t>
            </a:r>
          </a:p>
          <a:p>
            <a:pPr marL="125861" indent="-125861">
              <a:spcAft>
                <a:spcPts val="600"/>
              </a:spcAft>
              <a:buFont typeface="Wingdings" panose="05000000000000000000" pitchFamily="2" charset="2"/>
              <a:buChar char="§"/>
            </a:pPr>
            <a:r>
              <a:rPr lang="en-US" dirty="0">
                <a:latin typeface="+mn-lt"/>
                <a:cs typeface="Arial" panose="020B0604020202020204" pitchFamily="34" charset="0"/>
              </a:rPr>
              <a:t>Provide steps to buying a Medigap policy</a:t>
            </a:r>
          </a:p>
          <a:p>
            <a:pPr marL="125861" indent="-125861">
              <a:spcAft>
                <a:spcPts val="600"/>
              </a:spcAft>
              <a:buFont typeface="Wingdings" panose="05000000000000000000" pitchFamily="2" charset="2"/>
              <a:buChar char="§"/>
            </a:pPr>
            <a:r>
              <a:rPr lang="en-US" dirty="0">
                <a:cs typeface="Arial" panose="020B0604020202020204" pitchFamily="34" charset="0"/>
              </a:rPr>
              <a:t>Identify</a:t>
            </a:r>
            <a:r>
              <a:rPr lang="en-US" dirty="0">
                <a:latin typeface="+mn-lt"/>
                <a:cs typeface="Arial" panose="020B0604020202020204" pitchFamily="34" charset="0"/>
              </a:rPr>
              <a:t> the best time to buy a Medigap policy</a:t>
            </a:r>
          </a:p>
          <a:p>
            <a:pPr marL="125861" indent="-125861">
              <a:spcAft>
                <a:spcPts val="600"/>
              </a:spcAft>
              <a:buFont typeface="Wingdings" panose="05000000000000000000" pitchFamily="2" charset="2"/>
              <a:buChar char="§"/>
            </a:pPr>
            <a:r>
              <a:rPr lang="en-US" dirty="0">
                <a:latin typeface="+mn-lt"/>
                <a:cs typeface="Arial" panose="020B0604020202020204" pitchFamily="34" charset="0"/>
              </a:rPr>
              <a:t>Explain guaranteed issue rights</a:t>
            </a:r>
          </a:p>
          <a:p>
            <a:pPr marL="125861" indent="-125861">
              <a:spcAft>
                <a:spcPts val="600"/>
              </a:spcAft>
              <a:buFont typeface="Wingdings" panose="05000000000000000000" pitchFamily="2" charset="2"/>
              <a:buChar char="§"/>
            </a:pPr>
            <a:r>
              <a:rPr lang="en-US" dirty="0">
                <a:latin typeface="+mn-lt"/>
                <a:cs typeface="Arial" panose="020B0604020202020204" pitchFamily="34" charset="0"/>
              </a:rPr>
              <a:t>Learn where to get information on Medigap rights and protections</a:t>
            </a:r>
          </a:p>
        </p:txBody>
      </p:sp>
    </p:spTree>
    <p:extLst>
      <p:ext uri="{BB962C8B-B14F-4D97-AF65-F5344CB8AC3E}">
        <p14:creationId xmlns:p14="http://schemas.microsoft.com/office/powerpoint/2010/main" val="2928827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757507"/>
            <a:ext cx="5924337" cy="5144347"/>
          </a:xfrm>
        </p:spPr>
        <p:txBody>
          <a:bodyPr/>
          <a:lstStyle/>
          <a:p>
            <a:pPr marL="0" marR="0" lvl="0" indent="0" algn="l" defTabSz="966612" rtl="0" eaLnBrk="1" fontAlgn="auto" latinLnBrk="0" hangingPunct="1">
              <a:lnSpc>
                <a:spcPct val="100000"/>
              </a:lnSpc>
              <a:spcBef>
                <a:spcPts val="0"/>
              </a:spcBef>
              <a:spcAft>
                <a:spcPts val="600"/>
              </a:spcAft>
              <a:buClrTx/>
              <a:buSzTx/>
              <a:buFontTx/>
              <a:buNone/>
              <a:tabLst/>
              <a:defRPr/>
            </a:pPr>
            <a:r>
              <a:rPr lang="en-US" b="1" dirty="0">
                <a:cs typeface="Arial" panose="020B0604020202020204" pitchFamily="34" charset="0"/>
              </a:rPr>
              <a:t>This</a:t>
            </a:r>
            <a:r>
              <a:rPr lang="en-US" b="1" baseline="0" dirty="0">
                <a:cs typeface="Arial" panose="020B0604020202020204" pitchFamily="34" charset="0"/>
              </a:rPr>
              <a:t> slide has animation</a:t>
            </a:r>
            <a:endParaRPr lang="en-US" b="1" dirty="0">
              <a:cs typeface="Arial" panose="020B0604020202020204" pitchFamily="34" charset="0"/>
            </a:endParaRPr>
          </a:p>
          <a:p>
            <a:pPr defTabSz="966612">
              <a:spcAft>
                <a:spcPts val="600"/>
              </a:spcAft>
              <a:defRPr/>
            </a:pPr>
            <a:r>
              <a:rPr lang="en-US" b="1" dirty="0">
                <a:cs typeface="Arial" panose="020B0604020202020204" pitchFamily="34" charset="0"/>
              </a:rPr>
              <a:t>Presenter Notes</a:t>
            </a:r>
            <a:endParaRPr lang="en-US" dirty="0">
              <a:cs typeface="Arial" panose="020B0604020202020204" pitchFamily="34" charset="0"/>
            </a:endParaRPr>
          </a:p>
          <a:p>
            <a:pPr>
              <a:spcAft>
                <a:spcPts val="600"/>
              </a:spcAft>
              <a:defRPr/>
            </a:pPr>
            <a:r>
              <a:rPr lang="en-US" dirty="0">
                <a:cs typeface="Arial" panose="020B0604020202020204" pitchFamily="34" charset="0"/>
              </a:rPr>
              <a:t>In most cases, it makes sense to sign up for Part B and buy a Medigap policy when you’re first eligible for Medicare, because you might otherwise have to pay a Part B late enrollment penalty and you might miss your 6-month Medigap OEP. However, there are exceptions if you have employer coverage.</a:t>
            </a:r>
          </a:p>
          <a:p>
            <a:pPr>
              <a:spcAft>
                <a:spcPts val="600"/>
              </a:spcAft>
              <a:defRPr/>
            </a:pPr>
            <a:r>
              <a:rPr lang="en-US" dirty="0">
                <a:solidFill>
                  <a:prstClr val="black"/>
                </a:solidFill>
                <a:cs typeface="Arial" panose="020B0604020202020204" pitchFamily="34" charset="0"/>
              </a:rPr>
              <a:t>If you have group health coverage through an employer or union because either you or your spouse is </a:t>
            </a:r>
            <a:r>
              <a:rPr lang="en-US" dirty="0">
                <a:cs typeface="Arial" panose="020B0604020202020204" pitchFamily="34" charset="0"/>
              </a:rPr>
              <a:t>currently actively working, you may want to wait to sign up for Part B. Benefits based on current employment often provide coverage similar to Part B, so you wouldn’t want to pay for Part B before you need it, and your Medigap OEP might expire before a Medigap policy would be useful.</a:t>
            </a:r>
          </a:p>
          <a:p>
            <a:pPr defTabSz="966612">
              <a:spcBef>
                <a:spcPts val="634"/>
              </a:spcBef>
              <a:spcAft>
                <a:spcPts val="600"/>
              </a:spcAft>
              <a:defRPr/>
            </a:pPr>
            <a:r>
              <a:rPr lang="en-US" dirty="0">
                <a:solidFill>
                  <a:prstClr val="black"/>
                </a:solidFill>
                <a:cs typeface="Arial" panose="020B0604020202020204" pitchFamily="34" charset="0"/>
              </a:rPr>
              <a:t>When the employer coverage ends, you’ll get a chance to sign up for Part B without a late enrollment penalty, which means your Medigap OEP will start when you’re ready to take advantage of it. If you or your spouse is still working and you have coverage through an employer, contact your employer or union benefits administrator to find out how your insurance works with Medicare. </a:t>
            </a:r>
          </a:p>
          <a:p>
            <a:pPr>
              <a:spcAft>
                <a:spcPts val="600"/>
              </a:spcAft>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Remember, if you took Part B while you had employer coverage, you don’t get another Medigap OEP when your employer coverage ends. You must have both Part A </a:t>
            </a:r>
            <a:r>
              <a:rPr lang="en-US" b="1" dirty="0">
                <a:solidFill>
                  <a:prstClr val="black"/>
                </a:solidFill>
                <a:cs typeface="Arial" panose="020B0604020202020204" pitchFamily="34" charset="0"/>
              </a:rPr>
              <a:t>and</a:t>
            </a:r>
            <a:r>
              <a:rPr lang="en-US" dirty="0">
                <a:solidFill>
                  <a:prstClr val="black"/>
                </a:solidFill>
                <a:cs typeface="Arial" panose="020B0604020202020204" pitchFamily="34" charset="0"/>
              </a:rPr>
              <a:t> Part B to buy a Medigap policy.</a:t>
            </a:r>
          </a:p>
        </p:txBody>
      </p:sp>
    </p:spTree>
    <p:extLst>
      <p:ext uri="{BB962C8B-B14F-4D97-AF65-F5344CB8AC3E}">
        <p14:creationId xmlns:p14="http://schemas.microsoft.com/office/powerpoint/2010/main" val="15436321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28479"/>
            <a:ext cx="5852160" cy="4704588"/>
          </a:xfrm>
        </p:spPr>
        <p:txBody>
          <a:bodyPr/>
          <a:lstStyle/>
          <a:p>
            <a:pPr marL="0" marR="0" lvl="0" indent="0" algn="l" defTabSz="966612" rtl="0" eaLnBrk="1" fontAlgn="auto" latinLnBrk="0" hangingPunct="1">
              <a:lnSpc>
                <a:spcPct val="100000"/>
              </a:lnSpc>
              <a:spcBef>
                <a:spcPts val="0"/>
              </a:spcBef>
              <a:spcAft>
                <a:spcPts val="600"/>
              </a:spcAft>
              <a:buClrTx/>
              <a:buSzTx/>
              <a:buFontTx/>
              <a:buNone/>
              <a:tabLst/>
              <a:defRPr/>
            </a:pPr>
            <a:r>
              <a:rPr lang="en-US" b="1" dirty="0">
                <a:cs typeface="Arial" panose="020B0604020202020204" pitchFamily="34" charset="0"/>
              </a:rPr>
              <a:t>This</a:t>
            </a:r>
            <a:r>
              <a:rPr lang="en-US" b="1" baseline="0" dirty="0">
                <a:cs typeface="Arial" panose="020B0604020202020204" pitchFamily="34" charset="0"/>
              </a:rPr>
              <a:t> slide has animation</a:t>
            </a:r>
            <a:endParaRPr lang="en-US" b="1" dirty="0">
              <a:cs typeface="Arial" panose="020B0604020202020204" pitchFamily="34" charset="0"/>
            </a:endParaRPr>
          </a:p>
          <a:p>
            <a:pPr defTabSz="966612">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The insurance company may be able to make you wait for coverage related to a pre-existing condition (i.e., a health problem you had before the date a new insurance policy starts) for up to 6 months. This is called a “pre-existing condition waiting period.” After 6 months, the Medigap policy will cover the pre-existing condition. </a:t>
            </a:r>
          </a:p>
          <a:p>
            <a:pPr defTabSz="966612">
              <a:spcAft>
                <a:spcPts val="600"/>
              </a:spcAft>
              <a:defRPr/>
            </a:pPr>
            <a:r>
              <a:rPr lang="en-US" dirty="0">
                <a:solidFill>
                  <a:prstClr val="black"/>
                </a:solidFill>
                <a:cs typeface="Arial" panose="020B0604020202020204" pitchFamily="34" charset="0"/>
              </a:rPr>
              <a:t>Coverage for a pre-existing condition can only be excluded in a Medigap policy if the condition was treated or diagnosed within 6 months before the date the coverage starts under the Medigap policy. This is called the “look-back period.” Original Medicare will still cover the condition, even if the Medigap policy won’t cover your out-of-pocket costs. You’re responsible for the Medicare coinsurance or copayment. </a:t>
            </a:r>
          </a:p>
          <a:p>
            <a:pPr defTabSz="966612">
              <a:spcAft>
                <a:spcPts val="600"/>
              </a:spcAft>
              <a:defRPr/>
            </a:pPr>
            <a:r>
              <a:rPr lang="en-US" dirty="0">
                <a:solidFill>
                  <a:prstClr val="black"/>
                </a:solidFill>
                <a:cs typeface="Arial" panose="020B0604020202020204" pitchFamily="34" charset="0"/>
              </a:rPr>
              <a:t>If you buy a Medigap policy during your Medigap OEP, and you’re replacing certain kinds of health coverage that count as “creditable coverage” (generally any other health coverage you recently had before applying for a Medigap policy), it’s possible to avoid or shorten this waiting period. If you had at least 6 months of continuous prior creditable coverage (with no break in coverage for more than 63 days), the Medigap insurance company can’t make you wait before it covers your pre-existing conditions. You can learn more about creditable coverage by reviewing the Code of Federal Regulations, 45 CFR 146.113 at </a:t>
            </a:r>
            <a:r>
              <a:rPr lang="en-US" u="sng" dirty="0">
                <a:solidFill>
                  <a:prstClr val="black"/>
                </a:solidFill>
                <a:cs typeface="Arial" panose="020B0604020202020204" pitchFamily="34" charset="0"/>
                <a:hlinkClick r:id="rId3"/>
              </a:rPr>
              <a:t>eCFR.gov</a:t>
            </a:r>
            <a:r>
              <a:rPr lang="en-US" dirty="0">
                <a:solidFill>
                  <a:prstClr val="black"/>
                </a:solidFill>
                <a:cs typeface="Arial" panose="020B0604020202020204" pitchFamily="34" charset="0"/>
              </a:rPr>
              <a:t>. </a:t>
            </a:r>
          </a:p>
          <a:p>
            <a:pPr defTabSz="966612">
              <a:spcAft>
                <a:spcPts val="600"/>
              </a:spcAft>
              <a:defRPr/>
            </a:pPr>
            <a:r>
              <a:rPr lang="en-US" dirty="0">
                <a:solidFill>
                  <a:prstClr val="black"/>
                </a:solidFill>
                <a:cs typeface="Arial" panose="020B0604020202020204" pitchFamily="34" charset="0"/>
              </a:rPr>
              <a:t>If you buy a Medigap policy when you have a guaranteed issue right, the insurance company can’t use a pre-existing condition waiting period. Guaranteed issue rights are discussed further in Lesson 4.</a:t>
            </a:r>
          </a:p>
          <a:p>
            <a:endParaRPr lang="en-US" dirty="0">
              <a:cs typeface="Arial" panose="020B0604020202020204" pitchFamily="34" charset="0"/>
            </a:endParaRPr>
          </a:p>
        </p:txBody>
      </p:sp>
    </p:spTree>
    <p:extLst>
      <p:ext uri="{BB962C8B-B14F-4D97-AF65-F5344CB8AC3E}">
        <p14:creationId xmlns:p14="http://schemas.microsoft.com/office/powerpoint/2010/main" val="16748154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16162"/>
            <a:ext cx="5852160" cy="4668584"/>
          </a:xfrm>
        </p:spPr>
        <p:txBody>
          <a:bodyPr/>
          <a:lstStyle/>
          <a:p>
            <a:pPr marL="0" marR="0" lvl="0" indent="0" algn="l" defTabSz="966612" rtl="0" eaLnBrk="1" fontAlgn="auto" latinLnBrk="0" hangingPunct="1">
              <a:lnSpc>
                <a:spcPct val="100000"/>
              </a:lnSpc>
              <a:spcBef>
                <a:spcPts val="0"/>
              </a:spcBef>
              <a:spcAft>
                <a:spcPts val="600"/>
              </a:spcAft>
              <a:buClrTx/>
              <a:buSzTx/>
              <a:buFontTx/>
              <a:buNone/>
              <a:tabLst/>
              <a:defRPr/>
            </a:pPr>
            <a:r>
              <a:rPr lang="en-US" b="1" dirty="0">
                <a:cs typeface="Arial" panose="020B0604020202020204" pitchFamily="34" charset="0"/>
              </a:rPr>
              <a:t>This</a:t>
            </a:r>
            <a:r>
              <a:rPr lang="en-US" b="1" baseline="0" dirty="0">
                <a:cs typeface="Arial" panose="020B0604020202020204" pitchFamily="34" charset="0"/>
              </a:rPr>
              <a:t> slide has animation</a:t>
            </a:r>
            <a:endParaRPr lang="en-US" b="1" dirty="0">
              <a:cs typeface="Arial" panose="020B0604020202020204" pitchFamily="34" charset="0"/>
            </a:endParaRPr>
          </a:p>
          <a:p>
            <a:pPr defTabSz="966612">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If you’re under 65 and have Medicare because of a disability or ESRD (permanent kidney failure requiring dialysis or a kidney transplant), you might not be able to buy the Medigap policy you want, or any Medigap policy, until you turn 65. Federal law doesn’t require insurance companies to sell Medigap policies to people under 65 and eligible for Medicare coverage due solely to ESRD. </a:t>
            </a:r>
          </a:p>
          <a:p>
            <a:pPr defTabSz="966612">
              <a:spcAft>
                <a:spcPts val="600"/>
              </a:spcAft>
              <a:defRPr/>
            </a:pPr>
            <a:r>
              <a:rPr lang="en-US" dirty="0">
                <a:solidFill>
                  <a:prstClr val="black"/>
                </a:solidFill>
                <a:cs typeface="Arial" panose="020B0604020202020204" pitchFamily="34" charset="0"/>
              </a:rPr>
              <a:t>Some insurance companies may voluntarily sell Medigap policies to people under 65, although they will probably cost you more than Medigap policies sold to people over 65, and they can use medical underwriting. Check with your State Insurance Department about state-specific requirements and what rights you might have under state law. </a:t>
            </a:r>
          </a:p>
          <a:p>
            <a:pPr defTabSz="966612">
              <a:spcAft>
                <a:spcPts val="600"/>
              </a:spcAft>
              <a:defRPr/>
            </a:pPr>
            <a:r>
              <a:rPr lang="en-US" dirty="0">
                <a:solidFill>
                  <a:prstClr val="black"/>
                </a:solidFill>
                <a:cs typeface="Arial" panose="020B0604020202020204" pitchFamily="34" charset="0"/>
              </a:rPr>
              <a:t>Remember, if you’re already signed up for Part B, you’ll get a Medigap OEP when you turn 65. You’ll probably have a wider choice of Medigap policies and be able to get a lower premium at that time. During your Medigap OEP, insurance companies can’t refuse to sell you any Medigap policy due to a disability or other health problem, or charge you a higher premium (based on health status) than they charge other people who are 65. </a:t>
            </a:r>
          </a:p>
          <a:p>
            <a:pPr defTabSz="966612">
              <a:spcAft>
                <a:spcPts val="600"/>
              </a:spcAft>
              <a:defRPr/>
            </a:pPr>
            <a:r>
              <a:rPr lang="en-US" dirty="0">
                <a:solidFill>
                  <a:prstClr val="black"/>
                </a:solidFill>
                <a:cs typeface="Arial" panose="020B0604020202020204" pitchFamily="34" charset="0"/>
              </a:rPr>
              <a:t>If you had Medicare for more than 6 months before you turned 65, you may not have a pre-existing condition waiting period, because Medicare (Part A and/or Part B) is creditable coverage. </a:t>
            </a:r>
          </a:p>
        </p:txBody>
      </p:sp>
    </p:spTree>
    <p:extLst>
      <p:ext uri="{BB962C8B-B14F-4D97-AF65-F5344CB8AC3E}">
        <p14:creationId xmlns:p14="http://schemas.microsoft.com/office/powerpoint/2010/main" val="4802540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19328" y="3816476"/>
            <a:ext cx="5888736" cy="5399009"/>
          </a:xfrm>
        </p:spPr>
        <p:txBody>
          <a:bodyPr/>
          <a:lstStyle/>
          <a:p>
            <a:pPr>
              <a:spcBef>
                <a:spcPts val="702"/>
              </a:spcBef>
              <a:spcAft>
                <a:spcPts val="600"/>
              </a:spcAft>
              <a:defRPr/>
            </a:pPr>
            <a:r>
              <a:rPr lang="en-US" b="1" dirty="0">
                <a:cs typeface="Arial" panose="020B0604020202020204" pitchFamily="34" charset="0"/>
              </a:rPr>
              <a:t>This slide has animation.</a:t>
            </a:r>
            <a:endParaRPr lang="en-US" dirty="0">
              <a:cs typeface="Arial" panose="020B0604020202020204" pitchFamily="34" charset="0"/>
            </a:endParaRPr>
          </a:p>
          <a:p>
            <a:pPr>
              <a:spcBef>
                <a:spcPts val="634"/>
              </a:spcBef>
              <a:spcAft>
                <a:spcPts val="600"/>
              </a:spcAft>
              <a:defRPr/>
            </a:pPr>
            <a:r>
              <a:rPr lang="en-US" b="1" dirty="0">
                <a:cs typeface="Arial" panose="020B0604020202020204" pitchFamily="34" charset="0"/>
              </a:rPr>
              <a:t>Presenter Notes</a:t>
            </a:r>
            <a:endParaRPr lang="en-US" dirty="0">
              <a:cs typeface="Arial" panose="020B0604020202020204" pitchFamily="34" charset="0"/>
            </a:endParaRPr>
          </a:p>
          <a:p>
            <a:pPr defTabSz="966612">
              <a:spcBef>
                <a:spcPts val="634"/>
              </a:spcBef>
              <a:spcAft>
                <a:spcPts val="600"/>
              </a:spcAft>
              <a:defRPr/>
            </a:pPr>
            <a:r>
              <a:rPr lang="en-US" b="1" dirty="0">
                <a:solidFill>
                  <a:prstClr val="black"/>
                </a:solidFill>
                <a:cs typeface="Arial" panose="020B0604020202020204" pitchFamily="34" charset="0"/>
              </a:rPr>
              <a:t>STEP 1: Decide which benefits you want, and then decide which Medigap policy meets</a:t>
            </a:r>
            <a:r>
              <a:rPr lang="x-none" b="1" dirty="0">
                <a:solidFill>
                  <a:prstClr val="black"/>
                </a:solidFill>
                <a:cs typeface="Arial" panose="020B0604020202020204" pitchFamily="34" charset="0"/>
              </a:rPr>
              <a:t> </a:t>
            </a:r>
            <a:r>
              <a:rPr lang="en-US" b="1" dirty="0">
                <a:solidFill>
                  <a:prstClr val="black"/>
                </a:solidFill>
                <a:cs typeface="Arial" panose="020B0604020202020204" pitchFamily="34" charset="0"/>
              </a:rPr>
              <a:t>your needs</a:t>
            </a:r>
            <a:r>
              <a:rPr lang="en-US" dirty="0">
                <a:solidFill>
                  <a:prstClr val="black"/>
                </a:solidFill>
                <a:cs typeface="Arial" panose="020B0604020202020204" pitchFamily="34" charset="0"/>
              </a:rPr>
              <a:t>. Think about your current and future health care needs when deciding which benefits you want, because you might not be able to switch Medigap policies later. </a:t>
            </a:r>
          </a:p>
          <a:p>
            <a:pPr defTabSz="966612">
              <a:spcBef>
                <a:spcPts val="634"/>
              </a:spcBef>
              <a:spcAft>
                <a:spcPts val="600"/>
              </a:spcAft>
              <a:defRPr/>
            </a:pPr>
            <a:r>
              <a:rPr lang="en-US" b="1" dirty="0">
                <a:solidFill>
                  <a:prstClr val="black"/>
                </a:solidFill>
                <a:cs typeface="Arial" panose="020B0604020202020204" pitchFamily="34" charset="0"/>
              </a:rPr>
              <a:t>STEP 2: Find out which insurance companies sell Medigap policies in your state</a:t>
            </a:r>
            <a:r>
              <a:rPr lang="en-US" dirty="0">
                <a:solidFill>
                  <a:prstClr val="black"/>
                </a:solidFill>
                <a:cs typeface="Arial" panose="020B0604020202020204" pitchFamily="34" charset="0"/>
              </a:rPr>
              <a:t>. Ask your State Insurance Department if they have a Medigap rate comparison shopping guide for your state. This guide usually lists companies that sell Medigap policies in your state and their costs. Call your State Insurance Department or visit </a:t>
            </a:r>
            <a:r>
              <a:rPr lang="en-US" dirty="0">
                <a:solidFill>
                  <a:prstClr val="black"/>
                </a:solidFill>
                <a:cs typeface="Arial" panose="020B0604020202020204" pitchFamily="34" charset="0"/>
                <a:hlinkClick r:id="rId3"/>
              </a:rPr>
              <a:t>Medicare.gov/medigap-supplemental-insurance-plans</a:t>
            </a:r>
            <a:r>
              <a:rPr lang="en-US" dirty="0">
                <a:solidFill>
                  <a:prstClr val="black"/>
                </a:solidFill>
                <a:cs typeface="Arial" panose="020B0604020202020204" pitchFamily="34" charset="0"/>
              </a:rPr>
              <a:t>. If you don’t have a computer, your local library or senior center may be able to help you look at this information. You can also call 1‑800‑MEDICARE (1-800-633-4227). TTY users can call 1‑877‑486‑2048. A customer service representative will help you. </a:t>
            </a:r>
          </a:p>
          <a:p>
            <a:pPr defTabSz="966612">
              <a:spcBef>
                <a:spcPts val="634"/>
              </a:spcBef>
              <a:spcAft>
                <a:spcPts val="600"/>
              </a:spcAft>
              <a:defRPr/>
            </a:pPr>
            <a:r>
              <a:rPr lang="en-US" b="1" dirty="0">
                <a:solidFill>
                  <a:prstClr val="black"/>
                </a:solidFill>
                <a:cs typeface="Arial" panose="020B0604020202020204" pitchFamily="34" charset="0"/>
              </a:rPr>
              <a:t>STEP 3: Call insurance companies that sell the Medigap policies you’re interested in and compare costs</a:t>
            </a:r>
            <a:r>
              <a:rPr lang="en-US" dirty="0">
                <a:solidFill>
                  <a:prstClr val="black"/>
                </a:solidFill>
                <a:cs typeface="Arial" panose="020B0604020202020204" pitchFamily="34" charset="0"/>
              </a:rPr>
              <a:t>.</a:t>
            </a:r>
            <a:r>
              <a:rPr lang="en-US" b="1" dirty="0">
                <a:solidFill>
                  <a:prstClr val="black"/>
                </a:solidFill>
                <a:cs typeface="Arial" panose="020B0604020202020204" pitchFamily="34" charset="0"/>
              </a:rPr>
              <a:t> </a:t>
            </a:r>
            <a:r>
              <a:rPr lang="en-US" dirty="0">
                <a:solidFill>
                  <a:prstClr val="black"/>
                </a:solidFill>
                <a:cs typeface="Arial" panose="020B0604020202020204" pitchFamily="34" charset="0"/>
              </a:rPr>
              <a:t>Use the checklist in “Choosing a Medigap Policy: A Guide to Health Insurance for People With Medicare” (CMS Product No. 02110) (see link below) to help compare.</a:t>
            </a:r>
          </a:p>
          <a:p>
            <a:pPr defTabSz="966612">
              <a:spcBef>
                <a:spcPts val="634"/>
              </a:spcBef>
              <a:spcAft>
                <a:spcPts val="600"/>
              </a:spcAft>
              <a:defRPr/>
            </a:pPr>
            <a:r>
              <a:rPr lang="en-US" b="1" dirty="0">
                <a:solidFill>
                  <a:prstClr val="black"/>
                </a:solidFill>
                <a:cs typeface="Arial" panose="020B0604020202020204" pitchFamily="34" charset="0"/>
              </a:rPr>
              <a:t>STEP 4: Buy the Medigap policy</a:t>
            </a:r>
            <a:r>
              <a:rPr lang="en-US" dirty="0">
                <a:solidFill>
                  <a:prstClr val="black"/>
                </a:solidFill>
                <a:cs typeface="Arial" panose="020B0604020202020204" pitchFamily="34" charset="0"/>
              </a:rPr>
              <a:t>. Once you decide on the insurance company and the Medigap policy you want, you should apply. The insurance company must give you a clearly worded summary of your Medigap policy. </a:t>
            </a:r>
          </a:p>
          <a:p>
            <a:pPr defTabSz="966612">
              <a:spcBef>
                <a:spcPts val="634"/>
              </a:spcBef>
              <a:spcAft>
                <a:spcPts val="600"/>
              </a:spcAft>
              <a:defRPr/>
            </a:pPr>
            <a:r>
              <a:rPr lang="en-US" dirty="0">
                <a:solidFill>
                  <a:prstClr val="black"/>
                </a:solidFill>
                <a:cs typeface="Arial" panose="020B0604020202020204" pitchFamily="34" charset="0"/>
              </a:rPr>
              <a:t>These steps are described in greater detail in “Choosing a Medigap Policy: A Guide to Health Insurance for People With Medicare” (CMS Product No. 02110) at </a:t>
            </a:r>
            <a:r>
              <a:rPr lang="en-US" u="sng" dirty="0">
                <a:solidFill>
                  <a:prstClr val="black"/>
                </a:solidFill>
                <a:cs typeface="Arial" panose="020B0604020202020204" pitchFamily="34" charset="0"/>
                <a:hlinkClick r:id="rId4"/>
              </a:rPr>
              <a:t>Medicare.gov/publications</a:t>
            </a:r>
            <a:r>
              <a:rPr lang="en-US" dirty="0">
                <a:solidFill>
                  <a:prstClr val="black"/>
                </a:solidFill>
                <a:cs typeface="Arial" panose="020B0604020202020204" pitchFamily="34" charset="0"/>
              </a:rPr>
              <a:t>. </a:t>
            </a:r>
            <a:endParaRPr lang="en-US" dirty="0">
              <a:cs typeface="Arial" panose="020B0604020202020204" pitchFamily="34" charset="0"/>
            </a:endParaRPr>
          </a:p>
        </p:txBody>
      </p:sp>
    </p:spTree>
    <p:extLst>
      <p:ext uri="{BB962C8B-B14F-4D97-AF65-F5344CB8AC3E}">
        <p14:creationId xmlns:p14="http://schemas.microsoft.com/office/powerpoint/2010/main" val="30312680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752364"/>
            <a:ext cx="5852160" cy="4452557"/>
          </a:xfrm>
        </p:spPr>
        <p:txBody>
          <a:bodyPr/>
          <a:lstStyle/>
          <a:p>
            <a:pPr defTabSz="966612">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You have limited opportunity to switch Medigap policies (discussed on the next slide). You may want to switch Medigap policies if you’re paying for benefits you don’t need; you need more benefits now; you want to change your insurance company; or you find a cheaper policy. If you bought your Medigap policy before you were 65 (because you have a disability), you get a Medigap OEP when you turn 65 if you’re enrolled in Part B. </a:t>
            </a:r>
          </a:p>
          <a:p>
            <a:pPr defTabSz="966612">
              <a:spcAft>
                <a:spcPts val="600"/>
              </a:spcAft>
              <a:defRPr/>
            </a:pPr>
            <a:r>
              <a:rPr lang="en-US" dirty="0">
                <a:solidFill>
                  <a:prstClr val="black"/>
                </a:solidFill>
                <a:cs typeface="Arial" panose="020B0604020202020204" pitchFamily="34" charset="0"/>
              </a:rPr>
              <a:t>If you had your old policy for less than 6 months, the insurance company may make you wait and delay coverage of a pre-existing condition for up to 6 months. If your old policy had the same benefits, and you had it for 6 months or more, the new insurance company can’t exclude your pre-existing condition. If you had your policy for less than 6 months, the number of months you had your current Medigap policy must be subtracted from the time you must wait before your new policy covers your pre-existing condition. </a:t>
            </a:r>
          </a:p>
          <a:p>
            <a:pPr defTabSz="966612">
              <a:spcAft>
                <a:spcPts val="600"/>
              </a:spcAft>
              <a:defRPr/>
            </a:pPr>
            <a:r>
              <a:rPr lang="en-US" dirty="0">
                <a:solidFill>
                  <a:prstClr val="black"/>
                </a:solidFill>
                <a:cs typeface="Arial" panose="020B0604020202020204" pitchFamily="34" charset="0"/>
              </a:rPr>
              <a:t>If the new Medigap policy has a benefit that isn’t in your current policy, that benefit coverage may still be delayed up to 6 months, regardless of how long you’ve had your current Medigap policy.</a:t>
            </a:r>
          </a:p>
          <a:p>
            <a:pPr defTabSz="966612">
              <a:spcAft>
                <a:spcPts val="600"/>
              </a:spcAft>
              <a:defRPr/>
            </a:pPr>
            <a:r>
              <a:rPr lang="en-US" dirty="0">
                <a:solidFill>
                  <a:prstClr val="black"/>
                </a:solidFill>
                <a:cs typeface="Arial" panose="020B0604020202020204" pitchFamily="34" charset="0"/>
              </a:rPr>
              <a:t>If you’ve had your current Medigap policy longer than 6 months and want to replace it with a new one with the same benefits, and the insurance company agrees to issue the new policy, they can’t write pre-existing conditions, waiting periods, elimination periods, or probationary periods into the replacement policy. </a:t>
            </a:r>
          </a:p>
        </p:txBody>
      </p:sp>
    </p:spTree>
    <p:extLst>
      <p:ext uri="{BB962C8B-B14F-4D97-AF65-F5344CB8AC3E}">
        <p14:creationId xmlns:p14="http://schemas.microsoft.com/office/powerpoint/2010/main" val="42356535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757506"/>
            <a:ext cx="5852160" cy="4918661"/>
          </a:xfrm>
        </p:spPr>
        <p:txBody>
          <a:bodyPr/>
          <a:lstStyle/>
          <a:p>
            <a:pPr defTabSz="966612">
              <a:spcBef>
                <a:spcPts val="634"/>
              </a:spcBef>
              <a:spcAft>
                <a:spcPts val="600"/>
              </a:spcAft>
              <a:defRPr/>
            </a:pPr>
            <a:r>
              <a:rPr lang="en-US" b="1" dirty="0">
                <a:cs typeface="Arial" panose="020B0604020202020204" pitchFamily="34" charset="0"/>
              </a:rPr>
              <a:t>Presenter Notes</a:t>
            </a:r>
          </a:p>
          <a:p>
            <a:pPr defTabSz="966612">
              <a:spcBef>
                <a:spcPts val="634"/>
              </a:spcBef>
              <a:spcAft>
                <a:spcPts val="600"/>
              </a:spcAft>
              <a:defRPr/>
            </a:pPr>
            <a:r>
              <a:rPr lang="en-US" dirty="0">
                <a:solidFill>
                  <a:prstClr val="black"/>
                </a:solidFill>
                <a:cs typeface="Arial" panose="020B0604020202020204" pitchFamily="34" charset="0"/>
              </a:rPr>
              <a:t>In most cases, you have a right under federal law to switch Medigap policies if:</a:t>
            </a:r>
          </a:p>
          <a:p>
            <a:pPr marL="117475" indent="-117475">
              <a:spcAft>
                <a:spcPts val="600"/>
              </a:spcAft>
              <a:buFont typeface="Wingdings" panose="05000000000000000000" pitchFamily="2" charset="2"/>
              <a:buChar char="§"/>
              <a:defRPr/>
            </a:pPr>
            <a:r>
              <a:rPr lang="en-US" dirty="0">
                <a:solidFill>
                  <a:prstClr val="black"/>
                </a:solidFill>
                <a:cs typeface="Arial" panose="020B0604020202020204" pitchFamily="34" charset="0"/>
              </a:rPr>
              <a:t>You’re within your Medigap OEP (i</a:t>
            </a:r>
            <a:r>
              <a:rPr lang="en-US" dirty="0">
                <a:cs typeface="Arial" panose="020B0604020202020204" pitchFamily="34" charset="0"/>
              </a:rPr>
              <a:t>f you're not in your Medigap OEP and switch Medigap policies, you may pay more for the new policy; there might be medical underwriting; and you could have a delay in coverage for a pre-existing condition if you had your old policy for less than 6 months), </a:t>
            </a:r>
            <a:r>
              <a:rPr lang="en-US" dirty="0">
                <a:solidFill>
                  <a:prstClr val="black"/>
                </a:solidFill>
                <a:cs typeface="Arial" panose="020B0604020202020204" pitchFamily="34" charset="0"/>
              </a:rPr>
              <a:t>or</a:t>
            </a:r>
          </a:p>
          <a:p>
            <a:pPr marL="117475" indent="-117475" defTabSz="966612">
              <a:spcBef>
                <a:spcPts val="634"/>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You have a guaranteed issue right. This is a right you have in certain situations when insurance companies are required by law to sell or offer you a Medigap policy. In these situations, an insurance company can’t deny you a policy, or place conditions on a policy, such as exclusions for pre-existing conditions, and can’t charge you more for a policy because of past or present health problems.</a:t>
            </a:r>
          </a:p>
          <a:p>
            <a:pPr defTabSz="966612">
              <a:spcBef>
                <a:spcPts val="634"/>
              </a:spcBef>
              <a:spcAft>
                <a:spcPts val="600"/>
              </a:spcAft>
              <a:defRPr/>
            </a:pPr>
            <a:r>
              <a:rPr lang="en-US" dirty="0">
                <a:solidFill>
                  <a:prstClr val="black"/>
                </a:solidFill>
                <a:cs typeface="Arial" panose="020B0604020202020204" pitchFamily="34" charset="0"/>
              </a:rPr>
              <a:t>If your state has more generous requirements, or the insurance company is willing to sell you a Medigap policy, make sure you compare benefits and premiums before switching. If you switch, you don’t have to cancel your first Medigap policy until you’ve decided to keep the second policy. You have a 30-day “free look” period to decide if you want to keep the new policy. It starts when you get your new policy. You have to pay both premiums for one month.</a:t>
            </a:r>
          </a:p>
          <a:p>
            <a:pPr defTabSz="966612">
              <a:spcBef>
                <a:spcPts val="634"/>
              </a:spcBef>
              <a:spcAft>
                <a:spcPts val="600"/>
              </a:spcAft>
              <a:defRPr/>
            </a:pPr>
            <a:r>
              <a:rPr lang="en-US" dirty="0">
                <a:solidFill>
                  <a:prstClr val="black"/>
                </a:solidFill>
                <a:cs typeface="Arial" panose="020B0604020202020204" pitchFamily="34" charset="0"/>
              </a:rPr>
              <a:t>You can switch anytime an insurance company is willing to sell you a Medigap policy.</a:t>
            </a:r>
          </a:p>
        </p:txBody>
      </p:sp>
    </p:spTree>
    <p:extLst>
      <p:ext uri="{BB962C8B-B14F-4D97-AF65-F5344CB8AC3E}">
        <p14:creationId xmlns:p14="http://schemas.microsoft.com/office/powerpoint/2010/main" val="35366847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792475"/>
            <a:ext cx="5852160" cy="4437125"/>
          </a:xfrm>
        </p:spPr>
        <p:txBody>
          <a:bodyPr/>
          <a:lstStyle/>
          <a:p>
            <a:pPr>
              <a:spcBef>
                <a:spcPts val="702"/>
              </a:spcBef>
              <a:spcAft>
                <a:spcPts val="600"/>
              </a:spcAft>
              <a:defRPr/>
            </a:pPr>
            <a:r>
              <a:rPr lang="en-US" b="1" dirty="0">
                <a:cs typeface="Arial" panose="020B0604020202020204" pitchFamily="34" charset="0"/>
              </a:rPr>
              <a:t>This slide has animation.</a:t>
            </a:r>
            <a:endParaRPr lang="en-US" dirty="0">
              <a:cs typeface="Arial" panose="020B0604020202020204" pitchFamily="34" charset="0"/>
            </a:endParaRPr>
          </a:p>
          <a:p>
            <a:pPr defTabSz="966612">
              <a:spcBef>
                <a:spcPts val="634"/>
              </a:spcBef>
              <a:spcAft>
                <a:spcPts val="600"/>
              </a:spcAft>
              <a:defRPr/>
            </a:pPr>
            <a:r>
              <a:rPr lang="en-US" b="1" dirty="0">
                <a:cs typeface="Arial" panose="020B0604020202020204" pitchFamily="34" charset="0"/>
              </a:rPr>
              <a:t>Presenter Notes</a:t>
            </a:r>
          </a:p>
          <a:p>
            <a:pPr defTabSz="966612">
              <a:spcBef>
                <a:spcPts val="634"/>
              </a:spcBef>
              <a:spcAft>
                <a:spcPts val="600"/>
              </a:spcAft>
              <a:defRPr/>
            </a:pPr>
            <a:r>
              <a:rPr lang="en-US" dirty="0">
                <a:solidFill>
                  <a:prstClr val="black"/>
                </a:solidFill>
                <a:cs typeface="Arial" panose="020B0604020202020204" pitchFamily="34" charset="0"/>
              </a:rPr>
              <a:t>Check Your Knowledge—Question 5</a:t>
            </a:r>
          </a:p>
          <a:p>
            <a:pPr defTabSz="966612">
              <a:spcBef>
                <a:spcPts val="634"/>
              </a:spcBef>
              <a:spcAft>
                <a:spcPts val="600"/>
              </a:spcAft>
              <a:defRPr/>
            </a:pPr>
            <a:r>
              <a:rPr lang="en-US" dirty="0">
                <a:solidFill>
                  <a:prstClr val="black"/>
                </a:solidFill>
                <a:cs typeface="Arial" panose="020B0604020202020204" pitchFamily="34" charset="0"/>
              </a:rPr>
              <a:t>Which of the following is true of “issue-age-rated” policies?</a:t>
            </a:r>
          </a:p>
          <a:p>
            <a:pPr marL="125861" indent="-125861" defTabSz="966612">
              <a:spcBef>
                <a:spcPts val="634"/>
              </a:spcBef>
              <a:spcAft>
                <a:spcPts val="600"/>
              </a:spcAft>
              <a:buFont typeface="+mj-lt"/>
              <a:buAutoNum type="alphaLcPeriod"/>
              <a:defRPr/>
            </a:pPr>
            <a:r>
              <a:rPr lang="en-US" dirty="0">
                <a:solidFill>
                  <a:prstClr val="black"/>
                </a:solidFill>
                <a:cs typeface="Arial" panose="020B0604020202020204" pitchFamily="34" charset="0"/>
              </a:rPr>
              <a:t> Everyone pays the same regardless of age if you’re 65 or older.</a:t>
            </a:r>
          </a:p>
          <a:p>
            <a:pPr marL="125861" indent="-125861" defTabSz="966612">
              <a:spcBef>
                <a:spcPts val="634"/>
              </a:spcBef>
              <a:spcAft>
                <a:spcPts val="600"/>
              </a:spcAft>
              <a:buFont typeface="+mj-lt"/>
              <a:buAutoNum type="alphaLcPeriod"/>
              <a:defRPr/>
            </a:pPr>
            <a:r>
              <a:rPr lang="en-US" dirty="0">
                <a:solidFill>
                  <a:prstClr val="black"/>
                </a:solidFill>
                <a:cs typeface="Arial" panose="020B0604020202020204" pitchFamily="34" charset="0"/>
              </a:rPr>
              <a:t> Your premium is based on your current age.</a:t>
            </a:r>
          </a:p>
          <a:p>
            <a:pPr marL="125861" indent="-125861" defTabSz="966612">
              <a:spcBef>
                <a:spcPts val="634"/>
              </a:spcBef>
              <a:spcAft>
                <a:spcPts val="600"/>
              </a:spcAft>
              <a:buFont typeface="+mj-lt"/>
              <a:buAutoNum type="alphaLcPeriod"/>
              <a:defRPr/>
            </a:pPr>
            <a:r>
              <a:rPr lang="en-US" dirty="0">
                <a:solidFill>
                  <a:prstClr val="black"/>
                </a:solidFill>
                <a:cs typeface="Arial" panose="020B0604020202020204" pitchFamily="34" charset="0"/>
              </a:rPr>
              <a:t> Your premium is based on your age when you bought the policy.</a:t>
            </a:r>
          </a:p>
          <a:p>
            <a:pPr marL="125861" indent="-125861" defTabSz="966612">
              <a:spcBef>
                <a:spcPts val="634"/>
              </a:spcBef>
              <a:spcAft>
                <a:spcPts val="600"/>
              </a:spcAft>
              <a:buFont typeface="+mj-lt"/>
              <a:buAutoNum type="alphaLcPeriod"/>
              <a:defRPr/>
            </a:pPr>
            <a:r>
              <a:rPr lang="en-US" dirty="0">
                <a:solidFill>
                  <a:prstClr val="black"/>
                </a:solidFill>
                <a:cs typeface="Arial" panose="020B0604020202020204" pitchFamily="34" charset="0"/>
              </a:rPr>
              <a:t> Costs go up automatically as you get older.</a:t>
            </a:r>
          </a:p>
          <a:p>
            <a:pPr defTabSz="966612">
              <a:spcBef>
                <a:spcPts val="634"/>
              </a:spcBef>
              <a:spcAft>
                <a:spcPts val="600"/>
              </a:spcAft>
              <a:defRPr/>
            </a:pPr>
            <a:r>
              <a:rPr lang="en-US" b="1" dirty="0">
                <a:solidFill>
                  <a:prstClr val="black"/>
                </a:solidFill>
                <a:cs typeface="Arial" panose="020B0604020202020204" pitchFamily="34" charset="0"/>
              </a:rPr>
              <a:t>ANSWER: c. Your premium is based on your age when you bought the policy.</a:t>
            </a:r>
          </a:p>
          <a:p>
            <a:pPr defTabSz="966612">
              <a:spcBef>
                <a:spcPts val="634"/>
              </a:spcBef>
              <a:spcAft>
                <a:spcPts val="600"/>
              </a:spcAft>
              <a:defRPr/>
            </a:pPr>
            <a:r>
              <a:rPr lang="en-US" dirty="0">
                <a:solidFill>
                  <a:prstClr val="black"/>
                </a:solidFill>
                <a:cs typeface="Arial" panose="020B0604020202020204" pitchFamily="34" charset="0"/>
              </a:rPr>
              <a:t>The premium for “issue-age-rated” policies is based on your age when you first buy the policy. Premiums are lower for people who buy at a younger age. Your premium may not go up because of your age.</a:t>
            </a:r>
          </a:p>
          <a:p>
            <a:pPr defTabSz="966612">
              <a:spcBef>
                <a:spcPts val="634"/>
              </a:spcBef>
              <a:spcAft>
                <a:spcPts val="600"/>
              </a:spcAft>
              <a:defRPr/>
            </a:pPr>
            <a:r>
              <a:rPr lang="en-US" dirty="0">
                <a:solidFill>
                  <a:prstClr val="black"/>
                </a:solidFill>
                <a:cs typeface="Arial" panose="020B0604020202020204" pitchFamily="34" charset="0"/>
              </a:rPr>
              <a:t>“No-age-rated” (community-rated) policies charge everyone the same rate no matter how old they age. The premium for attained-age-rated policies is based on your age each year.</a:t>
            </a:r>
          </a:p>
        </p:txBody>
      </p:sp>
    </p:spTree>
    <p:extLst>
      <p:ext uri="{BB962C8B-B14F-4D97-AF65-F5344CB8AC3E}">
        <p14:creationId xmlns:p14="http://schemas.microsoft.com/office/powerpoint/2010/main" val="41665665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28478"/>
            <a:ext cx="5852160" cy="3780473"/>
          </a:xfrm>
        </p:spPr>
        <p:txBody>
          <a:bodyPr/>
          <a:lstStyle/>
          <a:p>
            <a:pPr>
              <a:spcBef>
                <a:spcPts val="702"/>
              </a:spcBef>
              <a:spcAft>
                <a:spcPts val="600"/>
              </a:spcAft>
              <a:defRPr/>
            </a:pPr>
            <a:r>
              <a:rPr lang="en-US" b="1" dirty="0">
                <a:cs typeface="Arial" panose="020B0604020202020204" pitchFamily="34" charset="0"/>
              </a:rPr>
              <a:t>This slide has animation.</a:t>
            </a:r>
            <a:endParaRPr lang="en-US" dirty="0">
              <a:cs typeface="Arial" panose="020B0604020202020204" pitchFamily="34" charset="0"/>
            </a:endParaRPr>
          </a:p>
          <a:p>
            <a:pPr defTabSz="966612">
              <a:spcBef>
                <a:spcPts val="634"/>
              </a:spcBef>
              <a:spcAft>
                <a:spcPts val="600"/>
              </a:spcAft>
              <a:defRPr/>
            </a:pPr>
            <a:r>
              <a:rPr lang="en-US" b="1" dirty="0">
                <a:cs typeface="Arial" panose="020B0604020202020204" pitchFamily="34" charset="0"/>
              </a:rPr>
              <a:t>Presenter Notes</a:t>
            </a:r>
          </a:p>
          <a:p>
            <a:pPr defTabSz="966612">
              <a:spcBef>
                <a:spcPts val="634"/>
              </a:spcBef>
              <a:spcAft>
                <a:spcPts val="600"/>
              </a:spcAft>
              <a:defRPr/>
            </a:pPr>
            <a:r>
              <a:rPr lang="en-US" dirty="0">
                <a:solidFill>
                  <a:prstClr val="black"/>
                </a:solidFill>
                <a:cs typeface="Arial" panose="020B0604020202020204" pitchFamily="34" charset="0"/>
              </a:rPr>
              <a:t>Check Your Knowledge—Question 6</a:t>
            </a:r>
          </a:p>
          <a:p>
            <a:pPr defTabSz="966612">
              <a:spcBef>
                <a:spcPts val="634"/>
              </a:spcBef>
              <a:spcAft>
                <a:spcPts val="600"/>
              </a:spcAft>
              <a:defRPr/>
            </a:pPr>
            <a:r>
              <a:rPr lang="en-US" dirty="0">
                <a:solidFill>
                  <a:prstClr val="black"/>
                </a:solidFill>
                <a:cs typeface="Arial" panose="020B0604020202020204" pitchFamily="34" charset="0"/>
              </a:rPr>
              <a:t>The Medigap OEP starts ________________.</a:t>
            </a:r>
          </a:p>
          <a:p>
            <a:pPr marL="184596" lvl="1" indent="-184596" defTabSz="966612">
              <a:spcBef>
                <a:spcPts val="634"/>
              </a:spcBef>
              <a:spcAft>
                <a:spcPts val="600"/>
              </a:spcAft>
              <a:buFont typeface="+mj-lt"/>
              <a:buAutoNum type="alphaLcPeriod"/>
              <a:tabLst>
                <a:tab pos="124183" algn="l"/>
              </a:tabLst>
              <a:defRPr/>
            </a:pPr>
            <a:r>
              <a:rPr lang="en-US" dirty="0">
                <a:solidFill>
                  <a:prstClr val="black"/>
                </a:solidFill>
                <a:cs typeface="Arial" panose="020B0604020202020204" pitchFamily="34" charset="0"/>
              </a:rPr>
              <a:t>The first day of the month you’re 65 or older</a:t>
            </a:r>
          </a:p>
          <a:p>
            <a:pPr marL="184596" lvl="1" indent="-184596" defTabSz="966612">
              <a:spcBef>
                <a:spcPts val="634"/>
              </a:spcBef>
              <a:spcAft>
                <a:spcPts val="600"/>
              </a:spcAft>
              <a:buFont typeface="+mj-lt"/>
              <a:buAutoNum type="alphaLcPeriod"/>
              <a:tabLst>
                <a:tab pos="124183" algn="l"/>
              </a:tabLst>
              <a:defRPr/>
            </a:pPr>
            <a:r>
              <a:rPr lang="en-US" dirty="0">
                <a:solidFill>
                  <a:prstClr val="black"/>
                </a:solidFill>
                <a:cs typeface="Arial" panose="020B0604020202020204" pitchFamily="34" charset="0"/>
              </a:rPr>
              <a:t>The first day of the month you’re 65 or older and enrolled in Part B</a:t>
            </a:r>
          </a:p>
          <a:p>
            <a:pPr marL="184596" lvl="1" indent="-184596" defTabSz="966612">
              <a:spcBef>
                <a:spcPts val="634"/>
              </a:spcBef>
              <a:spcAft>
                <a:spcPts val="600"/>
              </a:spcAft>
              <a:buFont typeface="+mj-lt"/>
              <a:buAutoNum type="alphaLcPeriod"/>
              <a:tabLst>
                <a:tab pos="124183" algn="l"/>
              </a:tabLst>
              <a:defRPr/>
            </a:pPr>
            <a:r>
              <a:rPr lang="en-US" dirty="0">
                <a:solidFill>
                  <a:prstClr val="black"/>
                </a:solidFill>
                <a:cs typeface="Arial" panose="020B0604020202020204" pitchFamily="34" charset="0"/>
              </a:rPr>
              <a:t>October 15 each year, the same time as the Medicare OEP</a:t>
            </a:r>
          </a:p>
          <a:p>
            <a:pPr defTabSz="966612">
              <a:spcBef>
                <a:spcPts val="634"/>
              </a:spcBef>
              <a:spcAft>
                <a:spcPts val="600"/>
              </a:spcAft>
              <a:defRPr/>
            </a:pPr>
            <a:r>
              <a:rPr lang="en-US" b="1" dirty="0">
                <a:solidFill>
                  <a:prstClr val="black"/>
                </a:solidFill>
                <a:cs typeface="Arial" panose="020B0604020202020204" pitchFamily="34" charset="0"/>
              </a:rPr>
              <a:t>ANSWER: b. The first day of the month you’re 65 or older and enrolled in Part B</a:t>
            </a:r>
          </a:p>
          <a:p>
            <a:pPr defTabSz="966612">
              <a:spcBef>
                <a:spcPts val="634"/>
              </a:spcBef>
              <a:spcAft>
                <a:spcPts val="600"/>
              </a:spcAft>
              <a:defRPr/>
            </a:pPr>
            <a:r>
              <a:rPr lang="en-US" dirty="0">
                <a:solidFill>
                  <a:prstClr val="black"/>
                </a:solidFill>
                <a:ea typeface="Calibri" panose="020F0502020204030204" pitchFamily="34" charset="0"/>
                <a:cs typeface="Arial" panose="020B0604020202020204" pitchFamily="34" charset="0"/>
              </a:rPr>
              <a:t>The Medigap OEP begins on the 1</a:t>
            </a:r>
            <a:r>
              <a:rPr lang="en-US" baseline="30000" dirty="0">
                <a:solidFill>
                  <a:prstClr val="black"/>
                </a:solidFill>
                <a:ea typeface="Calibri" panose="020F0502020204030204" pitchFamily="34" charset="0"/>
                <a:cs typeface="Arial" panose="020B0604020202020204" pitchFamily="34" charset="0"/>
              </a:rPr>
              <a:t>st</a:t>
            </a:r>
            <a:r>
              <a:rPr lang="en-US" dirty="0">
                <a:solidFill>
                  <a:prstClr val="black"/>
                </a:solidFill>
                <a:ea typeface="Calibri" panose="020F0502020204030204" pitchFamily="34" charset="0"/>
                <a:cs typeface="Arial" panose="020B0604020202020204" pitchFamily="34" charset="0"/>
              </a:rPr>
              <a:t> day of the month that you’re both 65 or older and enrolled in Medicare Part B (Medical Insurance). You must also have Medicare Part A (Hospital Insurance) to have a Medigap policy. Usually, the Medigap OEP is the best time to buy a Medigap policy.</a:t>
            </a:r>
            <a:endParaRPr lang="en-US" dirty="0">
              <a:cs typeface="Arial" panose="020B0604020202020204" pitchFamily="34" charset="0"/>
            </a:endParaRPr>
          </a:p>
        </p:txBody>
      </p:sp>
    </p:spTree>
    <p:extLst>
      <p:ext uri="{BB962C8B-B14F-4D97-AF65-F5344CB8AC3E}">
        <p14:creationId xmlns:p14="http://schemas.microsoft.com/office/powerpoint/2010/main" val="24506923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04475"/>
            <a:ext cx="5852160" cy="3780473"/>
          </a:xfrm>
        </p:spPr>
        <p:txBody>
          <a:bodyPr/>
          <a:lstStyle/>
          <a:p>
            <a:pPr defTabSz="966612">
              <a:spcAft>
                <a:spcPts val="600"/>
              </a:spcAft>
              <a:defRPr/>
            </a:pPr>
            <a:r>
              <a:rPr lang="en-US" sz="1200" b="1" dirty="0">
                <a:cs typeface="Arial" panose="020B0604020202020204" pitchFamily="34" charset="0"/>
              </a:rPr>
              <a:t>Presenter Notes</a:t>
            </a:r>
          </a:p>
          <a:p>
            <a:pPr defTabSz="966612">
              <a:spcAft>
                <a:spcPts val="600"/>
              </a:spcAft>
              <a:defRPr/>
            </a:pPr>
            <a:r>
              <a:rPr lang="en-US" sz="1200" dirty="0">
                <a:solidFill>
                  <a:prstClr val="black"/>
                </a:solidFill>
                <a:cs typeface="Arial" panose="020B0604020202020204" pitchFamily="34" charset="0"/>
              </a:rPr>
              <a:t>Lesson 4 explains guaranteed issue rights to buy a Medicare Supplement Insurance (Medigap) policy, which policies are guaranteed renewable, and when you may be able to suspend a Medigap policy.</a:t>
            </a:r>
          </a:p>
        </p:txBody>
      </p:sp>
    </p:spTree>
    <p:extLst>
      <p:ext uri="{BB962C8B-B14F-4D97-AF65-F5344CB8AC3E}">
        <p14:creationId xmlns:p14="http://schemas.microsoft.com/office/powerpoint/2010/main" val="21694598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defTabSz="966612">
              <a:spcAft>
                <a:spcPts val="600"/>
              </a:spcAft>
              <a:defRPr/>
            </a:pPr>
            <a:r>
              <a:rPr lang="en-US" b="1" dirty="0">
                <a:cs typeface="Arial" panose="020B0604020202020204" pitchFamily="34" charset="0"/>
              </a:rPr>
              <a:t>Presenter Notes</a:t>
            </a:r>
          </a:p>
          <a:p>
            <a:pPr defTabSz="966612">
              <a:spcAft>
                <a:spcPts val="600"/>
              </a:spcAft>
              <a:defRPr/>
            </a:pPr>
            <a:r>
              <a:rPr lang="en-US" b="0" dirty="0">
                <a:cs typeface="Arial" panose="020B0604020202020204" pitchFamily="34" charset="0"/>
              </a:rPr>
              <a:t>At the end of this session, you’ll be able to:</a:t>
            </a:r>
          </a:p>
          <a:p>
            <a:pPr marL="181240" indent="-181240" defTabSz="966612">
              <a:spcAft>
                <a:spcPts val="600"/>
              </a:spcAft>
              <a:buFont typeface="Wingdings" panose="05000000000000000000" pitchFamily="2" charset="2"/>
              <a:buChar char="§"/>
              <a:defRPr/>
            </a:pPr>
            <a:r>
              <a:rPr lang="en-US" b="0" dirty="0">
                <a:cs typeface="Arial" panose="020B0604020202020204" pitchFamily="34" charset="0"/>
              </a:rPr>
              <a:t>Explain guaranteed issue rights, guaranteed renewal and policy suspension rights</a:t>
            </a:r>
          </a:p>
          <a:p>
            <a:pPr marL="181240" indent="-181240" defTabSz="966612">
              <a:spcAft>
                <a:spcPts val="600"/>
              </a:spcAft>
              <a:buFont typeface="Wingdings" panose="05000000000000000000" pitchFamily="2" charset="2"/>
              <a:buChar char="§"/>
              <a:defRPr/>
            </a:pPr>
            <a:r>
              <a:rPr lang="en-US" b="0" dirty="0">
                <a:cs typeface="Arial" panose="020B0604020202020204" pitchFamily="34" charset="0"/>
              </a:rPr>
              <a:t>Learn where to get information on Medigap rights and protections</a:t>
            </a:r>
          </a:p>
          <a:p>
            <a:pPr defTabSz="966612">
              <a:spcAft>
                <a:spcPts val="600"/>
              </a:spcAft>
              <a:defRPr/>
            </a:pPr>
            <a:endParaRPr lang="en-US" b="1" dirty="0">
              <a:cs typeface="Arial" panose="020B0604020202020204" pitchFamily="34" charset="0"/>
            </a:endParaRPr>
          </a:p>
          <a:p>
            <a:pPr>
              <a:spcAft>
                <a:spcPts val="600"/>
              </a:spcAft>
            </a:pPr>
            <a:endParaRPr lang="en-US" dirty="0"/>
          </a:p>
        </p:txBody>
      </p:sp>
    </p:spTree>
    <p:extLst>
      <p:ext uri="{BB962C8B-B14F-4D97-AF65-F5344CB8AC3E}">
        <p14:creationId xmlns:p14="http://schemas.microsoft.com/office/powerpoint/2010/main" val="908186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defTabSz="966612">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Lesson 1 provides basic information about Medicare and </a:t>
            </a:r>
            <a:r>
              <a:rPr lang="en-US" dirty="0">
                <a:cs typeface="Arial" panose="020B0604020202020204" pitchFamily="34" charset="0"/>
              </a:rPr>
              <a:t>Medicare Supplement Insurance (Medigap) policies. </a:t>
            </a:r>
          </a:p>
          <a:p>
            <a:pPr defTabSz="966612">
              <a:spcAft>
                <a:spcPts val="600"/>
              </a:spcAft>
              <a:defRPr/>
            </a:pPr>
            <a:r>
              <a:rPr lang="en-US" dirty="0">
                <a:solidFill>
                  <a:prstClr val="black"/>
                </a:solidFill>
                <a:cs typeface="Arial" panose="020B0604020202020204" pitchFamily="34" charset="0"/>
              </a:rPr>
              <a:t>It discusses how Medigap works with Medicare and what these policies cover.</a:t>
            </a:r>
          </a:p>
        </p:txBody>
      </p:sp>
    </p:spTree>
    <p:extLst>
      <p:ext uri="{BB962C8B-B14F-4D97-AF65-F5344CB8AC3E}">
        <p14:creationId xmlns:p14="http://schemas.microsoft.com/office/powerpoint/2010/main" val="2233897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66C2E-F49B-5C59-B4F1-DAB46AD7B0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C958D5-89F0-2EF7-74D8-F851667EC5CA}"/>
              </a:ext>
            </a:extLst>
          </p:cNvPr>
          <p:cNvSpPr>
            <a:spLocks noGrp="1" noRot="1" noChangeAspect="1"/>
          </p:cNvSpPr>
          <p:nvPr>
            <p:ph type="sldImg"/>
          </p:nvPr>
        </p:nvSpPr>
        <p:spPr>
          <a:xfrm>
            <a:off x="776288" y="479425"/>
            <a:ext cx="5762625" cy="3241675"/>
          </a:xfrm>
        </p:spPr>
      </p:sp>
      <p:sp>
        <p:nvSpPr>
          <p:cNvPr id="3" name="Notes Placeholder 2">
            <a:extLst>
              <a:ext uri="{FF2B5EF4-FFF2-40B4-BE49-F238E27FC236}">
                <a16:creationId xmlns:a16="http://schemas.microsoft.com/office/drawing/2014/main" id="{D8CAB4DD-A064-81BE-C4E7-24EE4C6F2630}"/>
              </a:ext>
            </a:extLst>
          </p:cNvPr>
          <p:cNvSpPr>
            <a:spLocks noGrp="1"/>
          </p:cNvSpPr>
          <p:nvPr>
            <p:ph type="body" idx="1"/>
          </p:nvPr>
        </p:nvSpPr>
        <p:spPr>
          <a:xfrm>
            <a:off x="731520" y="3990500"/>
            <a:ext cx="5852160" cy="3780473"/>
          </a:xfrm>
        </p:spPr>
        <p:txBody>
          <a:bodyPr/>
          <a:lstStyle/>
          <a:p>
            <a:pPr defTabSz="966612">
              <a:spcAft>
                <a:spcPts val="600"/>
              </a:spcAft>
              <a:defRPr/>
            </a:pPr>
            <a:r>
              <a:rPr lang="en-US" b="1" dirty="0">
                <a:cs typeface="Arial" panose="020B0604020202020204" pitchFamily="34" charset="0"/>
              </a:rPr>
              <a:t>Presenter Notes</a:t>
            </a:r>
          </a:p>
          <a:p>
            <a:pPr defTabSz="966612">
              <a:spcAft>
                <a:spcPts val="600"/>
              </a:spcAft>
              <a:defRPr/>
            </a:pPr>
            <a:r>
              <a:rPr lang="en-US" b="0" dirty="0">
                <a:cs typeface="Arial" panose="020B0604020202020204" pitchFamily="34" charset="0"/>
              </a:rPr>
              <a:t>Guaranteed issue rights are your rights to buy certain Medigap policies in certain situations outside of your Medigap Open Enrollment Period. The next 2 slides describe the most common situations under federal law where you may be able to buy a Medigap policy outside your Medigap (OEP), the kind of policy you can buy, and when you can or must apply for it. You may have additional rights under state law. Check with your State Insurance Department about your rights under state law.</a:t>
            </a:r>
            <a:endParaRPr lang="en-US" b="1" dirty="0">
              <a:cs typeface="Arial" panose="020B0604020202020204" pitchFamily="34" charset="0"/>
            </a:endParaRPr>
          </a:p>
          <a:p>
            <a:pPr defTabSz="966612">
              <a:spcAft>
                <a:spcPts val="600"/>
              </a:spcAft>
              <a:defRPr/>
            </a:pPr>
            <a:endParaRPr lang="en-US" b="1" dirty="0">
              <a:cs typeface="Arial" panose="020B0604020202020204" pitchFamily="34" charset="0"/>
            </a:endParaRPr>
          </a:p>
          <a:p>
            <a:pPr>
              <a:spcAft>
                <a:spcPts val="600"/>
              </a:spcAft>
            </a:pPr>
            <a:endParaRPr lang="en-US" dirty="0"/>
          </a:p>
        </p:txBody>
      </p:sp>
    </p:spTree>
    <p:extLst>
      <p:ext uri="{BB962C8B-B14F-4D97-AF65-F5344CB8AC3E}">
        <p14:creationId xmlns:p14="http://schemas.microsoft.com/office/powerpoint/2010/main" val="36115988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744469"/>
            <a:ext cx="5852160" cy="4668582"/>
          </a:xfrm>
        </p:spPr>
        <p:txBody>
          <a:bodyPr/>
          <a:lstStyle/>
          <a:p>
            <a:pPr>
              <a:spcBef>
                <a:spcPts val="702"/>
              </a:spcBef>
              <a:spcAft>
                <a:spcPts val="600"/>
              </a:spcAft>
              <a:defRPr/>
            </a:pPr>
            <a:r>
              <a:rPr lang="en-US" b="1" dirty="0">
                <a:cs typeface="Arial" panose="020B0604020202020204" pitchFamily="34" charset="0"/>
              </a:rPr>
              <a:t>This slide has animation.</a:t>
            </a:r>
            <a:endParaRPr lang="en-US" dirty="0">
              <a:cs typeface="Arial" panose="020B0604020202020204" pitchFamily="34" charset="0"/>
            </a:endParaRPr>
          </a:p>
          <a:p>
            <a:pPr defTabSz="966612">
              <a:spcBef>
                <a:spcPts val="634"/>
              </a:spcBef>
              <a:spcAft>
                <a:spcPts val="600"/>
              </a:spcAft>
              <a:defRPr/>
            </a:pPr>
            <a:r>
              <a:rPr lang="en-US" b="1" dirty="0">
                <a:cs typeface="Arial" panose="020B0604020202020204" pitchFamily="34" charset="0"/>
              </a:rPr>
              <a:t>Presenter Notes</a:t>
            </a:r>
          </a:p>
          <a:p>
            <a:pPr defTabSz="966612">
              <a:spcBef>
                <a:spcPts val="634"/>
              </a:spcBef>
              <a:spcAft>
                <a:spcPts val="600"/>
              </a:spcAft>
              <a:defRPr/>
            </a:pPr>
            <a:r>
              <a:rPr lang="en-US" dirty="0">
                <a:solidFill>
                  <a:prstClr val="black"/>
                </a:solidFill>
                <a:cs typeface="Arial" panose="020B0604020202020204" pitchFamily="34" charset="0"/>
              </a:rPr>
              <a:t>These are examples of situations where you have a guaranteed issue right that includes a Trial Right. If you joined a Medicare Advantage Plan or Programs of All-inclusive Care for the Elderly (PACE) plan when you were first eligible for Medicare Part A (Hospital Insurance) at 65, and if within the first year of joining you decide you want to switch to Original Medicare, then you would have the right to buy any Medigap policy that's sold in your state by any insurance company.</a:t>
            </a:r>
          </a:p>
          <a:p>
            <a:pPr defTabSz="966612">
              <a:spcBef>
                <a:spcPts val="634"/>
              </a:spcBef>
              <a:spcAft>
                <a:spcPts val="600"/>
              </a:spcAft>
              <a:defRPr/>
            </a:pPr>
            <a:r>
              <a:rPr lang="en-US" dirty="0">
                <a:solidFill>
                  <a:prstClr val="black"/>
                </a:solidFill>
                <a:cs typeface="Arial" panose="020B0604020202020204" pitchFamily="34" charset="0"/>
              </a:rPr>
              <a:t>Other guaranteed issue rights include if you’re in a Medicare Advantage Plan and your plan is leaving Medicare, if your plan stops giving care in your area, or if you move out of the plan’s service area</a:t>
            </a:r>
          </a:p>
          <a:p>
            <a:pPr defTabSz="966612">
              <a:spcBef>
                <a:spcPts val="634"/>
              </a:spcBef>
              <a:spcAft>
                <a:spcPts val="600"/>
              </a:spcAft>
              <a:defRPr/>
            </a:pPr>
            <a:r>
              <a:rPr lang="en-US" dirty="0"/>
              <a:t>Refer to Appendix B for a more comprehensive list of guaranteed issue rights.</a:t>
            </a: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23820037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16477"/>
            <a:ext cx="5852160" cy="3780473"/>
          </a:xfrm>
        </p:spPr>
        <p:txBody>
          <a:bodyPr/>
          <a:lstStyle/>
          <a:p>
            <a:pPr>
              <a:spcBef>
                <a:spcPts val="702"/>
              </a:spcBef>
              <a:spcAft>
                <a:spcPts val="600"/>
              </a:spcAft>
              <a:defRPr/>
            </a:pPr>
            <a:r>
              <a:rPr lang="en-US" b="1" dirty="0">
                <a:cs typeface="Arial" panose="020B0604020202020204" pitchFamily="34" charset="0"/>
              </a:rPr>
              <a:t>This slide has animation.</a:t>
            </a:r>
            <a:endParaRPr lang="en-US" dirty="0">
              <a:cs typeface="Arial" panose="020B0604020202020204" pitchFamily="34" charset="0"/>
            </a:endParaRPr>
          </a:p>
          <a:p>
            <a:pPr defTabSz="966612">
              <a:spcBef>
                <a:spcPts val="634"/>
              </a:spcBef>
              <a:spcAft>
                <a:spcPts val="600"/>
              </a:spcAft>
              <a:defRPr/>
            </a:pPr>
            <a:r>
              <a:rPr lang="en-US" b="1" dirty="0">
                <a:cs typeface="Arial" panose="020B0604020202020204" pitchFamily="34" charset="0"/>
              </a:rPr>
              <a:t>Presenter Notes</a:t>
            </a:r>
          </a:p>
          <a:p>
            <a:pPr defTabSz="966612">
              <a:spcBef>
                <a:spcPts val="634"/>
              </a:spcBef>
              <a:spcAft>
                <a:spcPts val="600"/>
              </a:spcAft>
              <a:defRPr/>
            </a:pPr>
            <a:r>
              <a:rPr lang="en-US" dirty="0">
                <a:solidFill>
                  <a:prstClr val="black"/>
                </a:solidFill>
                <a:cs typeface="Arial" panose="020B0604020202020204" pitchFamily="34" charset="0"/>
              </a:rPr>
              <a:t>You have the right to buy a Medigap policy if you have Original Medicare and group health plan (GHP) coverage, like from an employer (including retiree or Consolidated Omnibus Budget Reconciliation Act (COBRA)</a:t>
            </a:r>
            <a:r>
              <a:rPr lang="en-US" dirty="0">
                <a:solidFill>
                  <a:srgbClr val="FF0000"/>
                </a:solidFill>
                <a:cs typeface="Arial" panose="020B0604020202020204" pitchFamily="34" charset="0"/>
              </a:rPr>
              <a:t> </a:t>
            </a:r>
            <a:r>
              <a:rPr lang="en-US" dirty="0">
                <a:solidFill>
                  <a:prstClr val="black"/>
                </a:solidFill>
                <a:cs typeface="Arial" panose="020B0604020202020204" pitchFamily="34" charset="0"/>
              </a:rPr>
              <a:t>coverage or union), that pays after Medicare pays and that plan coverage ends.</a:t>
            </a:r>
          </a:p>
          <a:p>
            <a:pPr defTabSz="966612">
              <a:spcBef>
                <a:spcPts val="634"/>
              </a:spcBef>
              <a:spcAft>
                <a:spcPts val="600"/>
              </a:spcAft>
              <a:defRPr/>
            </a:pPr>
            <a:r>
              <a:rPr lang="en-US" dirty="0">
                <a:solidFill>
                  <a:prstClr val="black"/>
                </a:solidFill>
                <a:cs typeface="Arial" panose="020B0604020202020204" pitchFamily="34" charset="0"/>
              </a:rPr>
              <a:t>You also have the right to buy a Medigap policy if you have a Medicare SELECT policy and you move out of the policy’s service area. </a:t>
            </a:r>
          </a:p>
          <a:p>
            <a:endParaRPr lang="en-US" dirty="0">
              <a:cs typeface="Arial" panose="020B0604020202020204" pitchFamily="34" charset="0"/>
            </a:endParaRPr>
          </a:p>
        </p:txBody>
      </p:sp>
    </p:spTree>
    <p:extLst>
      <p:ext uri="{BB962C8B-B14F-4D97-AF65-F5344CB8AC3E}">
        <p14:creationId xmlns:p14="http://schemas.microsoft.com/office/powerpoint/2010/main" val="24972690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76484"/>
            <a:ext cx="5852160" cy="3780473"/>
          </a:xfrm>
        </p:spPr>
        <p:txBody>
          <a:bodyPr/>
          <a:lstStyle/>
          <a:p>
            <a:pPr>
              <a:spcBef>
                <a:spcPts val="702"/>
              </a:spcBef>
              <a:spcAft>
                <a:spcPts val="600"/>
              </a:spcAft>
              <a:defRPr/>
            </a:pPr>
            <a:r>
              <a:rPr lang="en-US" b="1" dirty="0">
                <a:cs typeface="Arial" panose="020B0604020202020204" pitchFamily="34" charset="0"/>
              </a:rPr>
              <a:t>This slide has animation.</a:t>
            </a:r>
            <a:endParaRPr lang="en-US" dirty="0">
              <a:cs typeface="Arial" panose="020B0604020202020204" pitchFamily="34" charset="0"/>
            </a:endParaRPr>
          </a:p>
          <a:p>
            <a:pPr>
              <a:spcBef>
                <a:spcPts val="634"/>
              </a:spcBef>
              <a:spcAft>
                <a:spcPts val="600"/>
              </a:spcAft>
              <a:defRPr/>
            </a:pPr>
            <a:r>
              <a:rPr lang="en-US" b="1" dirty="0">
                <a:cs typeface="Arial" panose="020B0604020202020204" pitchFamily="34" charset="0"/>
              </a:rPr>
              <a:t>Presenter Notes</a:t>
            </a:r>
            <a:endParaRPr lang="en-US" dirty="0">
              <a:cs typeface="Arial" panose="020B0604020202020204" pitchFamily="34" charset="0"/>
            </a:endParaRPr>
          </a:p>
          <a:p>
            <a:pPr>
              <a:spcAft>
                <a:spcPts val="600"/>
              </a:spcAft>
              <a:defRPr/>
            </a:pPr>
            <a:r>
              <a:rPr lang="en-US" dirty="0">
                <a:cs typeface="Arial" panose="020B0604020202020204" pitchFamily="34" charset="0"/>
              </a:rPr>
              <a:t>If you bought your Medigap policy after 1992, in most cases the Medigap insurance company can’t drop you because the Medigap policy is guaranteed renewable. This means your insurance company can’t drop you unless one of these happens: </a:t>
            </a:r>
          </a:p>
          <a:p>
            <a:pPr marL="171450" lvl="0" indent="-171450">
              <a:spcAft>
                <a:spcPts val="600"/>
              </a:spcAft>
              <a:buFont typeface="Wingdings" panose="05000000000000000000" pitchFamily="2" charset="2"/>
              <a:buChar char="§"/>
              <a:defRPr/>
            </a:pPr>
            <a:r>
              <a:rPr lang="en-US" dirty="0">
                <a:cs typeface="Arial" panose="020B0604020202020204" pitchFamily="34" charset="0"/>
              </a:rPr>
              <a:t>You stop paying your premium</a:t>
            </a:r>
          </a:p>
          <a:p>
            <a:pPr marL="171450" lvl="0" indent="-171450">
              <a:spcAft>
                <a:spcPts val="600"/>
              </a:spcAft>
              <a:buFont typeface="Wingdings" panose="05000000000000000000" pitchFamily="2" charset="2"/>
              <a:buChar char="§"/>
              <a:defRPr/>
            </a:pPr>
            <a:r>
              <a:rPr lang="en-US" dirty="0">
                <a:cs typeface="Arial" panose="020B0604020202020204" pitchFamily="34" charset="0"/>
              </a:rPr>
              <a:t>You weren’t truthful on the Medigap policy application</a:t>
            </a:r>
          </a:p>
          <a:p>
            <a:pPr marL="171450" lvl="0" indent="-171450">
              <a:spcAft>
                <a:spcPts val="600"/>
              </a:spcAft>
              <a:buFont typeface="Wingdings" panose="05000000000000000000" pitchFamily="2" charset="2"/>
              <a:buChar char="§"/>
              <a:defRPr/>
            </a:pPr>
            <a:r>
              <a:rPr lang="en-US" dirty="0">
                <a:cs typeface="Arial" panose="020B0604020202020204" pitchFamily="34" charset="0"/>
              </a:rPr>
              <a:t>The insurance company becomes bankrupt or insolvent</a:t>
            </a:r>
          </a:p>
          <a:p>
            <a:pPr>
              <a:spcAft>
                <a:spcPts val="600"/>
              </a:spcAft>
              <a:defRPr/>
            </a:pPr>
            <a:r>
              <a:rPr lang="en-US" dirty="0">
                <a:cs typeface="Arial" panose="020B0604020202020204" pitchFamily="34" charset="0"/>
              </a:rPr>
              <a:t>If you bought your Medigap policy before 1992, it might not be guaranteed renewable. This means the Medigap insurance company can refuse to renew your Medigap policy, as long as it gets the state’s approval to cancel your policy. However, if this does happen, you have the right to buy another Medigap policy.</a:t>
            </a:r>
          </a:p>
          <a:p>
            <a:pPr>
              <a:spcAft>
                <a:spcPts val="600"/>
              </a:spcAft>
              <a:defRPr/>
            </a:pPr>
            <a:r>
              <a:rPr lang="en-US" i="1" dirty="0">
                <a:solidFill>
                  <a:prstClr val="black"/>
                </a:solidFill>
                <a:cs typeface="Arial" panose="020B0604020202020204" pitchFamily="34" charset="0"/>
              </a:rPr>
              <a:t>Citation: 42 U.S Code 1395ss(q)</a:t>
            </a:r>
          </a:p>
          <a:p>
            <a:pPr>
              <a:spcAft>
                <a:spcPts val="600"/>
              </a:spcAft>
              <a:defRPr/>
            </a:pPr>
            <a:endParaRPr lang="en-US" dirty="0">
              <a:cs typeface="Arial" panose="020B0604020202020204" pitchFamily="34" charset="0"/>
            </a:endParaRPr>
          </a:p>
        </p:txBody>
      </p:sp>
    </p:spTree>
    <p:extLst>
      <p:ext uri="{BB962C8B-B14F-4D97-AF65-F5344CB8AC3E}">
        <p14:creationId xmlns:p14="http://schemas.microsoft.com/office/powerpoint/2010/main" val="17402008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466725" y="3720465"/>
            <a:ext cx="6648449" cy="5652135"/>
          </a:xfrm>
        </p:spPr>
        <p:txBody>
          <a:bodyPr>
            <a:noAutofit/>
          </a:bodyPr>
          <a:lstStyle/>
          <a:p>
            <a:pPr defTabSz="966612">
              <a:spcBef>
                <a:spcPts val="634"/>
              </a:spcBef>
              <a:spcAft>
                <a:spcPts val="600"/>
              </a:spcAft>
              <a:defRPr/>
            </a:pPr>
            <a:r>
              <a:rPr lang="en-US" b="1" dirty="0">
                <a:cs typeface="Arial" panose="020B0604020202020204" pitchFamily="34" charset="0"/>
              </a:rPr>
              <a:t>Presenter Notes</a:t>
            </a:r>
          </a:p>
          <a:p>
            <a:pPr defTabSz="966612">
              <a:spcBef>
                <a:spcPts val="634"/>
              </a:spcBef>
              <a:spcAft>
                <a:spcPts val="600"/>
              </a:spcAft>
              <a:defRPr/>
            </a:pPr>
            <a:r>
              <a:rPr lang="en-US" dirty="0">
                <a:solidFill>
                  <a:prstClr val="black"/>
                </a:solidFill>
                <a:cs typeface="Arial" panose="020B0604020202020204" pitchFamily="34" charset="0"/>
              </a:rPr>
              <a:t>If you have both Medicare and Medicaid, most of your health care costs are covered. Medicaid is a joint federal and state program. Coverage varies from state to state. People with Medicaid may get coverage for things that aren’t covered by Medicare, like some nursing home care and home health care.</a:t>
            </a:r>
          </a:p>
          <a:p>
            <a:pPr defTabSz="966612">
              <a:spcBef>
                <a:spcPts val="634"/>
              </a:spcBef>
              <a:spcAft>
                <a:spcPts val="600"/>
              </a:spcAft>
              <a:defRPr/>
            </a:pPr>
            <a:r>
              <a:rPr lang="en-US" dirty="0">
                <a:solidFill>
                  <a:prstClr val="black"/>
                </a:solidFill>
                <a:cs typeface="Arial" panose="020B0604020202020204" pitchFamily="34" charset="0"/>
              </a:rPr>
              <a:t>If you already have Medicaid, an insurance company can’t legally sell you a Medigap policy unless one of the following is true:</a:t>
            </a:r>
          </a:p>
          <a:p>
            <a:pPr marL="125861" indent="-125861" defTabSz="966612">
              <a:spcBef>
                <a:spcPts val="634"/>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Medicaid pays your Medigap premium.</a:t>
            </a:r>
          </a:p>
          <a:p>
            <a:pPr marL="125861" indent="-125861" defTabSz="966612">
              <a:spcBef>
                <a:spcPts val="634"/>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Medicaid pays all or part of your Medicare Part B (Medical Insurance) premium.</a:t>
            </a:r>
          </a:p>
          <a:p>
            <a:pPr defTabSz="966612">
              <a:spcBef>
                <a:spcPts val="634"/>
              </a:spcBef>
              <a:spcAft>
                <a:spcPts val="600"/>
              </a:spcAft>
              <a:defRPr/>
            </a:pPr>
            <a:r>
              <a:rPr lang="en-US" dirty="0">
                <a:solidFill>
                  <a:prstClr val="black"/>
                </a:solidFill>
                <a:cs typeface="Arial" panose="020B0604020202020204" pitchFamily="34" charset="0"/>
              </a:rPr>
              <a:t>Remember, the insurance company may use medical underwriting, which could affect acceptance, cost, and the date of coverage.</a:t>
            </a:r>
          </a:p>
          <a:p>
            <a:pPr defTabSz="966612">
              <a:spcBef>
                <a:spcPts val="634"/>
              </a:spcBef>
              <a:spcAft>
                <a:spcPts val="600"/>
              </a:spcAft>
              <a:defRPr/>
            </a:pPr>
            <a:r>
              <a:rPr lang="en-US" dirty="0">
                <a:solidFill>
                  <a:prstClr val="black"/>
                </a:solidFill>
                <a:cs typeface="Arial" panose="020B0604020202020204" pitchFamily="34" charset="0"/>
              </a:rPr>
              <a:t>There are a few things you should know if you have a Medigap policy and then become eligible for Medicaid:</a:t>
            </a:r>
          </a:p>
          <a:p>
            <a:pPr marL="125861" indent="-125861" defTabSz="966612">
              <a:spcBef>
                <a:spcPts val="634"/>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You can put your Medigap policy on hold (suspend it) within 90 days of getting Medicaid. </a:t>
            </a:r>
          </a:p>
          <a:p>
            <a:pPr marL="117475" indent="-117475" defTabSz="966612">
              <a:spcBef>
                <a:spcPts val="634"/>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You can suspend your Medigap policy for up to 2 years. However, you may choose to keep your Medigap policy active so you can see doctors who don’t accept Medicaid, or if you no longer meet Medicaid spend-down requirements.</a:t>
            </a:r>
          </a:p>
          <a:p>
            <a:pPr marL="117475" indent="-117475" defTabSz="966612">
              <a:spcBef>
                <a:spcPts val="634"/>
              </a:spcBef>
              <a:spcAft>
                <a:spcPts val="600"/>
              </a:spcAft>
              <a:buFont typeface="Wingdings" panose="05000000000000000000" pitchFamily="2" charset="2"/>
              <a:buChar char="§"/>
              <a:tabLst>
                <a:tab pos="124183" algn="l"/>
              </a:tabLst>
              <a:defRPr/>
            </a:pPr>
            <a:r>
              <a:rPr lang="en-US" dirty="0">
                <a:solidFill>
                  <a:prstClr val="black"/>
                </a:solidFill>
                <a:cs typeface="Arial" panose="020B0604020202020204" pitchFamily="34" charset="0"/>
              </a:rPr>
              <a:t>At the end of the suspension, you can restart the Medigap policy without new medical underwriting or waiting periods for pre-existing conditions.</a:t>
            </a:r>
          </a:p>
          <a:p>
            <a:pPr defTabSz="966612">
              <a:spcBef>
                <a:spcPts val="634"/>
              </a:spcBef>
              <a:spcAft>
                <a:spcPts val="600"/>
              </a:spcAft>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If you suspend a Medigap policy you bought before January 2006, and it included drug coverage, you can get the same Medigap policy back, but without the prescription drug coverage.</a:t>
            </a:r>
          </a:p>
          <a:p>
            <a:pPr>
              <a:spcAft>
                <a:spcPts val="600"/>
              </a:spcAft>
              <a:defRPr/>
            </a:pPr>
            <a:r>
              <a:rPr lang="en-US" i="1" dirty="0">
                <a:solidFill>
                  <a:prstClr val="black"/>
                </a:solidFill>
                <a:cs typeface="Arial" panose="020B0604020202020204" pitchFamily="34" charset="0"/>
              </a:rPr>
              <a:t>Citation: 42 U.S Code 1395ss(q)(5(A)</a:t>
            </a:r>
          </a:p>
          <a:p>
            <a:pPr defTabSz="966612">
              <a:spcBef>
                <a:spcPts val="634"/>
              </a:spcBef>
              <a:spcAft>
                <a:spcPts val="600"/>
              </a:spcAft>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14894660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43712" y="3840480"/>
            <a:ext cx="5852160" cy="3780473"/>
          </a:xfrm>
        </p:spPr>
        <p:txBody>
          <a:bodyPr/>
          <a:lstStyle/>
          <a:p>
            <a:pPr defTabSz="966612">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There are advantages to suspending your Medigap policy rather than dropping it. If you put your Medigap policy on hold (suspend it), you won’t have to pay your Medigap premiums while it’s suspended. Keep in mind that your Medigap policy won’t pay benefits while it’s suspended. </a:t>
            </a:r>
          </a:p>
          <a:p>
            <a:pPr defTabSz="966612">
              <a:spcAft>
                <a:spcPts val="600"/>
              </a:spcAft>
              <a:defRPr/>
            </a:pPr>
            <a:r>
              <a:rPr lang="en-US" dirty="0">
                <a:solidFill>
                  <a:prstClr val="black"/>
                </a:solidFill>
                <a:cs typeface="Arial" panose="020B0604020202020204" pitchFamily="34" charset="0"/>
              </a:rPr>
              <a:t>You may suspend your Medigap policy if you get Medicaid. However, you may not want to do this if you want to see doctors who don’t accept Medicaid. For help with this decision, call 1-877-839-2675 to be connected to the State Health Insurance Assistance Program (SHIP) in your state, or visit </a:t>
            </a:r>
            <a:r>
              <a:rPr lang="en-US" u="sng" dirty="0">
                <a:solidFill>
                  <a:prstClr val="black"/>
                </a:solidFill>
                <a:cs typeface="Arial" panose="020B0604020202020204" pitchFamily="34" charset="0"/>
                <a:hlinkClick r:id="rId3"/>
              </a:rPr>
              <a:t>shiphelp.org</a:t>
            </a:r>
            <a:r>
              <a:rPr lang="en-US" dirty="0">
                <a:solidFill>
                  <a:prstClr val="black"/>
                </a:solidFill>
                <a:cs typeface="Arial" panose="020B0604020202020204" pitchFamily="34" charset="0"/>
              </a:rPr>
              <a:t>. For questions about suspending a Medigap policy, call your Medigap insurance company.</a:t>
            </a:r>
          </a:p>
          <a:p>
            <a:pPr marL="0" lvl="1" defTabSz="966612">
              <a:spcAft>
                <a:spcPts val="600"/>
              </a:spcAft>
              <a:tabLst>
                <a:tab pos="124183" algn="l"/>
              </a:tabLst>
              <a:defRPr/>
            </a:pPr>
            <a:r>
              <a:rPr lang="en-US" dirty="0">
                <a:solidFill>
                  <a:prstClr val="black"/>
                </a:solidFill>
                <a:cs typeface="Arial" panose="020B0604020202020204" pitchFamily="34" charset="0"/>
              </a:rPr>
              <a:t>More detail about the right for people with Medicaid to suspend a Medigap policy is contained at </a:t>
            </a:r>
            <a:r>
              <a:rPr lang="en-US" u="sng" dirty="0">
                <a:solidFill>
                  <a:prstClr val="black"/>
                </a:solidFill>
                <a:cs typeface="Arial" panose="020B0604020202020204" pitchFamily="34" charset="0"/>
                <a:hlinkClick r:id="rId4"/>
              </a:rPr>
              <a:t>SSA.gov/</a:t>
            </a:r>
            <a:r>
              <a:rPr lang="en-US" u="sng" dirty="0" err="1">
                <a:solidFill>
                  <a:prstClr val="black"/>
                </a:solidFill>
                <a:cs typeface="Arial" panose="020B0604020202020204" pitchFamily="34" charset="0"/>
                <a:hlinkClick r:id="rId4"/>
              </a:rPr>
              <a:t>OP_Home</a:t>
            </a:r>
            <a:r>
              <a:rPr lang="en-US" u="sng" dirty="0">
                <a:solidFill>
                  <a:prstClr val="black"/>
                </a:solidFill>
                <a:cs typeface="Arial" panose="020B0604020202020204" pitchFamily="34" charset="0"/>
                <a:hlinkClick r:id="rId4"/>
              </a:rPr>
              <a:t>/</a:t>
            </a:r>
            <a:r>
              <a:rPr lang="en-US" u="sng" dirty="0" err="1">
                <a:solidFill>
                  <a:prstClr val="black"/>
                </a:solidFill>
                <a:cs typeface="Arial" panose="020B0604020202020204" pitchFamily="34" charset="0"/>
                <a:hlinkClick r:id="rId4"/>
              </a:rPr>
              <a:t>ssact</a:t>
            </a:r>
            <a:r>
              <a:rPr lang="en-US" u="sng" dirty="0">
                <a:solidFill>
                  <a:prstClr val="black"/>
                </a:solidFill>
                <a:cs typeface="Arial" panose="020B0604020202020204" pitchFamily="34" charset="0"/>
                <a:hlinkClick r:id="rId4"/>
              </a:rPr>
              <a:t>/title18/1882.htm</a:t>
            </a:r>
            <a:r>
              <a:rPr lang="en-US" dirty="0">
                <a:solidFill>
                  <a:prstClr val="black"/>
                </a:solidFill>
                <a:cs typeface="Arial" panose="020B0604020202020204" pitchFamily="34" charset="0"/>
              </a:rPr>
              <a:t> (1882(q) (5)(A) of the Social Security Act).</a:t>
            </a:r>
          </a:p>
          <a:p>
            <a:pPr marL="0" lvl="1" defTabSz="966612">
              <a:spcAft>
                <a:spcPts val="600"/>
              </a:spcAft>
              <a:tabLst>
                <a:tab pos="124183" algn="l"/>
              </a:tabLst>
              <a:defRPr/>
            </a:pPr>
            <a:r>
              <a:rPr lang="en-US" b="1" dirty="0">
                <a:solidFill>
                  <a:prstClr val="black"/>
                </a:solidFill>
                <a:cs typeface="Arial" panose="020B0604020202020204" pitchFamily="34" charset="0"/>
              </a:rPr>
              <a:t>NOTE: </a:t>
            </a:r>
            <a:r>
              <a:rPr lang="en-US" dirty="0">
                <a:solidFill>
                  <a:prstClr val="black"/>
                </a:solidFill>
                <a:cs typeface="Arial" panose="020B0604020202020204" pitchFamily="34" charset="0"/>
              </a:rPr>
              <a:t>If you drop your Medigap policy, you may not be able to re-enroll unless you qualify for Medigap Open Enrollment or a Guaranteed Issue Right, or your state provides additional protection. </a:t>
            </a:r>
          </a:p>
        </p:txBody>
      </p:sp>
    </p:spTree>
    <p:extLst>
      <p:ext uri="{BB962C8B-B14F-4D97-AF65-F5344CB8AC3E}">
        <p14:creationId xmlns:p14="http://schemas.microsoft.com/office/powerpoint/2010/main" val="12073451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40480"/>
            <a:ext cx="5852160" cy="4680585"/>
          </a:xfrm>
        </p:spPr>
        <p:txBody>
          <a:bodyPr/>
          <a:lstStyle/>
          <a:p>
            <a:pPr defTabSz="966612">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If you’re under 65, have Medicare, and have a Medigap policy, you have a right to suspend your Medigap policy benefits and premiums without penalty while you’re enrolled in your or your spouse’s GHP. You can enjoy the benefits of your employer’s insurance without giving up your ability to get your Medigap policy back when you lose your employer coverage. There’s no limit to the amount of time that your policy can be suspended. </a:t>
            </a:r>
          </a:p>
          <a:p>
            <a:pPr defTabSz="966612">
              <a:spcAft>
                <a:spcPts val="600"/>
              </a:spcAft>
              <a:defRPr/>
            </a:pPr>
            <a:r>
              <a:rPr lang="en-US" dirty="0">
                <a:solidFill>
                  <a:prstClr val="black"/>
                </a:solidFill>
                <a:cs typeface="Arial" panose="020B0604020202020204" pitchFamily="34" charset="0"/>
              </a:rPr>
              <a:t>States may choose to offer this right to people over 65 as well. Check with your State Insurance Department.</a:t>
            </a:r>
          </a:p>
          <a:p>
            <a:pPr defTabSz="966612">
              <a:spcAft>
                <a:spcPts val="600"/>
              </a:spcAft>
              <a:defRPr/>
            </a:pPr>
            <a:r>
              <a:rPr lang="en-US" dirty="0">
                <a:solidFill>
                  <a:prstClr val="black"/>
                </a:solidFill>
                <a:cs typeface="Arial" panose="020B0604020202020204" pitchFamily="34" charset="0"/>
              </a:rPr>
              <a:t>If for any reason you lose your GHP coverage, you can get your Medigap policy back. The following is true if you notify your Medigap insurance company that you want your Medigap policy back within 90 days of losing your GHP coverage:</a:t>
            </a:r>
          </a:p>
          <a:p>
            <a:pPr marL="184684" indent="-184684"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Your Medigap benefits and premiums will start again on the day your GHP coverage stops. </a:t>
            </a:r>
          </a:p>
          <a:p>
            <a:pPr marL="184684" indent="-184684"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The Medigap policy must have the same benefits and premiums it would have had if you had never suspended your coverage. </a:t>
            </a:r>
          </a:p>
          <a:p>
            <a:pPr marL="184684" indent="-184684"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Your Medigap insurance company can’t refuse to cover care for any pre-existing conditions you have. </a:t>
            </a:r>
          </a:p>
          <a:p>
            <a:pPr marL="0" lvl="1" defTabSz="966612">
              <a:spcAft>
                <a:spcPts val="600"/>
              </a:spcAft>
              <a:tabLst>
                <a:tab pos="124183" algn="l"/>
              </a:tabLst>
              <a:defRPr/>
            </a:pPr>
            <a:r>
              <a:rPr lang="en-US" dirty="0">
                <a:solidFill>
                  <a:prstClr val="black"/>
                </a:solidFill>
                <a:cs typeface="Arial" panose="020B0604020202020204" pitchFamily="34" charset="0"/>
              </a:rPr>
              <a:t>Visit </a:t>
            </a:r>
            <a:r>
              <a:rPr lang="en-US" u="sng" dirty="0">
                <a:solidFill>
                  <a:prstClr val="black"/>
                </a:solidFill>
                <a:cs typeface="Arial" panose="020B0604020202020204" pitchFamily="34" charset="0"/>
                <a:hlinkClick r:id="rId3"/>
              </a:rPr>
              <a:t>SSA.gov/</a:t>
            </a:r>
            <a:r>
              <a:rPr lang="en-US" u="sng" dirty="0" err="1">
                <a:solidFill>
                  <a:prstClr val="black"/>
                </a:solidFill>
                <a:cs typeface="Arial" panose="020B0604020202020204" pitchFamily="34" charset="0"/>
                <a:hlinkClick r:id="rId3"/>
              </a:rPr>
              <a:t>OP_Home</a:t>
            </a:r>
            <a:r>
              <a:rPr lang="en-US" u="sng" dirty="0">
                <a:solidFill>
                  <a:prstClr val="black"/>
                </a:solidFill>
                <a:cs typeface="Arial" panose="020B0604020202020204" pitchFamily="34" charset="0"/>
                <a:hlinkClick r:id="rId3"/>
              </a:rPr>
              <a:t>/</a:t>
            </a:r>
            <a:r>
              <a:rPr lang="en-US" u="sng" dirty="0" err="1">
                <a:solidFill>
                  <a:prstClr val="black"/>
                </a:solidFill>
                <a:cs typeface="Arial" panose="020B0604020202020204" pitchFamily="34" charset="0"/>
                <a:hlinkClick r:id="rId3"/>
              </a:rPr>
              <a:t>ssact</a:t>
            </a:r>
            <a:r>
              <a:rPr lang="en-US" u="sng" dirty="0">
                <a:solidFill>
                  <a:prstClr val="black"/>
                </a:solidFill>
                <a:cs typeface="Arial" panose="020B0604020202020204" pitchFamily="34" charset="0"/>
                <a:hlinkClick r:id="rId3"/>
              </a:rPr>
              <a:t>/title18/1882.htm</a:t>
            </a:r>
            <a:r>
              <a:rPr lang="en-US" dirty="0">
                <a:solidFill>
                  <a:prstClr val="black"/>
                </a:solidFill>
                <a:cs typeface="Arial" panose="020B0604020202020204" pitchFamily="34" charset="0"/>
              </a:rPr>
              <a:t> (1882(q)(6) of the Social Security Act) to get more details about the right to suspend a Medigap policy for people under 65. </a:t>
            </a:r>
          </a:p>
          <a:p>
            <a:endParaRPr lang="en-US" dirty="0">
              <a:cs typeface="Arial" panose="020B0604020202020204" pitchFamily="34" charset="0"/>
            </a:endParaRPr>
          </a:p>
        </p:txBody>
      </p:sp>
    </p:spTree>
    <p:extLst>
      <p:ext uri="{BB962C8B-B14F-4D97-AF65-F5344CB8AC3E}">
        <p14:creationId xmlns:p14="http://schemas.microsoft.com/office/powerpoint/2010/main" val="19528787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40480"/>
            <a:ext cx="5852160" cy="4680585"/>
          </a:xfrm>
        </p:spPr>
        <p:txBody>
          <a:bodyPr/>
          <a:lstStyle/>
          <a:p>
            <a:pPr defTabSz="966612">
              <a:spcAft>
                <a:spcPts val="600"/>
              </a:spcAft>
              <a:defRPr/>
            </a:pPr>
            <a:r>
              <a:rPr lang="en-US" b="1" dirty="0">
                <a:cs typeface="Arial" panose="020B0604020202020204" pitchFamily="34" charset="0"/>
              </a:rPr>
              <a:t>Presenter Notes</a:t>
            </a:r>
          </a:p>
          <a:p>
            <a:pPr>
              <a:spcAft>
                <a:spcPts val="600"/>
              </a:spcAft>
            </a:pPr>
            <a:r>
              <a:rPr lang="en-US" dirty="0">
                <a:cs typeface="Arial" panose="020B0604020202020204" pitchFamily="34" charset="0"/>
              </a:rPr>
              <a:t>For more information on Medigap rights and protections: </a:t>
            </a:r>
          </a:p>
          <a:p>
            <a:pPr marL="171450" indent="-171450">
              <a:spcAft>
                <a:spcPts val="600"/>
              </a:spcAft>
              <a:buFont typeface="Wingdings" panose="05000000000000000000" pitchFamily="2" charset="2"/>
              <a:buChar char="§"/>
              <a:tabLst>
                <a:tab pos="168275" algn="l"/>
                <a:tab pos="349250" algn="l"/>
              </a:tabLst>
            </a:pPr>
            <a:r>
              <a:rPr lang="en-US" dirty="0">
                <a:cs typeface="Arial" panose="020B0604020202020204" pitchFamily="34" charset="0"/>
              </a:rPr>
              <a:t>Contact your State Insurance Department</a:t>
            </a:r>
          </a:p>
          <a:p>
            <a:pPr marL="171450" indent="-171450">
              <a:spcAft>
                <a:spcPts val="600"/>
              </a:spcAft>
              <a:buFont typeface="Wingdings" panose="05000000000000000000" pitchFamily="2" charset="2"/>
              <a:buChar char="§"/>
              <a:tabLst>
                <a:tab pos="168275" algn="l"/>
                <a:tab pos="349250" algn="l"/>
              </a:tabLst>
            </a:pPr>
            <a:r>
              <a:rPr lang="en-US" dirty="0">
                <a:cs typeface="Arial" panose="020B0604020202020204" pitchFamily="34" charset="0"/>
              </a:rPr>
              <a:t>Contact your local State Health Insurance Assistance Program (SHIP) (visit </a:t>
            </a:r>
            <a:r>
              <a:rPr lang="en-US" dirty="0">
                <a:cs typeface="Arial" panose="020B0604020202020204" pitchFamily="34" charset="0"/>
                <a:hlinkClick r:id="rId3"/>
              </a:rPr>
              <a:t>shiphelp.org</a:t>
            </a:r>
            <a:r>
              <a:rPr lang="en-US" dirty="0">
                <a:cs typeface="Arial" panose="020B0604020202020204" pitchFamily="34" charset="0"/>
              </a:rPr>
              <a:t> or call 1-877-839-2675 to find the SHIP in your state)</a:t>
            </a:r>
          </a:p>
          <a:p>
            <a:pPr marL="171450" indent="-171450">
              <a:spcAft>
                <a:spcPts val="600"/>
              </a:spcAft>
              <a:buFont typeface="Wingdings" panose="05000000000000000000" pitchFamily="2" charset="2"/>
              <a:buChar char="§"/>
              <a:tabLst>
                <a:tab pos="168275" algn="l"/>
                <a:tab pos="349250" algn="l"/>
              </a:tabLst>
            </a:pPr>
            <a:r>
              <a:rPr lang="en-US" dirty="0">
                <a:cs typeface="Arial" panose="020B0604020202020204" pitchFamily="34" charset="0"/>
              </a:rPr>
              <a:t>Call 1-800-MEDICARE (1-800-633-4227); TTY users can call 1-877-486-2048</a:t>
            </a:r>
          </a:p>
          <a:p>
            <a:pPr>
              <a:spcAft>
                <a:spcPts val="600"/>
              </a:spcAft>
            </a:pPr>
            <a:r>
              <a:rPr lang="en-US" dirty="0">
                <a:cs typeface="Arial" panose="020B0604020202020204" pitchFamily="34" charset="0"/>
              </a:rPr>
              <a:t>You can also visit:</a:t>
            </a:r>
          </a:p>
          <a:p>
            <a:pPr marL="171450" indent="-171450">
              <a:spcAft>
                <a:spcPts val="600"/>
              </a:spcAft>
              <a:buFont typeface="Wingdings" panose="05000000000000000000" pitchFamily="2" charset="2"/>
              <a:buChar char="§"/>
            </a:pPr>
            <a:r>
              <a:rPr lang="en-US" dirty="0">
                <a:cs typeface="Arial" panose="020B0604020202020204" pitchFamily="34" charset="0"/>
                <a:hlinkClick r:id="rId4"/>
              </a:rPr>
              <a:t>Medicare.gov/publications</a:t>
            </a:r>
            <a:r>
              <a:rPr lang="en-US" dirty="0">
                <a:cs typeface="Arial" panose="020B0604020202020204" pitchFamily="34" charset="0"/>
              </a:rPr>
              <a:t> to download “Choosing a Medigap Policy: A Guide to Health Insurance for People with Medicare” (CMS Product No. 02110)</a:t>
            </a:r>
          </a:p>
          <a:p>
            <a:pPr marL="171450" indent="-171450">
              <a:spcAft>
                <a:spcPts val="600"/>
              </a:spcAft>
              <a:buFont typeface="Wingdings" panose="05000000000000000000" pitchFamily="2" charset="2"/>
              <a:buChar char="§"/>
            </a:pPr>
            <a:r>
              <a:rPr lang="en-US" dirty="0">
                <a:cs typeface="Arial" panose="020B0604020202020204" pitchFamily="34" charset="0"/>
                <a:hlinkClick r:id="rId5"/>
              </a:rPr>
              <a:t>Medicare.gov/health-drug-plans/medigap/ready-to-buy</a:t>
            </a:r>
            <a:r>
              <a:rPr lang="en-US" dirty="0">
                <a:cs typeface="Arial" panose="020B0604020202020204" pitchFamily="34" charset="0"/>
              </a:rPr>
              <a:t> and click the “What are guaranteed issue rights?” link found in the “What if I miss my Medigap Open Enrollment Period?” section</a:t>
            </a:r>
          </a:p>
        </p:txBody>
      </p:sp>
    </p:spTree>
    <p:extLst>
      <p:ext uri="{BB962C8B-B14F-4D97-AF65-F5344CB8AC3E}">
        <p14:creationId xmlns:p14="http://schemas.microsoft.com/office/powerpoint/2010/main" val="17665602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636608" y="3828478"/>
            <a:ext cx="6099858" cy="5293297"/>
          </a:xfrm>
        </p:spPr>
        <p:txBody>
          <a:bodyPr/>
          <a:lstStyle/>
          <a:p>
            <a:pPr indent="-185267">
              <a:spcBef>
                <a:spcPts val="664"/>
              </a:spcBef>
              <a:spcAft>
                <a:spcPts val="600"/>
              </a:spcAft>
              <a:defRPr/>
            </a:pPr>
            <a:r>
              <a:rPr lang="en-US" b="1" dirty="0">
                <a:cs typeface="Arial" panose="020B0604020202020204" pitchFamily="34" charset="0"/>
              </a:rPr>
              <a:t>Animation Notes</a:t>
            </a:r>
            <a:endParaRPr lang="en-US" dirty="0">
              <a:cs typeface="Arial" panose="020B0604020202020204" pitchFamily="34" charset="0"/>
            </a:endParaRPr>
          </a:p>
          <a:p>
            <a:pPr indent="-185267">
              <a:spcBef>
                <a:spcPts val="664"/>
              </a:spcBef>
              <a:spcAft>
                <a:spcPts val="600"/>
              </a:spcAft>
              <a:defRPr/>
            </a:pPr>
            <a:r>
              <a:rPr lang="en-US" dirty="0">
                <a:cs typeface="Arial" panose="020B0604020202020204" pitchFamily="34" charset="0"/>
              </a:rPr>
              <a:t>Click once to start the countdown timer; the second click reveals the answer.</a:t>
            </a:r>
          </a:p>
          <a:p>
            <a:pPr defTabSz="966612">
              <a:spcBef>
                <a:spcPts val="634"/>
              </a:spcBef>
              <a:spcAft>
                <a:spcPts val="600"/>
              </a:spcAft>
              <a:defRPr/>
            </a:pPr>
            <a:r>
              <a:rPr lang="en-US" b="1" dirty="0">
                <a:cs typeface="Arial" panose="020B0604020202020204" pitchFamily="34" charset="0"/>
              </a:rPr>
              <a:t>Presenter Notes</a:t>
            </a:r>
          </a:p>
          <a:p>
            <a:pPr defTabSz="966612">
              <a:spcBef>
                <a:spcPts val="634"/>
              </a:spcBef>
              <a:spcAft>
                <a:spcPts val="600"/>
              </a:spcAft>
              <a:defRPr/>
            </a:pPr>
            <a:r>
              <a:rPr lang="en-US" dirty="0">
                <a:solidFill>
                  <a:prstClr val="black"/>
                </a:solidFill>
                <a:cs typeface="Arial" panose="020B0604020202020204" pitchFamily="34" charset="0"/>
              </a:rPr>
              <a:t>Check Your Knowledge—Question 7</a:t>
            </a:r>
          </a:p>
          <a:p>
            <a:pPr defTabSz="966612">
              <a:spcBef>
                <a:spcPts val="634"/>
              </a:spcBef>
              <a:spcAft>
                <a:spcPts val="600"/>
              </a:spcAft>
              <a:defRPr/>
            </a:pPr>
            <a:r>
              <a:rPr lang="en-US" dirty="0">
                <a:solidFill>
                  <a:prstClr val="black"/>
                </a:solidFill>
                <a:cs typeface="Arial" panose="020B0604020202020204" pitchFamily="34" charset="0"/>
              </a:rPr>
              <a:t>You may not qualify for a guaranteed issue right if___________. </a:t>
            </a:r>
          </a:p>
          <a:p>
            <a:pPr marL="184596" lvl="1" indent="-184596" defTabSz="966612">
              <a:spcBef>
                <a:spcPts val="634"/>
              </a:spcBef>
              <a:spcAft>
                <a:spcPts val="600"/>
              </a:spcAft>
              <a:buFont typeface="+mj-lt"/>
              <a:buAutoNum type="alphaLcPeriod"/>
              <a:tabLst>
                <a:tab pos="124183" algn="l"/>
              </a:tabLst>
              <a:defRPr/>
            </a:pPr>
            <a:r>
              <a:rPr lang="en-US" dirty="0">
                <a:solidFill>
                  <a:prstClr val="black"/>
                </a:solidFill>
                <a:cs typeface="Arial" panose="020B0604020202020204" pitchFamily="34" charset="0"/>
              </a:rPr>
              <a:t>You’re in a Medicare Advantage Plan and your plan is leaving Medicare</a:t>
            </a:r>
          </a:p>
          <a:p>
            <a:pPr marL="184596" lvl="1" indent="-184596" defTabSz="966612">
              <a:spcBef>
                <a:spcPts val="634"/>
              </a:spcBef>
              <a:spcAft>
                <a:spcPts val="600"/>
              </a:spcAft>
              <a:buFont typeface="+mj-lt"/>
              <a:buAutoNum type="alphaLcPeriod"/>
              <a:tabLst>
                <a:tab pos="124183" algn="l"/>
              </a:tabLst>
              <a:defRPr/>
            </a:pPr>
            <a:r>
              <a:rPr lang="en-US" dirty="0">
                <a:solidFill>
                  <a:prstClr val="black"/>
                </a:solidFill>
                <a:cs typeface="Arial" panose="020B0604020202020204" pitchFamily="34" charset="0"/>
              </a:rPr>
              <a:t>You move out of your Medicare Advantage Plan’s service area</a:t>
            </a:r>
          </a:p>
          <a:p>
            <a:pPr marL="184596" lvl="1" indent="-184596" defTabSz="966612">
              <a:spcBef>
                <a:spcPts val="634"/>
              </a:spcBef>
              <a:spcAft>
                <a:spcPts val="600"/>
              </a:spcAft>
              <a:buFont typeface="+mj-lt"/>
              <a:buAutoNum type="alphaLcPeriod"/>
              <a:tabLst>
                <a:tab pos="124183" algn="l"/>
              </a:tabLst>
              <a:defRPr/>
            </a:pPr>
            <a:r>
              <a:rPr lang="en-US" dirty="0">
                <a:solidFill>
                  <a:prstClr val="black"/>
                </a:solidFill>
                <a:cs typeface="Arial" panose="020B0604020202020204" pitchFamily="34" charset="0"/>
              </a:rPr>
              <a:t>You have Original Medicare and miss your Medigap OEP</a:t>
            </a:r>
          </a:p>
          <a:p>
            <a:pPr marL="184596" lvl="1" indent="-184596" defTabSz="966612">
              <a:spcBef>
                <a:spcPts val="634"/>
              </a:spcBef>
              <a:spcAft>
                <a:spcPts val="600"/>
              </a:spcAft>
              <a:buFont typeface="+mj-lt"/>
              <a:buAutoNum type="alphaLcPeriod"/>
              <a:tabLst>
                <a:tab pos="124183" algn="l"/>
              </a:tabLst>
              <a:defRPr/>
            </a:pPr>
            <a:r>
              <a:rPr lang="en-US" dirty="0">
                <a:solidFill>
                  <a:prstClr val="black"/>
                </a:solidFill>
                <a:cs typeface="Arial" panose="020B0604020202020204" pitchFamily="34" charset="0"/>
              </a:rPr>
              <a:t>You joined a Medicare Advantage Plan when you first became eligible for Part A, and within a year, you want to switch to Original Medicare</a:t>
            </a:r>
          </a:p>
          <a:p>
            <a:pPr defTabSz="966612">
              <a:spcBef>
                <a:spcPts val="634"/>
              </a:spcBef>
              <a:spcAft>
                <a:spcPts val="600"/>
              </a:spcAft>
              <a:defRPr/>
            </a:pPr>
            <a:r>
              <a:rPr lang="en-US" b="1" dirty="0">
                <a:solidFill>
                  <a:prstClr val="black"/>
                </a:solidFill>
                <a:cs typeface="Arial" panose="020B0604020202020204" pitchFamily="34" charset="0"/>
              </a:rPr>
              <a:t>ANSWER: c. You have Original Medicare and miss your Medigap OEP</a:t>
            </a:r>
          </a:p>
          <a:p>
            <a:pPr defTabSz="966612">
              <a:spcBef>
                <a:spcPts val="634"/>
              </a:spcBef>
              <a:spcAft>
                <a:spcPts val="600"/>
              </a:spcAft>
              <a:defRPr/>
            </a:pPr>
            <a:r>
              <a:rPr lang="en-US" dirty="0">
                <a:solidFill>
                  <a:prstClr val="black"/>
                </a:solidFill>
                <a:cs typeface="Arial" panose="020B0604020202020204" pitchFamily="34" charset="0"/>
              </a:rPr>
              <a:t>If you joined a Medicare Advantage Plan or Programs of All-inclusive Care for the Elderly (PACE) plan when you were first eligible for Medicare Part A (Hospital Insurance) at 65, and if within the first year of joining you decide you want to switch to Original Medicare, then you would have the right to buy any Medigap policy that's sold by any insurance company in your state.</a:t>
            </a:r>
          </a:p>
          <a:p>
            <a:pPr defTabSz="966612">
              <a:spcBef>
                <a:spcPts val="634"/>
              </a:spcBef>
              <a:spcAft>
                <a:spcPts val="600"/>
              </a:spcAft>
              <a:defRPr/>
            </a:pPr>
            <a:r>
              <a:rPr lang="en-US" dirty="0">
                <a:solidFill>
                  <a:prstClr val="black"/>
                </a:solidFill>
                <a:cs typeface="Arial" panose="020B0604020202020204" pitchFamily="34" charset="0"/>
              </a:rPr>
              <a:t>Other guaranteed issue rights include if you’re in a Medicare Advantage Plan and your plan is leaving Medicare, if your plan stops giving care in your area, or if you move out of the plan’s service area.</a:t>
            </a:r>
          </a:p>
          <a:p>
            <a:pPr defTabSz="966612">
              <a:spcBef>
                <a:spcPts val="634"/>
              </a:spcBef>
              <a:spcAft>
                <a:spcPts val="600"/>
              </a:spcAft>
              <a:defRPr/>
            </a:pPr>
            <a:endParaRPr lang="en-US" dirty="0">
              <a:solidFill>
                <a:prstClr val="black"/>
              </a:solidFill>
              <a:cs typeface="Arial" panose="020B0604020202020204" pitchFamily="34" charset="0"/>
            </a:endParaRPr>
          </a:p>
        </p:txBody>
      </p:sp>
    </p:spTree>
    <p:extLst>
      <p:ext uri="{BB962C8B-B14F-4D97-AF65-F5344CB8AC3E}">
        <p14:creationId xmlns:p14="http://schemas.microsoft.com/office/powerpoint/2010/main" val="17932584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471488"/>
            <a:ext cx="5759450" cy="3240087"/>
          </a:xfrm>
        </p:spPr>
      </p:sp>
      <p:sp>
        <p:nvSpPr>
          <p:cNvPr id="3" name="Notes Placeholder 2"/>
          <p:cNvSpPr>
            <a:spLocks noGrp="1"/>
          </p:cNvSpPr>
          <p:nvPr>
            <p:ph type="body" idx="1"/>
          </p:nvPr>
        </p:nvSpPr>
        <p:spPr>
          <a:xfrm>
            <a:off x="639128" y="3999389"/>
            <a:ext cx="5852160" cy="5028864"/>
          </a:xfrm>
        </p:spPr>
        <p:txBody>
          <a:bodyPr/>
          <a:lstStyle/>
          <a:p>
            <a:pPr indent="-185267">
              <a:spcBef>
                <a:spcPts val="664"/>
              </a:spcBef>
              <a:spcAft>
                <a:spcPts val="600"/>
              </a:spcAft>
              <a:defRPr/>
            </a:pPr>
            <a:r>
              <a:rPr lang="en-US" b="1" dirty="0">
                <a:cs typeface="Arial" panose="020B0604020202020204" pitchFamily="34" charset="0"/>
              </a:rPr>
              <a:t>Animation Notes</a:t>
            </a:r>
            <a:endParaRPr lang="en-US" dirty="0">
              <a:cs typeface="Arial" panose="020B0604020202020204" pitchFamily="34" charset="0"/>
            </a:endParaRPr>
          </a:p>
          <a:p>
            <a:pPr indent="-185267">
              <a:spcBef>
                <a:spcPts val="664"/>
              </a:spcBef>
              <a:spcAft>
                <a:spcPts val="600"/>
              </a:spcAft>
              <a:defRPr/>
            </a:pPr>
            <a:r>
              <a:rPr lang="en-US" dirty="0">
                <a:cs typeface="Arial" panose="020B0604020202020204" pitchFamily="34" charset="0"/>
              </a:rPr>
              <a:t>Click once to start the countdown timer; the second click reveals the answer.</a:t>
            </a:r>
          </a:p>
          <a:p>
            <a:pPr defTabSz="966612">
              <a:spcBef>
                <a:spcPts val="634"/>
              </a:spcBef>
              <a:spcAft>
                <a:spcPts val="600"/>
              </a:spcAft>
              <a:defRPr/>
            </a:pPr>
            <a:r>
              <a:rPr lang="en-US" b="1" dirty="0">
                <a:cs typeface="Arial" panose="020B0604020202020204" pitchFamily="34" charset="0"/>
              </a:rPr>
              <a:t>Presenter Notes</a:t>
            </a:r>
          </a:p>
          <a:p>
            <a:pPr defTabSz="966612">
              <a:spcBef>
                <a:spcPts val="634"/>
              </a:spcBef>
              <a:spcAft>
                <a:spcPts val="600"/>
              </a:spcAft>
              <a:defRPr/>
            </a:pPr>
            <a:r>
              <a:rPr lang="en-US" dirty="0">
                <a:solidFill>
                  <a:prstClr val="black"/>
                </a:solidFill>
                <a:cs typeface="Arial" panose="020B0604020202020204" pitchFamily="34" charset="0"/>
              </a:rPr>
              <a:t>Check Your Knowledge—Question 8</a:t>
            </a:r>
          </a:p>
          <a:p>
            <a:pPr marL="0" marR="0">
              <a:spcBef>
                <a:spcPts val="0"/>
              </a:spcBef>
              <a:spcAft>
                <a:spcPts val="600"/>
              </a:spcAft>
            </a:pPr>
            <a:r>
              <a:rPr lang="en-US" dirty="0">
                <a:solidFill>
                  <a:prstClr val="black"/>
                </a:solidFill>
                <a:cs typeface="Arial" panose="020B0604020202020204" pitchFamily="34" charset="0"/>
              </a:rPr>
              <a:t>If your Medigap policy isn’t guaranteed renewable and the insurance company cancels it, you have the right to buy another Medigap policy.</a:t>
            </a:r>
          </a:p>
          <a:p>
            <a:pPr marL="342900" marR="0" lvl="0" indent="-342900">
              <a:spcBef>
                <a:spcPts val="0"/>
              </a:spcBef>
              <a:spcAft>
                <a:spcPts val="600"/>
              </a:spcAft>
              <a:buFont typeface="+mj-lt"/>
              <a:buAutoNum type="alphaLcPeriod"/>
            </a:pPr>
            <a:r>
              <a:rPr lang="en-US" dirty="0">
                <a:solidFill>
                  <a:prstClr val="black"/>
                </a:solidFill>
                <a:cs typeface="Arial" panose="020B0604020202020204" pitchFamily="34" charset="0"/>
              </a:rPr>
              <a:t>True</a:t>
            </a:r>
          </a:p>
          <a:p>
            <a:pPr marL="342900" indent="-342900">
              <a:spcAft>
                <a:spcPts val="600"/>
              </a:spcAft>
              <a:buFont typeface="+mj-lt"/>
              <a:buAutoNum type="alphaLcPeriod"/>
            </a:pPr>
            <a:r>
              <a:rPr lang="en-US" dirty="0">
                <a:solidFill>
                  <a:prstClr val="black"/>
                </a:solidFill>
                <a:cs typeface="Arial" panose="020B0604020202020204" pitchFamily="34" charset="0"/>
              </a:rPr>
              <a:t>False</a:t>
            </a:r>
          </a:p>
          <a:p>
            <a:pPr>
              <a:spcAft>
                <a:spcPts val="600"/>
              </a:spcAft>
            </a:pPr>
            <a:r>
              <a:rPr lang="en-US" b="1" dirty="0">
                <a:solidFill>
                  <a:prstClr val="black"/>
                </a:solidFill>
                <a:cs typeface="Arial" panose="020B0604020202020204" pitchFamily="34" charset="0"/>
              </a:rPr>
              <a:t>Answer: a. True </a:t>
            </a:r>
          </a:p>
          <a:p>
            <a:pPr>
              <a:spcAft>
                <a:spcPts val="600"/>
              </a:spcAft>
            </a:pPr>
            <a:r>
              <a:rPr lang="en-US" dirty="0">
                <a:solidFill>
                  <a:prstClr val="black"/>
                </a:solidFill>
                <a:cs typeface="Arial" panose="020B0604020202020204" pitchFamily="34" charset="0"/>
              </a:rPr>
              <a:t>If you bought your Medigap policy before 1992, it might not be guaranteed renewable. This means the Medigap insurance company can refuse to renew your Medigap policy, as long as it gets the state’s approval to cancel your policy. However, if this does happen, you have the right to buy another Medigap policy.</a:t>
            </a:r>
          </a:p>
        </p:txBody>
      </p:sp>
    </p:spTree>
    <p:extLst>
      <p:ext uri="{BB962C8B-B14F-4D97-AF65-F5344CB8AC3E}">
        <p14:creationId xmlns:p14="http://schemas.microsoft.com/office/powerpoint/2010/main" val="3908695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661988"/>
            <a:ext cx="5759450" cy="3240087"/>
          </a:xfrm>
        </p:spPr>
      </p:sp>
      <p:sp>
        <p:nvSpPr>
          <p:cNvPr id="3" name="Notes Placeholder 2"/>
          <p:cNvSpPr>
            <a:spLocks noGrp="1"/>
          </p:cNvSpPr>
          <p:nvPr>
            <p:ph type="body" idx="1"/>
          </p:nvPr>
        </p:nvSpPr>
        <p:spPr>
          <a:xfrm>
            <a:off x="731520" y="4140517"/>
            <a:ext cx="5852160" cy="3780473"/>
          </a:xfrm>
        </p:spPr>
        <p:txBody>
          <a:bodyPr/>
          <a:lstStyle/>
          <a:p>
            <a:pPr defTabSz="966612">
              <a:spcAft>
                <a:spcPts val="600"/>
              </a:spcAft>
              <a:defRPr/>
            </a:pPr>
            <a:r>
              <a:rPr lang="en-US" b="1" dirty="0">
                <a:cs typeface="Arial" panose="020B0604020202020204" pitchFamily="34" charset="0"/>
              </a:rPr>
              <a:t>Presenter Notes</a:t>
            </a:r>
          </a:p>
          <a:p>
            <a:pPr defTabSz="724959">
              <a:spcAft>
                <a:spcPts val="600"/>
              </a:spcAft>
              <a:buClr>
                <a:srgbClr val="00539A"/>
              </a:buClr>
              <a:defRPr/>
            </a:pPr>
            <a:r>
              <a:rPr lang="en-US" dirty="0">
                <a:cs typeface="Arial" panose="020B0604020202020204" pitchFamily="34" charset="0"/>
              </a:rPr>
              <a:t>At the end of this lesson, you’ll be able to:</a:t>
            </a:r>
          </a:p>
          <a:p>
            <a:pPr marL="181240" indent="-181240" defTabSz="724959">
              <a:spcAft>
                <a:spcPts val="600"/>
              </a:spcAft>
              <a:buFont typeface="Wingdings" panose="05000000000000000000" pitchFamily="2" charset="2"/>
              <a:buChar char="§"/>
              <a:defRPr/>
            </a:pPr>
            <a:r>
              <a:rPr lang="en-US" dirty="0">
                <a:cs typeface="Arial" panose="020B0604020202020204" pitchFamily="34" charset="0"/>
              </a:rPr>
              <a:t>Explain what Medigap policies are</a:t>
            </a:r>
          </a:p>
          <a:p>
            <a:pPr marL="181240" indent="-181240" defTabSz="724959">
              <a:spcAft>
                <a:spcPts val="600"/>
              </a:spcAft>
              <a:buFont typeface="Wingdings" panose="05000000000000000000" pitchFamily="2" charset="2"/>
              <a:buChar char="§"/>
              <a:defRPr/>
            </a:pPr>
            <a:r>
              <a:rPr lang="en-US" dirty="0">
                <a:cs typeface="Arial" panose="020B0604020202020204" pitchFamily="34" charset="0"/>
              </a:rPr>
              <a:t>Identify Medicare Part A (Hospital Insurance)- and Medicare Part B (Medical Insurance)-covered medically necessary services</a:t>
            </a:r>
          </a:p>
          <a:p>
            <a:pPr marL="181240" indent="-181240" defTabSz="724959">
              <a:spcAft>
                <a:spcPts val="600"/>
              </a:spcAft>
              <a:buFont typeface="Wingdings" panose="05000000000000000000" pitchFamily="2" charset="2"/>
              <a:buChar char="§"/>
              <a:defRPr/>
            </a:pPr>
            <a:r>
              <a:rPr lang="en-US" dirty="0">
                <a:cs typeface="Arial" panose="020B0604020202020204" pitchFamily="34" charset="0"/>
              </a:rPr>
              <a:t>Find the current Part A and Part B amounts</a:t>
            </a:r>
            <a:endParaRPr lang="en-US" dirty="0"/>
          </a:p>
        </p:txBody>
      </p:sp>
    </p:spTree>
    <p:extLst>
      <p:ext uri="{BB962C8B-B14F-4D97-AF65-F5344CB8AC3E}">
        <p14:creationId xmlns:p14="http://schemas.microsoft.com/office/powerpoint/2010/main" val="36411085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76484"/>
            <a:ext cx="5852160" cy="3780473"/>
          </a:xfrm>
        </p:spPr>
        <p:txBody>
          <a:bodyPr/>
          <a:lstStyle/>
          <a:p>
            <a:pPr defTabSz="966612">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Review Scenario 1</a:t>
            </a:r>
          </a:p>
          <a:p>
            <a:pPr defTabSz="966612">
              <a:spcAft>
                <a:spcPts val="600"/>
              </a:spcAft>
              <a:defRPr/>
            </a:pPr>
            <a:r>
              <a:rPr lang="en-US" dirty="0">
                <a:solidFill>
                  <a:prstClr val="black"/>
                </a:solidFill>
                <a:cs typeface="Arial" panose="020B0604020202020204" pitchFamily="34" charset="0"/>
              </a:rPr>
              <a:t>Ted is 64 and has had Medicare for 4 years due to a disability. He was able to purchase a Medigap policy because he lives in a state that requires insurance companies to offer a Medigap policy to people with Medicare who are under 65. What might change when Ted turns 65 next year?</a:t>
            </a:r>
          </a:p>
        </p:txBody>
      </p:sp>
    </p:spTree>
    <p:extLst>
      <p:ext uri="{BB962C8B-B14F-4D97-AF65-F5344CB8AC3E}">
        <p14:creationId xmlns:p14="http://schemas.microsoft.com/office/powerpoint/2010/main" val="841334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720465"/>
            <a:ext cx="5852160" cy="5136642"/>
          </a:xfrm>
        </p:spPr>
        <p:txBody>
          <a:bodyPr/>
          <a:lstStyle/>
          <a:p>
            <a:pPr defTabSz="966612">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Review Scenario 1 Considerations</a:t>
            </a:r>
          </a:p>
          <a:p>
            <a:pPr defTabSz="966612">
              <a:spcAft>
                <a:spcPts val="600"/>
              </a:spcAft>
              <a:defRPr/>
            </a:pPr>
            <a:r>
              <a:rPr lang="en-US" dirty="0">
                <a:solidFill>
                  <a:prstClr val="black"/>
                </a:solidFill>
                <a:cs typeface="Arial" panose="020B0604020202020204" pitchFamily="34" charset="0"/>
              </a:rPr>
              <a:t>What might change when Ted turns 65 next year?</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Ted will get a Medigap Open Enrollment Period (OEP) when he turns 65. </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He’ll have a wider choice of Medigap policies and be able to get a lower Medigap premium.</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Since Ted is signing up during the Medigap OEP, insurance companies can’t refuse to sell him any Medigap policy due to his disability or charge him a higher premium than they charge other people of the same age.</a:t>
            </a:r>
          </a:p>
          <a:p>
            <a:pPr defTabSz="966612">
              <a:spcAft>
                <a:spcPts val="600"/>
              </a:spcAft>
              <a:defRPr/>
            </a:pPr>
            <a:r>
              <a:rPr lang="en-US" dirty="0">
                <a:solidFill>
                  <a:prstClr val="black"/>
                </a:solidFill>
                <a:cs typeface="Arial" panose="020B0604020202020204" pitchFamily="34" charset="0"/>
              </a:rPr>
              <a:t>Ted can avoid waiting periods for pre-existing conditions if he had continuous qualifying coverage, or hasn’t gone without health care coverage more than 63 days prior to the effective date of the Medigap policy. Because Medicare (Part A (Hospital Insurance) and/or Part B (Medical Insurance)) is qualified coverage, and Ted had Medicare for more than 6 months before he turned 65, he won’t have a pre-existing condition waiting period.</a:t>
            </a:r>
          </a:p>
          <a:p>
            <a:pPr defTabSz="966612">
              <a:spcAft>
                <a:spcPts val="600"/>
              </a:spcAft>
              <a:defRPr/>
            </a:pPr>
            <a:r>
              <a:rPr lang="en-US" dirty="0">
                <a:solidFill>
                  <a:prstClr val="black"/>
                </a:solidFill>
                <a:cs typeface="Arial" panose="020B0604020202020204" pitchFamily="34" charset="0"/>
              </a:rPr>
              <a:t>Let’s say Ted only had Medicare for 4 months before he turned 65, no other health insurance for more than 63 days prior to getting Medicare, and got his Medigap policy during the first month of his Medigap OEP. In this instance, Ted might have a 2-month pre-existing condition waiting period. During this time the Medigap insurance company can refuse to cover Ted’s out-of-pocket costs for his pre-existing health problems. Medicare will still cover the Medicare-covered services associated with Ted’s condition, and Ted will be responsible for the deductibles, coinsurance, and copayments. After the pre-existing condition waiting period ends, the Medigap policy will cover the condition that was excluded. </a:t>
            </a:r>
          </a:p>
          <a:p>
            <a:pPr>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21320821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16477"/>
            <a:ext cx="5852160" cy="3780473"/>
          </a:xfrm>
        </p:spPr>
        <p:txBody>
          <a:bodyPr/>
          <a:lstStyle/>
          <a:p>
            <a:pPr defTabSz="966612">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Review Scenario 2</a:t>
            </a:r>
          </a:p>
          <a:p>
            <a:pPr defTabSz="966612">
              <a:spcAft>
                <a:spcPts val="600"/>
              </a:spcAft>
              <a:defRPr/>
            </a:pPr>
            <a:r>
              <a:rPr lang="en-US" dirty="0">
                <a:solidFill>
                  <a:prstClr val="black"/>
                </a:solidFill>
                <a:cs typeface="Arial" panose="020B0604020202020204" pitchFamily="34" charset="0"/>
              </a:rPr>
              <a:t>Sophie is 67 and healthy. She retired last month and ended her employer-sponsored health coverage. She was enrolled in Part A and just enrolled in Part B. She’s interested in buying a Medigap policy to help her with her out-of-pocket costs. What does Sophie need to consider?</a:t>
            </a:r>
          </a:p>
        </p:txBody>
      </p:sp>
    </p:spTree>
    <p:extLst>
      <p:ext uri="{BB962C8B-B14F-4D97-AF65-F5344CB8AC3E}">
        <p14:creationId xmlns:p14="http://schemas.microsoft.com/office/powerpoint/2010/main" val="38741633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28478"/>
            <a:ext cx="5852160" cy="3780473"/>
          </a:xfrm>
        </p:spPr>
        <p:txBody>
          <a:bodyPr/>
          <a:lstStyle/>
          <a:p>
            <a:pPr defTabSz="966612">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Review Scenario 2 Considerations</a:t>
            </a:r>
          </a:p>
          <a:p>
            <a:pPr defTabSz="966612">
              <a:spcAft>
                <a:spcPts val="600"/>
              </a:spcAft>
              <a:defRPr/>
            </a:pPr>
            <a:r>
              <a:rPr lang="en-US" dirty="0">
                <a:solidFill>
                  <a:prstClr val="black"/>
                </a:solidFill>
                <a:cs typeface="Arial" panose="020B0604020202020204" pitchFamily="34" charset="0"/>
              </a:rPr>
              <a:t>The best time for Sophie to buy a Medigap policy is during her Medigap OEP. This period lasts 6 months, and begins on the first day of the month in which she was both 65 or older and enrolled in Part B. During this period, Sophie has guaranteed issue rights. Insurance companies must sell her a Medigap policy, cover all of her pre-existing conditions, and can’t charge her more for a Medigap policy based upon her past or present health problems.</a:t>
            </a:r>
          </a:p>
          <a:p>
            <a:pPr defTabSz="966612">
              <a:spcAft>
                <a:spcPts val="600"/>
              </a:spcAft>
              <a:defRPr/>
            </a:pPr>
            <a:r>
              <a:rPr lang="en-US" dirty="0">
                <a:solidFill>
                  <a:prstClr val="black"/>
                </a:solidFill>
                <a:cs typeface="Arial" panose="020B0604020202020204" pitchFamily="34" charset="0"/>
              </a:rPr>
              <a:t>What if Sophie waited a year to buy a Medigap policy? After her Medigap OEP, Medigap insurance companies are generally allowed to use medical underwriting to decide whether to accept an application and how much to charge. There’s no guarantee that an insurance company will sell Sophie a Medigap policy if she doesn’t enroll within the time allowed under federal or state laws. </a:t>
            </a:r>
          </a:p>
        </p:txBody>
      </p:sp>
    </p:spTree>
    <p:extLst>
      <p:ext uri="{BB962C8B-B14F-4D97-AF65-F5344CB8AC3E}">
        <p14:creationId xmlns:p14="http://schemas.microsoft.com/office/powerpoint/2010/main" val="40251382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52481"/>
            <a:ext cx="5852160" cy="3780473"/>
          </a:xfrm>
        </p:spPr>
        <p:txBody>
          <a:bodyPr/>
          <a:lstStyle/>
          <a:p>
            <a:pPr defTabSz="966612">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There are some key points you should know about Medigap.</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To buy a Medigap policy, you must have Part A and Part B. </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If you buy a Medigap policy, you must continue to pay your Part B premium. You pay the insurance company a monthly premium for your Medigap policy.</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Medigap policies only cover individuals. Your spouse wouldn’t be covered by your policy. If your spouse wants Medigap coverage, he or she would have to purchase his or her own individual policy.</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Medigap insurance companies in most states can only sell you a standardized Medigap policy. Each standardized Medigap policy must offer the same basic benefits, no matter which insurance company sells it.</a:t>
            </a:r>
          </a:p>
        </p:txBody>
      </p:sp>
    </p:spTree>
    <p:extLst>
      <p:ext uri="{BB962C8B-B14F-4D97-AF65-F5344CB8AC3E}">
        <p14:creationId xmlns:p14="http://schemas.microsoft.com/office/powerpoint/2010/main" val="28375071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16477"/>
            <a:ext cx="5852160" cy="3780473"/>
          </a:xfrm>
        </p:spPr>
        <p:txBody>
          <a:bodyPr/>
          <a:lstStyle/>
          <a:p>
            <a:pPr defTabSz="966612">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There are some key points you should know about Medigap (continued).</a:t>
            </a:r>
          </a:p>
          <a:p>
            <a:pPr marL="125861" indent="-125861" defTabSz="966612">
              <a:spcBef>
                <a:spcPts val="634"/>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The costs for a Medigap policy can vary by the plan you choose, and by the company from which it’s bought.</a:t>
            </a:r>
          </a:p>
          <a:p>
            <a:pPr marL="125861" indent="-125861" defTabSz="966612">
              <a:spcBef>
                <a:spcPts val="634"/>
              </a:spcBef>
              <a:spcAft>
                <a:spcPts val="600"/>
              </a:spcAft>
              <a:buFont typeface="Wingdings" panose="05000000000000000000" pitchFamily="2" charset="2"/>
              <a:buChar char="§"/>
              <a:defRPr/>
            </a:pPr>
            <a:r>
              <a:rPr lang="en-US" dirty="0">
                <a:solidFill>
                  <a:prstClr val="black"/>
                </a:solidFill>
                <a:cs typeface="Arial" panose="020B0604020202020204" pitchFamily="34" charset="0"/>
              </a:rPr>
              <a:t>In general, Medigap policies can only cover costs associated with services covered by Original Medicare. </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Medigap policies don’t work with Medicare Advantage Plans.</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Insurance companies selling Medigap policies can't sell Plans C or F to people who turned 65 on January 1, 2020, or later, or to people who get premium-free Part A (due to a disability or End-Stage Renal Disease (ESRD)) as of January 1, 2020, or later.</a:t>
            </a:r>
          </a:p>
        </p:txBody>
      </p:sp>
    </p:spTree>
    <p:extLst>
      <p:ext uri="{BB962C8B-B14F-4D97-AF65-F5344CB8AC3E}">
        <p14:creationId xmlns:p14="http://schemas.microsoft.com/office/powerpoint/2010/main" val="5158032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64483"/>
            <a:ext cx="5852160" cy="3780473"/>
          </a:xfrm>
        </p:spPr>
        <p:txBody>
          <a:bodyPr/>
          <a:lstStyle/>
          <a:p>
            <a:endParaRPr lang="en-US" dirty="0"/>
          </a:p>
        </p:txBody>
      </p:sp>
    </p:spTree>
    <p:extLst>
      <p:ext uri="{BB962C8B-B14F-4D97-AF65-F5344CB8AC3E}">
        <p14:creationId xmlns:p14="http://schemas.microsoft.com/office/powerpoint/2010/main" val="22088793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endParaRPr lang="en-US" dirty="0"/>
          </a:p>
        </p:txBody>
      </p:sp>
    </p:spTree>
    <p:extLst>
      <p:ext uri="{BB962C8B-B14F-4D97-AF65-F5344CB8AC3E}">
        <p14:creationId xmlns:p14="http://schemas.microsoft.com/office/powerpoint/2010/main" val="12757171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720465"/>
            <a:ext cx="5852160" cy="5547360"/>
          </a:xfrm>
        </p:spPr>
        <p:txBody>
          <a:bodyPr/>
          <a:lstStyle/>
          <a:p>
            <a:pPr defTabSz="966612">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This chart displays a side-by-side comparison of how Medigap policies and Medicare Advantage Plans differ.</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Both are offered by private companies. </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Medigap must follow federal and state laws, but routine day-to-day oversight of standardized Medigap plans is the states’ responsibility. Medicare Advantage Plans must be approved by Medicare.</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Medigap policies only work with Original Medicare. They don’t work with Medicare Advantage Plans. If you join a Medicare Advantage Plan, you can’t use a Medigap policy to pay for the out-of-pocket costs you have in the Medicare Advantage Plan.</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Original Medicare pays for many, but not all, health care services and supplies. Private insurance companies sell Medigap policies to help pay for some of the out-of-pocket costs (“gaps”) that Original Medicare doesn’t cover. Medigap policies don’t pay your Medicare premiums. Most Medigap policies don’t cover out-of-pocket drug expenses. If you want prescription drug coverage, you will need to consider joining a Medicare drug plan (also known as PDP). Some older policies (no longer sold) may have included some prescription drug coverage (Plan I). Medicare Advantage Plans cover Medicare Part A (Hospital Insurance)- and Part B (Medical Insurance)-covered services, may include Medicare drug coverage, and may offer extra coverage like vision, hearing, dental, and wellness programs.</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In both cases, you must have Part A and Part B to buy a Medigap policy.</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You pay a premium for a Medigap policy or a Medicare Advantage Plan, as well as the Part B premium.</a:t>
            </a:r>
          </a:p>
          <a:p>
            <a:pPr marL="125861" indent="-125861" defTabSz="966612">
              <a:spcAft>
                <a:spcPts val="600"/>
              </a:spcAft>
              <a:buFont typeface="Wingdings" panose="05000000000000000000" pitchFamily="2" charset="2"/>
              <a:buChar char="§"/>
              <a:defRPr/>
            </a:pPr>
            <a:r>
              <a:rPr lang="en-US" dirty="0">
                <a:solidFill>
                  <a:prstClr val="black"/>
                </a:solidFill>
                <a:cs typeface="Arial" panose="020B0604020202020204" pitchFamily="34" charset="0"/>
              </a:rPr>
              <a:t>If you already have a Medicare Advantage Plan, it’s illegal for anyone to sell you a Medigap policy unless you’re disenrolling from your Medicare Advantage Plan to go back to Original Medicare. </a:t>
            </a:r>
          </a:p>
        </p:txBody>
      </p:sp>
    </p:spTree>
    <p:extLst>
      <p:ext uri="{BB962C8B-B14F-4D97-AF65-F5344CB8AC3E}">
        <p14:creationId xmlns:p14="http://schemas.microsoft.com/office/powerpoint/2010/main" val="35586570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52481"/>
            <a:ext cx="5852160" cy="3780473"/>
          </a:xfrm>
        </p:spPr>
        <p:txBody>
          <a:bodyPr/>
          <a:lstStyle/>
          <a:p>
            <a:endParaRPr lang="en-US" dirty="0"/>
          </a:p>
        </p:txBody>
      </p:sp>
      <p:sp>
        <p:nvSpPr>
          <p:cNvPr id="4" name="Slide Number Placeholder 3"/>
          <p:cNvSpPr>
            <a:spLocks noGrp="1"/>
          </p:cNvSpPr>
          <p:nvPr>
            <p:ph type="sldNum" sz="quarter" idx="5"/>
          </p:nvPr>
        </p:nvSpPr>
        <p:spPr/>
        <p:txBody>
          <a:bodyPr/>
          <a:lstStyle/>
          <a:p>
            <a:fld id="{C6133CD7-0C4B-49EE-B48B-55DA0768B491}" type="slidenum">
              <a:rPr lang="en-US" smtClean="0"/>
              <a:t>59</a:t>
            </a:fld>
            <a:endParaRPr lang="en-US"/>
          </a:p>
        </p:txBody>
      </p:sp>
    </p:spTree>
    <p:extLst>
      <p:ext uri="{BB962C8B-B14F-4D97-AF65-F5344CB8AC3E}">
        <p14:creationId xmlns:p14="http://schemas.microsoft.com/office/powerpoint/2010/main" val="236226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90500"/>
            <a:ext cx="5852160" cy="3780473"/>
          </a:xfrm>
        </p:spPr>
        <p:txBody>
          <a:bodyPr/>
          <a:lstStyle/>
          <a:p>
            <a:pPr defTabSz="966612">
              <a:spcAft>
                <a:spcPts val="600"/>
              </a:spcAft>
              <a:defRPr/>
            </a:pPr>
            <a:r>
              <a:rPr lang="en-US" b="1" dirty="0">
                <a:cs typeface="Arial" panose="020B0604020202020204" pitchFamily="34" charset="0"/>
              </a:rPr>
              <a:t>Presenter Notes</a:t>
            </a:r>
          </a:p>
          <a:p>
            <a:pPr defTabSz="966612">
              <a:spcAft>
                <a:spcPts val="600"/>
              </a:spcAft>
              <a:defRPr/>
            </a:pPr>
            <a:r>
              <a:rPr lang="en-US" dirty="0">
                <a:solidFill>
                  <a:prstClr val="black"/>
                </a:solidFill>
                <a:cs typeface="Arial" panose="020B0604020202020204" pitchFamily="34" charset="0"/>
              </a:rPr>
              <a:t>When you first enroll in Medicare, and during certain times of the year, you can choose how you get your Medicare coverage. </a:t>
            </a:r>
          </a:p>
          <a:p>
            <a:pPr defTabSz="966612">
              <a:spcAft>
                <a:spcPts val="600"/>
              </a:spcAft>
              <a:defRPr/>
            </a:pPr>
            <a:r>
              <a:rPr lang="en-US" dirty="0">
                <a:solidFill>
                  <a:prstClr val="black"/>
                </a:solidFill>
                <a:cs typeface="Arial" panose="020B0604020202020204" pitchFamily="34" charset="0"/>
              </a:rPr>
              <a:t>There are 2 main ways to get Medicare—Original Medicare and Medicare Advantage (also known as Part C). Original Medicare includes Part A (Hospital Insurance) and Part B (Medical Insurance). To help pay your out-of-pocket costs in Original Medicare (like your 20% coinsurance), you can also buy supplemental coverage. This includes Medicare Supplement Insurance (Medigap). Medigap policies only work with Original Medicare.</a:t>
            </a:r>
          </a:p>
        </p:txBody>
      </p:sp>
    </p:spTree>
    <p:extLst>
      <p:ext uri="{BB962C8B-B14F-4D97-AF65-F5344CB8AC3E}">
        <p14:creationId xmlns:p14="http://schemas.microsoft.com/office/powerpoint/2010/main" val="17551638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661988"/>
            <a:ext cx="5759450" cy="3240087"/>
          </a:xfrm>
        </p:spPr>
      </p:sp>
      <p:sp>
        <p:nvSpPr>
          <p:cNvPr id="3" name="Notes Placeholder 2"/>
          <p:cNvSpPr>
            <a:spLocks noGrp="1"/>
          </p:cNvSpPr>
          <p:nvPr>
            <p:ph type="body" idx="1"/>
          </p:nvPr>
        </p:nvSpPr>
        <p:spPr>
          <a:xfrm>
            <a:off x="731520" y="4068508"/>
            <a:ext cx="5852160" cy="3780473"/>
          </a:xfrm>
        </p:spPr>
        <p:txBody>
          <a:bodyPr/>
          <a:lstStyle/>
          <a:p>
            <a:endParaRPr lang="en-US" dirty="0"/>
          </a:p>
        </p:txBody>
      </p:sp>
      <p:sp>
        <p:nvSpPr>
          <p:cNvPr id="4" name="Slide Number Placeholder 3"/>
          <p:cNvSpPr>
            <a:spLocks noGrp="1"/>
          </p:cNvSpPr>
          <p:nvPr>
            <p:ph type="sldNum" sz="quarter" idx="5"/>
          </p:nvPr>
        </p:nvSpPr>
        <p:spPr/>
        <p:txBody>
          <a:bodyPr/>
          <a:lstStyle/>
          <a:p>
            <a:fld id="{C6133CD7-0C4B-49EE-B48B-55DA0768B491}" type="slidenum">
              <a:rPr lang="en-US" smtClean="0"/>
              <a:t>60</a:t>
            </a:fld>
            <a:endParaRPr lang="en-US"/>
          </a:p>
        </p:txBody>
      </p:sp>
    </p:spTree>
    <p:extLst>
      <p:ext uri="{BB962C8B-B14F-4D97-AF65-F5344CB8AC3E}">
        <p14:creationId xmlns:p14="http://schemas.microsoft.com/office/powerpoint/2010/main" val="10199499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88486"/>
            <a:ext cx="5852160" cy="3780473"/>
          </a:xfrm>
        </p:spPr>
        <p:txBody>
          <a:bodyPr/>
          <a:lstStyle/>
          <a:p>
            <a:endParaRPr lang="en-US" dirty="0"/>
          </a:p>
        </p:txBody>
      </p:sp>
    </p:spTree>
    <p:extLst>
      <p:ext uri="{BB962C8B-B14F-4D97-AF65-F5344CB8AC3E}">
        <p14:creationId xmlns:p14="http://schemas.microsoft.com/office/powerpoint/2010/main" val="16069165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948589"/>
            <a:ext cx="5852160" cy="3780473"/>
          </a:xfrm>
        </p:spPr>
        <p:txBody>
          <a:bodyPr/>
          <a:lstStyle/>
          <a:p>
            <a:pPr marL="0" indent="0" defTabSz="966612">
              <a:spcAft>
                <a:spcPts val="600"/>
              </a:spcAft>
              <a:buNone/>
              <a:defRPr/>
            </a:pPr>
            <a:r>
              <a:rPr lang="en-US" b="1" dirty="0">
                <a:cs typeface="Arial" panose="020B0604020202020204" pitchFamily="34" charset="0"/>
              </a:rPr>
              <a:t>Presenter Notes</a:t>
            </a:r>
          </a:p>
          <a:p>
            <a:pPr marL="0" indent="0" defTabSz="966612">
              <a:spcAft>
                <a:spcPts val="600"/>
              </a:spcAft>
              <a:buNone/>
              <a:defRPr/>
            </a:pPr>
            <a:r>
              <a:rPr lang="en-US" dirty="0">
                <a:cs typeface="Arial" panose="020B0604020202020204" pitchFamily="34" charset="0"/>
              </a:rPr>
              <a:t>Stay connected. Visit </a:t>
            </a:r>
            <a:r>
              <a:rPr lang="en-US" dirty="0">
                <a:cs typeface="Arial" panose="020B0604020202020204" pitchFamily="34" charset="0"/>
                <a:hlinkClick r:id="rId3"/>
              </a:rPr>
              <a:t>CMSnationaltrainingprogram.cms.gov</a:t>
            </a:r>
            <a:r>
              <a:rPr lang="en-US" baseline="0" dirty="0">
                <a:cs typeface="Arial" panose="020B0604020202020204" pitchFamily="34" charset="0"/>
              </a:rPr>
              <a:t> to view NTP training materials and to subscribe to our email list. </a:t>
            </a:r>
            <a:r>
              <a:rPr lang="en-US" dirty="0">
                <a:cs typeface="Arial" panose="020B0604020202020204" pitchFamily="34" charset="0"/>
              </a:rPr>
              <a:t>Contact us at </a:t>
            </a:r>
            <a:r>
              <a:rPr lang="en-US" dirty="0">
                <a:cs typeface="Arial" panose="020B0604020202020204" pitchFamily="34" charset="0"/>
                <a:hlinkClick r:id="rId4"/>
              </a:rPr>
              <a:t>training@cms.hhs.gov</a:t>
            </a:r>
            <a:r>
              <a:rPr lang="en-US" dirty="0">
                <a:cs typeface="Arial" panose="020B0604020202020204" pitchFamily="34" charset="0"/>
              </a:rPr>
              <a:t>. </a:t>
            </a:r>
          </a:p>
          <a:p>
            <a:pPr marL="0" indent="0">
              <a:spcAft>
                <a:spcPts val="600"/>
              </a:spcAft>
              <a:buNone/>
            </a:pPr>
            <a:endParaRPr lang="en-US" dirty="0"/>
          </a:p>
        </p:txBody>
      </p:sp>
    </p:spTree>
    <p:extLst>
      <p:ext uri="{BB962C8B-B14F-4D97-AF65-F5344CB8AC3E}">
        <p14:creationId xmlns:p14="http://schemas.microsoft.com/office/powerpoint/2010/main" val="3634023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768471"/>
            <a:ext cx="5852160" cy="5353304"/>
          </a:xfrm>
        </p:spPr>
        <p:txBody>
          <a:bodyPr/>
          <a:lstStyle/>
          <a:p>
            <a:pPr defTabSz="966612">
              <a:spcAft>
                <a:spcPts val="600"/>
              </a:spcAft>
              <a:defRPr/>
            </a:pPr>
            <a:r>
              <a:rPr lang="en-US" b="1" dirty="0">
                <a:cs typeface="Arial" panose="020B0604020202020204" pitchFamily="34" charset="0"/>
              </a:rPr>
              <a:t>Presenter Notes (this slide has animation)</a:t>
            </a:r>
            <a:endParaRPr lang="en-US" dirty="0">
              <a:cs typeface="Arial" panose="020B0604020202020204" pitchFamily="34" charset="0"/>
            </a:endParaRPr>
          </a:p>
          <a:p>
            <a:pPr marL="117475" indent="-117475">
              <a:spcAft>
                <a:spcPts val="600"/>
              </a:spcAft>
              <a:buFont typeface="Wingdings" panose="05000000000000000000" pitchFamily="2" charset="2"/>
              <a:buChar char="§"/>
              <a:defRPr/>
            </a:pPr>
            <a:r>
              <a:rPr lang="en-US" dirty="0">
                <a:cs typeface="Arial" panose="020B0604020202020204" pitchFamily="34" charset="0"/>
              </a:rPr>
              <a:t>A Medigap policy is an insurance policy that helps fill "gaps" in Original Medicare and is sold by private companies. Original Medicare pays for much, but not all, of the cost for covered health care services and supplies. Medigap can help pay for some of the costs that Original Medicare doesn't, like copayments, coinsurance, and deductibles. </a:t>
            </a:r>
          </a:p>
          <a:p>
            <a:pPr marL="117475" indent="-117475">
              <a:spcAft>
                <a:spcPts val="600"/>
              </a:spcAft>
              <a:buFont typeface="Wingdings" panose="05000000000000000000" pitchFamily="2" charset="2"/>
              <a:buChar char="§"/>
              <a:defRPr/>
            </a:pPr>
            <a:r>
              <a:rPr lang="en-US" dirty="0">
                <a:cs typeface="Arial" panose="020B0604020202020204" pitchFamily="34" charset="0"/>
              </a:rPr>
              <a:t>Medigap policies are standardized, and in most states are named by letters, Plans A–N. Each standardized Medigap policy under the same plan letter must offer the same basic benefits, no matter which insurance company sells it. Cost is usually the only difference between Medigap policies with the same plan letter sold by different insurance companies.</a:t>
            </a:r>
            <a:endParaRPr lang="en-US" strike="sngStrike" dirty="0">
              <a:cs typeface="Arial" panose="020B0604020202020204" pitchFamily="34" charset="0"/>
            </a:endParaRPr>
          </a:p>
          <a:p>
            <a:pPr marL="117475" indent="-117475">
              <a:spcAft>
                <a:spcPts val="600"/>
              </a:spcAft>
              <a:buFont typeface="Wingdings" panose="05000000000000000000" pitchFamily="2" charset="2"/>
              <a:buChar char="§"/>
              <a:defRPr/>
            </a:pPr>
            <a:r>
              <a:rPr lang="en-US" dirty="0">
                <a:cs typeface="Arial" panose="020B0604020202020204" pitchFamily="34" charset="0"/>
              </a:rPr>
              <a:t>If you have Original Medicare and a Medigap policy, Medicare will pay its share of the Medicare-approved amounts for covered health care costs. Then, your Medigap policy pays its share. Generally, you must have Part A and Part B to buy a Medigap policy.</a:t>
            </a:r>
          </a:p>
          <a:p>
            <a:pPr>
              <a:spcAft>
                <a:spcPts val="600"/>
              </a:spcAft>
              <a:defRPr/>
            </a:pPr>
            <a:r>
              <a:rPr lang="en-US" dirty="0">
                <a:cs typeface="Arial" panose="020B0604020202020204" pitchFamily="34" charset="0"/>
              </a:rPr>
              <a:t>Medigap policies don’t cover your share of the costs under other types of health coverage, including Medicare Advantage Plans, stand-alone Medicare drug plans (PDPs), employer/union group health coverage (GHP), Medicaid, Department of Veterans Affairs (VA) benefits, or TRICARE. Also, it may be illegal for the insurance company to sell you a Medigap policy if you already have Medicaid or a Medicare Advantage Plan.</a:t>
            </a:r>
          </a:p>
          <a:p>
            <a:pPr>
              <a:spcAft>
                <a:spcPts val="600"/>
              </a:spcAft>
              <a:defRPr/>
            </a:pPr>
            <a:r>
              <a:rPr lang="en-US" dirty="0">
                <a:cs typeface="Arial" panose="020B0604020202020204" pitchFamily="34" charset="0"/>
              </a:rPr>
              <a:t>Medigap policies cover only one person. If you and your spouse both want Medigap coverage, you’ll need to buy separate Medigap policies.</a:t>
            </a:r>
          </a:p>
          <a:p>
            <a:pPr>
              <a:spcAft>
                <a:spcPts val="600"/>
              </a:spcAft>
              <a:defRPr/>
            </a:pPr>
            <a:r>
              <a:rPr lang="en-US" dirty="0">
                <a:cs typeface="Arial" panose="020B0604020202020204" pitchFamily="34" charset="0"/>
              </a:rPr>
              <a:t>You still pay the monthly Part B premium.</a:t>
            </a:r>
          </a:p>
          <a:p>
            <a:pPr>
              <a:spcAft>
                <a:spcPts val="600"/>
              </a:spcAft>
              <a:defRPr/>
            </a:pPr>
            <a:r>
              <a:rPr lang="en-US" dirty="0">
                <a:cs typeface="Arial" panose="020B0604020202020204" pitchFamily="34" charset="0"/>
              </a:rPr>
              <a:t>The following slides in this lesson discuss what you pay in Original Medicare and the costs that Original Medicare doesn’t cover, like copayments, coinsurance, and deductibles. Medigap policies may cover costs Original Medicare doesn’t cover.</a:t>
            </a:r>
          </a:p>
          <a:p>
            <a:pPr>
              <a:spcAft>
                <a:spcPts val="600"/>
              </a:spcAft>
              <a:defRPr/>
            </a:pPr>
            <a:r>
              <a:rPr lang="en-US" dirty="0">
                <a:cs typeface="Arial" panose="020B0604020202020204" pitchFamily="34" charset="0"/>
              </a:rPr>
              <a:t>Appendix A shows how Medigap policies and Medicare Advantage Plans are different.</a:t>
            </a:r>
          </a:p>
        </p:txBody>
      </p:sp>
    </p:spTree>
    <p:extLst>
      <p:ext uri="{BB962C8B-B14F-4D97-AF65-F5344CB8AC3E}">
        <p14:creationId xmlns:p14="http://schemas.microsoft.com/office/powerpoint/2010/main" val="2836545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900487"/>
            <a:ext cx="5852160" cy="4764596"/>
          </a:xfrm>
        </p:spPr>
        <p:txBody>
          <a:bodyPr/>
          <a:lstStyle/>
          <a:p>
            <a:pPr defTabSz="966612">
              <a:spcBef>
                <a:spcPts val="634"/>
              </a:spcBef>
              <a:spcAft>
                <a:spcPts val="600"/>
              </a:spcAft>
              <a:defRPr/>
            </a:pPr>
            <a:r>
              <a:rPr lang="en-US" b="1" dirty="0">
                <a:cs typeface="Arial" panose="020B0604020202020204" pitchFamily="34" charset="0"/>
              </a:rPr>
              <a:t>Presenter Notes</a:t>
            </a:r>
          </a:p>
          <a:p>
            <a:pPr>
              <a:spcBef>
                <a:spcPts val="634"/>
              </a:spcBef>
              <a:spcAft>
                <a:spcPts val="600"/>
              </a:spcAft>
              <a:defRPr/>
            </a:pPr>
            <a:r>
              <a:rPr lang="en-US" dirty="0">
                <a:solidFill>
                  <a:prstClr val="black"/>
                </a:solidFill>
                <a:cs typeface="Arial" panose="020B0604020202020204" pitchFamily="34" charset="0"/>
              </a:rPr>
              <a:t>The actual dollar amounts are updated yearly. To see the most current amounts, visit</a:t>
            </a:r>
            <a:r>
              <a:rPr lang="en-US" dirty="0">
                <a:cs typeface="Arial" panose="020B0604020202020204" pitchFamily="34" charset="0"/>
                <a:hlinkClick r:id="rId3"/>
              </a:rPr>
              <a:t> </a:t>
            </a:r>
            <a:r>
              <a:rPr lang="en-US" dirty="0">
                <a:cs typeface="Arial" panose="020B0604020202020204" pitchFamily="34" charset="0"/>
                <a:hlinkClick r:id="rId4"/>
              </a:rPr>
              <a:t>Medicare.gov/basics/costs/medicare-costs</a:t>
            </a:r>
            <a:r>
              <a:rPr lang="en-US" dirty="0">
                <a:solidFill>
                  <a:prstClr val="black"/>
                </a:solidFill>
                <a:cs typeface="Arial" panose="020B0604020202020204" pitchFamily="34" charset="0"/>
              </a:rPr>
              <a:t>. This is what you pay per benefit period for Part A-covered medically necessary services:</a:t>
            </a:r>
          </a:p>
          <a:p>
            <a:pPr>
              <a:spcBef>
                <a:spcPts val="634"/>
              </a:spcBef>
              <a:spcAft>
                <a:spcPts val="600"/>
              </a:spcAft>
              <a:defRPr/>
            </a:pPr>
            <a:r>
              <a:rPr lang="en-US" b="1" dirty="0">
                <a:solidFill>
                  <a:prstClr val="black"/>
                </a:solidFill>
                <a:cs typeface="Arial" panose="020B0604020202020204" pitchFamily="34" charset="0"/>
              </a:rPr>
              <a:t>Hospital Inpatient Stay</a:t>
            </a:r>
            <a:r>
              <a:rPr lang="en-US" dirty="0">
                <a:solidFill>
                  <a:prstClr val="black"/>
                </a:solidFill>
                <a:cs typeface="Arial" panose="020B0604020202020204" pitchFamily="34" charset="0"/>
              </a:rPr>
              <a:t>: After you pay the deductible amount of $1,632, you pay no coinsurance for days 1–60; $408 for coinsurance per day for days 61–90; $816 for coinsurance per each “lifetime reserve day” for days 91 and beyond each benefit period (up to 60 days over your lifetime); all costs for each day beyond lifetime reserve days. </a:t>
            </a:r>
          </a:p>
          <a:p>
            <a:pPr>
              <a:spcBef>
                <a:spcPts val="634"/>
              </a:spcBef>
              <a:spcAft>
                <a:spcPts val="600"/>
              </a:spcAft>
              <a:defRPr/>
            </a:pPr>
            <a:r>
              <a:rPr lang="en-US" b="1" dirty="0">
                <a:solidFill>
                  <a:prstClr val="black"/>
                </a:solidFill>
                <a:cs typeface="Arial" panose="020B0604020202020204" pitchFamily="34" charset="0"/>
              </a:rPr>
              <a:t>Mental Health Inpatient Stay</a:t>
            </a:r>
            <a:r>
              <a:rPr lang="en-US" dirty="0">
                <a:solidFill>
                  <a:prstClr val="black"/>
                </a:solidFill>
                <a:cs typeface="Arial" panose="020B0604020202020204" pitchFamily="34" charset="0"/>
              </a:rPr>
              <a:t>: After you pay the deductible amount of $1,632, you pay no coinsurance days 1–60;</a:t>
            </a:r>
            <a:r>
              <a:rPr lang="en-US" baseline="0" dirty="0">
                <a:solidFill>
                  <a:prstClr val="black"/>
                </a:solidFill>
                <a:cs typeface="Arial" panose="020B0604020202020204" pitchFamily="34" charset="0"/>
              </a:rPr>
              <a:t> </a:t>
            </a:r>
            <a:r>
              <a:rPr lang="en-US" dirty="0">
                <a:solidFill>
                  <a:prstClr val="black"/>
                </a:solidFill>
                <a:cs typeface="Arial" panose="020B0604020202020204" pitchFamily="34" charset="0"/>
              </a:rPr>
              <a:t>$408 for coinsurance per day for days 61–90; $816 for coinsurance per “lifetime reserve day” after day 90 for each benefit period (up to 60 days over your lifetime); all costs for each day after the lifetime reserve days. Twenty percent</a:t>
            </a:r>
            <a:r>
              <a:rPr lang="en-US" strike="noStrike" baseline="0" dirty="0">
                <a:solidFill>
                  <a:prstClr val="black"/>
                </a:solidFill>
                <a:cs typeface="Arial" panose="020B0604020202020204" pitchFamily="34" charset="0"/>
              </a:rPr>
              <a:t> </a:t>
            </a:r>
            <a:r>
              <a:rPr lang="en-US" dirty="0">
                <a:solidFill>
                  <a:prstClr val="black"/>
                </a:solidFill>
                <a:cs typeface="Arial" panose="020B0604020202020204" pitchFamily="34" charset="0"/>
              </a:rPr>
              <a:t>of the Medicare-approved amount for mental health services you get from doctors and other providers while you're a hospital inpatient.</a:t>
            </a:r>
          </a:p>
          <a:p>
            <a:pPr marL="0" lvl="1">
              <a:spcAft>
                <a:spcPts val="600"/>
              </a:spcAft>
              <a:defRPr/>
            </a:pPr>
            <a:r>
              <a:rPr lang="en-US" b="1" dirty="0">
                <a:solidFill>
                  <a:prstClr val="black"/>
                </a:solidFill>
                <a:cs typeface="Arial" panose="020B0604020202020204" pitchFamily="34" charset="0"/>
              </a:rPr>
              <a:t>NOTE</a:t>
            </a:r>
            <a:r>
              <a:rPr lang="en-US" dirty="0">
                <a:solidFill>
                  <a:prstClr val="black"/>
                </a:solidFill>
                <a:cs typeface="Arial" panose="020B0604020202020204" pitchFamily="34" charset="0"/>
              </a:rPr>
              <a:t>: There's no limit to the number of benefit periods you can have when you get mental health care in a general hospital. You can also have multiple benefit periods when you get care in a psychiatric hospital. Remember, there's a lifetime limit of 190 days.</a:t>
            </a:r>
          </a:p>
          <a:p>
            <a:pPr>
              <a:spcAft>
                <a:spcPts val="600"/>
              </a:spcAft>
            </a:pPr>
            <a:endParaRPr lang="en-US" dirty="0">
              <a:cs typeface="Arial" panose="020B0604020202020204" pitchFamily="34" charset="0"/>
            </a:endParaRPr>
          </a:p>
        </p:txBody>
      </p:sp>
    </p:spTree>
    <p:extLst>
      <p:ext uri="{BB962C8B-B14F-4D97-AF65-F5344CB8AC3E}">
        <p14:creationId xmlns:p14="http://schemas.microsoft.com/office/powerpoint/2010/main" val="3169795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479425"/>
            <a:ext cx="5762625" cy="3241675"/>
          </a:xfrm>
        </p:spPr>
      </p:sp>
      <p:sp>
        <p:nvSpPr>
          <p:cNvPr id="3" name="Notes Placeholder 2"/>
          <p:cNvSpPr>
            <a:spLocks noGrp="1"/>
          </p:cNvSpPr>
          <p:nvPr>
            <p:ph type="body" idx="1"/>
          </p:nvPr>
        </p:nvSpPr>
        <p:spPr>
          <a:xfrm>
            <a:off x="731520" y="3888486"/>
            <a:ext cx="5852160" cy="5016627"/>
          </a:xfrm>
        </p:spPr>
        <p:txBody>
          <a:bodyPr/>
          <a:lstStyle/>
          <a:p>
            <a:pPr defTabSz="966612">
              <a:spcAft>
                <a:spcPts val="600"/>
              </a:spcAft>
              <a:defRPr/>
            </a:pPr>
            <a:r>
              <a:rPr lang="en-US" b="1" dirty="0">
                <a:cs typeface="Arial" panose="020B0604020202020204" pitchFamily="34" charset="0"/>
              </a:rPr>
              <a:t>Presenter Notes</a:t>
            </a:r>
          </a:p>
          <a:p>
            <a:pPr>
              <a:spcAft>
                <a:spcPts val="600"/>
              </a:spcAft>
            </a:pPr>
            <a:r>
              <a:rPr lang="en-US" b="1" dirty="0">
                <a:cs typeface="Arial" panose="020B0604020202020204" pitchFamily="34" charset="0"/>
              </a:rPr>
              <a:t>SNF Care</a:t>
            </a:r>
            <a:r>
              <a:rPr lang="en-US" dirty="0">
                <a:cs typeface="Arial" panose="020B0604020202020204" pitchFamily="34" charset="0"/>
              </a:rPr>
              <a:t>: </a:t>
            </a:r>
            <a:r>
              <a:rPr lang="en-US" dirty="0">
                <a:cs typeface="Arial" panose="020B0604020202020204" pitchFamily="34" charset="0"/>
                <a:hlinkClick r:id="rId3"/>
              </a:rPr>
              <a:t>Medicare.gov/coverage/skilled-nursing-facility-</a:t>
            </a:r>
            <a:r>
              <a:rPr lang="en-US" dirty="0" err="1">
                <a:cs typeface="Arial" panose="020B0604020202020204" pitchFamily="34" charset="0"/>
                <a:hlinkClick r:id="rId3"/>
              </a:rPr>
              <a:t>snf</a:t>
            </a:r>
            <a:r>
              <a:rPr lang="en-US" dirty="0">
                <a:cs typeface="Arial" panose="020B0604020202020204" pitchFamily="34" charset="0"/>
                <a:hlinkClick r:id="rId3"/>
              </a:rPr>
              <a:t>-care</a:t>
            </a:r>
            <a:r>
              <a:rPr lang="en-US" dirty="0">
                <a:cs typeface="Arial" panose="020B0604020202020204" pitchFamily="34" charset="0"/>
              </a:rPr>
              <a:t>—You pay $0 for the first 20 days of each benefit period; a $204 coinsurance per day for days 21–100 of each benefit period; and all costs after day 100.</a:t>
            </a:r>
          </a:p>
          <a:p>
            <a:pPr>
              <a:spcAft>
                <a:spcPts val="600"/>
              </a:spcAft>
            </a:pPr>
            <a:r>
              <a:rPr lang="en-US" b="1" dirty="0">
                <a:cs typeface="Arial" panose="020B0604020202020204" pitchFamily="34" charset="0"/>
              </a:rPr>
              <a:t>Home Health Care Services</a:t>
            </a:r>
            <a:r>
              <a:rPr lang="en-US" dirty="0">
                <a:cs typeface="Arial" panose="020B0604020202020204" pitchFamily="34" charset="0"/>
              </a:rPr>
              <a:t>: </a:t>
            </a:r>
            <a:r>
              <a:rPr lang="en-US" dirty="0">
                <a:cs typeface="Arial" panose="020B0604020202020204" pitchFamily="34" charset="0"/>
                <a:hlinkClick r:id="rId4"/>
              </a:rPr>
              <a:t>Medicare.gov/coverage/home-health-services</a:t>
            </a:r>
            <a:r>
              <a:rPr lang="en-US" dirty="0">
                <a:cs typeface="Arial" panose="020B0604020202020204" pitchFamily="34" charset="0"/>
              </a:rPr>
              <a:t>—You pay $0 for covered home health care services. After the Part B deductible is met, you pay 20% of the Medicare-approved amount for durable medical equipment (DME) for providers accepting assignment.</a:t>
            </a:r>
          </a:p>
          <a:p>
            <a:pPr>
              <a:spcAft>
                <a:spcPts val="600"/>
              </a:spcAft>
            </a:pPr>
            <a:r>
              <a:rPr lang="en-US" b="1" dirty="0">
                <a:cs typeface="Arial" panose="020B0604020202020204" pitchFamily="34" charset="0"/>
              </a:rPr>
              <a:t>Hospice Care</a:t>
            </a:r>
            <a:r>
              <a:rPr lang="en-US" dirty="0">
                <a:cs typeface="Arial" panose="020B0604020202020204" pitchFamily="34" charset="0"/>
              </a:rPr>
              <a:t>: </a:t>
            </a:r>
            <a:r>
              <a:rPr lang="en-US" dirty="0">
                <a:cs typeface="Arial" panose="020B0604020202020204" pitchFamily="34" charset="0"/>
                <a:hlinkClick r:id="rId5"/>
              </a:rPr>
              <a:t>Medicare.gov/coverage/hospice-care</a:t>
            </a:r>
            <a:r>
              <a:rPr lang="en-US" dirty="0">
                <a:cs typeface="Arial" panose="020B0604020202020204" pitchFamily="34" charset="0"/>
              </a:rPr>
              <a:t>—You pay $0 for hospice care; up to $5 per prescription drug to manage pain and symptoms while at home; 5% of the Medicare-approved amount for inpatient respite care. Medicare doesn’t cover room and board when you get hospice care in your home or another facility where you live (like a nursing home).</a:t>
            </a:r>
          </a:p>
          <a:p>
            <a:pPr>
              <a:spcAft>
                <a:spcPts val="600"/>
              </a:spcAft>
            </a:pPr>
            <a:r>
              <a:rPr lang="en-US" b="1" dirty="0">
                <a:cs typeface="Arial" panose="020B0604020202020204" pitchFamily="34" charset="0"/>
              </a:rPr>
              <a:t>Blood</a:t>
            </a:r>
            <a:r>
              <a:rPr lang="en-US" b="0" dirty="0">
                <a:cs typeface="Arial" panose="020B0604020202020204" pitchFamily="34" charset="0"/>
              </a:rPr>
              <a:t>:</a:t>
            </a:r>
            <a:r>
              <a:rPr lang="en-US" dirty="0">
                <a:cs typeface="Arial" panose="020B0604020202020204" pitchFamily="34" charset="0"/>
              </a:rPr>
              <a:t> </a:t>
            </a:r>
            <a:r>
              <a:rPr lang="en-US" dirty="0">
                <a:cs typeface="Arial" panose="020B0604020202020204" pitchFamily="34" charset="0"/>
                <a:hlinkClick r:id="rId6"/>
              </a:rPr>
              <a:t>Medicare.gov/coverage/blood</a:t>
            </a:r>
            <a:r>
              <a:rPr lang="en-US" dirty="0">
                <a:cs typeface="Arial" panose="020B0604020202020204" pitchFamily="34" charset="0"/>
              </a:rPr>
              <a:t>—If the hospital gets blood from a blood bank at no charge, you won’t have to pay for it or replace it. If the hospital has to buy blood for you, you must either pay the hospital costs for the first 3 units of blood you get in a calendar year or have the blood donated by you or someone else. </a:t>
            </a:r>
          </a:p>
        </p:txBody>
      </p:sp>
    </p:spTree>
    <p:extLst>
      <p:ext uri="{BB962C8B-B14F-4D97-AF65-F5344CB8AC3E}">
        <p14:creationId xmlns:p14="http://schemas.microsoft.com/office/powerpoint/2010/main" val="23385235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4.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5.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6.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7.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18.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19.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20.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21.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22.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25.xml"/><Relationship Id="rId4" Type="http://schemas.openxmlformats.org/officeDocument/2006/relationships/image" Target="../media/image6.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26.xml"/><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27.xml"/><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6.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30.xml"/><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6.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6.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6.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6.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6.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6.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6.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41.xml"/><Relationship Id="rId4" Type="http://schemas.openxmlformats.org/officeDocument/2006/relationships/image" Target="../media/image6.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42.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9.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3.xml"/><Relationship Id="rId1" Type="http://schemas.openxmlformats.org/officeDocument/2006/relationships/tags" Target="../tags/tag50.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1.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2.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4.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5.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3710"/>
            <a:ext cx="12192000" cy="992188"/>
          </a:xfrm>
          <a:prstGeom prst="rect">
            <a:avLst/>
          </a:prstGeom>
        </p:spPr>
        <p:txBody>
          <a:bodyPr/>
          <a:lstStyle/>
          <a:p>
            <a:r>
              <a:rPr lang="en-US"/>
              <a:t>Click to add Head</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latin typeface="Arial" panose="020B0604020202020204" pitchFamily="34" charset="0"/>
                <a:cs typeface="Arial" panose="020B0604020202020204" pitchFamily="34" charset="0"/>
              </a:defRPr>
            </a:lvl1pPr>
          </a:lstStyle>
          <a:p>
            <a:r>
              <a:rPr lang="en-US"/>
              <a:t>April 2024</a:t>
            </a:r>
            <a:endParaRPr lang="en-US" dirty="0"/>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latin typeface="Arial" panose="020B0604020202020204" pitchFamily="34" charset="0"/>
                <a:cs typeface="Arial" panose="020B0604020202020204" pitchFamily="34" charset="0"/>
              </a:defRPr>
            </a:lvl1pPr>
          </a:lstStyle>
          <a:p>
            <a:r>
              <a:rPr lang="en-US"/>
              <a:t>Medicare Supplement Insurance (Medigap) Policies</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F0CCE2AE-27A2-40B1-80D1-5342831D4722}" type="slidenum">
              <a:rPr lang="en-US" smtClean="0"/>
              <a:t>‹#›</a:t>
            </a:fld>
            <a:endParaRPr lang="en-US"/>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Tree>
    <p:custDataLst>
      <p:tags r:id="rId1"/>
    </p:custDataLst>
    <p:extLst>
      <p:ext uri="{BB962C8B-B14F-4D97-AF65-F5344CB8AC3E}">
        <p14:creationId xmlns:p14="http://schemas.microsoft.com/office/powerpoint/2010/main" val="964767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NTP  1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7" name="Content Placeholder 6">
            <a:extLst>
              <a:ext uri="{FF2B5EF4-FFF2-40B4-BE49-F238E27FC236}">
                <a16:creationId xmlns:a16="http://schemas.microsoft.com/office/drawing/2014/main" id="{3207DD6D-6002-B945-C50A-F161DB01957F}"/>
              </a:ext>
            </a:extLst>
          </p:cNvPr>
          <p:cNvSpPr>
            <a:spLocks noGrp="1"/>
          </p:cNvSpPr>
          <p:nvPr>
            <p:ph sz="quarter" idx="13" hasCustomPrompt="1"/>
          </p:nvPr>
        </p:nvSpPr>
        <p:spPr>
          <a:xfrm>
            <a:off x="-2550365" y="-2330118"/>
            <a:ext cx="2035629" cy="2141858"/>
          </a:xfrm>
        </p:spPr>
        <p:txBody>
          <a:bodyPr>
            <a:normAutofit/>
          </a:bodyPr>
          <a:lstStyle>
            <a:lvl1pPr>
              <a:defRPr sz="2000"/>
            </a:lvl1pPr>
          </a:lstStyle>
          <a:p>
            <a:pPr lvl="0"/>
            <a:r>
              <a:rPr lang="en-US" dirty="0"/>
              <a:t>1 Click to edit Master</a:t>
            </a:r>
          </a:p>
        </p:txBody>
      </p:sp>
      <p:sp>
        <p:nvSpPr>
          <p:cNvPr id="9" name="Content Placeholder 6">
            <a:extLst>
              <a:ext uri="{FF2B5EF4-FFF2-40B4-BE49-F238E27FC236}">
                <a16:creationId xmlns:a16="http://schemas.microsoft.com/office/drawing/2014/main" id="{178964BD-DC42-07FD-0A41-6C70ED2AAC6A}"/>
              </a:ext>
            </a:extLst>
          </p:cNvPr>
          <p:cNvSpPr>
            <a:spLocks noGrp="1"/>
          </p:cNvSpPr>
          <p:nvPr>
            <p:ph sz="quarter" idx="14" hasCustomPrompt="1"/>
          </p:nvPr>
        </p:nvSpPr>
        <p:spPr>
          <a:xfrm>
            <a:off x="-188166" y="-2330118"/>
            <a:ext cx="2279780" cy="2141859"/>
          </a:xfrm>
        </p:spPr>
        <p:txBody>
          <a:bodyPr>
            <a:normAutofit/>
          </a:bodyPr>
          <a:lstStyle>
            <a:lvl1pPr>
              <a:defRPr sz="2000"/>
            </a:lvl1pPr>
          </a:lstStyle>
          <a:p>
            <a:pPr lvl="0"/>
            <a:r>
              <a:rPr lang="en-US" dirty="0"/>
              <a:t> 2 Click to edit Master</a:t>
            </a:r>
          </a:p>
        </p:txBody>
      </p:sp>
      <p:sp>
        <p:nvSpPr>
          <p:cNvPr id="10" name="Content Placeholder 6">
            <a:extLst>
              <a:ext uri="{FF2B5EF4-FFF2-40B4-BE49-F238E27FC236}">
                <a16:creationId xmlns:a16="http://schemas.microsoft.com/office/drawing/2014/main" id="{A2F12B40-9195-AD8A-F842-339F86A9531A}"/>
              </a:ext>
            </a:extLst>
          </p:cNvPr>
          <p:cNvSpPr>
            <a:spLocks noGrp="1"/>
          </p:cNvSpPr>
          <p:nvPr>
            <p:ph sz="quarter" idx="15" hasCustomPrompt="1"/>
          </p:nvPr>
        </p:nvSpPr>
        <p:spPr>
          <a:xfrm>
            <a:off x="2284446" y="-2330117"/>
            <a:ext cx="2174034" cy="2141859"/>
          </a:xfrm>
        </p:spPr>
        <p:txBody>
          <a:bodyPr>
            <a:normAutofit/>
          </a:bodyPr>
          <a:lstStyle>
            <a:lvl1pPr>
              <a:defRPr sz="2000"/>
            </a:lvl1pPr>
          </a:lstStyle>
          <a:p>
            <a:pPr lvl="0"/>
            <a:r>
              <a:rPr lang="en-US" dirty="0"/>
              <a:t>3 Click to edit Master</a:t>
            </a:r>
          </a:p>
        </p:txBody>
      </p:sp>
      <p:sp>
        <p:nvSpPr>
          <p:cNvPr id="11" name="Content Placeholder 6">
            <a:extLst>
              <a:ext uri="{FF2B5EF4-FFF2-40B4-BE49-F238E27FC236}">
                <a16:creationId xmlns:a16="http://schemas.microsoft.com/office/drawing/2014/main" id="{BC5446FE-5A56-30E1-4C9A-D62566ABEE24}"/>
              </a:ext>
            </a:extLst>
          </p:cNvPr>
          <p:cNvSpPr>
            <a:spLocks noGrp="1"/>
          </p:cNvSpPr>
          <p:nvPr>
            <p:ph sz="quarter" idx="16" hasCustomPrompt="1"/>
          </p:nvPr>
        </p:nvSpPr>
        <p:spPr>
          <a:xfrm>
            <a:off x="4739952" y="-2330118"/>
            <a:ext cx="1864568" cy="2141860"/>
          </a:xfrm>
        </p:spPr>
        <p:txBody>
          <a:bodyPr>
            <a:normAutofit/>
          </a:bodyPr>
          <a:lstStyle>
            <a:lvl1pPr>
              <a:defRPr sz="2000"/>
            </a:lvl1pPr>
          </a:lstStyle>
          <a:p>
            <a:pPr lvl="0"/>
            <a:r>
              <a:rPr lang="en-US" dirty="0"/>
              <a:t>4 Click to edit Master</a:t>
            </a:r>
          </a:p>
        </p:txBody>
      </p:sp>
      <p:sp>
        <p:nvSpPr>
          <p:cNvPr id="12" name="Content Placeholder 6">
            <a:extLst>
              <a:ext uri="{FF2B5EF4-FFF2-40B4-BE49-F238E27FC236}">
                <a16:creationId xmlns:a16="http://schemas.microsoft.com/office/drawing/2014/main" id="{DBFDCA6F-EE01-69E4-697F-67C81236030B}"/>
              </a:ext>
            </a:extLst>
          </p:cNvPr>
          <p:cNvSpPr>
            <a:spLocks noGrp="1"/>
          </p:cNvSpPr>
          <p:nvPr>
            <p:ph sz="quarter" idx="17" hasCustomPrompt="1"/>
          </p:nvPr>
        </p:nvSpPr>
        <p:spPr>
          <a:xfrm>
            <a:off x="6885992" y="-2330116"/>
            <a:ext cx="1724608" cy="2141860"/>
          </a:xfrm>
        </p:spPr>
        <p:txBody>
          <a:bodyPr>
            <a:normAutofit/>
          </a:bodyPr>
          <a:lstStyle>
            <a:lvl1pPr>
              <a:defRPr sz="2000"/>
            </a:lvl1pPr>
          </a:lstStyle>
          <a:p>
            <a:pPr lvl="0"/>
            <a:r>
              <a:rPr lang="en-US" dirty="0"/>
              <a:t>5 Click to edit Master</a:t>
            </a:r>
          </a:p>
        </p:txBody>
      </p:sp>
      <p:sp>
        <p:nvSpPr>
          <p:cNvPr id="6" name="Content Placeholder 6">
            <a:extLst>
              <a:ext uri="{FF2B5EF4-FFF2-40B4-BE49-F238E27FC236}">
                <a16:creationId xmlns:a16="http://schemas.microsoft.com/office/drawing/2014/main" id="{97217311-7837-BD28-E59A-8D52E80AC270}"/>
              </a:ext>
            </a:extLst>
          </p:cNvPr>
          <p:cNvSpPr>
            <a:spLocks noGrp="1"/>
          </p:cNvSpPr>
          <p:nvPr>
            <p:ph sz="quarter" idx="18" hasCustomPrompt="1"/>
          </p:nvPr>
        </p:nvSpPr>
        <p:spPr>
          <a:xfrm>
            <a:off x="9045250" y="-2330120"/>
            <a:ext cx="1724608" cy="2141860"/>
          </a:xfrm>
        </p:spPr>
        <p:txBody>
          <a:bodyPr>
            <a:normAutofit/>
          </a:bodyPr>
          <a:lstStyle>
            <a:lvl1pPr>
              <a:defRPr sz="2000"/>
            </a:lvl1pPr>
          </a:lstStyle>
          <a:p>
            <a:pPr lvl="0"/>
            <a:r>
              <a:rPr lang="en-US" dirty="0"/>
              <a:t>6 Click to edit Master</a:t>
            </a:r>
          </a:p>
        </p:txBody>
      </p:sp>
      <p:sp>
        <p:nvSpPr>
          <p:cNvPr id="8" name="Content Placeholder 6">
            <a:extLst>
              <a:ext uri="{FF2B5EF4-FFF2-40B4-BE49-F238E27FC236}">
                <a16:creationId xmlns:a16="http://schemas.microsoft.com/office/drawing/2014/main" id="{9990F10D-C19F-EF38-15E3-375BF02132A1}"/>
              </a:ext>
            </a:extLst>
          </p:cNvPr>
          <p:cNvSpPr>
            <a:spLocks noGrp="1"/>
          </p:cNvSpPr>
          <p:nvPr>
            <p:ph sz="quarter" idx="19" hasCustomPrompt="1"/>
          </p:nvPr>
        </p:nvSpPr>
        <p:spPr>
          <a:xfrm>
            <a:off x="11398898" y="-2330120"/>
            <a:ext cx="1724608" cy="2141860"/>
          </a:xfrm>
        </p:spPr>
        <p:txBody>
          <a:bodyPr>
            <a:normAutofit/>
          </a:bodyPr>
          <a:lstStyle>
            <a:lvl1pPr>
              <a:defRPr sz="2000"/>
            </a:lvl1pPr>
          </a:lstStyle>
          <a:p>
            <a:pPr lvl="0"/>
            <a:r>
              <a:rPr lang="en-US" dirty="0"/>
              <a:t>7 Click to edit Master</a:t>
            </a:r>
          </a:p>
        </p:txBody>
      </p:sp>
      <p:sp>
        <p:nvSpPr>
          <p:cNvPr id="13" name="Content Placeholder 6">
            <a:extLst>
              <a:ext uri="{FF2B5EF4-FFF2-40B4-BE49-F238E27FC236}">
                <a16:creationId xmlns:a16="http://schemas.microsoft.com/office/drawing/2014/main" id="{DA0A1511-F47D-3A02-0056-E6DC250A9DD9}"/>
              </a:ext>
            </a:extLst>
          </p:cNvPr>
          <p:cNvSpPr>
            <a:spLocks noGrp="1"/>
          </p:cNvSpPr>
          <p:nvPr>
            <p:ph sz="quarter" idx="20" hasCustomPrompt="1"/>
          </p:nvPr>
        </p:nvSpPr>
        <p:spPr>
          <a:xfrm>
            <a:off x="838200" y="7287124"/>
            <a:ext cx="1864568" cy="2141860"/>
          </a:xfrm>
        </p:spPr>
        <p:txBody>
          <a:bodyPr>
            <a:normAutofit/>
          </a:bodyPr>
          <a:lstStyle>
            <a:lvl1pPr>
              <a:defRPr sz="2000"/>
            </a:lvl1pPr>
          </a:lstStyle>
          <a:p>
            <a:pPr lvl="0"/>
            <a:r>
              <a:rPr lang="en-US" dirty="0"/>
              <a:t>8 Click to edit Master</a:t>
            </a:r>
          </a:p>
        </p:txBody>
      </p:sp>
      <p:sp>
        <p:nvSpPr>
          <p:cNvPr id="14" name="Content Placeholder 6">
            <a:extLst>
              <a:ext uri="{FF2B5EF4-FFF2-40B4-BE49-F238E27FC236}">
                <a16:creationId xmlns:a16="http://schemas.microsoft.com/office/drawing/2014/main" id="{13F586B6-A1CF-4305-79F8-9295D1D61120}"/>
              </a:ext>
            </a:extLst>
          </p:cNvPr>
          <p:cNvSpPr>
            <a:spLocks noGrp="1"/>
          </p:cNvSpPr>
          <p:nvPr>
            <p:ph sz="quarter" idx="21" hasCustomPrompt="1"/>
          </p:nvPr>
        </p:nvSpPr>
        <p:spPr>
          <a:xfrm>
            <a:off x="2984240" y="7287126"/>
            <a:ext cx="1724608" cy="2141860"/>
          </a:xfrm>
        </p:spPr>
        <p:txBody>
          <a:bodyPr>
            <a:normAutofit/>
          </a:bodyPr>
          <a:lstStyle>
            <a:lvl1pPr>
              <a:defRPr sz="2000"/>
            </a:lvl1pPr>
          </a:lstStyle>
          <a:p>
            <a:pPr lvl="0"/>
            <a:r>
              <a:rPr lang="en-US" dirty="0"/>
              <a:t>9 Click to edit Master</a:t>
            </a:r>
          </a:p>
        </p:txBody>
      </p:sp>
      <p:sp>
        <p:nvSpPr>
          <p:cNvPr id="15" name="Content Placeholder 6">
            <a:extLst>
              <a:ext uri="{FF2B5EF4-FFF2-40B4-BE49-F238E27FC236}">
                <a16:creationId xmlns:a16="http://schemas.microsoft.com/office/drawing/2014/main" id="{8DF54C45-AF94-13CE-7D11-8F6321FDF218}"/>
              </a:ext>
            </a:extLst>
          </p:cNvPr>
          <p:cNvSpPr>
            <a:spLocks noGrp="1"/>
          </p:cNvSpPr>
          <p:nvPr>
            <p:ph sz="quarter" idx="22" hasCustomPrompt="1"/>
          </p:nvPr>
        </p:nvSpPr>
        <p:spPr>
          <a:xfrm>
            <a:off x="5143498" y="7287122"/>
            <a:ext cx="1724608" cy="2141860"/>
          </a:xfrm>
        </p:spPr>
        <p:txBody>
          <a:bodyPr>
            <a:normAutofit/>
          </a:bodyPr>
          <a:lstStyle>
            <a:lvl1pPr>
              <a:defRPr sz="2000"/>
            </a:lvl1pPr>
          </a:lstStyle>
          <a:p>
            <a:pPr lvl="0"/>
            <a:r>
              <a:rPr lang="en-US" dirty="0"/>
              <a:t>10 Click to edit Master</a:t>
            </a:r>
          </a:p>
        </p:txBody>
      </p:sp>
      <p:sp>
        <p:nvSpPr>
          <p:cNvPr id="16" name="Content Placeholder 6">
            <a:extLst>
              <a:ext uri="{FF2B5EF4-FFF2-40B4-BE49-F238E27FC236}">
                <a16:creationId xmlns:a16="http://schemas.microsoft.com/office/drawing/2014/main" id="{9EB0B5D1-3833-FDAE-8DB9-F98F6605345A}"/>
              </a:ext>
            </a:extLst>
          </p:cNvPr>
          <p:cNvSpPr>
            <a:spLocks noGrp="1"/>
          </p:cNvSpPr>
          <p:nvPr>
            <p:ph sz="quarter" idx="23" hasCustomPrompt="1"/>
          </p:nvPr>
        </p:nvSpPr>
        <p:spPr>
          <a:xfrm>
            <a:off x="7497146" y="7287122"/>
            <a:ext cx="1724608" cy="2141860"/>
          </a:xfrm>
        </p:spPr>
        <p:txBody>
          <a:bodyPr>
            <a:normAutofit/>
          </a:bodyPr>
          <a:lstStyle>
            <a:lvl1pPr>
              <a:defRPr sz="2000"/>
            </a:lvl1pPr>
          </a:lstStyle>
          <a:p>
            <a:pPr lvl="0"/>
            <a:r>
              <a:rPr lang="en-US" dirty="0"/>
              <a:t>11 Click to edit Master</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dirty="0"/>
              <a:t>Understanding Medicare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lvl1pPr>
              <a:defRPr/>
            </a:lvl1pPr>
          </a:lstStyle>
          <a:p>
            <a:r>
              <a:rPr lang="en-US" dirty="0"/>
              <a:t>April 2024</a:t>
            </a:r>
          </a:p>
        </p:txBody>
      </p:sp>
    </p:spTree>
    <p:custDataLst>
      <p:tags r:id="rId1"/>
    </p:custDataLst>
    <p:extLst>
      <p:ext uri="{BB962C8B-B14F-4D97-AF65-F5344CB8AC3E}">
        <p14:creationId xmlns:p14="http://schemas.microsoft.com/office/powerpoint/2010/main" val="1504790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12192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530749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781214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608134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4754259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1543097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099353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7918899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1045556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654691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a:solidFill>
                  <a:srgbClr val="00529B"/>
                </a:solidFill>
                <a:latin typeface="Arial" panose="020B0604020202020204" pitchFamily="34" charset="0"/>
                <a:cs typeface="Arial" panose="020B0604020202020204" pitchFamily="34" charset="0"/>
              </a:rPr>
              <a:t>Lesson 1</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2</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3</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4</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5</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April 2024</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a:t>Medicare Supplement Insurance (Medigap) Policies</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F0CCE2AE-27A2-40B1-80D1-5342831D4722}" type="slidenum">
              <a:rPr lang="en-US" smtClean="0"/>
              <a:t>‹#›</a:t>
            </a:fld>
            <a:endParaRPr lang="en-US"/>
          </a:p>
        </p:txBody>
      </p:sp>
    </p:spTree>
    <p:custDataLst>
      <p:tags r:id="rId1"/>
    </p:custDataLst>
    <p:extLst>
      <p:ext uri="{BB962C8B-B14F-4D97-AF65-F5344CB8AC3E}">
        <p14:creationId xmlns:p14="http://schemas.microsoft.com/office/powerpoint/2010/main" val="4653471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0" y="6015792"/>
            <a:ext cx="1079500" cy="800934"/>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9429830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541450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9119938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0464232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054747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372073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409980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5172961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881906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730215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7672898" cy="719643"/>
          </a:xfrm>
        </p:spPr>
        <p:txBody>
          <a:bodyPr>
            <a:normAutofit/>
          </a:bodyPr>
          <a:lstStyle>
            <a:lvl1pPr algn="l">
              <a:defRPr sz="3400">
                <a:solidFill>
                  <a:srgbClr val="00539A"/>
                </a:solidFill>
              </a:defRPr>
            </a:lvl1pPr>
          </a:lstStyle>
          <a:p>
            <a:r>
              <a:rPr lang="en-US" dirty="0"/>
              <a:t>Knowledge check Question: </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lvl="0">
              <a:lnSpc>
                <a:spcPct val="150000"/>
              </a:lnSpc>
            </a:pPr>
            <a:r>
              <a:rPr lang="en-US">
                <a:solidFill>
                  <a:prstClr val="black"/>
                </a:solidFill>
                <a:latin typeface="Arial" panose="020B0604020202020204" pitchFamily="34" charset="0"/>
                <a:cs typeface="Arial" panose="020B0604020202020204" pitchFamily="34" charset="0"/>
              </a:rPr>
              <a:t>Edit Master text styles</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April 2024</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a:t>Medicare Supplement Insurance (Medigap) Policies</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F0CCE2AE-27A2-40B1-80D1-5342831D4722}" type="slidenum">
              <a:rPr lang="en-US" smtClean="0"/>
              <a:t>‹#›</a:t>
            </a:fld>
            <a:endParaRPr lang="en-US"/>
          </a:p>
        </p:txBody>
      </p:sp>
      <p:sp>
        <p:nvSpPr>
          <p:cNvPr id="9" name="TextBox 8">
            <a:extLst>
              <a:ext uri="{FF2B5EF4-FFF2-40B4-BE49-F238E27FC236}">
                <a16:creationId xmlns:a16="http://schemas.microsoft.com/office/drawing/2014/main" id="{F65A2BB7-2D2D-4673-9910-4FEF0257EA86}"/>
              </a:ext>
            </a:extLst>
          </p:cNvPr>
          <p:cNvSpPr txBox="1"/>
          <p:nvPr/>
        </p:nvSpPr>
        <p:spPr>
          <a:xfrm>
            <a:off x="1767642" y="4781614"/>
            <a:ext cx="8656715" cy="461665"/>
          </a:xfrm>
          <a:prstGeom prst="rect">
            <a:avLst/>
          </a:prstGeom>
          <a:noFill/>
        </p:spPr>
        <p:txBody>
          <a:bodyPr wrap="square" rtlCol="0">
            <a:spAutoFit/>
          </a:bodyPr>
          <a:lstStyle/>
          <a:p>
            <a:r>
              <a:rPr lang="en-US" sz="2400" b="1"/>
              <a:t>Countdown timer: </a:t>
            </a:r>
            <a:r>
              <a:rPr lang="en-US" sz="2400"/>
              <a:t>Answer the question before the bar disappears!</a:t>
            </a:r>
          </a:p>
        </p:txBody>
      </p:sp>
      <p:sp>
        <p:nvSpPr>
          <p:cNvPr id="10" name="Rectangle 9">
            <a:extLst>
              <a:ext uri="{FF2B5EF4-FFF2-40B4-BE49-F238E27FC236}">
                <a16:creationId xmlns:a16="http://schemas.microsoft.com/office/drawing/2014/main" id="{0E99A39D-4DA6-461A-9766-E37EE8C40051}"/>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5C3DDC8-62F3-404A-AB04-5581BB6D9FF7}"/>
              </a:ext>
            </a:extLst>
          </p:cNvPr>
          <p:cNvSpPr txBox="1"/>
          <p:nvPr/>
        </p:nvSpPr>
        <p:spPr>
          <a:xfrm>
            <a:off x="1767642" y="4781614"/>
            <a:ext cx="8656715" cy="461665"/>
          </a:xfrm>
          <a:prstGeom prst="rect">
            <a:avLst/>
          </a:prstGeom>
          <a:noFill/>
        </p:spPr>
        <p:txBody>
          <a:bodyPr wrap="square" rtlCol="0">
            <a:spAutoFit/>
          </a:bodyPr>
          <a:lstStyle/>
          <a:p>
            <a:r>
              <a:rPr lang="en-US" sz="2400" b="1">
                <a:solidFill>
                  <a:srgbClr val="00529B"/>
                </a:solidFill>
              </a:rPr>
              <a:t>Countdown timer: </a:t>
            </a:r>
            <a:r>
              <a:rPr lang="en-US" sz="2400">
                <a:solidFill>
                  <a:srgbClr val="00529B"/>
                </a:solidFill>
              </a:rPr>
              <a:t>Answer the question before the bar disappears!</a:t>
            </a:r>
          </a:p>
        </p:txBody>
      </p:sp>
      <p:sp>
        <p:nvSpPr>
          <p:cNvPr id="12" name="Rectangle 11">
            <a:extLst>
              <a:ext uri="{FF2B5EF4-FFF2-40B4-BE49-F238E27FC236}">
                <a16:creationId xmlns:a16="http://schemas.microsoft.com/office/drawing/2014/main" id="{3C0C320F-F0DF-4804-BCB1-78F38E435147}"/>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0</a:t>
            </a:r>
          </a:p>
        </p:txBody>
      </p:sp>
      <p:sp>
        <p:nvSpPr>
          <p:cNvPr id="13" name="Rectangle 12">
            <a:extLst>
              <a:ext uri="{FF2B5EF4-FFF2-40B4-BE49-F238E27FC236}">
                <a16:creationId xmlns:a16="http://schemas.microsoft.com/office/drawing/2014/main" id="{7BE038CE-B2A0-43F8-8BC9-788628CF9BB5}"/>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a:t>
            </a:r>
          </a:p>
        </p:txBody>
      </p:sp>
      <p:sp>
        <p:nvSpPr>
          <p:cNvPr id="14" name="Rectangle 13">
            <a:extLst>
              <a:ext uri="{FF2B5EF4-FFF2-40B4-BE49-F238E27FC236}">
                <a16:creationId xmlns:a16="http://schemas.microsoft.com/office/drawing/2014/main" id="{500220A3-C683-4DA5-8A14-8622016CB822}"/>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2</a:t>
            </a:r>
          </a:p>
        </p:txBody>
      </p:sp>
      <p:sp>
        <p:nvSpPr>
          <p:cNvPr id="15" name="Rectangle 14">
            <a:extLst>
              <a:ext uri="{FF2B5EF4-FFF2-40B4-BE49-F238E27FC236}">
                <a16:creationId xmlns:a16="http://schemas.microsoft.com/office/drawing/2014/main" id="{A682FF32-39A3-4E16-AD4B-4A4A8FA1D1D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3</a:t>
            </a:r>
          </a:p>
        </p:txBody>
      </p:sp>
      <p:sp>
        <p:nvSpPr>
          <p:cNvPr id="16" name="Rectangle 15">
            <a:extLst>
              <a:ext uri="{FF2B5EF4-FFF2-40B4-BE49-F238E27FC236}">
                <a16:creationId xmlns:a16="http://schemas.microsoft.com/office/drawing/2014/main" id="{F447B0F6-F0BB-4ED0-B26A-55C08A4B51C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4</a:t>
            </a:r>
          </a:p>
        </p:txBody>
      </p:sp>
      <p:sp>
        <p:nvSpPr>
          <p:cNvPr id="17" name="Rectangle 16">
            <a:extLst>
              <a:ext uri="{FF2B5EF4-FFF2-40B4-BE49-F238E27FC236}">
                <a16:creationId xmlns:a16="http://schemas.microsoft.com/office/drawing/2014/main" id="{9DE2D780-F992-446E-999C-CA503918FC1B}"/>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5</a:t>
            </a:r>
          </a:p>
        </p:txBody>
      </p:sp>
      <p:sp>
        <p:nvSpPr>
          <p:cNvPr id="18" name="Rectangle 17">
            <a:extLst>
              <a:ext uri="{FF2B5EF4-FFF2-40B4-BE49-F238E27FC236}">
                <a16:creationId xmlns:a16="http://schemas.microsoft.com/office/drawing/2014/main" id="{FB2C1336-09E4-4A49-8DAA-5C890857167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6</a:t>
            </a:r>
          </a:p>
        </p:txBody>
      </p:sp>
      <p:sp>
        <p:nvSpPr>
          <p:cNvPr id="19" name="Rectangle 18">
            <a:extLst>
              <a:ext uri="{FF2B5EF4-FFF2-40B4-BE49-F238E27FC236}">
                <a16:creationId xmlns:a16="http://schemas.microsoft.com/office/drawing/2014/main" id="{FF7EC589-4CA0-426E-9F26-549A7D4D19E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7</a:t>
            </a:r>
          </a:p>
        </p:txBody>
      </p:sp>
      <p:sp>
        <p:nvSpPr>
          <p:cNvPr id="20" name="Rectangle 19">
            <a:extLst>
              <a:ext uri="{FF2B5EF4-FFF2-40B4-BE49-F238E27FC236}">
                <a16:creationId xmlns:a16="http://schemas.microsoft.com/office/drawing/2014/main" id="{D9873F33-6BE0-47A2-ACC9-FC5274ABAAB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8</a:t>
            </a:r>
          </a:p>
        </p:txBody>
      </p:sp>
      <p:sp>
        <p:nvSpPr>
          <p:cNvPr id="21" name="Rectangle 20">
            <a:extLst>
              <a:ext uri="{FF2B5EF4-FFF2-40B4-BE49-F238E27FC236}">
                <a16:creationId xmlns:a16="http://schemas.microsoft.com/office/drawing/2014/main" id="{98525454-76AC-417C-8D97-A3EFB7502AB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9</a:t>
            </a:r>
          </a:p>
        </p:txBody>
      </p:sp>
      <p:sp>
        <p:nvSpPr>
          <p:cNvPr id="22" name="Rectangle 21">
            <a:extLst>
              <a:ext uri="{FF2B5EF4-FFF2-40B4-BE49-F238E27FC236}">
                <a16:creationId xmlns:a16="http://schemas.microsoft.com/office/drawing/2014/main" id="{A2AFE7CF-B648-4881-8D03-0604D3ADF59A}"/>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10</a:t>
            </a:r>
          </a:p>
        </p:txBody>
      </p:sp>
      <p:sp>
        <p:nvSpPr>
          <p:cNvPr id="23" name="Rectangle 22">
            <a:extLst>
              <a:ext uri="{FF2B5EF4-FFF2-40B4-BE49-F238E27FC236}">
                <a16:creationId xmlns:a16="http://schemas.microsoft.com/office/drawing/2014/main" id="{4F903FAC-346C-4500-88FD-B1345FDFBA68}"/>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11</a:t>
            </a:r>
          </a:p>
        </p:txBody>
      </p:sp>
      <p:sp>
        <p:nvSpPr>
          <p:cNvPr id="24" name="Rectangle 23">
            <a:extLst>
              <a:ext uri="{FF2B5EF4-FFF2-40B4-BE49-F238E27FC236}">
                <a16:creationId xmlns:a16="http://schemas.microsoft.com/office/drawing/2014/main" id="{1521E144-C307-4902-AD1C-259BD6BA116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12</a:t>
            </a:r>
          </a:p>
        </p:txBody>
      </p:sp>
      <p:sp>
        <p:nvSpPr>
          <p:cNvPr id="25" name="Rectangle 24">
            <a:extLst>
              <a:ext uri="{FF2B5EF4-FFF2-40B4-BE49-F238E27FC236}">
                <a16:creationId xmlns:a16="http://schemas.microsoft.com/office/drawing/2014/main" id="{9875D4F1-7FDF-490F-8CEC-1846C75F2AA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13</a:t>
            </a:r>
          </a:p>
        </p:txBody>
      </p:sp>
      <p:sp>
        <p:nvSpPr>
          <p:cNvPr id="26" name="Rectangle 25">
            <a:extLst>
              <a:ext uri="{FF2B5EF4-FFF2-40B4-BE49-F238E27FC236}">
                <a16:creationId xmlns:a16="http://schemas.microsoft.com/office/drawing/2014/main" id="{6DFAAD20-2084-4838-B14C-65F9044953C7}"/>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14</a:t>
            </a:r>
          </a:p>
        </p:txBody>
      </p:sp>
      <p:sp>
        <p:nvSpPr>
          <p:cNvPr id="27" name="Rectangle 26">
            <a:extLst>
              <a:ext uri="{FF2B5EF4-FFF2-40B4-BE49-F238E27FC236}">
                <a16:creationId xmlns:a16="http://schemas.microsoft.com/office/drawing/2014/main" id="{5A26954A-5A70-4A39-AF3A-6EE32CDF4BD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15</a:t>
            </a:r>
          </a:p>
        </p:txBody>
      </p:sp>
      <p:sp>
        <p:nvSpPr>
          <p:cNvPr id="28" name="Rectangle 27">
            <a:extLst>
              <a:ext uri="{FF2B5EF4-FFF2-40B4-BE49-F238E27FC236}">
                <a16:creationId xmlns:a16="http://schemas.microsoft.com/office/drawing/2014/main" id="{413D66C6-5072-4C47-9B7F-871F26502CD0}"/>
              </a:ext>
              <a:ext uri="{C183D7F6-B498-43B3-948B-1728B52AA6E4}">
                <adec:decorative xmlns:adec="http://schemas.microsoft.com/office/drawing/2017/decorative" val="1"/>
              </a:ext>
            </a:extLst>
          </p:cNvPr>
          <p:cNvSpPr/>
          <p:nvPr/>
        </p:nvSpPr>
        <p:spPr>
          <a:xfrm>
            <a:off x="11150614" y="4991080"/>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A0F2A1D-8DFE-4293-9875-B16C0E139230}"/>
              </a:ext>
              <a:ext uri="{C183D7F6-B498-43B3-948B-1728B52AA6E4}">
                <adec:decorative xmlns:adec="http://schemas.microsoft.com/office/drawing/2017/decorative" val="1"/>
              </a:ext>
            </a:extLst>
          </p:cNvPr>
          <p:cNvSpPr/>
          <p:nvPr/>
        </p:nvSpPr>
        <p:spPr>
          <a:xfrm>
            <a:off x="10210872" y="5162099"/>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16647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par>
                                <p:cTn id="54" presetID="1" presetClass="entr" presetSubtype="0" fill="hold" grpId="0" nodeType="withEffect">
                                  <p:stCondLst>
                                    <p:cond delay="14500"/>
                                  </p:stCondLst>
                                  <p:childTnLst>
                                    <p:set>
                                      <p:cBhvr>
                                        <p:cTn id="5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9"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7602196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0413511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9002609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717426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0541695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559871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8227064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8855709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1250608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572043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14400"/>
          </a:xfrm>
          <a:prstGeom prst="rect">
            <a:avLst/>
          </a:prstGeom>
        </p:spPr>
        <p:txBody>
          <a:bodyPr/>
          <a:lstStyle/>
          <a:p>
            <a:r>
              <a:rPr lang="en-US"/>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F0CCE2AE-27A2-40B1-80D1-5342831D4722}" type="slidenum">
              <a:rPr lang="en-US" smtClean="0"/>
              <a:t>‹#›</a:t>
            </a:fld>
            <a:endParaRPr lang="en-US"/>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p>
            <a:r>
              <a:rPr lang="en-US"/>
              <a:t>April 2024</a:t>
            </a:r>
          </a:p>
        </p:txBody>
      </p:sp>
      <p:sp>
        <p:nvSpPr>
          <p:cNvPr id="6" name="Footer Placeholder 2">
            <a:extLst>
              <a:ext uri="{FF2B5EF4-FFF2-40B4-BE49-F238E27FC236}">
                <a16:creationId xmlns:a16="http://schemas.microsoft.com/office/drawing/2014/main" id="{B4F44EB1-6114-45CD-BBB1-C77FA960CB82}"/>
              </a:ext>
            </a:extLst>
          </p:cNvPr>
          <p:cNvSpPr>
            <a:spLocks noGrp="1"/>
          </p:cNvSpPr>
          <p:nvPr>
            <p:ph type="ftr" sz="quarter" idx="11"/>
          </p:nvPr>
        </p:nvSpPr>
        <p:spPr>
          <a:xfrm>
            <a:off x="4038600" y="6492240"/>
            <a:ext cx="4114800" cy="365125"/>
          </a:xfrm>
        </p:spPr>
        <p:txBody>
          <a:bodyPr/>
          <a:lstStyle/>
          <a:p>
            <a:r>
              <a:rPr lang="en-US"/>
              <a:t>Medicare Supplement Insurance (Medigap) Policies</a:t>
            </a:r>
          </a:p>
        </p:txBody>
      </p:sp>
    </p:spTree>
    <p:custDataLst>
      <p:tags r:id="rId1"/>
    </p:custDataLst>
    <p:extLst>
      <p:ext uri="{BB962C8B-B14F-4D97-AF65-F5344CB8AC3E}">
        <p14:creationId xmlns:p14="http://schemas.microsoft.com/office/powerpoint/2010/main" val="1518793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774E5-3D84-7164-B252-16DD761089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A64EFB-248D-888D-12B9-BB3D462A122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April 2024</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D79CFF66-604C-2B10-4EAC-477380F7A6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Medicare Supplement Insurance (Medigap) Policies</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4E7A9BCD-F1A2-4658-D955-92F436CA5E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ext Placeholder 6">
            <a:extLst>
              <a:ext uri="{FF2B5EF4-FFF2-40B4-BE49-F238E27FC236}">
                <a16:creationId xmlns:a16="http://schemas.microsoft.com/office/drawing/2014/main" id="{6BD95774-AC3E-967C-95E0-A7720F8B811A}"/>
              </a:ext>
            </a:extLst>
          </p:cNvPr>
          <p:cNvSpPr>
            <a:spLocks noGrp="1"/>
          </p:cNvSpPr>
          <p:nvPr>
            <p:ph type="body" sz="quarter" idx="13"/>
          </p:nvPr>
        </p:nvSpPr>
        <p:spPr>
          <a:xfrm>
            <a:off x="1697038" y="2052638"/>
            <a:ext cx="2341562" cy="1584325"/>
          </a:xfrm>
        </p:spPr>
        <p:txBody>
          <a:bodyPr/>
          <a:lstStyle/>
          <a:p>
            <a:pPr lvl="0"/>
            <a:r>
              <a:rPr lang="en-US" dirty="0"/>
              <a:t>Click to edit</a:t>
            </a:r>
          </a:p>
        </p:txBody>
      </p:sp>
      <p:sp>
        <p:nvSpPr>
          <p:cNvPr id="8" name="Text Placeholder 6">
            <a:extLst>
              <a:ext uri="{FF2B5EF4-FFF2-40B4-BE49-F238E27FC236}">
                <a16:creationId xmlns:a16="http://schemas.microsoft.com/office/drawing/2014/main" id="{1F4DE02E-333E-7B15-14A6-2D17F5183E1B}"/>
              </a:ext>
            </a:extLst>
          </p:cNvPr>
          <p:cNvSpPr>
            <a:spLocks noGrp="1"/>
          </p:cNvSpPr>
          <p:nvPr>
            <p:ph type="body" sz="quarter" idx="14"/>
          </p:nvPr>
        </p:nvSpPr>
        <p:spPr>
          <a:xfrm>
            <a:off x="7439819" y="2022401"/>
            <a:ext cx="2341562" cy="1584325"/>
          </a:xfrm>
        </p:spPr>
        <p:txBody>
          <a:bodyPr/>
          <a:lstStyle/>
          <a:p>
            <a:pPr lvl="0"/>
            <a:r>
              <a:rPr lang="en-US" dirty="0"/>
              <a:t>Click to edit</a:t>
            </a:r>
          </a:p>
        </p:txBody>
      </p:sp>
      <p:sp>
        <p:nvSpPr>
          <p:cNvPr id="9" name="Text Placeholder 6">
            <a:extLst>
              <a:ext uri="{FF2B5EF4-FFF2-40B4-BE49-F238E27FC236}">
                <a16:creationId xmlns:a16="http://schemas.microsoft.com/office/drawing/2014/main" id="{2E2471DC-A7D4-4C2B-3E14-98F2019D08B9}"/>
              </a:ext>
            </a:extLst>
          </p:cNvPr>
          <p:cNvSpPr>
            <a:spLocks noGrp="1"/>
          </p:cNvSpPr>
          <p:nvPr>
            <p:ph type="body" sz="quarter" idx="15"/>
          </p:nvPr>
        </p:nvSpPr>
        <p:spPr>
          <a:xfrm>
            <a:off x="1697038" y="4575325"/>
            <a:ext cx="8084343" cy="979282"/>
          </a:xfrm>
        </p:spPr>
        <p:txBody>
          <a:bodyPr/>
          <a:lstStyle/>
          <a:p>
            <a:pPr lvl="0"/>
            <a:r>
              <a:rPr lang="en-US" dirty="0"/>
              <a:t>Click to edit</a:t>
            </a:r>
          </a:p>
        </p:txBody>
      </p:sp>
    </p:spTree>
    <p:custDataLst>
      <p:tags r:id="rId1"/>
    </p:custDataLst>
    <p:extLst>
      <p:ext uri="{BB962C8B-B14F-4D97-AF65-F5344CB8AC3E}">
        <p14:creationId xmlns:p14="http://schemas.microsoft.com/office/powerpoint/2010/main" val="16895495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o swoosh 2 cont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6557"/>
            <a:ext cx="12192000" cy="914400"/>
          </a:xfrm>
          <a:prstGeom prst="rect">
            <a:avLst/>
          </a:prstGeom>
        </p:spPr>
        <p:txBody>
          <a:bodyPr/>
          <a:lstStyle/>
          <a:p>
            <a:r>
              <a:rPr lang="en-US"/>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F0CCE2AE-27A2-40B1-80D1-5342831D4722}" type="slidenum">
              <a:rPr lang="en-US" smtClean="0"/>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p>
            <a:r>
              <a:rPr lang="en-US"/>
              <a:t>April 2024</a:t>
            </a:r>
          </a:p>
        </p:txBody>
      </p:sp>
      <p:sp>
        <p:nvSpPr>
          <p:cNvPr id="6" name="Footer Placeholder 2">
            <a:extLst>
              <a:ext uri="{FF2B5EF4-FFF2-40B4-BE49-F238E27FC236}">
                <a16:creationId xmlns:a16="http://schemas.microsoft.com/office/drawing/2014/main" id="{8ED10A04-A440-41CF-B787-B4582E183502}"/>
              </a:ext>
            </a:extLst>
          </p:cNvPr>
          <p:cNvSpPr>
            <a:spLocks noGrp="1"/>
          </p:cNvSpPr>
          <p:nvPr>
            <p:ph type="ftr" sz="quarter" idx="11"/>
          </p:nvPr>
        </p:nvSpPr>
        <p:spPr>
          <a:xfrm>
            <a:off x="4038600" y="6492240"/>
            <a:ext cx="4114800" cy="365125"/>
          </a:xfrm>
        </p:spPr>
        <p:txBody>
          <a:bodyPr/>
          <a:lstStyle/>
          <a:p>
            <a:r>
              <a:rPr lang="en-US"/>
              <a:t>Medicare Supplement Insurance (Medigap) Policies</a:t>
            </a:r>
          </a:p>
        </p:txBody>
      </p:sp>
      <p:sp>
        <p:nvSpPr>
          <p:cNvPr id="4" name="Content Placeholder 3">
            <a:extLst>
              <a:ext uri="{FF2B5EF4-FFF2-40B4-BE49-F238E27FC236}">
                <a16:creationId xmlns:a16="http://schemas.microsoft.com/office/drawing/2014/main" id="{2B68CFB3-ABB0-62B3-F1C1-D06FE7E7C686}"/>
              </a:ext>
            </a:extLst>
          </p:cNvPr>
          <p:cNvSpPr>
            <a:spLocks noGrp="1"/>
          </p:cNvSpPr>
          <p:nvPr>
            <p:ph sz="quarter" idx="13"/>
          </p:nvPr>
        </p:nvSpPr>
        <p:spPr>
          <a:xfrm>
            <a:off x="1371600" y="1636713"/>
            <a:ext cx="4356100" cy="430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51A9E211-04E5-1FBC-8424-BEA072E8FBAC}"/>
              </a:ext>
            </a:extLst>
          </p:cNvPr>
          <p:cNvSpPr>
            <a:spLocks noGrp="1"/>
          </p:cNvSpPr>
          <p:nvPr>
            <p:ph sz="quarter" idx="14"/>
          </p:nvPr>
        </p:nvSpPr>
        <p:spPr>
          <a:xfrm>
            <a:off x="6311902" y="1636713"/>
            <a:ext cx="4356100" cy="430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5592119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No swoosh 4 cont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6557"/>
            <a:ext cx="12192000" cy="914400"/>
          </a:xfrm>
          <a:prstGeom prst="rect">
            <a:avLst/>
          </a:prstGeom>
        </p:spPr>
        <p:txBody>
          <a:bodyPr/>
          <a:lstStyle/>
          <a:p>
            <a:r>
              <a:rPr lang="en-US"/>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F0CCE2AE-27A2-40B1-80D1-5342831D4722}" type="slidenum">
              <a:rPr lang="en-US" smtClean="0"/>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p>
            <a:r>
              <a:rPr lang="en-US"/>
              <a:t>April 2024</a:t>
            </a:r>
          </a:p>
        </p:txBody>
      </p:sp>
      <p:sp>
        <p:nvSpPr>
          <p:cNvPr id="6" name="Footer Placeholder 2">
            <a:extLst>
              <a:ext uri="{FF2B5EF4-FFF2-40B4-BE49-F238E27FC236}">
                <a16:creationId xmlns:a16="http://schemas.microsoft.com/office/drawing/2014/main" id="{8ED10A04-A440-41CF-B787-B4582E183502}"/>
              </a:ext>
            </a:extLst>
          </p:cNvPr>
          <p:cNvSpPr>
            <a:spLocks noGrp="1"/>
          </p:cNvSpPr>
          <p:nvPr>
            <p:ph type="ftr" sz="quarter" idx="11"/>
          </p:nvPr>
        </p:nvSpPr>
        <p:spPr>
          <a:xfrm>
            <a:off x="4038600" y="6492240"/>
            <a:ext cx="4114800" cy="365125"/>
          </a:xfrm>
        </p:spPr>
        <p:txBody>
          <a:bodyPr/>
          <a:lstStyle/>
          <a:p>
            <a:r>
              <a:rPr lang="en-US"/>
              <a:t>Medicare Supplement Insurance (Medigap) Policies</a:t>
            </a:r>
          </a:p>
        </p:txBody>
      </p:sp>
      <p:sp>
        <p:nvSpPr>
          <p:cNvPr id="4" name="Content Placeholder 3">
            <a:extLst>
              <a:ext uri="{FF2B5EF4-FFF2-40B4-BE49-F238E27FC236}">
                <a16:creationId xmlns:a16="http://schemas.microsoft.com/office/drawing/2014/main" id="{2B68CFB3-ABB0-62B3-F1C1-D06FE7E7C686}"/>
              </a:ext>
            </a:extLst>
          </p:cNvPr>
          <p:cNvSpPr>
            <a:spLocks noGrp="1"/>
          </p:cNvSpPr>
          <p:nvPr>
            <p:ph sz="quarter" idx="13" hasCustomPrompt="1"/>
          </p:nvPr>
        </p:nvSpPr>
        <p:spPr>
          <a:xfrm>
            <a:off x="-1576316" y="1431996"/>
            <a:ext cx="4356100" cy="1079191"/>
          </a:xfrm>
        </p:spPr>
        <p:txBody>
          <a:bodyPr/>
          <a:lstStyle>
            <a:lvl1pPr marL="0" indent="0">
              <a:buNone/>
              <a:defRPr/>
            </a:lvl1pPr>
          </a:lstStyle>
          <a:p>
            <a:pPr lvl="0"/>
            <a:r>
              <a:rPr lang="en-US" dirty="0"/>
              <a:t>1 Click to edit</a:t>
            </a:r>
          </a:p>
        </p:txBody>
      </p:sp>
      <p:sp>
        <p:nvSpPr>
          <p:cNvPr id="3" name="Content Placeholder 3">
            <a:extLst>
              <a:ext uri="{FF2B5EF4-FFF2-40B4-BE49-F238E27FC236}">
                <a16:creationId xmlns:a16="http://schemas.microsoft.com/office/drawing/2014/main" id="{35AE9D87-2F31-64FB-4F5C-ED39689C72C3}"/>
              </a:ext>
            </a:extLst>
          </p:cNvPr>
          <p:cNvSpPr>
            <a:spLocks noGrp="1"/>
          </p:cNvSpPr>
          <p:nvPr>
            <p:ph sz="quarter" idx="14" hasCustomPrompt="1"/>
          </p:nvPr>
        </p:nvSpPr>
        <p:spPr>
          <a:xfrm>
            <a:off x="-1574044" y="2744458"/>
            <a:ext cx="4356100" cy="1079191"/>
          </a:xfrm>
        </p:spPr>
        <p:txBody>
          <a:bodyPr/>
          <a:lstStyle>
            <a:lvl1pPr marL="0" indent="0">
              <a:buNone/>
              <a:defRPr/>
            </a:lvl1pPr>
          </a:lstStyle>
          <a:p>
            <a:pPr lvl="0"/>
            <a:r>
              <a:rPr lang="en-US" dirty="0"/>
              <a:t>2 Click to edit</a:t>
            </a:r>
          </a:p>
        </p:txBody>
      </p:sp>
      <p:sp>
        <p:nvSpPr>
          <p:cNvPr id="7" name="Content Placeholder 3">
            <a:extLst>
              <a:ext uri="{FF2B5EF4-FFF2-40B4-BE49-F238E27FC236}">
                <a16:creationId xmlns:a16="http://schemas.microsoft.com/office/drawing/2014/main" id="{1D00EFB6-E6FD-E8AB-C5A5-65F72D903F8A}"/>
              </a:ext>
            </a:extLst>
          </p:cNvPr>
          <p:cNvSpPr>
            <a:spLocks noGrp="1"/>
          </p:cNvSpPr>
          <p:nvPr>
            <p:ph sz="quarter" idx="15" hasCustomPrompt="1"/>
          </p:nvPr>
        </p:nvSpPr>
        <p:spPr>
          <a:xfrm>
            <a:off x="-1576316" y="3993681"/>
            <a:ext cx="4356100" cy="1079191"/>
          </a:xfrm>
        </p:spPr>
        <p:txBody>
          <a:bodyPr/>
          <a:lstStyle>
            <a:lvl1pPr marL="0" indent="0">
              <a:buNone/>
              <a:defRPr/>
            </a:lvl1pPr>
          </a:lstStyle>
          <a:p>
            <a:pPr lvl="0"/>
            <a:r>
              <a:rPr lang="en-US" dirty="0"/>
              <a:t>3 Click to edit</a:t>
            </a:r>
          </a:p>
        </p:txBody>
      </p:sp>
      <p:sp>
        <p:nvSpPr>
          <p:cNvPr id="8" name="Content Placeholder 3">
            <a:extLst>
              <a:ext uri="{FF2B5EF4-FFF2-40B4-BE49-F238E27FC236}">
                <a16:creationId xmlns:a16="http://schemas.microsoft.com/office/drawing/2014/main" id="{4F959EDF-B595-A663-691F-A68687B7502C}"/>
              </a:ext>
            </a:extLst>
          </p:cNvPr>
          <p:cNvSpPr>
            <a:spLocks noGrp="1"/>
          </p:cNvSpPr>
          <p:nvPr>
            <p:ph sz="quarter" idx="16" hasCustomPrompt="1"/>
          </p:nvPr>
        </p:nvSpPr>
        <p:spPr>
          <a:xfrm>
            <a:off x="-1576316" y="5179778"/>
            <a:ext cx="4356100" cy="1079191"/>
          </a:xfrm>
        </p:spPr>
        <p:txBody>
          <a:bodyPr/>
          <a:lstStyle>
            <a:lvl1pPr marL="0" indent="0">
              <a:buNone/>
              <a:defRPr/>
            </a:lvl1pPr>
          </a:lstStyle>
          <a:p>
            <a:pPr lvl="0"/>
            <a:r>
              <a:rPr lang="en-US" dirty="0"/>
              <a:t>4 Click to edit</a:t>
            </a:r>
          </a:p>
        </p:txBody>
      </p:sp>
    </p:spTree>
    <p:custDataLst>
      <p:tags r:id="rId1"/>
    </p:custDataLst>
    <p:extLst>
      <p:ext uri="{BB962C8B-B14F-4D97-AF65-F5344CB8AC3E}">
        <p14:creationId xmlns:p14="http://schemas.microsoft.com/office/powerpoint/2010/main" val="29295383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774E5-3D84-7164-B252-16DD761089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A64EFB-248D-888D-12B9-BB3D462A122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April 2024</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D79CFF66-604C-2B10-4EAC-477380F7A6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Medicare Supplement Insurance (Medigap) Policies</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4E7A9BCD-F1A2-4658-D955-92F436CA5E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ext Placeholder 6">
            <a:extLst>
              <a:ext uri="{FF2B5EF4-FFF2-40B4-BE49-F238E27FC236}">
                <a16:creationId xmlns:a16="http://schemas.microsoft.com/office/drawing/2014/main" id="{6BD95774-AC3E-967C-95E0-A7720F8B811A}"/>
              </a:ext>
            </a:extLst>
          </p:cNvPr>
          <p:cNvSpPr>
            <a:spLocks noGrp="1"/>
          </p:cNvSpPr>
          <p:nvPr>
            <p:ph type="body" sz="quarter" idx="13" hasCustomPrompt="1"/>
          </p:nvPr>
        </p:nvSpPr>
        <p:spPr>
          <a:xfrm>
            <a:off x="-1503363" y="1352340"/>
            <a:ext cx="3319837" cy="670060"/>
          </a:xfrm>
        </p:spPr>
        <p:txBody>
          <a:bodyPr/>
          <a:lstStyle>
            <a:lvl1pPr>
              <a:defRPr/>
            </a:lvl1pPr>
          </a:lstStyle>
          <a:p>
            <a:pPr lvl="0"/>
            <a:r>
              <a:rPr lang="en-US" dirty="0"/>
              <a:t>1 Click to edit</a:t>
            </a:r>
          </a:p>
        </p:txBody>
      </p:sp>
      <p:sp>
        <p:nvSpPr>
          <p:cNvPr id="8" name="Text Placeholder 6">
            <a:extLst>
              <a:ext uri="{FF2B5EF4-FFF2-40B4-BE49-F238E27FC236}">
                <a16:creationId xmlns:a16="http://schemas.microsoft.com/office/drawing/2014/main" id="{1F4DE02E-333E-7B15-14A6-2D17F5183E1B}"/>
              </a:ext>
            </a:extLst>
          </p:cNvPr>
          <p:cNvSpPr>
            <a:spLocks noGrp="1"/>
          </p:cNvSpPr>
          <p:nvPr>
            <p:ph type="body" sz="quarter" idx="14" hasCustomPrompt="1"/>
          </p:nvPr>
        </p:nvSpPr>
        <p:spPr>
          <a:xfrm>
            <a:off x="-1503362" y="2397201"/>
            <a:ext cx="3319836" cy="670060"/>
          </a:xfrm>
        </p:spPr>
        <p:txBody>
          <a:bodyPr/>
          <a:lstStyle>
            <a:lvl1pPr>
              <a:defRPr/>
            </a:lvl1pPr>
          </a:lstStyle>
          <a:p>
            <a:pPr lvl="0"/>
            <a:r>
              <a:rPr lang="en-US" dirty="0"/>
              <a:t>2 Click to edit</a:t>
            </a:r>
          </a:p>
        </p:txBody>
      </p:sp>
      <p:sp>
        <p:nvSpPr>
          <p:cNvPr id="9" name="Text Placeholder 6">
            <a:extLst>
              <a:ext uri="{FF2B5EF4-FFF2-40B4-BE49-F238E27FC236}">
                <a16:creationId xmlns:a16="http://schemas.microsoft.com/office/drawing/2014/main" id="{2E2471DC-A7D4-4C2B-3E14-98F2019D08B9}"/>
              </a:ext>
            </a:extLst>
          </p:cNvPr>
          <p:cNvSpPr>
            <a:spLocks noGrp="1"/>
          </p:cNvSpPr>
          <p:nvPr>
            <p:ph type="body" sz="quarter" idx="15" hasCustomPrompt="1"/>
          </p:nvPr>
        </p:nvSpPr>
        <p:spPr>
          <a:xfrm>
            <a:off x="-1503363" y="3378124"/>
            <a:ext cx="3319836" cy="683685"/>
          </a:xfrm>
        </p:spPr>
        <p:txBody>
          <a:bodyPr/>
          <a:lstStyle>
            <a:lvl1pPr>
              <a:defRPr/>
            </a:lvl1pPr>
          </a:lstStyle>
          <a:p>
            <a:pPr lvl="0"/>
            <a:r>
              <a:rPr lang="en-US" dirty="0"/>
              <a:t>3 Click to edit</a:t>
            </a:r>
          </a:p>
        </p:txBody>
      </p:sp>
      <p:sp>
        <p:nvSpPr>
          <p:cNvPr id="6" name="Text Placeholder 6">
            <a:extLst>
              <a:ext uri="{FF2B5EF4-FFF2-40B4-BE49-F238E27FC236}">
                <a16:creationId xmlns:a16="http://schemas.microsoft.com/office/drawing/2014/main" id="{7C6EB28B-E46D-9A45-858A-DB3F3DFCD934}"/>
              </a:ext>
            </a:extLst>
          </p:cNvPr>
          <p:cNvSpPr>
            <a:spLocks noGrp="1"/>
          </p:cNvSpPr>
          <p:nvPr>
            <p:ph type="body" sz="quarter" idx="16" hasCustomPrompt="1"/>
          </p:nvPr>
        </p:nvSpPr>
        <p:spPr>
          <a:xfrm>
            <a:off x="-1483310" y="4403539"/>
            <a:ext cx="3319836" cy="683686"/>
          </a:xfrm>
        </p:spPr>
        <p:txBody>
          <a:bodyPr/>
          <a:lstStyle>
            <a:lvl1pPr>
              <a:defRPr/>
            </a:lvl1pPr>
          </a:lstStyle>
          <a:p>
            <a:pPr lvl="0"/>
            <a:r>
              <a:rPr lang="en-US" dirty="0"/>
              <a:t>4 Click to edit</a:t>
            </a:r>
          </a:p>
        </p:txBody>
      </p:sp>
      <p:sp>
        <p:nvSpPr>
          <p:cNvPr id="10" name="Text Placeholder 6">
            <a:extLst>
              <a:ext uri="{FF2B5EF4-FFF2-40B4-BE49-F238E27FC236}">
                <a16:creationId xmlns:a16="http://schemas.microsoft.com/office/drawing/2014/main" id="{26B135D2-DA6D-894C-9D49-F9687810702C}"/>
              </a:ext>
            </a:extLst>
          </p:cNvPr>
          <p:cNvSpPr>
            <a:spLocks noGrp="1"/>
          </p:cNvSpPr>
          <p:nvPr>
            <p:ph type="body" sz="quarter" idx="17" hasCustomPrompt="1"/>
          </p:nvPr>
        </p:nvSpPr>
        <p:spPr>
          <a:xfrm>
            <a:off x="-1503363" y="5422812"/>
            <a:ext cx="3319836" cy="683686"/>
          </a:xfrm>
        </p:spPr>
        <p:txBody>
          <a:bodyPr/>
          <a:lstStyle>
            <a:lvl1pPr>
              <a:defRPr/>
            </a:lvl1pPr>
          </a:lstStyle>
          <a:p>
            <a:pPr lvl="0"/>
            <a:r>
              <a:rPr lang="en-US" dirty="0"/>
              <a:t>5 Click to edit</a:t>
            </a:r>
          </a:p>
        </p:txBody>
      </p:sp>
    </p:spTree>
    <p:custDataLst>
      <p:tags r:id="rId1"/>
    </p:custDataLst>
    <p:extLst>
      <p:ext uri="{BB962C8B-B14F-4D97-AF65-F5344CB8AC3E}">
        <p14:creationId xmlns:p14="http://schemas.microsoft.com/office/powerpoint/2010/main" val="14268336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774E5-3D84-7164-B252-16DD761089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A64EFB-248D-888D-12B9-BB3D462A122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April 2024</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D79CFF66-604C-2B10-4EAC-477380F7A6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Medicare Supplement Insurance (Medigap) Policies</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4E7A9BCD-F1A2-4658-D955-92F436CA5E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ext Placeholder 6">
            <a:extLst>
              <a:ext uri="{FF2B5EF4-FFF2-40B4-BE49-F238E27FC236}">
                <a16:creationId xmlns:a16="http://schemas.microsoft.com/office/drawing/2014/main" id="{6BD95774-AC3E-967C-95E0-A7720F8B811A}"/>
              </a:ext>
            </a:extLst>
          </p:cNvPr>
          <p:cNvSpPr>
            <a:spLocks noGrp="1"/>
          </p:cNvSpPr>
          <p:nvPr>
            <p:ph type="body" sz="quarter" idx="13" hasCustomPrompt="1"/>
          </p:nvPr>
        </p:nvSpPr>
        <p:spPr>
          <a:xfrm>
            <a:off x="-1503363" y="1352340"/>
            <a:ext cx="3319837" cy="670060"/>
          </a:xfrm>
        </p:spPr>
        <p:txBody>
          <a:bodyPr/>
          <a:lstStyle>
            <a:lvl1pPr>
              <a:defRPr/>
            </a:lvl1pPr>
          </a:lstStyle>
          <a:p>
            <a:pPr lvl="0"/>
            <a:r>
              <a:rPr lang="en-US" dirty="0"/>
              <a:t>1 Click to edit</a:t>
            </a:r>
          </a:p>
        </p:txBody>
      </p:sp>
      <p:sp>
        <p:nvSpPr>
          <p:cNvPr id="8" name="Text Placeholder 6">
            <a:extLst>
              <a:ext uri="{FF2B5EF4-FFF2-40B4-BE49-F238E27FC236}">
                <a16:creationId xmlns:a16="http://schemas.microsoft.com/office/drawing/2014/main" id="{1F4DE02E-333E-7B15-14A6-2D17F5183E1B}"/>
              </a:ext>
            </a:extLst>
          </p:cNvPr>
          <p:cNvSpPr>
            <a:spLocks noGrp="1"/>
          </p:cNvSpPr>
          <p:nvPr>
            <p:ph type="body" sz="quarter" idx="14" hasCustomPrompt="1"/>
          </p:nvPr>
        </p:nvSpPr>
        <p:spPr>
          <a:xfrm>
            <a:off x="-1503362" y="2397201"/>
            <a:ext cx="3319836" cy="670060"/>
          </a:xfrm>
        </p:spPr>
        <p:txBody>
          <a:bodyPr/>
          <a:lstStyle>
            <a:lvl1pPr>
              <a:defRPr/>
            </a:lvl1pPr>
          </a:lstStyle>
          <a:p>
            <a:pPr lvl="0"/>
            <a:r>
              <a:rPr lang="en-US" dirty="0"/>
              <a:t>2 Click to edit</a:t>
            </a:r>
          </a:p>
        </p:txBody>
      </p:sp>
      <p:sp>
        <p:nvSpPr>
          <p:cNvPr id="9" name="Text Placeholder 6">
            <a:extLst>
              <a:ext uri="{FF2B5EF4-FFF2-40B4-BE49-F238E27FC236}">
                <a16:creationId xmlns:a16="http://schemas.microsoft.com/office/drawing/2014/main" id="{2E2471DC-A7D4-4C2B-3E14-98F2019D08B9}"/>
              </a:ext>
            </a:extLst>
          </p:cNvPr>
          <p:cNvSpPr>
            <a:spLocks noGrp="1"/>
          </p:cNvSpPr>
          <p:nvPr>
            <p:ph type="body" sz="quarter" idx="15" hasCustomPrompt="1"/>
          </p:nvPr>
        </p:nvSpPr>
        <p:spPr>
          <a:xfrm>
            <a:off x="-1503363" y="3378124"/>
            <a:ext cx="3319836" cy="683685"/>
          </a:xfrm>
        </p:spPr>
        <p:txBody>
          <a:bodyPr/>
          <a:lstStyle>
            <a:lvl1pPr>
              <a:defRPr/>
            </a:lvl1pPr>
          </a:lstStyle>
          <a:p>
            <a:pPr lvl="0"/>
            <a:r>
              <a:rPr lang="en-US" dirty="0"/>
              <a:t>3 Click to edit</a:t>
            </a:r>
          </a:p>
        </p:txBody>
      </p:sp>
      <p:sp>
        <p:nvSpPr>
          <p:cNvPr id="6" name="Text Placeholder 6">
            <a:extLst>
              <a:ext uri="{FF2B5EF4-FFF2-40B4-BE49-F238E27FC236}">
                <a16:creationId xmlns:a16="http://schemas.microsoft.com/office/drawing/2014/main" id="{7C6EB28B-E46D-9A45-858A-DB3F3DFCD934}"/>
              </a:ext>
            </a:extLst>
          </p:cNvPr>
          <p:cNvSpPr>
            <a:spLocks noGrp="1"/>
          </p:cNvSpPr>
          <p:nvPr>
            <p:ph type="body" sz="quarter" idx="16" hasCustomPrompt="1"/>
          </p:nvPr>
        </p:nvSpPr>
        <p:spPr>
          <a:xfrm>
            <a:off x="-1483310" y="4403539"/>
            <a:ext cx="3319836" cy="683686"/>
          </a:xfrm>
        </p:spPr>
        <p:txBody>
          <a:bodyPr/>
          <a:lstStyle>
            <a:lvl1pPr>
              <a:defRPr/>
            </a:lvl1pPr>
          </a:lstStyle>
          <a:p>
            <a:pPr lvl="0"/>
            <a:r>
              <a:rPr lang="en-US" dirty="0"/>
              <a:t>4 Click to edit</a:t>
            </a:r>
          </a:p>
        </p:txBody>
      </p:sp>
      <p:sp>
        <p:nvSpPr>
          <p:cNvPr id="10" name="Text Placeholder 6">
            <a:extLst>
              <a:ext uri="{FF2B5EF4-FFF2-40B4-BE49-F238E27FC236}">
                <a16:creationId xmlns:a16="http://schemas.microsoft.com/office/drawing/2014/main" id="{26B135D2-DA6D-894C-9D49-F9687810702C}"/>
              </a:ext>
            </a:extLst>
          </p:cNvPr>
          <p:cNvSpPr>
            <a:spLocks noGrp="1"/>
          </p:cNvSpPr>
          <p:nvPr>
            <p:ph type="body" sz="quarter" idx="17" hasCustomPrompt="1"/>
          </p:nvPr>
        </p:nvSpPr>
        <p:spPr>
          <a:xfrm>
            <a:off x="-1503363" y="5422812"/>
            <a:ext cx="3319836" cy="683686"/>
          </a:xfrm>
        </p:spPr>
        <p:txBody>
          <a:bodyPr/>
          <a:lstStyle>
            <a:lvl1pPr>
              <a:defRPr/>
            </a:lvl1pPr>
          </a:lstStyle>
          <a:p>
            <a:pPr lvl="0"/>
            <a:r>
              <a:rPr lang="en-US" dirty="0"/>
              <a:t>5 Click to edit</a:t>
            </a:r>
          </a:p>
        </p:txBody>
      </p:sp>
      <p:sp>
        <p:nvSpPr>
          <p:cNvPr id="11" name="Text Placeholder 6">
            <a:extLst>
              <a:ext uri="{FF2B5EF4-FFF2-40B4-BE49-F238E27FC236}">
                <a16:creationId xmlns:a16="http://schemas.microsoft.com/office/drawing/2014/main" id="{03083358-D548-1E30-ACAC-15BEE9C46545}"/>
              </a:ext>
            </a:extLst>
          </p:cNvPr>
          <p:cNvSpPr>
            <a:spLocks noGrp="1"/>
          </p:cNvSpPr>
          <p:nvPr>
            <p:ph type="body" sz="quarter" idx="18" hasCustomPrompt="1"/>
          </p:nvPr>
        </p:nvSpPr>
        <p:spPr>
          <a:xfrm>
            <a:off x="10929642" y="1128176"/>
            <a:ext cx="3319836" cy="683686"/>
          </a:xfrm>
        </p:spPr>
        <p:txBody>
          <a:bodyPr/>
          <a:lstStyle>
            <a:lvl1pPr>
              <a:defRPr/>
            </a:lvl1pPr>
          </a:lstStyle>
          <a:p>
            <a:pPr lvl="0"/>
            <a:r>
              <a:rPr lang="en-US" dirty="0"/>
              <a:t>6 Click to edit</a:t>
            </a:r>
          </a:p>
        </p:txBody>
      </p:sp>
      <p:sp>
        <p:nvSpPr>
          <p:cNvPr id="12" name="Text Placeholder 6">
            <a:extLst>
              <a:ext uri="{FF2B5EF4-FFF2-40B4-BE49-F238E27FC236}">
                <a16:creationId xmlns:a16="http://schemas.microsoft.com/office/drawing/2014/main" id="{23F62F4B-5AE8-9705-AF80-B47CA89BAB13}"/>
              </a:ext>
            </a:extLst>
          </p:cNvPr>
          <p:cNvSpPr>
            <a:spLocks noGrp="1"/>
          </p:cNvSpPr>
          <p:nvPr>
            <p:ph type="body" sz="quarter" idx="19" hasCustomPrompt="1"/>
          </p:nvPr>
        </p:nvSpPr>
        <p:spPr>
          <a:xfrm>
            <a:off x="10929642" y="2064053"/>
            <a:ext cx="3319836" cy="683686"/>
          </a:xfrm>
        </p:spPr>
        <p:txBody>
          <a:bodyPr/>
          <a:lstStyle>
            <a:lvl1pPr>
              <a:defRPr/>
            </a:lvl1pPr>
          </a:lstStyle>
          <a:p>
            <a:pPr lvl="0"/>
            <a:r>
              <a:rPr lang="en-US" dirty="0"/>
              <a:t>7 Click to edit</a:t>
            </a:r>
          </a:p>
        </p:txBody>
      </p:sp>
      <p:sp>
        <p:nvSpPr>
          <p:cNvPr id="13" name="Text Placeholder 6">
            <a:extLst>
              <a:ext uri="{FF2B5EF4-FFF2-40B4-BE49-F238E27FC236}">
                <a16:creationId xmlns:a16="http://schemas.microsoft.com/office/drawing/2014/main" id="{AC03019D-51CB-146C-65A0-B0D54FD6EBB9}"/>
              </a:ext>
            </a:extLst>
          </p:cNvPr>
          <p:cNvSpPr>
            <a:spLocks noGrp="1"/>
          </p:cNvSpPr>
          <p:nvPr>
            <p:ph type="body" sz="quarter" idx="20" hasCustomPrompt="1"/>
          </p:nvPr>
        </p:nvSpPr>
        <p:spPr>
          <a:xfrm>
            <a:off x="10929642" y="2999930"/>
            <a:ext cx="3319836" cy="683686"/>
          </a:xfrm>
        </p:spPr>
        <p:txBody>
          <a:bodyPr/>
          <a:lstStyle>
            <a:lvl1pPr>
              <a:defRPr/>
            </a:lvl1pPr>
          </a:lstStyle>
          <a:p>
            <a:pPr lvl="0"/>
            <a:r>
              <a:rPr lang="en-US" dirty="0"/>
              <a:t>8 Click to edit</a:t>
            </a:r>
          </a:p>
        </p:txBody>
      </p:sp>
      <p:sp>
        <p:nvSpPr>
          <p:cNvPr id="14" name="Text Placeholder 6">
            <a:extLst>
              <a:ext uri="{FF2B5EF4-FFF2-40B4-BE49-F238E27FC236}">
                <a16:creationId xmlns:a16="http://schemas.microsoft.com/office/drawing/2014/main" id="{5D4560F6-92E1-89A6-E4CB-D5BBDCAF6F8D}"/>
              </a:ext>
            </a:extLst>
          </p:cNvPr>
          <p:cNvSpPr>
            <a:spLocks noGrp="1"/>
          </p:cNvSpPr>
          <p:nvPr>
            <p:ph type="body" sz="quarter" idx="21" hasCustomPrompt="1"/>
          </p:nvPr>
        </p:nvSpPr>
        <p:spPr>
          <a:xfrm>
            <a:off x="10895972" y="3935807"/>
            <a:ext cx="3319836" cy="683686"/>
          </a:xfrm>
        </p:spPr>
        <p:txBody>
          <a:bodyPr/>
          <a:lstStyle>
            <a:lvl1pPr>
              <a:defRPr/>
            </a:lvl1pPr>
          </a:lstStyle>
          <a:p>
            <a:pPr lvl="0"/>
            <a:r>
              <a:rPr lang="en-US" dirty="0"/>
              <a:t>9 Click to edit</a:t>
            </a:r>
          </a:p>
        </p:txBody>
      </p:sp>
      <p:sp>
        <p:nvSpPr>
          <p:cNvPr id="15" name="Text Placeholder 6">
            <a:extLst>
              <a:ext uri="{FF2B5EF4-FFF2-40B4-BE49-F238E27FC236}">
                <a16:creationId xmlns:a16="http://schemas.microsoft.com/office/drawing/2014/main" id="{B6CA1D0D-E847-CBC3-03E7-4AE1B7196766}"/>
              </a:ext>
            </a:extLst>
          </p:cNvPr>
          <p:cNvSpPr>
            <a:spLocks noGrp="1"/>
          </p:cNvSpPr>
          <p:nvPr>
            <p:ph type="body" sz="quarter" idx="22" hasCustomPrompt="1"/>
          </p:nvPr>
        </p:nvSpPr>
        <p:spPr>
          <a:xfrm>
            <a:off x="10895972" y="4872677"/>
            <a:ext cx="3319836" cy="683686"/>
          </a:xfrm>
        </p:spPr>
        <p:txBody>
          <a:bodyPr/>
          <a:lstStyle>
            <a:lvl1pPr>
              <a:defRPr/>
            </a:lvl1pPr>
          </a:lstStyle>
          <a:p>
            <a:pPr lvl="0"/>
            <a:r>
              <a:rPr lang="en-US" dirty="0"/>
              <a:t>10 Click to edit</a:t>
            </a:r>
          </a:p>
        </p:txBody>
      </p:sp>
    </p:spTree>
    <p:custDataLst>
      <p:tags r:id="rId1"/>
    </p:custDataLst>
    <p:extLst>
      <p:ext uri="{BB962C8B-B14F-4D97-AF65-F5344CB8AC3E}">
        <p14:creationId xmlns:p14="http://schemas.microsoft.com/office/powerpoint/2010/main" val="4584409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0"/>
            <a:ext cx="12192000" cy="914400"/>
          </a:xfrm>
          <a:prstGeom prst="rect">
            <a:avLst/>
          </a:prstGeom>
        </p:spPr>
        <p:txBody>
          <a:bodyPr anchor="ctr"/>
          <a:lstStyle/>
          <a:p>
            <a:r>
              <a:rPr lang="en-US" dirty="0"/>
              <a:t>Click to add Head</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r>
              <a:rPr lang="en-US"/>
              <a:t>April 2024</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r>
              <a:rPr lang="en-US"/>
              <a:t>Medicare Supplement Insurance (Medigap) Policies</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text</a:t>
            </a:r>
          </a:p>
          <a:p>
            <a:pPr lvl="1"/>
            <a:r>
              <a:rPr lang="en-US" dirty="0"/>
              <a:t>Click to add subtext</a:t>
            </a:r>
          </a:p>
          <a:p>
            <a:pPr lvl="2"/>
            <a:r>
              <a:rPr lang="en-US" dirty="0"/>
              <a:t>Third level</a:t>
            </a:r>
          </a:p>
        </p:txBody>
      </p:sp>
    </p:spTree>
    <p:custDataLst>
      <p:tags r:id="rId1"/>
    </p:custDataLst>
    <p:extLst>
      <p:ext uri="{BB962C8B-B14F-4D97-AF65-F5344CB8AC3E}">
        <p14:creationId xmlns:p14="http://schemas.microsoft.com/office/powerpoint/2010/main" val="17337306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dirty="0">
                <a:solidFill>
                  <a:srgbClr val="00529B"/>
                </a:solidFill>
                <a:latin typeface="Arial" panose="020B0604020202020204" pitchFamily="34" charset="0"/>
                <a:cs typeface="Arial" panose="020B0604020202020204" pitchFamily="34" charset="0"/>
              </a:rPr>
              <a:t>Lesson 1</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2</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3</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4</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5</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April 2024</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Medicare Supplement Insurance (Medigap) Policies</a:t>
            </a:r>
          </a:p>
        </p:txBody>
      </p:sp>
      <p:sp>
        <p:nvSpPr>
          <p:cNvPr id="5" name="Slide Number Placeholder 4">
            <a:extLst>
              <a:ext uri="{FF2B5EF4-FFF2-40B4-BE49-F238E27FC236}">
                <a16:creationId xmlns:a16="http://schemas.microsoft.com/office/drawing/2014/main" id="{154CA6A7-3973-8749-BE64-B9296236D6E2}"/>
              </a:ext>
            </a:extLst>
          </p:cNvPr>
          <p:cNvSpPr>
            <a:spLocks noGrp="1"/>
          </p:cNvSpPr>
          <p:nvPr>
            <p:ph type="sldNum" sz="quarter" idx="12"/>
          </p:nvPr>
        </p:nvSpPr>
        <p:spPr/>
        <p:txBody>
          <a:bodyPr/>
          <a:lstStyle>
            <a:lvl1pPr>
              <a:defRPr>
                <a:solidFill>
                  <a:schemeClr val="bg1"/>
                </a:solidFill>
              </a:defRPr>
            </a:lvl1pPr>
          </a:lstStyle>
          <a:p>
            <a:pPr>
              <a:defRPr/>
            </a:pPr>
            <a:fld id="{11E79EF6-0C0E-43E6-8FB3-918BC522CC5A}" type="slidenum">
              <a:rPr lang="en-US" smtClean="0"/>
              <a:pPr>
                <a:defRPr/>
              </a:pPr>
              <a:t>‹#›</a:t>
            </a:fld>
            <a:endParaRPr lang="en-US"/>
          </a:p>
        </p:txBody>
      </p:sp>
    </p:spTree>
    <p:custDataLst>
      <p:tags r:id="rId1"/>
    </p:custDataLst>
    <p:extLst>
      <p:ext uri="{BB962C8B-B14F-4D97-AF65-F5344CB8AC3E}">
        <p14:creationId xmlns:p14="http://schemas.microsoft.com/office/powerpoint/2010/main" val="20767609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10160" y="1"/>
            <a:ext cx="12181840" cy="94488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FF7EB0-371F-B14B-BCFB-B0DD568C4772}"/>
              </a:ext>
            </a:extLst>
          </p:cNvPr>
          <p:cNvSpPr>
            <a:spLocks noGrp="1"/>
          </p:cNvSpPr>
          <p:nvPr>
            <p:ph type="dt" sz="half" idx="10"/>
          </p:nvPr>
        </p:nvSpPr>
        <p:spPr/>
        <p:txBody>
          <a:bodyPr/>
          <a:lstStyle>
            <a:lvl1pPr>
              <a:defRPr>
                <a:solidFill>
                  <a:srgbClr val="8FAADC"/>
                </a:solidFill>
              </a:defRPr>
            </a:lvl1pPr>
          </a:lstStyle>
          <a:p>
            <a:r>
              <a:rPr lang="en-US"/>
              <a:t>April 2024</a:t>
            </a:r>
          </a:p>
        </p:txBody>
      </p:sp>
      <p:sp>
        <p:nvSpPr>
          <p:cNvPr id="6" name="Footer Placeholder 5">
            <a:extLst>
              <a:ext uri="{FF2B5EF4-FFF2-40B4-BE49-F238E27FC236}">
                <a16:creationId xmlns:a16="http://schemas.microsoft.com/office/drawing/2014/main" id="{B38E04E8-DE74-E144-8D90-907D33AFD253}"/>
              </a:ext>
            </a:extLst>
          </p:cNvPr>
          <p:cNvSpPr>
            <a:spLocks noGrp="1"/>
          </p:cNvSpPr>
          <p:nvPr>
            <p:ph type="ftr" sz="quarter" idx="11"/>
          </p:nvPr>
        </p:nvSpPr>
        <p:spPr/>
        <p:txBody>
          <a:bodyPr/>
          <a:lstStyle>
            <a:lvl1pPr>
              <a:defRPr>
                <a:solidFill>
                  <a:srgbClr val="8FAADC"/>
                </a:solidFill>
              </a:defRPr>
            </a:lvl1pPr>
          </a:lstStyle>
          <a:p>
            <a:r>
              <a:rPr lang="en-US"/>
              <a:t>Medicare Supplement Insurance (Medigap) Policies</a:t>
            </a:r>
          </a:p>
        </p:txBody>
      </p:sp>
      <p:sp>
        <p:nvSpPr>
          <p:cNvPr id="7" name="Slide Number Placeholder 6">
            <a:extLst>
              <a:ext uri="{FF2B5EF4-FFF2-40B4-BE49-F238E27FC236}">
                <a16:creationId xmlns:a16="http://schemas.microsoft.com/office/drawing/2014/main" id="{943CF5FA-4D77-1F40-B806-E0735CF30220}"/>
              </a:ext>
            </a:extLst>
          </p:cNvPr>
          <p:cNvSpPr>
            <a:spLocks noGrp="1"/>
          </p:cNvSpPr>
          <p:nvPr>
            <p:ph type="sldNum" sz="quarter" idx="12"/>
          </p:nvPr>
        </p:nvSpPr>
        <p:spPr/>
        <p:txBody>
          <a:bodyPr/>
          <a:lstStyle>
            <a:lvl1pPr>
              <a:defRPr>
                <a:solidFill>
                  <a:srgbClr val="8FAADC"/>
                </a:solidFill>
              </a:defRPr>
            </a:lvl1pPr>
          </a:lstStyle>
          <a:p>
            <a:pPr>
              <a:defRPr/>
            </a:pPr>
            <a:fld id="{11E79EF6-0C0E-43E6-8FB3-918BC522CC5A}" type="slidenum">
              <a:rPr lang="en-US" smtClean="0"/>
              <a:pPr>
                <a:defRPr/>
              </a:pPr>
              <a:t>‹#›</a:t>
            </a:fld>
            <a:endParaRPr lang="en-US"/>
          </a:p>
        </p:txBody>
      </p:sp>
    </p:spTree>
    <p:custDataLst>
      <p:tags r:id="rId1"/>
    </p:custDataLst>
    <p:extLst>
      <p:ext uri="{BB962C8B-B14F-4D97-AF65-F5344CB8AC3E}">
        <p14:creationId xmlns:p14="http://schemas.microsoft.com/office/powerpoint/2010/main" val="10354366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0" y="1"/>
            <a:ext cx="12192000" cy="95504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CE1DB5-3F2E-B448-8248-F1B025C81EE8}"/>
              </a:ext>
            </a:extLst>
          </p:cNvPr>
          <p:cNvSpPr>
            <a:spLocks noGrp="1"/>
          </p:cNvSpPr>
          <p:nvPr>
            <p:ph type="dt" sz="half" idx="10"/>
          </p:nvPr>
        </p:nvSpPr>
        <p:spPr/>
        <p:txBody>
          <a:bodyPr/>
          <a:lstStyle>
            <a:lvl1pPr>
              <a:defRPr>
                <a:solidFill>
                  <a:srgbClr val="8FAADC"/>
                </a:solidFill>
              </a:defRPr>
            </a:lvl1pPr>
          </a:lstStyle>
          <a:p>
            <a:r>
              <a:rPr lang="en-US"/>
              <a:t>April 2024</a:t>
            </a:r>
          </a:p>
        </p:txBody>
      </p:sp>
      <p:sp>
        <p:nvSpPr>
          <p:cNvPr id="8" name="Footer Placeholder 7">
            <a:extLst>
              <a:ext uri="{FF2B5EF4-FFF2-40B4-BE49-F238E27FC236}">
                <a16:creationId xmlns:a16="http://schemas.microsoft.com/office/drawing/2014/main" id="{DE11E70B-935E-0143-891B-600E12EE3677}"/>
              </a:ext>
            </a:extLst>
          </p:cNvPr>
          <p:cNvSpPr>
            <a:spLocks noGrp="1"/>
          </p:cNvSpPr>
          <p:nvPr>
            <p:ph type="ftr" sz="quarter" idx="11"/>
          </p:nvPr>
        </p:nvSpPr>
        <p:spPr/>
        <p:txBody>
          <a:bodyPr/>
          <a:lstStyle>
            <a:lvl1pPr>
              <a:defRPr>
                <a:solidFill>
                  <a:srgbClr val="8FAADC"/>
                </a:solidFill>
              </a:defRPr>
            </a:lvl1pPr>
          </a:lstStyle>
          <a:p>
            <a:r>
              <a:rPr lang="en-US"/>
              <a:t>Medicare Supplement Insurance (Medigap) Policies</a:t>
            </a:r>
          </a:p>
        </p:txBody>
      </p:sp>
      <p:sp>
        <p:nvSpPr>
          <p:cNvPr id="9" name="Slide Number Placeholder 8">
            <a:extLst>
              <a:ext uri="{FF2B5EF4-FFF2-40B4-BE49-F238E27FC236}">
                <a16:creationId xmlns:a16="http://schemas.microsoft.com/office/drawing/2014/main" id="{60C733BD-E60E-0741-8815-16744628B713}"/>
              </a:ext>
            </a:extLst>
          </p:cNvPr>
          <p:cNvSpPr>
            <a:spLocks noGrp="1"/>
          </p:cNvSpPr>
          <p:nvPr>
            <p:ph type="sldNum" sz="quarter" idx="12"/>
          </p:nvPr>
        </p:nvSpPr>
        <p:spPr/>
        <p:txBody>
          <a:bodyPr/>
          <a:lstStyle>
            <a:lvl1pPr>
              <a:defRPr>
                <a:solidFill>
                  <a:srgbClr val="8FAADC"/>
                </a:solidFill>
              </a:defRPr>
            </a:lvl1pPr>
          </a:lstStyle>
          <a:p>
            <a:pPr>
              <a:defRPr/>
            </a:pPr>
            <a:fld id="{11E79EF6-0C0E-43E6-8FB3-918BC522CC5A}" type="slidenum">
              <a:rPr lang="en-US" smtClean="0"/>
              <a:pPr>
                <a:defRPr/>
              </a:pPr>
              <a:t>‹#›</a:t>
            </a:fld>
            <a:endParaRPr lang="en-US"/>
          </a:p>
        </p:txBody>
      </p:sp>
    </p:spTree>
    <p:custDataLst>
      <p:tags r:id="rId1"/>
    </p:custDataLst>
    <p:extLst>
      <p:ext uri="{BB962C8B-B14F-4D97-AF65-F5344CB8AC3E}">
        <p14:creationId xmlns:p14="http://schemas.microsoft.com/office/powerpoint/2010/main" val="40964723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3037"/>
          </a:xfrm>
          <a:prstGeom prst="rect">
            <a:avLst/>
          </a:prstGeom>
        </p:spPr>
        <p:txBody>
          <a:bodyPr anchor="ctr"/>
          <a:lstStyle/>
          <a:p>
            <a:r>
              <a:rPr lang="en-US"/>
              <a:t>Click to edit Master title style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lvl1pPr>
              <a:defRPr>
                <a:solidFill>
                  <a:srgbClr val="8FAADC"/>
                </a:solidFill>
              </a:defRPr>
            </a:lvl1pPr>
          </a:lstStyle>
          <a:p>
            <a:r>
              <a:rPr lang="en-US"/>
              <a:t>April 2024</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solidFill>
                  <a:srgbClr val="8FAADC"/>
                </a:solidFill>
              </a:defRPr>
            </a:lvl1pPr>
          </a:lstStyle>
          <a:p>
            <a:r>
              <a:rPr lang="en-US"/>
              <a:t>Medicare Supplement Insurance (Medigap) Policies</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lvl1pPr>
              <a:defRPr>
                <a:solidFill>
                  <a:srgbClr val="8FAADC"/>
                </a:solidFill>
              </a:defRPr>
            </a:lvl1pPr>
          </a:lstStyle>
          <a:p>
            <a:pPr>
              <a:defRPr/>
            </a:pPr>
            <a:fld id="{11E79EF6-0C0E-43E6-8FB3-918BC522CC5A}" type="slidenum">
              <a:rPr lang="en-US" smtClean="0"/>
              <a:pPr>
                <a:defRPr/>
              </a:pPr>
              <a:t>‹#›</a:t>
            </a:fld>
            <a:endParaRPr lang="en-US"/>
          </a:p>
        </p:txBody>
      </p:sp>
    </p:spTree>
    <p:custDataLst>
      <p:tags r:id="rId1"/>
    </p:custDataLst>
    <p:extLst>
      <p:ext uri="{BB962C8B-B14F-4D97-AF65-F5344CB8AC3E}">
        <p14:creationId xmlns:p14="http://schemas.microsoft.com/office/powerpoint/2010/main" val="979826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6557"/>
            <a:ext cx="12192000" cy="914400"/>
          </a:xfrm>
          <a:prstGeom prst="rect">
            <a:avLst/>
          </a:prstGeom>
        </p:spPr>
        <p:txBody>
          <a:bodyPr/>
          <a:lstStyle/>
          <a:p>
            <a:r>
              <a:rPr lang="en-US"/>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fld id="{F0CCE2AE-27A2-40B1-80D1-5342831D4722}" type="slidenum">
              <a:rPr lang="en-US" smtClean="0"/>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p>
            <a:r>
              <a:rPr lang="en-US"/>
              <a:t>April 2024</a:t>
            </a:r>
          </a:p>
        </p:txBody>
      </p:sp>
      <p:sp>
        <p:nvSpPr>
          <p:cNvPr id="6" name="Footer Placeholder 2">
            <a:extLst>
              <a:ext uri="{FF2B5EF4-FFF2-40B4-BE49-F238E27FC236}">
                <a16:creationId xmlns:a16="http://schemas.microsoft.com/office/drawing/2014/main" id="{8ED10A04-A440-41CF-B787-B4582E183502}"/>
              </a:ext>
            </a:extLst>
          </p:cNvPr>
          <p:cNvSpPr>
            <a:spLocks noGrp="1"/>
          </p:cNvSpPr>
          <p:nvPr>
            <p:ph type="ftr" sz="quarter" idx="11"/>
          </p:nvPr>
        </p:nvSpPr>
        <p:spPr>
          <a:xfrm>
            <a:off x="4038600" y="6492240"/>
            <a:ext cx="4114800" cy="365125"/>
          </a:xfrm>
        </p:spPr>
        <p:txBody>
          <a:bodyPr/>
          <a:lstStyle/>
          <a:p>
            <a:r>
              <a:rPr lang="en-US"/>
              <a:t>Medicare Supplement Insurance (Medigap) Policies</a:t>
            </a:r>
          </a:p>
        </p:txBody>
      </p:sp>
    </p:spTree>
    <p:custDataLst>
      <p:tags r:id="rId1"/>
    </p:custDataLst>
    <p:extLst>
      <p:ext uri="{BB962C8B-B14F-4D97-AF65-F5344CB8AC3E}">
        <p14:creationId xmlns:p14="http://schemas.microsoft.com/office/powerpoint/2010/main" val="7821673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FE958B-4F02-5F43-B10F-C444D76299BC}"/>
              </a:ext>
            </a:extLst>
          </p:cNvPr>
          <p:cNvSpPr>
            <a:spLocks noGrp="1"/>
          </p:cNvSpPr>
          <p:nvPr>
            <p:ph type="dt" sz="half" idx="10"/>
          </p:nvPr>
        </p:nvSpPr>
        <p:spPr/>
        <p:txBody>
          <a:bodyPr/>
          <a:lstStyle>
            <a:lvl1pPr>
              <a:defRPr>
                <a:solidFill>
                  <a:srgbClr val="8FAADC"/>
                </a:solidFill>
              </a:defRPr>
            </a:lvl1pPr>
          </a:lstStyle>
          <a:p>
            <a:r>
              <a:rPr lang="en-US"/>
              <a:t>April 2024</a:t>
            </a:r>
          </a:p>
        </p:txBody>
      </p:sp>
      <p:sp>
        <p:nvSpPr>
          <p:cNvPr id="3" name="Footer Placeholder 2">
            <a:extLst>
              <a:ext uri="{FF2B5EF4-FFF2-40B4-BE49-F238E27FC236}">
                <a16:creationId xmlns:a16="http://schemas.microsoft.com/office/drawing/2014/main" id="{51B4AEBB-F1DF-0B4A-BA61-3820F58A3982}"/>
              </a:ext>
            </a:extLst>
          </p:cNvPr>
          <p:cNvSpPr>
            <a:spLocks noGrp="1"/>
          </p:cNvSpPr>
          <p:nvPr>
            <p:ph type="ftr" sz="quarter" idx="11"/>
          </p:nvPr>
        </p:nvSpPr>
        <p:spPr/>
        <p:txBody>
          <a:bodyPr/>
          <a:lstStyle>
            <a:lvl1pPr>
              <a:defRPr>
                <a:solidFill>
                  <a:srgbClr val="8FAADC"/>
                </a:solidFill>
              </a:defRPr>
            </a:lvl1pPr>
          </a:lstStyle>
          <a:p>
            <a:r>
              <a:rPr lang="en-US"/>
              <a:t>Medicare Supplement Insurance (Medigap) Policies</a:t>
            </a:r>
          </a:p>
        </p:txBody>
      </p:sp>
      <p:sp>
        <p:nvSpPr>
          <p:cNvPr id="4" name="Slide Number Placeholder 3">
            <a:extLst>
              <a:ext uri="{FF2B5EF4-FFF2-40B4-BE49-F238E27FC236}">
                <a16:creationId xmlns:a16="http://schemas.microsoft.com/office/drawing/2014/main" id="{BFF0D676-573B-EC4D-A8AB-772B49B5A94E}"/>
              </a:ext>
            </a:extLst>
          </p:cNvPr>
          <p:cNvSpPr>
            <a:spLocks noGrp="1"/>
          </p:cNvSpPr>
          <p:nvPr>
            <p:ph type="sldNum" sz="quarter" idx="12"/>
          </p:nvPr>
        </p:nvSpPr>
        <p:spPr/>
        <p:txBody>
          <a:bodyPr/>
          <a:lstStyle>
            <a:lvl1pPr>
              <a:defRPr>
                <a:solidFill>
                  <a:srgbClr val="8FAADC"/>
                </a:solidFill>
              </a:defRPr>
            </a:lvl1pPr>
          </a:lstStyle>
          <a:p>
            <a:pPr>
              <a:defRPr/>
            </a:pPr>
            <a:fld id="{11E79EF6-0C0E-43E6-8FB3-918BC522CC5A}" type="slidenum">
              <a:rPr lang="en-US" smtClean="0"/>
              <a:pPr>
                <a:defRPr/>
              </a:pPr>
              <a:t>‹#›</a:t>
            </a:fld>
            <a:endParaRPr lang="en-US"/>
          </a:p>
        </p:txBody>
      </p:sp>
    </p:spTree>
    <p:custDataLst>
      <p:tags r:id="rId1"/>
    </p:custDataLst>
    <p:extLst>
      <p:ext uri="{BB962C8B-B14F-4D97-AF65-F5344CB8AC3E}">
        <p14:creationId xmlns:p14="http://schemas.microsoft.com/office/powerpoint/2010/main" val="14850712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 NTP 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866142" y="1143000"/>
            <a:ext cx="9837234" cy="502104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1EBB5B0-7575-4D5F-8F8A-445F147B42E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a:p>
        </p:txBody>
      </p:sp>
      <p:sp>
        <p:nvSpPr>
          <p:cNvPr id="10" name="Date Placeholder 1">
            <a:extLst>
              <a:ext uri="{FF2B5EF4-FFF2-40B4-BE49-F238E27FC236}">
                <a16:creationId xmlns:a16="http://schemas.microsoft.com/office/drawing/2014/main" id="{DA9954B7-C45D-4592-B31D-60D4868AED3D}"/>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April 2024</a:t>
            </a:r>
          </a:p>
        </p:txBody>
      </p:sp>
      <p:sp>
        <p:nvSpPr>
          <p:cNvPr id="11" name="Footer Placeholder 2">
            <a:extLst>
              <a:ext uri="{FF2B5EF4-FFF2-40B4-BE49-F238E27FC236}">
                <a16:creationId xmlns:a16="http://schemas.microsoft.com/office/drawing/2014/main" id="{E2A7881F-5C6E-4F8E-AA14-4AB0B518424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Medicare Supplement Insurance (Medigap) Policies</a:t>
            </a:r>
          </a:p>
        </p:txBody>
      </p:sp>
      <p:sp>
        <p:nvSpPr>
          <p:cNvPr id="12" name="Title 1">
            <a:extLst>
              <a:ext uri="{FF2B5EF4-FFF2-40B4-BE49-F238E27FC236}">
                <a16:creationId xmlns:a16="http://schemas.microsoft.com/office/drawing/2014/main" id="{BA99A00B-0949-4FD7-8CEF-094BD8000A64}"/>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Tree>
    <p:custDataLst>
      <p:tags r:id="rId1"/>
    </p:custDataLst>
    <p:extLst>
      <p:ext uri="{BB962C8B-B14F-4D97-AF65-F5344CB8AC3E}">
        <p14:creationId xmlns:p14="http://schemas.microsoft.com/office/powerpoint/2010/main" val="2328647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 NTP 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866142" y="1143000"/>
            <a:ext cx="9837234" cy="502104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BA99A00B-0949-4FD7-8CEF-094BD8000A64}"/>
              </a:ext>
            </a:extLst>
          </p:cNvPr>
          <p:cNvSpPr>
            <a:spLocks noGrp="1"/>
          </p:cNvSpPr>
          <p:nvPr>
            <p:ph type="title"/>
          </p:nvPr>
        </p:nvSpPr>
        <p:spPr>
          <a:xfrm>
            <a:off x="0" y="0"/>
            <a:ext cx="12192000" cy="914400"/>
          </a:xfrm>
          <a:prstGeom prst="rect">
            <a:avLst/>
          </a:prstGeom>
        </p:spPr>
        <p:txBody>
          <a:bodyPr/>
          <a:lstStyle/>
          <a:p>
            <a:r>
              <a:rPr lang="en-US"/>
              <a:t>Click to edit Master title style</a:t>
            </a:r>
          </a:p>
        </p:txBody>
      </p:sp>
      <p:sp>
        <p:nvSpPr>
          <p:cNvPr id="2" name="Date Placeholder 1">
            <a:extLst>
              <a:ext uri="{FF2B5EF4-FFF2-40B4-BE49-F238E27FC236}">
                <a16:creationId xmlns:a16="http://schemas.microsoft.com/office/drawing/2014/main" id="{1F2ED9A9-8BC1-481F-B77A-834A614DA51C}"/>
              </a:ext>
            </a:extLst>
          </p:cNvPr>
          <p:cNvSpPr>
            <a:spLocks noGrp="1"/>
          </p:cNvSpPr>
          <p:nvPr>
            <p:ph type="dt" sz="half" idx="10"/>
          </p:nvPr>
        </p:nvSpPr>
        <p:spPr/>
        <p:txBody>
          <a:bodyPr/>
          <a:lstStyle>
            <a:lvl1pPr>
              <a:defRPr>
                <a:solidFill>
                  <a:srgbClr val="8FAADC"/>
                </a:solidFill>
              </a:defRPr>
            </a:lvl1pPr>
          </a:lstStyle>
          <a:p>
            <a:r>
              <a:rPr lang="en-US"/>
              <a:t>April 2024</a:t>
            </a:r>
          </a:p>
        </p:txBody>
      </p:sp>
      <p:sp>
        <p:nvSpPr>
          <p:cNvPr id="3" name="Footer Placeholder 2">
            <a:extLst>
              <a:ext uri="{FF2B5EF4-FFF2-40B4-BE49-F238E27FC236}">
                <a16:creationId xmlns:a16="http://schemas.microsoft.com/office/drawing/2014/main" id="{7EA5455C-2889-4846-93A3-04ACC150A21E}"/>
              </a:ext>
            </a:extLst>
          </p:cNvPr>
          <p:cNvSpPr>
            <a:spLocks noGrp="1"/>
          </p:cNvSpPr>
          <p:nvPr>
            <p:ph type="ftr" sz="quarter" idx="11"/>
          </p:nvPr>
        </p:nvSpPr>
        <p:spPr/>
        <p:txBody>
          <a:bodyPr/>
          <a:lstStyle>
            <a:lvl1pPr>
              <a:defRPr>
                <a:solidFill>
                  <a:srgbClr val="8FAADC"/>
                </a:solidFill>
              </a:defRPr>
            </a:lvl1pPr>
          </a:lstStyle>
          <a:p>
            <a:r>
              <a:rPr lang="en-US"/>
              <a:t>Medicare Supplement Insurance (Medigap) Policies</a:t>
            </a:r>
          </a:p>
        </p:txBody>
      </p:sp>
      <p:sp>
        <p:nvSpPr>
          <p:cNvPr id="4" name="Slide Number Placeholder 3">
            <a:extLst>
              <a:ext uri="{FF2B5EF4-FFF2-40B4-BE49-F238E27FC236}">
                <a16:creationId xmlns:a16="http://schemas.microsoft.com/office/drawing/2014/main" id="{AD59B258-AB3B-4844-90B6-7B0D5D07FAF6}"/>
              </a:ext>
            </a:extLst>
          </p:cNvPr>
          <p:cNvSpPr>
            <a:spLocks noGrp="1"/>
          </p:cNvSpPr>
          <p:nvPr>
            <p:ph type="sldNum" sz="quarter" idx="12"/>
          </p:nvPr>
        </p:nvSpPr>
        <p:spPr/>
        <p:txBody>
          <a:bodyPr/>
          <a:lstStyle>
            <a:lvl1pPr>
              <a:defRPr>
                <a:solidFill>
                  <a:srgbClr val="8FAADC"/>
                </a:solidFill>
              </a:defRPr>
            </a:lvl1pPr>
          </a:lstStyle>
          <a:p>
            <a:fld id="{F0CCE2AE-27A2-40B1-80D1-5342831D4722}" type="slidenum">
              <a:rPr lang="en-US" smtClean="0"/>
              <a:pPr/>
              <a:t>‹#›</a:t>
            </a:fld>
            <a:endParaRPr lang="en-US"/>
          </a:p>
        </p:txBody>
      </p:sp>
    </p:spTree>
    <p:custDataLst>
      <p:tags r:id="rId1"/>
    </p:custDataLst>
    <p:extLst>
      <p:ext uri="{BB962C8B-B14F-4D97-AF65-F5344CB8AC3E}">
        <p14:creationId xmlns:p14="http://schemas.microsoft.com/office/powerpoint/2010/main" val="249458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1_Title and char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a:latin typeface="Calibri "/>
              </a:defRPr>
            </a:lvl1pPr>
          </a:lstStyle>
          <a:p>
            <a:r>
              <a:rPr lang="en-US"/>
              <a:t>Click to edit Master title style</a:t>
            </a:r>
          </a:p>
        </p:txBody>
      </p:sp>
      <p:graphicFrame>
        <p:nvGraphicFramePr>
          <p:cNvPr id="2" name="Chart 1">
            <a:extLst>
              <a:ext uri="{FF2B5EF4-FFF2-40B4-BE49-F238E27FC236}">
                <a16:creationId xmlns:a16="http://schemas.microsoft.com/office/drawing/2014/main" id="{F38C9CAA-3A13-0C40-8BAC-7E48F3C916E0}"/>
              </a:ext>
            </a:extLst>
          </p:cNvPr>
          <p:cNvGraphicFramePr/>
          <p:nvPr>
            <p:extLst>
              <p:ext uri="{D42A27DB-BD31-4B8C-83A1-F6EECF244321}">
                <p14:modId xmlns:p14="http://schemas.microsoft.com/office/powerpoint/2010/main" val="726946530"/>
              </p:ext>
            </p:extLst>
          </p:nvPr>
        </p:nvGraphicFramePr>
        <p:xfrm>
          <a:off x="2471838" y="1791181"/>
          <a:ext cx="6121400" cy="4080934"/>
        </p:xfrm>
        <a:graphic>
          <a:graphicData uri="http://schemas.openxmlformats.org/drawingml/2006/chart">
            <c:chart xmlns:c="http://schemas.openxmlformats.org/drawingml/2006/chart" xmlns:r="http://schemas.openxmlformats.org/officeDocument/2006/relationships" r:id="rId3"/>
          </a:graphicData>
        </a:graphic>
      </p:graphicFrame>
      <p:sp>
        <p:nvSpPr>
          <p:cNvPr id="7" name="Slide Number Placeholder 5">
            <a:extLst>
              <a:ext uri="{FF2B5EF4-FFF2-40B4-BE49-F238E27FC236}">
                <a16:creationId xmlns:a16="http://schemas.microsoft.com/office/drawing/2014/main" id="{95C456D6-1769-4116-B3D5-8AD580DEFF02}"/>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F0CCE2AE-27A2-40B1-80D1-5342831D4722}" type="slidenum">
              <a:rPr lang="en-US" smtClean="0"/>
              <a:pPr/>
              <a:t>‹#›</a:t>
            </a:fld>
            <a:endParaRPr lang="en-US"/>
          </a:p>
        </p:txBody>
      </p:sp>
      <p:sp>
        <p:nvSpPr>
          <p:cNvPr id="8" name="Date Placeholder 1">
            <a:extLst>
              <a:ext uri="{FF2B5EF4-FFF2-40B4-BE49-F238E27FC236}">
                <a16:creationId xmlns:a16="http://schemas.microsoft.com/office/drawing/2014/main" id="{6A9F6C31-C81E-4C18-BD14-1B68D8294387}"/>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April 2024</a:t>
            </a:r>
          </a:p>
        </p:txBody>
      </p:sp>
      <p:sp>
        <p:nvSpPr>
          <p:cNvPr id="10" name="Footer Placeholder 2">
            <a:extLst>
              <a:ext uri="{FF2B5EF4-FFF2-40B4-BE49-F238E27FC236}">
                <a16:creationId xmlns:a16="http://schemas.microsoft.com/office/drawing/2014/main" id="{0483CD5F-681D-429D-BE60-6BFAA2D65091}"/>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Medicare Supplement Insurance (Medigap) Policies</a:t>
            </a:r>
          </a:p>
        </p:txBody>
      </p:sp>
    </p:spTree>
    <p:custDataLst>
      <p:tags r:id="rId1"/>
    </p:custDataLst>
    <p:extLst>
      <p:ext uri="{BB962C8B-B14F-4D97-AF65-F5344CB8AC3E}">
        <p14:creationId xmlns:p14="http://schemas.microsoft.com/office/powerpoint/2010/main" val="244703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866142" y="1180618"/>
            <a:ext cx="9303428" cy="4757195"/>
          </a:xfrm>
        </p:spPr>
        <p:txBody>
          <a:bodyPr/>
          <a:lstStyle>
            <a:lvl2pPr marL="457200" indent="-227013">
              <a:defRPr/>
            </a:lvl2pPr>
            <a:lvl3pPr marL="685800" indent="-228600">
              <a:buSzPct val="50000"/>
              <a:buFont typeface="Wingdings" panose="05000000000000000000" pitchFamily="2" charset="2"/>
              <a:buChar char="q"/>
              <a:defRPr/>
            </a:lvl3pPr>
            <a:lvl4pPr marL="914400" indent="-231775">
              <a:buFont typeface="Calibri" panose="020F0502020204030204" pitchFamily="34" charset="0"/>
              <a:buChar char="–"/>
              <a:defRPr/>
            </a:lvl4pPr>
            <a:lvl5pPr marL="1143000" indent="-228600">
              <a:buFont typeface="Courier New" panose="02070309020205020404" pitchFamily="49" charset="0"/>
              <a:buChar char="o"/>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B4645CCC-AB93-9146-B7A8-52586169DD60}"/>
              </a:ext>
            </a:extLst>
          </p:cNvPr>
          <p:cNvSpPr>
            <a:spLocks noGrp="1"/>
          </p:cNvSpPr>
          <p:nvPr>
            <p:ph type="title"/>
          </p:nvPr>
        </p:nvSpPr>
        <p:spPr/>
        <p:txBody>
          <a:bodyPr>
            <a:normAutofit/>
          </a:bodyPr>
          <a:lstStyle>
            <a:lvl1pPr>
              <a:defRPr sz="3200">
                <a:latin typeface="Calibri "/>
              </a:defRPr>
            </a:lvl1pPr>
          </a:lstStyle>
          <a:p>
            <a:r>
              <a:rPr lang="en-US"/>
              <a:t>Click to edit Master title style</a:t>
            </a:r>
          </a:p>
        </p:txBody>
      </p:sp>
      <p:sp>
        <p:nvSpPr>
          <p:cNvPr id="7" name="Slide Number Placeholder 5">
            <a:extLst>
              <a:ext uri="{FF2B5EF4-FFF2-40B4-BE49-F238E27FC236}">
                <a16:creationId xmlns:a16="http://schemas.microsoft.com/office/drawing/2014/main" id="{851B154F-1DFE-4953-A300-464698FADEA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F0CCE2AE-27A2-40B1-80D1-5342831D4722}" type="slidenum">
              <a:rPr lang="en-US" smtClean="0"/>
              <a:pPr/>
              <a:t>‹#›</a:t>
            </a:fld>
            <a:endParaRPr lang="en-US"/>
          </a:p>
        </p:txBody>
      </p:sp>
      <p:sp>
        <p:nvSpPr>
          <p:cNvPr id="8" name="Date Placeholder 1">
            <a:extLst>
              <a:ext uri="{FF2B5EF4-FFF2-40B4-BE49-F238E27FC236}">
                <a16:creationId xmlns:a16="http://schemas.microsoft.com/office/drawing/2014/main" id="{5DE42CB4-32EF-4543-B14A-4CF42558AA39}"/>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April 2024</a:t>
            </a:r>
          </a:p>
        </p:txBody>
      </p:sp>
      <p:sp>
        <p:nvSpPr>
          <p:cNvPr id="9" name="Footer Placeholder 2">
            <a:extLst>
              <a:ext uri="{FF2B5EF4-FFF2-40B4-BE49-F238E27FC236}">
                <a16:creationId xmlns:a16="http://schemas.microsoft.com/office/drawing/2014/main" id="{A68A7674-856B-4546-B567-F88A52581C9B}"/>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Medicare Supplement Insurance (Medigap) Policies</a:t>
            </a:r>
          </a:p>
        </p:txBody>
      </p:sp>
    </p:spTree>
    <p:custDataLst>
      <p:tags r:id="rId1"/>
    </p:custDataLst>
    <p:extLst>
      <p:ext uri="{BB962C8B-B14F-4D97-AF65-F5344CB8AC3E}">
        <p14:creationId xmlns:p14="http://schemas.microsoft.com/office/powerpoint/2010/main" val="1362449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 Slide forma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7129"/>
          </a:xfrm>
          <a:prstGeom prst="rect">
            <a:avLst/>
          </a:prstGeom>
        </p:spPr>
        <p:txBody>
          <a:bodyPr anchor="ctr">
            <a:normAutofit/>
          </a:bodyPr>
          <a:lstStyle>
            <a:lvl1pPr>
              <a:defRPr sz="3000"/>
            </a:lvl1pPr>
          </a:lstStyle>
          <a:p>
            <a:r>
              <a:rPr lang="en-US" dirty="0"/>
              <a:t>Click to edit Master title style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April 2024</a:t>
            </a:r>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Medicare Supplement Insurance (Medigap) Policies</a:t>
            </a:r>
            <a:endParaRPr lang="en-US" dirty="0"/>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a:xfrm>
            <a:off x="8610600" y="6492240"/>
            <a:ext cx="2743200" cy="365125"/>
          </a:xfrm>
        </p:spPr>
        <p:txBody>
          <a:bodyPr/>
          <a:lstStyle>
            <a:lvl1pPr>
              <a:defRPr>
                <a:solidFill>
                  <a:schemeClr val="accent1">
                    <a:lumMod val="60000"/>
                    <a:lumOff val="40000"/>
                  </a:schemeClr>
                </a:solidFill>
              </a:defRPr>
            </a:lvl1pPr>
          </a:lstStyle>
          <a:p>
            <a:fld id="{0B2D781D-8844-5940-92D1-06EF0A7F581E}" type="slidenum">
              <a:rPr lang="en-US" smtClean="0"/>
              <a:pPr/>
              <a:t>‹#›</a:t>
            </a:fld>
            <a:endParaRPr lang="en-US" dirty="0"/>
          </a:p>
        </p:txBody>
      </p:sp>
      <p:sp>
        <p:nvSpPr>
          <p:cNvPr id="7" name="Content Placeholder 6">
            <a:extLst>
              <a:ext uri="{FF2B5EF4-FFF2-40B4-BE49-F238E27FC236}">
                <a16:creationId xmlns:a16="http://schemas.microsoft.com/office/drawing/2014/main" id="{F6F2EFC5-5ACC-47F3-A3C0-648F7A472392}"/>
              </a:ext>
            </a:extLst>
          </p:cNvPr>
          <p:cNvSpPr>
            <a:spLocks noGrp="1"/>
          </p:cNvSpPr>
          <p:nvPr>
            <p:ph sz="quarter" idx="13"/>
          </p:nvPr>
        </p:nvSpPr>
        <p:spPr>
          <a:xfrm>
            <a:off x="1371600" y="1371600"/>
            <a:ext cx="9791700" cy="4667250"/>
          </a:xfrm>
        </p:spPr>
        <p:txBody>
          <a:bodyPr/>
          <a:lstStyle>
            <a:lvl1pPr marL="274320" indent="-274320">
              <a:lnSpc>
                <a:spcPct val="100000"/>
              </a:lnSpc>
              <a:spcBef>
                <a:spcPts val="0"/>
              </a:spcBef>
              <a:spcAft>
                <a:spcPts val="1200"/>
              </a:spcAft>
              <a:defRPr sz="2800">
                <a:solidFill>
                  <a:srgbClr val="00529B"/>
                </a:solidFill>
                <a:latin typeface="Arial" panose="020B0604020202020204" pitchFamily="34" charset="0"/>
                <a:cs typeface="Arial" panose="020B0604020202020204" pitchFamily="34" charset="0"/>
              </a:defRPr>
            </a:lvl1pPr>
            <a:lvl2pPr marL="548640" indent="-274320">
              <a:lnSpc>
                <a:spcPct val="100000"/>
              </a:lnSpc>
              <a:spcBef>
                <a:spcPts val="0"/>
              </a:spcBef>
              <a:spcAft>
                <a:spcPts val="600"/>
              </a:spcAft>
              <a:defRPr sz="2400">
                <a:solidFill>
                  <a:srgbClr val="00529B"/>
                </a:solidFill>
                <a:latin typeface="Arial" panose="020B0604020202020204" pitchFamily="34" charset="0"/>
                <a:cs typeface="Arial" panose="020B0604020202020204" pitchFamily="34" charset="0"/>
              </a:defRPr>
            </a:lvl2pPr>
            <a:lvl3pPr marL="822960" indent="-274320">
              <a:lnSpc>
                <a:spcPct val="100000"/>
              </a:lnSpc>
              <a:spcBef>
                <a:spcPts val="0"/>
              </a:spcBef>
              <a:spcAft>
                <a:spcPts val="600"/>
              </a:spcAft>
              <a:buSzPct val="50000"/>
              <a:buFont typeface="Wingdings" panose="05000000000000000000" pitchFamily="2" charset="2"/>
              <a:buChar char="q"/>
              <a:defRPr>
                <a:solidFill>
                  <a:srgbClr val="00529B"/>
                </a:solidFill>
                <a:latin typeface="Arial" panose="020B0604020202020204" pitchFamily="34" charset="0"/>
                <a:cs typeface="Arial" panose="020B0604020202020204" pitchFamily="34" charset="0"/>
              </a:defRPr>
            </a:lvl3pPr>
            <a:lvl4pPr marL="1097280" indent="-274320">
              <a:lnSpc>
                <a:spcPct val="100000"/>
              </a:lnSpc>
              <a:spcBef>
                <a:spcPts val="0"/>
              </a:spcBef>
              <a:spcAft>
                <a:spcPts val="600"/>
              </a:spcAft>
              <a:buFont typeface="Courier New" panose="02070309020205020404" pitchFamily="49" charset="0"/>
              <a:buChar char="o"/>
              <a:defRPr>
                <a:solidFill>
                  <a:srgbClr val="00529B"/>
                </a:solidFill>
                <a:latin typeface="Arial" panose="020B0604020202020204" pitchFamily="34" charset="0"/>
                <a:cs typeface="Arial" panose="020B060402020202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427857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21" Type="http://schemas.openxmlformats.org/officeDocument/2006/relationships/slideLayout" Target="../slideLayouts/slideLayout31.xml"/><Relationship Id="rId34" Type="http://schemas.openxmlformats.org/officeDocument/2006/relationships/slideLayout" Target="../slideLayouts/slideLayout44.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33" Type="http://schemas.openxmlformats.org/officeDocument/2006/relationships/slideLayout" Target="../slideLayouts/slideLayout43.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29" Type="http://schemas.openxmlformats.org/officeDocument/2006/relationships/slideLayout" Target="../slideLayouts/slideLayout39.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32" Type="http://schemas.openxmlformats.org/officeDocument/2006/relationships/slideLayout" Target="../slideLayouts/slideLayout42.xml"/><Relationship Id="rId37" Type="http://schemas.openxmlformats.org/officeDocument/2006/relationships/image" Target="../media/image4.jpeg"/><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36" Type="http://schemas.openxmlformats.org/officeDocument/2006/relationships/tags" Target="../tags/tag13.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31" Type="http://schemas.openxmlformats.org/officeDocument/2006/relationships/slideLayout" Target="../slideLayouts/slideLayout41.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slideLayout" Target="../slideLayouts/slideLayout40.xml"/><Relationship Id="rId35" Type="http://schemas.openxmlformats.org/officeDocument/2006/relationships/theme" Target="../theme/theme2.xml"/><Relationship Id="rId8" Type="http://schemas.openxmlformats.org/officeDocument/2006/relationships/slideLayout" Target="../slideLayouts/slideLayout18.xml"/><Relationship Id="rId3"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10" Type="http://schemas.openxmlformats.org/officeDocument/2006/relationships/image" Target="../media/image1.jpeg"/><Relationship Id="rId4" Type="http://schemas.openxmlformats.org/officeDocument/2006/relationships/slideLayout" Target="../slideLayouts/slideLayout48.xml"/><Relationship Id="rId9" Type="http://schemas.openxmlformats.org/officeDocument/2006/relationships/tags" Target="../tags/tag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r>
              <a:rPr lang="en-US"/>
              <a:t>April 2024</a:t>
            </a: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r>
              <a:rPr lang="en-US"/>
              <a:t>Medicare Supplement Insurance (Medigap) Policies</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fld id="{F0CCE2AE-27A2-40B1-80D1-5342831D4722}" type="slidenum">
              <a:rPr lang="en-US" smtClean="0"/>
              <a:pPr/>
              <a:t>‹#›</a:t>
            </a:fld>
            <a:endParaRPr lang="en-US"/>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34927"/>
            <a:ext cx="12192000" cy="929286"/>
          </a:xfrm>
          <a:prstGeom prst="rect">
            <a:avLst/>
          </a:prstGeom>
        </p:spPr>
        <p:txBody>
          <a:bodyPr vert="horz" lIns="91440" tIns="45720" rIns="91440" bIns="45720" rtlCol="0" anchor="ctr">
            <a:normAutofit/>
          </a:bodyPr>
          <a:lstStyle/>
          <a:p>
            <a:r>
              <a:rPr lang="en-US" dirty="0"/>
              <a:t>Click to add Head</a:t>
            </a:r>
          </a:p>
        </p:txBody>
      </p:sp>
    </p:spTree>
    <p:custDataLst>
      <p:tags r:id="rId12"/>
    </p:custDataLst>
    <p:extLst>
      <p:ext uri="{BB962C8B-B14F-4D97-AF65-F5344CB8AC3E}">
        <p14:creationId xmlns:p14="http://schemas.microsoft.com/office/powerpoint/2010/main" val="167812160"/>
      </p:ext>
    </p:extLst>
  </p:cSld>
  <p:clrMap bg1="lt1" tx1="dk1" bg2="lt2" tx2="dk2" accent1="accent1" accent2="accent2" accent3="accent3" accent4="accent4" accent5="accent5" accent6="accent6" hlink="hlink" folHlink="folHlink"/>
  <p:sldLayoutIdLst>
    <p:sldLayoutId id="2147483663" r:id="rId1"/>
    <p:sldLayoutId id="2147483669" r:id="rId2"/>
    <p:sldLayoutId id="2147483670" r:id="rId3"/>
    <p:sldLayoutId id="2147483673" r:id="rId4"/>
    <p:sldLayoutId id="2147483674" r:id="rId5"/>
    <p:sldLayoutId id="2147483680" r:id="rId6"/>
    <p:sldLayoutId id="2147483681" r:id="rId7"/>
    <p:sldLayoutId id="2147483683" r:id="rId8"/>
    <p:sldLayoutId id="2147483721" r:id="rId9"/>
    <p:sldLayoutId id="2147483756" r:id="rId10"/>
  </p:sldLayoutIdLst>
  <p:hf hdr="0"/>
  <p:txStyles>
    <p:titleStyle>
      <a:lvl1pPr algn="ctr" defTabSz="914400" rtl="0" eaLnBrk="1" latinLnBrk="0" hangingPunct="1">
        <a:lnSpc>
          <a:spcPct val="90000"/>
        </a:lnSpc>
        <a:spcBef>
          <a:spcPct val="0"/>
        </a:spcBef>
        <a:buNone/>
        <a:defRPr sz="28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7"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April 2024</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Medicare Supplement Insurance (Medigap) Policies</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36"/>
    </p:custDataLst>
    <p:extLst>
      <p:ext uri="{BB962C8B-B14F-4D97-AF65-F5344CB8AC3E}">
        <p14:creationId xmlns:p14="http://schemas.microsoft.com/office/powerpoint/2010/main" val="55520191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48" r:id="rId26"/>
    <p:sldLayoutId id="2147483749" r:id="rId27"/>
    <p:sldLayoutId id="2147483750" r:id="rId28"/>
    <p:sldLayoutId id="2147483751" r:id="rId29"/>
    <p:sldLayoutId id="2147483752" r:id="rId30"/>
    <p:sldLayoutId id="2147483754" r:id="rId31"/>
    <p:sldLayoutId id="2147483755" r:id="rId32"/>
    <p:sldLayoutId id="2147483753" r:id="rId33"/>
    <p:sldLayoutId id="2147483757" r:id="rId34"/>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a:defRPr/>
            </a:pPr>
            <a:r>
              <a:rPr lang="en-US"/>
              <a:t>April 2024</a:t>
            </a: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a:defRPr/>
            </a:pPr>
            <a:r>
              <a:rPr lang="en-US"/>
              <a:t>Medicare Supplement Insurance (Medigap) Policies</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a:defRPr/>
            </a:pPr>
            <a:fld id="{0B2D781D-8844-5940-92D1-06EF0A7F581E}" type="slidenum">
              <a:rPr lang="en-US" smtClean="0"/>
              <a:pPr>
                <a:defRPr/>
              </a:pPr>
              <a:t>‹#›</a:t>
            </a:fld>
            <a:endParaRPr lang="en-US"/>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add Head</a:t>
            </a:r>
          </a:p>
        </p:txBody>
      </p:sp>
    </p:spTree>
    <p:custDataLst>
      <p:tags r:id="rId9"/>
    </p:custDataLst>
    <p:extLst>
      <p:ext uri="{BB962C8B-B14F-4D97-AF65-F5344CB8AC3E}">
        <p14:creationId xmlns:p14="http://schemas.microsoft.com/office/powerpoint/2010/main" val="1479075325"/>
      </p:ext>
    </p:extLst>
  </p:cSld>
  <p:clrMap bg1="lt1" tx1="dk1" bg2="lt2" tx2="dk2" accent1="accent1" accent2="accent2" accent3="accent3" accent4="accent4" accent5="accent5" accent6="accent6" hlink="hlink" folHlink="folHlink"/>
  <p:sldLayoutIdLst>
    <p:sldLayoutId id="2147483689" r:id="rId1"/>
    <p:sldLayoutId id="2147483710" r:id="rId2"/>
    <p:sldLayoutId id="2147483711" r:id="rId3"/>
    <p:sldLayoutId id="2147483712" r:id="rId4"/>
    <p:sldLayoutId id="2147483713" r:id="rId5"/>
    <p:sldLayoutId id="2147483714" r:id="rId6"/>
    <p:sldLayoutId id="2147483719" r:id="rId7"/>
  </p:sldLayoutIdLst>
  <p:hf hdr="0"/>
  <p:txStyles>
    <p:titleStyle>
      <a:lvl1pPr algn="ctr" defTabSz="914400" rtl="0" eaLnBrk="1" latinLnBrk="0" hangingPunct="1">
        <a:lnSpc>
          <a:spcPct val="90000"/>
        </a:lnSpc>
        <a:spcBef>
          <a:spcPct val="0"/>
        </a:spcBef>
        <a:buNone/>
        <a:defRPr sz="28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5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2.xml"/><Relationship Id="rId1" Type="http://schemas.openxmlformats.org/officeDocument/2006/relationships/tags" Target="../tags/tag6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6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6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6.xml"/><Relationship Id="rId1" Type="http://schemas.openxmlformats.org/officeDocument/2006/relationships/tags" Target="../tags/tag6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0.xml"/><Relationship Id="rId1" Type="http://schemas.openxmlformats.org/officeDocument/2006/relationships/tags" Target="../tags/tag7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0.xml"/><Relationship Id="rId1" Type="http://schemas.openxmlformats.org/officeDocument/2006/relationships/tags" Target="../tags/tag7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2.xml"/><Relationship Id="rId1" Type="http://schemas.openxmlformats.org/officeDocument/2006/relationships/tags" Target="../tags/tag7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9.xml"/><Relationship Id="rId1" Type="http://schemas.openxmlformats.org/officeDocument/2006/relationships/tags" Target="../tags/tag7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0.xml"/><Relationship Id="rId1" Type="http://schemas.openxmlformats.org/officeDocument/2006/relationships/tags" Target="../tags/tag74.xml"/></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9.xml"/><Relationship Id="rId7" Type="http://schemas.microsoft.com/office/2007/relationships/hdphoto" Target="../media/hdphoto1.wdp"/><Relationship Id="rId2" Type="http://schemas.openxmlformats.org/officeDocument/2006/relationships/slideLayout" Target="../slideLayouts/slideLayout43.xml"/><Relationship Id="rId1" Type="http://schemas.openxmlformats.org/officeDocument/2006/relationships/tags" Target="../tags/tag75.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58.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46.png"/><Relationship Id="rId2" Type="http://schemas.openxmlformats.org/officeDocument/2006/relationships/slideLayout" Target="../slideLayouts/slideLayout43.xml"/><Relationship Id="rId1" Type="http://schemas.openxmlformats.org/officeDocument/2006/relationships/tags" Target="../tags/tag76.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0.xml"/><Relationship Id="rId1" Type="http://schemas.openxmlformats.org/officeDocument/2006/relationships/tags" Target="../tags/tag7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7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79.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3.xml"/><Relationship Id="rId1" Type="http://schemas.openxmlformats.org/officeDocument/2006/relationships/tags" Target="../tags/tag80.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0.xml"/><Relationship Id="rId1" Type="http://schemas.openxmlformats.org/officeDocument/2006/relationships/tags" Target="../tags/tag8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0.xml"/><Relationship Id="rId1" Type="http://schemas.openxmlformats.org/officeDocument/2006/relationships/tags" Target="../tags/tag8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3.xml"/><Relationship Id="rId1" Type="http://schemas.openxmlformats.org/officeDocument/2006/relationships/tags" Target="../tags/tag83.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0.xml"/><Relationship Id="rId1" Type="http://schemas.openxmlformats.org/officeDocument/2006/relationships/tags" Target="../tags/tag8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9.xml"/><Relationship Id="rId1" Type="http://schemas.openxmlformats.org/officeDocument/2006/relationships/tags" Target="../tags/tag8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59.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0.xml"/><Relationship Id="rId1" Type="http://schemas.openxmlformats.org/officeDocument/2006/relationships/tags" Target="../tags/tag8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0.xml"/><Relationship Id="rId1" Type="http://schemas.openxmlformats.org/officeDocument/2006/relationships/tags" Target="../tags/tag8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9.xml"/><Relationship Id="rId1" Type="http://schemas.openxmlformats.org/officeDocument/2006/relationships/tags" Target="../tags/tag8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4.xml"/><Relationship Id="rId1" Type="http://schemas.openxmlformats.org/officeDocument/2006/relationships/tags" Target="../tags/tag89.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0.xml"/><Relationship Id="rId1" Type="http://schemas.openxmlformats.org/officeDocument/2006/relationships/tags" Target="../tags/tag90.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9.xml"/><Relationship Id="rId1" Type="http://schemas.openxmlformats.org/officeDocument/2006/relationships/tags" Target="../tags/tag91.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9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9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5.xml"/><Relationship Id="rId1" Type="http://schemas.openxmlformats.org/officeDocument/2006/relationships/tags" Target="../tags/tag94.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9.xml"/><Relationship Id="rId1" Type="http://schemas.openxmlformats.org/officeDocument/2006/relationships/tags" Target="../tags/tag9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8.xml"/><Relationship Id="rId1" Type="http://schemas.openxmlformats.org/officeDocument/2006/relationships/tags" Target="../tags/tag60.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9.xml"/><Relationship Id="rId1" Type="http://schemas.openxmlformats.org/officeDocument/2006/relationships/tags" Target="../tags/tag96.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4.xml"/><Relationship Id="rId1" Type="http://schemas.openxmlformats.org/officeDocument/2006/relationships/tags" Target="../tags/tag9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3.xml"/><Relationship Id="rId1" Type="http://schemas.openxmlformats.org/officeDocument/2006/relationships/tags" Target="../tags/tag9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3.xml"/><Relationship Id="rId1" Type="http://schemas.openxmlformats.org/officeDocument/2006/relationships/tags" Target="../tags/tag9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9.xml"/><Relationship Id="rId1" Type="http://schemas.openxmlformats.org/officeDocument/2006/relationships/tags" Target="../tags/tag100.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9.xml"/><Relationship Id="rId1" Type="http://schemas.openxmlformats.org/officeDocument/2006/relationships/tags" Target="../tags/tag101.xml"/><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9.xml"/><Relationship Id="rId1" Type="http://schemas.openxmlformats.org/officeDocument/2006/relationships/tags" Target="../tags/tag10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50.xml"/><Relationship Id="rId1" Type="http://schemas.openxmlformats.org/officeDocument/2006/relationships/tags" Target="../tags/tag103.xml"/><Relationship Id="rId5" Type="http://schemas.openxmlformats.org/officeDocument/2006/relationships/hyperlink" Target="https://www.medicare.gov/health-drug-plans/medigap/ready-to-buy" TargetMode="External"/><Relationship Id="rId4" Type="http://schemas.openxmlformats.org/officeDocument/2006/relationships/hyperlink" Target="https://www.medicare.gov/publications" TargetMode="Externa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xml"/><Relationship Id="rId1" Type="http://schemas.openxmlformats.org/officeDocument/2006/relationships/tags" Target="../tags/tag104.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xml"/><Relationship Id="rId1" Type="http://schemas.openxmlformats.org/officeDocument/2006/relationships/tags" Target="../tags/tag10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xml"/><Relationship Id="rId1" Type="http://schemas.openxmlformats.org/officeDocument/2006/relationships/tags" Target="../tags/tag6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6.xml"/><Relationship Id="rId1" Type="http://schemas.openxmlformats.org/officeDocument/2006/relationships/tags" Target="../tags/tag106.xml"/><Relationship Id="rId4" Type="http://schemas.openxmlformats.org/officeDocument/2006/relationships/image" Target="../media/image51.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6.xml"/><Relationship Id="rId1" Type="http://schemas.openxmlformats.org/officeDocument/2006/relationships/tags" Target="../tags/tag10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6.xml"/><Relationship Id="rId1" Type="http://schemas.openxmlformats.org/officeDocument/2006/relationships/tags" Target="../tags/tag108.xml"/><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6.xml"/><Relationship Id="rId1" Type="http://schemas.openxmlformats.org/officeDocument/2006/relationships/tags" Target="../tags/tag109.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50.xml"/><Relationship Id="rId1" Type="http://schemas.openxmlformats.org/officeDocument/2006/relationships/tags" Target="../tags/tag110.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50.xml"/><Relationship Id="rId1" Type="http://schemas.openxmlformats.org/officeDocument/2006/relationships/tags" Target="../tags/tag111.xml"/></Relationships>
</file>

<file path=ppt/slides/_rels/slide56.xml.rels><?xml version="1.0" encoding="UTF-8" standalone="yes"?>
<Relationships xmlns="http://schemas.openxmlformats.org/package/2006/relationships"><Relationship Id="rId8" Type="http://schemas.openxmlformats.org/officeDocument/2006/relationships/hyperlink" Target="http://www.naic.org/" TargetMode="External"/><Relationship Id="rId3" Type="http://schemas.openxmlformats.org/officeDocument/2006/relationships/notesSlide" Target="../notesSlides/notesSlide56.xml"/><Relationship Id="rId7" Type="http://schemas.openxmlformats.org/officeDocument/2006/relationships/hyperlink" Target="https://www.shiphelp.org/" TargetMode="External"/><Relationship Id="rId2" Type="http://schemas.openxmlformats.org/officeDocument/2006/relationships/slideLayout" Target="../slideLayouts/slideLayout50.xml"/><Relationship Id="rId1" Type="http://schemas.openxmlformats.org/officeDocument/2006/relationships/tags" Target="../tags/tag112.xml"/><Relationship Id="rId6" Type="http://schemas.openxmlformats.org/officeDocument/2006/relationships/hyperlink" Target="http://www.cms.gov/Medigap/" TargetMode="External"/><Relationship Id="rId5" Type="http://schemas.openxmlformats.org/officeDocument/2006/relationships/hyperlink" Target="https://www.medicare.gov/medigap-supplemental-insurance-plans/#/m/?year=2023&amp;lang=en" TargetMode="External"/><Relationship Id="rId4" Type="http://schemas.openxmlformats.org/officeDocument/2006/relationships/hyperlink" Target="http://www.medicare.gov/" TargetMode="Externa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50.xml"/><Relationship Id="rId1" Type="http://schemas.openxmlformats.org/officeDocument/2006/relationships/tags" Target="../tags/tag113.xml"/><Relationship Id="rId5" Type="http://schemas.openxmlformats.org/officeDocument/2006/relationships/hyperlink" Target="http://productordering.cms.hhs.gov/" TargetMode="External"/><Relationship Id="rId4" Type="http://schemas.openxmlformats.org/officeDocument/2006/relationships/hyperlink" Target="https://gcc02.safelinks.protection.outlook.com/?url=https%3A%2F%2Fwww.medicare.gov%2Fpublications&amp;data=04%7C01%7CLeslie.Long%40cms.hhs.gov%7C64ae560a40c84bb76ebc08da0c026d1b%7Cd58addea50534a808499ba4d944910df%7C0%7C0%7C637835501802174918%7CUnknown%7CTWFpbGZsb3d8eyJWIjoiMC4wLjAwMDAiLCJQIjoiV2luMzIiLCJBTiI6Ik1haWwiLCJXVCI6Mn0%3D%7C3000&amp;sdata=bHBpufzWj3aKDk4VYSkSJ9W9K2GTydvTaciVXHtJv1I%3D&amp;reserved=0" TargetMode="Externa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50.xml"/><Relationship Id="rId1" Type="http://schemas.openxmlformats.org/officeDocument/2006/relationships/tags" Target="../tags/tag114.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41.xml"/><Relationship Id="rId1" Type="http://schemas.openxmlformats.org/officeDocument/2006/relationships/tags" Target="../tags/tag11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0.xml"/><Relationship Id="rId1" Type="http://schemas.openxmlformats.org/officeDocument/2006/relationships/tags" Target="../tags/tag62.xml"/><Relationship Id="rId5" Type="http://schemas.openxmlformats.org/officeDocument/2006/relationships/image" Target="../media/image35.png"/><Relationship Id="rId4" Type="http://schemas.openxmlformats.org/officeDocument/2006/relationships/image" Target="../media/image34.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41.xml"/><Relationship Id="rId1" Type="http://schemas.openxmlformats.org/officeDocument/2006/relationships/tags" Target="../tags/tag116.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50.xml"/><Relationship Id="rId1" Type="http://schemas.openxmlformats.org/officeDocument/2006/relationships/tags" Target="../tags/tag117.xml"/></Relationships>
</file>

<file path=ppt/slides/_rels/slide6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62.xml"/><Relationship Id="rId7" Type="http://schemas.openxmlformats.org/officeDocument/2006/relationships/image" Target="../media/image54.png"/><Relationship Id="rId2" Type="http://schemas.openxmlformats.org/officeDocument/2006/relationships/slideLayout" Target="../slideLayouts/slideLayout40.xml"/><Relationship Id="rId1" Type="http://schemas.openxmlformats.org/officeDocument/2006/relationships/tags" Target="../tags/tag118.xml"/><Relationship Id="rId6" Type="http://schemas.openxmlformats.org/officeDocument/2006/relationships/hyperlink" Target="mailto:training@cms.hhs.gov" TargetMode="External"/><Relationship Id="rId5" Type="http://schemas.openxmlformats.org/officeDocument/2006/relationships/image" Target="../media/image53.png"/><Relationship Id="rId4" Type="http://schemas.openxmlformats.org/officeDocument/2006/relationships/hyperlink" Target="https://cmsnationaltrainingprogram.cms.gov/"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7.xml"/><Relationship Id="rId7" Type="http://schemas.openxmlformats.org/officeDocument/2006/relationships/image" Target="../media/image39.jpeg"/><Relationship Id="rId2" Type="http://schemas.openxmlformats.org/officeDocument/2006/relationships/slideLayout" Target="../slideLayouts/slideLayout43.xml"/><Relationship Id="rId1" Type="http://schemas.openxmlformats.org/officeDocument/2006/relationships/tags" Target="../tags/tag63.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1.xml"/><Relationship Id="rId1" Type="http://schemas.openxmlformats.org/officeDocument/2006/relationships/tags" Target="../tags/tag6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2.xml"/><Relationship Id="rId1" Type="http://schemas.openxmlformats.org/officeDocument/2006/relationships/tags" Target="../tags/tag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55E069-F110-4B93-A284-4C191272D8ED}"/>
              </a:ext>
            </a:extLst>
          </p:cNvPr>
          <p:cNvSpPr>
            <a:spLocks noGrp="1"/>
          </p:cNvSpPr>
          <p:nvPr>
            <p:ph type="title"/>
          </p:nvPr>
        </p:nvSpPr>
        <p:spPr/>
        <p:txBody>
          <a:bodyPr>
            <a:noAutofit/>
          </a:bodyPr>
          <a:lstStyle/>
          <a:p>
            <a:r>
              <a:rPr lang="en-US" dirty="0">
                <a:solidFill>
                  <a:srgbClr val="00529B"/>
                </a:solidFill>
              </a:rPr>
              <a:t>Medicare Supplement Insurance (Medigap) Policies</a:t>
            </a:r>
          </a:p>
        </p:txBody>
      </p:sp>
    </p:spTree>
    <p:custDataLst>
      <p:tags r:id="rId1"/>
    </p:custDataLst>
    <p:extLst>
      <p:ext uri="{BB962C8B-B14F-4D97-AF65-F5344CB8AC3E}">
        <p14:creationId xmlns:p14="http://schemas.microsoft.com/office/powerpoint/2010/main" val="1764194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D8EC380A-DD67-4710-9A2D-CA110EE1000F}"/>
              </a:ext>
            </a:extLst>
          </p:cNvPr>
          <p:cNvSpPr>
            <a:spLocks noGrp="1"/>
          </p:cNvSpPr>
          <p:nvPr>
            <p:ph type="title"/>
          </p:nvPr>
        </p:nvSpPr>
        <p:spPr/>
        <p:txBody>
          <a:bodyPr vert="horz" lIns="91440" tIns="45720" rIns="91440" bIns="45720" rtlCol="0" anchor="ctr">
            <a:normAutofit/>
          </a:bodyPr>
          <a:lstStyle/>
          <a:p>
            <a:r>
              <a:rPr lang="en-US" sz="3000" dirty="0"/>
              <a:t>What You Pay in Original Medicare in 2024: Part B</a:t>
            </a:r>
          </a:p>
        </p:txBody>
      </p:sp>
      <p:sp>
        <p:nvSpPr>
          <p:cNvPr id="17" name="Rectangle: Rounded Corners 16">
            <a:extLst>
              <a:ext uri="{FF2B5EF4-FFF2-40B4-BE49-F238E27FC236}">
                <a16:creationId xmlns:a16="http://schemas.microsoft.com/office/drawing/2014/main" id="{0C83B77A-AE7B-44E7-84B7-95BA5B60843F}"/>
              </a:ext>
              <a:ext uri="{C183D7F6-B498-43B3-948B-1728B52AA6E4}">
                <adec:decorative xmlns:adec="http://schemas.microsoft.com/office/drawing/2017/decorative" val="1"/>
              </a:ext>
            </a:extLst>
          </p:cNvPr>
          <p:cNvSpPr/>
          <p:nvPr/>
        </p:nvSpPr>
        <p:spPr>
          <a:xfrm>
            <a:off x="566994" y="1188272"/>
            <a:ext cx="10972800" cy="100584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9BBC722A-C85C-4DDA-8F0B-AEB875AEAC3B}"/>
              </a:ext>
              <a:ext uri="{C183D7F6-B498-43B3-948B-1728B52AA6E4}">
                <adec:decorative xmlns:adec="http://schemas.microsoft.com/office/drawing/2017/decorative" val="1"/>
              </a:ext>
            </a:extLst>
          </p:cNvPr>
          <p:cNvSpPr/>
          <p:nvPr/>
        </p:nvSpPr>
        <p:spPr>
          <a:xfrm>
            <a:off x="566994" y="1702447"/>
            <a:ext cx="10972800" cy="42203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28600" indent="-228600">
              <a:spcBef>
                <a:spcPts val="0"/>
              </a:spcBef>
              <a:spcAft>
                <a:spcPts val="300"/>
              </a:spcAft>
              <a:buFont typeface="Wingdings" pitchFamily="2" charset="2"/>
              <a:buChar char="§"/>
            </a:pPr>
            <a:endParaRPr lang="en-US" sz="2000" dirty="0">
              <a:solidFill>
                <a:schemeClr val="accent1">
                  <a:lumMod val="50000"/>
                </a:schemeClr>
              </a:solidFill>
              <a:latin typeface="Arial" panose="020B0604020202020204" pitchFamily="34" charset="0"/>
              <a:cs typeface="Arial" panose="020B0604020202020204" pitchFamily="34" charset="0"/>
            </a:endParaRPr>
          </a:p>
        </p:txBody>
      </p:sp>
      <p:sp>
        <p:nvSpPr>
          <p:cNvPr id="5" name="Content Placeholder 1">
            <a:extLst>
              <a:ext uri="{FF2B5EF4-FFF2-40B4-BE49-F238E27FC236}">
                <a16:creationId xmlns:a16="http://schemas.microsoft.com/office/drawing/2014/main" id="{8FE4D1A8-9761-3274-34F1-26F2C7D5BE41}"/>
              </a:ext>
            </a:extLst>
          </p:cNvPr>
          <p:cNvSpPr>
            <a:spLocks noGrp="1"/>
          </p:cNvSpPr>
          <p:nvPr>
            <p:ph sz="quarter" idx="13"/>
          </p:nvPr>
        </p:nvSpPr>
        <p:spPr>
          <a:xfrm>
            <a:off x="563764" y="1199527"/>
            <a:ext cx="10972800" cy="1005840"/>
          </a:xfrm>
          <a:prstGeom prst="roundRect">
            <a:avLst/>
          </a:prstGeom>
        </p:spPr>
        <p:txBody>
          <a:bodyPr>
            <a:normAutofit fontScale="92500" lnSpcReduction="10000"/>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Annual Part B deductible</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$240</a:t>
            </a:r>
          </a:p>
        </p:txBody>
      </p:sp>
      <p:sp>
        <p:nvSpPr>
          <p:cNvPr id="21" name="Rectangle: Rounded Corners 20">
            <a:extLst>
              <a:ext uri="{FF2B5EF4-FFF2-40B4-BE49-F238E27FC236}">
                <a16:creationId xmlns:a16="http://schemas.microsoft.com/office/drawing/2014/main" id="{4561DDFF-0328-4C24-8FB9-9528A298B264}"/>
              </a:ext>
              <a:ext uri="{C183D7F6-B498-43B3-948B-1728B52AA6E4}">
                <adec:decorative xmlns:adec="http://schemas.microsoft.com/office/drawing/2017/decorative" val="1"/>
              </a:ext>
            </a:extLst>
          </p:cNvPr>
          <p:cNvSpPr/>
          <p:nvPr/>
        </p:nvSpPr>
        <p:spPr>
          <a:xfrm>
            <a:off x="563764" y="2346395"/>
            <a:ext cx="10972800" cy="100584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66704E5E-C2CE-4DEA-A8ED-E18055870AB7}"/>
              </a:ext>
              <a:ext uri="{C183D7F6-B498-43B3-948B-1728B52AA6E4}">
                <adec:decorative xmlns:adec="http://schemas.microsoft.com/office/drawing/2017/decorative" val="1"/>
              </a:ext>
            </a:extLst>
          </p:cNvPr>
          <p:cNvSpPr/>
          <p:nvPr/>
        </p:nvSpPr>
        <p:spPr>
          <a:xfrm>
            <a:off x="563764" y="2819441"/>
            <a:ext cx="10972800" cy="457200"/>
          </a:xfrm>
          <a:prstGeom prst="roundRect">
            <a:avLst>
              <a:gd name="adj" fmla="val 21486"/>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0"/>
              </a:spcBef>
              <a:spcAft>
                <a:spcPts val="300"/>
              </a:spcAft>
              <a:tabLst>
                <a:tab pos="288925" algn="l"/>
              </a:tabLst>
            </a:pPr>
            <a:endParaRPr lang="en-US" sz="2000" dirty="0">
              <a:solidFill>
                <a:schemeClr val="accent1">
                  <a:lumMod val="50000"/>
                </a:schemeClr>
              </a:solidFill>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07849AB6-9861-132F-9A4B-D49970C42D19}"/>
              </a:ext>
            </a:extLst>
          </p:cNvPr>
          <p:cNvSpPr>
            <a:spLocks noGrp="1"/>
          </p:cNvSpPr>
          <p:nvPr>
            <p:ph sz="quarter" idx="14"/>
          </p:nvPr>
        </p:nvSpPr>
        <p:spPr>
          <a:xfrm>
            <a:off x="678064" y="2309461"/>
            <a:ext cx="10972800" cy="1079191"/>
          </a:xfrm>
          <a:prstGeom prst="roundRect">
            <a:avLst/>
          </a:prstGeom>
        </p:spPr>
        <p:txBody>
          <a:bodyPr>
            <a:normAutofit lnSpcReduction="10000"/>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Part B premium</a:t>
            </a:r>
          </a:p>
          <a:p>
            <a:pPr marL="0" marR="0" lvl="0" indent="0" algn="l" defTabSz="914400" rtl="0" eaLnBrk="1" fontAlgn="auto" latinLnBrk="0" hangingPunct="1">
              <a:lnSpc>
                <a:spcPct val="100000"/>
              </a:lnSpc>
              <a:spcBef>
                <a:spcPts val="0"/>
              </a:spcBef>
              <a:spcAft>
                <a:spcPts val="300"/>
              </a:spcAft>
              <a:buClrTx/>
              <a:buSzTx/>
              <a:buFontTx/>
              <a:buNone/>
              <a:tabLst>
                <a:tab pos="288925" algn="l"/>
              </a:tabLst>
              <a:defRPr/>
            </a:pP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$174.70 per month is the standard premium (or higher depending on your income)</a:t>
            </a:r>
          </a:p>
        </p:txBody>
      </p:sp>
      <p:sp>
        <p:nvSpPr>
          <p:cNvPr id="12" name="Rectangle: Rounded Corners 11">
            <a:extLst>
              <a:ext uri="{FF2B5EF4-FFF2-40B4-BE49-F238E27FC236}">
                <a16:creationId xmlns:a16="http://schemas.microsoft.com/office/drawing/2014/main" id="{A7C29633-30D0-45F8-B30D-734EDBD8F50D}"/>
              </a:ext>
              <a:ext uri="{C183D7F6-B498-43B3-948B-1728B52AA6E4}">
                <adec:decorative xmlns:adec="http://schemas.microsoft.com/office/drawing/2017/decorative" val="1"/>
              </a:ext>
            </a:extLst>
          </p:cNvPr>
          <p:cNvSpPr/>
          <p:nvPr/>
        </p:nvSpPr>
        <p:spPr>
          <a:xfrm>
            <a:off x="609600" y="3617992"/>
            <a:ext cx="10972800" cy="2560320"/>
          </a:xfrm>
          <a:prstGeom prst="roundRect">
            <a:avLst>
              <a:gd name="adj" fmla="val 13409"/>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E20EAF26-A1AE-4BE9-80DA-056BC6BF2BBF}"/>
              </a:ext>
              <a:ext uri="{C183D7F6-B498-43B3-948B-1728B52AA6E4}">
                <adec:decorative xmlns:adec="http://schemas.microsoft.com/office/drawing/2017/decorative" val="1"/>
              </a:ext>
            </a:extLst>
          </p:cNvPr>
          <p:cNvSpPr/>
          <p:nvPr/>
        </p:nvSpPr>
        <p:spPr>
          <a:xfrm>
            <a:off x="609600" y="4076672"/>
            <a:ext cx="10972800" cy="201168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bIns="0" rtlCol="0" anchor="t"/>
          <a:lstStyle/>
          <a:p>
            <a:pPr marL="225425" lvl="0" indent="-225425" defTabSz="514338">
              <a:buFont typeface="Wingdings" panose="05000000000000000000" pitchFamily="2" charset="2"/>
              <a:buChar char="§"/>
              <a:defRPr/>
            </a:pPr>
            <a:endParaRPr lang="en-US" sz="2000" dirty="0">
              <a:solidFill>
                <a:schemeClr val="accent1">
                  <a:lumMod val="50000"/>
                </a:schemeClr>
              </a:solidFill>
              <a:latin typeface="Arial" panose="020B0604020202020204" pitchFamily="34" charset="0"/>
              <a:cs typeface="Arial" panose="020B0604020202020204" pitchFamily="34" charset="0"/>
            </a:endParaRPr>
          </a:p>
        </p:txBody>
      </p:sp>
      <p:sp>
        <p:nvSpPr>
          <p:cNvPr id="7" name="Content Placeholder 3">
            <a:extLst>
              <a:ext uri="{FF2B5EF4-FFF2-40B4-BE49-F238E27FC236}">
                <a16:creationId xmlns:a16="http://schemas.microsoft.com/office/drawing/2014/main" id="{0519C89F-E9C1-D9C7-415D-78E7BCD04ABA}"/>
              </a:ext>
            </a:extLst>
          </p:cNvPr>
          <p:cNvSpPr>
            <a:spLocks noGrp="1"/>
          </p:cNvSpPr>
          <p:nvPr>
            <p:ph sz="quarter" idx="15"/>
          </p:nvPr>
        </p:nvSpPr>
        <p:spPr>
          <a:xfrm>
            <a:off x="609600" y="3514369"/>
            <a:ext cx="10972800" cy="2497783"/>
          </a:xfrm>
          <a:prstGeom prst="roundRect">
            <a:avLst/>
          </a:prstGeom>
        </p:spPr>
        <p:txBody>
          <a:bodyPr>
            <a:normAutofit lnSpcReduction="10000"/>
          </a:bodyPr>
          <a:lstStyle/>
          <a:p>
            <a:pPr marL="0" marR="0" lvl="0" indent="0" algn="ctr" defTabSz="914400" rtl="0" eaLnBrk="1" fontAlgn="auto" latinLnBrk="0" hangingPunct="1">
              <a:lnSpc>
                <a:spcPct val="110000"/>
              </a:lnSpc>
              <a:spcBef>
                <a:spcPts val="0"/>
              </a:spcBef>
              <a:spcAft>
                <a:spcPts val="18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Coinsurance and copayment for Part B services</a:t>
            </a:r>
          </a:p>
          <a:p>
            <a:pPr marL="225425" marR="0" lvl="0" indent="-225425" algn="l" defTabSz="514338"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20% coinsurance for most covered services, like doctor’s services and some preventive services, if provider accepts assignment </a:t>
            </a:r>
          </a:p>
          <a:p>
            <a:pPr marL="225425" marR="0" lvl="0" indent="-225425" algn="l" defTabSz="514338"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$0 for most preventive services</a:t>
            </a:r>
          </a:p>
          <a:p>
            <a:pPr marL="225425" marR="0" lvl="0" indent="-225425" algn="l" defTabSz="514338"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20% coinsurance for outpatient mental health services, and copayments for hospital outpatient services</a:t>
            </a:r>
          </a:p>
        </p:txBody>
      </p:sp>
      <p:sp>
        <p:nvSpPr>
          <p:cNvPr id="4" name="Slide Number Placeholder 3">
            <a:extLst>
              <a:ext uri="{FF2B5EF4-FFF2-40B4-BE49-F238E27FC236}">
                <a16:creationId xmlns:a16="http://schemas.microsoft.com/office/drawing/2014/main" id="{72751BDD-481A-0744-81E4-3A32AAC4A436}"/>
              </a:ext>
            </a:extLst>
          </p:cNvPr>
          <p:cNvSpPr>
            <a:spLocks noGrp="1"/>
          </p:cNvSpPr>
          <p:nvPr>
            <p:ph type="sldNum" sz="quarter" idx="12"/>
          </p:nvPr>
        </p:nvSpPr>
        <p:spPr/>
        <p:txBody>
          <a:bodyPr/>
          <a:lstStyle/>
          <a:p>
            <a:fld id="{F0CCE2AE-27A2-40B1-80D1-5342831D4722}" type="slidenum">
              <a:rPr lang="en-US" smtClean="0"/>
              <a:t>10</a:t>
            </a:fld>
            <a:endParaRPr lang="en-US"/>
          </a:p>
        </p:txBody>
      </p:sp>
      <p:sp>
        <p:nvSpPr>
          <p:cNvPr id="3" name="Footer Placeholder 2">
            <a:extLst>
              <a:ext uri="{FF2B5EF4-FFF2-40B4-BE49-F238E27FC236}">
                <a16:creationId xmlns:a16="http://schemas.microsoft.com/office/drawing/2014/main" id="{032B7A9F-51C7-4802-B14F-DC3C389D7B80}"/>
              </a:ext>
            </a:extLst>
          </p:cNvPr>
          <p:cNvSpPr>
            <a:spLocks noGrp="1"/>
          </p:cNvSpPr>
          <p:nvPr>
            <p:ph type="ftr" sz="quarter" idx="11"/>
          </p:nvPr>
        </p:nvSpPr>
        <p:spPr/>
        <p:txBody>
          <a:bodyPr/>
          <a:lstStyle/>
          <a:p>
            <a:r>
              <a:rPr lang="en-US"/>
              <a:t>Medicare Supplement Insurance (Medigap) Policies</a:t>
            </a:r>
            <a:endParaRPr lang="en-US" dirty="0"/>
          </a:p>
        </p:txBody>
      </p:sp>
      <p:sp>
        <p:nvSpPr>
          <p:cNvPr id="2" name="Date Placeholder 1">
            <a:extLst>
              <a:ext uri="{FF2B5EF4-FFF2-40B4-BE49-F238E27FC236}">
                <a16:creationId xmlns:a16="http://schemas.microsoft.com/office/drawing/2014/main" id="{3DE5F4AD-71A0-4D2F-8509-D54A7846962B}"/>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7742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5" grpId="0"/>
      <p:bldP spid="21" grpId="0" animBg="1"/>
      <p:bldP spid="22" grpId="0" animBg="1"/>
      <p:bldP spid="6" grpId="0"/>
      <p:bldP spid="12" grpId="0" animBg="1"/>
      <p:bldP spid="11"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518249" y="403762"/>
            <a:ext cx="10673751" cy="719643"/>
          </a:xfrm>
        </p:spPr>
        <p:txBody>
          <a:bodyPr>
            <a:normAutofit/>
          </a:bodyPr>
          <a:lstStyle/>
          <a:p>
            <a:r>
              <a:rPr lang="en-US" sz="3000" dirty="0"/>
              <a:t>Check Your Knowledge: Question 1</a:t>
            </a:r>
          </a:p>
        </p:txBody>
      </p:sp>
      <p:sp>
        <p:nvSpPr>
          <p:cNvPr id="8" name="Content Placeholder 8"/>
          <p:cNvSpPr>
            <a:spLocks noGrp="1"/>
          </p:cNvSpPr>
          <p:nvPr>
            <p:ph type="body" sz="quarter" idx="13"/>
          </p:nvPr>
        </p:nvSpPr>
        <p:spPr/>
        <p:txBody>
          <a:bodyPr vert="horz" lIns="91440" tIns="45720" rIns="91440" bIns="45720" rtlCol="0">
            <a:normAutofit/>
          </a:bodyPr>
          <a:lstStyle/>
          <a:p>
            <a:pPr defTabSz="685800">
              <a:spcBef>
                <a:spcPts val="0"/>
              </a:spcBef>
              <a:spcAft>
                <a:spcPts val="1200"/>
              </a:spcAft>
            </a:pPr>
            <a:r>
              <a:rPr lang="en-US" sz="2800" b="1" dirty="0">
                <a:solidFill>
                  <a:srgbClr val="00529B"/>
                </a:solidFill>
              </a:rPr>
              <a:t>You must have _______ to buy a Medigap policy.</a:t>
            </a:r>
          </a:p>
          <a:p>
            <a:pPr marL="274320" indent="-457200" defTabSz="685800">
              <a:spcBef>
                <a:spcPts val="0"/>
              </a:spcBef>
              <a:spcAft>
                <a:spcPts val="1200"/>
              </a:spcAft>
              <a:buFont typeface="+mj-lt"/>
              <a:buAutoNum type="alphaLcPeriod"/>
            </a:pPr>
            <a:r>
              <a:rPr lang="en-US" sz="2800" dirty="0">
                <a:solidFill>
                  <a:srgbClr val="00529B"/>
                </a:solidFill>
              </a:rPr>
              <a:t>Part A</a:t>
            </a:r>
          </a:p>
          <a:p>
            <a:pPr marL="274320" indent="-457200" defTabSz="685800">
              <a:spcBef>
                <a:spcPts val="0"/>
              </a:spcBef>
              <a:spcAft>
                <a:spcPts val="1200"/>
              </a:spcAft>
              <a:buFont typeface="+mj-lt"/>
              <a:buAutoNum type="alphaLcPeriod"/>
            </a:pPr>
            <a:r>
              <a:rPr lang="en-US" sz="2800" dirty="0">
                <a:solidFill>
                  <a:srgbClr val="00529B"/>
                </a:solidFill>
              </a:rPr>
              <a:t>Part B</a:t>
            </a:r>
          </a:p>
          <a:p>
            <a:pPr marL="274320" indent="-457200" defTabSz="685800">
              <a:spcBef>
                <a:spcPts val="0"/>
              </a:spcBef>
              <a:spcAft>
                <a:spcPts val="1200"/>
              </a:spcAft>
              <a:buFont typeface="+mj-lt"/>
              <a:buAutoNum type="alphaLcPeriod"/>
            </a:pPr>
            <a:r>
              <a:rPr lang="en-US" sz="2800" dirty="0">
                <a:solidFill>
                  <a:srgbClr val="00529B"/>
                </a:solidFill>
              </a:rPr>
              <a:t>Part C</a:t>
            </a:r>
          </a:p>
          <a:p>
            <a:pPr marL="274320" indent="-457200" defTabSz="685800">
              <a:spcBef>
                <a:spcPts val="0"/>
              </a:spcBef>
              <a:spcAft>
                <a:spcPts val="1200"/>
              </a:spcAft>
              <a:buFont typeface="+mj-lt"/>
              <a:buAutoNum type="alphaLcPeriod"/>
            </a:pPr>
            <a:r>
              <a:rPr lang="en-US" sz="2800" dirty="0">
                <a:solidFill>
                  <a:srgbClr val="00529B"/>
                </a:solidFill>
              </a:rPr>
              <a:t>Part A &amp; Part B</a:t>
            </a:r>
          </a:p>
        </p:txBody>
      </p:sp>
      <p:sp>
        <p:nvSpPr>
          <p:cNvPr id="10" name="Rounded Rectangle 9" descr="Green box highlighting D as the correct answer"/>
          <p:cNvSpPr/>
          <p:nvPr/>
        </p:nvSpPr>
        <p:spPr>
          <a:xfrm>
            <a:off x="1883226" y="4139031"/>
            <a:ext cx="3191050" cy="457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Slide Number Placeholder 4">
            <a:extLst>
              <a:ext uri="{FF2B5EF4-FFF2-40B4-BE49-F238E27FC236}">
                <a16:creationId xmlns:a16="http://schemas.microsoft.com/office/drawing/2014/main" id="{3EAC1684-F169-80E6-EAF2-9B6972AFF1C4}"/>
              </a:ext>
            </a:extLst>
          </p:cNvPr>
          <p:cNvSpPr>
            <a:spLocks noGrp="1"/>
          </p:cNvSpPr>
          <p:nvPr>
            <p:ph type="sldNum" sz="quarter" idx="12"/>
          </p:nvPr>
        </p:nvSpPr>
        <p:spPr/>
        <p:txBody>
          <a:bodyPr/>
          <a:lstStyle/>
          <a:p>
            <a:fld id="{F0CCE2AE-27A2-40B1-80D1-5342831D4722}" type="slidenum">
              <a:rPr lang="en-US" smtClean="0"/>
              <a:t>11</a:t>
            </a:fld>
            <a:endParaRPr lang="en-US"/>
          </a:p>
        </p:txBody>
      </p:sp>
      <p:sp>
        <p:nvSpPr>
          <p:cNvPr id="4" name="Footer Placeholder 3">
            <a:extLst>
              <a:ext uri="{FF2B5EF4-FFF2-40B4-BE49-F238E27FC236}">
                <a16:creationId xmlns:a16="http://schemas.microsoft.com/office/drawing/2014/main" id="{5E31AE2E-7ECD-1E45-B025-327FAE160BDD}"/>
              </a:ext>
            </a:extLst>
          </p:cNvPr>
          <p:cNvSpPr>
            <a:spLocks noGrp="1"/>
          </p:cNvSpPr>
          <p:nvPr>
            <p:ph type="ftr" sz="quarter" idx="11"/>
          </p:nvPr>
        </p:nvSpPr>
        <p:spPr/>
        <p:txBody>
          <a:bodyPr/>
          <a:lstStyle/>
          <a:p>
            <a:r>
              <a:rPr lang="en-US"/>
              <a:t>Medicare Supplement Insurance (Medigap) Policies</a:t>
            </a:r>
            <a:endParaRPr lang="en-US" dirty="0"/>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186496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518249" y="403762"/>
            <a:ext cx="10673751" cy="719643"/>
          </a:xfrm>
        </p:spPr>
        <p:txBody>
          <a:bodyPr>
            <a:normAutofit/>
          </a:bodyPr>
          <a:lstStyle/>
          <a:p>
            <a:r>
              <a:rPr lang="en-US" sz="3000" dirty="0"/>
              <a:t>Check Your Knowledge: Question 2</a:t>
            </a:r>
          </a:p>
        </p:txBody>
      </p:sp>
      <p:sp>
        <p:nvSpPr>
          <p:cNvPr id="8" name="Content Placeholder 8" descr="Green box highlighting B as the correct answer"/>
          <p:cNvSpPr>
            <a:spLocks noGrp="1"/>
          </p:cNvSpPr>
          <p:nvPr>
            <p:ph type="body" sz="quarter" idx="13"/>
          </p:nvPr>
        </p:nvSpPr>
        <p:spPr>
          <a:xfrm>
            <a:off x="489400" y="1771912"/>
            <a:ext cx="11384922" cy="3810569"/>
          </a:xfrm>
        </p:spPr>
        <p:txBody>
          <a:bodyPr vert="horz" lIns="91440" tIns="45720" rIns="91440" bIns="45720" rtlCol="0">
            <a:normAutofit/>
          </a:bodyPr>
          <a:lstStyle/>
          <a:p>
            <a:pPr defTabSz="685800">
              <a:spcBef>
                <a:spcPts val="0"/>
              </a:spcBef>
              <a:spcAft>
                <a:spcPts val="1200"/>
              </a:spcAft>
            </a:pPr>
            <a:r>
              <a:rPr lang="en-US" sz="2600" b="1" dirty="0">
                <a:solidFill>
                  <a:srgbClr val="00529B"/>
                </a:solidFill>
              </a:rPr>
              <a:t>Which of the following statements is NOT true about Medigap policies?</a:t>
            </a:r>
          </a:p>
          <a:p>
            <a:pPr marL="514350" indent="-514350" defTabSz="685800">
              <a:spcBef>
                <a:spcPts val="0"/>
              </a:spcBef>
              <a:spcAft>
                <a:spcPts val="1200"/>
              </a:spcAft>
              <a:buAutoNum type="alphaLcPeriod"/>
            </a:pPr>
            <a:r>
              <a:rPr lang="en-US" sz="2600" dirty="0">
                <a:solidFill>
                  <a:srgbClr val="00529B"/>
                </a:solidFill>
              </a:rPr>
              <a:t>Medigap policies are sold by private insurance companies.</a:t>
            </a:r>
          </a:p>
          <a:p>
            <a:pPr marL="514350" indent="-514350" defTabSz="685800">
              <a:spcBef>
                <a:spcPts val="0"/>
              </a:spcBef>
              <a:spcAft>
                <a:spcPts val="1200"/>
              </a:spcAft>
              <a:buAutoNum type="alphaLcPeriod"/>
            </a:pPr>
            <a:r>
              <a:rPr lang="en-US" sz="2600" dirty="0">
                <a:solidFill>
                  <a:srgbClr val="00529B"/>
                </a:solidFill>
              </a:rPr>
              <a:t>Medigap policies only cover one person.</a:t>
            </a:r>
          </a:p>
          <a:p>
            <a:pPr marL="514350" indent="-514350" defTabSz="685800">
              <a:spcBef>
                <a:spcPts val="0"/>
              </a:spcBef>
              <a:spcAft>
                <a:spcPts val="1200"/>
              </a:spcAft>
              <a:buAutoNum type="alphaLcPeriod"/>
            </a:pPr>
            <a:r>
              <a:rPr lang="en-US" sz="2600" dirty="0">
                <a:solidFill>
                  <a:srgbClr val="00529B"/>
                </a:solidFill>
              </a:rPr>
              <a:t>Medigap policies may cover costs Original Medicare doesn’t cover.</a:t>
            </a:r>
          </a:p>
          <a:p>
            <a:pPr marL="514350" indent="-514350" defTabSz="685800">
              <a:spcBef>
                <a:spcPts val="0"/>
              </a:spcBef>
              <a:spcAft>
                <a:spcPts val="1200"/>
              </a:spcAft>
              <a:buAutoNum type="alphaLcPeriod"/>
            </a:pPr>
            <a:r>
              <a:rPr lang="en-US" sz="2600" dirty="0">
                <a:solidFill>
                  <a:srgbClr val="00529B"/>
                </a:solidFill>
              </a:rPr>
              <a:t>Each standardized Medigap policy under the same plan letter may offer different basic benefits.         </a:t>
            </a:r>
          </a:p>
        </p:txBody>
      </p:sp>
      <p:sp>
        <p:nvSpPr>
          <p:cNvPr id="10" name="Rounded Rectangle 9" descr="Green box highlighting D as the correct answer"/>
          <p:cNvSpPr/>
          <p:nvPr/>
        </p:nvSpPr>
        <p:spPr>
          <a:xfrm>
            <a:off x="489400" y="4019755"/>
            <a:ext cx="11213200" cy="784064"/>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p>
        </p:txBody>
      </p:sp>
      <p:sp>
        <p:nvSpPr>
          <p:cNvPr id="5" name="Slide Number Placeholder 4">
            <a:extLst>
              <a:ext uri="{FF2B5EF4-FFF2-40B4-BE49-F238E27FC236}">
                <a16:creationId xmlns:a16="http://schemas.microsoft.com/office/drawing/2014/main" id="{A7852D54-C982-D364-B077-D0085A1DC520}"/>
              </a:ext>
            </a:extLst>
          </p:cNvPr>
          <p:cNvSpPr>
            <a:spLocks noGrp="1"/>
          </p:cNvSpPr>
          <p:nvPr>
            <p:ph type="sldNum" sz="quarter" idx="12"/>
          </p:nvPr>
        </p:nvSpPr>
        <p:spPr/>
        <p:txBody>
          <a:bodyPr/>
          <a:lstStyle/>
          <a:p>
            <a:fld id="{F0CCE2AE-27A2-40B1-80D1-5342831D4722}" type="slidenum">
              <a:rPr lang="en-US" smtClean="0"/>
              <a:t>12</a:t>
            </a:fld>
            <a:endParaRPr lang="en-US"/>
          </a:p>
        </p:txBody>
      </p:sp>
      <p:sp>
        <p:nvSpPr>
          <p:cNvPr id="4" name="Footer Placeholder 3">
            <a:extLst>
              <a:ext uri="{FF2B5EF4-FFF2-40B4-BE49-F238E27FC236}">
                <a16:creationId xmlns:a16="http://schemas.microsoft.com/office/drawing/2014/main" id="{5E31AE2E-7ECD-1E45-B025-327FAE160BDD}"/>
              </a:ext>
            </a:extLst>
          </p:cNvPr>
          <p:cNvSpPr>
            <a:spLocks noGrp="1"/>
          </p:cNvSpPr>
          <p:nvPr>
            <p:ph type="ftr" sz="quarter" idx="11"/>
          </p:nvPr>
        </p:nvSpPr>
        <p:spPr/>
        <p:txBody>
          <a:bodyPr/>
          <a:lstStyle/>
          <a:p>
            <a:r>
              <a:rPr lang="en-US"/>
              <a:t>Medicare Supplement Insurance (Medigap) Policies</a:t>
            </a:r>
            <a:endParaRPr lang="en-US" dirty="0"/>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86435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2</a:t>
            </a:r>
          </a:p>
        </p:txBody>
      </p:sp>
      <p:sp>
        <p:nvSpPr>
          <p:cNvPr id="5" name="Text Placeholder 4"/>
          <p:cNvSpPr>
            <a:spLocks noGrp="1"/>
          </p:cNvSpPr>
          <p:nvPr>
            <p:ph type="body" idx="1"/>
          </p:nvPr>
        </p:nvSpPr>
        <p:spPr/>
        <p:txBody>
          <a:bodyPr>
            <a:normAutofit/>
          </a:bodyPr>
          <a:lstStyle/>
          <a:p>
            <a:pPr>
              <a:lnSpc>
                <a:spcPct val="100000"/>
              </a:lnSpc>
              <a:spcBef>
                <a:spcPts val="0"/>
              </a:spcBef>
              <a:spcAft>
                <a:spcPts val="1200"/>
              </a:spcAft>
            </a:pPr>
            <a:r>
              <a:rPr lang="en-US" cap="none" dirty="0"/>
              <a:t>Medicare </a:t>
            </a:r>
            <a:r>
              <a:rPr lang="en-US" dirty="0"/>
              <a:t>Supplement Insurance (</a:t>
            </a:r>
            <a:r>
              <a:rPr lang="en-US" cap="none" dirty="0"/>
              <a:t>Medigap) Policies</a:t>
            </a:r>
          </a:p>
        </p:txBody>
      </p:sp>
    </p:spTree>
    <p:custDataLst>
      <p:tags r:id="rId1"/>
    </p:custDataLst>
    <p:extLst>
      <p:ext uri="{BB962C8B-B14F-4D97-AF65-F5344CB8AC3E}">
        <p14:creationId xmlns:p14="http://schemas.microsoft.com/office/powerpoint/2010/main" val="36574896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E077B-40FA-4DC1-B9F7-996A7F2535E1}"/>
              </a:ext>
            </a:extLst>
          </p:cNvPr>
          <p:cNvSpPr>
            <a:spLocks noGrp="1"/>
          </p:cNvSpPr>
          <p:nvPr>
            <p:ph type="title" idx="4294967295"/>
          </p:nvPr>
        </p:nvSpPr>
        <p:spPr>
          <a:xfrm>
            <a:off x="0" y="9525"/>
            <a:ext cx="12192000" cy="928688"/>
          </a:xfrm>
        </p:spPr>
        <p:txBody>
          <a:bodyPr anchor="ctr">
            <a:normAutofit/>
          </a:bodyPr>
          <a:lstStyle/>
          <a:p>
            <a:r>
              <a:rPr lang="en-US" sz="3000" dirty="0"/>
              <a:t>Lesson 2 Objectives</a:t>
            </a:r>
          </a:p>
        </p:txBody>
      </p:sp>
      <p:sp>
        <p:nvSpPr>
          <p:cNvPr id="6" name="Text Placeholder 5">
            <a:extLst>
              <a:ext uri="{FF2B5EF4-FFF2-40B4-BE49-F238E27FC236}">
                <a16:creationId xmlns:a16="http://schemas.microsoft.com/office/drawing/2014/main" id="{E70C0834-1DFA-4AF2-B389-62E37425CE75}"/>
              </a:ext>
            </a:extLst>
          </p:cNvPr>
          <p:cNvSpPr>
            <a:spLocks noGrp="1"/>
          </p:cNvSpPr>
          <p:nvPr>
            <p:ph type="body" sz="quarter" idx="4294967295"/>
          </p:nvPr>
        </p:nvSpPr>
        <p:spPr>
          <a:xfrm>
            <a:off x="1391059" y="1645876"/>
            <a:ext cx="10644187" cy="4167187"/>
          </a:xfrm>
        </p:spPr>
        <p:txBody>
          <a:bodyPr vert="horz" lIns="91440" tIns="45720" rIns="91440" bIns="45720" rtlCol="0">
            <a:normAutofit/>
          </a:bodyPr>
          <a:lstStyle/>
          <a:p>
            <a:pPr marL="0" lvl="0" indent="0" defTabSz="685800">
              <a:lnSpc>
                <a:spcPct val="100000"/>
              </a:lnSpc>
              <a:spcBef>
                <a:spcPts val="0"/>
              </a:spcBef>
              <a:spcAft>
                <a:spcPts val="1200"/>
              </a:spcAft>
              <a:buNone/>
            </a:pPr>
            <a:r>
              <a:rPr lang="en-US" sz="2800" b="1" dirty="0">
                <a:solidFill>
                  <a:srgbClr val="00529B"/>
                </a:solidFill>
              </a:rPr>
              <a:t>At the end of this session, you’ll be able to:</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Explain Medigap plan coverage</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Understand the most recent Medigap changes</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List the different Medigap plans and waiver states</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Explain Medigap SELECT policies</a:t>
            </a:r>
            <a:endParaRPr lang="en-US" sz="2800" dirty="0">
              <a:solidFill>
                <a:srgbClr val="00529B"/>
              </a:solidFill>
            </a:endParaRPr>
          </a:p>
        </p:txBody>
      </p:sp>
      <p:sp>
        <p:nvSpPr>
          <p:cNvPr id="5" name="Slide Number Placeholder 4">
            <a:extLst>
              <a:ext uri="{FF2B5EF4-FFF2-40B4-BE49-F238E27FC236}">
                <a16:creationId xmlns:a16="http://schemas.microsoft.com/office/drawing/2014/main" id="{B0AB4F6C-EAAA-2927-89A0-6493F8D33566}"/>
              </a:ext>
            </a:extLst>
          </p:cNvPr>
          <p:cNvSpPr>
            <a:spLocks noGrp="1"/>
          </p:cNvSpPr>
          <p:nvPr>
            <p:ph type="sldNum" sz="quarter" idx="12"/>
          </p:nvPr>
        </p:nvSpPr>
        <p:spPr/>
        <p:txBody>
          <a:bodyPr/>
          <a:lstStyle/>
          <a:p>
            <a:pPr>
              <a:defRPr/>
            </a:pPr>
            <a:fld id="{11E79EF6-0C0E-43E6-8FB3-918BC522CC5A}" type="slidenum">
              <a:rPr lang="en-US" smtClean="0"/>
              <a:pPr>
                <a:defRPr/>
              </a:pPr>
              <a:t>14</a:t>
            </a:fld>
            <a:endParaRPr lang="en-US"/>
          </a:p>
        </p:txBody>
      </p:sp>
      <p:sp>
        <p:nvSpPr>
          <p:cNvPr id="4" name="Footer Placeholder 3">
            <a:extLst>
              <a:ext uri="{FF2B5EF4-FFF2-40B4-BE49-F238E27FC236}">
                <a16:creationId xmlns:a16="http://schemas.microsoft.com/office/drawing/2014/main" id="{E752543B-2D14-D8A4-9E14-2A110AD6E4DE}"/>
              </a:ext>
            </a:extLst>
          </p:cNvPr>
          <p:cNvSpPr>
            <a:spLocks noGrp="1"/>
          </p:cNvSpPr>
          <p:nvPr>
            <p:ph type="ftr" sz="quarter" idx="11"/>
          </p:nvPr>
        </p:nvSpPr>
        <p:spPr/>
        <p:txBody>
          <a:bodyPr/>
          <a:lstStyle/>
          <a:p>
            <a:r>
              <a:rPr lang="en-US"/>
              <a:t>Medicare Supplement Insurance (Medigap) Policies</a:t>
            </a:r>
          </a:p>
        </p:txBody>
      </p:sp>
      <p:sp>
        <p:nvSpPr>
          <p:cNvPr id="3" name="Date Placeholder 2">
            <a:extLst>
              <a:ext uri="{FF2B5EF4-FFF2-40B4-BE49-F238E27FC236}">
                <a16:creationId xmlns:a16="http://schemas.microsoft.com/office/drawing/2014/main" id="{D19834A8-FBB6-9555-ABFF-F977E38B2216}"/>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88468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p:cNvSpPr>
            <a:spLocks noGrp="1"/>
          </p:cNvSpPr>
          <p:nvPr>
            <p:ph type="title"/>
          </p:nvPr>
        </p:nvSpPr>
        <p:spPr/>
        <p:txBody>
          <a:bodyPr anchor="ctr">
            <a:normAutofit/>
          </a:bodyPr>
          <a:lstStyle/>
          <a:p>
            <a:r>
              <a:rPr lang="en-US" sz="3000" dirty="0"/>
              <a:t>Medigap Plans</a:t>
            </a:r>
          </a:p>
        </p:txBody>
      </p:sp>
      <p:sp>
        <p:nvSpPr>
          <p:cNvPr id="10" name="Content Placeholder 7"/>
          <p:cNvSpPr>
            <a:spLocks noGrp="1"/>
          </p:cNvSpPr>
          <p:nvPr>
            <p:ph type="body" sz="quarter" idx="13"/>
          </p:nvPr>
        </p:nvSpPr>
        <p:spPr>
          <a:xfrm>
            <a:off x="1323975" y="1249370"/>
            <a:ext cx="9763125" cy="1584325"/>
          </a:xfrm>
        </p:spPr>
        <p:txBody>
          <a:bodyPr>
            <a:normAutofit/>
          </a:bodyPr>
          <a:lstStyle/>
          <a:p>
            <a:pPr marL="274320" indent="-274320">
              <a:lnSpc>
                <a:spcPct val="100000"/>
              </a:lnSpc>
              <a:spcBef>
                <a:spcPts val="0"/>
              </a:spcBef>
              <a:spcAft>
                <a:spcPts val="1200"/>
              </a:spcAft>
            </a:pPr>
            <a:r>
              <a:rPr lang="en-US" dirty="0">
                <a:solidFill>
                  <a:srgbClr val="00529B"/>
                </a:solidFill>
              </a:rPr>
              <a:t>In most states, Medigap insurance companies can only sell you a standardized Medigap policy</a:t>
            </a:r>
          </a:p>
        </p:txBody>
      </p:sp>
      <p:graphicFrame>
        <p:nvGraphicFramePr>
          <p:cNvPr id="11" name="Table 10" descr="Table of Medigap plans that are currently sold and plans that are no longer sold."/>
          <p:cNvGraphicFramePr>
            <a:graphicFrameLocks noGrp="1"/>
          </p:cNvGraphicFramePr>
          <p:nvPr>
            <p:extLst>
              <p:ext uri="{D42A27DB-BD31-4B8C-83A1-F6EECF244321}">
                <p14:modId xmlns:p14="http://schemas.microsoft.com/office/powerpoint/2010/main" val="3605940979"/>
              </p:ext>
            </p:extLst>
          </p:nvPr>
        </p:nvGraphicFramePr>
        <p:xfrm>
          <a:off x="1313524" y="2325736"/>
          <a:ext cx="10040275" cy="1280160"/>
        </p:xfrm>
        <a:graphic>
          <a:graphicData uri="http://schemas.openxmlformats.org/drawingml/2006/table">
            <a:tbl>
              <a:tblPr firstRow="1" bandRow="1">
                <a:tableStyleId>{5C22544A-7EE6-4342-B048-85BDC9FD1C3A}</a:tableStyleId>
              </a:tblPr>
              <a:tblGrid>
                <a:gridCol w="5038859">
                  <a:extLst>
                    <a:ext uri="{9D8B030D-6E8A-4147-A177-3AD203B41FA5}">
                      <a16:colId xmlns:a16="http://schemas.microsoft.com/office/drawing/2014/main" val="20000"/>
                    </a:ext>
                  </a:extLst>
                </a:gridCol>
                <a:gridCol w="5001416">
                  <a:extLst>
                    <a:ext uri="{9D8B030D-6E8A-4147-A177-3AD203B41FA5}">
                      <a16:colId xmlns:a16="http://schemas.microsoft.com/office/drawing/2014/main" val="20001"/>
                    </a:ext>
                  </a:extLst>
                </a:gridCol>
              </a:tblGrid>
              <a:tr h="264365">
                <a:tc>
                  <a:txBody>
                    <a:bodyPr/>
                    <a:lstStyle/>
                    <a:p>
                      <a:pPr algn="ctr"/>
                      <a:r>
                        <a:rPr lang="en-US" sz="2400" dirty="0"/>
                        <a:t>Standardized Plans </a:t>
                      </a:r>
                    </a:p>
                    <a:p>
                      <a:pPr algn="ctr"/>
                      <a:r>
                        <a:rPr lang="en-US" sz="2400" dirty="0"/>
                        <a:t>Currently Sold</a:t>
                      </a:r>
                    </a:p>
                  </a:txBody>
                  <a:tcPr>
                    <a:solidFill>
                      <a:schemeClr val="accent1">
                        <a:lumMod val="50000"/>
                      </a:schemeClr>
                    </a:solidFill>
                  </a:tcPr>
                </a:tc>
                <a:tc>
                  <a:txBody>
                    <a:bodyPr/>
                    <a:lstStyle/>
                    <a:p>
                      <a:pPr algn="ctr"/>
                      <a:r>
                        <a:rPr lang="en-US" sz="2400" dirty="0"/>
                        <a:t>Plans that Exist, </a:t>
                      </a:r>
                    </a:p>
                    <a:p>
                      <a:pPr algn="ctr"/>
                      <a:r>
                        <a:rPr lang="en-US" sz="2400" dirty="0"/>
                        <a:t>But Are No Longer Sold</a:t>
                      </a:r>
                    </a:p>
                  </a:txBody>
                  <a:tcPr>
                    <a:solidFill>
                      <a:schemeClr val="accent1">
                        <a:lumMod val="50000"/>
                      </a:schemeClr>
                    </a:solidFill>
                  </a:tcPr>
                </a:tc>
                <a:extLst>
                  <a:ext uri="{0D108BD9-81ED-4DB2-BD59-A6C34878D82A}">
                    <a16:rowId xmlns:a16="http://schemas.microsoft.com/office/drawing/2014/main" val="10000"/>
                  </a:ext>
                </a:extLst>
              </a:tr>
              <a:tr h="370840">
                <a:tc>
                  <a:txBody>
                    <a:bodyPr/>
                    <a:lstStyle/>
                    <a:p>
                      <a:pPr marL="0" lvl="1" indent="0" algn="ctr"/>
                      <a:r>
                        <a:rPr lang="pt-BR" sz="2400" dirty="0">
                          <a:solidFill>
                            <a:schemeClr val="tx2">
                              <a:lumMod val="50000"/>
                            </a:schemeClr>
                          </a:solidFill>
                        </a:rPr>
                        <a:t>A, B, C, D, F, G, K, L, M, and N</a:t>
                      </a:r>
                      <a:endParaRPr lang="en-US" sz="2400" dirty="0">
                        <a:solidFill>
                          <a:schemeClr val="tx2">
                            <a:lumMod val="50000"/>
                          </a:schemeClr>
                        </a:solidFill>
                      </a:endParaRPr>
                    </a:p>
                  </a:txBody>
                  <a:tcPr>
                    <a:solidFill>
                      <a:schemeClr val="accent5">
                        <a:lumMod val="20000"/>
                        <a:lumOff val="80000"/>
                      </a:schemeClr>
                    </a:solidFill>
                  </a:tcPr>
                </a:tc>
                <a:tc>
                  <a:txBody>
                    <a:bodyPr/>
                    <a:lstStyle/>
                    <a:p>
                      <a:pPr algn="ctr"/>
                      <a:r>
                        <a:rPr lang="en-US" sz="2400" dirty="0">
                          <a:solidFill>
                            <a:schemeClr val="tx2">
                              <a:lumMod val="50000"/>
                            </a:schemeClr>
                          </a:solidFill>
                        </a:rPr>
                        <a:t>E, H, I, and</a:t>
                      </a:r>
                      <a:r>
                        <a:rPr lang="en-US" sz="2400" baseline="0" dirty="0">
                          <a:solidFill>
                            <a:schemeClr val="tx2">
                              <a:lumMod val="50000"/>
                            </a:schemeClr>
                          </a:solidFill>
                        </a:rPr>
                        <a:t> J</a:t>
                      </a:r>
                      <a:endParaRPr lang="en-US" sz="2400" dirty="0">
                        <a:solidFill>
                          <a:schemeClr val="tx2">
                            <a:lumMod val="50000"/>
                          </a:schemeClr>
                        </a:solidFill>
                      </a:endParaRPr>
                    </a:p>
                  </a:txBody>
                  <a:tcPr>
                    <a:solidFill>
                      <a:schemeClr val="accent5">
                        <a:lumMod val="20000"/>
                        <a:lumOff val="80000"/>
                      </a:schemeClr>
                    </a:solidFill>
                  </a:tcPr>
                </a:tc>
                <a:extLst>
                  <a:ext uri="{0D108BD9-81ED-4DB2-BD59-A6C34878D82A}">
                    <a16:rowId xmlns:a16="http://schemas.microsoft.com/office/drawing/2014/main" val="10001"/>
                  </a:ext>
                </a:extLst>
              </a:tr>
            </a:tbl>
          </a:graphicData>
        </a:graphic>
      </p:graphicFrame>
      <p:sp>
        <p:nvSpPr>
          <p:cNvPr id="4" name="Text Placeholder 3">
            <a:extLst>
              <a:ext uri="{FF2B5EF4-FFF2-40B4-BE49-F238E27FC236}">
                <a16:creationId xmlns:a16="http://schemas.microsoft.com/office/drawing/2014/main" id="{C311BF91-F6A8-30BB-F64C-7F154378F2BB}"/>
              </a:ext>
            </a:extLst>
          </p:cNvPr>
          <p:cNvSpPr>
            <a:spLocks noGrp="1"/>
          </p:cNvSpPr>
          <p:nvPr>
            <p:ph type="body" sz="quarter" idx="15"/>
          </p:nvPr>
        </p:nvSpPr>
        <p:spPr>
          <a:xfrm>
            <a:off x="1313525" y="3749173"/>
            <a:ext cx="10345075" cy="2743388"/>
          </a:xfrm>
        </p:spPr>
        <p:txBody>
          <a:bodyPr/>
          <a:lstStyle/>
          <a:p>
            <a:r>
              <a:rPr lang="en-US" dirty="0"/>
              <a:t>Companies don’t have to offer every Medigap plan</a:t>
            </a:r>
          </a:p>
          <a:p>
            <a:r>
              <a:rPr lang="en-US" dirty="0"/>
              <a:t>Plans C and F are no longer available to people who became new to Medicare on or after January 1, 2020</a:t>
            </a:r>
          </a:p>
          <a:p>
            <a:r>
              <a:rPr lang="en-US" dirty="0"/>
              <a:t>Standardized in a different way in waiver states—Massachusetts, Minnesota, and Wisconsin</a:t>
            </a:r>
          </a:p>
        </p:txBody>
      </p:sp>
      <p:sp>
        <p:nvSpPr>
          <p:cNvPr id="3" name="Slide Number Placeholder 2">
            <a:extLst>
              <a:ext uri="{FF2B5EF4-FFF2-40B4-BE49-F238E27FC236}">
                <a16:creationId xmlns:a16="http://schemas.microsoft.com/office/drawing/2014/main" id="{6A5A8EF6-36D0-AEE1-5712-DA39FBDE0898}"/>
              </a:ext>
            </a:extLst>
          </p:cNvPr>
          <p:cNvSpPr>
            <a:spLocks noGrp="1"/>
          </p:cNvSpPr>
          <p:nvPr>
            <p:ph type="sldNum" sz="quarter" idx="12"/>
          </p:nvPr>
        </p:nvSpPr>
        <p:spPr/>
        <p:txBody>
          <a:bodyPr/>
          <a:lstStyle/>
          <a:p>
            <a:pPr>
              <a:defRPr/>
            </a:pPr>
            <a:fld id="{11E79EF6-0C0E-43E6-8FB3-918BC522CC5A}" type="slidenum">
              <a:rPr lang="en-US" smtClean="0"/>
              <a:pPr>
                <a:defRPr/>
              </a:pPr>
              <a:t>15</a:t>
            </a:fld>
            <a:endParaRPr lang="en-US"/>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n-US"/>
              <a:t>Medicare Supplement Insurance (Medigap) Policies</a:t>
            </a:r>
            <a:endParaRPr lang="en-US" dirty="0"/>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93133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sz="3000" dirty="0"/>
              <a:t>Medigap Plan Coverage</a:t>
            </a:r>
          </a:p>
        </p:txBody>
      </p:sp>
      <p:sp>
        <p:nvSpPr>
          <p:cNvPr id="7" name="Text Placeholder 6">
            <a:extLst>
              <a:ext uri="{FF2B5EF4-FFF2-40B4-BE49-F238E27FC236}">
                <a16:creationId xmlns:a16="http://schemas.microsoft.com/office/drawing/2014/main" id="{C7DFF8F2-1C81-39E3-4264-ABA21AEB1440}"/>
              </a:ext>
            </a:extLst>
          </p:cNvPr>
          <p:cNvSpPr>
            <a:spLocks noGrp="1"/>
          </p:cNvSpPr>
          <p:nvPr>
            <p:ph sz="quarter" idx="13"/>
          </p:nvPr>
        </p:nvSpPr>
        <p:spPr>
          <a:xfrm>
            <a:off x="4614933" y="1039106"/>
            <a:ext cx="7044349" cy="274320"/>
          </a:xfrm>
          <a:solidFill>
            <a:schemeClr val="accent5">
              <a:lumMod val="20000"/>
              <a:lumOff val="80000"/>
            </a:schemeClr>
          </a:solidFill>
        </p:spPr>
        <p:txBody>
          <a:bodyPr>
            <a:normAutofit/>
          </a:bodyPr>
          <a:lstStyle/>
          <a:p>
            <a:pPr marL="0" lvl="0" indent="0">
              <a:spcAft>
                <a:spcPts val="0"/>
              </a:spcAft>
              <a:buClrTx/>
              <a:buNone/>
            </a:pPr>
            <a:r>
              <a:rPr lang="en-US" sz="1200" dirty="0">
                <a:solidFill>
                  <a:srgbClr val="5B9BD5">
                    <a:lumMod val="50000"/>
                  </a:srgbClr>
                </a:solidFill>
              </a:rPr>
              <a:t>Medicare Supplement Insurance (Medigap) plans </a:t>
            </a:r>
          </a:p>
        </p:txBody>
      </p:sp>
      <p:graphicFrame>
        <p:nvGraphicFramePr>
          <p:cNvPr id="10" name="Table 9" descr="Table of the benefit percentages of Medicare Supplement Insurance (Medigap) plans ">
            <a:extLst>
              <a:ext uri="{FF2B5EF4-FFF2-40B4-BE49-F238E27FC236}">
                <a16:creationId xmlns:a16="http://schemas.microsoft.com/office/drawing/2014/main" id="{296B46C0-DE9B-4165-B3AB-8F660A3E30D1}"/>
              </a:ext>
            </a:extLst>
          </p:cNvPr>
          <p:cNvGraphicFramePr>
            <a:graphicFrameLocks noGrp="1"/>
          </p:cNvGraphicFramePr>
          <p:nvPr>
            <p:extLst>
              <p:ext uri="{D42A27DB-BD31-4B8C-83A1-F6EECF244321}">
                <p14:modId xmlns:p14="http://schemas.microsoft.com/office/powerpoint/2010/main" val="2865639573"/>
              </p:ext>
            </p:extLst>
          </p:nvPr>
        </p:nvGraphicFramePr>
        <p:xfrm>
          <a:off x="416409" y="1340280"/>
          <a:ext cx="11242876" cy="3406611"/>
        </p:xfrm>
        <a:graphic>
          <a:graphicData uri="http://schemas.openxmlformats.org/drawingml/2006/table">
            <a:tbl>
              <a:tblPr firstRow="1"/>
              <a:tblGrid>
                <a:gridCol w="4189335">
                  <a:extLst>
                    <a:ext uri="{9D8B030D-6E8A-4147-A177-3AD203B41FA5}">
                      <a16:colId xmlns:a16="http://schemas.microsoft.com/office/drawing/2014/main" val="3130994718"/>
                    </a:ext>
                  </a:extLst>
                </a:gridCol>
                <a:gridCol w="636989">
                  <a:extLst>
                    <a:ext uri="{9D8B030D-6E8A-4147-A177-3AD203B41FA5}">
                      <a16:colId xmlns:a16="http://schemas.microsoft.com/office/drawing/2014/main" val="3280422692"/>
                    </a:ext>
                  </a:extLst>
                </a:gridCol>
                <a:gridCol w="636989">
                  <a:extLst>
                    <a:ext uri="{9D8B030D-6E8A-4147-A177-3AD203B41FA5}">
                      <a16:colId xmlns:a16="http://schemas.microsoft.com/office/drawing/2014/main" val="2329030423"/>
                    </a:ext>
                  </a:extLst>
                </a:gridCol>
                <a:gridCol w="636989">
                  <a:extLst>
                    <a:ext uri="{9D8B030D-6E8A-4147-A177-3AD203B41FA5}">
                      <a16:colId xmlns:a16="http://schemas.microsoft.com/office/drawing/2014/main" val="4007677874"/>
                    </a:ext>
                  </a:extLst>
                </a:gridCol>
                <a:gridCol w="636989">
                  <a:extLst>
                    <a:ext uri="{9D8B030D-6E8A-4147-A177-3AD203B41FA5}">
                      <a16:colId xmlns:a16="http://schemas.microsoft.com/office/drawing/2014/main" val="2961580991"/>
                    </a:ext>
                  </a:extLst>
                </a:gridCol>
                <a:gridCol w="636989">
                  <a:extLst>
                    <a:ext uri="{9D8B030D-6E8A-4147-A177-3AD203B41FA5}">
                      <a16:colId xmlns:a16="http://schemas.microsoft.com/office/drawing/2014/main" val="2492110190"/>
                    </a:ext>
                  </a:extLst>
                </a:gridCol>
                <a:gridCol w="636989">
                  <a:extLst>
                    <a:ext uri="{9D8B030D-6E8A-4147-A177-3AD203B41FA5}">
                      <a16:colId xmlns:a16="http://schemas.microsoft.com/office/drawing/2014/main" val="3250895483"/>
                    </a:ext>
                  </a:extLst>
                </a:gridCol>
                <a:gridCol w="914400">
                  <a:extLst>
                    <a:ext uri="{9D8B030D-6E8A-4147-A177-3AD203B41FA5}">
                      <a16:colId xmlns:a16="http://schemas.microsoft.com/office/drawing/2014/main" val="4062724447"/>
                    </a:ext>
                  </a:extLst>
                </a:gridCol>
                <a:gridCol w="914400">
                  <a:extLst>
                    <a:ext uri="{9D8B030D-6E8A-4147-A177-3AD203B41FA5}">
                      <a16:colId xmlns:a16="http://schemas.microsoft.com/office/drawing/2014/main" val="4232621865"/>
                    </a:ext>
                  </a:extLst>
                </a:gridCol>
                <a:gridCol w="636989">
                  <a:extLst>
                    <a:ext uri="{9D8B030D-6E8A-4147-A177-3AD203B41FA5}">
                      <a16:colId xmlns:a16="http://schemas.microsoft.com/office/drawing/2014/main" val="2937596607"/>
                    </a:ext>
                  </a:extLst>
                </a:gridCol>
                <a:gridCol w="765818">
                  <a:extLst>
                    <a:ext uri="{9D8B030D-6E8A-4147-A177-3AD203B41FA5}">
                      <a16:colId xmlns:a16="http://schemas.microsoft.com/office/drawing/2014/main" val="1506121151"/>
                    </a:ext>
                  </a:extLst>
                </a:gridCol>
              </a:tblGrid>
              <a:tr h="234379">
                <a:tc>
                  <a:txBody>
                    <a:bodyPr/>
                    <a:lstStyle/>
                    <a:p>
                      <a:pPr algn="l" fontAlgn="t"/>
                      <a:r>
                        <a:rPr lang="en-US" sz="1300" b="1" i="0" u="none" strike="noStrike" dirty="0">
                          <a:solidFill>
                            <a:srgbClr val="000000"/>
                          </a:solidFill>
                          <a:effectLst/>
                          <a:latin typeface="Calibri" panose="020F0502020204030204" pitchFamily="34" charset="0"/>
                        </a:rPr>
                        <a:t>Medigap Benefits</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n-US" sz="1300" b="1" i="0" u="none" strike="noStrike" dirty="0">
                          <a:solidFill>
                            <a:srgbClr val="000000"/>
                          </a:solidFill>
                          <a:effectLst/>
                          <a:latin typeface="Calibri" panose="020F0502020204030204" pitchFamily="34" charset="0"/>
                        </a:rPr>
                        <a:t>A</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n-US" sz="1300" b="1" i="0" u="none" strike="noStrike" dirty="0">
                          <a:solidFill>
                            <a:srgbClr val="000000"/>
                          </a:solidFill>
                          <a:effectLst/>
                          <a:latin typeface="Calibri" panose="020F0502020204030204" pitchFamily="34" charset="0"/>
                        </a:rPr>
                        <a:t>B</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n-US" sz="1300" b="1" i="0" u="none" strike="noStrike" dirty="0">
                          <a:solidFill>
                            <a:srgbClr val="000000"/>
                          </a:solidFill>
                          <a:effectLst/>
                          <a:latin typeface="Calibri" panose="020F0502020204030204" pitchFamily="34" charset="0"/>
                        </a:rPr>
                        <a:t>C</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n-US" sz="1300" b="1" i="0" u="none" strike="noStrike" dirty="0">
                          <a:solidFill>
                            <a:srgbClr val="000000"/>
                          </a:solidFill>
                          <a:effectLst/>
                          <a:latin typeface="Calibri" panose="020F0502020204030204" pitchFamily="34" charset="0"/>
                        </a:rPr>
                        <a:t>D</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n-US" sz="1300" b="1" i="0" u="none" strike="noStrike" dirty="0">
                          <a:solidFill>
                            <a:srgbClr val="000000"/>
                          </a:solidFill>
                          <a:effectLst/>
                          <a:latin typeface="Calibri" panose="020F0502020204030204" pitchFamily="34" charset="0"/>
                        </a:rPr>
                        <a:t>F*</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n-US" sz="1300" b="1" i="0" u="none" strike="noStrike" dirty="0">
                          <a:solidFill>
                            <a:srgbClr val="000000"/>
                          </a:solidFill>
                          <a:effectLst/>
                          <a:latin typeface="Calibri" panose="020F0502020204030204" pitchFamily="34" charset="0"/>
                        </a:rPr>
                        <a:t>G*</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n-US" sz="1300" b="1" i="0" u="none" strike="noStrike" dirty="0">
                          <a:solidFill>
                            <a:srgbClr val="000000"/>
                          </a:solidFill>
                          <a:effectLst/>
                          <a:latin typeface="Calibri" panose="020F0502020204030204" pitchFamily="34" charset="0"/>
                        </a:rPr>
                        <a:t>K</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n-US" sz="1300" b="1" i="0" u="none" strike="noStrike" dirty="0">
                          <a:solidFill>
                            <a:srgbClr val="000000"/>
                          </a:solidFill>
                          <a:effectLst/>
                          <a:latin typeface="Calibri" panose="020F0502020204030204" pitchFamily="34" charset="0"/>
                        </a:rPr>
                        <a:t>L</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n-US" sz="1300" b="1" i="0" u="none" strike="noStrike" dirty="0">
                          <a:solidFill>
                            <a:srgbClr val="000000"/>
                          </a:solidFill>
                          <a:effectLst/>
                          <a:latin typeface="Calibri" panose="020F0502020204030204" pitchFamily="34" charset="0"/>
                        </a:rPr>
                        <a:t>M</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tc>
                  <a:txBody>
                    <a:bodyPr/>
                    <a:lstStyle/>
                    <a:p>
                      <a:pPr algn="ctr" fontAlgn="b"/>
                      <a:r>
                        <a:rPr lang="en-US" sz="1300" b="1" i="0" u="none" strike="noStrike" dirty="0">
                          <a:solidFill>
                            <a:srgbClr val="000000"/>
                          </a:solidFill>
                          <a:effectLst/>
                          <a:latin typeface="Calibri" panose="020F0502020204030204" pitchFamily="34" charset="0"/>
                        </a:rPr>
                        <a:t>N</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00B0F0"/>
                    </a:solidFill>
                  </a:tcPr>
                </a:tc>
                <a:extLst>
                  <a:ext uri="{0D108BD9-81ED-4DB2-BD59-A6C34878D82A}">
                    <a16:rowId xmlns:a16="http://schemas.microsoft.com/office/drawing/2014/main" val="3215339582"/>
                  </a:ext>
                </a:extLst>
              </a:tr>
              <a:tr h="461432">
                <a:tc>
                  <a:txBody>
                    <a:bodyPr/>
                    <a:lstStyle/>
                    <a:p>
                      <a:pPr algn="l" fontAlgn="t"/>
                      <a:r>
                        <a:rPr lang="en-US" sz="1300" b="0" i="0" u="none" strike="noStrike" dirty="0">
                          <a:solidFill>
                            <a:srgbClr val="203764"/>
                          </a:solidFill>
                          <a:effectLst/>
                          <a:latin typeface="Calibri" panose="020F0502020204030204" pitchFamily="34" charset="0"/>
                        </a:rPr>
                        <a:t>Part A </a:t>
                      </a:r>
                      <a:r>
                        <a:rPr lang="en-US" sz="1300" b="1" i="0" u="none" strike="noStrike" dirty="0">
                          <a:solidFill>
                            <a:srgbClr val="203764"/>
                          </a:solidFill>
                          <a:effectLst/>
                          <a:latin typeface="Calibri" panose="020F0502020204030204" pitchFamily="34" charset="0"/>
                        </a:rPr>
                        <a:t>coinsurance</a:t>
                      </a:r>
                      <a:r>
                        <a:rPr lang="en-US" sz="1300" b="0" i="0" u="none" strike="noStrike" dirty="0">
                          <a:solidFill>
                            <a:srgbClr val="203764"/>
                          </a:solidFill>
                          <a:effectLst/>
                          <a:latin typeface="Calibri" panose="020F0502020204030204" pitchFamily="34" charset="0"/>
                        </a:rPr>
                        <a:t> and hospital costs up to an additional 365 days after Medicare benefits are used up</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1252637787"/>
                  </a:ext>
                </a:extLst>
              </a:tr>
              <a:tr h="234379">
                <a:tc>
                  <a:txBody>
                    <a:bodyPr/>
                    <a:lstStyle/>
                    <a:p>
                      <a:pPr algn="l" fontAlgn="t"/>
                      <a:r>
                        <a:rPr lang="en-US" sz="1300" b="0" i="0" u="none" strike="noStrike" dirty="0">
                          <a:solidFill>
                            <a:srgbClr val="203764"/>
                          </a:solidFill>
                          <a:effectLst/>
                          <a:latin typeface="Calibri" panose="020F0502020204030204" pitchFamily="34" charset="0"/>
                        </a:rPr>
                        <a:t>Part B coinsurance or </a:t>
                      </a:r>
                      <a:r>
                        <a:rPr lang="en-US" sz="1300" b="1" i="0" u="none" strike="noStrike" dirty="0">
                          <a:solidFill>
                            <a:srgbClr val="203764"/>
                          </a:solidFill>
                          <a:effectLst/>
                          <a:latin typeface="Calibri" panose="020F0502020204030204" pitchFamily="34" charset="0"/>
                        </a:rPr>
                        <a:t>copayment</a:t>
                      </a:r>
                      <a:endParaRPr lang="en-US" sz="1300" b="0" i="0" u="none" strike="noStrike" dirty="0">
                        <a:solidFill>
                          <a:srgbClr val="203764"/>
                        </a:solidFill>
                        <a:effectLst/>
                        <a:latin typeface="Calibri" panose="020F0502020204030204" pitchFamily="34" charset="0"/>
                      </a:endParaRP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50%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75%</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460072357"/>
                  </a:ext>
                </a:extLst>
              </a:tr>
              <a:tr h="234379">
                <a:tc>
                  <a:txBody>
                    <a:bodyPr/>
                    <a:lstStyle/>
                    <a:p>
                      <a:pPr algn="l" fontAlgn="t"/>
                      <a:r>
                        <a:rPr lang="en-US" sz="1300" b="0" i="0" u="none" strike="noStrike" dirty="0">
                          <a:solidFill>
                            <a:srgbClr val="203764"/>
                          </a:solidFill>
                          <a:effectLst/>
                          <a:latin typeface="Calibri" panose="020F0502020204030204" pitchFamily="34" charset="0"/>
                        </a:rPr>
                        <a:t>Blood (first 3 pints)</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50%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75%</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3060697991"/>
                  </a:ext>
                </a:extLst>
              </a:tr>
              <a:tr h="234379">
                <a:tc>
                  <a:txBody>
                    <a:bodyPr/>
                    <a:lstStyle/>
                    <a:p>
                      <a:pPr algn="l" fontAlgn="t"/>
                      <a:r>
                        <a:rPr lang="en-US" sz="1300" b="0" i="0" u="none" strike="noStrike" dirty="0">
                          <a:solidFill>
                            <a:srgbClr val="203764"/>
                          </a:solidFill>
                          <a:effectLst/>
                          <a:latin typeface="Calibri" panose="020F0502020204030204" pitchFamily="34" charset="0"/>
                        </a:rPr>
                        <a:t>Part A hospice care coinsurance or copayment</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50%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75%</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502771740"/>
                  </a:ext>
                </a:extLst>
              </a:tr>
              <a:tr h="234379">
                <a:tc>
                  <a:txBody>
                    <a:bodyPr/>
                    <a:lstStyle/>
                    <a:p>
                      <a:pPr algn="l" fontAlgn="t"/>
                      <a:r>
                        <a:rPr lang="en-US" sz="1300" b="0" i="0" u="none" strike="noStrike" dirty="0">
                          <a:solidFill>
                            <a:srgbClr val="203764"/>
                          </a:solidFill>
                          <a:effectLst/>
                          <a:latin typeface="Calibri" panose="020F0502020204030204" pitchFamily="34" charset="0"/>
                        </a:rPr>
                        <a:t>Skilled nursing facility care coinsurance</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50%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75%</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551362421"/>
                  </a:ext>
                </a:extLst>
              </a:tr>
              <a:tr h="234379">
                <a:tc>
                  <a:txBody>
                    <a:bodyPr/>
                    <a:lstStyle/>
                    <a:p>
                      <a:pPr algn="l" fontAlgn="t"/>
                      <a:r>
                        <a:rPr lang="en-US" sz="1300" b="0" i="0" u="none" strike="noStrike" dirty="0">
                          <a:solidFill>
                            <a:srgbClr val="203764"/>
                          </a:solidFill>
                          <a:effectLst/>
                          <a:latin typeface="Calibri" panose="020F0502020204030204" pitchFamily="34" charset="0"/>
                        </a:rPr>
                        <a:t>Part A </a:t>
                      </a:r>
                      <a:r>
                        <a:rPr lang="en-US" sz="1300" b="1" i="0" u="none" strike="noStrike" dirty="0">
                          <a:solidFill>
                            <a:srgbClr val="203764"/>
                          </a:solidFill>
                          <a:effectLst/>
                          <a:latin typeface="Calibri" panose="020F0502020204030204" pitchFamily="34" charset="0"/>
                        </a:rPr>
                        <a:t>deductible</a:t>
                      </a:r>
                      <a:endParaRPr lang="en-US" sz="1300" b="0" i="0" u="none" strike="noStrike" dirty="0">
                        <a:solidFill>
                          <a:srgbClr val="203764"/>
                        </a:solidFill>
                        <a:effectLst/>
                        <a:latin typeface="Calibri" panose="020F0502020204030204" pitchFamily="34" charset="0"/>
                      </a:endParaRP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50%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75%</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50%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3401531930"/>
                  </a:ext>
                </a:extLst>
              </a:tr>
              <a:tr h="234379">
                <a:tc>
                  <a:txBody>
                    <a:bodyPr/>
                    <a:lstStyle/>
                    <a:p>
                      <a:pPr algn="l" fontAlgn="t"/>
                      <a:r>
                        <a:rPr lang="en-US" sz="1300" b="0" i="0" u="none" strike="noStrike" dirty="0">
                          <a:solidFill>
                            <a:srgbClr val="203764"/>
                          </a:solidFill>
                          <a:effectLst/>
                          <a:latin typeface="Calibri" panose="020F0502020204030204" pitchFamily="34" charset="0"/>
                        </a:rPr>
                        <a:t>Part B deductible</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3730263135"/>
                  </a:ext>
                </a:extLst>
              </a:tr>
              <a:tr h="234379">
                <a:tc>
                  <a:txBody>
                    <a:bodyPr/>
                    <a:lstStyle/>
                    <a:p>
                      <a:pPr algn="l" fontAlgn="t"/>
                      <a:r>
                        <a:rPr lang="en-US" sz="1300" b="0" i="0" u="none" strike="noStrike" dirty="0">
                          <a:solidFill>
                            <a:srgbClr val="203764"/>
                          </a:solidFill>
                          <a:effectLst/>
                          <a:latin typeface="Calibri" panose="020F0502020204030204" pitchFamily="34" charset="0"/>
                        </a:rPr>
                        <a:t>Part B </a:t>
                      </a:r>
                      <a:r>
                        <a:rPr lang="en-US" sz="1300" b="1" i="0" u="none" strike="noStrike" dirty="0">
                          <a:solidFill>
                            <a:srgbClr val="203764"/>
                          </a:solidFill>
                          <a:effectLst/>
                          <a:latin typeface="Calibri" panose="020F0502020204030204" pitchFamily="34" charset="0"/>
                        </a:rPr>
                        <a:t>excess charge</a:t>
                      </a:r>
                      <a:endParaRPr lang="en-US" sz="1300" b="0" i="0" u="none" strike="noStrike" dirty="0">
                        <a:solidFill>
                          <a:srgbClr val="203764"/>
                        </a:solidFill>
                        <a:effectLst/>
                        <a:latin typeface="Calibri" panose="020F0502020204030204" pitchFamily="34" charset="0"/>
                      </a:endParaRP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100%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1146044585"/>
                  </a:ext>
                </a:extLst>
              </a:tr>
              <a:tr h="234379">
                <a:tc>
                  <a:txBody>
                    <a:bodyPr/>
                    <a:lstStyle/>
                    <a:p>
                      <a:pPr algn="l" fontAlgn="t"/>
                      <a:r>
                        <a:rPr lang="en-US" sz="1300" b="0" i="0" u="none" strike="noStrike" dirty="0">
                          <a:solidFill>
                            <a:srgbClr val="203764"/>
                          </a:solidFill>
                          <a:effectLst/>
                          <a:latin typeface="Calibri" panose="020F0502020204030204" pitchFamily="34" charset="0"/>
                        </a:rPr>
                        <a:t>Foreign travel exchange (up to plan limits)</a:t>
                      </a:r>
                    </a:p>
                  </a:txBody>
                  <a:tcPr marL="63262"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80%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80%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80%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80%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 </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80%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t"/>
                      <a:r>
                        <a:rPr lang="en-US" sz="1300" b="0" i="0" u="none" strike="noStrike" dirty="0">
                          <a:solidFill>
                            <a:srgbClr val="203764"/>
                          </a:solidFill>
                          <a:effectLst/>
                          <a:latin typeface="Calibri" panose="020F0502020204030204" pitchFamily="34" charset="0"/>
                        </a:rPr>
                        <a:t>80%</a:t>
                      </a:r>
                    </a:p>
                  </a:txBody>
                  <a:tcPr marL="7029" marR="7029" marT="7029" marB="0">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extLst>
                  <a:ext uri="{0D108BD9-81ED-4DB2-BD59-A6C34878D82A}">
                    <a16:rowId xmlns:a16="http://schemas.microsoft.com/office/drawing/2014/main" val="2616064770"/>
                  </a:ext>
                </a:extLst>
              </a:tr>
              <a:tr h="432134">
                <a:tc>
                  <a:txBody>
                    <a:bodyPr/>
                    <a:lstStyle/>
                    <a:p>
                      <a:pPr algn="l" fontAlgn="t"/>
                      <a:endParaRPr lang="en-US" sz="1300" b="0" i="0" u="none" strike="noStrike" dirty="0">
                        <a:solidFill>
                          <a:srgbClr val="000000"/>
                        </a:solidFill>
                        <a:effectLst/>
                        <a:latin typeface="Calibri" panose="020F0502020204030204" pitchFamily="34" charset="0"/>
                      </a:endParaRPr>
                    </a:p>
                  </a:txBody>
                  <a:tcPr marL="7029" marR="7029" marT="7029" marB="0">
                    <a:lnL>
                      <a:noFill/>
                    </a:lnL>
                    <a:lnR>
                      <a:noFill/>
                    </a:lnR>
                    <a:lnT w="12700" cap="flat" cmpd="sng" algn="ctr">
                      <a:solidFill>
                        <a:srgbClr val="2F75B5"/>
                      </a:solidFill>
                      <a:prstDash val="solid"/>
                      <a:round/>
                      <a:headEnd type="none" w="med" len="med"/>
                      <a:tailEnd type="none" w="med" len="med"/>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a:noFill/>
                    </a:lnB>
                  </a:tcPr>
                </a:tc>
                <a:tc>
                  <a:txBody>
                    <a:bodyPr/>
                    <a:lstStyle/>
                    <a:p>
                      <a:pPr algn="ctr" fontAlgn="b"/>
                      <a:r>
                        <a:rPr lang="en-US" sz="1300" b="0" i="0" u="none" strike="noStrike" dirty="0">
                          <a:solidFill>
                            <a:srgbClr val="203764"/>
                          </a:solidFill>
                          <a:effectLst/>
                          <a:latin typeface="Calibri" panose="020F0502020204030204" pitchFamily="34" charset="0"/>
                        </a:rPr>
                        <a:t>Out-of-pocket limit in 2024**</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300" b="0" i="0" u="none" strike="noStrike" dirty="0">
                          <a:solidFill>
                            <a:srgbClr val="203764"/>
                          </a:solidFill>
                          <a:effectLst/>
                          <a:latin typeface="Calibri" panose="020F0502020204030204" pitchFamily="34" charset="0"/>
                        </a:rPr>
                        <a:t>Out-of-pocket limit in 2024**</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w="12700" cap="flat" cmpd="sng" algn="ctr">
                      <a:solidFill>
                        <a:srgbClr val="2F75B5"/>
                      </a:solidFill>
                      <a:prstDash val="solid"/>
                      <a:round/>
                      <a:headEnd type="none" w="med" len="med"/>
                      <a:tailEnd type="none" w="med" len="med"/>
                    </a:lnL>
                    <a:lnR>
                      <a:noFill/>
                    </a:lnR>
                    <a:lnT w="12700" cap="flat" cmpd="sng" algn="ctr">
                      <a:solidFill>
                        <a:srgbClr val="2F75B5"/>
                      </a:solidFill>
                      <a:prstDash val="solid"/>
                      <a:round/>
                      <a:headEnd type="none" w="med" len="med"/>
                      <a:tailEnd type="none" w="med" len="med"/>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w="12700" cap="flat" cmpd="sng" algn="ctr">
                      <a:solidFill>
                        <a:srgbClr val="2F75B5"/>
                      </a:solidFill>
                      <a:prstDash val="solid"/>
                      <a:round/>
                      <a:headEnd type="none" w="med" len="med"/>
                      <a:tailEnd type="none" w="med" len="med"/>
                    </a:lnT>
                    <a:lnB>
                      <a:noFill/>
                    </a:lnB>
                  </a:tcPr>
                </a:tc>
                <a:extLst>
                  <a:ext uri="{0D108BD9-81ED-4DB2-BD59-A6C34878D82A}">
                    <a16:rowId xmlns:a16="http://schemas.microsoft.com/office/drawing/2014/main" val="1263501015"/>
                  </a:ext>
                </a:extLst>
              </a:tr>
              <a:tr h="234379">
                <a:tc>
                  <a:txBody>
                    <a:bodyPr/>
                    <a:lstStyle/>
                    <a:p>
                      <a:pPr algn="l" fontAlgn="t"/>
                      <a:endParaRPr lang="en-US" sz="1300" b="0" i="0" u="none" strike="noStrike" dirty="0">
                        <a:solidFill>
                          <a:srgbClr val="000000"/>
                        </a:solidFill>
                        <a:effectLst/>
                        <a:latin typeface="Calibri" panose="020F0502020204030204" pitchFamily="34" charset="0"/>
                      </a:endParaRPr>
                    </a:p>
                  </a:txBody>
                  <a:tcPr marL="7029" marR="7029" marT="7029" marB="0">
                    <a:lnL>
                      <a:noFill/>
                    </a:lnL>
                    <a:lnR>
                      <a:noFill/>
                    </a:lnR>
                    <a:lnT>
                      <a:noFill/>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a:noFill/>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a:noFill/>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a:noFill/>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a:noFill/>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a:noFill/>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w="12700" cap="flat" cmpd="sng" algn="ctr">
                      <a:solidFill>
                        <a:srgbClr val="2F75B5"/>
                      </a:solidFill>
                      <a:prstDash val="solid"/>
                      <a:round/>
                      <a:headEnd type="none" w="med" len="med"/>
                      <a:tailEnd type="none" w="med" len="med"/>
                    </a:lnR>
                    <a:lnT>
                      <a:noFill/>
                    </a:lnT>
                    <a:lnB>
                      <a:noFill/>
                    </a:lnB>
                  </a:tcPr>
                </a:tc>
                <a:tc>
                  <a:txBody>
                    <a:bodyPr/>
                    <a:lstStyle/>
                    <a:p>
                      <a:pPr algn="ctr" fontAlgn="b"/>
                      <a:r>
                        <a:rPr lang="en-US" sz="1300" b="0" i="0" u="none" strike="noStrike" dirty="0">
                          <a:solidFill>
                            <a:srgbClr val="203764"/>
                          </a:solidFill>
                          <a:effectLst/>
                          <a:latin typeface="Calibri" panose="020F0502020204030204" pitchFamily="34" charset="0"/>
                        </a:rPr>
                        <a:t>$7,060</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b"/>
                      <a:r>
                        <a:rPr lang="en-US" sz="1300" b="0" i="0" u="none" strike="noStrike" dirty="0">
                          <a:solidFill>
                            <a:srgbClr val="203764"/>
                          </a:solidFill>
                          <a:effectLst/>
                          <a:latin typeface="Calibri" panose="020F0502020204030204" pitchFamily="34" charset="0"/>
                        </a:rPr>
                        <a:t>$3,530</a:t>
                      </a:r>
                    </a:p>
                  </a:txBody>
                  <a:tcPr marL="7029" marR="7029" marT="7029"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w="12700" cap="flat" cmpd="sng" algn="ctr">
                      <a:solidFill>
                        <a:srgbClr val="2F75B5"/>
                      </a:solidFill>
                      <a:prstDash val="solid"/>
                      <a:round/>
                      <a:headEnd type="none" w="med" len="med"/>
                      <a:tailEnd type="none" w="med" len="med"/>
                    </a:lnL>
                    <a:lnR>
                      <a:noFill/>
                    </a:lnR>
                    <a:lnT>
                      <a:noFill/>
                    </a:lnT>
                    <a:lnB>
                      <a:noFill/>
                    </a:lnB>
                  </a:tcPr>
                </a:tc>
                <a:tc>
                  <a:txBody>
                    <a:bodyPr/>
                    <a:lstStyle/>
                    <a:p>
                      <a:pPr algn="ctr" fontAlgn="b"/>
                      <a:endParaRPr lang="en-US" sz="1300" b="0" i="0" u="none" strike="noStrike" dirty="0">
                        <a:solidFill>
                          <a:srgbClr val="203764"/>
                        </a:solidFill>
                        <a:effectLst/>
                        <a:latin typeface="Calibri" panose="020F0502020204030204" pitchFamily="34" charset="0"/>
                      </a:endParaRPr>
                    </a:p>
                  </a:txBody>
                  <a:tcPr marL="7029" marR="7029" marT="7029" marB="0" anchor="b">
                    <a:lnL>
                      <a:noFill/>
                    </a:lnL>
                    <a:lnR>
                      <a:noFill/>
                    </a:lnR>
                    <a:lnT>
                      <a:noFill/>
                    </a:lnT>
                    <a:lnB>
                      <a:noFill/>
                    </a:lnB>
                  </a:tcPr>
                </a:tc>
                <a:extLst>
                  <a:ext uri="{0D108BD9-81ED-4DB2-BD59-A6C34878D82A}">
                    <a16:rowId xmlns:a16="http://schemas.microsoft.com/office/drawing/2014/main" val="2286520977"/>
                  </a:ext>
                </a:extLst>
              </a:tr>
            </a:tbl>
          </a:graphicData>
        </a:graphic>
      </p:graphicFrame>
      <p:sp>
        <p:nvSpPr>
          <p:cNvPr id="8" name="Text Placeholder 7">
            <a:extLst>
              <a:ext uri="{FF2B5EF4-FFF2-40B4-BE49-F238E27FC236}">
                <a16:creationId xmlns:a16="http://schemas.microsoft.com/office/drawing/2014/main" id="{6188D742-B25F-1E82-2430-240EDBB28591}"/>
              </a:ext>
            </a:extLst>
          </p:cNvPr>
          <p:cNvSpPr>
            <a:spLocks noGrp="1"/>
          </p:cNvSpPr>
          <p:nvPr>
            <p:ph sz="quarter" idx="14"/>
          </p:nvPr>
        </p:nvSpPr>
        <p:spPr>
          <a:xfrm>
            <a:off x="416408" y="4838607"/>
            <a:ext cx="11242875" cy="1653633"/>
          </a:xfrm>
          <a:solidFill>
            <a:schemeClr val="accent5">
              <a:lumMod val="20000"/>
              <a:lumOff val="80000"/>
            </a:schemeClr>
          </a:solidFill>
        </p:spPr>
        <p:txBody>
          <a:bodyPr>
            <a:normAutofit/>
          </a:bodyPr>
          <a:lstStyle/>
          <a:p>
            <a:pPr marL="0" lvl="0" indent="0">
              <a:spcAft>
                <a:spcPts val="0"/>
              </a:spcAft>
              <a:buClrTx/>
              <a:buNone/>
            </a:pPr>
            <a:r>
              <a:rPr lang="en-US" sz="1400" dirty="0">
                <a:solidFill>
                  <a:srgbClr val="323A45"/>
                </a:solidFill>
                <a:latin typeface="Rubik"/>
                <a:cs typeface="+mn-cs"/>
              </a:rPr>
              <a:t>* Plans F and G also offer a high-deductible plan in some states. With this option, you must pay for Medicare-covered costs (coinsurance, copayments, and deductibles) up to the deductible amount of $2,800 in 2024 before your policy pays anything. (Plans C and F aren't available to people who were newly eligible for Medicare on or after January 1, 2020.)</a:t>
            </a:r>
          </a:p>
          <a:p>
            <a:pPr marL="0" lvl="0" indent="0">
              <a:spcAft>
                <a:spcPts val="0"/>
              </a:spcAft>
              <a:buClrTx/>
              <a:buNone/>
            </a:pPr>
            <a:r>
              <a:rPr lang="en-US" sz="1400" dirty="0">
                <a:solidFill>
                  <a:srgbClr val="323A45"/>
                </a:solidFill>
                <a:latin typeface="Rubik"/>
                <a:cs typeface="+mn-cs"/>
              </a:rPr>
              <a:t>** For Plans K and L, after you meet your out-of-pocket yearly limit and your yearly Part B deductible, the Medigap plan pays 100% of covered services for the rest of the calendar year.</a:t>
            </a:r>
          </a:p>
          <a:p>
            <a:pPr marL="0" lvl="0" indent="0">
              <a:spcAft>
                <a:spcPts val="0"/>
              </a:spcAft>
              <a:buClrTx/>
              <a:buNone/>
            </a:pPr>
            <a:r>
              <a:rPr lang="en-US" sz="1400" dirty="0">
                <a:solidFill>
                  <a:srgbClr val="323A45"/>
                </a:solidFill>
                <a:latin typeface="Rubik"/>
                <a:cs typeface="+mn-cs"/>
              </a:rPr>
              <a:t>*** Plan N pays 100% of the Part B coinsurance, except for a copayment of up to $20 for some office visits and up to a $50 copayment for emergency room visits that don't result in inpatient admission.</a:t>
            </a:r>
          </a:p>
        </p:txBody>
      </p:sp>
      <p:sp>
        <p:nvSpPr>
          <p:cNvPr id="6" name="Slide Number Placeholder 5">
            <a:extLst>
              <a:ext uri="{FF2B5EF4-FFF2-40B4-BE49-F238E27FC236}">
                <a16:creationId xmlns:a16="http://schemas.microsoft.com/office/drawing/2014/main" id="{214A10B0-386F-9F5D-C654-4A0E5AD1A876}"/>
              </a:ext>
            </a:extLst>
          </p:cNvPr>
          <p:cNvSpPr>
            <a:spLocks noGrp="1"/>
          </p:cNvSpPr>
          <p:nvPr>
            <p:ph type="sldNum" sz="quarter" idx="12"/>
          </p:nvPr>
        </p:nvSpPr>
        <p:spPr/>
        <p:txBody>
          <a:bodyPr/>
          <a:lstStyle/>
          <a:p>
            <a:fld id="{F0CCE2AE-27A2-40B1-80D1-5342831D4722}" type="slidenum">
              <a:rPr lang="en-US" smtClean="0"/>
              <a:t>16</a:t>
            </a:fld>
            <a:endParaRPr lang="en-US"/>
          </a:p>
        </p:txBody>
      </p:sp>
      <p:sp>
        <p:nvSpPr>
          <p:cNvPr id="3" name="Footer Placeholder 2">
            <a:extLst>
              <a:ext uri="{FF2B5EF4-FFF2-40B4-BE49-F238E27FC236}">
                <a16:creationId xmlns:a16="http://schemas.microsoft.com/office/drawing/2014/main" id="{D7CD124C-A445-71F3-E2FC-1C41096903F2}"/>
              </a:ext>
            </a:extLst>
          </p:cNvPr>
          <p:cNvSpPr>
            <a:spLocks noGrp="1"/>
          </p:cNvSpPr>
          <p:nvPr>
            <p:ph type="ftr" sz="quarter" idx="11"/>
          </p:nvPr>
        </p:nvSpPr>
        <p:spPr/>
        <p:txBody>
          <a:bodyPr/>
          <a:lstStyle/>
          <a:p>
            <a:r>
              <a:rPr lang="en-US"/>
              <a:t>Medicare Supplement Insurance (Medigap) Policies</a:t>
            </a:r>
          </a:p>
        </p:txBody>
      </p:sp>
      <p:sp>
        <p:nvSpPr>
          <p:cNvPr id="2" name="Date Placeholder 1">
            <a:extLst>
              <a:ext uri="{FF2B5EF4-FFF2-40B4-BE49-F238E27FC236}">
                <a16:creationId xmlns:a16="http://schemas.microsoft.com/office/drawing/2014/main" id="{FE6451B1-081F-EF5D-3525-046EE237B6E0}"/>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808830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chor="ctr">
            <a:normAutofit/>
          </a:bodyPr>
          <a:lstStyle/>
          <a:p>
            <a:r>
              <a:rPr lang="en-US" sz="3000" dirty="0"/>
              <a:t>Medigap Changes</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type="body" sz="quarter" idx="4294967295"/>
          </p:nvPr>
        </p:nvSpPr>
        <p:spPr>
          <a:xfrm>
            <a:off x="1008017" y="1345406"/>
            <a:ext cx="10439400" cy="4167188"/>
          </a:xfrm>
        </p:spPr>
        <p:txBody>
          <a:bodyPr>
            <a:noAutofit/>
          </a:bodyPr>
          <a:lstStyle/>
          <a:p>
            <a:pPr marL="0" lvl="0" indent="0" defTabSz="857250">
              <a:lnSpc>
                <a:spcPct val="100000"/>
              </a:lnSpc>
              <a:spcBef>
                <a:spcPts val="0"/>
              </a:spcBef>
              <a:spcAft>
                <a:spcPts val="1200"/>
              </a:spcAft>
              <a:buNone/>
            </a:pPr>
            <a:r>
              <a:rPr lang="en-US" sz="2800" b="1" dirty="0">
                <a:solidFill>
                  <a:srgbClr val="00529B"/>
                </a:solidFill>
              </a:rPr>
              <a:t>Since January 1, 2020, Medigap plans sold to people new to Medicare aren’t allowed to cover the Medicare Part B (Medical Insurance) deductible</a:t>
            </a:r>
          </a:p>
          <a:p>
            <a:pPr marL="548640" indent="-274320">
              <a:lnSpc>
                <a:spcPct val="100000"/>
              </a:lnSpc>
              <a:spcBef>
                <a:spcPts val="0"/>
              </a:spcBef>
              <a:spcAft>
                <a:spcPts val="1200"/>
              </a:spcAft>
            </a:pPr>
            <a:r>
              <a:rPr lang="en-US" sz="2400" dirty="0">
                <a:solidFill>
                  <a:srgbClr val="00529B"/>
                </a:solidFill>
              </a:rPr>
              <a:t>Insurance companies are prohibited from selling standardized </a:t>
            </a:r>
            <a:br>
              <a:rPr lang="en-US" sz="2400" dirty="0">
                <a:solidFill>
                  <a:srgbClr val="00529B"/>
                </a:solidFill>
              </a:rPr>
            </a:br>
            <a:r>
              <a:rPr lang="en-US" sz="2400" dirty="0">
                <a:solidFill>
                  <a:srgbClr val="00529B"/>
                </a:solidFill>
              </a:rPr>
              <a:t>Plans C or F to newly eligible people with Medicare, who: </a:t>
            </a:r>
          </a:p>
          <a:p>
            <a:pPr marL="822960" lvl="3" indent="-274320" defTabSz="857250">
              <a:lnSpc>
                <a:spcPct val="100000"/>
              </a:lnSpc>
              <a:spcBef>
                <a:spcPts val="0"/>
              </a:spcBef>
              <a:spcAft>
                <a:spcPts val="1200"/>
              </a:spcAft>
              <a:buSzPct val="100000"/>
            </a:pPr>
            <a:r>
              <a:rPr lang="en-US" sz="2000" dirty="0">
                <a:solidFill>
                  <a:srgbClr val="00529B"/>
                </a:solidFill>
              </a:rPr>
              <a:t>Turned 65 on January 1, 2020, or later</a:t>
            </a:r>
          </a:p>
          <a:p>
            <a:pPr marL="822960" lvl="3" indent="-274320" defTabSz="857250">
              <a:lnSpc>
                <a:spcPct val="100000"/>
              </a:lnSpc>
              <a:spcBef>
                <a:spcPts val="0"/>
              </a:spcBef>
              <a:spcAft>
                <a:spcPts val="1200"/>
              </a:spcAft>
              <a:buSzPct val="100000"/>
            </a:pPr>
            <a:r>
              <a:rPr lang="en-US" sz="2000" dirty="0">
                <a:solidFill>
                  <a:srgbClr val="00529B"/>
                </a:solidFill>
              </a:rPr>
              <a:t>Are getting premium-free Part A as of January 1, 2020, or later</a:t>
            </a:r>
          </a:p>
          <a:p>
            <a:pPr marL="548640" indent="-274320">
              <a:lnSpc>
                <a:spcPct val="100000"/>
              </a:lnSpc>
              <a:spcBef>
                <a:spcPts val="0"/>
              </a:spcBef>
              <a:spcAft>
                <a:spcPts val="1200"/>
              </a:spcAft>
            </a:pPr>
            <a:r>
              <a:rPr lang="en-US" sz="2400" dirty="0">
                <a:solidFill>
                  <a:srgbClr val="00529B"/>
                </a:solidFill>
              </a:rPr>
              <a:t>A person who wasn’t “newly eligible for Medicare” on January 1, 2020, or later can apply to buy Plan C or Plan F</a:t>
            </a:r>
          </a:p>
        </p:txBody>
      </p:sp>
      <p:sp>
        <p:nvSpPr>
          <p:cNvPr id="6" name="Slide Number Placeholder 5">
            <a:extLst>
              <a:ext uri="{FF2B5EF4-FFF2-40B4-BE49-F238E27FC236}">
                <a16:creationId xmlns:a16="http://schemas.microsoft.com/office/drawing/2014/main" id="{715C2775-0734-505C-959A-4F687B96E12B}"/>
              </a:ext>
            </a:extLst>
          </p:cNvPr>
          <p:cNvSpPr>
            <a:spLocks noGrp="1"/>
          </p:cNvSpPr>
          <p:nvPr>
            <p:ph type="sldNum" sz="quarter" idx="12"/>
          </p:nvPr>
        </p:nvSpPr>
        <p:spPr/>
        <p:txBody>
          <a:bodyPr/>
          <a:lstStyle/>
          <a:p>
            <a:pPr>
              <a:defRPr/>
            </a:pPr>
            <a:fld id="{11E79EF6-0C0E-43E6-8FB3-918BC522CC5A}" type="slidenum">
              <a:rPr lang="en-US" smtClean="0"/>
              <a:pPr>
                <a:defRPr/>
              </a:pPr>
              <a:t>17</a:t>
            </a:fld>
            <a:endParaRPr lang="en-US"/>
          </a:p>
        </p:txBody>
      </p:sp>
      <p:sp>
        <p:nvSpPr>
          <p:cNvPr id="3" name="Footer Placeholder 2">
            <a:extLst>
              <a:ext uri="{FF2B5EF4-FFF2-40B4-BE49-F238E27FC236}">
                <a16:creationId xmlns:a16="http://schemas.microsoft.com/office/drawing/2014/main" id="{C8F5BEAB-91AB-3805-99E9-DA07C092F04A}"/>
              </a:ext>
            </a:extLst>
          </p:cNvPr>
          <p:cNvSpPr>
            <a:spLocks noGrp="1"/>
          </p:cNvSpPr>
          <p:nvPr>
            <p:ph type="ftr" sz="quarter" idx="11"/>
          </p:nvPr>
        </p:nvSpPr>
        <p:spPr/>
        <p:txBody>
          <a:bodyPr/>
          <a:lstStyle/>
          <a:p>
            <a:r>
              <a:rPr lang="en-US"/>
              <a:t>Medicare Supplement Insurance (Medigap) Policies</a:t>
            </a:r>
          </a:p>
        </p:txBody>
      </p:sp>
      <p:sp>
        <p:nvSpPr>
          <p:cNvPr id="2" name="Date Placeholder 1">
            <a:extLst>
              <a:ext uri="{FF2B5EF4-FFF2-40B4-BE49-F238E27FC236}">
                <a16:creationId xmlns:a16="http://schemas.microsoft.com/office/drawing/2014/main" id="{D5CBAA04-5C02-7B30-FA84-B9C485C262D7}"/>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34652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5">
                                            <p:txEl>
                                              <p:pRg st="2" end="2"/>
                                            </p:tx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50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idx="4294967295"/>
          </p:nvPr>
        </p:nvSpPr>
        <p:spPr>
          <a:xfrm>
            <a:off x="0" y="0"/>
            <a:ext cx="12192000" cy="938213"/>
          </a:xfrm>
        </p:spPr>
        <p:txBody>
          <a:bodyPr anchor="ctr">
            <a:normAutofit/>
          </a:bodyPr>
          <a:lstStyle/>
          <a:p>
            <a:r>
              <a:rPr lang="en-US" sz="3000" dirty="0"/>
              <a:t>Medigap Changes (continued)</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type="body" sz="quarter" idx="4294967295"/>
          </p:nvPr>
        </p:nvSpPr>
        <p:spPr>
          <a:xfrm>
            <a:off x="941025" y="1345406"/>
            <a:ext cx="10780712" cy="4167188"/>
          </a:xfrm>
        </p:spPr>
        <p:txBody>
          <a:bodyPr>
            <a:noAutofit/>
          </a:bodyPr>
          <a:lstStyle/>
          <a:p>
            <a:pPr marL="274320" indent="-274320">
              <a:lnSpc>
                <a:spcPct val="100000"/>
              </a:lnSpc>
              <a:spcBef>
                <a:spcPts val="0"/>
              </a:spcBef>
              <a:spcAft>
                <a:spcPts val="1200"/>
              </a:spcAft>
            </a:pPr>
            <a:r>
              <a:rPr lang="en-US" dirty="0">
                <a:solidFill>
                  <a:srgbClr val="00529B"/>
                </a:solidFill>
              </a:rPr>
              <a:t>Insurance companies may sell Plans C or F to those getting Medicare retroactively with their Part A start date before January 1, 2020</a:t>
            </a:r>
          </a:p>
          <a:p>
            <a:pPr marL="274320" lvl="0" indent="-274320">
              <a:lnSpc>
                <a:spcPct val="100000"/>
              </a:lnSpc>
              <a:spcBef>
                <a:spcPts val="0"/>
              </a:spcBef>
              <a:spcAft>
                <a:spcPts val="1200"/>
              </a:spcAft>
            </a:pPr>
            <a:r>
              <a:rPr lang="en-US" dirty="0">
                <a:solidFill>
                  <a:srgbClr val="00529B"/>
                </a:solidFill>
              </a:rPr>
              <a:t>Plans C and F remain active for people who already had them</a:t>
            </a:r>
          </a:p>
          <a:p>
            <a:pPr marL="274320" lvl="0" indent="-274320">
              <a:lnSpc>
                <a:spcPct val="100000"/>
              </a:lnSpc>
              <a:spcBef>
                <a:spcPts val="0"/>
              </a:spcBef>
              <a:spcAft>
                <a:spcPts val="1200"/>
              </a:spcAft>
            </a:pPr>
            <a:r>
              <a:rPr lang="en-US" dirty="0">
                <a:solidFill>
                  <a:srgbClr val="00529B"/>
                </a:solidFill>
              </a:rPr>
              <a:t>Plans C and F are guaranteed renewable (unless the premiums aren’t paid)</a:t>
            </a:r>
          </a:p>
          <a:p>
            <a:pPr marL="274320" lvl="0" indent="-274320">
              <a:lnSpc>
                <a:spcPct val="100000"/>
              </a:lnSpc>
              <a:spcBef>
                <a:spcPts val="0"/>
              </a:spcBef>
              <a:spcAft>
                <a:spcPts val="1200"/>
              </a:spcAft>
            </a:pPr>
            <a:r>
              <a:rPr lang="en-US" dirty="0">
                <a:solidFill>
                  <a:srgbClr val="00529B"/>
                </a:solidFill>
              </a:rPr>
              <a:t>No federal guaranteed issue right to transfer from Plans C or F to other plan types</a:t>
            </a:r>
          </a:p>
          <a:p>
            <a:pPr marL="274320" lvl="0" indent="-274320">
              <a:lnSpc>
                <a:spcPct val="100000"/>
              </a:lnSpc>
              <a:spcBef>
                <a:spcPts val="0"/>
              </a:spcBef>
              <a:spcAft>
                <a:spcPts val="1200"/>
              </a:spcAft>
            </a:pPr>
            <a:r>
              <a:rPr lang="en-US" dirty="0">
                <a:solidFill>
                  <a:srgbClr val="00529B"/>
                </a:solidFill>
              </a:rPr>
              <a:t>Check with your state</a:t>
            </a:r>
          </a:p>
        </p:txBody>
      </p:sp>
      <p:sp>
        <p:nvSpPr>
          <p:cNvPr id="6" name="Slide Number Placeholder 5">
            <a:extLst>
              <a:ext uri="{FF2B5EF4-FFF2-40B4-BE49-F238E27FC236}">
                <a16:creationId xmlns:a16="http://schemas.microsoft.com/office/drawing/2014/main" id="{C1019F1E-3B22-E6B9-2289-D7A6C7A69860}"/>
              </a:ext>
            </a:extLst>
          </p:cNvPr>
          <p:cNvSpPr>
            <a:spLocks noGrp="1"/>
          </p:cNvSpPr>
          <p:nvPr>
            <p:ph type="sldNum" sz="quarter" idx="12"/>
          </p:nvPr>
        </p:nvSpPr>
        <p:spPr/>
        <p:txBody>
          <a:bodyPr/>
          <a:lstStyle/>
          <a:p>
            <a:pPr>
              <a:defRPr/>
            </a:pPr>
            <a:fld id="{11E79EF6-0C0E-43E6-8FB3-918BC522CC5A}" type="slidenum">
              <a:rPr lang="en-US" smtClean="0"/>
              <a:pPr>
                <a:defRPr/>
              </a:pPr>
              <a:t>18</a:t>
            </a:fld>
            <a:endParaRPr lang="en-US"/>
          </a:p>
        </p:txBody>
      </p:sp>
      <p:sp>
        <p:nvSpPr>
          <p:cNvPr id="3" name="Footer Placeholder 2">
            <a:extLst>
              <a:ext uri="{FF2B5EF4-FFF2-40B4-BE49-F238E27FC236}">
                <a16:creationId xmlns:a16="http://schemas.microsoft.com/office/drawing/2014/main" id="{7440A0F3-58C1-3D2F-96B5-5FAB5D436633}"/>
              </a:ext>
            </a:extLst>
          </p:cNvPr>
          <p:cNvSpPr>
            <a:spLocks noGrp="1"/>
          </p:cNvSpPr>
          <p:nvPr>
            <p:ph type="ftr" sz="quarter" idx="11"/>
          </p:nvPr>
        </p:nvSpPr>
        <p:spPr/>
        <p:txBody>
          <a:bodyPr/>
          <a:lstStyle/>
          <a:p>
            <a:r>
              <a:rPr lang="en-US"/>
              <a:t>Medicare Supplement Insurance (Medigap) Policies</a:t>
            </a:r>
          </a:p>
        </p:txBody>
      </p:sp>
      <p:sp>
        <p:nvSpPr>
          <p:cNvPr id="2" name="Date Placeholder 1">
            <a:extLst>
              <a:ext uri="{FF2B5EF4-FFF2-40B4-BE49-F238E27FC236}">
                <a16:creationId xmlns:a16="http://schemas.microsoft.com/office/drawing/2014/main" id="{1FECEEA8-C079-8C10-BA37-E2D94C10DA26}"/>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93047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chor="ctr">
            <a:normAutofit/>
          </a:bodyPr>
          <a:lstStyle/>
          <a:p>
            <a:r>
              <a:rPr lang="en-US" sz="3000" dirty="0"/>
              <a:t>Waiver States</a:t>
            </a:r>
          </a:p>
        </p:txBody>
      </p:sp>
      <p:pic>
        <p:nvPicPr>
          <p:cNvPr id="9" name="Picture 8" descr="Massachusetts map">
            <a:extLst>
              <a:ext uri="{FF2B5EF4-FFF2-40B4-BE49-F238E27FC236}">
                <a16:creationId xmlns:a16="http://schemas.microsoft.com/office/drawing/2014/main" id="{D6596FF5-F1D6-49B8-8960-E5B99AD03269}"/>
              </a:ext>
            </a:extLst>
          </p:cNvPr>
          <p:cNvPicPr>
            <a:picLocks noChangeAspect="1"/>
          </p:cNvPicPr>
          <p:nvPr/>
        </p:nvPicPr>
        <p:blipFill>
          <a:blip r:embed="rId4">
            <a:duotone>
              <a:schemeClr val="accent4">
                <a:shade val="45000"/>
                <a:satMod val="135000"/>
              </a:schemeClr>
              <a:prstClr val="white"/>
            </a:duotone>
          </a:blip>
          <a:stretch>
            <a:fillRect/>
          </a:stretch>
        </p:blipFill>
        <p:spPr>
          <a:xfrm>
            <a:off x="1305187" y="1435423"/>
            <a:ext cx="3406326" cy="1962689"/>
          </a:xfrm>
          <a:prstGeom prst="rect">
            <a:avLst/>
          </a:prstGeom>
        </p:spPr>
      </p:pic>
      <p:sp>
        <p:nvSpPr>
          <p:cNvPr id="5" name="Content Placeholder 4">
            <a:extLst>
              <a:ext uri="{FF2B5EF4-FFF2-40B4-BE49-F238E27FC236}">
                <a16:creationId xmlns:a16="http://schemas.microsoft.com/office/drawing/2014/main" id="{710F3EA5-7453-3044-8A3D-84393179DEE8}"/>
              </a:ext>
            </a:extLst>
          </p:cNvPr>
          <p:cNvSpPr>
            <a:spLocks noGrp="1"/>
          </p:cNvSpPr>
          <p:nvPr>
            <p:ph type="body" sz="quarter" idx="13"/>
          </p:nvPr>
        </p:nvSpPr>
        <p:spPr>
          <a:xfrm>
            <a:off x="1525434" y="1880221"/>
            <a:ext cx="2472544" cy="578610"/>
          </a:xfrm>
        </p:spPr>
        <p:txBody>
          <a:bodyPr>
            <a:normAutofit/>
          </a:bodyPr>
          <a:lstStyle/>
          <a:p>
            <a:pPr marL="0" lvl="1" indent="0">
              <a:spcAft>
                <a:spcPts val="1200"/>
              </a:spcAft>
              <a:buNone/>
            </a:pPr>
            <a:r>
              <a:rPr lang="en-US" sz="2400" b="1" dirty="0">
                <a:solidFill>
                  <a:prstClr val="white"/>
                </a:solidFill>
                <a:latin typeface="Calibri" panose="020F0502020204030204"/>
                <a:cs typeface="+mn-cs"/>
              </a:rPr>
              <a:t>Massachusetts</a:t>
            </a:r>
            <a:endParaRPr lang="en-US" sz="2600" dirty="0">
              <a:solidFill>
                <a:srgbClr val="00529B"/>
              </a:solidFill>
            </a:endParaRPr>
          </a:p>
        </p:txBody>
      </p:sp>
      <p:pic>
        <p:nvPicPr>
          <p:cNvPr id="11" name="Picture 10" descr="Minnesota map">
            <a:extLst>
              <a:ext uri="{FF2B5EF4-FFF2-40B4-BE49-F238E27FC236}">
                <a16:creationId xmlns:a16="http://schemas.microsoft.com/office/drawing/2014/main" id="{047F72CF-F95F-4589-B874-7F53B2C1BBA9}"/>
              </a:ext>
            </a:extLst>
          </p:cNvPr>
          <p:cNvPicPr>
            <a:picLocks noChangeAspect="1"/>
          </p:cNvPicPr>
          <p:nvPr/>
        </p:nvPicPr>
        <p:blipFill rotWithShape="1">
          <a:blip r:embed="rId5"/>
          <a:srcRect l="13786" t="7608" r="11614" b="11912"/>
          <a:stretch/>
        </p:blipFill>
        <p:spPr>
          <a:xfrm>
            <a:off x="5210034" y="1059689"/>
            <a:ext cx="2390766" cy="2579219"/>
          </a:xfrm>
          <a:prstGeom prst="rect">
            <a:avLst/>
          </a:prstGeom>
        </p:spPr>
      </p:pic>
      <p:sp>
        <p:nvSpPr>
          <p:cNvPr id="18" name="Text Placeholder 17">
            <a:extLst>
              <a:ext uri="{FF2B5EF4-FFF2-40B4-BE49-F238E27FC236}">
                <a16:creationId xmlns:a16="http://schemas.microsoft.com/office/drawing/2014/main" id="{843E3160-CC31-0F28-6644-22D2ACE76C4E}"/>
              </a:ext>
            </a:extLst>
          </p:cNvPr>
          <p:cNvSpPr>
            <a:spLocks noGrp="1"/>
          </p:cNvSpPr>
          <p:nvPr>
            <p:ph type="body" sz="quarter" idx="14"/>
          </p:nvPr>
        </p:nvSpPr>
        <p:spPr>
          <a:xfrm>
            <a:off x="5369793" y="1769262"/>
            <a:ext cx="2109347" cy="670060"/>
          </a:xfrm>
        </p:spPr>
        <p:txBody>
          <a:bodyPr>
            <a:normAutofit/>
          </a:bodyPr>
          <a:lstStyle/>
          <a:p>
            <a:pPr marL="0" indent="0">
              <a:buNone/>
            </a:pPr>
            <a:r>
              <a:rPr lang="en-US" sz="2400" b="1" dirty="0">
                <a:solidFill>
                  <a:schemeClr val="bg1"/>
                </a:solidFill>
                <a:latin typeface="+mn-lt"/>
              </a:rPr>
              <a:t>Minnesota</a:t>
            </a:r>
          </a:p>
        </p:txBody>
      </p:sp>
      <p:pic>
        <p:nvPicPr>
          <p:cNvPr id="13" name="Picture 12" descr="Wisconsin map">
            <a:extLst>
              <a:ext uri="{FF2B5EF4-FFF2-40B4-BE49-F238E27FC236}">
                <a16:creationId xmlns:a16="http://schemas.microsoft.com/office/drawing/2014/main" id="{6C112CDF-1029-4BCD-AFC2-2CC9F01CAA22}"/>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20000"/>
                    </a14:imgEffect>
                  </a14:imgLayer>
                </a14:imgProps>
              </a:ext>
            </a:extLst>
          </a:blip>
          <a:stretch>
            <a:fillRect/>
          </a:stretch>
        </p:blipFill>
        <p:spPr>
          <a:xfrm>
            <a:off x="8173946" y="1071535"/>
            <a:ext cx="2366871" cy="2550936"/>
          </a:xfrm>
          <a:prstGeom prst="rect">
            <a:avLst/>
          </a:prstGeom>
        </p:spPr>
      </p:pic>
      <p:sp>
        <p:nvSpPr>
          <p:cNvPr id="19" name="Text Placeholder 18">
            <a:extLst>
              <a:ext uri="{FF2B5EF4-FFF2-40B4-BE49-F238E27FC236}">
                <a16:creationId xmlns:a16="http://schemas.microsoft.com/office/drawing/2014/main" id="{2A58C8E4-2793-5F18-626E-0CC0261B7480}"/>
              </a:ext>
            </a:extLst>
          </p:cNvPr>
          <p:cNvSpPr>
            <a:spLocks noGrp="1"/>
          </p:cNvSpPr>
          <p:nvPr>
            <p:ph type="body" sz="quarter" idx="15"/>
          </p:nvPr>
        </p:nvSpPr>
        <p:spPr>
          <a:xfrm>
            <a:off x="8487150" y="1906130"/>
            <a:ext cx="2179416" cy="683685"/>
          </a:xfrm>
        </p:spPr>
        <p:txBody>
          <a:bodyPr>
            <a:normAutofit/>
          </a:bodyPr>
          <a:lstStyle/>
          <a:p>
            <a:pPr marL="0" indent="0">
              <a:buNone/>
            </a:pPr>
            <a:r>
              <a:rPr lang="en-US" sz="2400" b="1" dirty="0">
                <a:solidFill>
                  <a:schemeClr val="bg1"/>
                </a:solidFill>
                <a:latin typeface="+mn-lt"/>
              </a:rPr>
              <a:t>Wisconsin</a:t>
            </a:r>
          </a:p>
        </p:txBody>
      </p:sp>
      <p:sp>
        <p:nvSpPr>
          <p:cNvPr id="16" name="Rectangle: Rounded Corners 15">
            <a:extLst>
              <a:ext uri="{FF2B5EF4-FFF2-40B4-BE49-F238E27FC236}">
                <a16:creationId xmlns:a16="http://schemas.microsoft.com/office/drawing/2014/main" id="{8A654BFE-684B-4704-86AA-BCF700536705}"/>
              </a:ext>
              <a:ext uri="{C183D7F6-B498-43B3-948B-1728B52AA6E4}">
                <adec:decorative xmlns:adec="http://schemas.microsoft.com/office/drawing/2017/decorative" val="1"/>
              </a:ext>
            </a:extLst>
          </p:cNvPr>
          <p:cNvSpPr/>
          <p:nvPr/>
        </p:nvSpPr>
        <p:spPr>
          <a:xfrm>
            <a:off x="951467" y="1071535"/>
            <a:ext cx="9934832" cy="2545074"/>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EAA69850-2BAF-D7A7-C632-2450D181D50D}"/>
              </a:ext>
            </a:extLst>
          </p:cNvPr>
          <p:cNvSpPr>
            <a:spLocks noGrp="1"/>
          </p:cNvSpPr>
          <p:nvPr>
            <p:ph type="body" sz="quarter" idx="16"/>
          </p:nvPr>
        </p:nvSpPr>
        <p:spPr>
          <a:xfrm>
            <a:off x="1021535" y="3887698"/>
            <a:ext cx="10726182" cy="1657430"/>
          </a:xfrm>
        </p:spPr>
        <p:txBody>
          <a:bodyPr>
            <a:normAutofit/>
          </a:bodyPr>
          <a:lstStyle/>
          <a:p>
            <a:pPr marL="274320" lvl="1">
              <a:spcAft>
                <a:spcPts val="1200"/>
              </a:spcAft>
              <a:buFont typeface="Wingdings" panose="05000000000000000000" pitchFamily="2" charset="2"/>
              <a:buChar char="§"/>
            </a:pPr>
            <a:r>
              <a:rPr lang="en-US" sz="2600" dirty="0"/>
              <a:t>Different kinds of Medigap policies not labeled with letters</a:t>
            </a:r>
          </a:p>
          <a:p>
            <a:pPr marL="274320" lvl="1" defTabSz="685800">
              <a:spcAft>
                <a:spcPts val="1200"/>
              </a:spcAft>
              <a:buFont typeface="Wingdings" panose="05000000000000000000" pitchFamily="2" charset="2"/>
              <a:buChar char="§"/>
            </a:pPr>
            <a:r>
              <a:rPr lang="en-US" sz="2600" dirty="0"/>
              <a:t>Comparable benefits to standardized policies</a:t>
            </a:r>
          </a:p>
          <a:p>
            <a:pPr marL="274320" lvl="1" defTabSz="685800">
              <a:spcAft>
                <a:spcPts val="1200"/>
              </a:spcAft>
              <a:buFont typeface="Wingdings" panose="05000000000000000000" pitchFamily="2" charset="2"/>
              <a:buChar char="§"/>
            </a:pPr>
            <a:r>
              <a:rPr lang="en-US" sz="2600" dirty="0"/>
              <a:t>Basic (“core”) and optional (“rider”) benefits</a:t>
            </a:r>
            <a:endParaRPr lang="en-US" dirty="0"/>
          </a:p>
        </p:txBody>
      </p:sp>
      <p:sp>
        <p:nvSpPr>
          <p:cNvPr id="21" name="Text Placeholder 20">
            <a:extLst>
              <a:ext uri="{FF2B5EF4-FFF2-40B4-BE49-F238E27FC236}">
                <a16:creationId xmlns:a16="http://schemas.microsoft.com/office/drawing/2014/main" id="{3AD7FBF1-DE16-E34B-B25E-F6BD6919F614}"/>
              </a:ext>
            </a:extLst>
          </p:cNvPr>
          <p:cNvSpPr>
            <a:spLocks noGrp="1"/>
          </p:cNvSpPr>
          <p:nvPr>
            <p:ph type="body" sz="quarter" idx="17"/>
          </p:nvPr>
        </p:nvSpPr>
        <p:spPr>
          <a:xfrm>
            <a:off x="951467" y="5528691"/>
            <a:ext cx="10726183" cy="750828"/>
          </a:xfrm>
        </p:spPr>
        <p:txBody>
          <a:bodyPr>
            <a:normAutofit/>
          </a:bodyPr>
          <a:lstStyle/>
          <a:p>
            <a:pPr marL="233362" lvl="1" indent="0" defTabSz="685800">
              <a:spcAft>
                <a:spcPts val="1200"/>
              </a:spcAft>
              <a:buNone/>
            </a:pPr>
            <a:r>
              <a:rPr lang="en-US" sz="1800" b="1" dirty="0"/>
              <a:t>NOTE</a:t>
            </a:r>
            <a:r>
              <a:rPr lang="en-US" sz="1800" dirty="0"/>
              <a:t>: Waiver states are required to implement Medicare Access and CHIP Reauthorization Act of 2015 (MACRA) changes. </a:t>
            </a:r>
          </a:p>
        </p:txBody>
      </p:sp>
      <p:pic>
        <p:nvPicPr>
          <p:cNvPr id="8" name="Picture 7">
            <a:extLst>
              <a:ext uri="{FF2B5EF4-FFF2-40B4-BE49-F238E27FC236}">
                <a16:creationId xmlns:a16="http://schemas.microsoft.com/office/drawing/2014/main" id="{6625910A-3B73-4BA7-9608-3DA06EBE8BC9}"/>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84375" y="5539441"/>
            <a:ext cx="274320" cy="274320"/>
          </a:xfrm>
          <a:prstGeom prst="rect">
            <a:avLst/>
          </a:prstGeom>
        </p:spPr>
      </p:pic>
      <p:sp>
        <p:nvSpPr>
          <p:cNvPr id="17" name="Slide Number Placeholder 16">
            <a:extLst>
              <a:ext uri="{FF2B5EF4-FFF2-40B4-BE49-F238E27FC236}">
                <a16:creationId xmlns:a16="http://schemas.microsoft.com/office/drawing/2014/main" id="{E31823B3-92F2-AFA7-8F3D-15090966EA4C}"/>
              </a:ext>
            </a:extLst>
          </p:cNvPr>
          <p:cNvSpPr>
            <a:spLocks noGrp="1"/>
          </p:cNvSpPr>
          <p:nvPr>
            <p:ph type="sldNum" sz="quarter" idx="12"/>
          </p:nvPr>
        </p:nvSpPr>
        <p:spPr/>
        <p:txBody>
          <a:bodyPr/>
          <a:lstStyle/>
          <a:p>
            <a:pPr>
              <a:defRPr/>
            </a:pPr>
            <a:fld id="{11E79EF6-0C0E-43E6-8FB3-918BC522CC5A}" type="slidenum">
              <a:rPr lang="en-US" smtClean="0"/>
              <a:pPr>
                <a:defRPr/>
              </a:pPr>
              <a:t>19</a:t>
            </a:fld>
            <a:endParaRPr lang="en-US"/>
          </a:p>
        </p:txBody>
      </p:sp>
      <p:sp>
        <p:nvSpPr>
          <p:cNvPr id="7" name="Footer Placeholder 6">
            <a:extLst>
              <a:ext uri="{FF2B5EF4-FFF2-40B4-BE49-F238E27FC236}">
                <a16:creationId xmlns:a16="http://schemas.microsoft.com/office/drawing/2014/main" id="{74738201-C7DC-09C3-23FE-FBFA514C46FF}"/>
              </a:ext>
            </a:extLst>
          </p:cNvPr>
          <p:cNvSpPr>
            <a:spLocks noGrp="1"/>
          </p:cNvSpPr>
          <p:nvPr>
            <p:ph type="ftr" sz="quarter" idx="11"/>
          </p:nvPr>
        </p:nvSpPr>
        <p:spPr/>
        <p:txBody>
          <a:bodyPr/>
          <a:lstStyle/>
          <a:p>
            <a:r>
              <a:rPr lang="en-US"/>
              <a:t>Medicare Supplement Insurance (Medigap) Policies</a:t>
            </a:r>
          </a:p>
        </p:txBody>
      </p:sp>
      <p:sp>
        <p:nvSpPr>
          <p:cNvPr id="6" name="Date Placeholder 5">
            <a:extLst>
              <a:ext uri="{FF2B5EF4-FFF2-40B4-BE49-F238E27FC236}">
                <a16:creationId xmlns:a16="http://schemas.microsoft.com/office/drawing/2014/main" id="{8005758C-D4AC-12D3-F9C8-3370D6117839}"/>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177239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xEl>
                                              <p:pRg st="2" end="2"/>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8" grpId="0" build="p"/>
      <p:bldP spid="19" grpId="0" build="p"/>
      <p:bldP spid="20" grpId="0" uiExpand="1" build="p"/>
      <p:bldP spid="21"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14272"/>
            <a:ext cx="12192000" cy="958001"/>
          </a:xfrm>
        </p:spPr>
        <p:txBody>
          <a:bodyPr anchor="ctr">
            <a:normAutofit/>
          </a:bodyPr>
          <a:lstStyle/>
          <a:p>
            <a:r>
              <a:rPr lang="en-US" sz="3000" dirty="0"/>
              <a:t>Contents</a:t>
            </a:r>
          </a:p>
        </p:txBody>
      </p:sp>
      <p:sp>
        <p:nvSpPr>
          <p:cNvPr id="9" name="Content Placeholder 2"/>
          <p:cNvSpPr>
            <a:spLocks noGrp="1"/>
          </p:cNvSpPr>
          <p:nvPr>
            <p:ph sz="half" idx="1"/>
          </p:nvPr>
        </p:nvSpPr>
        <p:spPr>
          <a:xfrm>
            <a:off x="1341675" y="972273"/>
            <a:ext cx="9886101" cy="5270265"/>
          </a:xfrm>
        </p:spPr>
        <p:txBody>
          <a:bodyPr vert="horz" lIns="91440" tIns="45720" rIns="91440" bIns="45720" rtlCol="0">
            <a:noAutofit/>
          </a:bodyPr>
          <a:lstStyle/>
          <a:p>
            <a:pPr marL="0" indent="0" defTabSz="685800">
              <a:lnSpc>
                <a:spcPct val="100000"/>
              </a:lnSpc>
              <a:spcBef>
                <a:spcPts val="0"/>
              </a:spcBef>
              <a:spcAft>
                <a:spcPts val="1200"/>
              </a:spcAft>
              <a:buClrTx/>
              <a:buNone/>
            </a:pPr>
            <a:r>
              <a:rPr lang="en-US" sz="1800" b="1" dirty="0">
                <a:solidFill>
                  <a:srgbClr val="00529B"/>
                </a:solidFill>
              </a:rPr>
              <a:t>Lesson 1:</a:t>
            </a:r>
            <a:r>
              <a:rPr lang="en-US" sz="1800" dirty="0">
                <a:solidFill>
                  <a:srgbClr val="00529B"/>
                </a:solidFill>
              </a:rPr>
              <a:t> Introduction to Medigap………………………..……………………........................4–12</a:t>
            </a:r>
          </a:p>
          <a:p>
            <a:pPr marL="0" indent="0" defTabSz="685800">
              <a:lnSpc>
                <a:spcPct val="100000"/>
              </a:lnSpc>
              <a:spcBef>
                <a:spcPts val="0"/>
              </a:spcBef>
              <a:spcAft>
                <a:spcPts val="1200"/>
              </a:spcAft>
              <a:buClrTx/>
              <a:buNone/>
            </a:pPr>
            <a:r>
              <a:rPr lang="en-US" sz="1800" b="1" dirty="0">
                <a:solidFill>
                  <a:srgbClr val="00529B"/>
                </a:solidFill>
              </a:rPr>
              <a:t>Lesson 2: </a:t>
            </a:r>
            <a:r>
              <a:rPr lang="en-US" sz="1800" dirty="0">
                <a:solidFill>
                  <a:srgbClr val="00529B"/>
                </a:solidFill>
              </a:rPr>
              <a:t>Medigap Policies…………..…………………..………………….…………………..13–23</a:t>
            </a:r>
          </a:p>
          <a:p>
            <a:pPr marL="0" indent="0" defTabSz="685800">
              <a:lnSpc>
                <a:spcPct val="100000"/>
              </a:lnSpc>
              <a:spcBef>
                <a:spcPts val="0"/>
              </a:spcBef>
              <a:spcAft>
                <a:spcPts val="1200"/>
              </a:spcAft>
              <a:buClrTx/>
              <a:buNone/>
            </a:pPr>
            <a:r>
              <a:rPr lang="en-US" sz="1800" b="1" dirty="0">
                <a:solidFill>
                  <a:srgbClr val="00529B"/>
                </a:solidFill>
              </a:rPr>
              <a:t>Lesson 3:</a:t>
            </a:r>
            <a:r>
              <a:rPr lang="en-US" sz="1800" dirty="0">
                <a:solidFill>
                  <a:srgbClr val="00529B"/>
                </a:solidFill>
              </a:rPr>
              <a:t> Buying a Medigap Policy………………………..………………….………………...24–37</a:t>
            </a:r>
          </a:p>
          <a:p>
            <a:pPr marL="0" indent="0" defTabSz="685800">
              <a:lnSpc>
                <a:spcPct val="100000"/>
              </a:lnSpc>
              <a:spcBef>
                <a:spcPts val="0"/>
              </a:spcBef>
              <a:spcAft>
                <a:spcPts val="1200"/>
              </a:spcAft>
              <a:buClrTx/>
              <a:buNone/>
            </a:pPr>
            <a:r>
              <a:rPr lang="en-US" sz="1800" b="1" dirty="0">
                <a:solidFill>
                  <a:srgbClr val="00529B"/>
                </a:solidFill>
              </a:rPr>
              <a:t>Lesson 4:</a:t>
            </a:r>
            <a:r>
              <a:rPr lang="en-US" sz="1800" dirty="0">
                <a:solidFill>
                  <a:srgbClr val="00529B"/>
                </a:solidFill>
              </a:rPr>
              <a:t> Medigap Rights &amp; Protections…….…………............................………………….38–49</a:t>
            </a:r>
          </a:p>
          <a:p>
            <a:pPr marL="0" indent="0" defTabSz="685800">
              <a:lnSpc>
                <a:spcPct val="100000"/>
              </a:lnSpc>
              <a:spcBef>
                <a:spcPts val="0"/>
              </a:spcBef>
              <a:spcAft>
                <a:spcPts val="1200"/>
              </a:spcAft>
              <a:buClrTx/>
              <a:buNone/>
            </a:pPr>
            <a:r>
              <a:rPr lang="en-US" sz="1800" b="1" dirty="0">
                <a:solidFill>
                  <a:srgbClr val="00529B"/>
                </a:solidFill>
              </a:rPr>
              <a:t>Review Scenarios</a:t>
            </a:r>
            <a:r>
              <a:rPr lang="en-US" sz="1800" dirty="0">
                <a:solidFill>
                  <a:srgbClr val="00529B"/>
                </a:solidFill>
              </a:rPr>
              <a:t>........................ ......................................................................................50–53</a:t>
            </a:r>
          </a:p>
          <a:p>
            <a:pPr marL="0" indent="0" defTabSz="685800">
              <a:lnSpc>
                <a:spcPct val="100000"/>
              </a:lnSpc>
              <a:spcBef>
                <a:spcPts val="0"/>
              </a:spcBef>
              <a:spcAft>
                <a:spcPts val="1200"/>
              </a:spcAft>
              <a:buClrTx/>
              <a:buNone/>
            </a:pPr>
            <a:r>
              <a:rPr lang="en-US" sz="1800" b="1" dirty="0">
                <a:solidFill>
                  <a:srgbClr val="00529B"/>
                </a:solidFill>
              </a:rPr>
              <a:t>Key Points</a:t>
            </a:r>
            <a:r>
              <a:rPr lang="en-US" sz="1800" dirty="0">
                <a:solidFill>
                  <a:srgbClr val="00529B"/>
                </a:solidFill>
              </a:rPr>
              <a:t>...........................................................................................................................54–55</a:t>
            </a:r>
          </a:p>
          <a:p>
            <a:pPr marL="0" indent="0" defTabSz="685800">
              <a:lnSpc>
                <a:spcPct val="100000"/>
              </a:lnSpc>
              <a:spcBef>
                <a:spcPts val="0"/>
              </a:spcBef>
              <a:spcAft>
                <a:spcPts val="1200"/>
              </a:spcAft>
              <a:buClrTx/>
              <a:buNone/>
            </a:pPr>
            <a:r>
              <a:rPr lang="en-US" sz="1800" b="1">
                <a:solidFill>
                  <a:srgbClr val="00529B"/>
                </a:solidFill>
              </a:rPr>
              <a:t>Appendices </a:t>
            </a:r>
            <a:r>
              <a:rPr lang="en-US" sz="1800">
                <a:solidFill>
                  <a:srgbClr val="00529B"/>
                </a:solidFill>
              </a:rPr>
              <a:t>………………………………………..................................................................</a:t>
            </a:r>
            <a:r>
              <a:rPr lang="en-US" sz="1800" dirty="0">
                <a:solidFill>
                  <a:srgbClr val="00529B"/>
                </a:solidFill>
              </a:rPr>
              <a:t>56–61</a:t>
            </a:r>
            <a:endParaRPr lang="en-US" sz="1800" b="1" dirty="0">
              <a:solidFill>
                <a:srgbClr val="00529B"/>
              </a:solidFill>
            </a:endParaRPr>
          </a:p>
          <a:p>
            <a:pPr marL="457200" lvl="1" indent="0" defTabSz="685800">
              <a:lnSpc>
                <a:spcPct val="100000"/>
              </a:lnSpc>
              <a:spcBef>
                <a:spcPts val="0"/>
              </a:spcBef>
              <a:spcAft>
                <a:spcPts val="1200"/>
              </a:spcAft>
              <a:buNone/>
            </a:pPr>
            <a:r>
              <a:rPr lang="en-US" sz="1800" dirty="0">
                <a:solidFill>
                  <a:srgbClr val="00529B"/>
                </a:solidFill>
              </a:rPr>
              <a:t>Medigap Resource Guide…………………………. ……….…………………….56</a:t>
            </a:r>
          </a:p>
          <a:p>
            <a:pPr marL="457200" lvl="1" indent="0" defTabSz="685800">
              <a:lnSpc>
                <a:spcPct val="100000"/>
              </a:lnSpc>
              <a:spcBef>
                <a:spcPts val="0"/>
              </a:spcBef>
              <a:spcAft>
                <a:spcPts val="1200"/>
              </a:spcAft>
              <a:buNone/>
            </a:pPr>
            <a:r>
              <a:rPr lang="en-US" sz="1800" dirty="0">
                <a:solidFill>
                  <a:srgbClr val="00529B"/>
                </a:solidFill>
              </a:rPr>
              <a:t>Medicare Products………………………………………......……………….…….57</a:t>
            </a:r>
          </a:p>
          <a:p>
            <a:pPr marL="457200" lvl="1" indent="0" defTabSz="685800">
              <a:lnSpc>
                <a:spcPct val="100000"/>
              </a:lnSpc>
              <a:spcBef>
                <a:spcPts val="0"/>
              </a:spcBef>
              <a:spcAft>
                <a:spcPts val="1200"/>
              </a:spcAft>
              <a:buNone/>
            </a:pPr>
            <a:r>
              <a:rPr lang="en-US" sz="1800" dirty="0">
                <a:solidFill>
                  <a:srgbClr val="00529B"/>
                </a:solidFill>
              </a:rPr>
              <a:t>How are Medigap Policies &amp; Medicare Advantage Plans different?.…..….….58</a:t>
            </a:r>
          </a:p>
          <a:p>
            <a:pPr marL="457200" lvl="1" indent="0" defTabSz="685800">
              <a:lnSpc>
                <a:spcPct val="100000"/>
              </a:lnSpc>
              <a:spcBef>
                <a:spcPts val="0"/>
              </a:spcBef>
              <a:spcAft>
                <a:spcPts val="1200"/>
              </a:spcAft>
              <a:buNone/>
            </a:pPr>
            <a:r>
              <a:rPr lang="en-US" sz="1800" dirty="0">
                <a:solidFill>
                  <a:srgbClr val="00529B"/>
                </a:solidFill>
              </a:rPr>
              <a:t>Medigap Guaranteed Issue Right Situations……………………………………59–60</a:t>
            </a:r>
          </a:p>
          <a:p>
            <a:pPr marL="457200" lvl="1" indent="0" defTabSz="685800">
              <a:lnSpc>
                <a:spcPct val="100000"/>
              </a:lnSpc>
              <a:spcBef>
                <a:spcPts val="0"/>
              </a:spcBef>
              <a:spcAft>
                <a:spcPts val="1200"/>
              </a:spcAft>
              <a:buNone/>
            </a:pPr>
            <a:r>
              <a:rPr lang="en-US" sz="1800" dirty="0">
                <a:solidFill>
                  <a:srgbClr val="00529B"/>
                </a:solidFill>
              </a:rPr>
              <a:t>Acronyms……………………………………….…………………………………...61</a:t>
            </a:r>
          </a:p>
        </p:txBody>
      </p:sp>
      <p:sp>
        <p:nvSpPr>
          <p:cNvPr id="5" name="Slide Number Placeholder 4">
            <a:extLst>
              <a:ext uri="{FF2B5EF4-FFF2-40B4-BE49-F238E27FC236}">
                <a16:creationId xmlns:a16="http://schemas.microsoft.com/office/drawing/2014/main" id="{3ED8143C-89DA-78EC-8DEC-1CEA741ABA44}"/>
              </a:ext>
            </a:extLst>
          </p:cNvPr>
          <p:cNvSpPr>
            <a:spLocks noGrp="1"/>
          </p:cNvSpPr>
          <p:nvPr>
            <p:ph type="sldNum" sz="quarter" idx="12"/>
          </p:nvPr>
        </p:nvSpPr>
        <p:spPr/>
        <p:txBody>
          <a:bodyPr/>
          <a:lstStyle/>
          <a:p>
            <a:fld id="{F0CCE2AE-27A2-40B1-80D1-5342831D4722}" type="slidenum">
              <a:rPr lang="en-US" smtClean="0"/>
              <a:pPr/>
              <a:t>2</a:t>
            </a:fld>
            <a:endParaRPr lang="en-US" dirty="0"/>
          </a:p>
        </p:txBody>
      </p:sp>
      <p:sp>
        <p:nvSpPr>
          <p:cNvPr id="3" name="Footer Placeholder 2">
            <a:extLst>
              <a:ext uri="{FF2B5EF4-FFF2-40B4-BE49-F238E27FC236}">
                <a16:creationId xmlns:a16="http://schemas.microsoft.com/office/drawing/2014/main" id="{87A1909C-8072-B843-A186-999E32FE69CC}"/>
              </a:ext>
            </a:extLst>
          </p:cNvPr>
          <p:cNvSpPr>
            <a:spLocks noGrp="1"/>
          </p:cNvSpPr>
          <p:nvPr>
            <p:ph type="ftr" sz="quarter" idx="11"/>
          </p:nvPr>
        </p:nvSpPr>
        <p:spPr>
          <a:xfrm>
            <a:off x="4038600" y="6492240"/>
            <a:ext cx="4114800" cy="365125"/>
          </a:xfrm>
        </p:spPr>
        <p:txBody>
          <a:bodyPr/>
          <a:lstStyle/>
          <a:p>
            <a:r>
              <a:rPr lang="en-US"/>
              <a:t>Medicare Supplement Insurance (Medigap) Policies</a:t>
            </a:r>
            <a:endParaRPr lang="en-US" dirty="0"/>
          </a:p>
        </p:txBody>
      </p:sp>
      <p:sp>
        <p:nvSpPr>
          <p:cNvPr id="2" name="Date Placeholder 1">
            <a:extLst>
              <a:ext uri="{FF2B5EF4-FFF2-40B4-BE49-F238E27FC236}">
                <a16:creationId xmlns:a16="http://schemas.microsoft.com/office/drawing/2014/main" id="{B04D0148-BAB7-A547-9D22-39BCBAEDAD6D}"/>
              </a:ext>
            </a:extLst>
          </p:cNvPr>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chor="ctr">
            <a:normAutofit/>
          </a:bodyPr>
          <a:lstStyle/>
          <a:p>
            <a:r>
              <a:rPr lang="en-US" sz="3000" dirty="0"/>
              <a:t>Medicare SELECT Policies</a:t>
            </a:r>
          </a:p>
        </p:txBody>
      </p:sp>
      <p:sp>
        <p:nvSpPr>
          <p:cNvPr id="11" name="Text Placeholder 10">
            <a:extLst>
              <a:ext uri="{FF2B5EF4-FFF2-40B4-BE49-F238E27FC236}">
                <a16:creationId xmlns:a16="http://schemas.microsoft.com/office/drawing/2014/main" id="{39B28B1B-60CA-6AD2-F46B-A02FCF723695}"/>
              </a:ext>
            </a:extLst>
          </p:cNvPr>
          <p:cNvSpPr>
            <a:spLocks noGrp="1"/>
          </p:cNvSpPr>
          <p:nvPr>
            <p:ph type="body" sz="quarter" idx="13"/>
          </p:nvPr>
        </p:nvSpPr>
        <p:spPr>
          <a:xfrm>
            <a:off x="3019044" y="1207298"/>
            <a:ext cx="7534656" cy="1554480"/>
          </a:xfrm>
          <a:prstGeom prst="roundRect">
            <a:avLst/>
          </a:prstGeom>
          <a:ln w="38100">
            <a:solidFill>
              <a:srgbClr val="FFC000"/>
            </a:solidFill>
          </a:ln>
        </p:spPr>
        <p:txBody>
          <a:bodyPr>
            <a:normAutofit/>
          </a:bodyPr>
          <a:lstStyle/>
          <a:p>
            <a:pPr marL="0" lvl="0" indent="0">
              <a:buClrTx/>
              <a:buNone/>
            </a:pPr>
            <a:r>
              <a:rPr lang="en-US" dirty="0"/>
              <a:t>Must use hospitals and doctors (in some cases) within its network to be eligible for full benefits (except in an emergency)</a:t>
            </a:r>
          </a:p>
        </p:txBody>
      </p:sp>
      <p:pic>
        <p:nvPicPr>
          <p:cNvPr id="10" name="Picture 9">
            <a:extLst>
              <a:ext uri="{FF2B5EF4-FFF2-40B4-BE49-F238E27FC236}">
                <a16:creationId xmlns:a16="http://schemas.microsoft.com/office/drawing/2014/main" id="{1B608BAC-B5D5-4EC4-8C56-47AEC0D24A5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74140" y="1087512"/>
            <a:ext cx="1804572" cy="1554615"/>
          </a:xfrm>
          <a:prstGeom prst="rect">
            <a:avLst/>
          </a:prstGeom>
        </p:spPr>
      </p:pic>
      <p:sp>
        <p:nvSpPr>
          <p:cNvPr id="12" name="Text Placeholder 11">
            <a:extLst>
              <a:ext uri="{FF2B5EF4-FFF2-40B4-BE49-F238E27FC236}">
                <a16:creationId xmlns:a16="http://schemas.microsoft.com/office/drawing/2014/main" id="{F8520843-13F7-0611-C557-7E3C3830DE10}"/>
              </a:ext>
            </a:extLst>
          </p:cNvPr>
          <p:cNvSpPr>
            <a:spLocks noGrp="1"/>
          </p:cNvSpPr>
          <p:nvPr>
            <p:ph type="body" sz="quarter" idx="14"/>
          </p:nvPr>
        </p:nvSpPr>
        <p:spPr>
          <a:xfrm>
            <a:off x="3019044" y="3167279"/>
            <a:ext cx="7534656" cy="1280160"/>
          </a:xfrm>
          <a:prstGeom prst="roundRect">
            <a:avLst/>
          </a:prstGeom>
          <a:ln w="38100">
            <a:solidFill>
              <a:srgbClr val="FFC000"/>
            </a:solidFill>
          </a:ln>
        </p:spPr>
        <p:txBody>
          <a:bodyPr anchor="ctr"/>
          <a:lstStyle/>
          <a:p>
            <a:pPr marL="0" lvl="0" indent="0">
              <a:buClrTx/>
              <a:buNone/>
            </a:pPr>
            <a:r>
              <a:rPr lang="en-US" dirty="0"/>
              <a:t>Can be offered as any of the standardized Medigap plans</a:t>
            </a:r>
          </a:p>
        </p:txBody>
      </p:sp>
      <p:pic>
        <p:nvPicPr>
          <p:cNvPr id="18" name="Graphic 17">
            <a:extLst>
              <a:ext uri="{FF2B5EF4-FFF2-40B4-BE49-F238E27FC236}">
                <a16:creationId xmlns:a16="http://schemas.microsoft.com/office/drawing/2014/main" id="{BBEA5892-4EB4-4014-9579-1611EF31521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84430" y="3263447"/>
            <a:ext cx="1183992" cy="1183992"/>
          </a:xfrm>
          <a:prstGeom prst="rect">
            <a:avLst/>
          </a:prstGeom>
        </p:spPr>
      </p:pic>
      <p:sp>
        <p:nvSpPr>
          <p:cNvPr id="16" name="Text Placeholder 15">
            <a:extLst>
              <a:ext uri="{FF2B5EF4-FFF2-40B4-BE49-F238E27FC236}">
                <a16:creationId xmlns:a16="http://schemas.microsoft.com/office/drawing/2014/main" id="{9B156825-D943-1301-E66E-C42E2D74D98E}"/>
              </a:ext>
            </a:extLst>
          </p:cNvPr>
          <p:cNvSpPr>
            <a:spLocks noGrp="1"/>
          </p:cNvSpPr>
          <p:nvPr>
            <p:ph type="body" sz="quarter" idx="15"/>
          </p:nvPr>
        </p:nvSpPr>
        <p:spPr>
          <a:xfrm>
            <a:off x="3019044" y="4816284"/>
            <a:ext cx="7532371" cy="1005840"/>
          </a:xfrm>
          <a:prstGeom prst="roundRect">
            <a:avLst/>
          </a:prstGeom>
          <a:ln w="38100">
            <a:solidFill>
              <a:srgbClr val="FFC000"/>
            </a:solidFill>
          </a:ln>
        </p:spPr>
        <p:txBody>
          <a:bodyPr anchor="ctr">
            <a:normAutofit/>
          </a:bodyPr>
          <a:lstStyle/>
          <a:p>
            <a:pPr marL="182880" lvl="0" indent="-182880">
              <a:spcBef>
                <a:spcPts val="600"/>
              </a:spcBef>
              <a:spcAft>
                <a:spcPts val="600"/>
              </a:spcAft>
              <a:buClrTx/>
              <a:buNone/>
            </a:pPr>
            <a:r>
              <a:rPr lang="en-US" dirty="0"/>
              <a:t>Generally cost less than other Medigap policies</a:t>
            </a:r>
          </a:p>
        </p:txBody>
      </p:sp>
      <p:pic>
        <p:nvPicPr>
          <p:cNvPr id="5" name="Picture 4">
            <a:extLst>
              <a:ext uri="{FF2B5EF4-FFF2-40B4-BE49-F238E27FC236}">
                <a16:creationId xmlns:a16="http://schemas.microsoft.com/office/drawing/2014/main" id="{58B9BC51-7EB6-4C2F-A0AA-D7B51B64A5B4}"/>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198784" y="4605910"/>
            <a:ext cx="1426588" cy="1426588"/>
          </a:xfrm>
          <a:prstGeom prst="rect">
            <a:avLst/>
          </a:prstGeom>
        </p:spPr>
      </p:pic>
      <p:sp>
        <p:nvSpPr>
          <p:cNvPr id="7" name="Slide Number Placeholder 6">
            <a:extLst>
              <a:ext uri="{FF2B5EF4-FFF2-40B4-BE49-F238E27FC236}">
                <a16:creationId xmlns:a16="http://schemas.microsoft.com/office/drawing/2014/main" id="{16EE4015-CE99-C28F-6EA5-45792BA7731A}"/>
              </a:ext>
            </a:extLst>
          </p:cNvPr>
          <p:cNvSpPr>
            <a:spLocks noGrp="1"/>
          </p:cNvSpPr>
          <p:nvPr>
            <p:ph type="sldNum" sz="quarter" idx="12"/>
          </p:nvPr>
        </p:nvSpPr>
        <p:spPr/>
        <p:txBody>
          <a:bodyPr/>
          <a:lstStyle/>
          <a:p>
            <a:pPr>
              <a:defRPr/>
            </a:pPr>
            <a:fld id="{11E79EF6-0C0E-43E6-8FB3-918BC522CC5A}" type="slidenum">
              <a:rPr lang="en-US" smtClean="0"/>
              <a:pPr>
                <a:defRPr/>
              </a:pPr>
              <a:t>20</a:t>
            </a:fld>
            <a:endParaRPr lang="en-US"/>
          </a:p>
        </p:txBody>
      </p:sp>
      <p:sp>
        <p:nvSpPr>
          <p:cNvPr id="6" name="Footer Placeholder 5">
            <a:extLst>
              <a:ext uri="{FF2B5EF4-FFF2-40B4-BE49-F238E27FC236}">
                <a16:creationId xmlns:a16="http://schemas.microsoft.com/office/drawing/2014/main" id="{5C0E2B39-DC8E-08FB-CCE4-12CAB76C9C0A}"/>
              </a:ext>
            </a:extLst>
          </p:cNvPr>
          <p:cNvSpPr>
            <a:spLocks noGrp="1"/>
          </p:cNvSpPr>
          <p:nvPr>
            <p:ph type="ftr" sz="quarter" idx="11"/>
          </p:nvPr>
        </p:nvSpPr>
        <p:spPr/>
        <p:txBody>
          <a:bodyPr/>
          <a:lstStyle/>
          <a:p>
            <a:r>
              <a:rPr lang="en-US"/>
              <a:t>Medicare Supplement Insurance (Medigap) Policies</a:t>
            </a:r>
          </a:p>
        </p:txBody>
      </p:sp>
      <p:sp>
        <p:nvSpPr>
          <p:cNvPr id="3" name="Date Placeholder 2">
            <a:extLst>
              <a:ext uri="{FF2B5EF4-FFF2-40B4-BE49-F238E27FC236}">
                <a16:creationId xmlns:a16="http://schemas.microsoft.com/office/drawing/2014/main" id="{3439D131-F7C0-4FF3-C2A7-8C99FD92B440}"/>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18680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animBg="1"/>
      <p:bldP spid="12" grpId="0" uiExpand="1"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idx="4294967295"/>
          </p:nvPr>
        </p:nvSpPr>
        <p:spPr>
          <a:xfrm>
            <a:off x="0" y="0"/>
            <a:ext cx="12192000" cy="949325"/>
          </a:xfrm>
        </p:spPr>
        <p:txBody>
          <a:bodyPr anchor="ctr">
            <a:normAutofit/>
          </a:bodyPr>
          <a:lstStyle/>
          <a:p>
            <a:r>
              <a:rPr lang="en-US" sz="3000" dirty="0"/>
              <a:t>Medicare SELECT Policies (continued)</a:t>
            </a:r>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type="body" sz="quarter" idx="4294967295"/>
          </p:nvPr>
        </p:nvSpPr>
        <p:spPr>
          <a:xfrm>
            <a:off x="894671" y="1345406"/>
            <a:ext cx="10644187" cy="4167188"/>
          </a:xfrm>
        </p:spPr>
        <p:txBody>
          <a:bodyPr>
            <a:normAutofit/>
          </a:bodyPr>
          <a:lstStyle/>
          <a:p>
            <a:pPr marL="0" lvl="0" indent="0">
              <a:lnSpc>
                <a:spcPct val="100000"/>
              </a:lnSpc>
              <a:spcBef>
                <a:spcPts val="600"/>
              </a:spcBef>
              <a:spcAft>
                <a:spcPts val="1200"/>
              </a:spcAft>
              <a:buNone/>
              <a:defRPr/>
            </a:pPr>
            <a:r>
              <a:rPr lang="en-US" sz="2800" b="1" dirty="0">
                <a:solidFill>
                  <a:srgbClr val="00529B"/>
                </a:solidFill>
              </a:rPr>
              <a:t>If you have a Medicare SELECT policy and you move out of the policy’s area, you can:</a:t>
            </a:r>
          </a:p>
          <a:p>
            <a:pPr marL="548640" lvl="0" indent="-274320">
              <a:lnSpc>
                <a:spcPct val="100000"/>
              </a:lnSpc>
              <a:spcBef>
                <a:spcPts val="0"/>
              </a:spcBef>
              <a:spcAft>
                <a:spcPts val="1200"/>
              </a:spcAft>
              <a:defRPr/>
            </a:pPr>
            <a:r>
              <a:rPr lang="en-US" sz="2400" dirty="0">
                <a:solidFill>
                  <a:srgbClr val="00529B"/>
                </a:solidFill>
              </a:rPr>
              <a:t>Buy a standardized Medigap policy from your current Medigap insurance company that offers the same or fewer benefits than your current Medicare SELECT policy </a:t>
            </a:r>
          </a:p>
          <a:p>
            <a:pPr marL="548640" lvl="0" indent="-274320">
              <a:lnSpc>
                <a:spcPct val="100000"/>
              </a:lnSpc>
              <a:spcBef>
                <a:spcPts val="0"/>
              </a:spcBef>
              <a:spcAft>
                <a:spcPts val="1200"/>
              </a:spcAft>
              <a:defRPr/>
            </a:pPr>
            <a:r>
              <a:rPr lang="en-US" sz="2400" dirty="0">
                <a:solidFill>
                  <a:srgbClr val="00529B"/>
                </a:solidFill>
              </a:rPr>
              <a:t>Use your guaranteed issue right to buy any Medigap Plan A, B, C, D, F, G, K, or L that’s available for sale in most states by any insurance company </a:t>
            </a:r>
          </a:p>
        </p:txBody>
      </p:sp>
      <p:sp>
        <p:nvSpPr>
          <p:cNvPr id="6" name="Slide Number Placeholder 5">
            <a:extLst>
              <a:ext uri="{FF2B5EF4-FFF2-40B4-BE49-F238E27FC236}">
                <a16:creationId xmlns:a16="http://schemas.microsoft.com/office/drawing/2014/main" id="{9A549811-4C62-372F-4375-BAB6105A1018}"/>
              </a:ext>
            </a:extLst>
          </p:cNvPr>
          <p:cNvSpPr>
            <a:spLocks noGrp="1"/>
          </p:cNvSpPr>
          <p:nvPr>
            <p:ph type="sldNum" sz="quarter" idx="12"/>
          </p:nvPr>
        </p:nvSpPr>
        <p:spPr/>
        <p:txBody>
          <a:bodyPr/>
          <a:lstStyle/>
          <a:p>
            <a:pPr>
              <a:defRPr/>
            </a:pPr>
            <a:fld id="{11E79EF6-0C0E-43E6-8FB3-918BC522CC5A}" type="slidenum">
              <a:rPr lang="en-US" smtClean="0"/>
              <a:pPr>
                <a:defRPr/>
              </a:pPr>
              <a:t>21</a:t>
            </a:fld>
            <a:endParaRPr lang="en-US"/>
          </a:p>
        </p:txBody>
      </p:sp>
      <p:sp>
        <p:nvSpPr>
          <p:cNvPr id="3" name="Footer Placeholder 2">
            <a:extLst>
              <a:ext uri="{FF2B5EF4-FFF2-40B4-BE49-F238E27FC236}">
                <a16:creationId xmlns:a16="http://schemas.microsoft.com/office/drawing/2014/main" id="{083F5BCF-2B61-D23C-1857-A60B2CC177FD}"/>
              </a:ext>
            </a:extLst>
          </p:cNvPr>
          <p:cNvSpPr>
            <a:spLocks noGrp="1"/>
          </p:cNvSpPr>
          <p:nvPr>
            <p:ph type="ftr" sz="quarter" idx="11"/>
          </p:nvPr>
        </p:nvSpPr>
        <p:spPr/>
        <p:txBody>
          <a:bodyPr/>
          <a:lstStyle/>
          <a:p>
            <a:r>
              <a:rPr lang="en-US"/>
              <a:t>Medicare Supplement Insurance (Medigap) Policies</a:t>
            </a:r>
          </a:p>
        </p:txBody>
      </p:sp>
      <p:sp>
        <p:nvSpPr>
          <p:cNvPr id="2" name="Date Placeholder 1">
            <a:extLst>
              <a:ext uri="{FF2B5EF4-FFF2-40B4-BE49-F238E27FC236}">
                <a16:creationId xmlns:a16="http://schemas.microsoft.com/office/drawing/2014/main" id="{6FC06C59-10C8-7B7A-C166-95DFC439B5B0}"/>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388950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520576" y="403762"/>
            <a:ext cx="10671424" cy="719643"/>
          </a:xfrm>
        </p:spPr>
        <p:txBody>
          <a:bodyPr>
            <a:normAutofit/>
          </a:bodyPr>
          <a:lstStyle/>
          <a:p>
            <a:r>
              <a:rPr lang="en-US" sz="3000" dirty="0"/>
              <a:t>Check Your Knowledge: Question 3</a:t>
            </a:r>
          </a:p>
        </p:txBody>
      </p:sp>
      <p:sp>
        <p:nvSpPr>
          <p:cNvPr id="8" name="Content Placeholder 8"/>
          <p:cNvSpPr>
            <a:spLocks noGrp="1"/>
          </p:cNvSpPr>
          <p:nvPr>
            <p:ph type="body" sz="quarter" idx="13"/>
          </p:nvPr>
        </p:nvSpPr>
        <p:spPr/>
        <p:txBody>
          <a:bodyPr vert="horz" lIns="91440" tIns="45720" rIns="91440" bIns="45720" rtlCol="0">
            <a:normAutofit/>
          </a:bodyPr>
          <a:lstStyle/>
          <a:p>
            <a:pPr defTabSz="685800">
              <a:spcBef>
                <a:spcPts val="0"/>
              </a:spcBef>
              <a:spcAft>
                <a:spcPts val="1200"/>
              </a:spcAft>
            </a:pPr>
            <a:r>
              <a:rPr lang="en-US" sz="2600" b="1" dirty="0">
                <a:solidFill>
                  <a:srgbClr val="00529B"/>
                </a:solidFill>
              </a:rPr>
              <a:t>All Medigap plans pay 100% of Medicare Part A (Hospital Insurance) coinsurance up to an additional 365 days after Medicare benefits are used.</a:t>
            </a:r>
          </a:p>
          <a:p>
            <a:pPr marL="457200" lvl="1" indent="-457200" defTabSz="685800">
              <a:lnSpc>
                <a:spcPct val="100000"/>
              </a:lnSpc>
              <a:spcBef>
                <a:spcPts val="0"/>
              </a:spcBef>
              <a:spcAft>
                <a:spcPts val="1200"/>
              </a:spcAft>
              <a:buClr>
                <a:srgbClr val="00539A"/>
              </a:buClr>
              <a:buFont typeface="+mj-lt"/>
              <a:buAutoNum type="alphaLcPeriod"/>
            </a:pPr>
            <a:r>
              <a:rPr lang="en-US" sz="2600" dirty="0">
                <a:solidFill>
                  <a:srgbClr val="00529B"/>
                </a:solidFill>
              </a:rPr>
              <a:t>True</a:t>
            </a:r>
          </a:p>
          <a:p>
            <a:pPr marL="457200" lvl="1" indent="-457200" defTabSz="685800">
              <a:lnSpc>
                <a:spcPct val="100000"/>
              </a:lnSpc>
              <a:spcBef>
                <a:spcPts val="0"/>
              </a:spcBef>
              <a:spcAft>
                <a:spcPts val="1200"/>
              </a:spcAft>
              <a:buClr>
                <a:srgbClr val="00539A"/>
              </a:buClr>
              <a:buFont typeface="+mj-lt"/>
              <a:buAutoNum type="alphaLcPeriod"/>
            </a:pPr>
            <a:r>
              <a:rPr lang="en-US" sz="2600" dirty="0">
                <a:solidFill>
                  <a:srgbClr val="00529B"/>
                </a:solidFill>
              </a:rPr>
              <a:t>False</a:t>
            </a:r>
          </a:p>
        </p:txBody>
      </p:sp>
      <p:sp>
        <p:nvSpPr>
          <p:cNvPr id="10" name="Rounded Rectangle 9" descr="Green box highlighting A as the correct answer"/>
          <p:cNvSpPr/>
          <p:nvPr/>
        </p:nvSpPr>
        <p:spPr>
          <a:xfrm>
            <a:off x="1883226" y="3159102"/>
            <a:ext cx="1464011" cy="457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Slide Number Placeholder 4">
            <a:extLst>
              <a:ext uri="{FF2B5EF4-FFF2-40B4-BE49-F238E27FC236}">
                <a16:creationId xmlns:a16="http://schemas.microsoft.com/office/drawing/2014/main" id="{087D68B7-A2EB-0117-30D9-0AB713C28965}"/>
              </a:ext>
            </a:extLst>
          </p:cNvPr>
          <p:cNvSpPr>
            <a:spLocks noGrp="1"/>
          </p:cNvSpPr>
          <p:nvPr>
            <p:ph type="sldNum" sz="quarter" idx="12"/>
          </p:nvPr>
        </p:nvSpPr>
        <p:spPr/>
        <p:txBody>
          <a:bodyPr/>
          <a:lstStyle/>
          <a:p>
            <a:fld id="{F0CCE2AE-27A2-40B1-80D1-5342831D4722}" type="slidenum">
              <a:rPr lang="en-US" smtClean="0"/>
              <a:t>22</a:t>
            </a:fld>
            <a:endParaRPr lang="en-US"/>
          </a:p>
        </p:txBody>
      </p:sp>
      <p:sp>
        <p:nvSpPr>
          <p:cNvPr id="4" name="Footer Placeholder 3">
            <a:extLst>
              <a:ext uri="{FF2B5EF4-FFF2-40B4-BE49-F238E27FC236}">
                <a16:creationId xmlns:a16="http://schemas.microsoft.com/office/drawing/2014/main" id="{5E31AE2E-7ECD-1E45-B025-327FAE160BDD}"/>
              </a:ext>
            </a:extLst>
          </p:cNvPr>
          <p:cNvSpPr>
            <a:spLocks noGrp="1"/>
          </p:cNvSpPr>
          <p:nvPr>
            <p:ph type="ftr" sz="quarter" idx="11"/>
          </p:nvPr>
        </p:nvSpPr>
        <p:spPr/>
        <p:txBody>
          <a:bodyPr/>
          <a:lstStyle/>
          <a:p>
            <a:r>
              <a:rPr lang="en-US"/>
              <a:t>Medicare Supplement Insurance (Medigap) Policies</a:t>
            </a:r>
            <a:endParaRPr lang="en-US" dirty="0"/>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36524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524000" y="403762"/>
            <a:ext cx="10668000" cy="719643"/>
          </a:xfrm>
        </p:spPr>
        <p:txBody>
          <a:bodyPr>
            <a:normAutofit/>
          </a:bodyPr>
          <a:lstStyle/>
          <a:p>
            <a:r>
              <a:rPr lang="en-US" sz="3000" dirty="0"/>
              <a:t>Check Your Knowledge: Question 4</a:t>
            </a:r>
          </a:p>
        </p:txBody>
      </p:sp>
      <p:sp>
        <p:nvSpPr>
          <p:cNvPr id="8" name="Content Placeholder 8"/>
          <p:cNvSpPr>
            <a:spLocks noGrp="1"/>
          </p:cNvSpPr>
          <p:nvPr>
            <p:ph type="body" sz="quarter" idx="13"/>
          </p:nvPr>
        </p:nvSpPr>
        <p:spPr>
          <a:xfrm>
            <a:off x="944880" y="1771912"/>
            <a:ext cx="10668000" cy="3810569"/>
          </a:xfrm>
        </p:spPr>
        <p:txBody>
          <a:bodyPr vert="horz" lIns="91440" tIns="45720" rIns="91440" bIns="45720" rtlCol="0">
            <a:normAutofit/>
          </a:bodyPr>
          <a:lstStyle/>
          <a:p>
            <a:pPr defTabSz="685800">
              <a:spcBef>
                <a:spcPts val="0"/>
              </a:spcBef>
              <a:spcAft>
                <a:spcPts val="1200"/>
              </a:spcAft>
            </a:pPr>
            <a:r>
              <a:rPr lang="en-US" sz="2800" b="1" dirty="0">
                <a:solidFill>
                  <a:srgbClr val="00529B"/>
                </a:solidFill>
              </a:rPr>
              <a:t>Since January 1, 2020, Medigap plans sold to people new to Medicare aren’t allowed to cover the Medicare Part B (Medical Insurance) deductible.</a:t>
            </a:r>
          </a:p>
          <a:p>
            <a:pPr marL="457200" indent="-457200" defTabSz="685800">
              <a:spcBef>
                <a:spcPts val="0"/>
              </a:spcBef>
              <a:spcAft>
                <a:spcPts val="1200"/>
              </a:spcAft>
              <a:buFont typeface="+mj-lt"/>
              <a:buAutoNum type="alphaLcPeriod"/>
            </a:pPr>
            <a:r>
              <a:rPr lang="en-US" sz="2800" dirty="0">
                <a:solidFill>
                  <a:srgbClr val="00529B"/>
                </a:solidFill>
              </a:rPr>
              <a:t>True</a:t>
            </a:r>
          </a:p>
          <a:p>
            <a:pPr marL="457200" indent="-457200" defTabSz="685800">
              <a:spcBef>
                <a:spcPts val="0"/>
              </a:spcBef>
              <a:spcAft>
                <a:spcPts val="1200"/>
              </a:spcAft>
              <a:buFont typeface="+mj-lt"/>
              <a:buAutoNum type="alphaLcPeriod"/>
            </a:pPr>
            <a:r>
              <a:rPr lang="en-US" sz="2800" dirty="0">
                <a:solidFill>
                  <a:srgbClr val="00529B"/>
                </a:solidFill>
              </a:rPr>
              <a:t>False</a:t>
            </a:r>
          </a:p>
        </p:txBody>
      </p:sp>
      <p:sp>
        <p:nvSpPr>
          <p:cNvPr id="10" name="Rounded Rectangle 9" descr="Green box highlighting A as the correct answer"/>
          <p:cNvSpPr/>
          <p:nvPr/>
        </p:nvSpPr>
        <p:spPr>
          <a:xfrm>
            <a:off x="931361" y="3219996"/>
            <a:ext cx="1567140" cy="457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Slide Number Placeholder 4">
            <a:extLst>
              <a:ext uri="{FF2B5EF4-FFF2-40B4-BE49-F238E27FC236}">
                <a16:creationId xmlns:a16="http://schemas.microsoft.com/office/drawing/2014/main" id="{091D9461-D28B-A0C9-4E2F-9769A4256253}"/>
              </a:ext>
            </a:extLst>
          </p:cNvPr>
          <p:cNvSpPr>
            <a:spLocks noGrp="1"/>
          </p:cNvSpPr>
          <p:nvPr>
            <p:ph type="sldNum" sz="quarter" idx="12"/>
          </p:nvPr>
        </p:nvSpPr>
        <p:spPr/>
        <p:txBody>
          <a:bodyPr/>
          <a:lstStyle/>
          <a:p>
            <a:fld id="{F0CCE2AE-27A2-40B1-80D1-5342831D4722}" type="slidenum">
              <a:rPr lang="en-US" smtClean="0"/>
              <a:t>23</a:t>
            </a:fld>
            <a:endParaRPr lang="en-US"/>
          </a:p>
        </p:txBody>
      </p:sp>
      <p:sp>
        <p:nvSpPr>
          <p:cNvPr id="4" name="Footer Placeholder 3">
            <a:extLst>
              <a:ext uri="{FF2B5EF4-FFF2-40B4-BE49-F238E27FC236}">
                <a16:creationId xmlns:a16="http://schemas.microsoft.com/office/drawing/2014/main" id="{5E31AE2E-7ECD-1E45-B025-327FAE160BDD}"/>
              </a:ext>
            </a:extLst>
          </p:cNvPr>
          <p:cNvSpPr>
            <a:spLocks noGrp="1"/>
          </p:cNvSpPr>
          <p:nvPr>
            <p:ph type="ftr" sz="quarter" idx="11"/>
          </p:nvPr>
        </p:nvSpPr>
        <p:spPr/>
        <p:txBody>
          <a:bodyPr/>
          <a:lstStyle/>
          <a:p>
            <a:r>
              <a:rPr lang="en-US"/>
              <a:t>Medicare Supplement Insurance (Medigap) Policies</a:t>
            </a:r>
            <a:endParaRPr lang="en-US" dirty="0"/>
          </a:p>
        </p:txBody>
      </p:sp>
      <p:sp>
        <p:nvSpPr>
          <p:cNvPr id="3" name="Date Placeholder 2">
            <a:extLst>
              <a:ext uri="{FF2B5EF4-FFF2-40B4-BE49-F238E27FC236}">
                <a16:creationId xmlns:a16="http://schemas.microsoft.com/office/drawing/2014/main" id="{97F279D8-D622-4C4E-948B-E01B5942446D}"/>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38498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3</a:t>
            </a:r>
          </a:p>
        </p:txBody>
      </p:sp>
      <p:sp>
        <p:nvSpPr>
          <p:cNvPr id="5" name="Text Placeholder 4"/>
          <p:cNvSpPr>
            <a:spLocks noGrp="1"/>
          </p:cNvSpPr>
          <p:nvPr>
            <p:ph type="body" idx="1"/>
          </p:nvPr>
        </p:nvSpPr>
        <p:spPr/>
        <p:txBody>
          <a:bodyPr>
            <a:normAutofit/>
          </a:bodyPr>
          <a:lstStyle/>
          <a:p>
            <a:pPr>
              <a:lnSpc>
                <a:spcPct val="100000"/>
              </a:lnSpc>
              <a:spcBef>
                <a:spcPts val="0"/>
              </a:spcBef>
              <a:spcAft>
                <a:spcPts val="1200"/>
              </a:spcAft>
            </a:pPr>
            <a:r>
              <a:rPr lang="en-US" cap="none" dirty="0">
                <a:solidFill>
                  <a:srgbClr val="00529B"/>
                </a:solidFill>
              </a:rPr>
              <a:t>Buying a Medicare Supplement Insurance (Medigap) Policy</a:t>
            </a:r>
          </a:p>
        </p:txBody>
      </p:sp>
    </p:spTree>
    <p:custDataLst>
      <p:tags r:id="rId1"/>
    </p:custDataLst>
    <p:extLst>
      <p:ext uri="{BB962C8B-B14F-4D97-AF65-F5344CB8AC3E}">
        <p14:creationId xmlns:p14="http://schemas.microsoft.com/office/powerpoint/2010/main" val="1318935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E077B-40FA-4DC1-B9F7-996A7F2535E1}"/>
              </a:ext>
            </a:extLst>
          </p:cNvPr>
          <p:cNvSpPr>
            <a:spLocks noGrp="1"/>
          </p:cNvSpPr>
          <p:nvPr>
            <p:ph type="title" idx="4294967295"/>
          </p:nvPr>
        </p:nvSpPr>
        <p:spPr>
          <a:xfrm>
            <a:off x="0" y="23813"/>
            <a:ext cx="12192000" cy="890587"/>
          </a:xfrm>
        </p:spPr>
        <p:txBody>
          <a:bodyPr anchor="ctr">
            <a:normAutofit/>
          </a:bodyPr>
          <a:lstStyle/>
          <a:p>
            <a:r>
              <a:rPr lang="en-US" sz="3000" dirty="0"/>
              <a:t>Lesson 3 Objectives</a:t>
            </a:r>
          </a:p>
        </p:txBody>
      </p:sp>
      <p:sp>
        <p:nvSpPr>
          <p:cNvPr id="6" name="Text Placeholder 5">
            <a:extLst>
              <a:ext uri="{FF2B5EF4-FFF2-40B4-BE49-F238E27FC236}">
                <a16:creationId xmlns:a16="http://schemas.microsoft.com/office/drawing/2014/main" id="{E70C0834-1DFA-4AF2-B389-62E37425CE75}"/>
              </a:ext>
            </a:extLst>
          </p:cNvPr>
          <p:cNvSpPr>
            <a:spLocks noGrp="1"/>
          </p:cNvSpPr>
          <p:nvPr>
            <p:ph type="body" sz="quarter" idx="4294967295"/>
          </p:nvPr>
        </p:nvSpPr>
        <p:spPr>
          <a:xfrm>
            <a:off x="1208178" y="1645876"/>
            <a:ext cx="10644187" cy="4167187"/>
          </a:xfrm>
        </p:spPr>
        <p:txBody>
          <a:bodyPr vert="horz" lIns="91440" tIns="45720" rIns="91440" bIns="45720" rtlCol="0">
            <a:normAutofit/>
          </a:bodyPr>
          <a:lstStyle/>
          <a:p>
            <a:pPr marL="0" lvl="0" indent="0" defTabSz="685800">
              <a:lnSpc>
                <a:spcPct val="100000"/>
              </a:lnSpc>
              <a:spcBef>
                <a:spcPts val="0"/>
              </a:spcBef>
              <a:spcAft>
                <a:spcPts val="1200"/>
              </a:spcAft>
              <a:buNone/>
            </a:pPr>
            <a:r>
              <a:rPr lang="en-US" sz="2800" b="1" dirty="0">
                <a:solidFill>
                  <a:srgbClr val="00529B"/>
                </a:solidFill>
              </a:rPr>
              <a:t>At the end of this lesson, you’ll be able to:</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Explain what determines how much you pay for Medigap</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Identify the best time to buy a Medigap policy</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Define guaranteed issue rights</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List the steps to buying a Medigap policy</a:t>
            </a:r>
            <a:endParaRPr lang="en-US" sz="2800" dirty="0">
              <a:solidFill>
                <a:srgbClr val="00529B"/>
              </a:solidFill>
            </a:endParaRPr>
          </a:p>
        </p:txBody>
      </p:sp>
      <p:sp>
        <p:nvSpPr>
          <p:cNvPr id="5" name="Slide Number Placeholder 4">
            <a:extLst>
              <a:ext uri="{FF2B5EF4-FFF2-40B4-BE49-F238E27FC236}">
                <a16:creationId xmlns:a16="http://schemas.microsoft.com/office/drawing/2014/main" id="{E4C164F2-A5E3-314C-A1EC-622AE615901C}"/>
              </a:ext>
            </a:extLst>
          </p:cNvPr>
          <p:cNvSpPr>
            <a:spLocks noGrp="1"/>
          </p:cNvSpPr>
          <p:nvPr>
            <p:ph type="sldNum" sz="quarter" idx="12"/>
          </p:nvPr>
        </p:nvSpPr>
        <p:spPr/>
        <p:txBody>
          <a:bodyPr/>
          <a:lstStyle/>
          <a:p>
            <a:pPr>
              <a:defRPr/>
            </a:pPr>
            <a:fld id="{11E79EF6-0C0E-43E6-8FB3-918BC522CC5A}" type="slidenum">
              <a:rPr lang="en-US" smtClean="0"/>
              <a:pPr>
                <a:defRPr/>
              </a:pPr>
              <a:t>25</a:t>
            </a:fld>
            <a:endParaRPr lang="en-US"/>
          </a:p>
        </p:txBody>
      </p:sp>
      <p:sp>
        <p:nvSpPr>
          <p:cNvPr id="4" name="Footer Placeholder 3">
            <a:extLst>
              <a:ext uri="{FF2B5EF4-FFF2-40B4-BE49-F238E27FC236}">
                <a16:creationId xmlns:a16="http://schemas.microsoft.com/office/drawing/2014/main" id="{9F81876F-C805-D1C2-C853-E811B3236A6A}"/>
              </a:ext>
            </a:extLst>
          </p:cNvPr>
          <p:cNvSpPr>
            <a:spLocks noGrp="1"/>
          </p:cNvSpPr>
          <p:nvPr>
            <p:ph type="ftr" sz="quarter" idx="11"/>
          </p:nvPr>
        </p:nvSpPr>
        <p:spPr/>
        <p:txBody>
          <a:bodyPr/>
          <a:lstStyle/>
          <a:p>
            <a:r>
              <a:rPr lang="en-US"/>
              <a:t>Medicare Supplement Insurance (Medigap) Policies</a:t>
            </a:r>
          </a:p>
        </p:txBody>
      </p:sp>
      <p:sp>
        <p:nvSpPr>
          <p:cNvPr id="3" name="Date Placeholder 2">
            <a:extLst>
              <a:ext uri="{FF2B5EF4-FFF2-40B4-BE49-F238E27FC236}">
                <a16:creationId xmlns:a16="http://schemas.microsoft.com/office/drawing/2014/main" id="{490258B1-1920-8C37-F4D1-2E59CF4826CC}"/>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26214338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B2B38-45CB-77D7-6FFC-F22B00089E7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DF42660-399D-F3FD-0046-0AB745F4369E}"/>
              </a:ext>
            </a:extLst>
          </p:cNvPr>
          <p:cNvSpPr>
            <a:spLocks noGrp="1"/>
          </p:cNvSpPr>
          <p:nvPr>
            <p:ph type="title"/>
          </p:nvPr>
        </p:nvSpPr>
        <p:spPr/>
        <p:txBody>
          <a:bodyPr anchor="ctr">
            <a:normAutofit/>
          </a:bodyPr>
          <a:lstStyle/>
          <a:p>
            <a:r>
              <a:rPr lang="en-US" sz="3000" dirty="0"/>
              <a:t>Medigap Costs</a:t>
            </a:r>
          </a:p>
        </p:txBody>
      </p:sp>
      <p:sp>
        <p:nvSpPr>
          <p:cNvPr id="29" name="Content Placeholder 28">
            <a:extLst>
              <a:ext uri="{FF2B5EF4-FFF2-40B4-BE49-F238E27FC236}">
                <a16:creationId xmlns:a16="http://schemas.microsoft.com/office/drawing/2014/main" id="{F3130727-92A5-8402-D4BF-F8DF6E18CC61}"/>
              </a:ext>
            </a:extLst>
          </p:cNvPr>
          <p:cNvSpPr>
            <a:spLocks noGrp="1"/>
          </p:cNvSpPr>
          <p:nvPr>
            <p:ph sz="quarter" idx="13"/>
          </p:nvPr>
        </p:nvSpPr>
        <p:spPr>
          <a:xfrm>
            <a:off x="4806180" y="1064600"/>
            <a:ext cx="2606040" cy="2642616"/>
          </a:xfrm>
          <a:prstGeom prst="ellipse">
            <a:avLst/>
          </a:prstGeom>
          <a:solidFill>
            <a:srgbClr val="203864"/>
          </a:solidFill>
        </p:spPr>
        <p:txBody>
          <a:bodyPr lIns="0" rIns="0" anchor="ctr">
            <a:normAutofit fontScale="92500"/>
          </a:bodyPr>
          <a:lstStyle/>
          <a:p>
            <a:pPr marL="0" marR="0" lvl="0" indent="0" algn="ctr" defTabSz="8890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Cost</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8890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(Monthly Premium) </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8890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Varies </a:t>
            </a:r>
          </a:p>
          <a:p>
            <a:pPr marL="0" marR="0" lvl="0" indent="0" algn="ctr" defTabSz="8890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Due To:</a:t>
            </a:r>
          </a:p>
        </p:txBody>
      </p:sp>
      <p:sp>
        <p:nvSpPr>
          <p:cNvPr id="12" name="Arrow: Left 11">
            <a:extLst>
              <a:ext uri="{FF2B5EF4-FFF2-40B4-BE49-F238E27FC236}">
                <a16:creationId xmlns:a16="http://schemas.microsoft.com/office/drawing/2014/main" id="{2528CA7B-DD1D-C94C-628F-6034A08289E3}"/>
              </a:ext>
              <a:ext uri="{C183D7F6-B498-43B3-948B-1728B52AA6E4}">
                <adec:decorative xmlns:adec="http://schemas.microsoft.com/office/drawing/2017/decorative" val="1"/>
              </a:ext>
            </a:extLst>
          </p:cNvPr>
          <p:cNvSpPr/>
          <p:nvPr/>
        </p:nvSpPr>
        <p:spPr>
          <a:xfrm rot="11548889">
            <a:off x="3347882" y="1647008"/>
            <a:ext cx="1828800"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31" name="Content Placeholder 30">
            <a:extLst>
              <a:ext uri="{FF2B5EF4-FFF2-40B4-BE49-F238E27FC236}">
                <a16:creationId xmlns:a16="http://schemas.microsoft.com/office/drawing/2014/main" id="{A8B0DF06-F6E1-EF87-E996-065977E9C2B2}"/>
              </a:ext>
            </a:extLst>
          </p:cNvPr>
          <p:cNvSpPr>
            <a:spLocks noGrp="1"/>
          </p:cNvSpPr>
          <p:nvPr>
            <p:ph sz="quarter" idx="15"/>
          </p:nvPr>
        </p:nvSpPr>
        <p:spPr>
          <a:xfrm>
            <a:off x="1195990" y="1087857"/>
            <a:ext cx="2286000" cy="1490472"/>
          </a:xfrm>
          <a:prstGeom prst="roundRect">
            <a:avLst/>
          </a:prstGeom>
          <a:solidFill>
            <a:srgbClr val="4472C4"/>
          </a:solidFill>
        </p:spPr>
        <p:txBody>
          <a:bodyPr anchor="ctr"/>
          <a:lstStyle/>
          <a:p>
            <a:pPr marL="0" marR="0" lvl="0" indent="0" algn="ctr" defTabSz="8890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Whether you’re in your Medigap Open Enrollment Period (OEP)</a:t>
            </a:r>
            <a:endParaRPr kumimoji="0" lang="en-US" sz="2000" b="0" i="0" u="none" strike="sng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Arrow: Left 19">
            <a:extLst>
              <a:ext uri="{FF2B5EF4-FFF2-40B4-BE49-F238E27FC236}">
                <a16:creationId xmlns:a16="http://schemas.microsoft.com/office/drawing/2014/main" id="{E54E07D8-C491-2F97-339D-683CC6249E1A}"/>
              </a:ext>
              <a:ext uri="{C183D7F6-B498-43B3-948B-1728B52AA6E4}">
                <adec:decorative xmlns:adec="http://schemas.microsoft.com/office/drawing/2017/decorative" val="1"/>
              </a:ext>
            </a:extLst>
          </p:cNvPr>
          <p:cNvSpPr/>
          <p:nvPr/>
        </p:nvSpPr>
        <p:spPr>
          <a:xfrm rot="9538448">
            <a:off x="3776688" y="2701539"/>
            <a:ext cx="1463040"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32" name="Content Placeholder 31">
            <a:extLst>
              <a:ext uri="{FF2B5EF4-FFF2-40B4-BE49-F238E27FC236}">
                <a16:creationId xmlns:a16="http://schemas.microsoft.com/office/drawing/2014/main" id="{23DF465D-6827-0CF3-771A-D1F9F36C9CC1}"/>
              </a:ext>
            </a:extLst>
          </p:cNvPr>
          <p:cNvSpPr>
            <a:spLocks noGrp="1"/>
          </p:cNvSpPr>
          <p:nvPr>
            <p:ph sz="quarter" idx="16"/>
          </p:nvPr>
        </p:nvSpPr>
        <p:spPr>
          <a:xfrm>
            <a:off x="1628601" y="2772364"/>
            <a:ext cx="2286000" cy="1490472"/>
          </a:xfrm>
          <a:prstGeom prst="roundRect">
            <a:avLst/>
          </a:prstGeom>
          <a:solidFill>
            <a:srgbClr val="4472C4"/>
          </a:solidFill>
        </p:spPr>
        <p:txBody>
          <a:bodyPr anchor="ctr"/>
          <a:lstStyle/>
          <a:p>
            <a:pPr marL="0" marR="0" lvl="0" indent="0" algn="ctr" defTabSz="8890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Your age, in some states, age-rated or under 65</a:t>
            </a:r>
          </a:p>
        </p:txBody>
      </p:sp>
      <p:sp>
        <p:nvSpPr>
          <p:cNvPr id="14" name="Arrow: Left 13">
            <a:extLst>
              <a:ext uri="{FF2B5EF4-FFF2-40B4-BE49-F238E27FC236}">
                <a16:creationId xmlns:a16="http://schemas.microsoft.com/office/drawing/2014/main" id="{A1359292-C7A0-1605-A2C7-634E5630B9E1}"/>
              </a:ext>
              <a:ext uri="{C183D7F6-B498-43B3-948B-1728B52AA6E4}">
                <adec:decorative xmlns:adec="http://schemas.microsoft.com/office/drawing/2017/decorative" val="1"/>
              </a:ext>
            </a:extLst>
          </p:cNvPr>
          <p:cNvSpPr/>
          <p:nvPr/>
        </p:nvSpPr>
        <p:spPr>
          <a:xfrm rot="7717667">
            <a:off x="3876773" y="3657605"/>
            <a:ext cx="2011680"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33" name="Content Placeholder 32">
            <a:extLst>
              <a:ext uri="{FF2B5EF4-FFF2-40B4-BE49-F238E27FC236}">
                <a16:creationId xmlns:a16="http://schemas.microsoft.com/office/drawing/2014/main" id="{529F5D1A-EFDB-8CA4-2938-ABD8966A7DFD}"/>
              </a:ext>
            </a:extLst>
          </p:cNvPr>
          <p:cNvSpPr>
            <a:spLocks noGrp="1"/>
          </p:cNvSpPr>
          <p:nvPr>
            <p:ph sz="quarter" idx="17"/>
          </p:nvPr>
        </p:nvSpPr>
        <p:spPr>
          <a:xfrm>
            <a:off x="2131467" y="4477804"/>
            <a:ext cx="2286000" cy="1490472"/>
          </a:xfrm>
          <a:prstGeom prst="roundRect">
            <a:avLst/>
          </a:prstGeom>
          <a:solidFill>
            <a:srgbClr val="4472C4"/>
          </a:solidFill>
        </p:spPr>
        <p:txBody>
          <a:bodyPr anchor="ctr"/>
          <a:lstStyle/>
          <a:p>
            <a:pPr marL="0" marR="0" lvl="0" indent="0" algn="ctr" defTabSz="8890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Where you live </a:t>
            </a:r>
          </a:p>
          <a:p>
            <a:pPr marL="0" marR="0" lvl="0" indent="0" algn="ctr" defTabSz="8890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(ZIP code, rural, urban, etc.)</a:t>
            </a:r>
          </a:p>
        </p:txBody>
      </p:sp>
      <p:sp>
        <p:nvSpPr>
          <p:cNvPr id="16" name="Arrow: Left 15">
            <a:extLst>
              <a:ext uri="{FF2B5EF4-FFF2-40B4-BE49-F238E27FC236}">
                <a16:creationId xmlns:a16="http://schemas.microsoft.com/office/drawing/2014/main" id="{26F986B5-6D83-270F-7754-A7EA0142908A}"/>
              </a:ext>
              <a:ext uri="{C183D7F6-B498-43B3-948B-1728B52AA6E4}">
                <adec:decorative xmlns:adec="http://schemas.microsoft.com/office/drawing/2017/decorative" val="1"/>
              </a:ext>
            </a:extLst>
          </p:cNvPr>
          <p:cNvSpPr/>
          <p:nvPr/>
        </p:nvSpPr>
        <p:spPr>
          <a:xfrm rot="5400000">
            <a:off x="5437848" y="3725902"/>
            <a:ext cx="1280160"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34" name="Content Placeholder 33">
            <a:extLst>
              <a:ext uri="{FF2B5EF4-FFF2-40B4-BE49-F238E27FC236}">
                <a16:creationId xmlns:a16="http://schemas.microsoft.com/office/drawing/2014/main" id="{1C64B5E2-4BC3-3562-4275-069FCF8F3F38}"/>
              </a:ext>
            </a:extLst>
          </p:cNvPr>
          <p:cNvSpPr>
            <a:spLocks noGrp="1"/>
          </p:cNvSpPr>
          <p:nvPr>
            <p:ph sz="quarter" idx="18"/>
          </p:nvPr>
        </p:nvSpPr>
        <p:spPr>
          <a:xfrm>
            <a:off x="4931108" y="4558420"/>
            <a:ext cx="2286000" cy="1490472"/>
          </a:xfrm>
          <a:prstGeom prst="roundRect">
            <a:avLst/>
          </a:prstGeom>
          <a:solidFill>
            <a:srgbClr val="4472C4"/>
          </a:solidFill>
        </p:spPr>
        <p:txBody>
          <a:bodyPr anchor="ctr"/>
          <a:lstStyle/>
          <a:p>
            <a:pPr marL="0" marR="0" lvl="0" indent="0" algn="ctr" defTabSz="8890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Which company is providing the policy/plan</a:t>
            </a:r>
          </a:p>
        </p:txBody>
      </p:sp>
      <p:sp>
        <p:nvSpPr>
          <p:cNvPr id="18" name="Arrow: Left 17">
            <a:extLst>
              <a:ext uri="{FF2B5EF4-FFF2-40B4-BE49-F238E27FC236}">
                <a16:creationId xmlns:a16="http://schemas.microsoft.com/office/drawing/2014/main" id="{BB886E1E-81A6-C68C-970A-4F4CB734A050}"/>
              </a:ext>
              <a:ext uri="{C183D7F6-B498-43B3-948B-1728B52AA6E4}">
                <adec:decorative xmlns:adec="http://schemas.microsoft.com/office/drawing/2017/decorative" val="1"/>
              </a:ext>
            </a:extLst>
          </p:cNvPr>
          <p:cNvSpPr/>
          <p:nvPr/>
        </p:nvSpPr>
        <p:spPr>
          <a:xfrm rot="3060322">
            <a:off x="6329320" y="3616416"/>
            <a:ext cx="1828800"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35" name="Content Placeholder 34">
            <a:extLst>
              <a:ext uri="{FF2B5EF4-FFF2-40B4-BE49-F238E27FC236}">
                <a16:creationId xmlns:a16="http://schemas.microsoft.com/office/drawing/2014/main" id="{7EAE2A1F-B5A3-4F41-9141-EB829BEAAEE8}"/>
              </a:ext>
            </a:extLst>
          </p:cNvPr>
          <p:cNvSpPr>
            <a:spLocks noGrp="1"/>
          </p:cNvSpPr>
          <p:nvPr>
            <p:ph sz="quarter" idx="19"/>
          </p:nvPr>
        </p:nvSpPr>
        <p:spPr>
          <a:xfrm>
            <a:off x="7649567" y="4468423"/>
            <a:ext cx="2286000" cy="1490472"/>
          </a:xfrm>
          <a:prstGeom prst="roundRect">
            <a:avLst/>
          </a:prstGeom>
          <a:solidFill>
            <a:srgbClr val="4472C4"/>
          </a:solidFill>
        </p:spPr>
        <p:txBody>
          <a:bodyPr anchor="ctr"/>
          <a:lstStyle/>
          <a:p>
            <a:pPr marL="0" marR="0" lvl="0" indent="0" algn="ctr" defTabSz="8890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Whether the company offers discounts</a:t>
            </a:r>
          </a:p>
        </p:txBody>
      </p:sp>
      <p:sp>
        <p:nvSpPr>
          <p:cNvPr id="10" name="Arrow: Left 9">
            <a:extLst>
              <a:ext uri="{FF2B5EF4-FFF2-40B4-BE49-F238E27FC236}">
                <a16:creationId xmlns:a16="http://schemas.microsoft.com/office/drawing/2014/main" id="{036D3337-B810-CB8A-8131-ED31E315E29C}"/>
              </a:ext>
              <a:ext uri="{C183D7F6-B498-43B3-948B-1728B52AA6E4}">
                <adec:decorative xmlns:adec="http://schemas.microsoft.com/office/drawing/2017/decorative" val="1"/>
              </a:ext>
            </a:extLst>
          </p:cNvPr>
          <p:cNvSpPr/>
          <p:nvPr/>
        </p:nvSpPr>
        <p:spPr>
          <a:xfrm rot="1178716">
            <a:off x="6967131" y="2718203"/>
            <a:ext cx="1554480"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36" name="Content Placeholder 35">
            <a:extLst>
              <a:ext uri="{FF2B5EF4-FFF2-40B4-BE49-F238E27FC236}">
                <a16:creationId xmlns:a16="http://schemas.microsoft.com/office/drawing/2014/main" id="{6279068F-FCBC-900E-53C4-412B13C34FE8}"/>
              </a:ext>
            </a:extLst>
          </p:cNvPr>
          <p:cNvSpPr>
            <a:spLocks noGrp="1"/>
          </p:cNvSpPr>
          <p:nvPr>
            <p:ph sz="quarter" idx="20"/>
          </p:nvPr>
        </p:nvSpPr>
        <p:spPr>
          <a:xfrm>
            <a:off x="8346249" y="2756912"/>
            <a:ext cx="2286000" cy="1490472"/>
          </a:xfrm>
          <a:prstGeom prst="roundRect">
            <a:avLst/>
          </a:prstGeom>
          <a:solidFill>
            <a:srgbClr val="4472C4"/>
          </a:solidFill>
        </p:spPr>
        <p:txBody>
          <a:bodyPr anchor="ctr"/>
          <a:lstStyle/>
          <a:p>
            <a:pPr marL="0" marR="0" lvl="0" indent="0" algn="ctr" defTabSz="8890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Whether medical underwriting is used</a:t>
            </a:r>
          </a:p>
        </p:txBody>
      </p:sp>
      <p:sp>
        <p:nvSpPr>
          <p:cNvPr id="5" name="Arrow: Left 4">
            <a:extLst>
              <a:ext uri="{FF2B5EF4-FFF2-40B4-BE49-F238E27FC236}">
                <a16:creationId xmlns:a16="http://schemas.microsoft.com/office/drawing/2014/main" id="{1A859276-41F6-8914-160D-E18AEBC276D9}"/>
              </a:ext>
              <a:ext uri="{C183D7F6-B498-43B3-948B-1728B52AA6E4}">
                <adec:decorative xmlns:adec="http://schemas.microsoft.com/office/drawing/2017/decorative" val="1"/>
              </a:ext>
            </a:extLst>
          </p:cNvPr>
          <p:cNvSpPr/>
          <p:nvPr/>
        </p:nvSpPr>
        <p:spPr>
          <a:xfrm rot="20772816">
            <a:off x="7012817" y="1597003"/>
            <a:ext cx="1828800" cy="602464"/>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37" name="Content Placeholder 36">
            <a:extLst>
              <a:ext uri="{FF2B5EF4-FFF2-40B4-BE49-F238E27FC236}">
                <a16:creationId xmlns:a16="http://schemas.microsoft.com/office/drawing/2014/main" id="{B91846F1-EBA8-4E14-405F-CFEC8DB8140D}"/>
              </a:ext>
            </a:extLst>
          </p:cNvPr>
          <p:cNvSpPr>
            <a:spLocks noGrp="1"/>
          </p:cNvSpPr>
          <p:nvPr>
            <p:ph sz="quarter" idx="21"/>
          </p:nvPr>
        </p:nvSpPr>
        <p:spPr>
          <a:xfrm>
            <a:off x="8691568" y="1120145"/>
            <a:ext cx="2286000" cy="1490472"/>
          </a:xfrm>
          <a:prstGeom prst="roundRect">
            <a:avLst/>
          </a:prstGeom>
          <a:solidFill>
            <a:srgbClr val="4472C4"/>
          </a:solidFill>
        </p:spPr>
        <p:txBody>
          <a:bodyPr anchor="ctr"/>
          <a:lstStyle/>
          <a:p>
            <a:pPr marL="0" marR="0" lvl="0" indent="0" algn="ctr" defTabSz="8890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Whether it’s a Medicare SELECT policy</a:t>
            </a:r>
          </a:p>
        </p:txBody>
      </p:sp>
      <p:sp>
        <p:nvSpPr>
          <p:cNvPr id="22" name="Slide number">
            <a:extLst>
              <a:ext uri="{FF2B5EF4-FFF2-40B4-BE49-F238E27FC236}">
                <a16:creationId xmlns:a16="http://schemas.microsoft.com/office/drawing/2014/main" id="{7EA82DA4-7ACD-BD7D-4FEE-92FBA6155F2D}"/>
              </a:ext>
            </a:extLst>
          </p:cNvPr>
          <p:cNvSpPr/>
          <p:nvPr/>
        </p:nvSpPr>
        <p:spPr>
          <a:xfrm>
            <a:off x="10977568" y="6539829"/>
            <a:ext cx="428131" cy="276999"/>
          </a:xfrm>
          <a:prstGeom prst="rect">
            <a:avLst/>
          </a:prstGeom>
        </p:spPr>
        <p:txBody>
          <a:bodyPr wrap="none">
            <a:spAutoFit/>
          </a:bodyPr>
          <a:lstStyle/>
          <a:p>
            <a:fld id="{F0CCE2AE-27A2-40B1-80D1-5342831D4722}" type="slidenum">
              <a:rPr lang="en-US" sz="1200">
                <a:solidFill>
                  <a:srgbClr val="4472C4">
                    <a:lumMod val="60000"/>
                    <a:lumOff val="40000"/>
                  </a:srgbClr>
                </a:solidFill>
                <a:latin typeface="Arial" panose="020B0604020202020204" pitchFamily="34" charset="0"/>
                <a:cs typeface="Arial" panose="020B0604020202020204" pitchFamily="34" charset="0"/>
              </a:rPr>
              <a:pPr/>
              <a:t>26</a:t>
            </a:fld>
            <a:endParaRPr lang="en-US" sz="1200" dirty="0">
              <a:solidFill>
                <a:srgbClr val="4472C4">
                  <a:lumMod val="60000"/>
                  <a:lumOff val="40000"/>
                </a:srgbClr>
              </a:solidFill>
              <a:latin typeface="Arial" panose="020B0604020202020204" pitchFamily="34" charset="0"/>
              <a:cs typeface="Arial" panose="020B0604020202020204" pitchFamily="34" charset="0"/>
            </a:endParaRPr>
          </a:p>
        </p:txBody>
      </p:sp>
      <p:sp>
        <p:nvSpPr>
          <p:cNvPr id="6" name="Footer Placeholder 5">
            <a:extLst>
              <a:ext uri="{FF2B5EF4-FFF2-40B4-BE49-F238E27FC236}">
                <a16:creationId xmlns:a16="http://schemas.microsoft.com/office/drawing/2014/main" id="{1A7B04C0-BC24-7A8D-CEE1-2C6657811107}"/>
              </a:ext>
            </a:extLst>
          </p:cNvPr>
          <p:cNvSpPr txBox="1">
            <a:spLocks/>
          </p:cNvSpPr>
          <p:nvPr/>
        </p:nvSpPr>
        <p:spPr>
          <a:xfrm>
            <a:off x="4038600" y="649224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a:solidFill>
                  <a:srgbClr val="8FAADC"/>
                </a:solidFill>
                <a:latin typeface="Arial" panose="020B0604020202020204" pitchFamily="34" charset="0"/>
                <a:cs typeface="Arial" panose="020B0604020202020204" pitchFamily="34" charset="0"/>
              </a:rPr>
              <a:t>Understanding Medicare</a:t>
            </a:r>
            <a:endParaRPr lang="en-US" sz="1200" dirty="0">
              <a:solidFill>
                <a:srgbClr val="8FAADC"/>
              </a:solidFill>
              <a:latin typeface="Arial" panose="020B0604020202020204" pitchFamily="34" charset="0"/>
              <a:cs typeface="Arial" panose="020B0604020202020204" pitchFamily="34" charset="0"/>
            </a:endParaRPr>
          </a:p>
        </p:txBody>
      </p:sp>
      <p:sp>
        <p:nvSpPr>
          <p:cNvPr id="7" name="Date Placeholder 1">
            <a:extLst>
              <a:ext uri="{FF2B5EF4-FFF2-40B4-BE49-F238E27FC236}">
                <a16:creationId xmlns:a16="http://schemas.microsoft.com/office/drawing/2014/main" id="{45AF6EDD-5038-0289-E535-2EA7EA9FA952}"/>
              </a:ext>
            </a:extLst>
          </p:cNvPr>
          <p:cNvSpPr txBox="1">
            <a:spLocks/>
          </p:cNvSpPr>
          <p:nvPr/>
        </p:nvSpPr>
        <p:spPr>
          <a:xfrm>
            <a:off x="838200" y="649224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rgbClr val="4472C4">
                    <a:lumMod val="60000"/>
                    <a:lumOff val="40000"/>
                  </a:srgbClr>
                </a:solidFill>
                <a:latin typeface="Arial" panose="020B0604020202020204" pitchFamily="34" charset="0"/>
                <a:cs typeface="Arial" panose="020B0604020202020204" pitchFamily="34" charset="0"/>
              </a:rPr>
              <a:t>April 2024</a:t>
            </a:r>
          </a:p>
        </p:txBody>
      </p:sp>
    </p:spTree>
    <p:custDataLst>
      <p:tags r:id="rId1"/>
    </p:custDataLst>
    <p:extLst>
      <p:ext uri="{BB962C8B-B14F-4D97-AF65-F5344CB8AC3E}">
        <p14:creationId xmlns:p14="http://schemas.microsoft.com/office/powerpoint/2010/main" val="356256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1" grpId="0" uiExpand="1" animBg="1"/>
      <p:bldP spid="20" grpId="0" animBg="1"/>
      <p:bldP spid="32" grpId="0" uiExpand="1" animBg="1"/>
      <p:bldP spid="14" grpId="0" animBg="1"/>
      <p:bldP spid="33" grpId="0" uiExpand="1" animBg="1"/>
      <p:bldP spid="16" grpId="0" animBg="1"/>
      <p:bldP spid="34" grpId="0" uiExpand="1" animBg="1"/>
      <p:bldP spid="18" grpId="0" animBg="1"/>
      <p:bldP spid="35" grpId="0" uiExpand="1" animBg="1"/>
      <p:bldP spid="10" grpId="0" animBg="1"/>
      <p:bldP spid="36" grpId="0" uiExpand="1" animBg="1"/>
      <p:bldP spid="5" grpId="0" animBg="1"/>
      <p:bldP spid="37" grpId="0" uiExpan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chor="ctr">
            <a:normAutofit/>
          </a:bodyPr>
          <a:lstStyle/>
          <a:p>
            <a:r>
              <a:rPr lang="en-US" sz="3000" dirty="0"/>
              <a:t>Medigap Pricing Based on Age</a:t>
            </a:r>
          </a:p>
        </p:txBody>
      </p:sp>
      <p:sp>
        <p:nvSpPr>
          <p:cNvPr id="20" name="Text Placeholder 19">
            <a:extLst>
              <a:ext uri="{FF2B5EF4-FFF2-40B4-BE49-F238E27FC236}">
                <a16:creationId xmlns:a16="http://schemas.microsoft.com/office/drawing/2014/main" id="{DC29944A-2A47-9205-6BFB-393E7D5EB8D3}"/>
              </a:ext>
            </a:extLst>
          </p:cNvPr>
          <p:cNvSpPr>
            <a:spLocks noGrp="1"/>
          </p:cNvSpPr>
          <p:nvPr>
            <p:ph type="body" sz="quarter" idx="13"/>
          </p:nvPr>
        </p:nvSpPr>
        <p:spPr>
          <a:xfrm>
            <a:off x="894606" y="1718510"/>
            <a:ext cx="3291840" cy="3108960"/>
          </a:xfrm>
          <a:prstGeom prst="roundRect">
            <a:avLst/>
          </a:prstGeom>
          <a:ln w="38100">
            <a:solidFill>
              <a:srgbClr val="FFC000"/>
            </a:solidFill>
          </a:ln>
        </p:spPr>
        <p:txBody>
          <a:bodyPr/>
          <a:lstStyle/>
          <a:p>
            <a:pPr marL="0" lvl="0" indent="0" algn="ctr" fontAlgn="base">
              <a:spcAft>
                <a:spcPct val="0"/>
              </a:spcAft>
              <a:buClrTx/>
              <a:buNone/>
            </a:pPr>
            <a:r>
              <a:rPr lang="en-US" sz="2400" b="1" dirty="0"/>
              <a:t>No-age-rated</a:t>
            </a:r>
          </a:p>
          <a:p>
            <a:pPr marL="0" lvl="0" indent="0" algn="ctr" fontAlgn="base">
              <a:buClrTx/>
              <a:buNone/>
            </a:pPr>
            <a:r>
              <a:rPr lang="en-US" sz="2400" b="1" dirty="0"/>
              <a:t>(community-rated)</a:t>
            </a:r>
          </a:p>
          <a:p>
            <a:pPr marL="173038" lvl="0" indent="-173038" fontAlgn="base">
              <a:spcBef>
                <a:spcPts val="600"/>
              </a:spcBef>
              <a:spcAft>
                <a:spcPct val="0"/>
              </a:spcAft>
              <a:buClrTx/>
            </a:pPr>
            <a:r>
              <a:rPr lang="en-US" sz="2000" dirty="0"/>
              <a:t>Everyone pays the same regardless of age if 65 or older</a:t>
            </a:r>
          </a:p>
          <a:p>
            <a:pPr marL="173038" lvl="0" indent="-173038" fontAlgn="base">
              <a:spcBef>
                <a:spcPts val="600"/>
              </a:spcBef>
              <a:spcAft>
                <a:spcPct val="0"/>
              </a:spcAft>
              <a:buClrTx/>
            </a:pPr>
            <a:r>
              <a:rPr lang="en-US" sz="2000" dirty="0"/>
              <a:t>Generally, least expensive over lifetime</a:t>
            </a:r>
            <a:endParaRPr lang="en-US" dirty="0"/>
          </a:p>
        </p:txBody>
      </p:sp>
      <p:cxnSp>
        <p:nvCxnSpPr>
          <p:cNvPr id="16" name="Straight Connector 15">
            <a:extLst>
              <a:ext uri="{FF2B5EF4-FFF2-40B4-BE49-F238E27FC236}">
                <a16:creationId xmlns:a16="http://schemas.microsoft.com/office/drawing/2014/main" id="{3C1B6D98-9A37-466D-A5B7-F959949BD413}"/>
              </a:ext>
              <a:ext uri="{C183D7F6-B498-43B3-948B-1728B52AA6E4}">
                <adec:decorative xmlns:adec="http://schemas.microsoft.com/office/drawing/2017/decorative" val="1"/>
              </a:ext>
            </a:extLst>
          </p:cNvPr>
          <p:cNvCxnSpPr/>
          <p:nvPr/>
        </p:nvCxnSpPr>
        <p:spPr>
          <a:xfrm>
            <a:off x="915078" y="2731169"/>
            <a:ext cx="3246120" cy="0"/>
          </a:xfrm>
          <a:prstGeom prst="lin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59DC090C-0750-2830-1E85-F0E24EFF09A2}"/>
              </a:ext>
            </a:extLst>
          </p:cNvPr>
          <p:cNvSpPr>
            <a:spLocks noGrp="1"/>
          </p:cNvSpPr>
          <p:nvPr>
            <p:ph type="body" sz="quarter" idx="14"/>
          </p:nvPr>
        </p:nvSpPr>
        <p:spPr>
          <a:xfrm>
            <a:off x="4611924" y="1718510"/>
            <a:ext cx="3291840" cy="3108960"/>
          </a:xfrm>
          <a:prstGeom prst="roundRect">
            <a:avLst/>
          </a:prstGeom>
          <a:ln w="38100">
            <a:solidFill>
              <a:srgbClr val="FFC000"/>
            </a:solidFill>
          </a:ln>
        </p:spPr>
        <p:txBody>
          <a:bodyPr tIns="182880"/>
          <a:lstStyle/>
          <a:p>
            <a:pPr marL="0" lvl="0" indent="0" algn="ctr" fontAlgn="base">
              <a:spcAft>
                <a:spcPts val="2400"/>
              </a:spcAft>
              <a:buClrTx/>
              <a:buNone/>
            </a:pPr>
            <a:r>
              <a:rPr lang="en-US" sz="2400" b="1" dirty="0"/>
              <a:t>Issue-age-rated</a:t>
            </a:r>
          </a:p>
          <a:p>
            <a:pPr marL="173038" lvl="0" indent="-173038" fontAlgn="base">
              <a:spcBef>
                <a:spcPts val="600"/>
              </a:spcBef>
              <a:spcAft>
                <a:spcPct val="0"/>
              </a:spcAft>
              <a:buClrTx/>
            </a:pPr>
            <a:r>
              <a:rPr lang="en-US" sz="2000" dirty="0"/>
              <a:t>Based on age when purchased</a:t>
            </a:r>
          </a:p>
          <a:p>
            <a:pPr marL="173038" lvl="0" indent="-173038" fontAlgn="base">
              <a:spcBef>
                <a:spcPts val="600"/>
              </a:spcBef>
              <a:spcAft>
                <a:spcPct val="0"/>
              </a:spcAft>
              <a:buClrTx/>
            </a:pPr>
            <a:r>
              <a:rPr lang="en-US" sz="2000" dirty="0"/>
              <a:t>Doesn’t go up automatically as you get older</a:t>
            </a:r>
          </a:p>
        </p:txBody>
      </p:sp>
      <p:cxnSp>
        <p:nvCxnSpPr>
          <p:cNvPr id="15" name="Straight Connector 14">
            <a:extLst>
              <a:ext uri="{FF2B5EF4-FFF2-40B4-BE49-F238E27FC236}">
                <a16:creationId xmlns:a16="http://schemas.microsoft.com/office/drawing/2014/main" id="{0050A0F1-E201-47C8-B0AD-F0F56E91D343}"/>
              </a:ext>
              <a:ext uri="{C183D7F6-B498-43B3-948B-1728B52AA6E4}">
                <adec:decorative xmlns:adec="http://schemas.microsoft.com/office/drawing/2017/decorative" val="1"/>
              </a:ext>
            </a:extLst>
          </p:cNvPr>
          <p:cNvCxnSpPr/>
          <p:nvPr/>
        </p:nvCxnSpPr>
        <p:spPr>
          <a:xfrm>
            <a:off x="4636600" y="2731169"/>
            <a:ext cx="3246120" cy="0"/>
          </a:xfrm>
          <a:prstGeom prst="lin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2" name="Text Placeholder 21">
            <a:extLst>
              <a:ext uri="{FF2B5EF4-FFF2-40B4-BE49-F238E27FC236}">
                <a16:creationId xmlns:a16="http://schemas.microsoft.com/office/drawing/2014/main" id="{0CC8F3BC-9BD6-5413-C8EF-6B84B966451A}"/>
              </a:ext>
            </a:extLst>
          </p:cNvPr>
          <p:cNvSpPr>
            <a:spLocks noGrp="1"/>
          </p:cNvSpPr>
          <p:nvPr>
            <p:ph type="body" sz="quarter" idx="15"/>
          </p:nvPr>
        </p:nvSpPr>
        <p:spPr>
          <a:xfrm>
            <a:off x="8329242" y="1718510"/>
            <a:ext cx="3291840" cy="3108960"/>
          </a:xfrm>
          <a:prstGeom prst="roundRect">
            <a:avLst/>
          </a:prstGeom>
          <a:ln w="38100">
            <a:solidFill>
              <a:srgbClr val="FFC000"/>
            </a:solidFill>
          </a:ln>
        </p:spPr>
        <p:txBody>
          <a:bodyPr tIns="274320">
            <a:normAutofit fontScale="92500" lnSpcReduction="10000"/>
          </a:bodyPr>
          <a:lstStyle/>
          <a:p>
            <a:pPr marL="0" lvl="0" indent="0" algn="ctr" fontAlgn="base">
              <a:lnSpc>
                <a:spcPct val="110000"/>
              </a:lnSpc>
              <a:spcAft>
                <a:spcPts val="2400"/>
              </a:spcAft>
              <a:buClrTx/>
              <a:buNone/>
            </a:pPr>
            <a:r>
              <a:rPr lang="en-US" sz="2400" b="1" dirty="0"/>
              <a:t>Attained-age-rated</a:t>
            </a:r>
          </a:p>
          <a:p>
            <a:pPr marL="173038" lvl="0" indent="-173038" fontAlgn="base">
              <a:spcBef>
                <a:spcPts val="600"/>
              </a:spcBef>
              <a:spcAft>
                <a:spcPct val="0"/>
              </a:spcAft>
              <a:buClrTx/>
            </a:pPr>
            <a:r>
              <a:rPr lang="en-US" sz="2000" dirty="0"/>
              <a:t>Premium based on current age</a:t>
            </a:r>
          </a:p>
          <a:p>
            <a:pPr marL="173038" lvl="0" indent="-173038" fontAlgn="base">
              <a:spcBef>
                <a:spcPts val="600"/>
              </a:spcBef>
              <a:spcAft>
                <a:spcPct val="0"/>
              </a:spcAft>
              <a:buClrTx/>
            </a:pPr>
            <a:r>
              <a:rPr lang="en-US" sz="2000" dirty="0"/>
              <a:t>Costs less when you’re 65</a:t>
            </a:r>
          </a:p>
          <a:p>
            <a:pPr marL="173038" lvl="0" indent="-173038" fontAlgn="base">
              <a:spcBef>
                <a:spcPts val="600"/>
              </a:spcBef>
              <a:spcAft>
                <a:spcPct val="0"/>
              </a:spcAft>
              <a:buClrTx/>
            </a:pPr>
            <a:r>
              <a:rPr lang="en-US" sz="2000" dirty="0"/>
              <a:t>Cost goes up each year as you get older</a:t>
            </a:r>
          </a:p>
        </p:txBody>
      </p:sp>
      <p:cxnSp>
        <p:nvCxnSpPr>
          <p:cNvPr id="10" name="Straight Connector 9">
            <a:extLst>
              <a:ext uri="{FF2B5EF4-FFF2-40B4-BE49-F238E27FC236}">
                <a16:creationId xmlns:a16="http://schemas.microsoft.com/office/drawing/2014/main" id="{95F8BB1C-5219-418B-A61A-DA7CCA14BABA}"/>
              </a:ext>
              <a:ext uri="{C183D7F6-B498-43B3-948B-1728B52AA6E4}">
                <adec:decorative xmlns:adec="http://schemas.microsoft.com/office/drawing/2017/decorative" val="1"/>
              </a:ext>
            </a:extLst>
          </p:cNvPr>
          <p:cNvCxnSpPr/>
          <p:nvPr/>
        </p:nvCxnSpPr>
        <p:spPr>
          <a:xfrm>
            <a:off x="8352768" y="2731169"/>
            <a:ext cx="3246120" cy="0"/>
          </a:xfrm>
          <a:prstGeom prst="line">
            <a:avLst/>
          </a:prstGeom>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A49B49EB-FC99-969C-30F2-8883FEE6FD84}"/>
              </a:ext>
            </a:extLst>
          </p:cNvPr>
          <p:cNvSpPr>
            <a:spLocks noGrp="1"/>
          </p:cNvSpPr>
          <p:nvPr>
            <p:ph type="body" sz="quarter" idx="16"/>
          </p:nvPr>
        </p:nvSpPr>
        <p:spPr>
          <a:xfrm>
            <a:off x="1254261" y="5497692"/>
            <a:ext cx="6745610" cy="491412"/>
          </a:xfrm>
        </p:spPr>
        <p:txBody>
          <a:bodyPr>
            <a:normAutofit/>
          </a:bodyPr>
          <a:lstStyle/>
          <a:p>
            <a:pPr marL="0" lvl="0" indent="0">
              <a:spcAft>
                <a:spcPts val="0"/>
              </a:spcAft>
              <a:buClrTx/>
              <a:buNone/>
            </a:pPr>
            <a:r>
              <a:rPr lang="en-US" sz="1800" b="1" kern="0" dirty="0"/>
              <a:t>NOTE</a:t>
            </a:r>
            <a:r>
              <a:rPr lang="en-US" sz="1800" kern="0" dirty="0"/>
              <a:t>: Premiums may go up due to inflation and other factors.</a:t>
            </a:r>
            <a:endParaRPr lang="en-US" sz="1800" dirty="0"/>
          </a:p>
        </p:txBody>
      </p:sp>
      <p:pic>
        <p:nvPicPr>
          <p:cNvPr id="14" name="Picture 13">
            <a:extLst>
              <a:ext uri="{FF2B5EF4-FFF2-40B4-BE49-F238E27FC236}">
                <a16:creationId xmlns:a16="http://schemas.microsoft.com/office/drawing/2014/main" id="{4A4365D5-F117-455C-849A-7D5E2EEB1DE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93281" y="5522695"/>
            <a:ext cx="274320" cy="274320"/>
          </a:xfrm>
          <a:prstGeom prst="rect">
            <a:avLst/>
          </a:prstGeom>
        </p:spPr>
      </p:pic>
      <p:sp>
        <p:nvSpPr>
          <p:cNvPr id="8" name="Slide Number Placeholder 7">
            <a:extLst>
              <a:ext uri="{FF2B5EF4-FFF2-40B4-BE49-F238E27FC236}">
                <a16:creationId xmlns:a16="http://schemas.microsoft.com/office/drawing/2014/main" id="{7A85680D-33AF-B672-2BB7-843F2D5AE3DB}"/>
              </a:ext>
            </a:extLst>
          </p:cNvPr>
          <p:cNvSpPr>
            <a:spLocks noGrp="1"/>
          </p:cNvSpPr>
          <p:nvPr>
            <p:ph type="sldNum" sz="quarter" idx="12"/>
          </p:nvPr>
        </p:nvSpPr>
        <p:spPr/>
        <p:txBody>
          <a:bodyPr/>
          <a:lstStyle/>
          <a:p>
            <a:pPr>
              <a:defRPr/>
            </a:pPr>
            <a:fld id="{11E79EF6-0C0E-43E6-8FB3-918BC522CC5A}" type="slidenum">
              <a:rPr lang="en-US" smtClean="0"/>
              <a:pPr>
                <a:defRPr/>
              </a:pPr>
              <a:t>27</a:t>
            </a:fld>
            <a:endParaRPr lang="en-US"/>
          </a:p>
        </p:txBody>
      </p:sp>
      <p:sp>
        <p:nvSpPr>
          <p:cNvPr id="7" name="Footer Placeholder 6">
            <a:extLst>
              <a:ext uri="{FF2B5EF4-FFF2-40B4-BE49-F238E27FC236}">
                <a16:creationId xmlns:a16="http://schemas.microsoft.com/office/drawing/2014/main" id="{69475716-A12C-4EB5-CB99-B7F8660ECE4A}"/>
              </a:ext>
            </a:extLst>
          </p:cNvPr>
          <p:cNvSpPr>
            <a:spLocks noGrp="1"/>
          </p:cNvSpPr>
          <p:nvPr>
            <p:ph type="ftr" sz="quarter" idx="11"/>
          </p:nvPr>
        </p:nvSpPr>
        <p:spPr/>
        <p:txBody>
          <a:bodyPr/>
          <a:lstStyle/>
          <a:p>
            <a:r>
              <a:rPr lang="en-US"/>
              <a:t>Medicare Supplement Insurance (Medigap) Policies</a:t>
            </a:r>
          </a:p>
        </p:txBody>
      </p:sp>
      <p:sp>
        <p:nvSpPr>
          <p:cNvPr id="6" name="Date Placeholder 5">
            <a:extLst>
              <a:ext uri="{FF2B5EF4-FFF2-40B4-BE49-F238E27FC236}">
                <a16:creationId xmlns:a16="http://schemas.microsoft.com/office/drawing/2014/main" id="{08657EF0-F21E-B7E0-308D-1F012ED4FFE1}"/>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186839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23">
                                            <p:txEl>
                                              <p:pRg st="0" end="0"/>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animBg="1"/>
      <p:bldP spid="21" grpId="0" uiExpand="1" animBg="1"/>
      <p:bldP spid="22" grpId="0" uiExpand="1" animBg="1"/>
      <p:bldP spid="2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idx="4294967295"/>
          </p:nvPr>
        </p:nvSpPr>
        <p:spPr>
          <a:xfrm>
            <a:off x="0" y="0"/>
            <a:ext cx="12192000" cy="949325"/>
          </a:xfrm>
        </p:spPr>
        <p:txBody>
          <a:bodyPr anchor="ctr">
            <a:normAutofit/>
          </a:bodyPr>
          <a:lstStyle/>
          <a:p>
            <a:r>
              <a:rPr lang="en-US" sz="3000" dirty="0"/>
              <a:t>The Best Time to Buy a Medigap Policy</a:t>
            </a:r>
          </a:p>
        </p:txBody>
      </p:sp>
      <p:sp>
        <p:nvSpPr>
          <p:cNvPr id="5" name="Content Placeholder 4">
            <a:extLst>
              <a:ext uri="{FF2B5EF4-FFF2-40B4-BE49-F238E27FC236}">
                <a16:creationId xmlns:a16="http://schemas.microsoft.com/office/drawing/2014/main" id="{E5C65317-351A-4B4B-B39D-DEE3CF8DF0A4}"/>
              </a:ext>
            </a:extLst>
          </p:cNvPr>
          <p:cNvSpPr>
            <a:spLocks noGrp="1"/>
          </p:cNvSpPr>
          <p:nvPr>
            <p:ph type="body" sz="quarter" idx="4294967295"/>
          </p:nvPr>
        </p:nvSpPr>
        <p:spPr>
          <a:xfrm>
            <a:off x="933859" y="1279525"/>
            <a:ext cx="10644187" cy="4772025"/>
          </a:xfrm>
        </p:spPr>
        <p:txBody>
          <a:bodyPr>
            <a:noAutofit/>
          </a:bodyPr>
          <a:lstStyle/>
          <a:p>
            <a:pPr marL="274320" lvl="0" indent="-274320">
              <a:lnSpc>
                <a:spcPct val="100000"/>
              </a:lnSpc>
              <a:spcBef>
                <a:spcPts val="0"/>
              </a:spcBef>
              <a:spcAft>
                <a:spcPts val="1200"/>
              </a:spcAft>
            </a:pPr>
            <a:r>
              <a:rPr lang="en-US" sz="2800" dirty="0">
                <a:solidFill>
                  <a:srgbClr val="00529B"/>
                </a:solidFill>
              </a:rPr>
              <a:t>During your Medigap Open Enrollment Period (OEP), which: </a:t>
            </a:r>
          </a:p>
          <a:p>
            <a:pPr marL="548640" indent="-274320" defTabSz="685800">
              <a:lnSpc>
                <a:spcPct val="100000"/>
              </a:lnSpc>
              <a:spcBef>
                <a:spcPts val="0"/>
              </a:spcBef>
              <a:spcAft>
                <a:spcPts val="1200"/>
              </a:spcAft>
              <a:buFont typeface="Arial" panose="020B0604020202020204" pitchFamily="34" charset="0"/>
              <a:buChar char="•"/>
            </a:pPr>
            <a:r>
              <a:rPr lang="en-US" sz="2400" dirty="0">
                <a:solidFill>
                  <a:srgbClr val="00529B"/>
                </a:solidFill>
              </a:rPr>
              <a:t>Lasts for 6 months</a:t>
            </a:r>
          </a:p>
          <a:p>
            <a:pPr marL="548640" indent="-274320" defTabSz="685800">
              <a:lnSpc>
                <a:spcPct val="100000"/>
              </a:lnSpc>
              <a:spcBef>
                <a:spcPts val="0"/>
              </a:spcBef>
              <a:spcAft>
                <a:spcPts val="1200"/>
              </a:spcAft>
              <a:buFont typeface="Arial" panose="020B0604020202020204" pitchFamily="34" charset="0"/>
              <a:buChar char="•"/>
            </a:pPr>
            <a:r>
              <a:rPr lang="en-US" sz="2400" dirty="0">
                <a:solidFill>
                  <a:srgbClr val="00529B"/>
                </a:solidFill>
              </a:rPr>
              <a:t>Begins on the first day of the month you’re both 65 or older AND </a:t>
            </a:r>
            <a:br>
              <a:rPr lang="en-US" sz="2400" dirty="0">
                <a:solidFill>
                  <a:srgbClr val="00529B"/>
                </a:solidFill>
              </a:rPr>
            </a:br>
            <a:r>
              <a:rPr lang="en-US" sz="2400" dirty="0">
                <a:solidFill>
                  <a:srgbClr val="00529B"/>
                </a:solidFill>
              </a:rPr>
              <a:t>signed up for Medicare Part B (Medical Insurance)</a:t>
            </a:r>
          </a:p>
          <a:p>
            <a:pPr marL="274320" indent="-274320">
              <a:lnSpc>
                <a:spcPct val="100000"/>
              </a:lnSpc>
              <a:spcBef>
                <a:spcPts val="0"/>
              </a:spcBef>
              <a:spcAft>
                <a:spcPts val="1200"/>
              </a:spcAft>
            </a:pPr>
            <a:r>
              <a:rPr lang="en-US" sz="2800" dirty="0">
                <a:solidFill>
                  <a:srgbClr val="00529B"/>
                </a:solidFill>
              </a:rPr>
              <a:t>Some states have additional OEPs, including those for people </a:t>
            </a:r>
            <a:br>
              <a:rPr lang="en-US" sz="2800" dirty="0">
                <a:solidFill>
                  <a:srgbClr val="00529B"/>
                </a:solidFill>
              </a:rPr>
            </a:br>
            <a:r>
              <a:rPr lang="en-US" sz="2800" dirty="0">
                <a:solidFill>
                  <a:srgbClr val="00529B"/>
                </a:solidFill>
              </a:rPr>
              <a:t>under 65</a:t>
            </a:r>
          </a:p>
          <a:p>
            <a:pPr marL="274320" indent="-274320">
              <a:lnSpc>
                <a:spcPct val="100000"/>
              </a:lnSpc>
              <a:spcBef>
                <a:spcPts val="0"/>
              </a:spcBef>
              <a:spcAft>
                <a:spcPts val="1200"/>
              </a:spcAft>
            </a:pPr>
            <a:r>
              <a:rPr lang="en-US" sz="2800" dirty="0">
                <a:solidFill>
                  <a:srgbClr val="00529B"/>
                </a:solidFill>
              </a:rPr>
              <a:t>If you’re under 65 and have Medicare because of a disability or </a:t>
            </a:r>
            <a:br>
              <a:rPr lang="en-US" sz="2800" dirty="0">
                <a:solidFill>
                  <a:srgbClr val="00529B"/>
                </a:solidFill>
              </a:rPr>
            </a:br>
            <a:r>
              <a:rPr lang="en-US" sz="2800" dirty="0">
                <a:solidFill>
                  <a:srgbClr val="00529B"/>
                </a:solidFill>
              </a:rPr>
              <a:t>End-Stage Renal Disease (ESRD), you might not be able to buy the Medigap policy you want, or any Medigap policy, until you turn 65</a:t>
            </a:r>
            <a:endParaRPr lang="en-US" dirty="0">
              <a:solidFill>
                <a:srgbClr val="00529B"/>
              </a:solidFill>
            </a:endParaRPr>
          </a:p>
        </p:txBody>
      </p:sp>
      <p:sp>
        <p:nvSpPr>
          <p:cNvPr id="6" name="Slide Number Placeholder 5">
            <a:extLst>
              <a:ext uri="{FF2B5EF4-FFF2-40B4-BE49-F238E27FC236}">
                <a16:creationId xmlns:a16="http://schemas.microsoft.com/office/drawing/2014/main" id="{4122F882-96D6-604D-891F-4DD7E663A9A3}"/>
              </a:ext>
            </a:extLst>
          </p:cNvPr>
          <p:cNvSpPr>
            <a:spLocks noGrp="1"/>
          </p:cNvSpPr>
          <p:nvPr>
            <p:ph type="sldNum" sz="quarter" idx="12"/>
          </p:nvPr>
        </p:nvSpPr>
        <p:spPr/>
        <p:txBody>
          <a:bodyPr/>
          <a:lstStyle/>
          <a:p>
            <a:pPr>
              <a:defRPr/>
            </a:pPr>
            <a:fld id="{11E79EF6-0C0E-43E6-8FB3-918BC522CC5A}" type="slidenum">
              <a:rPr lang="en-US" smtClean="0"/>
              <a:pPr>
                <a:defRPr/>
              </a:pPr>
              <a:t>28</a:t>
            </a:fld>
            <a:endParaRPr lang="en-US"/>
          </a:p>
        </p:txBody>
      </p:sp>
      <p:sp>
        <p:nvSpPr>
          <p:cNvPr id="4" name="Footer Placeholder 3">
            <a:extLst>
              <a:ext uri="{FF2B5EF4-FFF2-40B4-BE49-F238E27FC236}">
                <a16:creationId xmlns:a16="http://schemas.microsoft.com/office/drawing/2014/main" id="{ED7AC02D-8E60-0F47-27A5-AC4196271BCC}"/>
              </a:ext>
            </a:extLst>
          </p:cNvPr>
          <p:cNvSpPr>
            <a:spLocks noGrp="1"/>
          </p:cNvSpPr>
          <p:nvPr>
            <p:ph type="ftr" sz="quarter" idx="11"/>
          </p:nvPr>
        </p:nvSpPr>
        <p:spPr/>
        <p:txBody>
          <a:bodyPr/>
          <a:lstStyle/>
          <a:p>
            <a:r>
              <a:rPr lang="en-US"/>
              <a:t>Medicare Supplement Insurance (Medigap) Policies</a:t>
            </a:r>
          </a:p>
        </p:txBody>
      </p:sp>
      <p:sp>
        <p:nvSpPr>
          <p:cNvPr id="3" name="Date Placeholder 2">
            <a:extLst>
              <a:ext uri="{FF2B5EF4-FFF2-40B4-BE49-F238E27FC236}">
                <a16:creationId xmlns:a16="http://schemas.microsoft.com/office/drawing/2014/main" id="{72EFBB00-5804-96E4-73A5-EB9A06964AE2}"/>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30528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46E0A9-2954-4851-B218-D51BB8E7735A}"/>
              </a:ext>
            </a:extLst>
          </p:cNvPr>
          <p:cNvSpPr>
            <a:spLocks noGrp="1"/>
          </p:cNvSpPr>
          <p:nvPr>
            <p:ph type="title"/>
          </p:nvPr>
        </p:nvSpPr>
        <p:spPr/>
        <p:txBody>
          <a:bodyPr anchor="ctr">
            <a:normAutofit/>
          </a:bodyPr>
          <a:lstStyle/>
          <a:p>
            <a:r>
              <a:rPr lang="en-US" sz="3000" dirty="0"/>
              <a:t>Your Rights When Buying a Medigap Policy</a:t>
            </a:r>
            <a:endParaRPr lang="en-US" sz="3000" dirty="0">
              <a:solidFill>
                <a:srgbClr val="FF0000"/>
              </a:solidFill>
            </a:endParaRPr>
          </a:p>
        </p:txBody>
      </p:sp>
      <p:sp>
        <p:nvSpPr>
          <p:cNvPr id="5" name="Content Placeholder 4">
            <a:extLst>
              <a:ext uri="{FF2B5EF4-FFF2-40B4-BE49-F238E27FC236}">
                <a16:creationId xmlns:a16="http://schemas.microsoft.com/office/drawing/2014/main" id="{2902D667-4C23-4D09-930B-2103F1709E57}"/>
              </a:ext>
            </a:extLst>
          </p:cNvPr>
          <p:cNvSpPr>
            <a:spLocks noGrp="1"/>
          </p:cNvSpPr>
          <p:nvPr>
            <p:ph type="body" sz="quarter" idx="4294967295"/>
          </p:nvPr>
        </p:nvSpPr>
        <p:spPr>
          <a:xfrm>
            <a:off x="1129802" y="1345406"/>
            <a:ext cx="10644187" cy="4167188"/>
          </a:xfrm>
        </p:spPr>
        <p:txBody>
          <a:bodyPr>
            <a:normAutofit/>
          </a:bodyPr>
          <a:lstStyle/>
          <a:p>
            <a:pPr marL="0" lvl="2" indent="0" defTabSz="685800">
              <a:lnSpc>
                <a:spcPct val="100000"/>
              </a:lnSpc>
              <a:spcBef>
                <a:spcPts val="600"/>
              </a:spcBef>
              <a:spcAft>
                <a:spcPts val="1200"/>
              </a:spcAft>
              <a:buNone/>
            </a:pPr>
            <a:r>
              <a:rPr lang="en-US" sz="2800" b="1" dirty="0">
                <a:solidFill>
                  <a:srgbClr val="00529B"/>
                </a:solidFill>
                <a:latin typeface="Arial" panose="020B0604020202020204" pitchFamily="34" charset="0"/>
                <a:cs typeface="Arial" panose="020B0604020202020204" pitchFamily="34" charset="0"/>
              </a:rPr>
              <a:t>During your Medigap OEP, insurance companies can’t:</a:t>
            </a:r>
          </a:p>
          <a:p>
            <a:pPr marL="548640" lvl="2" indent="-274320" defTabSz="862013">
              <a:lnSpc>
                <a:spcPct val="100000"/>
              </a:lnSpc>
              <a:spcBef>
                <a:spcPts val="0"/>
              </a:spcBef>
              <a:spcAft>
                <a:spcPts val="1200"/>
              </a:spcAft>
              <a:buSzPct val="100000"/>
              <a:buFont typeface="Wingdings" panose="05000000000000000000" pitchFamily="2" charset="2"/>
              <a:buChar char="§"/>
            </a:pPr>
            <a:r>
              <a:rPr lang="en-US" sz="2400" dirty="0">
                <a:solidFill>
                  <a:srgbClr val="00529B"/>
                </a:solidFill>
                <a:latin typeface="Arial" panose="020B0604020202020204" pitchFamily="34" charset="0"/>
                <a:cs typeface="Arial" panose="020B0604020202020204" pitchFamily="34" charset="0"/>
              </a:rPr>
              <a:t>Refuse to sell you any Medigap policy it offers</a:t>
            </a:r>
          </a:p>
          <a:p>
            <a:pPr marL="548640" lvl="2" indent="-274320" defTabSz="862013">
              <a:lnSpc>
                <a:spcPct val="100000"/>
              </a:lnSpc>
              <a:spcBef>
                <a:spcPts val="0"/>
              </a:spcBef>
              <a:spcAft>
                <a:spcPts val="1200"/>
              </a:spcAft>
              <a:buSzPct val="100000"/>
              <a:buFont typeface="Wingdings" panose="05000000000000000000" pitchFamily="2" charset="2"/>
              <a:buChar char="§"/>
            </a:pPr>
            <a:r>
              <a:rPr lang="en-US" sz="2400" dirty="0">
                <a:solidFill>
                  <a:srgbClr val="00529B"/>
                </a:solidFill>
                <a:latin typeface="Arial" panose="020B0604020202020204" pitchFamily="34" charset="0"/>
                <a:cs typeface="Arial" panose="020B0604020202020204" pitchFamily="34" charset="0"/>
              </a:rPr>
              <a:t>Charge more because of a past/present health problem</a:t>
            </a:r>
          </a:p>
          <a:p>
            <a:pPr marL="548640" lvl="2" indent="-274320" defTabSz="862013">
              <a:lnSpc>
                <a:spcPct val="100000"/>
              </a:lnSpc>
              <a:spcBef>
                <a:spcPts val="0"/>
              </a:spcBef>
              <a:spcAft>
                <a:spcPts val="1200"/>
              </a:spcAft>
              <a:buSzPct val="100000"/>
              <a:buFont typeface="Wingdings" panose="05000000000000000000" pitchFamily="2" charset="2"/>
              <a:buChar char="§"/>
            </a:pPr>
            <a:r>
              <a:rPr lang="en-US" sz="2400" dirty="0">
                <a:solidFill>
                  <a:srgbClr val="00529B"/>
                </a:solidFill>
                <a:latin typeface="Arial" panose="020B0604020202020204" pitchFamily="34" charset="0"/>
                <a:cs typeface="Arial" panose="020B0604020202020204" pitchFamily="34" charset="0"/>
              </a:rPr>
              <a:t>Make you wait for coverage to start (there can be a waiting period for pre-existing conditions if you don’t have creditable coverage before the OEP)</a:t>
            </a:r>
          </a:p>
        </p:txBody>
      </p:sp>
      <p:sp>
        <p:nvSpPr>
          <p:cNvPr id="6" name="Slide Number Placeholder 5">
            <a:extLst>
              <a:ext uri="{FF2B5EF4-FFF2-40B4-BE49-F238E27FC236}">
                <a16:creationId xmlns:a16="http://schemas.microsoft.com/office/drawing/2014/main" id="{DCDA89D3-59CC-1E17-F2E8-943085A30AB4}"/>
              </a:ext>
            </a:extLst>
          </p:cNvPr>
          <p:cNvSpPr>
            <a:spLocks noGrp="1"/>
          </p:cNvSpPr>
          <p:nvPr>
            <p:ph type="sldNum" sz="quarter" idx="12"/>
          </p:nvPr>
        </p:nvSpPr>
        <p:spPr/>
        <p:txBody>
          <a:bodyPr/>
          <a:lstStyle/>
          <a:p>
            <a:pPr>
              <a:defRPr/>
            </a:pPr>
            <a:fld id="{11E79EF6-0C0E-43E6-8FB3-918BC522CC5A}" type="slidenum">
              <a:rPr lang="en-US" smtClean="0"/>
              <a:pPr>
                <a:defRPr/>
              </a:pPr>
              <a:t>29</a:t>
            </a:fld>
            <a:endParaRPr lang="en-US"/>
          </a:p>
        </p:txBody>
      </p:sp>
      <p:sp>
        <p:nvSpPr>
          <p:cNvPr id="3" name="Footer Placeholder 2">
            <a:extLst>
              <a:ext uri="{FF2B5EF4-FFF2-40B4-BE49-F238E27FC236}">
                <a16:creationId xmlns:a16="http://schemas.microsoft.com/office/drawing/2014/main" id="{C7D1FD7E-99B9-6E2D-A4DF-DEA723262575}"/>
              </a:ext>
            </a:extLst>
          </p:cNvPr>
          <p:cNvSpPr>
            <a:spLocks noGrp="1"/>
          </p:cNvSpPr>
          <p:nvPr>
            <p:ph type="ftr" sz="quarter" idx="11"/>
          </p:nvPr>
        </p:nvSpPr>
        <p:spPr/>
        <p:txBody>
          <a:bodyPr/>
          <a:lstStyle/>
          <a:p>
            <a:r>
              <a:rPr lang="en-US"/>
              <a:t>Medicare Supplement Insurance (Medigap) Policies</a:t>
            </a:r>
          </a:p>
        </p:txBody>
      </p:sp>
      <p:sp>
        <p:nvSpPr>
          <p:cNvPr id="2" name="Date Placeholder 1">
            <a:extLst>
              <a:ext uri="{FF2B5EF4-FFF2-40B4-BE49-F238E27FC236}">
                <a16:creationId xmlns:a16="http://schemas.microsoft.com/office/drawing/2014/main" id="{C61ED93B-5EDB-A238-B713-6B64796F744C}"/>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361335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a:xfrm>
            <a:off x="0" y="1"/>
            <a:ext cx="12192000" cy="950692"/>
          </a:xfrm>
        </p:spPr>
        <p:txBody>
          <a:bodyPr anchor="ctr">
            <a:normAutofit/>
          </a:bodyPr>
          <a:lstStyle/>
          <a:p>
            <a:r>
              <a:rPr lang="en-US" sz="3000" dirty="0"/>
              <a:t>Session Objectives</a:t>
            </a:r>
          </a:p>
        </p:txBody>
      </p:sp>
      <p:sp>
        <p:nvSpPr>
          <p:cNvPr id="6" name="Content Placeholder 12"/>
          <p:cNvSpPr>
            <a:spLocks noGrp="1"/>
          </p:cNvSpPr>
          <p:nvPr>
            <p:ph idx="1"/>
          </p:nvPr>
        </p:nvSpPr>
        <p:spPr>
          <a:xfrm>
            <a:off x="914400" y="1280160"/>
            <a:ext cx="10658347" cy="5021042"/>
          </a:xfrm>
        </p:spPr>
        <p:txBody>
          <a:bodyPr vert="horz" lIns="91440" tIns="45720" rIns="91440" bIns="45720" rtlCol="0">
            <a:normAutofit/>
          </a:bodyPr>
          <a:lstStyle/>
          <a:p>
            <a:pPr marL="0" lvl="0" indent="0" defTabSz="685800">
              <a:lnSpc>
                <a:spcPct val="100000"/>
              </a:lnSpc>
              <a:spcBef>
                <a:spcPts val="0"/>
              </a:spcBef>
              <a:spcAft>
                <a:spcPts val="1200"/>
              </a:spcAft>
              <a:buNone/>
            </a:pPr>
            <a:r>
              <a:rPr lang="en-US" sz="2800" b="1" dirty="0">
                <a:solidFill>
                  <a:srgbClr val="00529B"/>
                </a:solidFill>
              </a:rPr>
              <a:t>At the end of this session, you’ll be able to:</a:t>
            </a:r>
          </a:p>
          <a:p>
            <a:pPr marL="548640" indent="-274320" defTabSz="685800">
              <a:lnSpc>
                <a:spcPct val="100000"/>
              </a:lnSpc>
              <a:spcBef>
                <a:spcPts val="0"/>
              </a:spcBef>
              <a:spcAft>
                <a:spcPts val="1200"/>
              </a:spcAft>
            </a:pPr>
            <a:r>
              <a:rPr lang="en-US" sz="2400" dirty="0">
                <a:solidFill>
                  <a:srgbClr val="00529B"/>
                </a:solidFill>
              </a:rPr>
              <a:t>Explain what Medigap policies are</a:t>
            </a:r>
          </a:p>
          <a:p>
            <a:pPr marL="548640" indent="-274320" defTabSz="685800">
              <a:lnSpc>
                <a:spcPct val="100000"/>
              </a:lnSpc>
              <a:spcBef>
                <a:spcPts val="0"/>
              </a:spcBef>
              <a:spcAft>
                <a:spcPts val="1200"/>
              </a:spcAft>
            </a:pPr>
            <a:r>
              <a:rPr lang="en-US" sz="2400" dirty="0">
                <a:solidFill>
                  <a:srgbClr val="00529B"/>
                </a:solidFill>
              </a:rPr>
              <a:t>Recognize key Medigap terms</a:t>
            </a:r>
          </a:p>
          <a:p>
            <a:pPr marL="548640" indent="-274320" defTabSz="685800">
              <a:lnSpc>
                <a:spcPct val="100000"/>
              </a:lnSpc>
              <a:spcBef>
                <a:spcPts val="0"/>
              </a:spcBef>
              <a:spcAft>
                <a:spcPts val="1200"/>
              </a:spcAft>
            </a:pPr>
            <a:r>
              <a:rPr lang="en-US" sz="2400" dirty="0">
                <a:solidFill>
                  <a:srgbClr val="00529B"/>
                </a:solidFill>
              </a:rPr>
              <a:t>Provide steps to buying a Medigap policy</a:t>
            </a:r>
          </a:p>
          <a:p>
            <a:pPr marL="548640" indent="-274320" defTabSz="685800">
              <a:lnSpc>
                <a:spcPct val="100000"/>
              </a:lnSpc>
              <a:spcBef>
                <a:spcPts val="0"/>
              </a:spcBef>
              <a:spcAft>
                <a:spcPts val="1200"/>
              </a:spcAft>
            </a:pPr>
            <a:r>
              <a:rPr lang="en-US" sz="2400" dirty="0">
                <a:solidFill>
                  <a:srgbClr val="00529B"/>
                </a:solidFill>
              </a:rPr>
              <a:t>Identify the best time to buy a Medigap policy</a:t>
            </a:r>
          </a:p>
          <a:p>
            <a:pPr marL="548640" indent="-274320" defTabSz="685800">
              <a:lnSpc>
                <a:spcPct val="100000"/>
              </a:lnSpc>
              <a:spcBef>
                <a:spcPts val="0"/>
              </a:spcBef>
              <a:spcAft>
                <a:spcPts val="1200"/>
              </a:spcAft>
            </a:pPr>
            <a:r>
              <a:rPr lang="en-US" sz="2400" dirty="0">
                <a:solidFill>
                  <a:srgbClr val="00529B"/>
                </a:solidFill>
              </a:rPr>
              <a:t>Explain guaranteed issue rights</a:t>
            </a:r>
          </a:p>
          <a:p>
            <a:pPr marL="548640" indent="-274320" defTabSz="685800">
              <a:lnSpc>
                <a:spcPct val="100000"/>
              </a:lnSpc>
              <a:spcBef>
                <a:spcPts val="0"/>
              </a:spcBef>
              <a:spcAft>
                <a:spcPts val="1200"/>
              </a:spcAft>
            </a:pPr>
            <a:r>
              <a:rPr lang="en-US" sz="2400" dirty="0">
                <a:solidFill>
                  <a:srgbClr val="00529B"/>
                </a:solidFill>
              </a:rPr>
              <a:t>Learn where to get information on Medigap rights and protections</a:t>
            </a:r>
          </a:p>
        </p:txBody>
      </p:sp>
      <p:sp>
        <p:nvSpPr>
          <p:cNvPr id="7" name="Slide Number Placeholder 6">
            <a:extLst>
              <a:ext uri="{FF2B5EF4-FFF2-40B4-BE49-F238E27FC236}">
                <a16:creationId xmlns:a16="http://schemas.microsoft.com/office/drawing/2014/main" id="{296A2195-1B22-066B-DFD9-BD94DBFB559E}"/>
              </a:ext>
            </a:extLst>
          </p:cNvPr>
          <p:cNvSpPr>
            <a:spLocks noGrp="1"/>
          </p:cNvSpPr>
          <p:nvPr>
            <p:ph type="sldNum" sz="quarter" idx="12"/>
          </p:nvPr>
        </p:nvSpPr>
        <p:spPr/>
        <p:txBody>
          <a:bodyPr/>
          <a:lstStyle/>
          <a:p>
            <a:fld id="{F0CCE2AE-27A2-40B1-80D1-5342831D4722}" type="slidenum">
              <a:rPr lang="en-US" smtClean="0"/>
              <a:pPr/>
              <a:t>3</a:t>
            </a:fld>
            <a:endParaRPr lang="en-US"/>
          </a:p>
        </p:txBody>
      </p:sp>
      <p:sp>
        <p:nvSpPr>
          <p:cNvPr id="5" name="Footer Placeholder 4">
            <a:extLst>
              <a:ext uri="{FF2B5EF4-FFF2-40B4-BE49-F238E27FC236}">
                <a16:creationId xmlns:a16="http://schemas.microsoft.com/office/drawing/2014/main" id="{C56967E0-47FC-794B-AD9C-C3A296618241}"/>
              </a:ext>
            </a:extLst>
          </p:cNvPr>
          <p:cNvSpPr>
            <a:spLocks noGrp="1"/>
          </p:cNvSpPr>
          <p:nvPr>
            <p:ph type="ftr" sz="quarter" idx="11"/>
          </p:nvPr>
        </p:nvSpPr>
        <p:spPr>
          <a:xfrm>
            <a:off x="4038600" y="6492240"/>
            <a:ext cx="4114800" cy="365125"/>
          </a:xfrm>
        </p:spPr>
        <p:txBody>
          <a:bodyPr/>
          <a:lstStyle/>
          <a:p>
            <a:r>
              <a:rPr lang="en-US"/>
              <a:t>Medicare Supplement Insurance (Medigap) Policies</a:t>
            </a:r>
            <a:endParaRPr lang="en-US" dirty="0"/>
          </a:p>
        </p:txBody>
      </p:sp>
      <p:sp>
        <p:nvSpPr>
          <p:cNvPr id="4" name="Date Placeholder 3">
            <a:extLst>
              <a:ext uri="{FF2B5EF4-FFF2-40B4-BE49-F238E27FC236}">
                <a16:creationId xmlns:a16="http://schemas.microsoft.com/office/drawing/2014/main" id="{30BEAB62-196E-E14C-A6ED-C01E478BF8F9}"/>
              </a:ext>
            </a:extLst>
          </p:cNvPr>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340521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idx="4294967295"/>
          </p:nvPr>
        </p:nvSpPr>
        <p:spPr>
          <a:xfrm>
            <a:off x="0" y="0"/>
            <a:ext cx="12192000" cy="949325"/>
          </a:xfrm>
        </p:spPr>
        <p:txBody>
          <a:bodyPr anchor="ctr">
            <a:normAutofit/>
          </a:bodyPr>
          <a:lstStyle/>
          <a:p>
            <a:r>
              <a:rPr lang="en-US" sz="3000" dirty="0"/>
              <a:t>If You Delay Enrolling in Part B</a:t>
            </a:r>
          </a:p>
        </p:txBody>
      </p:sp>
      <p:sp>
        <p:nvSpPr>
          <p:cNvPr id="5" name="Content Placeholder 4">
            <a:extLst>
              <a:ext uri="{FF2B5EF4-FFF2-40B4-BE49-F238E27FC236}">
                <a16:creationId xmlns:a16="http://schemas.microsoft.com/office/drawing/2014/main" id="{E5C65317-351A-4B4B-B39D-DEE3CF8DF0A4}"/>
              </a:ext>
            </a:extLst>
          </p:cNvPr>
          <p:cNvSpPr>
            <a:spLocks noGrp="1"/>
          </p:cNvSpPr>
          <p:nvPr>
            <p:ph type="body" sz="quarter" idx="4294967295"/>
          </p:nvPr>
        </p:nvSpPr>
        <p:spPr>
          <a:xfrm>
            <a:off x="946922" y="1357902"/>
            <a:ext cx="10644187" cy="4616450"/>
          </a:xfrm>
        </p:spPr>
        <p:txBody>
          <a:bodyPr>
            <a:normAutofit/>
          </a:bodyPr>
          <a:lstStyle/>
          <a:p>
            <a:pPr marL="0" lvl="1" indent="0" defTabSz="685800">
              <a:lnSpc>
                <a:spcPct val="100000"/>
              </a:lnSpc>
              <a:spcBef>
                <a:spcPts val="0"/>
              </a:spcBef>
              <a:spcAft>
                <a:spcPts val="1200"/>
              </a:spcAft>
              <a:buNone/>
            </a:pPr>
            <a:r>
              <a:rPr lang="en-US" sz="2800" b="1" dirty="0">
                <a:solidFill>
                  <a:srgbClr val="00529B"/>
                </a:solidFill>
              </a:rPr>
              <a:t>If you or your spouse has group health coverage through an employer or union due to current employment, you may want </a:t>
            </a:r>
            <a:br>
              <a:rPr lang="en-US" sz="2800" b="1" dirty="0">
                <a:solidFill>
                  <a:srgbClr val="00529B"/>
                </a:solidFill>
              </a:rPr>
            </a:br>
            <a:r>
              <a:rPr lang="en-US" sz="2800" b="1" dirty="0">
                <a:solidFill>
                  <a:srgbClr val="00529B"/>
                </a:solidFill>
              </a:rPr>
              <a:t>to wait to sign up for Part B because: </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Group health coverage often provides coverage similar to Part B</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You would be paying for Part B before you need it</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Your Medigap OEP might expire before a Medigap policy </a:t>
            </a:r>
            <a:br>
              <a:rPr lang="en-US" sz="2400" dirty="0">
                <a:solidFill>
                  <a:srgbClr val="00529B"/>
                </a:solidFill>
              </a:rPr>
            </a:br>
            <a:r>
              <a:rPr lang="en-US" sz="2400" dirty="0">
                <a:solidFill>
                  <a:srgbClr val="00529B"/>
                </a:solidFill>
              </a:rPr>
              <a:t>would be useful</a:t>
            </a:r>
            <a:endParaRPr lang="en-US" sz="1800" dirty="0">
              <a:solidFill>
                <a:srgbClr val="00529B"/>
              </a:solidFill>
            </a:endParaRPr>
          </a:p>
        </p:txBody>
      </p:sp>
      <p:sp>
        <p:nvSpPr>
          <p:cNvPr id="6" name="Slide Number Placeholder 5">
            <a:extLst>
              <a:ext uri="{FF2B5EF4-FFF2-40B4-BE49-F238E27FC236}">
                <a16:creationId xmlns:a16="http://schemas.microsoft.com/office/drawing/2014/main" id="{0F3780D8-F066-78B4-BF39-2CB146974E59}"/>
              </a:ext>
            </a:extLst>
          </p:cNvPr>
          <p:cNvSpPr>
            <a:spLocks noGrp="1"/>
          </p:cNvSpPr>
          <p:nvPr>
            <p:ph type="sldNum" sz="quarter" idx="12"/>
          </p:nvPr>
        </p:nvSpPr>
        <p:spPr/>
        <p:txBody>
          <a:bodyPr/>
          <a:lstStyle/>
          <a:p>
            <a:pPr>
              <a:defRPr/>
            </a:pPr>
            <a:fld id="{11E79EF6-0C0E-43E6-8FB3-918BC522CC5A}" type="slidenum">
              <a:rPr lang="en-US" smtClean="0"/>
              <a:pPr>
                <a:defRPr/>
              </a:pPr>
              <a:t>30</a:t>
            </a:fld>
            <a:endParaRPr lang="en-US"/>
          </a:p>
        </p:txBody>
      </p:sp>
      <p:sp>
        <p:nvSpPr>
          <p:cNvPr id="4" name="Footer Placeholder 3">
            <a:extLst>
              <a:ext uri="{FF2B5EF4-FFF2-40B4-BE49-F238E27FC236}">
                <a16:creationId xmlns:a16="http://schemas.microsoft.com/office/drawing/2014/main" id="{715C0CAD-C477-A891-642A-EB5FC8C2B108}"/>
              </a:ext>
            </a:extLst>
          </p:cNvPr>
          <p:cNvSpPr>
            <a:spLocks noGrp="1"/>
          </p:cNvSpPr>
          <p:nvPr>
            <p:ph type="ftr" sz="quarter" idx="11"/>
          </p:nvPr>
        </p:nvSpPr>
        <p:spPr/>
        <p:txBody>
          <a:bodyPr/>
          <a:lstStyle/>
          <a:p>
            <a:r>
              <a:rPr lang="en-US"/>
              <a:t>Medicare Supplement Insurance (Medigap) Policies</a:t>
            </a:r>
          </a:p>
        </p:txBody>
      </p:sp>
      <p:sp>
        <p:nvSpPr>
          <p:cNvPr id="3" name="Date Placeholder 2">
            <a:extLst>
              <a:ext uri="{FF2B5EF4-FFF2-40B4-BE49-F238E27FC236}">
                <a16:creationId xmlns:a16="http://schemas.microsoft.com/office/drawing/2014/main" id="{9AF5E2DD-C0AA-BEA3-3754-E9308DDAE39F}"/>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345284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idx="4294967295"/>
          </p:nvPr>
        </p:nvSpPr>
        <p:spPr>
          <a:xfrm>
            <a:off x="0" y="0"/>
            <a:ext cx="12192000" cy="938213"/>
          </a:xfrm>
        </p:spPr>
        <p:txBody>
          <a:bodyPr anchor="ctr">
            <a:normAutofit/>
          </a:bodyPr>
          <a:lstStyle/>
          <a:p>
            <a:r>
              <a:rPr lang="en-US" sz="3000" dirty="0"/>
              <a:t>Pre-existing Conditions &amp; Medigap</a:t>
            </a:r>
          </a:p>
        </p:txBody>
      </p:sp>
      <p:sp>
        <p:nvSpPr>
          <p:cNvPr id="8" name="Content Placeholder 4">
            <a:extLst>
              <a:ext uri="{FF2B5EF4-FFF2-40B4-BE49-F238E27FC236}">
                <a16:creationId xmlns:a16="http://schemas.microsoft.com/office/drawing/2014/main" id="{290750F3-4889-426A-A600-9DAA91EF1FBA}"/>
              </a:ext>
            </a:extLst>
          </p:cNvPr>
          <p:cNvSpPr>
            <a:spLocks noGrp="1"/>
          </p:cNvSpPr>
          <p:nvPr>
            <p:ph type="body" sz="quarter" idx="4294967295"/>
          </p:nvPr>
        </p:nvSpPr>
        <p:spPr>
          <a:xfrm>
            <a:off x="946921" y="1344839"/>
            <a:ext cx="10644187" cy="4611688"/>
          </a:xfrm>
        </p:spPr>
        <p:txBody>
          <a:bodyPr>
            <a:normAutofit/>
          </a:bodyPr>
          <a:lstStyle/>
          <a:p>
            <a:pPr marL="274320" indent="-274320" defTabSz="685800">
              <a:lnSpc>
                <a:spcPct val="100000"/>
              </a:lnSpc>
              <a:spcBef>
                <a:spcPts val="0"/>
              </a:spcBef>
              <a:spcAft>
                <a:spcPts val="1200"/>
              </a:spcAft>
            </a:pPr>
            <a:r>
              <a:rPr lang="en-US" sz="2800" dirty="0">
                <a:solidFill>
                  <a:srgbClr val="00529B"/>
                </a:solidFill>
              </a:rPr>
              <a:t>Pre-existing condition ‒ Health problem for which you were treated or diagnosed within 6 months before coverage start date</a:t>
            </a:r>
          </a:p>
          <a:p>
            <a:pPr marL="274320" lvl="0" indent="-274320" defTabSz="685800">
              <a:lnSpc>
                <a:spcPct val="100000"/>
              </a:lnSpc>
              <a:spcBef>
                <a:spcPts val="0"/>
              </a:spcBef>
              <a:spcAft>
                <a:spcPts val="1200"/>
              </a:spcAft>
            </a:pPr>
            <a:r>
              <a:rPr lang="en-US" sz="2800" dirty="0">
                <a:solidFill>
                  <a:srgbClr val="00529B"/>
                </a:solidFill>
              </a:rPr>
              <a:t>Pre-existing condition waiting period ‒ Insurance companies can refuse to cover out-of-pocket costs for excluded condition for up to 6 months (“look-back period”) </a:t>
            </a:r>
          </a:p>
          <a:p>
            <a:pPr marL="274320" indent="-274320" defTabSz="685800">
              <a:lnSpc>
                <a:spcPct val="100000"/>
              </a:lnSpc>
              <a:spcBef>
                <a:spcPts val="0"/>
              </a:spcBef>
              <a:spcAft>
                <a:spcPts val="1200"/>
              </a:spcAft>
            </a:pPr>
            <a:r>
              <a:rPr lang="en-US" sz="2800" dirty="0">
                <a:solidFill>
                  <a:srgbClr val="00529B"/>
                </a:solidFill>
              </a:rPr>
              <a:t>If you had at least 6 months of continuous prior creditable coverage (with no break in coverage for more than 63 days), insurance companies can’t make you wait before covering your pre-existing conditions</a:t>
            </a:r>
          </a:p>
        </p:txBody>
      </p:sp>
      <p:sp>
        <p:nvSpPr>
          <p:cNvPr id="5" name="Slide Number Placeholder 4">
            <a:extLst>
              <a:ext uri="{FF2B5EF4-FFF2-40B4-BE49-F238E27FC236}">
                <a16:creationId xmlns:a16="http://schemas.microsoft.com/office/drawing/2014/main" id="{B10C9A5D-986D-0712-935B-458106701E85}"/>
              </a:ext>
            </a:extLst>
          </p:cNvPr>
          <p:cNvSpPr>
            <a:spLocks noGrp="1"/>
          </p:cNvSpPr>
          <p:nvPr>
            <p:ph type="sldNum" sz="quarter" idx="12"/>
          </p:nvPr>
        </p:nvSpPr>
        <p:spPr/>
        <p:txBody>
          <a:bodyPr/>
          <a:lstStyle/>
          <a:p>
            <a:pPr>
              <a:defRPr/>
            </a:pPr>
            <a:fld id="{11E79EF6-0C0E-43E6-8FB3-918BC522CC5A}" type="slidenum">
              <a:rPr lang="en-US" smtClean="0"/>
              <a:pPr>
                <a:defRPr/>
              </a:pPr>
              <a:t>31</a:t>
            </a:fld>
            <a:endParaRPr lang="en-US"/>
          </a:p>
        </p:txBody>
      </p:sp>
      <p:sp>
        <p:nvSpPr>
          <p:cNvPr id="4" name="Footer Placeholder 3">
            <a:extLst>
              <a:ext uri="{FF2B5EF4-FFF2-40B4-BE49-F238E27FC236}">
                <a16:creationId xmlns:a16="http://schemas.microsoft.com/office/drawing/2014/main" id="{F625E46C-644C-2070-D540-E6441B60CE7B}"/>
              </a:ext>
            </a:extLst>
          </p:cNvPr>
          <p:cNvSpPr>
            <a:spLocks noGrp="1"/>
          </p:cNvSpPr>
          <p:nvPr>
            <p:ph type="ftr" sz="quarter" idx="11"/>
          </p:nvPr>
        </p:nvSpPr>
        <p:spPr/>
        <p:txBody>
          <a:bodyPr/>
          <a:lstStyle/>
          <a:p>
            <a:r>
              <a:rPr lang="en-US"/>
              <a:t>Medicare Supplement Insurance (Medigap) Policies</a:t>
            </a:r>
          </a:p>
        </p:txBody>
      </p:sp>
      <p:sp>
        <p:nvSpPr>
          <p:cNvPr id="3" name="Date Placeholder 2">
            <a:extLst>
              <a:ext uri="{FF2B5EF4-FFF2-40B4-BE49-F238E27FC236}">
                <a16:creationId xmlns:a16="http://schemas.microsoft.com/office/drawing/2014/main" id="{A813D45E-E7F8-5013-0C58-5E7043C464B8}"/>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320990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p:txBody>
          <a:bodyPr anchor="ctr">
            <a:normAutofit/>
          </a:bodyPr>
          <a:lstStyle/>
          <a:p>
            <a:r>
              <a:rPr lang="en-US" dirty="0"/>
              <a:t>Medigap for People With a Disability </a:t>
            </a:r>
            <a:br>
              <a:rPr lang="en-US" dirty="0"/>
            </a:br>
            <a:r>
              <a:rPr lang="en-US" dirty="0"/>
              <a:t>or End-Stage Renal Disease (ESRD)</a:t>
            </a:r>
          </a:p>
        </p:txBody>
      </p:sp>
      <p:sp>
        <p:nvSpPr>
          <p:cNvPr id="5" name="Content Placeholder 4">
            <a:extLst>
              <a:ext uri="{FF2B5EF4-FFF2-40B4-BE49-F238E27FC236}">
                <a16:creationId xmlns:a16="http://schemas.microsoft.com/office/drawing/2014/main" id="{E5C65317-351A-4B4B-B39D-DEE3CF8DF0A4}"/>
              </a:ext>
            </a:extLst>
          </p:cNvPr>
          <p:cNvSpPr>
            <a:spLocks noGrp="1"/>
          </p:cNvSpPr>
          <p:nvPr>
            <p:ph type="body" sz="quarter" idx="4294967295"/>
          </p:nvPr>
        </p:nvSpPr>
        <p:spPr>
          <a:xfrm>
            <a:off x="1025299" y="1345406"/>
            <a:ext cx="10644187" cy="4167188"/>
          </a:xfrm>
        </p:spPr>
        <p:txBody>
          <a:bodyPr>
            <a:normAutofit/>
          </a:bodyPr>
          <a:lstStyle/>
          <a:p>
            <a:pPr marL="274320" lvl="0" indent="-274320" defTabSz="685800">
              <a:lnSpc>
                <a:spcPct val="100000"/>
              </a:lnSpc>
              <a:spcBef>
                <a:spcPts val="0"/>
              </a:spcBef>
              <a:spcAft>
                <a:spcPts val="1200"/>
              </a:spcAft>
            </a:pPr>
            <a:r>
              <a:rPr lang="en-US" sz="2800" dirty="0">
                <a:solidFill>
                  <a:srgbClr val="00529B"/>
                </a:solidFill>
              </a:rPr>
              <a:t>You may not be able to buy a Medigap policy until you turn 65</a:t>
            </a:r>
          </a:p>
          <a:p>
            <a:pPr marL="274320" lvl="0" indent="-274320" defTabSz="685800">
              <a:lnSpc>
                <a:spcPct val="100000"/>
              </a:lnSpc>
              <a:spcBef>
                <a:spcPts val="0"/>
              </a:spcBef>
              <a:spcAft>
                <a:spcPts val="1200"/>
              </a:spcAft>
            </a:pPr>
            <a:r>
              <a:rPr lang="en-US" sz="2800" dirty="0">
                <a:solidFill>
                  <a:srgbClr val="00529B"/>
                </a:solidFill>
              </a:rPr>
              <a:t>Companies may voluntarily sell you a Medigap policy</a:t>
            </a:r>
          </a:p>
          <a:p>
            <a:pPr marL="548640" lvl="2" indent="-274320" defTabSz="685800">
              <a:lnSpc>
                <a:spcPct val="100000"/>
              </a:lnSpc>
              <a:spcBef>
                <a:spcPts val="0"/>
              </a:spcBef>
              <a:spcAft>
                <a:spcPts val="1200"/>
              </a:spcAft>
            </a:pPr>
            <a:r>
              <a:rPr lang="en-US" sz="2400" dirty="0">
                <a:solidFill>
                  <a:srgbClr val="00529B"/>
                </a:solidFill>
                <a:latin typeface="Arial" panose="020B0604020202020204" pitchFamily="34" charset="0"/>
                <a:cs typeface="Arial" panose="020B0604020202020204" pitchFamily="34" charset="0"/>
              </a:rPr>
              <a:t>May cost more than policies sold to people over 65</a:t>
            </a:r>
          </a:p>
          <a:p>
            <a:pPr marL="548640" lvl="2" indent="-274320" defTabSz="685800">
              <a:lnSpc>
                <a:spcPct val="100000"/>
              </a:lnSpc>
              <a:spcBef>
                <a:spcPts val="0"/>
              </a:spcBef>
              <a:spcAft>
                <a:spcPts val="1200"/>
              </a:spcAft>
            </a:pPr>
            <a:r>
              <a:rPr lang="en-US" sz="2400" dirty="0">
                <a:solidFill>
                  <a:srgbClr val="00529B"/>
                </a:solidFill>
                <a:latin typeface="Arial" panose="020B0604020202020204" pitchFamily="34" charset="0"/>
                <a:cs typeface="Arial" panose="020B0604020202020204" pitchFamily="34" charset="0"/>
              </a:rPr>
              <a:t>Can use medical underwriting</a:t>
            </a:r>
          </a:p>
          <a:p>
            <a:pPr marL="274320" lvl="0" indent="-274320" defTabSz="685800">
              <a:lnSpc>
                <a:spcPct val="100000"/>
              </a:lnSpc>
              <a:spcBef>
                <a:spcPts val="0"/>
              </a:spcBef>
              <a:spcAft>
                <a:spcPts val="1200"/>
              </a:spcAft>
            </a:pPr>
            <a:r>
              <a:rPr lang="en-US" sz="2800" dirty="0">
                <a:solidFill>
                  <a:srgbClr val="00529B"/>
                </a:solidFill>
              </a:rPr>
              <a:t>You’ll get a Medigap OEP at 65</a:t>
            </a:r>
          </a:p>
        </p:txBody>
      </p:sp>
      <p:sp>
        <p:nvSpPr>
          <p:cNvPr id="6" name="Slide Number Placeholder 5">
            <a:extLst>
              <a:ext uri="{FF2B5EF4-FFF2-40B4-BE49-F238E27FC236}">
                <a16:creationId xmlns:a16="http://schemas.microsoft.com/office/drawing/2014/main" id="{AD03F3AE-9865-4D87-8851-57A8257AA2A5}"/>
              </a:ext>
            </a:extLst>
          </p:cNvPr>
          <p:cNvSpPr>
            <a:spLocks noGrp="1"/>
          </p:cNvSpPr>
          <p:nvPr>
            <p:ph type="sldNum" sz="quarter" idx="12"/>
          </p:nvPr>
        </p:nvSpPr>
        <p:spPr/>
        <p:txBody>
          <a:bodyPr/>
          <a:lstStyle/>
          <a:p>
            <a:pPr>
              <a:defRPr/>
            </a:pPr>
            <a:fld id="{11E79EF6-0C0E-43E6-8FB3-918BC522CC5A}" type="slidenum">
              <a:rPr lang="en-US" smtClean="0"/>
              <a:pPr>
                <a:defRPr/>
              </a:pPr>
              <a:t>32</a:t>
            </a:fld>
            <a:endParaRPr lang="en-US"/>
          </a:p>
        </p:txBody>
      </p:sp>
      <p:sp>
        <p:nvSpPr>
          <p:cNvPr id="4" name="Footer Placeholder 3">
            <a:extLst>
              <a:ext uri="{FF2B5EF4-FFF2-40B4-BE49-F238E27FC236}">
                <a16:creationId xmlns:a16="http://schemas.microsoft.com/office/drawing/2014/main" id="{9FE74F67-B01C-AAF6-CF1A-5F8448BD3765}"/>
              </a:ext>
            </a:extLst>
          </p:cNvPr>
          <p:cNvSpPr>
            <a:spLocks noGrp="1"/>
          </p:cNvSpPr>
          <p:nvPr>
            <p:ph type="ftr" sz="quarter" idx="11"/>
          </p:nvPr>
        </p:nvSpPr>
        <p:spPr/>
        <p:txBody>
          <a:bodyPr/>
          <a:lstStyle/>
          <a:p>
            <a:r>
              <a:rPr lang="en-US"/>
              <a:t>Medicare Supplement Insurance (Medigap) Policies</a:t>
            </a:r>
          </a:p>
        </p:txBody>
      </p:sp>
      <p:sp>
        <p:nvSpPr>
          <p:cNvPr id="3" name="Date Placeholder 2">
            <a:extLst>
              <a:ext uri="{FF2B5EF4-FFF2-40B4-BE49-F238E27FC236}">
                <a16:creationId xmlns:a16="http://schemas.microsoft.com/office/drawing/2014/main" id="{FBB2A92E-FD5F-3D43-A145-ECAD0E196DCF}"/>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406302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25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childTnLst>
                          </p:cTn>
                        </p:par>
                        <p:par>
                          <p:cTn id="14" fill="hold">
                            <p:stCondLst>
                              <p:cond delay="250"/>
                            </p:stCondLst>
                            <p:childTnLst>
                              <p:par>
                                <p:cTn id="15" presetID="1" presetClass="entr" presetSubtype="0" fill="hold" nodeType="afterEffect">
                                  <p:stCondLst>
                                    <p:cond delay="25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BEC8E8FC-DB1C-410D-A071-FA6F05C0856B}"/>
              </a:ext>
            </a:extLst>
          </p:cNvPr>
          <p:cNvSpPr>
            <a:spLocks noGrp="1"/>
          </p:cNvSpPr>
          <p:nvPr>
            <p:ph type="title"/>
          </p:nvPr>
        </p:nvSpPr>
        <p:spPr/>
        <p:txBody>
          <a:bodyPr anchor="ctr">
            <a:normAutofit/>
          </a:bodyPr>
          <a:lstStyle/>
          <a:p>
            <a:r>
              <a:rPr lang="en-US" sz="3000" dirty="0"/>
              <a:t>Steps to Buy a Medigap Policy</a:t>
            </a:r>
          </a:p>
        </p:txBody>
      </p:sp>
      <p:pic>
        <p:nvPicPr>
          <p:cNvPr id="3" name="Picture 2" descr="Image of a person climbing steps">
            <a:extLst>
              <a:ext uri="{FF2B5EF4-FFF2-40B4-BE49-F238E27FC236}">
                <a16:creationId xmlns:a16="http://schemas.microsoft.com/office/drawing/2014/main" id="{1B9D19C0-963C-40E1-A327-F972B701C4A0}"/>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21241" y="2194272"/>
            <a:ext cx="2847079" cy="3133616"/>
          </a:xfrm>
          <a:prstGeom prst="rect">
            <a:avLst/>
          </a:prstGeom>
        </p:spPr>
      </p:pic>
      <p:sp>
        <p:nvSpPr>
          <p:cNvPr id="6" name="Text Placeholder 5">
            <a:extLst>
              <a:ext uri="{FF2B5EF4-FFF2-40B4-BE49-F238E27FC236}">
                <a16:creationId xmlns:a16="http://schemas.microsoft.com/office/drawing/2014/main" id="{43E24DCE-B1FD-DCA0-B1E6-6D5CD7BE70B3}"/>
              </a:ext>
            </a:extLst>
          </p:cNvPr>
          <p:cNvSpPr>
            <a:spLocks noGrp="1"/>
          </p:cNvSpPr>
          <p:nvPr>
            <p:ph type="body" sz="quarter" idx="13"/>
          </p:nvPr>
        </p:nvSpPr>
        <p:spPr>
          <a:xfrm>
            <a:off x="925736" y="4708830"/>
            <a:ext cx="1554480" cy="914400"/>
          </a:xfrm>
          <a:solidFill>
            <a:srgbClr val="002060"/>
          </a:solidFill>
          <a:effectLst>
            <a:outerShdw blurRad="50800" dist="38100" dir="2700000" algn="tl" rotWithShape="0">
              <a:prstClr val="black">
                <a:alpha val="40000"/>
              </a:prstClr>
            </a:outerShdw>
          </a:effectLst>
        </p:spPr>
        <p:txBody>
          <a:bodyPr anchor="ctr">
            <a:normAutofit/>
          </a:bodyPr>
          <a:lstStyle/>
          <a:p>
            <a:pPr marL="0" indent="0" algn="ctr">
              <a:buNone/>
            </a:pPr>
            <a:r>
              <a:rPr lang="en-US" sz="2400" b="1" dirty="0">
                <a:solidFill>
                  <a:schemeClr val="bg1"/>
                </a:solidFill>
                <a:latin typeface="+mn-lt"/>
              </a:rPr>
              <a:t>STEP 1</a:t>
            </a:r>
          </a:p>
        </p:txBody>
      </p:sp>
      <p:sp>
        <p:nvSpPr>
          <p:cNvPr id="7" name="Text Placeholder 6">
            <a:extLst>
              <a:ext uri="{FF2B5EF4-FFF2-40B4-BE49-F238E27FC236}">
                <a16:creationId xmlns:a16="http://schemas.microsoft.com/office/drawing/2014/main" id="{7CDA3429-1A13-F6D6-14BD-BBBE0B69F525}"/>
              </a:ext>
            </a:extLst>
          </p:cNvPr>
          <p:cNvSpPr>
            <a:spLocks noGrp="1"/>
          </p:cNvSpPr>
          <p:nvPr>
            <p:ph type="body" sz="quarter" idx="14"/>
          </p:nvPr>
        </p:nvSpPr>
        <p:spPr>
          <a:xfrm>
            <a:off x="2483792" y="4708830"/>
            <a:ext cx="9165557" cy="914400"/>
          </a:xfr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marL="0" indent="0" algn="ctr">
              <a:spcAft>
                <a:spcPts val="0"/>
              </a:spcAft>
              <a:buNone/>
            </a:pPr>
            <a:r>
              <a:rPr lang="en-US" sz="2400" dirty="0">
                <a:solidFill>
                  <a:schemeClr val="accent5">
                    <a:lumMod val="50000"/>
                  </a:schemeClr>
                </a:solidFill>
                <a:latin typeface="+mn-lt"/>
                <a:cs typeface="+mn-cs"/>
              </a:rPr>
              <a:t>Decide which benefits you want, then decide which of the standardized Medigap policies meet your needs</a:t>
            </a:r>
          </a:p>
        </p:txBody>
      </p:sp>
      <p:sp>
        <p:nvSpPr>
          <p:cNvPr id="8" name="Text Placeholder 7">
            <a:extLst>
              <a:ext uri="{FF2B5EF4-FFF2-40B4-BE49-F238E27FC236}">
                <a16:creationId xmlns:a16="http://schemas.microsoft.com/office/drawing/2014/main" id="{297D4B12-2077-9038-5966-20D256CCD57D}"/>
              </a:ext>
            </a:extLst>
          </p:cNvPr>
          <p:cNvSpPr>
            <a:spLocks noGrp="1"/>
          </p:cNvSpPr>
          <p:nvPr>
            <p:ph type="body" sz="quarter" idx="15"/>
          </p:nvPr>
        </p:nvSpPr>
        <p:spPr>
          <a:xfrm>
            <a:off x="2483790" y="3764523"/>
            <a:ext cx="1554480" cy="914400"/>
          </a:xfrm>
          <a:solidFill>
            <a:srgbClr val="002060"/>
          </a:solidFill>
          <a:effectLst>
            <a:outerShdw blurRad="50800" dist="38100" dir="2700000" algn="tl" rotWithShape="0">
              <a:prstClr val="black">
                <a:alpha val="40000"/>
              </a:prstClr>
            </a:outerShdw>
          </a:effectLst>
        </p:spPr>
        <p:txBody>
          <a:bodyPr anchor="ctr">
            <a:normAutofit/>
          </a:bodyPr>
          <a:lstStyle/>
          <a:p>
            <a:pPr marL="0" indent="0" algn="ctr">
              <a:buNone/>
            </a:pPr>
            <a:r>
              <a:rPr lang="en-US" sz="2400" b="1" dirty="0">
                <a:solidFill>
                  <a:schemeClr val="bg1"/>
                </a:solidFill>
                <a:latin typeface="+mn-lt"/>
              </a:rPr>
              <a:t>STEP 2</a:t>
            </a:r>
          </a:p>
        </p:txBody>
      </p:sp>
      <p:sp>
        <p:nvSpPr>
          <p:cNvPr id="9" name="Text Placeholder 8">
            <a:extLst>
              <a:ext uri="{FF2B5EF4-FFF2-40B4-BE49-F238E27FC236}">
                <a16:creationId xmlns:a16="http://schemas.microsoft.com/office/drawing/2014/main" id="{19E2D4A2-C750-9DE3-3531-22F711DBE2AC}"/>
              </a:ext>
            </a:extLst>
          </p:cNvPr>
          <p:cNvSpPr>
            <a:spLocks noGrp="1"/>
          </p:cNvSpPr>
          <p:nvPr>
            <p:ph type="body" sz="quarter" idx="16"/>
          </p:nvPr>
        </p:nvSpPr>
        <p:spPr>
          <a:xfrm>
            <a:off x="4038270" y="3764523"/>
            <a:ext cx="7611079" cy="914400"/>
          </a:xfr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marL="0" indent="0" algn="ctr">
              <a:spcAft>
                <a:spcPts val="0"/>
              </a:spcAft>
              <a:buNone/>
            </a:pPr>
            <a:r>
              <a:rPr lang="en-US" sz="2400" dirty="0">
                <a:solidFill>
                  <a:schemeClr val="accent5">
                    <a:lumMod val="50000"/>
                  </a:schemeClr>
                </a:solidFill>
                <a:latin typeface="+mn-lt"/>
                <a:cs typeface="+mn-cs"/>
              </a:rPr>
              <a:t>Find out which insurance companies sell Medigap policies </a:t>
            </a:r>
          </a:p>
          <a:p>
            <a:pPr marL="0" indent="0" algn="ctr">
              <a:spcAft>
                <a:spcPts val="0"/>
              </a:spcAft>
              <a:buNone/>
            </a:pPr>
            <a:r>
              <a:rPr lang="en-US" sz="2400" dirty="0">
                <a:solidFill>
                  <a:schemeClr val="accent5">
                    <a:lumMod val="50000"/>
                  </a:schemeClr>
                </a:solidFill>
                <a:latin typeface="+mn-lt"/>
                <a:cs typeface="+mn-cs"/>
              </a:rPr>
              <a:t>in your state </a:t>
            </a:r>
          </a:p>
        </p:txBody>
      </p:sp>
      <p:sp>
        <p:nvSpPr>
          <p:cNvPr id="10" name="Text Placeholder 9">
            <a:extLst>
              <a:ext uri="{FF2B5EF4-FFF2-40B4-BE49-F238E27FC236}">
                <a16:creationId xmlns:a16="http://schemas.microsoft.com/office/drawing/2014/main" id="{3A4F278C-EB8C-E225-398A-A4EB276B63F0}"/>
              </a:ext>
            </a:extLst>
          </p:cNvPr>
          <p:cNvSpPr>
            <a:spLocks noGrp="1"/>
          </p:cNvSpPr>
          <p:nvPr>
            <p:ph type="body" sz="quarter" idx="17"/>
          </p:nvPr>
        </p:nvSpPr>
        <p:spPr>
          <a:xfrm>
            <a:off x="4038270" y="2848878"/>
            <a:ext cx="1554480" cy="914400"/>
          </a:xfrm>
          <a:solidFill>
            <a:srgbClr val="002060"/>
          </a:solidFill>
          <a:effectLst>
            <a:outerShdw blurRad="50800" dist="38100" dir="2700000" algn="tl" rotWithShape="0">
              <a:prstClr val="black">
                <a:alpha val="40000"/>
              </a:prstClr>
            </a:outerShdw>
          </a:effectLst>
        </p:spPr>
        <p:txBody>
          <a:bodyPr anchor="ctr">
            <a:normAutofit/>
          </a:bodyPr>
          <a:lstStyle/>
          <a:p>
            <a:pPr marL="0" indent="0" algn="ctr">
              <a:buNone/>
            </a:pPr>
            <a:r>
              <a:rPr lang="en-US" sz="2400" b="1" dirty="0">
                <a:solidFill>
                  <a:schemeClr val="bg1"/>
                </a:solidFill>
                <a:latin typeface="+mn-lt"/>
              </a:rPr>
              <a:t>STEP 3</a:t>
            </a:r>
          </a:p>
        </p:txBody>
      </p:sp>
      <p:sp>
        <p:nvSpPr>
          <p:cNvPr id="11" name="Text Placeholder 10">
            <a:extLst>
              <a:ext uri="{FF2B5EF4-FFF2-40B4-BE49-F238E27FC236}">
                <a16:creationId xmlns:a16="http://schemas.microsoft.com/office/drawing/2014/main" id="{79755CAD-5BCF-AC04-6D21-1758B372A93A}"/>
              </a:ext>
            </a:extLst>
          </p:cNvPr>
          <p:cNvSpPr>
            <a:spLocks noGrp="1"/>
          </p:cNvSpPr>
          <p:nvPr>
            <p:ph type="body" sz="quarter" idx="18"/>
          </p:nvPr>
        </p:nvSpPr>
        <p:spPr>
          <a:xfrm>
            <a:off x="5592749" y="2848878"/>
            <a:ext cx="6056600" cy="914400"/>
          </a:xfr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marL="0" indent="0" algn="ctr">
              <a:spcAft>
                <a:spcPts val="0"/>
              </a:spcAft>
              <a:buNone/>
            </a:pPr>
            <a:r>
              <a:rPr lang="en-US" sz="2400" dirty="0">
                <a:solidFill>
                  <a:schemeClr val="accent5">
                    <a:lumMod val="50000"/>
                  </a:schemeClr>
                </a:solidFill>
                <a:latin typeface="+mn-lt"/>
                <a:cs typeface="+mn-cs"/>
              </a:rPr>
              <a:t>Call insurance companies that sell the Medigap policies you’re interested in and compare costs</a:t>
            </a:r>
          </a:p>
        </p:txBody>
      </p:sp>
      <p:sp>
        <p:nvSpPr>
          <p:cNvPr id="12" name="Text Placeholder 11">
            <a:extLst>
              <a:ext uri="{FF2B5EF4-FFF2-40B4-BE49-F238E27FC236}">
                <a16:creationId xmlns:a16="http://schemas.microsoft.com/office/drawing/2014/main" id="{717F1D48-A34A-097D-2AF9-F665E86CE7CD}"/>
              </a:ext>
            </a:extLst>
          </p:cNvPr>
          <p:cNvSpPr>
            <a:spLocks noGrp="1"/>
          </p:cNvSpPr>
          <p:nvPr>
            <p:ph type="body" sz="quarter" idx="19"/>
          </p:nvPr>
        </p:nvSpPr>
        <p:spPr>
          <a:xfrm>
            <a:off x="5592261" y="1927504"/>
            <a:ext cx="1554480" cy="914400"/>
          </a:xfrm>
          <a:solidFill>
            <a:srgbClr val="002060"/>
          </a:solidFill>
          <a:effectLst>
            <a:outerShdw blurRad="50800" dist="38100" dir="2700000" algn="tl" rotWithShape="0">
              <a:prstClr val="black">
                <a:alpha val="40000"/>
              </a:prstClr>
            </a:outerShdw>
          </a:effectLst>
        </p:spPr>
        <p:txBody>
          <a:bodyPr anchor="ctr">
            <a:normAutofit/>
          </a:bodyPr>
          <a:lstStyle/>
          <a:p>
            <a:pPr marL="0" indent="0" algn="ctr">
              <a:buNone/>
            </a:pPr>
            <a:r>
              <a:rPr lang="en-US" sz="2400" b="1" dirty="0">
                <a:solidFill>
                  <a:schemeClr val="bg1"/>
                </a:solidFill>
                <a:latin typeface="+mn-lt"/>
              </a:rPr>
              <a:t>STEP 4</a:t>
            </a:r>
          </a:p>
        </p:txBody>
      </p:sp>
      <p:sp>
        <p:nvSpPr>
          <p:cNvPr id="13" name="Text Placeholder 12">
            <a:extLst>
              <a:ext uri="{FF2B5EF4-FFF2-40B4-BE49-F238E27FC236}">
                <a16:creationId xmlns:a16="http://schemas.microsoft.com/office/drawing/2014/main" id="{947D727D-A5B2-F681-77F9-E3C50C364A52}"/>
              </a:ext>
            </a:extLst>
          </p:cNvPr>
          <p:cNvSpPr>
            <a:spLocks noGrp="1"/>
          </p:cNvSpPr>
          <p:nvPr>
            <p:ph type="body" sz="quarter" idx="20"/>
          </p:nvPr>
        </p:nvSpPr>
        <p:spPr>
          <a:xfrm>
            <a:off x="7096869" y="1927504"/>
            <a:ext cx="4552480" cy="914400"/>
          </a:xfr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indent="0" algn="ctr">
              <a:spcAft>
                <a:spcPts val="0"/>
              </a:spcAft>
              <a:buNone/>
            </a:pPr>
            <a:r>
              <a:rPr lang="en-US" sz="2300" dirty="0">
                <a:solidFill>
                  <a:schemeClr val="accent5">
                    <a:lumMod val="50000"/>
                  </a:schemeClr>
                </a:solidFill>
                <a:latin typeface="+mn-lt"/>
                <a:cs typeface="+mn-cs"/>
              </a:rPr>
              <a:t>Decide on the insurance company and Medigap policy you want to buy</a:t>
            </a:r>
          </a:p>
        </p:txBody>
      </p:sp>
      <p:sp>
        <p:nvSpPr>
          <p:cNvPr id="5" name="Slide Number Placeholder 4">
            <a:extLst>
              <a:ext uri="{FF2B5EF4-FFF2-40B4-BE49-F238E27FC236}">
                <a16:creationId xmlns:a16="http://schemas.microsoft.com/office/drawing/2014/main" id="{F26C8992-E19C-B3D1-69BF-6FCDCBCB34A5}"/>
              </a:ext>
            </a:extLst>
          </p:cNvPr>
          <p:cNvSpPr>
            <a:spLocks noGrp="1"/>
          </p:cNvSpPr>
          <p:nvPr>
            <p:ph type="sldNum" sz="quarter" idx="12"/>
          </p:nvPr>
        </p:nvSpPr>
        <p:spPr/>
        <p:txBody>
          <a:bodyPr/>
          <a:lstStyle/>
          <a:p>
            <a:fld id="{F0CCE2AE-27A2-40B1-80D1-5342831D4722}" type="slidenum">
              <a:rPr lang="en-US" smtClean="0"/>
              <a:t>33</a:t>
            </a:fld>
            <a:endParaRPr lang="en-US"/>
          </a:p>
        </p:txBody>
      </p:sp>
      <p:sp>
        <p:nvSpPr>
          <p:cNvPr id="4" name="Footer Placeholder 3">
            <a:extLst>
              <a:ext uri="{FF2B5EF4-FFF2-40B4-BE49-F238E27FC236}">
                <a16:creationId xmlns:a16="http://schemas.microsoft.com/office/drawing/2014/main" id="{1290D937-2706-E074-FF1C-AEB9DE2C4793}"/>
              </a:ext>
            </a:extLst>
          </p:cNvPr>
          <p:cNvSpPr>
            <a:spLocks noGrp="1"/>
          </p:cNvSpPr>
          <p:nvPr>
            <p:ph type="ftr" sz="quarter" idx="11"/>
          </p:nvPr>
        </p:nvSpPr>
        <p:spPr/>
        <p:txBody>
          <a:bodyPr/>
          <a:lstStyle/>
          <a:p>
            <a:r>
              <a:rPr lang="en-US"/>
              <a:t>Medicare Supplement Insurance (Medigap) Policies</a:t>
            </a:r>
          </a:p>
        </p:txBody>
      </p:sp>
      <p:sp>
        <p:nvSpPr>
          <p:cNvPr id="2" name="Date Placeholder 1">
            <a:extLst>
              <a:ext uri="{FF2B5EF4-FFF2-40B4-BE49-F238E27FC236}">
                <a16:creationId xmlns:a16="http://schemas.microsoft.com/office/drawing/2014/main" id="{8D3E1B7B-AF32-0E92-FE3B-92598DDF8F42}"/>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182150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 calcmode="lin" valueType="num">
                                      <p:cBhvr additive="base">
                                        <p:cTn id="7" dur="500" fill="hold"/>
                                        <p:tgtEl>
                                          <p:spTgt spid="6">
                                            <p:bg/>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bg/>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bg/>
                                          </p:spTgt>
                                        </p:tgtEl>
                                        <p:attrNameLst>
                                          <p:attrName>style.visibility</p:attrName>
                                        </p:attrNameLst>
                                      </p:cBhvr>
                                      <p:to>
                                        <p:strVal val="visible"/>
                                      </p:to>
                                    </p:set>
                                    <p:anim calcmode="lin" valueType="num">
                                      <p:cBhvr additive="base">
                                        <p:cTn id="15" dur="500" fill="hold"/>
                                        <p:tgtEl>
                                          <p:spTgt spid="7">
                                            <p:bg/>
                                          </p:spTgt>
                                        </p:tgtEl>
                                        <p:attrNameLst>
                                          <p:attrName>ppt_x</p:attrName>
                                        </p:attrNameLst>
                                      </p:cBhvr>
                                      <p:tavLst>
                                        <p:tav tm="0">
                                          <p:val>
                                            <p:strVal val="1+#ppt_w/2"/>
                                          </p:val>
                                        </p:tav>
                                        <p:tav tm="100000">
                                          <p:val>
                                            <p:strVal val="#ppt_x"/>
                                          </p:val>
                                        </p:tav>
                                      </p:tavLst>
                                    </p:anim>
                                    <p:anim calcmode="lin" valueType="num">
                                      <p:cBhvr additive="base">
                                        <p:cTn id="16" dur="500" fill="hold"/>
                                        <p:tgtEl>
                                          <p:spTgt spid="7">
                                            <p:bg/>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8">
                                            <p:bg/>
                                          </p:spTgt>
                                        </p:tgtEl>
                                        <p:attrNameLst>
                                          <p:attrName>style.visibility</p:attrName>
                                        </p:attrNameLst>
                                      </p:cBhvr>
                                      <p:to>
                                        <p:strVal val="visible"/>
                                      </p:to>
                                    </p:set>
                                    <p:anim calcmode="lin" valueType="num">
                                      <p:cBhvr additive="base">
                                        <p:cTn id="25" dur="500" fill="hold"/>
                                        <p:tgtEl>
                                          <p:spTgt spid="8">
                                            <p:bg/>
                                          </p:spTgt>
                                        </p:tgtEl>
                                        <p:attrNameLst>
                                          <p:attrName>ppt_x</p:attrName>
                                        </p:attrNameLst>
                                      </p:cBhvr>
                                      <p:tavLst>
                                        <p:tav tm="0">
                                          <p:val>
                                            <p:strVal val="1+#ppt_w/2"/>
                                          </p:val>
                                        </p:tav>
                                        <p:tav tm="100000">
                                          <p:val>
                                            <p:strVal val="#ppt_x"/>
                                          </p:val>
                                        </p:tav>
                                      </p:tavLst>
                                    </p:anim>
                                    <p:anim calcmode="lin" valueType="num">
                                      <p:cBhvr additive="base">
                                        <p:cTn id="26" dur="500" fill="hold"/>
                                        <p:tgtEl>
                                          <p:spTgt spid="8">
                                            <p:bg/>
                                          </p:spTgt>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 calcmode="lin" valueType="num">
                                      <p:cBhvr additive="base">
                                        <p:cTn id="29"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8">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9">
                                            <p:bg/>
                                          </p:spTgt>
                                        </p:tgtEl>
                                        <p:attrNameLst>
                                          <p:attrName>style.visibility</p:attrName>
                                        </p:attrNameLst>
                                      </p:cBhvr>
                                      <p:to>
                                        <p:strVal val="visible"/>
                                      </p:to>
                                    </p:set>
                                    <p:anim calcmode="lin" valueType="num">
                                      <p:cBhvr additive="base">
                                        <p:cTn id="33" dur="500" fill="hold"/>
                                        <p:tgtEl>
                                          <p:spTgt spid="9">
                                            <p:bg/>
                                          </p:spTgt>
                                        </p:tgtEl>
                                        <p:attrNameLst>
                                          <p:attrName>ppt_x</p:attrName>
                                        </p:attrNameLst>
                                      </p:cBhvr>
                                      <p:tavLst>
                                        <p:tav tm="0">
                                          <p:val>
                                            <p:strVal val="1+#ppt_w/2"/>
                                          </p:val>
                                        </p:tav>
                                        <p:tav tm="100000">
                                          <p:val>
                                            <p:strVal val="#ppt_x"/>
                                          </p:val>
                                        </p:tav>
                                      </p:tavLst>
                                    </p:anim>
                                    <p:anim calcmode="lin" valueType="num">
                                      <p:cBhvr additive="base">
                                        <p:cTn id="34" dur="500" fill="hold"/>
                                        <p:tgtEl>
                                          <p:spTgt spid="9">
                                            <p:bg/>
                                          </p:spTgt>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 calcmode="lin" valueType="num">
                                      <p:cBhvr additive="base">
                                        <p:cTn id="37"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9">
                                            <p:txEl>
                                              <p:pRg st="0" end="0"/>
                                            </p:txEl>
                                          </p:spTgt>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9">
                                            <p:txEl>
                                              <p:pRg st="1" end="1"/>
                                            </p:txEl>
                                          </p:spTgt>
                                        </p:tgtEl>
                                        <p:attrNameLst>
                                          <p:attrName>style.visibility</p:attrName>
                                        </p:attrNameLst>
                                      </p:cBhvr>
                                      <p:to>
                                        <p:strVal val="visible"/>
                                      </p:to>
                                    </p:set>
                                    <p:anim calcmode="lin" valueType="num">
                                      <p:cBhvr additive="base">
                                        <p:cTn id="41" dur="500" fill="hold"/>
                                        <p:tgtEl>
                                          <p:spTgt spid="9">
                                            <p:txEl>
                                              <p:pRg st="1" end="1"/>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10">
                                            <p:bg/>
                                          </p:spTgt>
                                        </p:tgtEl>
                                        <p:attrNameLst>
                                          <p:attrName>style.visibility</p:attrName>
                                        </p:attrNameLst>
                                      </p:cBhvr>
                                      <p:to>
                                        <p:strVal val="visible"/>
                                      </p:to>
                                    </p:set>
                                    <p:anim calcmode="lin" valueType="num">
                                      <p:cBhvr additive="base">
                                        <p:cTn id="47" dur="500" fill="hold"/>
                                        <p:tgtEl>
                                          <p:spTgt spid="10">
                                            <p:bg/>
                                          </p:spTgt>
                                        </p:tgtEl>
                                        <p:attrNameLst>
                                          <p:attrName>ppt_x</p:attrName>
                                        </p:attrNameLst>
                                      </p:cBhvr>
                                      <p:tavLst>
                                        <p:tav tm="0">
                                          <p:val>
                                            <p:strVal val="1+#ppt_w/2"/>
                                          </p:val>
                                        </p:tav>
                                        <p:tav tm="100000">
                                          <p:val>
                                            <p:strVal val="#ppt_x"/>
                                          </p:val>
                                        </p:tav>
                                      </p:tavLst>
                                    </p:anim>
                                    <p:anim calcmode="lin" valueType="num">
                                      <p:cBhvr additive="base">
                                        <p:cTn id="48" dur="500" fill="hold"/>
                                        <p:tgtEl>
                                          <p:spTgt spid="10">
                                            <p:bg/>
                                          </p:spTgt>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10">
                                            <p:txEl>
                                              <p:pRg st="0" end="0"/>
                                            </p:txEl>
                                          </p:spTgt>
                                        </p:tgtEl>
                                        <p:attrNameLst>
                                          <p:attrName>style.visibility</p:attrName>
                                        </p:attrNameLst>
                                      </p:cBhvr>
                                      <p:to>
                                        <p:strVal val="visible"/>
                                      </p:to>
                                    </p:set>
                                    <p:anim calcmode="lin" valueType="num">
                                      <p:cBhvr additive="base">
                                        <p:cTn id="51"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10">
                                            <p:txEl>
                                              <p:pRg st="0" end="0"/>
                                            </p:txEl>
                                          </p:spTgt>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11">
                                            <p:bg/>
                                          </p:spTgt>
                                        </p:tgtEl>
                                        <p:attrNameLst>
                                          <p:attrName>style.visibility</p:attrName>
                                        </p:attrNameLst>
                                      </p:cBhvr>
                                      <p:to>
                                        <p:strVal val="visible"/>
                                      </p:to>
                                    </p:set>
                                    <p:anim calcmode="lin" valueType="num">
                                      <p:cBhvr additive="base">
                                        <p:cTn id="55" dur="500" fill="hold"/>
                                        <p:tgtEl>
                                          <p:spTgt spid="11">
                                            <p:bg/>
                                          </p:spTgt>
                                        </p:tgtEl>
                                        <p:attrNameLst>
                                          <p:attrName>ppt_x</p:attrName>
                                        </p:attrNameLst>
                                      </p:cBhvr>
                                      <p:tavLst>
                                        <p:tav tm="0">
                                          <p:val>
                                            <p:strVal val="1+#ppt_w/2"/>
                                          </p:val>
                                        </p:tav>
                                        <p:tav tm="100000">
                                          <p:val>
                                            <p:strVal val="#ppt_x"/>
                                          </p:val>
                                        </p:tav>
                                      </p:tavLst>
                                    </p:anim>
                                    <p:anim calcmode="lin" valueType="num">
                                      <p:cBhvr additive="base">
                                        <p:cTn id="56" dur="500" fill="hold"/>
                                        <p:tgtEl>
                                          <p:spTgt spid="11">
                                            <p:bg/>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11">
                                            <p:txEl>
                                              <p:pRg st="0" end="0"/>
                                            </p:txEl>
                                          </p:spTgt>
                                        </p:tgtEl>
                                        <p:attrNameLst>
                                          <p:attrName>style.visibility</p:attrName>
                                        </p:attrNameLst>
                                      </p:cBhvr>
                                      <p:to>
                                        <p:strVal val="visible"/>
                                      </p:to>
                                    </p:set>
                                    <p:anim calcmode="lin" valueType="num">
                                      <p:cBhvr additive="base">
                                        <p:cTn id="59"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12">
                                            <p:bg/>
                                          </p:spTgt>
                                        </p:tgtEl>
                                        <p:attrNameLst>
                                          <p:attrName>style.visibility</p:attrName>
                                        </p:attrNameLst>
                                      </p:cBhvr>
                                      <p:to>
                                        <p:strVal val="visible"/>
                                      </p:to>
                                    </p:set>
                                    <p:anim calcmode="lin" valueType="num">
                                      <p:cBhvr additive="base">
                                        <p:cTn id="65" dur="500" fill="hold"/>
                                        <p:tgtEl>
                                          <p:spTgt spid="12">
                                            <p:bg/>
                                          </p:spTgt>
                                        </p:tgtEl>
                                        <p:attrNameLst>
                                          <p:attrName>ppt_x</p:attrName>
                                        </p:attrNameLst>
                                      </p:cBhvr>
                                      <p:tavLst>
                                        <p:tav tm="0">
                                          <p:val>
                                            <p:strVal val="1+#ppt_w/2"/>
                                          </p:val>
                                        </p:tav>
                                        <p:tav tm="100000">
                                          <p:val>
                                            <p:strVal val="#ppt_x"/>
                                          </p:val>
                                        </p:tav>
                                      </p:tavLst>
                                    </p:anim>
                                    <p:anim calcmode="lin" valueType="num">
                                      <p:cBhvr additive="base">
                                        <p:cTn id="66" dur="500" fill="hold"/>
                                        <p:tgtEl>
                                          <p:spTgt spid="12">
                                            <p:bg/>
                                          </p:spTgt>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12">
                                            <p:txEl>
                                              <p:pRg st="0" end="0"/>
                                            </p:txEl>
                                          </p:spTgt>
                                        </p:tgtEl>
                                        <p:attrNameLst>
                                          <p:attrName>style.visibility</p:attrName>
                                        </p:attrNameLst>
                                      </p:cBhvr>
                                      <p:to>
                                        <p:strVal val="visible"/>
                                      </p:to>
                                    </p:set>
                                    <p:anim calcmode="lin" valueType="num">
                                      <p:cBhvr additive="base">
                                        <p:cTn id="69"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70" dur="500" fill="hold"/>
                                        <p:tgtEl>
                                          <p:spTgt spid="12">
                                            <p:txEl>
                                              <p:pRg st="0" end="0"/>
                                            </p:txEl>
                                          </p:spTgt>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0"/>
                                  </p:stCondLst>
                                  <p:childTnLst>
                                    <p:set>
                                      <p:cBhvr>
                                        <p:cTn id="72" dur="1" fill="hold">
                                          <p:stCondLst>
                                            <p:cond delay="0"/>
                                          </p:stCondLst>
                                        </p:cTn>
                                        <p:tgtEl>
                                          <p:spTgt spid="13">
                                            <p:bg/>
                                          </p:spTgt>
                                        </p:tgtEl>
                                        <p:attrNameLst>
                                          <p:attrName>style.visibility</p:attrName>
                                        </p:attrNameLst>
                                      </p:cBhvr>
                                      <p:to>
                                        <p:strVal val="visible"/>
                                      </p:to>
                                    </p:set>
                                    <p:anim calcmode="lin" valueType="num">
                                      <p:cBhvr additive="base">
                                        <p:cTn id="73" dur="500" fill="hold"/>
                                        <p:tgtEl>
                                          <p:spTgt spid="13">
                                            <p:bg/>
                                          </p:spTgt>
                                        </p:tgtEl>
                                        <p:attrNameLst>
                                          <p:attrName>ppt_x</p:attrName>
                                        </p:attrNameLst>
                                      </p:cBhvr>
                                      <p:tavLst>
                                        <p:tav tm="0">
                                          <p:val>
                                            <p:strVal val="1+#ppt_w/2"/>
                                          </p:val>
                                        </p:tav>
                                        <p:tav tm="100000">
                                          <p:val>
                                            <p:strVal val="#ppt_x"/>
                                          </p:val>
                                        </p:tav>
                                      </p:tavLst>
                                    </p:anim>
                                    <p:anim calcmode="lin" valueType="num">
                                      <p:cBhvr additive="base">
                                        <p:cTn id="74" dur="500" fill="hold"/>
                                        <p:tgtEl>
                                          <p:spTgt spid="13">
                                            <p:bg/>
                                          </p:spTgt>
                                        </p:tgtEl>
                                        <p:attrNameLst>
                                          <p:attrName>ppt_y</p:attrName>
                                        </p:attrNameLst>
                                      </p:cBhvr>
                                      <p:tavLst>
                                        <p:tav tm="0">
                                          <p:val>
                                            <p:strVal val="#ppt_y"/>
                                          </p:val>
                                        </p:tav>
                                        <p:tav tm="100000">
                                          <p:val>
                                            <p:strVal val="#ppt_y"/>
                                          </p:val>
                                        </p:tav>
                                      </p:tavLst>
                                    </p:anim>
                                  </p:childTnLst>
                                </p:cTn>
                              </p:par>
                              <p:par>
                                <p:cTn id="75" presetID="2" presetClass="entr" presetSubtype="2" fill="hold" grpId="0" nodeType="withEffect">
                                  <p:stCondLst>
                                    <p:cond delay="0"/>
                                  </p:stCondLst>
                                  <p:childTnLst>
                                    <p:set>
                                      <p:cBhvr>
                                        <p:cTn id="76" dur="1" fill="hold">
                                          <p:stCondLst>
                                            <p:cond delay="0"/>
                                          </p:stCondLst>
                                        </p:cTn>
                                        <p:tgtEl>
                                          <p:spTgt spid="13">
                                            <p:txEl>
                                              <p:pRg st="0" end="0"/>
                                            </p:txEl>
                                          </p:spTgt>
                                        </p:tgtEl>
                                        <p:attrNameLst>
                                          <p:attrName>style.visibility</p:attrName>
                                        </p:attrNameLst>
                                      </p:cBhvr>
                                      <p:to>
                                        <p:strVal val="visible"/>
                                      </p:to>
                                    </p:set>
                                    <p:anim calcmode="lin" valueType="num">
                                      <p:cBhvr additive="base">
                                        <p:cTn id="77"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78"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7" grpId="0" uiExpand="1" build="p" animBg="1"/>
      <p:bldP spid="8" grpId="0" uiExpand="1" build="p" animBg="1"/>
      <p:bldP spid="9" grpId="0" uiExpand="1" build="p" animBg="1"/>
      <p:bldP spid="10" grpId="0" uiExpand="1" build="p" animBg="1"/>
      <p:bldP spid="11" grpId="0" uiExpand="1" build="p" animBg="1"/>
      <p:bldP spid="12" grpId="0" uiExpand="1" build="p" animBg="1"/>
      <p:bldP spid="13" grpId="0" uiExpand="1"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idx="4294967295"/>
          </p:nvPr>
        </p:nvSpPr>
        <p:spPr>
          <a:xfrm>
            <a:off x="0" y="0"/>
            <a:ext cx="12192000" cy="949325"/>
          </a:xfrm>
        </p:spPr>
        <p:txBody>
          <a:bodyPr anchor="ctr">
            <a:normAutofit/>
          </a:bodyPr>
          <a:lstStyle/>
          <a:p>
            <a:r>
              <a:rPr lang="en-US" sz="3000" dirty="0"/>
              <a:t>Why Switch Medigap Policies?</a:t>
            </a:r>
          </a:p>
        </p:txBody>
      </p:sp>
      <p:sp>
        <p:nvSpPr>
          <p:cNvPr id="5" name="Content Placeholder 4">
            <a:extLst>
              <a:ext uri="{FF2B5EF4-FFF2-40B4-BE49-F238E27FC236}">
                <a16:creationId xmlns:a16="http://schemas.microsoft.com/office/drawing/2014/main" id="{E5C65317-351A-4B4B-B39D-DEE3CF8DF0A4}"/>
              </a:ext>
            </a:extLst>
          </p:cNvPr>
          <p:cNvSpPr>
            <a:spLocks noGrp="1"/>
          </p:cNvSpPr>
          <p:nvPr>
            <p:ph type="body" sz="quarter" idx="4294967295"/>
          </p:nvPr>
        </p:nvSpPr>
        <p:spPr>
          <a:xfrm>
            <a:off x="1064488" y="1345406"/>
            <a:ext cx="10644187" cy="4167188"/>
          </a:xfrm>
        </p:spPr>
        <p:txBody>
          <a:bodyPr>
            <a:normAutofit/>
          </a:bodyPr>
          <a:lstStyle/>
          <a:p>
            <a:pPr marL="274320" lvl="0" indent="-274320" defTabSz="685800">
              <a:lnSpc>
                <a:spcPct val="100000"/>
              </a:lnSpc>
              <a:spcBef>
                <a:spcPts val="0"/>
              </a:spcBef>
              <a:spcAft>
                <a:spcPts val="1200"/>
              </a:spcAft>
              <a:buNone/>
            </a:pPr>
            <a:r>
              <a:rPr lang="en-US" sz="2800" b="1" dirty="0">
                <a:solidFill>
                  <a:srgbClr val="00529B"/>
                </a:solidFill>
              </a:rPr>
              <a:t>You may want to switch policies if:</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You’re paying for benefits you don’t need</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You need more benefits than you needed before</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Your current policy has the right benefits, but you want to change your insurance company</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Your current policy has the right benefits, but you want to find a policy that’s less expensive</a:t>
            </a:r>
          </a:p>
        </p:txBody>
      </p:sp>
      <p:sp>
        <p:nvSpPr>
          <p:cNvPr id="6" name="Slide Number Placeholder 5">
            <a:extLst>
              <a:ext uri="{FF2B5EF4-FFF2-40B4-BE49-F238E27FC236}">
                <a16:creationId xmlns:a16="http://schemas.microsoft.com/office/drawing/2014/main" id="{C1E5AA5C-5CDC-9BA8-7736-4C6F5297BC7B}"/>
              </a:ext>
            </a:extLst>
          </p:cNvPr>
          <p:cNvSpPr>
            <a:spLocks noGrp="1"/>
          </p:cNvSpPr>
          <p:nvPr>
            <p:ph type="sldNum" sz="quarter" idx="12"/>
          </p:nvPr>
        </p:nvSpPr>
        <p:spPr/>
        <p:txBody>
          <a:bodyPr/>
          <a:lstStyle/>
          <a:p>
            <a:pPr>
              <a:defRPr/>
            </a:pPr>
            <a:fld id="{11E79EF6-0C0E-43E6-8FB3-918BC522CC5A}" type="slidenum">
              <a:rPr lang="en-US" smtClean="0"/>
              <a:pPr>
                <a:defRPr/>
              </a:pPr>
              <a:t>34</a:t>
            </a:fld>
            <a:endParaRPr lang="en-US"/>
          </a:p>
        </p:txBody>
      </p:sp>
      <p:sp>
        <p:nvSpPr>
          <p:cNvPr id="4" name="Footer Placeholder 3">
            <a:extLst>
              <a:ext uri="{FF2B5EF4-FFF2-40B4-BE49-F238E27FC236}">
                <a16:creationId xmlns:a16="http://schemas.microsoft.com/office/drawing/2014/main" id="{9E27693C-DA63-3BF2-A2EE-328D7A5F52BE}"/>
              </a:ext>
            </a:extLst>
          </p:cNvPr>
          <p:cNvSpPr>
            <a:spLocks noGrp="1"/>
          </p:cNvSpPr>
          <p:nvPr>
            <p:ph type="ftr" sz="quarter" idx="11"/>
          </p:nvPr>
        </p:nvSpPr>
        <p:spPr/>
        <p:txBody>
          <a:bodyPr/>
          <a:lstStyle/>
          <a:p>
            <a:r>
              <a:rPr lang="en-US"/>
              <a:t>Medicare Supplement Insurance (Medigap) Policies</a:t>
            </a:r>
          </a:p>
        </p:txBody>
      </p:sp>
      <p:sp>
        <p:nvSpPr>
          <p:cNvPr id="3" name="Date Placeholder 2">
            <a:extLst>
              <a:ext uri="{FF2B5EF4-FFF2-40B4-BE49-F238E27FC236}">
                <a16:creationId xmlns:a16="http://schemas.microsoft.com/office/drawing/2014/main" id="{6D201E0F-E688-533F-4A79-0E2FD5E0477E}"/>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178411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p:txBody>
          <a:bodyPr anchor="ctr">
            <a:normAutofit/>
          </a:bodyPr>
          <a:lstStyle/>
          <a:p>
            <a:r>
              <a:rPr lang="en-US" sz="3000" dirty="0"/>
              <a:t>When Can You Switch Medigap Policies?</a:t>
            </a:r>
          </a:p>
        </p:txBody>
      </p:sp>
      <p:sp>
        <p:nvSpPr>
          <p:cNvPr id="5" name="Content Placeholder 4">
            <a:extLst>
              <a:ext uri="{FF2B5EF4-FFF2-40B4-BE49-F238E27FC236}">
                <a16:creationId xmlns:a16="http://schemas.microsoft.com/office/drawing/2014/main" id="{E5C65317-351A-4B4B-B39D-DEE3CF8DF0A4}"/>
              </a:ext>
            </a:extLst>
          </p:cNvPr>
          <p:cNvSpPr>
            <a:spLocks noGrp="1"/>
          </p:cNvSpPr>
          <p:nvPr>
            <p:ph type="body" sz="quarter" idx="4294967295"/>
          </p:nvPr>
        </p:nvSpPr>
        <p:spPr>
          <a:xfrm>
            <a:off x="961712" y="1266462"/>
            <a:ext cx="10644187" cy="4795838"/>
          </a:xfrm>
        </p:spPr>
        <p:txBody>
          <a:bodyPr>
            <a:normAutofit/>
          </a:bodyPr>
          <a:lstStyle/>
          <a:p>
            <a:pPr marL="274320" lvl="0" indent="-274320" defTabSz="685800">
              <a:lnSpc>
                <a:spcPct val="100000"/>
              </a:lnSpc>
              <a:spcBef>
                <a:spcPts val="0"/>
              </a:spcBef>
              <a:spcAft>
                <a:spcPts val="1200"/>
              </a:spcAft>
            </a:pPr>
            <a:r>
              <a:rPr lang="en-US" sz="2800" dirty="0">
                <a:solidFill>
                  <a:srgbClr val="00529B"/>
                </a:solidFill>
              </a:rPr>
              <a:t>You have a right under federal law to switch only:</a:t>
            </a:r>
          </a:p>
          <a:p>
            <a:pPr marL="548640" lvl="2" indent="-274320" defTabSz="685800">
              <a:lnSpc>
                <a:spcPct val="100000"/>
              </a:lnSpc>
              <a:spcBef>
                <a:spcPts val="0"/>
              </a:spcBef>
              <a:spcAft>
                <a:spcPts val="1200"/>
              </a:spcAft>
            </a:pPr>
            <a:r>
              <a:rPr lang="en-US" sz="2400" dirty="0">
                <a:solidFill>
                  <a:srgbClr val="00529B"/>
                </a:solidFill>
                <a:latin typeface="Arial" panose="020B0604020202020204" pitchFamily="34" charset="0"/>
                <a:cs typeface="Arial" panose="020B0604020202020204" pitchFamily="34" charset="0"/>
              </a:rPr>
              <a:t>During your Medigap OEP</a:t>
            </a:r>
          </a:p>
          <a:p>
            <a:pPr marL="548640" lvl="2" indent="-274320" defTabSz="685800">
              <a:lnSpc>
                <a:spcPct val="100000"/>
              </a:lnSpc>
              <a:spcBef>
                <a:spcPts val="0"/>
              </a:spcBef>
              <a:spcAft>
                <a:spcPts val="1200"/>
              </a:spcAft>
            </a:pPr>
            <a:r>
              <a:rPr lang="en-US" sz="2400" dirty="0">
                <a:solidFill>
                  <a:srgbClr val="00529B"/>
                </a:solidFill>
                <a:latin typeface="Arial" panose="020B0604020202020204" pitchFamily="34" charset="0"/>
                <a:cs typeface="Arial" panose="020B0604020202020204" pitchFamily="34" charset="0"/>
              </a:rPr>
              <a:t>If you have a guaranteed issue right</a:t>
            </a:r>
          </a:p>
          <a:p>
            <a:pPr marL="274320" indent="-274320" defTabSz="685800">
              <a:lnSpc>
                <a:spcPct val="100000"/>
              </a:lnSpc>
              <a:spcBef>
                <a:spcPts val="0"/>
              </a:spcBef>
              <a:spcAft>
                <a:spcPts val="1200"/>
              </a:spcAft>
            </a:pPr>
            <a:r>
              <a:rPr lang="en-US" sz="2800" dirty="0">
                <a:solidFill>
                  <a:srgbClr val="00529B"/>
                </a:solidFill>
              </a:rPr>
              <a:t>If your state has more generous requirements</a:t>
            </a:r>
          </a:p>
          <a:p>
            <a:pPr marL="274320" indent="-274320" defTabSz="685800">
              <a:lnSpc>
                <a:spcPct val="100000"/>
              </a:lnSpc>
              <a:spcBef>
                <a:spcPts val="0"/>
              </a:spcBef>
              <a:spcAft>
                <a:spcPts val="1200"/>
              </a:spcAft>
            </a:pPr>
            <a:r>
              <a:rPr lang="en-US" sz="2800" dirty="0">
                <a:solidFill>
                  <a:srgbClr val="00529B"/>
                </a:solidFill>
              </a:rPr>
              <a:t>Anytime an insurance company will sell you one</a:t>
            </a:r>
          </a:p>
          <a:p>
            <a:pPr marL="0" indent="0">
              <a:lnSpc>
                <a:spcPct val="100000"/>
              </a:lnSpc>
              <a:spcBef>
                <a:spcPts val="600"/>
              </a:spcBef>
              <a:spcAft>
                <a:spcPts val="1200"/>
              </a:spcAft>
              <a:buNone/>
            </a:pPr>
            <a:r>
              <a:rPr lang="en-US" sz="2000" b="1" dirty="0">
                <a:solidFill>
                  <a:srgbClr val="00529B"/>
                </a:solidFill>
              </a:rPr>
              <a:t>NOTE: </a:t>
            </a:r>
            <a:r>
              <a:rPr lang="en-US" sz="2000" dirty="0">
                <a:solidFill>
                  <a:srgbClr val="00529B"/>
                </a:solidFill>
              </a:rPr>
              <a:t>You have a 30-day “free look period” when you switch to a new Medigap policy. You’ll need to pay both premiums for one month.</a:t>
            </a:r>
          </a:p>
        </p:txBody>
      </p:sp>
      <p:pic>
        <p:nvPicPr>
          <p:cNvPr id="6" name="Picture 5">
            <a:extLst>
              <a:ext uri="{FF2B5EF4-FFF2-40B4-BE49-F238E27FC236}">
                <a16:creationId xmlns:a16="http://schemas.microsoft.com/office/drawing/2014/main" id="{71DBCE93-F161-4DDC-A9A8-9C0A2735211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87392" y="4896341"/>
            <a:ext cx="274320" cy="274320"/>
          </a:xfrm>
          <a:prstGeom prst="rect">
            <a:avLst/>
          </a:prstGeom>
        </p:spPr>
      </p:pic>
      <p:sp>
        <p:nvSpPr>
          <p:cNvPr id="7" name="Slide Number Placeholder 6">
            <a:extLst>
              <a:ext uri="{FF2B5EF4-FFF2-40B4-BE49-F238E27FC236}">
                <a16:creationId xmlns:a16="http://schemas.microsoft.com/office/drawing/2014/main" id="{96CCE9D9-CCC4-A15C-F421-963EB879B61F}"/>
              </a:ext>
            </a:extLst>
          </p:cNvPr>
          <p:cNvSpPr>
            <a:spLocks noGrp="1"/>
          </p:cNvSpPr>
          <p:nvPr>
            <p:ph type="sldNum" sz="quarter" idx="12"/>
          </p:nvPr>
        </p:nvSpPr>
        <p:spPr/>
        <p:txBody>
          <a:bodyPr/>
          <a:lstStyle/>
          <a:p>
            <a:pPr>
              <a:defRPr/>
            </a:pPr>
            <a:fld id="{11E79EF6-0C0E-43E6-8FB3-918BC522CC5A}" type="slidenum">
              <a:rPr lang="en-US" smtClean="0"/>
              <a:pPr>
                <a:defRPr/>
              </a:pPr>
              <a:t>35</a:t>
            </a:fld>
            <a:endParaRPr lang="en-US"/>
          </a:p>
        </p:txBody>
      </p:sp>
      <p:sp>
        <p:nvSpPr>
          <p:cNvPr id="4" name="Footer Placeholder 3">
            <a:extLst>
              <a:ext uri="{FF2B5EF4-FFF2-40B4-BE49-F238E27FC236}">
                <a16:creationId xmlns:a16="http://schemas.microsoft.com/office/drawing/2014/main" id="{99B54DE4-B862-8A3C-221F-C60A5D6768A5}"/>
              </a:ext>
            </a:extLst>
          </p:cNvPr>
          <p:cNvSpPr>
            <a:spLocks noGrp="1"/>
          </p:cNvSpPr>
          <p:nvPr>
            <p:ph type="ftr" sz="quarter" idx="11"/>
          </p:nvPr>
        </p:nvSpPr>
        <p:spPr/>
        <p:txBody>
          <a:bodyPr/>
          <a:lstStyle/>
          <a:p>
            <a:r>
              <a:rPr lang="en-US"/>
              <a:t>Medicare Supplement Insurance (Medigap) Policies</a:t>
            </a:r>
          </a:p>
        </p:txBody>
      </p:sp>
      <p:sp>
        <p:nvSpPr>
          <p:cNvPr id="3" name="Date Placeholder 2">
            <a:extLst>
              <a:ext uri="{FF2B5EF4-FFF2-40B4-BE49-F238E27FC236}">
                <a16:creationId xmlns:a16="http://schemas.microsoft.com/office/drawing/2014/main" id="{FA5F21C6-0F58-AB3F-D358-36EA5BB25483}"/>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319349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534886" y="403762"/>
            <a:ext cx="10657114" cy="719643"/>
          </a:xfrm>
        </p:spPr>
        <p:txBody>
          <a:bodyPr>
            <a:normAutofit/>
          </a:bodyPr>
          <a:lstStyle/>
          <a:p>
            <a:r>
              <a:rPr lang="en-US" sz="3000" dirty="0"/>
              <a:t>Check Your Knowledge: Question 5</a:t>
            </a:r>
          </a:p>
        </p:txBody>
      </p:sp>
      <p:sp>
        <p:nvSpPr>
          <p:cNvPr id="8" name="Content Placeholder 8"/>
          <p:cNvSpPr>
            <a:spLocks noGrp="1"/>
          </p:cNvSpPr>
          <p:nvPr>
            <p:ph type="body" sz="quarter" idx="13"/>
          </p:nvPr>
        </p:nvSpPr>
        <p:spPr>
          <a:xfrm>
            <a:off x="1463040" y="1554480"/>
            <a:ext cx="10077994" cy="3810569"/>
          </a:xfrm>
        </p:spPr>
        <p:txBody>
          <a:bodyPr vert="horz" lIns="91440" tIns="45720" rIns="91440" bIns="45720" rtlCol="0">
            <a:normAutofit/>
          </a:bodyPr>
          <a:lstStyle/>
          <a:p>
            <a:pPr defTabSz="685800">
              <a:spcBef>
                <a:spcPts val="0"/>
              </a:spcBef>
              <a:spcAft>
                <a:spcPts val="1200"/>
              </a:spcAft>
            </a:pPr>
            <a:r>
              <a:rPr lang="en-US" sz="2600" b="1" dirty="0">
                <a:solidFill>
                  <a:srgbClr val="00529B"/>
                </a:solidFill>
              </a:rPr>
              <a:t>Which of the following is true of “issue-age-rated” policies?</a:t>
            </a:r>
          </a:p>
          <a:p>
            <a:pPr marL="457200" indent="-457200" defTabSz="685800">
              <a:spcBef>
                <a:spcPts val="0"/>
              </a:spcBef>
              <a:spcAft>
                <a:spcPts val="1200"/>
              </a:spcAft>
              <a:buFont typeface="+mj-lt"/>
              <a:buAutoNum type="alphaLcPeriod"/>
            </a:pPr>
            <a:r>
              <a:rPr lang="en-US" sz="2600" dirty="0">
                <a:solidFill>
                  <a:srgbClr val="00529B"/>
                </a:solidFill>
              </a:rPr>
              <a:t>Everyone pays the same regardless of age if you’re 65 or older.</a:t>
            </a:r>
          </a:p>
          <a:p>
            <a:pPr marL="457200" indent="-457200" defTabSz="685800">
              <a:spcBef>
                <a:spcPts val="0"/>
              </a:spcBef>
              <a:spcAft>
                <a:spcPts val="1200"/>
              </a:spcAft>
              <a:buFont typeface="+mj-lt"/>
              <a:buAutoNum type="alphaLcPeriod"/>
            </a:pPr>
            <a:r>
              <a:rPr lang="en-US" sz="2600" dirty="0">
                <a:solidFill>
                  <a:srgbClr val="00529B"/>
                </a:solidFill>
              </a:rPr>
              <a:t>Your premium is based on your current age.</a:t>
            </a:r>
          </a:p>
          <a:p>
            <a:pPr marL="457200" indent="-457200" defTabSz="685800">
              <a:spcBef>
                <a:spcPts val="0"/>
              </a:spcBef>
              <a:spcAft>
                <a:spcPts val="1200"/>
              </a:spcAft>
              <a:buFont typeface="+mj-lt"/>
              <a:buAutoNum type="alphaLcPeriod"/>
            </a:pPr>
            <a:r>
              <a:rPr lang="en-US" sz="2600" dirty="0">
                <a:solidFill>
                  <a:srgbClr val="00529B"/>
                </a:solidFill>
              </a:rPr>
              <a:t>Your premium is based on your age when you bought the policy.</a:t>
            </a:r>
          </a:p>
          <a:p>
            <a:pPr marL="457200" indent="-457200" defTabSz="685800">
              <a:spcBef>
                <a:spcPts val="0"/>
              </a:spcBef>
              <a:spcAft>
                <a:spcPts val="1200"/>
              </a:spcAft>
              <a:buFont typeface="+mj-lt"/>
              <a:buAutoNum type="alphaLcPeriod"/>
            </a:pPr>
            <a:r>
              <a:rPr lang="en-US" sz="2600" dirty="0">
                <a:solidFill>
                  <a:srgbClr val="00529B"/>
                </a:solidFill>
              </a:rPr>
              <a:t>Costs go up automatically as you get older.</a:t>
            </a:r>
          </a:p>
        </p:txBody>
      </p:sp>
      <p:sp>
        <p:nvSpPr>
          <p:cNvPr id="10" name="Rounded Rectangle 9" descr="Green box highlighting c as the correct answer"/>
          <p:cNvSpPr/>
          <p:nvPr/>
        </p:nvSpPr>
        <p:spPr>
          <a:xfrm>
            <a:off x="1463039" y="3231164"/>
            <a:ext cx="10077993" cy="457200"/>
          </a:xfrm>
          <a:prstGeom prst="round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101D3403-E938-EC92-05CD-0352925E1E67}"/>
              </a:ext>
            </a:extLst>
          </p:cNvPr>
          <p:cNvSpPr>
            <a:spLocks noGrp="1"/>
          </p:cNvSpPr>
          <p:nvPr>
            <p:ph type="sldNum" sz="quarter" idx="12"/>
          </p:nvPr>
        </p:nvSpPr>
        <p:spPr/>
        <p:txBody>
          <a:bodyPr/>
          <a:lstStyle/>
          <a:p>
            <a:fld id="{F0CCE2AE-27A2-40B1-80D1-5342831D4722}" type="slidenum">
              <a:rPr lang="en-US" smtClean="0"/>
              <a:t>36</a:t>
            </a:fld>
            <a:endParaRPr lang="en-US"/>
          </a:p>
        </p:txBody>
      </p:sp>
      <p:sp>
        <p:nvSpPr>
          <p:cNvPr id="4" name="Footer Placeholder 3">
            <a:extLst>
              <a:ext uri="{FF2B5EF4-FFF2-40B4-BE49-F238E27FC236}">
                <a16:creationId xmlns:a16="http://schemas.microsoft.com/office/drawing/2014/main" id="{1CBAF6EE-A535-D943-B272-41C3739A3EED}"/>
              </a:ext>
            </a:extLst>
          </p:cNvPr>
          <p:cNvSpPr>
            <a:spLocks noGrp="1"/>
          </p:cNvSpPr>
          <p:nvPr>
            <p:ph type="ftr" sz="quarter" idx="11"/>
          </p:nvPr>
        </p:nvSpPr>
        <p:spPr/>
        <p:txBody>
          <a:bodyPr/>
          <a:lstStyle/>
          <a:p>
            <a:r>
              <a:rPr lang="en-US"/>
              <a:t>Medicare Supplement Insurance (Medigap) Policies</a:t>
            </a:r>
            <a:endParaRPr lang="en-US" dirty="0"/>
          </a:p>
        </p:txBody>
      </p:sp>
      <p:sp>
        <p:nvSpPr>
          <p:cNvPr id="3" name="Date Placeholder 2">
            <a:extLst>
              <a:ext uri="{FF2B5EF4-FFF2-40B4-BE49-F238E27FC236}">
                <a16:creationId xmlns:a16="http://schemas.microsoft.com/office/drawing/2014/main" id="{0FDD92F1-9739-834A-85A2-E4D2EEE86F73}"/>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3690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524000" y="403762"/>
            <a:ext cx="8663189" cy="719643"/>
          </a:xfrm>
        </p:spPr>
        <p:txBody>
          <a:bodyPr>
            <a:normAutofit/>
          </a:bodyPr>
          <a:lstStyle/>
          <a:p>
            <a:r>
              <a:rPr lang="en-US" sz="3000" dirty="0"/>
              <a:t>Check Your Knowledge: Question 6</a:t>
            </a:r>
          </a:p>
        </p:txBody>
      </p:sp>
      <p:sp>
        <p:nvSpPr>
          <p:cNvPr id="8" name="Content Placeholder 8"/>
          <p:cNvSpPr>
            <a:spLocks noGrp="1"/>
          </p:cNvSpPr>
          <p:nvPr>
            <p:ph type="body" sz="quarter" idx="13"/>
          </p:nvPr>
        </p:nvSpPr>
        <p:spPr>
          <a:xfrm>
            <a:off x="1463040" y="1554480"/>
            <a:ext cx="9729654" cy="3810569"/>
          </a:xfrm>
        </p:spPr>
        <p:txBody>
          <a:bodyPr vert="horz" lIns="91440" tIns="45720" rIns="91440" bIns="45720" rtlCol="0">
            <a:normAutofit/>
          </a:bodyPr>
          <a:lstStyle/>
          <a:p>
            <a:pPr defTabSz="685800">
              <a:spcBef>
                <a:spcPts val="0"/>
              </a:spcBef>
              <a:spcAft>
                <a:spcPts val="1200"/>
              </a:spcAft>
            </a:pPr>
            <a:r>
              <a:rPr lang="en-US" sz="2600" b="1" dirty="0">
                <a:solidFill>
                  <a:srgbClr val="00529B"/>
                </a:solidFill>
              </a:rPr>
              <a:t>The Medigap OEP starts ________________.</a:t>
            </a:r>
          </a:p>
          <a:p>
            <a:pPr marL="457200" indent="-457200" defTabSz="685800">
              <a:spcBef>
                <a:spcPts val="0"/>
              </a:spcBef>
              <a:spcAft>
                <a:spcPts val="1200"/>
              </a:spcAft>
              <a:buFont typeface="+mj-lt"/>
              <a:buAutoNum type="alphaLcPeriod"/>
            </a:pPr>
            <a:r>
              <a:rPr lang="en-US" sz="2600" dirty="0">
                <a:solidFill>
                  <a:srgbClr val="00529B"/>
                </a:solidFill>
              </a:rPr>
              <a:t>The first day of the month you’re 65 or older</a:t>
            </a:r>
          </a:p>
          <a:p>
            <a:pPr marL="457200" indent="-457200" defTabSz="685800">
              <a:spcBef>
                <a:spcPts val="0"/>
              </a:spcBef>
              <a:spcAft>
                <a:spcPts val="1200"/>
              </a:spcAft>
              <a:buFont typeface="+mj-lt"/>
              <a:buAutoNum type="alphaLcPeriod"/>
            </a:pPr>
            <a:r>
              <a:rPr lang="en-US" sz="2600" dirty="0">
                <a:solidFill>
                  <a:srgbClr val="00529B"/>
                </a:solidFill>
              </a:rPr>
              <a:t>The first day of the month you’re 65 or older and enrolled in Part B</a:t>
            </a:r>
          </a:p>
          <a:p>
            <a:pPr marL="457200" indent="-457200" defTabSz="685800">
              <a:spcBef>
                <a:spcPts val="0"/>
              </a:spcBef>
              <a:spcAft>
                <a:spcPts val="1200"/>
              </a:spcAft>
              <a:buFont typeface="+mj-lt"/>
              <a:buAutoNum type="alphaLcPeriod"/>
            </a:pPr>
            <a:r>
              <a:rPr lang="en-US" sz="2600" dirty="0">
                <a:solidFill>
                  <a:srgbClr val="00529B"/>
                </a:solidFill>
              </a:rPr>
              <a:t>October 15 each year, the same time as the Medicare OEP</a:t>
            </a:r>
          </a:p>
        </p:txBody>
      </p:sp>
      <p:sp>
        <p:nvSpPr>
          <p:cNvPr id="10" name="Rounded Rectangle 9" descr="Green box highlighting b as the correct answer"/>
          <p:cNvSpPr/>
          <p:nvPr/>
        </p:nvSpPr>
        <p:spPr>
          <a:xfrm>
            <a:off x="1393278" y="2624670"/>
            <a:ext cx="9579521" cy="929899"/>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Slide Number Placeholder 4">
            <a:extLst>
              <a:ext uri="{FF2B5EF4-FFF2-40B4-BE49-F238E27FC236}">
                <a16:creationId xmlns:a16="http://schemas.microsoft.com/office/drawing/2014/main" id="{E2CF315E-FD3A-9137-131B-B412D270799C}"/>
              </a:ext>
            </a:extLst>
          </p:cNvPr>
          <p:cNvSpPr>
            <a:spLocks noGrp="1"/>
          </p:cNvSpPr>
          <p:nvPr>
            <p:ph type="sldNum" sz="quarter" idx="12"/>
          </p:nvPr>
        </p:nvSpPr>
        <p:spPr/>
        <p:txBody>
          <a:bodyPr/>
          <a:lstStyle/>
          <a:p>
            <a:fld id="{F0CCE2AE-27A2-40B1-80D1-5342831D4722}" type="slidenum">
              <a:rPr lang="en-US" smtClean="0"/>
              <a:t>37</a:t>
            </a:fld>
            <a:endParaRPr lang="en-US"/>
          </a:p>
        </p:txBody>
      </p:sp>
      <p:sp>
        <p:nvSpPr>
          <p:cNvPr id="4" name="Footer Placeholder 3">
            <a:extLst>
              <a:ext uri="{FF2B5EF4-FFF2-40B4-BE49-F238E27FC236}">
                <a16:creationId xmlns:a16="http://schemas.microsoft.com/office/drawing/2014/main" id="{1CBAF6EE-A535-D943-B272-41C3739A3EED}"/>
              </a:ext>
            </a:extLst>
          </p:cNvPr>
          <p:cNvSpPr>
            <a:spLocks noGrp="1"/>
          </p:cNvSpPr>
          <p:nvPr>
            <p:ph type="ftr" sz="quarter" idx="11"/>
          </p:nvPr>
        </p:nvSpPr>
        <p:spPr/>
        <p:txBody>
          <a:bodyPr/>
          <a:lstStyle/>
          <a:p>
            <a:r>
              <a:rPr lang="en-US"/>
              <a:t>Medicare Supplement Insurance (Medigap) Policies</a:t>
            </a:r>
            <a:endParaRPr lang="en-US" dirty="0"/>
          </a:p>
        </p:txBody>
      </p:sp>
      <p:sp>
        <p:nvSpPr>
          <p:cNvPr id="3" name="Date Placeholder 2">
            <a:extLst>
              <a:ext uri="{FF2B5EF4-FFF2-40B4-BE49-F238E27FC236}">
                <a16:creationId xmlns:a16="http://schemas.microsoft.com/office/drawing/2014/main" id="{0FDD92F1-9739-834A-85A2-E4D2EEE86F73}"/>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21820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4</a:t>
            </a:r>
          </a:p>
        </p:txBody>
      </p:sp>
      <p:sp>
        <p:nvSpPr>
          <p:cNvPr id="5" name="Text Placeholder 4"/>
          <p:cNvSpPr>
            <a:spLocks noGrp="1"/>
          </p:cNvSpPr>
          <p:nvPr>
            <p:ph type="body" idx="1"/>
          </p:nvPr>
        </p:nvSpPr>
        <p:spPr/>
        <p:txBody>
          <a:bodyPr>
            <a:normAutofit/>
          </a:bodyPr>
          <a:lstStyle/>
          <a:p>
            <a:pPr>
              <a:lnSpc>
                <a:spcPct val="100000"/>
              </a:lnSpc>
              <a:spcBef>
                <a:spcPts val="0"/>
              </a:spcBef>
              <a:spcAft>
                <a:spcPts val="1200"/>
              </a:spcAft>
            </a:pPr>
            <a:r>
              <a:rPr lang="en-US" cap="none" dirty="0"/>
              <a:t>Medicare Supplement Insurance (Medigap) Rights &amp; Protections</a:t>
            </a:r>
          </a:p>
        </p:txBody>
      </p:sp>
    </p:spTree>
    <p:custDataLst>
      <p:tags r:id="rId1"/>
    </p:custDataLst>
    <p:extLst>
      <p:ext uri="{BB962C8B-B14F-4D97-AF65-F5344CB8AC3E}">
        <p14:creationId xmlns:p14="http://schemas.microsoft.com/office/powerpoint/2010/main" val="13196679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E077B-40FA-4DC1-B9F7-996A7F2535E1}"/>
              </a:ext>
            </a:extLst>
          </p:cNvPr>
          <p:cNvSpPr>
            <a:spLocks noGrp="1"/>
          </p:cNvSpPr>
          <p:nvPr>
            <p:ph type="title"/>
          </p:nvPr>
        </p:nvSpPr>
        <p:spPr/>
        <p:txBody>
          <a:bodyPr anchor="ctr">
            <a:normAutofit/>
          </a:bodyPr>
          <a:lstStyle/>
          <a:p>
            <a:r>
              <a:rPr lang="en-US" sz="3000" dirty="0"/>
              <a:t>Lesson 4 Objectives</a:t>
            </a:r>
          </a:p>
        </p:txBody>
      </p:sp>
      <p:sp>
        <p:nvSpPr>
          <p:cNvPr id="6" name="Text Placeholder 5">
            <a:extLst>
              <a:ext uri="{FF2B5EF4-FFF2-40B4-BE49-F238E27FC236}">
                <a16:creationId xmlns:a16="http://schemas.microsoft.com/office/drawing/2014/main" id="{E70C0834-1DFA-4AF2-B389-62E37425CE75}"/>
              </a:ext>
            </a:extLst>
          </p:cNvPr>
          <p:cNvSpPr>
            <a:spLocks noGrp="1"/>
          </p:cNvSpPr>
          <p:nvPr>
            <p:ph type="body" sz="quarter" idx="4294967295"/>
          </p:nvPr>
        </p:nvSpPr>
        <p:spPr>
          <a:xfrm>
            <a:off x="973047" y="1658938"/>
            <a:ext cx="10644187" cy="4167187"/>
          </a:xfrm>
        </p:spPr>
        <p:txBody>
          <a:bodyPr vert="horz" lIns="91440" tIns="45720" rIns="91440" bIns="45720" rtlCol="0">
            <a:normAutofit/>
          </a:bodyPr>
          <a:lstStyle/>
          <a:p>
            <a:pPr marL="0" lvl="0" indent="0" defTabSz="685800">
              <a:lnSpc>
                <a:spcPct val="100000"/>
              </a:lnSpc>
              <a:spcBef>
                <a:spcPts val="0"/>
              </a:spcBef>
              <a:spcAft>
                <a:spcPts val="1200"/>
              </a:spcAft>
              <a:buNone/>
            </a:pPr>
            <a:r>
              <a:rPr lang="en-US" sz="2800" b="1" dirty="0">
                <a:solidFill>
                  <a:srgbClr val="00529B"/>
                </a:solidFill>
              </a:rPr>
              <a:t>At the end of this session, you’ll be able to:</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Explain guaranteed issue rights, guaranteed renewal and policy suspension rights</a:t>
            </a:r>
          </a:p>
          <a:p>
            <a:pPr marL="548640" lvl="1" indent="-274320" defTabSz="685800">
              <a:lnSpc>
                <a:spcPct val="100000"/>
              </a:lnSpc>
              <a:spcBef>
                <a:spcPts val="0"/>
              </a:spcBef>
              <a:spcAft>
                <a:spcPts val="1200"/>
              </a:spcAft>
              <a:buFont typeface="Wingdings" panose="05000000000000000000" pitchFamily="2" charset="2"/>
              <a:buChar char="§"/>
            </a:pPr>
            <a:r>
              <a:rPr lang="en-US" sz="2400" dirty="0">
                <a:solidFill>
                  <a:srgbClr val="00529B"/>
                </a:solidFill>
              </a:rPr>
              <a:t>Learn where to get information on Medigap rights and protections</a:t>
            </a:r>
          </a:p>
          <a:p>
            <a:pPr marL="0" indent="0" defTabSz="685800">
              <a:lnSpc>
                <a:spcPct val="100000"/>
              </a:lnSpc>
              <a:spcBef>
                <a:spcPts val="600"/>
              </a:spcBef>
              <a:spcAft>
                <a:spcPts val="1200"/>
              </a:spcAft>
              <a:buNone/>
            </a:pPr>
            <a:endParaRPr lang="en-US" sz="2800" dirty="0">
              <a:solidFill>
                <a:srgbClr val="00529B"/>
              </a:solidFill>
            </a:endParaRPr>
          </a:p>
        </p:txBody>
      </p:sp>
      <p:sp>
        <p:nvSpPr>
          <p:cNvPr id="5" name="Slide Number Placeholder 4">
            <a:extLst>
              <a:ext uri="{FF2B5EF4-FFF2-40B4-BE49-F238E27FC236}">
                <a16:creationId xmlns:a16="http://schemas.microsoft.com/office/drawing/2014/main" id="{30CD8AD1-07E0-5831-8CAE-FDA8A45CC0CB}"/>
              </a:ext>
            </a:extLst>
          </p:cNvPr>
          <p:cNvSpPr>
            <a:spLocks noGrp="1"/>
          </p:cNvSpPr>
          <p:nvPr>
            <p:ph type="sldNum" sz="quarter" idx="12"/>
          </p:nvPr>
        </p:nvSpPr>
        <p:spPr/>
        <p:txBody>
          <a:bodyPr/>
          <a:lstStyle/>
          <a:p>
            <a:pPr>
              <a:defRPr/>
            </a:pPr>
            <a:fld id="{11E79EF6-0C0E-43E6-8FB3-918BC522CC5A}" type="slidenum">
              <a:rPr lang="en-US" smtClean="0"/>
              <a:pPr>
                <a:defRPr/>
              </a:pPr>
              <a:t>39</a:t>
            </a:fld>
            <a:endParaRPr lang="en-US"/>
          </a:p>
        </p:txBody>
      </p:sp>
      <p:sp>
        <p:nvSpPr>
          <p:cNvPr id="4" name="Footer Placeholder 3">
            <a:extLst>
              <a:ext uri="{FF2B5EF4-FFF2-40B4-BE49-F238E27FC236}">
                <a16:creationId xmlns:a16="http://schemas.microsoft.com/office/drawing/2014/main" id="{B9B4F386-9332-5B8F-8BDA-968FBA968F6C}"/>
              </a:ext>
            </a:extLst>
          </p:cNvPr>
          <p:cNvSpPr>
            <a:spLocks noGrp="1"/>
          </p:cNvSpPr>
          <p:nvPr>
            <p:ph type="ftr" sz="quarter" idx="11"/>
          </p:nvPr>
        </p:nvSpPr>
        <p:spPr/>
        <p:txBody>
          <a:bodyPr/>
          <a:lstStyle/>
          <a:p>
            <a:r>
              <a:rPr lang="en-US"/>
              <a:t>Medicare Supplement Insurance (Medigap) Policies</a:t>
            </a:r>
          </a:p>
        </p:txBody>
      </p:sp>
      <p:sp>
        <p:nvSpPr>
          <p:cNvPr id="3" name="Date Placeholder 2">
            <a:extLst>
              <a:ext uri="{FF2B5EF4-FFF2-40B4-BE49-F238E27FC236}">
                <a16:creationId xmlns:a16="http://schemas.microsoft.com/office/drawing/2014/main" id="{2DC09240-571D-EE99-978E-75A027DEBC48}"/>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2058482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Lesson 1</a:t>
            </a:r>
          </a:p>
        </p:txBody>
      </p:sp>
      <p:sp>
        <p:nvSpPr>
          <p:cNvPr id="5" name="Text Placeholder 4"/>
          <p:cNvSpPr>
            <a:spLocks noGrp="1"/>
          </p:cNvSpPr>
          <p:nvPr>
            <p:ph type="body" idx="1"/>
          </p:nvPr>
        </p:nvSpPr>
        <p:spPr/>
        <p:txBody>
          <a:bodyPr>
            <a:normAutofit/>
          </a:bodyPr>
          <a:lstStyle/>
          <a:p>
            <a:pPr>
              <a:lnSpc>
                <a:spcPct val="100000"/>
              </a:lnSpc>
              <a:spcBef>
                <a:spcPts val="0"/>
              </a:spcBef>
              <a:spcAft>
                <a:spcPts val="1200"/>
              </a:spcAft>
            </a:pPr>
            <a:r>
              <a:rPr lang="en-US" cap="none" dirty="0">
                <a:solidFill>
                  <a:srgbClr val="00529B"/>
                </a:solidFill>
              </a:rPr>
              <a:t>Introduction to Medicare </a:t>
            </a:r>
            <a:r>
              <a:rPr lang="en-US" dirty="0">
                <a:solidFill>
                  <a:srgbClr val="00529B"/>
                </a:solidFill>
              </a:rPr>
              <a:t>Su</a:t>
            </a:r>
            <a:r>
              <a:rPr lang="en-US" cap="none" dirty="0">
                <a:solidFill>
                  <a:srgbClr val="00529B"/>
                </a:solidFill>
              </a:rPr>
              <a:t>pplement Insurance (Medigap)</a:t>
            </a:r>
          </a:p>
        </p:txBody>
      </p:sp>
    </p:spTree>
    <p:custDataLst>
      <p:tags r:id="rId1"/>
    </p:custDataLst>
    <p:extLst>
      <p:ext uri="{BB962C8B-B14F-4D97-AF65-F5344CB8AC3E}">
        <p14:creationId xmlns:p14="http://schemas.microsoft.com/office/powerpoint/2010/main" val="1953698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C1155-7C57-8F65-5F6E-ED464005AC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8CD4EC-7E17-9D32-1D13-FEE50737425E}"/>
              </a:ext>
            </a:extLst>
          </p:cNvPr>
          <p:cNvSpPr>
            <a:spLocks noGrp="1"/>
          </p:cNvSpPr>
          <p:nvPr>
            <p:ph type="title"/>
          </p:nvPr>
        </p:nvSpPr>
        <p:spPr/>
        <p:txBody>
          <a:bodyPr anchor="ctr">
            <a:normAutofit/>
          </a:bodyPr>
          <a:lstStyle/>
          <a:p>
            <a:r>
              <a:rPr lang="en-US" sz="3000" dirty="0"/>
              <a:t>Guaranteed Issue Rights </a:t>
            </a:r>
          </a:p>
        </p:txBody>
      </p:sp>
      <p:sp>
        <p:nvSpPr>
          <p:cNvPr id="6" name="Text Placeholder 5">
            <a:extLst>
              <a:ext uri="{FF2B5EF4-FFF2-40B4-BE49-F238E27FC236}">
                <a16:creationId xmlns:a16="http://schemas.microsoft.com/office/drawing/2014/main" id="{B8E08A2B-DC90-B548-1D9D-9387C73397AA}"/>
              </a:ext>
            </a:extLst>
          </p:cNvPr>
          <p:cNvSpPr>
            <a:spLocks noGrp="1"/>
          </p:cNvSpPr>
          <p:nvPr>
            <p:ph type="body" sz="quarter" idx="4294967295"/>
          </p:nvPr>
        </p:nvSpPr>
        <p:spPr>
          <a:xfrm>
            <a:off x="907733" y="1658938"/>
            <a:ext cx="10644187" cy="4167187"/>
          </a:xfrm>
        </p:spPr>
        <p:txBody>
          <a:bodyPr vert="horz" lIns="91440" tIns="45720" rIns="91440" bIns="45720" rtlCol="0">
            <a:normAutofit/>
          </a:bodyPr>
          <a:lstStyle/>
          <a:p>
            <a:pPr defTabSz="685800">
              <a:lnSpc>
                <a:spcPct val="100000"/>
              </a:lnSpc>
              <a:spcBef>
                <a:spcPts val="0"/>
              </a:spcBef>
              <a:spcAft>
                <a:spcPts val="1200"/>
              </a:spcAft>
            </a:pPr>
            <a:r>
              <a:rPr lang="en-US" sz="2800" dirty="0">
                <a:solidFill>
                  <a:srgbClr val="00529B"/>
                </a:solidFill>
              </a:rPr>
              <a:t>Your rights to buy certain Medigap policies in certain situations outside of your Medigap Open Enrollment Period. </a:t>
            </a:r>
          </a:p>
          <a:p>
            <a:pPr defTabSz="685800">
              <a:lnSpc>
                <a:spcPct val="100000"/>
              </a:lnSpc>
              <a:spcBef>
                <a:spcPts val="0"/>
              </a:spcBef>
              <a:spcAft>
                <a:spcPts val="1200"/>
              </a:spcAft>
            </a:pPr>
            <a:r>
              <a:rPr lang="en-US" sz="2800" dirty="0">
                <a:solidFill>
                  <a:srgbClr val="00529B"/>
                </a:solidFill>
              </a:rPr>
              <a:t>Check with your State Insurance Department about your rights under state law.</a:t>
            </a:r>
          </a:p>
        </p:txBody>
      </p:sp>
      <p:sp>
        <p:nvSpPr>
          <p:cNvPr id="5" name="Slide Number Placeholder 4">
            <a:extLst>
              <a:ext uri="{FF2B5EF4-FFF2-40B4-BE49-F238E27FC236}">
                <a16:creationId xmlns:a16="http://schemas.microsoft.com/office/drawing/2014/main" id="{51317732-34AB-E1BA-7952-782C648AF279}"/>
              </a:ext>
            </a:extLst>
          </p:cNvPr>
          <p:cNvSpPr>
            <a:spLocks noGrp="1"/>
          </p:cNvSpPr>
          <p:nvPr>
            <p:ph type="sldNum" sz="quarter" idx="12"/>
          </p:nvPr>
        </p:nvSpPr>
        <p:spPr/>
        <p:txBody>
          <a:bodyPr/>
          <a:lstStyle/>
          <a:p>
            <a:pPr>
              <a:defRPr/>
            </a:pPr>
            <a:fld id="{11E79EF6-0C0E-43E6-8FB3-918BC522CC5A}" type="slidenum">
              <a:rPr lang="en-US" smtClean="0"/>
              <a:pPr>
                <a:defRPr/>
              </a:pPr>
              <a:t>40</a:t>
            </a:fld>
            <a:endParaRPr lang="en-US"/>
          </a:p>
        </p:txBody>
      </p:sp>
      <p:sp>
        <p:nvSpPr>
          <p:cNvPr id="4" name="Footer Placeholder 3">
            <a:extLst>
              <a:ext uri="{FF2B5EF4-FFF2-40B4-BE49-F238E27FC236}">
                <a16:creationId xmlns:a16="http://schemas.microsoft.com/office/drawing/2014/main" id="{5D62ABD5-74DA-3EE5-84AF-2F72B0C4FBEF}"/>
              </a:ext>
            </a:extLst>
          </p:cNvPr>
          <p:cNvSpPr>
            <a:spLocks noGrp="1"/>
          </p:cNvSpPr>
          <p:nvPr>
            <p:ph type="ftr" sz="quarter" idx="11"/>
          </p:nvPr>
        </p:nvSpPr>
        <p:spPr/>
        <p:txBody>
          <a:bodyPr/>
          <a:lstStyle/>
          <a:p>
            <a:r>
              <a:rPr lang="en-US"/>
              <a:t>Medicare Supplement Insurance (Medigap) Policies</a:t>
            </a:r>
          </a:p>
        </p:txBody>
      </p:sp>
      <p:sp>
        <p:nvSpPr>
          <p:cNvPr id="3" name="Date Placeholder 2">
            <a:extLst>
              <a:ext uri="{FF2B5EF4-FFF2-40B4-BE49-F238E27FC236}">
                <a16:creationId xmlns:a16="http://schemas.microsoft.com/office/drawing/2014/main" id="{42BBC6E8-31B4-4211-6052-F3CBFE1F06AC}"/>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23699497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p:cNvSpPr>
            <a:spLocks noGrp="1"/>
          </p:cNvSpPr>
          <p:nvPr>
            <p:ph type="title"/>
          </p:nvPr>
        </p:nvSpPr>
        <p:spPr/>
        <p:txBody>
          <a:bodyPr anchor="ctr">
            <a:normAutofit/>
          </a:bodyPr>
          <a:lstStyle/>
          <a:p>
            <a:r>
              <a:rPr lang="en-US" sz="3000" dirty="0"/>
              <a:t>Examples of Guaranteed Issue Rights </a:t>
            </a:r>
          </a:p>
        </p:txBody>
      </p:sp>
      <p:sp>
        <p:nvSpPr>
          <p:cNvPr id="7" name="Content Placeholder 7"/>
          <p:cNvSpPr>
            <a:spLocks noGrp="1"/>
          </p:cNvSpPr>
          <p:nvPr>
            <p:ph type="body" sz="quarter" idx="13"/>
          </p:nvPr>
        </p:nvSpPr>
        <p:spPr>
          <a:xfrm>
            <a:off x="838200" y="1244810"/>
            <a:ext cx="10868526" cy="929285"/>
          </a:xfrm>
        </p:spPr>
        <p:txBody>
          <a:bodyPr>
            <a:normAutofit lnSpcReduction="10000"/>
          </a:bodyPr>
          <a:lstStyle/>
          <a:p>
            <a:pPr marL="0" lvl="0" indent="0" defTabSz="685800">
              <a:lnSpc>
                <a:spcPct val="100000"/>
              </a:lnSpc>
              <a:spcBef>
                <a:spcPts val="0"/>
              </a:spcBef>
              <a:spcAft>
                <a:spcPts val="1200"/>
              </a:spcAft>
              <a:buNone/>
            </a:pPr>
            <a:r>
              <a:rPr lang="en-US" sz="2800" b="1" dirty="0">
                <a:solidFill>
                  <a:srgbClr val="00529B"/>
                </a:solidFill>
              </a:rPr>
              <a:t>John is in a Medicare Advantage Plan. He’ll have a Medigap guaranteed issue right if:</a:t>
            </a:r>
          </a:p>
        </p:txBody>
      </p:sp>
      <p:sp>
        <p:nvSpPr>
          <p:cNvPr id="8" name="Text Placeholder 7">
            <a:extLst>
              <a:ext uri="{FF2B5EF4-FFF2-40B4-BE49-F238E27FC236}">
                <a16:creationId xmlns:a16="http://schemas.microsoft.com/office/drawing/2014/main" id="{D3756F53-368E-6F1E-E5B3-BC425832B447}"/>
              </a:ext>
            </a:extLst>
          </p:cNvPr>
          <p:cNvSpPr>
            <a:spLocks noGrp="1"/>
          </p:cNvSpPr>
          <p:nvPr>
            <p:ph type="body" sz="quarter" idx="14"/>
          </p:nvPr>
        </p:nvSpPr>
        <p:spPr>
          <a:xfrm>
            <a:off x="838200" y="2206286"/>
            <a:ext cx="10671048" cy="1005840"/>
          </a:xfrm>
          <a:prstGeom prst="roundRect">
            <a:avLst/>
          </a:prstGeom>
          <a:ln w="38100">
            <a:solidFill>
              <a:srgbClr val="FFC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He joined the plan when first eligible for Medicare Part A (Hospital Insurance) at 65, and in the first year wants to change to Original Medicare (Trial Right)</a:t>
            </a:r>
          </a:p>
        </p:txBody>
      </p:sp>
      <p:sp>
        <p:nvSpPr>
          <p:cNvPr id="10" name="Text Placeholder 9">
            <a:extLst>
              <a:ext uri="{FF2B5EF4-FFF2-40B4-BE49-F238E27FC236}">
                <a16:creationId xmlns:a16="http://schemas.microsoft.com/office/drawing/2014/main" id="{A4B99B39-68C2-80A1-AA21-750B76F3BF38}"/>
              </a:ext>
            </a:extLst>
          </p:cNvPr>
          <p:cNvSpPr>
            <a:spLocks noGrp="1"/>
          </p:cNvSpPr>
          <p:nvPr>
            <p:ph type="body" sz="quarter" idx="15"/>
          </p:nvPr>
        </p:nvSpPr>
        <p:spPr>
          <a:xfrm>
            <a:off x="1589173" y="3338908"/>
            <a:ext cx="914400" cy="914400"/>
          </a:xfrm>
          <a:prstGeom prst="ellipse">
            <a:avLst/>
          </a:prstGeom>
          <a:solidFill>
            <a:srgbClr val="FFC000"/>
          </a:solidFill>
          <a:ln>
            <a:solidFill>
              <a:srgbClr val="FFC000"/>
            </a:solidFill>
          </a:ln>
        </p:spPr>
        <p:txBody>
          <a:bodyPr anchor="ctr">
            <a:normAutofit fontScale="92500"/>
          </a:bodyPr>
          <a:lstStyle/>
          <a:p>
            <a:pPr marL="0" indent="0">
              <a:buNone/>
            </a:pPr>
            <a:r>
              <a:rPr lang="en-US" b="1" dirty="0"/>
              <a:t>OR</a:t>
            </a:r>
          </a:p>
        </p:txBody>
      </p:sp>
      <p:sp>
        <p:nvSpPr>
          <p:cNvPr id="17" name="Text Placeholder 16">
            <a:extLst>
              <a:ext uri="{FF2B5EF4-FFF2-40B4-BE49-F238E27FC236}">
                <a16:creationId xmlns:a16="http://schemas.microsoft.com/office/drawing/2014/main" id="{8CB5FD38-1DCD-E829-1F6C-DD32B7B7DF45}"/>
              </a:ext>
            </a:extLst>
          </p:cNvPr>
          <p:cNvSpPr>
            <a:spLocks noGrp="1"/>
          </p:cNvSpPr>
          <p:nvPr>
            <p:ph type="body" sz="quarter" idx="16"/>
          </p:nvPr>
        </p:nvSpPr>
        <p:spPr>
          <a:xfrm>
            <a:off x="2293020" y="3465689"/>
            <a:ext cx="9216228" cy="683686"/>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indent="0">
              <a:buNone/>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 His plan leaves Medicare</a:t>
            </a:r>
            <a:endParaRPr lang="en-US" sz="2400" dirty="0">
              <a:solidFill>
                <a:srgbClr val="00529B"/>
              </a:solidFill>
            </a:endParaRPr>
          </a:p>
        </p:txBody>
      </p:sp>
      <p:sp>
        <p:nvSpPr>
          <p:cNvPr id="18" name="Text Placeholder 17">
            <a:extLst>
              <a:ext uri="{FF2B5EF4-FFF2-40B4-BE49-F238E27FC236}">
                <a16:creationId xmlns:a16="http://schemas.microsoft.com/office/drawing/2014/main" id="{AD3E5423-1950-D3C0-F21E-387837AE5499}"/>
              </a:ext>
            </a:extLst>
          </p:cNvPr>
          <p:cNvSpPr>
            <a:spLocks noGrp="1"/>
          </p:cNvSpPr>
          <p:nvPr>
            <p:ph type="body" sz="quarter" idx="17"/>
          </p:nvPr>
        </p:nvSpPr>
        <p:spPr>
          <a:xfrm>
            <a:off x="2514887" y="4214647"/>
            <a:ext cx="914400" cy="914400"/>
          </a:xfrm>
          <a:prstGeom prst="ellipse">
            <a:avLst/>
          </a:prstGeom>
          <a:solidFill>
            <a:srgbClr val="FFC000"/>
          </a:solidFill>
          <a:ln>
            <a:solidFill>
              <a:srgbClr val="FFC000"/>
            </a:solidFill>
          </a:ln>
        </p:spPr>
        <p:txBody>
          <a:bodyPr anchor="ctr">
            <a:normAutofit fontScale="92500"/>
          </a:bodyPr>
          <a:lstStyle/>
          <a:p>
            <a:pPr marL="0" indent="0">
              <a:buNone/>
            </a:pPr>
            <a:r>
              <a:rPr lang="en-US" b="1" dirty="0"/>
              <a:t>OR</a:t>
            </a:r>
          </a:p>
        </p:txBody>
      </p:sp>
      <p:sp>
        <p:nvSpPr>
          <p:cNvPr id="19" name="Text Placeholder 18">
            <a:extLst>
              <a:ext uri="{FF2B5EF4-FFF2-40B4-BE49-F238E27FC236}">
                <a16:creationId xmlns:a16="http://schemas.microsoft.com/office/drawing/2014/main" id="{4B01B804-7A5A-1968-FD1A-735095CFE919}"/>
              </a:ext>
            </a:extLst>
          </p:cNvPr>
          <p:cNvSpPr>
            <a:spLocks noGrp="1"/>
          </p:cNvSpPr>
          <p:nvPr>
            <p:ph type="body" sz="quarter" idx="18"/>
          </p:nvPr>
        </p:nvSpPr>
        <p:spPr>
          <a:xfrm>
            <a:off x="3221893" y="4333923"/>
            <a:ext cx="8287355" cy="683686"/>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indent="0">
              <a:buNone/>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 His plan stops giving care in his area</a:t>
            </a:r>
            <a:endParaRPr lang="en-US" sz="2400" dirty="0">
              <a:solidFill>
                <a:srgbClr val="00529B"/>
              </a:solidFill>
              <a:latin typeface="+mn-lt"/>
              <a:cs typeface="+mn-cs"/>
            </a:endParaRPr>
          </a:p>
        </p:txBody>
      </p:sp>
      <p:sp>
        <p:nvSpPr>
          <p:cNvPr id="20" name="Text Placeholder 19">
            <a:extLst>
              <a:ext uri="{FF2B5EF4-FFF2-40B4-BE49-F238E27FC236}">
                <a16:creationId xmlns:a16="http://schemas.microsoft.com/office/drawing/2014/main" id="{8041DEFA-D13F-F377-F4B0-B6047BF2C971}"/>
              </a:ext>
            </a:extLst>
          </p:cNvPr>
          <p:cNvSpPr>
            <a:spLocks noGrp="1"/>
          </p:cNvSpPr>
          <p:nvPr>
            <p:ph type="body" sz="quarter" idx="19"/>
          </p:nvPr>
        </p:nvSpPr>
        <p:spPr>
          <a:xfrm>
            <a:off x="3447483" y="5086800"/>
            <a:ext cx="914400" cy="914400"/>
          </a:xfrm>
          <a:prstGeom prst="ellipse">
            <a:avLst/>
          </a:prstGeom>
          <a:solidFill>
            <a:srgbClr val="FFC000"/>
          </a:solidFill>
          <a:ln>
            <a:solidFill>
              <a:srgbClr val="FFC000"/>
            </a:solidFill>
          </a:ln>
        </p:spPr>
        <p:txBody>
          <a:bodyPr anchor="ctr">
            <a:normAutofit fontScale="92500"/>
          </a:bodyPr>
          <a:lstStyle/>
          <a:p>
            <a:pPr marL="0" indent="0">
              <a:buNone/>
            </a:pPr>
            <a:r>
              <a:rPr lang="en-US" b="1" dirty="0"/>
              <a:t>OR</a:t>
            </a:r>
          </a:p>
        </p:txBody>
      </p:sp>
      <p:sp>
        <p:nvSpPr>
          <p:cNvPr id="21" name="Text Placeholder 20">
            <a:extLst>
              <a:ext uri="{FF2B5EF4-FFF2-40B4-BE49-F238E27FC236}">
                <a16:creationId xmlns:a16="http://schemas.microsoft.com/office/drawing/2014/main" id="{34089570-3A34-D2C0-C4B5-EB22E69A526B}"/>
              </a:ext>
            </a:extLst>
          </p:cNvPr>
          <p:cNvSpPr>
            <a:spLocks noGrp="1"/>
          </p:cNvSpPr>
          <p:nvPr>
            <p:ph type="body" sz="quarter" idx="20"/>
          </p:nvPr>
        </p:nvSpPr>
        <p:spPr>
          <a:xfrm>
            <a:off x="4154804" y="5202157"/>
            <a:ext cx="7354444" cy="683686"/>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indent="0">
              <a:buNone/>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 He moves out of the plan’s service area</a:t>
            </a:r>
            <a:endParaRPr lang="en-US" sz="2400" dirty="0">
              <a:solidFill>
                <a:srgbClr val="00529B"/>
              </a:solidFill>
              <a:latin typeface="+mn-lt"/>
              <a:cs typeface="+mn-cs"/>
            </a:endParaRPr>
          </a:p>
        </p:txBody>
      </p:sp>
      <p:sp>
        <p:nvSpPr>
          <p:cNvPr id="5" name="Slide Number Placeholder 4">
            <a:extLst>
              <a:ext uri="{FF2B5EF4-FFF2-40B4-BE49-F238E27FC236}">
                <a16:creationId xmlns:a16="http://schemas.microsoft.com/office/drawing/2014/main" id="{978D0541-2C34-3C9A-2B91-ADE3CB7247D5}"/>
              </a:ext>
            </a:extLst>
          </p:cNvPr>
          <p:cNvSpPr>
            <a:spLocks noGrp="1"/>
          </p:cNvSpPr>
          <p:nvPr>
            <p:ph type="sldNum" sz="quarter" idx="12"/>
          </p:nvPr>
        </p:nvSpPr>
        <p:spPr/>
        <p:txBody>
          <a:bodyPr/>
          <a:lstStyle/>
          <a:p>
            <a:pPr>
              <a:defRPr/>
            </a:pPr>
            <a:fld id="{11E79EF6-0C0E-43E6-8FB3-918BC522CC5A}" type="slidenum">
              <a:rPr lang="en-US" smtClean="0"/>
              <a:pPr>
                <a:defRPr/>
              </a:pPr>
              <a:t>41</a:t>
            </a:fld>
            <a:endParaRPr lang="en-US"/>
          </a:p>
        </p:txBody>
      </p:sp>
      <p:sp>
        <p:nvSpPr>
          <p:cNvPr id="3" name="Footer Placeholder 2">
            <a:extLst>
              <a:ext uri="{FF2B5EF4-FFF2-40B4-BE49-F238E27FC236}">
                <a16:creationId xmlns:a16="http://schemas.microsoft.com/office/drawing/2014/main" id="{A792E190-FC7F-626C-99C4-5A1CBD6BB259}"/>
              </a:ext>
            </a:extLst>
          </p:cNvPr>
          <p:cNvSpPr>
            <a:spLocks noGrp="1"/>
          </p:cNvSpPr>
          <p:nvPr>
            <p:ph type="ftr" sz="quarter" idx="11"/>
          </p:nvPr>
        </p:nvSpPr>
        <p:spPr/>
        <p:txBody>
          <a:bodyPr/>
          <a:lstStyle/>
          <a:p>
            <a:r>
              <a:rPr lang="en-US"/>
              <a:t>Medicare Supplement Insurance (Medigap) Policies</a:t>
            </a:r>
          </a:p>
        </p:txBody>
      </p:sp>
      <p:sp>
        <p:nvSpPr>
          <p:cNvPr id="2" name="Date Placeholder 1">
            <a:extLst>
              <a:ext uri="{FF2B5EF4-FFF2-40B4-BE49-F238E27FC236}">
                <a16:creationId xmlns:a16="http://schemas.microsoft.com/office/drawing/2014/main" id="{46967D4F-9E87-AF38-D01F-FD7EE3FBB678}"/>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245467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7">
                                            <p:bg/>
                                          </p:spTgt>
                                        </p:tgtEl>
                                        <p:attrNameLst>
                                          <p:attrName>style.visibility</p:attrName>
                                        </p:attrNameLst>
                                      </p:cBhvr>
                                      <p:to>
                                        <p:strVal val="visible"/>
                                      </p:to>
                                    </p:set>
                                    <p:animEffect transition="in" filter="wipe(left)">
                                      <p:cBhvr>
                                        <p:cTn id="15" dur="500"/>
                                        <p:tgtEl>
                                          <p:spTgt spid="17">
                                            <p:bg/>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7">
                                            <p:txEl>
                                              <p:pRg st="0" end="0"/>
                                            </p:txEl>
                                          </p:spTgt>
                                        </p:tgtEl>
                                        <p:attrNameLst>
                                          <p:attrName>style.visibility</p:attrName>
                                        </p:attrNameLst>
                                      </p:cBhvr>
                                      <p:to>
                                        <p:strVal val="visible"/>
                                      </p:to>
                                    </p:set>
                                    <p:animEffect transition="in" filter="wipe(left)">
                                      <p:cBhvr>
                                        <p:cTn id="18" dur="500"/>
                                        <p:tgtEl>
                                          <p:spTgt spid="1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9">
                                            <p:bg/>
                                          </p:spTgt>
                                        </p:tgtEl>
                                        <p:attrNameLst>
                                          <p:attrName>style.visibility</p:attrName>
                                        </p:attrNameLst>
                                      </p:cBhvr>
                                      <p:to>
                                        <p:strVal val="visible"/>
                                      </p:to>
                                    </p:set>
                                    <p:animEffect transition="in" filter="wipe(left)">
                                      <p:cBhvr>
                                        <p:cTn id="29" dur="500"/>
                                        <p:tgtEl>
                                          <p:spTgt spid="19">
                                            <p:bg/>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9">
                                            <p:txEl>
                                              <p:pRg st="0" end="0"/>
                                            </p:txEl>
                                          </p:spTgt>
                                        </p:tgtEl>
                                        <p:attrNameLst>
                                          <p:attrName>style.visibility</p:attrName>
                                        </p:attrNameLst>
                                      </p:cBhvr>
                                      <p:to>
                                        <p:strVal val="visible"/>
                                      </p:to>
                                    </p:set>
                                    <p:animEffect transition="in" filter="wipe(left)">
                                      <p:cBhvr>
                                        <p:cTn id="32" dur="500"/>
                                        <p:tgtEl>
                                          <p:spTgt spid="1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1">
                                            <p:bg/>
                                          </p:spTgt>
                                        </p:tgtEl>
                                        <p:attrNameLst>
                                          <p:attrName>style.visibility</p:attrName>
                                        </p:attrNameLst>
                                      </p:cBhvr>
                                      <p:to>
                                        <p:strVal val="visible"/>
                                      </p:to>
                                    </p:set>
                                    <p:animEffect transition="in" filter="wipe(left)">
                                      <p:cBhvr>
                                        <p:cTn id="41" dur="500"/>
                                        <p:tgtEl>
                                          <p:spTgt spid="21">
                                            <p:bg/>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1">
                                            <p:txEl>
                                              <p:pRg st="0" end="0"/>
                                            </p:txEl>
                                          </p:spTgt>
                                        </p:tgtEl>
                                        <p:attrNameLst>
                                          <p:attrName>style.visibility</p:attrName>
                                        </p:attrNameLst>
                                      </p:cBhvr>
                                      <p:to>
                                        <p:strVal val="visible"/>
                                      </p:to>
                                    </p:set>
                                    <p:animEffect transition="in" filter="wipe(left)">
                                      <p:cBhvr>
                                        <p:cTn id="44"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7" grpId="0" uiExpand="1" build="p" animBg="1"/>
      <p:bldP spid="18" grpId="0" uiExpand="1" build="p" animBg="1"/>
      <p:bldP spid="19" grpId="0" uiExpand="1" build="p" animBg="1"/>
      <p:bldP spid="20" grpId="0" uiExpand="1" animBg="1"/>
      <p:bldP spid="21" grpId="0" uiExpand="1"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p:cNvSpPr>
            <a:spLocks noGrp="1"/>
          </p:cNvSpPr>
          <p:nvPr>
            <p:ph type="title"/>
          </p:nvPr>
        </p:nvSpPr>
        <p:spPr/>
        <p:txBody>
          <a:bodyPr anchor="ctr">
            <a:normAutofit/>
          </a:bodyPr>
          <a:lstStyle/>
          <a:p>
            <a:r>
              <a:rPr lang="en-US" sz="3000" dirty="0"/>
              <a:t>Examples of Guaranteed Issue Rights (continued)</a:t>
            </a:r>
          </a:p>
        </p:txBody>
      </p:sp>
      <p:sp>
        <p:nvSpPr>
          <p:cNvPr id="7" name="Content Placeholder 7"/>
          <p:cNvSpPr>
            <a:spLocks noGrp="1"/>
          </p:cNvSpPr>
          <p:nvPr>
            <p:ph type="body" sz="quarter" idx="13"/>
          </p:nvPr>
        </p:nvSpPr>
        <p:spPr>
          <a:xfrm>
            <a:off x="1373187" y="1598982"/>
            <a:ext cx="9628188" cy="1062784"/>
          </a:xfrm>
        </p:spPr>
        <p:txBody>
          <a:bodyPr>
            <a:normAutofit/>
          </a:bodyPr>
          <a:lstStyle/>
          <a:p>
            <a:pPr marL="0" lvl="0" indent="0" defTabSz="685800">
              <a:lnSpc>
                <a:spcPct val="100000"/>
              </a:lnSpc>
              <a:spcBef>
                <a:spcPts val="0"/>
              </a:spcBef>
              <a:spcAft>
                <a:spcPts val="1200"/>
              </a:spcAft>
              <a:buNone/>
            </a:pPr>
            <a:r>
              <a:rPr lang="en-US" sz="2800" b="1" dirty="0">
                <a:solidFill>
                  <a:srgbClr val="00529B"/>
                </a:solidFill>
              </a:rPr>
              <a:t>Mary has Original Medicare. She’ll have a Medigap guaranteed issue right if:</a:t>
            </a:r>
          </a:p>
        </p:txBody>
      </p:sp>
      <p:sp>
        <p:nvSpPr>
          <p:cNvPr id="13" name="Text Placeholder 12">
            <a:extLst>
              <a:ext uri="{FF2B5EF4-FFF2-40B4-BE49-F238E27FC236}">
                <a16:creationId xmlns:a16="http://schemas.microsoft.com/office/drawing/2014/main" id="{985D98C1-BC51-736D-AF38-3D089C2D4891}"/>
              </a:ext>
            </a:extLst>
          </p:cNvPr>
          <p:cNvSpPr>
            <a:spLocks noGrp="1"/>
          </p:cNvSpPr>
          <p:nvPr>
            <p:ph type="body" sz="quarter" idx="14"/>
          </p:nvPr>
        </p:nvSpPr>
        <p:spPr>
          <a:xfrm>
            <a:off x="1292776" y="2969776"/>
            <a:ext cx="4297680" cy="2194560"/>
          </a:xfrm>
          <a:prstGeom prst="roundRect">
            <a:avLst/>
          </a:prstGeom>
          <a:ln w="38100">
            <a:solidFill>
              <a:srgbClr val="FFC000"/>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Her group health plan (GHP) coverage, like from an employer or union, that pays after Medicare pays, is ending</a:t>
            </a:r>
          </a:p>
        </p:txBody>
      </p:sp>
      <p:sp>
        <p:nvSpPr>
          <p:cNvPr id="14" name="Text Placeholder 13">
            <a:extLst>
              <a:ext uri="{FF2B5EF4-FFF2-40B4-BE49-F238E27FC236}">
                <a16:creationId xmlns:a16="http://schemas.microsoft.com/office/drawing/2014/main" id="{C7E9EB63-5833-991E-9E38-F065A08DCF11}"/>
              </a:ext>
            </a:extLst>
          </p:cNvPr>
          <p:cNvSpPr>
            <a:spLocks noGrp="1"/>
          </p:cNvSpPr>
          <p:nvPr>
            <p:ph type="body" sz="quarter" idx="15"/>
          </p:nvPr>
        </p:nvSpPr>
        <p:spPr>
          <a:xfrm>
            <a:off x="5603458" y="3518416"/>
            <a:ext cx="1097280" cy="1097280"/>
          </a:xfrm>
          <a:prstGeom prst="ellipse">
            <a:avLst/>
          </a:prstGeom>
          <a:solidFill>
            <a:srgbClr val="FFCD33"/>
          </a:solidFill>
        </p:spPr>
        <p:txBody>
          <a:bodyPr anchor="ctr">
            <a:normAutofit/>
          </a:bodyPr>
          <a:lstStyle/>
          <a:p>
            <a:pPr marL="0" indent="0" algn="ctr">
              <a:buNone/>
            </a:pPr>
            <a:r>
              <a:rPr lang="en-US" b="1" dirty="0"/>
              <a:t>OR</a:t>
            </a:r>
          </a:p>
        </p:txBody>
      </p:sp>
      <p:sp>
        <p:nvSpPr>
          <p:cNvPr id="16" name="Text Placeholder 15">
            <a:extLst>
              <a:ext uri="{FF2B5EF4-FFF2-40B4-BE49-F238E27FC236}">
                <a16:creationId xmlns:a16="http://schemas.microsoft.com/office/drawing/2014/main" id="{E7ABF9F9-9498-B9EB-C531-14CC4F1FA168}"/>
              </a:ext>
            </a:extLst>
          </p:cNvPr>
          <p:cNvSpPr>
            <a:spLocks noGrp="1"/>
          </p:cNvSpPr>
          <p:nvPr>
            <p:ph type="body" sz="quarter" idx="16"/>
          </p:nvPr>
        </p:nvSpPr>
        <p:spPr>
          <a:xfrm>
            <a:off x="6708029" y="2969776"/>
            <a:ext cx="4297680" cy="2194560"/>
          </a:xfrm>
          <a:prstGeom prst="roundRect">
            <a:avLst/>
          </a:prstGeom>
          <a:ln w="38100">
            <a:solidFill>
              <a:srgbClr val="FFC000"/>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She has a Medicare SELECT policy and moves out of her Medicare SELECT policy’s service area</a:t>
            </a:r>
          </a:p>
        </p:txBody>
      </p:sp>
      <p:sp>
        <p:nvSpPr>
          <p:cNvPr id="5" name="Slide Number Placeholder 4">
            <a:extLst>
              <a:ext uri="{FF2B5EF4-FFF2-40B4-BE49-F238E27FC236}">
                <a16:creationId xmlns:a16="http://schemas.microsoft.com/office/drawing/2014/main" id="{EA73FEA7-2560-5514-061D-199BC2961E30}"/>
              </a:ext>
            </a:extLst>
          </p:cNvPr>
          <p:cNvSpPr>
            <a:spLocks noGrp="1"/>
          </p:cNvSpPr>
          <p:nvPr>
            <p:ph type="sldNum" sz="quarter" idx="12"/>
          </p:nvPr>
        </p:nvSpPr>
        <p:spPr/>
        <p:txBody>
          <a:bodyPr/>
          <a:lstStyle/>
          <a:p>
            <a:pPr>
              <a:defRPr/>
            </a:pPr>
            <a:fld id="{11E79EF6-0C0E-43E6-8FB3-918BC522CC5A}" type="slidenum">
              <a:rPr lang="en-US" smtClean="0"/>
              <a:pPr>
                <a:defRPr/>
              </a:pPr>
              <a:t>42</a:t>
            </a:fld>
            <a:endParaRPr lang="en-US"/>
          </a:p>
        </p:txBody>
      </p:sp>
      <p:sp>
        <p:nvSpPr>
          <p:cNvPr id="3" name="Footer Placeholder 2">
            <a:extLst>
              <a:ext uri="{FF2B5EF4-FFF2-40B4-BE49-F238E27FC236}">
                <a16:creationId xmlns:a16="http://schemas.microsoft.com/office/drawing/2014/main" id="{2A6927FC-7F9B-D9C5-55A8-1AB0B9A8D179}"/>
              </a:ext>
            </a:extLst>
          </p:cNvPr>
          <p:cNvSpPr>
            <a:spLocks noGrp="1"/>
          </p:cNvSpPr>
          <p:nvPr>
            <p:ph type="ftr" sz="quarter" idx="11"/>
          </p:nvPr>
        </p:nvSpPr>
        <p:spPr/>
        <p:txBody>
          <a:bodyPr/>
          <a:lstStyle/>
          <a:p>
            <a:r>
              <a:rPr lang="en-US"/>
              <a:t>Medicare Supplement Insurance (Medigap) Policies</a:t>
            </a:r>
          </a:p>
        </p:txBody>
      </p:sp>
      <p:sp>
        <p:nvSpPr>
          <p:cNvPr id="2" name="Date Placeholder 1">
            <a:extLst>
              <a:ext uri="{FF2B5EF4-FFF2-40B4-BE49-F238E27FC236}">
                <a16:creationId xmlns:a16="http://schemas.microsoft.com/office/drawing/2014/main" id="{FC64AE66-5889-6A40-56DD-CE4D26F7339A}"/>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75222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p:txBody>
          <a:bodyPr anchor="ctr">
            <a:normAutofit/>
          </a:bodyPr>
          <a:lstStyle/>
          <a:p>
            <a:r>
              <a:rPr lang="en-US" sz="3000" dirty="0"/>
              <a:t>Guaranteed Renewable Policies</a:t>
            </a:r>
          </a:p>
        </p:txBody>
      </p:sp>
      <p:sp>
        <p:nvSpPr>
          <p:cNvPr id="9" name="Content Placeholder 8">
            <a:extLst>
              <a:ext uri="{FF2B5EF4-FFF2-40B4-BE49-F238E27FC236}">
                <a16:creationId xmlns:a16="http://schemas.microsoft.com/office/drawing/2014/main" id="{2457FE9F-2825-3E43-BE53-33F814F026FE}"/>
              </a:ext>
            </a:extLst>
          </p:cNvPr>
          <p:cNvSpPr>
            <a:spLocks noGrp="1"/>
          </p:cNvSpPr>
          <p:nvPr>
            <p:ph type="body" sz="quarter" idx="13"/>
          </p:nvPr>
        </p:nvSpPr>
        <p:spPr>
          <a:xfrm>
            <a:off x="1210523" y="1083333"/>
            <a:ext cx="10509140" cy="1744719"/>
          </a:xfrm>
        </p:spPr>
        <p:txBody>
          <a:bodyPr>
            <a:noAutofit/>
          </a:bodyPr>
          <a:lstStyle/>
          <a:p>
            <a:pPr marL="274320" lvl="0" indent="-274320" defTabSz="685800">
              <a:lnSpc>
                <a:spcPct val="100000"/>
              </a:lnSpc>
              <a:spcBef>
                <a:spcPts val="0"/>
              </a:spcBef>
              <a:spcAft>
                <a:spcPts val="1200"/>
              </a:spcAft>
            </a:pPr>
            <a:r>
              <a:rPr lang="en-US" sz="2400" dirty="0">
                <a:solidFill>
                  <a:srgbClr val="00529B"/>
                </a:solidFill>
              </a:rPr>
              <a:t>In most cases, Medigap policies purchased after 1992 are guaranteed renewable</a:t>
            </a:r>
          </a:p>
          <a:p>
            <a:pPr marL="274320" lvl="0" indent="-274320" defTabSz="685800">
              <a:lnSpc>
                <a:spcPct val="100000"/>
              </a:lnSpc>
              <a:spcBef>
                <a:spcPts val="0"/>
              </a:spcBef>
              <a:spcAft>
                <a:spcPts val="1200"/>
              </a:spcAft>
            </a:pPr>
            <a:r>
              <a:rPr lang="en-US" sz="2400" dirty="0">
                <a:solidFill>
                  <a:srgbClr val="00529B"/>
                </a:solidFill>
              </a:rPr>
              <a:t>Your insurance company can’t drop you unless one of the following happens:</a:t>
            </a:r>
          </a:p>
        </p:txBody>
      </p:sp>
      <p:sp>
        <p:nvSpPr>
          <p:cNvPr id="5" name="Text Placeholder 4">
            <a:extLst>
              <a:ext uri="{FF2B5EF4-FFF2-40B4-BE49-F238E27FC236}">
                <a16:creationId xmlns:a16="http://schemas.microsoft.com/office/drawing/2014/main" id="{D618CEE8-43D7-2DE7-DB42-F39B56A96491}"/>
              </a:ext>
            </a:extLst>
          </p:cNvPr>
          <p:cNvSpPr>
            <a:spLocks noGrp="1"/>
          </p:cNvSpPr>
          <p:nvPr>
            <p:ph type="body" sz="quarter" idx="14"/>
          </p:nvPr>
        </p:nvSpPr>
        <p:spPr>
          <a:xfrm>
            <a:off x="1065405" y="2894208"/>
            <a:ext cx="3108960" cy="3108960"/>
          </a:xfrm>
          <a:prstGeom prst="roundRect">
            <a:avLst/>
          </a:prstGeom>
          <a:ln w="38100">
            <a:solidFill>
              <a:srgbClr val="FFC000"/>
            </a:solidFill>
          </a:ln>
        </p:spPr>
        <p:txBody>
          <a:bodyPr tIns="1645920"/>
          <a:lstStyle/>
          <a:p>
            <a:pPr marL="0" lvl="0" indent="0" algn="ctr">
              <a:spcAft>
                <a:spcPts val="0"/>
              </a:spcAft>
              <a:buClrTx/>
              <a:buNone/>
            </a:pPr>
            <a:r>
              <a:rPr lang="en-US" sz="2200" dirty="0"/>
              <a:t>You stop paying your premium </a:t>
            </a:r>
          </a:p>
        </p:txBody>
      </p:sp>
      <p:pic>
        <p:nvPicPr>
          <p:cNvPr id="16" name="Picture 15">
            <a:extLst>
              <a:ext uri="{FF2B5EF4-FFF2-40B4-BE49-F238E27FC236}">
                <a16:creationId xmlns:a16="http://schemas.microsoft.com/office/drawing/2014/main" id="{E5109203-6A2A-4959-9219-3D815D784A7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66788" y="3054846"/>
            <a:ext cx="1315958" cy="1315958"/>
          </a:xfrm>
          <a:prstGeom prst="rect">
            <a:avLst/>
          </a:prstGeom>
        </p:spPr>
      </p:pic>
      <p:sp>
        <p:nvSpPr>
          <p:cNvPr id="6" name="Text Placeholder 5">
            <a:extLst>
              <a:ext uri="{FF2B5EF4-FFF2-40B4-BE49-F238E27FC236}">
                <a16:creationId xmlns:a16="http://schemas.microsoft.com/office/drawing/2014/main" id="{BD344B99-4292-BF9D-77C5-50134404166B}"/>
              </a:ext>
            </a:extLst>
          </p:cNvPr>
          <p:cNvSpPr>
            <a:spLocks noGrp="1"/>
          </p:cNvSpPr>
          <p:nvPr>
            <p:ph type="body" sz="quarter" idx="15"/>
          </p:nvPr>
        </p:nvSpPr>
        <p:spPr>
          <a:xfrm>
            <a:off x="4609402" y="2894208"/>
            <a:ext cx="3108960" cy="3108960"/>
          </a:xfrm>
          <a:prstGeom prst="roundRect">
            <a:avLst/>
          </a:prstGeom>
          <a:ln w="38100">
            <a:solidFill>
              <a:srgbClr val="FFC000"/>
            </a:solidFill>
          </a:ln>
        </p:spPr>
        <p:txBody>
          <a:bodyPr tIns="1645920"/>
          <a:lstStyle/>
          <a:p>
            <a:pPr marL="0" lvl="0" indent="0" algn="ctr">
              <a:spcAft>
                <a:spcPts val="0"/>
              </a:spcAft>
              <a:buClrTx/>
              <a:buNone/>
            </a:pPr>
            <a:r>
              <a:rPr lang="en-US" sz="2200" dirty="0"/>
              <a:t>You weren’t truthful on the Medigap policy application</a:t>
            </a:r>
          </a:p>
        </p:txBody>
      </p:sp>
      <p:pic>
        <p:nvPicPr>
          <p:cNvPr id="2050" name="Picture 2">
            <a:extLst>
              <a:ext uri="{FF2B5EF4-FFF2-40B4-BE49-F238E27FC236}">
                <a16:creationId xmlns:a16="http://schemas.microsoft.com/office/drawing/2014/main" id="{822A45E1-972B-4423-86E7-EA3BB0BC6EB9}"/>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8698" y="2726613"/>
            <a:ext cx="1968299" cy="1968299"/>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a:extLst>
              <a:ext uri="{FF2B5EF4-FFF2-40B4-BE49-F238E27FC236}">
                <a16:creationId xmlns:a16="http://schemas.microsoft.com/office/drawing/2014/main" id="{97127233-77CA-0028-026D-440BA3B8C75D}"/>
              </a:ext>
            </a:extLst>
          </p:cNvPr>
          <p:cNvSpPr>
            <a:spLocks noGrp="1"/>
          </p:cNvSpPr>
          <p:nvPr>
            <p:ph type="body" sz="quarter" idx="16"/>
          </p:nvPr>
        </p:nvSpPr>
        <p:spPr>
          <a:xfrm>
            <a:off x="8153400" y="2895130"/>
            <a:ext cx="3108960" cy="3108960"/>
          </a:xfrm>
          <a:prstGeom prst="roundRect">
            <a:avLst/>
          </a:prstGeom>
          <a:ln w="38100">
            <a:solidFill>
              <a:srgbClr val="FFC000"/>
            </a:solidFill>
          </a:ln>
        </p:spPr>
        <p:txBody>
          <a:bodyPr tIns="1645920"/>
          <a:lstStyle/>
          <a:p>
            <a:pPr marL="0" lvl="0" indent="0" algn="ctr">
              <a:spcAft>
                <a:spcPts val="0"/>
              </a:spcAft>
              <a:buClrTx/>
              <a:buNone/>
            </a:pPr>
            <a:r>
              <a:rPr lang="en-US" sz="2200" dirty="0"/>
              <a:t>The insurance company goes bankrupt or insolvent </a:t>
            </a:r>
          </a:p>
        </p:txBody>
      </p:sp>
      <p:pic>
        <p:nvPicPr>
          <p:cNvPr id="2052" name="Picture 4">
            <a:extLst>
              <a:ext uri="{FF2B5EF4-FFF2-40B4-BE49-F238E27FC236}">
                <a16:creationId xmlns:a16="http://schemas.microsoft.com/office/drawing/2014/main" id="{CC1B1F5C-0D60-446A-90E6-3A6C9A93446A}"/>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5518" y="3054846"/>
            <a:ext cx="1407953" cy="131595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F2603BBE-07C0-1ECC-11E6-91B10E2C5DDB}"/>
              </a:ext>
            </a:extLst>
          </p:cNvPr>
          <p:cNvSpPr>
            <a:spLocks noGrp="1"/>
          </p:cNvSpPr>
          <p:nvPr>
            <p:ph type="sldNum" sz="quarter" idx="12"/>
          </p:nvPr>
        </p:nvSpPr>
        <p:spPr/>
        <p:txBody>
          <a:bodyPr/>
          <a:lstStyle/>
          <a:p>
            <a:pPr>
              <a:defRPr/>
            </a:pPr>
            <a:fld id="{11E79EF6-0C0E-43E6-8FB3-918BC522CC5A}" type="slidenum">
              <a:rPr lang="en-US" smtClean="0"/>
              <a:pPr>
                <a:defRPr/>
              </a:pPr>
              <a:t>43</a:t>
            </a:fld>
            <a:endParaRPr lang="en-US"/>
          </a:p>
        </p:txBody>
      </p:sp>
      <p:sp>
        <p:nvSpPr>
          <p:cNvPr id="3" name="Footer Placeholder 2">
            <a:extLst>
              <a:ext uri="{FF2B5EF4-FFF2-40B4-BE49-F238E27FC236}">
                <a16:creationId xmlns:a16="http://schemas.microsoft.com/office/drawing/2014/main" id="{324D394D-3222-741B-F3A9-84BF87BD7983}"/>
              </a:ext>
            </a:extLst>
          </p:cNvPr>
          <p:cNvSpPr>
            <a:spLocks noGrp="1"/>
          </p:cNvSpPr>
          <p:nvPr>
            <p:ph type="ftr" sz="quarter" idx="11"/>
          </p:nvPr>
        </p:nvSpPr>
        <p:spPr/>
        <p:txBody>
          <a:bodyPr/>
          <a:lstStyle/>
          <a:p>
            <a:r>
              <a:rPr lang="en-US"/>
              <a:t>Medicare Supplement Insurance (Medigap) Policies</a:t>
            </a:r>
          </a:p>
        </p:txBody>
      </p:sp>
      <p:sp>
        <p:nvSpPr>
          <p:cNvPr id="2" name="Date Placeholder 1">
            <a:extLst>
              <a:ext uri="{FF2B5EF4-FFF2-40B4-BE49-F238E27FC236}">
                <a16:creationId xmlns:a16="http://schemas.microsoft.com/office/drawing/2014/main" id="{8461D0AD-0D26-A2C1-698E-E69A840CCA42}"/>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147516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animBg="1"/>
      <p:bldP spid="6" grpId="0" uiExpand="1" animBg="1"/>
      <p:bldP spid="7" grpId="0" uiExpan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p:txBody>
          <a:bodyPr anchor="ctr">
            <a:normAutofit/>
          </a:bodyPr>
          <a:lstStyle/>
          <a:p>
            <a:r>
              <a:rPr lang="en-US" sz="3000" dirty="0">
                <a:solidFill>
                  <a:prstClr val="white"/>
                </a:solidFill>
              </a:rPr>
              <a:t>Right to Suspend Medigap for People With Medicaid</a:t>
            </a:r>
            <a:endParaRPr lang="en-US" sz="3000" dirty="0"/>
          </a:p>
        </p:txBody>
      </p:sp>
      <p:sp>
        <p:nvSpPr>
          <p:cNvPr id="9" name="Content Placeholder 8">
            <a:extLst>
              <a:ext uri="{FF2B5EF4-FFF2-40B4-BE49-F238E27FC236}">
                <a16:creationId xmlns:a16="http://schemas.microsoft.com/office/drawing/2014/main" id="{2457FE9F-2825-3E43-BE53-33F814F026FE}"/>
              </a:ext>
            </a:extLst>
          </p:cNvPr>
          <p:cNvSpPr>
            <a:spLocks noGrp="1"/>
          </p:cNvSpPr>
          <p:nvPr>
            <p:ph type="body" sz="quarter" idx="4294967295"/>
          </p:nvPr>
        </p:nvSpPr>
        <p:spPr>
          <a:xfrm>
            <a:off x="973048" y="1279525"/>
            <a:ext cx="10644187" cy="4748213"/>
          </a:xfrm>
        </p:spPr>
        <p:txBody>
          <a:bodyPr>
            <a:normAutofit/>
          </a:bodyPr>
          <a:lstStyle/>
          <a:p>
            <a:pPr marL="274320" lvl="0" indent="-274320" defTabSz="685800">
              <a:lnSpc>
                <a:spcPct val="100000"/>
              </a:lnSpc>
              <a:spcBef>
                <a:spcPts val="0"/>
              </a:spcBef>
              <a:spcAft>
                <a:spcPts val="1200"/>
              </a:spcAft>
            </a:pPr>
            <a:r>
              <a:rPr lang="en-US" sz="2800" dirty="0">
                <a:solidFill>
                  <a:srgbClr val="00529B"/>
                </a:solidFill>
              </a:rPr>
              <a:t>If you have both Medicare and Medicaid:</a:t>
            </a:r>
          </a:p>
          <a:p>
            <a:pPr marL="548640" lvl="1" indent="-274320" defTabSz="685800">
              <a:lnSpc>
                <a:spcPct val="100000"/>
              </a:lnSpc>
              <a:spcBef>
                <a:spcPts val="0"/>
              </a:spcBef>
              <a:spcAft>
                <a:spcPts val="1200"/>
              </a:spcAft>
            </a:pPr>
            <a:r>
              <a:rPr lang="en-US" sz="2400" dirty="0">
                <a:solidFill>
                  <a:srgbClr val="00529B"/>
                </a:solidFill>
              </a:rPr>
              <a:t>Most of your health care costs are covered</a:t>
            </a:r>
          </a:p>
          <a:p>
            <a:pPr marL="548640" lvl="1" indent="-274320" defTabSz="685800">
              <a:lnSpc>
                <a:spcPct val="100000"/>
              </a:lnSpc>
              <a:spcBef>
                <a:spcPts val="0"/>
              </a:spcBef>
              <a:spcAft>
                <a:spcPts val="1200"/>
              </a:spcAft>
            </a:pPr>
            <a:r>
              <a:rPr lang="en-US" sz="2400" dirty="0">
                <a:solidFill>
                  <a:srgbClr val="00529B"/>
                </a:solidFill>
              </a:rPr>
              <a:t>You generally can’t buy a Medigap policy</a:t>
            </a:r>
          </a:p>
          <a:p>
            <a:pPr marL="274320" lvl="0" indent="-274320" defTabSz="685800">
              <a:lnSpc>
                <a:spcPct val="100000"/>
              </a:lnSpc>
              <a:spcBef>
                <a:spcPts val="0"/>
              </a:spcBef>
              <a:spcAft>
                <a:spcPts val="1200"/>
              </a:spcAft>
            </a:pPr>
            <a:r>
              <a:rPr lang="en-US" sz="2800" dirty="0">
                <a:solidFill>
                  <a:srgbClr val="00529B"/>
                </a:solidFill>
              </a:rPr>
              <a:t>If you already have a Medigap policy and then become eligible for Medicaid, you can suspend your Medigap policy for up to 2 years within 90 days of getting Medicaid</a:t>
            </a:r>
          </a:p>
          <a:p>
            <a:pPr marL="274320" lvl="0" indent="-274320" defTabSz="685800">
              <a:lnSpc>
                <a:spcPct val="100000"/>
              </a:lnSpc>
              <a:spcBef>
                <a:spcPts val="0"/>
              </a:spcBef>
              <a:spcAft>
                <a:spcPts val="1200"/>
              </a:spcAft>
            </a:pPr>
            <a:r>
              <a:rPr lang="en-US" sz="2800" dirty="0">
                <a:solidFill>
                  <a:srgbClr val="00529B"/>
                </a:solidFill>
              </a:rPr>
              <a:t>You can start it up again without new medical underwriting or waiting periods</a:t>
            </a:r>
          </a:p>
        </p:txBody>
      </p:sp>
      <p:sp>
        <p:nvSpPr>
          <p:cNvPr id="4" name="Slide Number Placeholder 3">
            <a:extLst>
              <a:ext uri="{FF2B5EF4-FFF2-40B4-BE49-F238E27FC236}">
                <a16:creationId xmlns:a16="http://schemas.microsoft.com/office/drawing/2014/main" id="{13FCE17C-BCBC-7CB1-9945-F689D791A2A0}"/>
              </a:ext>
            </a:extLst>
          </p:cNvPr>
          <p:cNvSpPr>
            <a:spLocks noGrp="1"/>
          </p:cNvSpPr>
          <p:nvPr>
            <p:ph type="sldNum" sz="quarter" idx="12"/>
          </p:nvPr>
        </p:nvSpPr>
        <p:spPr/>
        <p:txBody>
          <a:bodyPr/>
          <a:lstStyle/>
          <a:p>
            <a:pPr>
              <a:defRPr/>
            </a:pPr>
            <a:fld id="{11E79EF6-0C0E-43E6-8FB3-918BC522CC5A}" type="slidenum">
              <a:rPr lang="en-US" smtClean="0"/>
              <a:pPr>
                <a:defRPr/>
              </a:pPr>
              <a:t>44</a:t>
            </a:fld>
            <a:endParaRPr lang="en-US"/>
          </a:p>
        </p:txBody>
      </p:sp>
      <p:sp>
        <p:nvSpPr>
          <p:cNvPr id="3" name="Footer Placeholder 2">
            <a:extLst>
              <a:ext uri="{FF2B5EF4-FFF2-40B4-BE49-F238E27FC236}">
                <a16:creationId xmlns:a16="http://schemas.microsoft.com/office/drawing/2014/main" id="{D060F37B-E784-D824-05F5-0BB427D44FF0}"/>
              </a:ext>
            </a:extLst>
          </p:cNvPr>
          <p:cNvSpPr>
            <a:spLocks noGrp="1"/>
          </p:cNvSpPr>
          <p:nvPr>
            <p:ph type="ftr" sz="quarter" idx="11"/>
          </p:nvPr>
        </p:nvSpPr>
        <p:spPr/>
        <p:txBody>
          <a:bodyPr/>
          <a:lstStyle/>
          <a:p>
            <a:r>
              <a:rPr lang="en-US"/>
              <a:t>Medicare Supplement Insurance (Medigap) Policies</a:t>
            </a:r>
          </a:p>
        </p:txBody>
      </p:sp>
      <p:sp>
        <p:nvSpPr>
          <p:cNvPr id="2" name="Date Placeholder 1">
            <a:extLst>
              <a:ext uri="{FF2B5EF4-FFF2-40B4-BE49-F238E27FC236}">
                <a16:creationId xmlns:a16="http://schemas.microsoft.com/office/drawing/2014/main" id="{9ECC49B8-521C-EBE5-3A38-E92C25207852}"/>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4464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9">
                                            <p:txEl>
                                              <p:pRg st="1" end="1"/>
                                            </p:tx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p:txBody>
          <a:bodyPr anchor="ctr">
            <a:normAutofit/>
          </a:bodyPr>
          <a:lstStyle/>
          <a:p>
            <a:r>
              <a:rPr lang="en-US" dirty="0"/>
              <a:t>Right to Suspend Medigap for People With Medicaid (continued)</a:t>
            </a:r>
          </a:p>
        </p:txBody>
      </p:sp>
      <p:sp>
        <p:nvSpPr>
          <p:cNvPr id="9" name="Content Placeholder 8">
            <a:extLst>
              <a:ext uri="{FF2B5EF4-FFF2-40B4-BE49-F238E27FC236}">
                <a16:creationId xmlns:a16="http://schemas.microsoft.com/office/drawing/2014/main" id="{2457FE9F-2825-3E43-BE53-33F814F026FE}"/>
              </a:ext>
            </a:extLst>
          </p:cNvPr>
          <p:cNvSpPr>
            <a:spLocks noGrp="1"/>
          </p:cNvSpPr>
          <p:nvPr>
            <p:ph type="body" sz="quarter" idx="4294967295"/>
          </p:nvPr>
        </p:nvSpPr>
        <p:spPr>
          <a:xfrm>
            <a:off x="969531" y="1338292"/>
            <a:ext cx="10644187" cy="4167188"/>
          </a:xfrm>
        </p:spPr>
        <p:txBody>
          <a:bodyPr vert="horz" lIns="91440" tIns="45720" rIns="91440" bIns="45720" rtlCol="0">
            <a:normAutofit/>
          </a:bodyPr>
          <a:lstStyle/>
          <a:p>
            <a:pPr marL="274320" indent="-274320" defTabSz="685800">
              <a:lnSpc>
                <a:spcPct val="100000"/>
              </a:lnSpc>
              <a:spcBef>
                <a:spcPts val="0"/>
              </a:spcBef>
              <a:spcAft>
                <a:spcPts val="1200"/>
              </a:spcAft>
            </a:pPr>
            <a:r>
              <a:rPr lang="en-US" sz="2800" dirty="0">
                <a:solidFill>
                  <a:srgbClr val="00529B"/>
                </a:solidFill>
              </a:rPr>
              <a:t>If you suspend your Medigap policy:</a:t>
            </a:r>
          </a:p>
          <a:p>
            <a:pPr marL="548640" lvl="1" indent="-274320" defTabSz="685800">
              <a:lnSpc>
                <a:spcPct val="100000"/>
              </a:lnSpc>
              <a:spcBef>
                <a:spcPts val="0"/>
              </a:spcBef>
              <a:spcAft>
                <a:spcPts val="1200"/>
              </a:spcAft>
            </a:pPr>
            <a:r>
              <a:rPr lang="en-US" sz="2400" dirty="0">
                <a:solidFill>
                  <a:srgbClr val="00529B"/>
                </a:solidFill>
              </a:rPr>
              <a:t>You don't pay Medigap premiums</a:t>
            </a:r>
          </a:p>
          <a:p>
            <a:pPr marL="548640" lvl="1" indent="-274320" defTabSz="685800">
              <a:lnSpc>
                <a:spcPct val="100000"/>
              </a:lnSpc>
              <a:spcBef>
                <a:spcPts val="0"/>
              </a:spcBef>
              <a:spcAft>
                <a:spcPts val="1200"/>
              </a:spcAft>
            </a:pPr>
            <a:r>
              <a:rPr lang="en-US" sz="2400" dirty="0">
                <a:solidFill>
                  <a:srgbClr val="00529B"/>
                </a:solidFill>
              </a:rPr>
              <a:t>The Medigap policy won’t pay benefits</a:t>
            </a:r>
          </a:p>
          <a:p>
            <a:pPr marL="274320" indent="-274320" defTabSz="685800">
              <a:lnSpc>
                <a:spcPct val="100000"/>
              </a:lnSpc>
              <a:spcBef>
                <a:spcPts val="0"/>
              </a:spcBef>
              <a:spcAft>
                <a:spcPts val="1200"/>
              </a:spcAft>
            </a:pPr>
            <a:r>
              <a:rPr lang="en-US" sz="2800" dirty="0">
                <a:solidFill>
                  <a:srgbClr val="00529B"/>
                </a:solidFill>
              </a:rPr>
              <a:t>You may not want to suspend your policy if you want to see doctors who don’t accept Medicaid</a:t>
            </a:r>
          </a:p>
        </p:txBody>
      </p:sp>
      <p:sp>
        <p:nvSpPr>
          <p:cNvPr id="10" name="TextBox 9">
            <a:extLst>
              <a:ext uri="{FF2B5EF4-FFF2-40B4-BE49-F238E27FC236}">
                <a16:creationId xmlns:a16="http://schemas.microsoft.com/office/drawing/2014/main" id="{3EE5E9E1-2D3B-476F-8E36-82135EE082DE}"/>
              </a:ext>
            </a:extLst>
          </p:cNvPr>
          <p:cNvSpPr txBox="1"/>
          <p:nvPr/>
        </p:nvSpPr>
        <p:spPr>
          <a:xfrm>
            <a:off x="1233992" y="5304196"/>
            <a:ext cx="10551608" cy="646331"/>
          </a:xfrm>
          <a:prstGeom prst="rect">
            <a:avLst/>
          </a:prstGeom>
          <a:noFill/>
        </p:spPr>
        <p:txBody>
          <a:bodyPr wrap="square" rtlCol="0">
            <a:spAutoFit/>
          </a:bodyPr>
          <a:lstStyle/>
          <a:p>
            <a:pPr>
              <a:spcAft>
                <a:spcPts val="1200"/>
              </a:spcAft>
            </a:pPr>
            <a:r>
              <a:rPr lang="en-US" b="1" kern="0" dirty="0">
                <a:solidFill>
                  <a:srgbClr val="00529B"/>
                </a:solidFill>
                <a:latin typeface="Arial" panose="020B0604020202020204" pitchFamily="34" charset="0"/>
                <a:cs typeface="Arial" panose="020B0604020202020204" pitchFamily="34" charset="0"/>
              </a:rPr>
              <a:t>NOTE</a:t>
            </a:r>
            <a:r>
              <a:rPr lang="en-US" kern="0" dirty="0">
                <a:solidFill>
                  <a:srgbClr val="00529B"/>
                </a:solidFill>
                <a:latin typeface="Arial" panose="020B0604020202020204" pitchFamily="34" charset="0"/>
                <a:cs typeface="Arial" panose="020B0604020202020204" pitchFamily="34" charset="0"/>
              </a:rPr>
              <a:t>: If you drop your Medigap policy, you may not be able to re-enroll unless you're in your Medigap Open Enrollment Period, have a Guaranteed Issue Right, or your state provides additional protection.</a:t>
            </a:r>
            <a:endParaRPr lang="en-US" dirty="0">
              <a:solidFill>
                <a:srgbClr val="00529B"/>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80DFD5D7-7D59-4127-B574-BB2D579D8D0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69531" y="5368320"/>
            <a:ext cx="274320" cy="274320"/>
          </a:xfrm>
          <a:prstGeom prst="rect">
            <a:avLst/>
          </a:prstGeom>
        </p:spPr>
      </p:pic>
      <p:sp>
        <p:nvSpPr>
          <p:cNvPr id="4" name="Slide Number Placeholder 3">
            <a:extLst>
              <a:ext uri="{FF2B5EF4-FFF2-40B4-BE49-F238E27FC236}">
                <a16:creationId xmlns:a16="http://schemas.microsoft.com/office/drawing/2014/main" id="{F93305AA-CE20-B23E-F070-F27FDE2C4A5C}"/>
              </a:ext>
            </a:extLst>
          </p:cNvPr>
          <p:cNvSpPr>
            <a:spLocks noGrp="1"/>
          </p:cNvSpPr>
          <p:nvPr>
            <p:ph type="sldNum" sz="quarter" idx="12"/>
          </p:nvPr>
        </p:nvSpPr>
        <p:spPr/>
        <p:txBody>
          <a:bodyPr/>
          <a:lstStyle/>
          <a:p>
            <a:pPr>
              <a:defRPr/>
            </a:pPr>
            <a:fld id="{11E79EF6-0C0E-43E6-8FB3-918BC522CC5A}" type="slidenum">
              <a:rPr lang="en-US" smtClean="0"/>
              <a:pPr>
                <a:defRPr/>
              </a:pPr>
              <a:t>45</a:t>
            </a:fld>
            <a:endParaRPr lang="en-US"/>
          </a:p>
        </p:txBody>
      </p:sp>
      <p:sp>
        <p:nvSpPr>
          <p:cNvPr id="3" name="Footer Placeholder 2">
            <a:extLst>
              <a:ext uri="{FF2B5EF4-FFF2-40B4-BE49-F238E27FC236}">
                <a16:creationId xmlns:a16="http://schemas.microsoft.com/office/drawing/2014/main" id="{3A3563F1-3CE8-CDA0-D089-357996F91D57}"/>
              </a:ext>
            </a:extLst>
          </p:cNvPr>
          <p:cNvSpPr>
            <a:spLocks noGrp="1"/>
          </p:cNvSpPr>
          <p:nvPr>
            <p:ph type="ftr" sz="quarter" idx="11"/>
          </p:nvPr>
        </p:nvSpPr>
        <p:spPr/>
        <p:txBody>
          <a:bodyPr/>
          <a:lstStyle/>
          <a:p>
            <a:r>
              <a:rPr lang="en-US"/>
              <a:t>Medicare Supplement Insurance (Medigap) Policies</a:t>
            </a:r>
          </a:p>
        </p:txBody>
      </p:sp>
      <p:sp>
        <p:nvSpPr>
          <p:cNvPr id="2" name="Date Placeholder 1">
            <a:extLst>
              <a:ext uri="{FF2B5EF4-FFF2-40B4-BE49-F238E27FC236}">
                <a16:creationId xmlns:a16="http://schemas.microsoft.com/office/drawing/2014/main" id="{83D3B248-6EB2-2087-2B76-A14DCAB8ACE8}"/>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257031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9">
                                            <p:txEl>
                                              <p:pRg st="1" end="1"/>
                                            </p:tx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par>
                                <p:cTn id="17" presetID="1" presetClass="entr" presetSubtype="0" fill="hold" nodeType="withEffect">
                                  <p:stCondLst>
                                    <p:cond delay="25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250"/>
                            </p:stCondLst>
                            <p:childTnLst>
                              <p:par>
                                <p:cTn id="20" presetID="1" presetClass="entr" presetSubtype="0" fill="hold" grpId="0" nodeType="afterEffect">
                                  <p:stCondLst>
                                    <p:cond delay="25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p:txBody>
          <a:bodyPr anchor="ctr">
            <a:normAutofit/>
          </a:bodyPr>
          <a:lstStyle/>
          <a:p>
            <a:r>
              <a:rPr lang="en-US" sz="3000" dirty="0">
                <a:solidFill>
                  <a:prstClr val="white"/>
                </a:solidFill>
              </a:rPr>
              <a:t>Right to Suspend Medigap for People Under 65</a:t>
            </a:r>
            <a:endParaRPr lang="en-US" sz="3000" dirty="0"/>
          </a:p>
        </p:txBody>
      </p:sp>
      <p:sp>
        <p:nvSpPr>
          <p:cNvPr id="9" name="Content Placeholder 8">
            <a:extLst>
              <a:ext uri="{FF2B5EF4-FFF2-40B4-BE49-F238E27FC236}">
                <a16:creationId xmlns:a16="http://schemas.microsoft.com/office/drawing/2014/main" id="{2457FE9F-2825-3E43-BE53-33F814F026FE}"/>
              </a:ext>
            </a:extLst>
          </p:cNvPr>
          <p:cNvSpPr>
            <a:spLocks noGrp="1"/>
          </p:cNvSpPr>
          <p:nvPr>
            <p:ph type="body" sz="quarter" idx="4294967295"/>
          </p:nvPr>
        </p:nvSpPr>
        <p:spPr>
          <a:xfrm>
            <a:off x="1038362" y="1345406"/>
            <a:ext cx="10644187" cy="4167188"/>
          </a:xfrm>
        </p:spPr>
        <p:txBody>
          <a:bodyPr>
            <a:normAutofit/>
          </a:bodyPr>
          <a:lstStyle/>
          <a:p>
            <a:pPr marL="274320" lvl="0" indent="-274320" defTabSz="685800">
              <a:lnSpc>
                <a:spcPct val="100000"/>
              </a:lnSpc>
              <a:spcBef>
                <a:spcPts val="0"/>
              </a:spcBef>
              <a:spcAft>
                <a:spcPts val="1200"/>
              </a:spcAft>
            </a:pPr>
            <a:r>
              <a:rPr lang="en-US" sz="2800" dirty="0">
                <a:solidFill>
                  <a:srgbClr val="00529B"/>
                </a:solidFill>
              </a:rPr>
              <a:t>You can suspend your Medigap policy while enrolled in your or your spouse’s GHP</a:t>
            </a:r>
          </a:p>
          <a:p>
            <a:pPr marL="274320" lvl="0" indent="-274320" defTabSz="685800">
              <a:lnSpc>
                <a:spcPct val="100000"/>
              </a:lnSpc>
              <a:spcBef>
                <a:spcPts val="0"/>
              </a:spcBef>
              <a:spcAft>
                <a:spcPts val="1200"/>
              </a:spcAft>
            </a:pPr>
            <a:r>
              <a:rPr lang="en-US" sz="2800" dirty="0">
                <a:solidFill>
                  <a:srgbClr val="00529B"/>
                </a:solidFill>
              </a:rPr>
              <a:t>You can get your Medigap policy back at any time</a:t>
            </a:r>
          </a:p>
          <a:p>
            <a:pPr marL="548640" lvl="1" indent="-274320" defTabSz="685800">
              <a:lnSpc>
                <a:spcPct val="100000"/>
              </a:lnSpc>
              <a:spcBef>
                <a:spcPts val="0"/>
              </a:spcBef>
              <a:spcAft>
                <a:spcPts val="1200"/>
              </a:spcAft>
            </a:pPr>
            <a:r>
              <a:rPr lang="en-US" sz="2400" dirty="0">
                <a:solidFill>
                  <a:srgbClr val="00529B"/>
                </a:solidFill>
              </a:rPr>
              <a:t>Must notify insurer within 90 days of losing employer plan</a:t>
            </a:r>
          </a:p>
          <a:p>
            <a:pPr marL="548640" lvl="1" indent="-274320" defTabSz="685800">
              <a:lnSpc>
                <a:spcPct val="100000"/>
              </a:lnSpc>
              <a:spcBef>
                <a:spcPts val="0"/>
              </a:spcBef>
              <a:spcAft>
                <a:spcPts val="1200"/>
              </a:spcAft>
            </a:pPr>
            <a:r>
              <a:rPr lang="en-US" sz="2400" dirty="0">
                <a:solidFill>
                  <a:srgbClr val="00529B"/>
                </a:solidFill>
              </a:rPr>
              <a:t>No waiting period</a:t>
            </a:r>
          </a:p>
        </p:txBody>
      </p:sp>
      <p:sp>
        <p:nvSpPr>
          <p:cNvPr id="4" name="Slide Number Placeholder 3">
            <a:extLst>
              <a:ext uri="{FF2B5EF4-FFF2-40B4-BE49-F238E27FC236}">
                <a16:creationId xmlns:a16="http://schemas.microsoft.com/office/drawing/2014/main" id="{2F440E97-47E0-42A4-2435-07BFC0D027B2}"/>
              </a:ext>
            </a:extLst>
          </p:cNvPr>
          <p:cNvSpPr>
            <a:spLocks noGrp="1"/>
          </p:cNvSpPr>
          <p:nvPr>
            <p:ph type="sldNum" sz="quarter" idx="12"/>
          </p:nvPr>
        </p:nvSpPr>
        <p:spPr/>
        <p:txBody>
          <a:bodyPr/>
          <a:lstStyle/>
          <a:p>
            <a:pPr>
              <a:defRPr/>
            </a:pPr>
            <a:fld id="{11E79EF6-0C0E-43E6-8FB3-918BC522CC5A}" type="slidenum">
              <a:rPr lang="en-US" smtClean="0"/>
              <a:pPr>
                <a:defRPr/>
              </a:pPr>
              <a:t>46</a:t>
            </a:fld>
            <a:endParaRPr lang="en-US"/>
          </a:p>
        </p:txBody>
      </p:sp>
      <p:sp>
        <p:nvSpPr>
          <p:cNvPr id="3" name="Footer Placeholder 2">
            <a:extLst>
              <a:ext uri="{FF2B5EF4-FFF2-40B4-BE49-F238E27FC236}">
                <a16:creationId xmlns:a16="http://schemas.microsoft.com/office/drawing/2014/main" id="{7BDE2DC5-4A08-9278-2FC9-C102B13C9C7E}"/>
              </a:ext>
            </a:extLst>
          </p:cNvPr>
          <p:cNvSpPr>
            <a:spLocks noGrp="1"/>
          </p:cNvSpPr>
          <p:nvPr>
            <p:ph type="ftr" sz="quarter" idx="11"/>
          </p:nvPr>
        </p:nvSpPr>
        <p:spPr/>
        <p:txBody>
          <a:bodyPr/>
          <a:lstStyle/>
          <a:p>
            <a:r>
              <a:rPr lang="en-US"/>
              <a:t>Medicare Supplement Insurance (Medigap) Policies</a:t>
            </a:r>
          </a:p>
        </p:txBody>
      </p:sp>
      <p:sp>
        <p:nvSpPr>
          <p:cNvPr id="2" name="Date Placeholder 1">
            <a:extLst>
              <a:ext uri="{FF2B5EF4-FFF2-40B4-BE49-F238E27FC236}">
                <a16:creationId xmlns:a16="http://schemas.microsoft.com/office/drawing/2014/main" id="{D6B736F3-9D82-1E3E-7487-C997393E4868}"/>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261588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250"/>
                                  </p:stCondLst>
                                  <p:childTnLst>
                                    <p:set>
                                      <p:cBhvr>
                                        <p:cTn id="13" dur="1" fill="hold">
                                          <p:stCondLst>
                                            <p:cond delay="0"/>
                                          </p:stCondLst>
                                        </p:cTn>
                                        <p:tgtEl>
                                          <p:spTgt spid="9">
                                            <p:txEl>
                                              <p:pRg st="2" end="2"/>
                                            </p:txEl>
                                          </p:spTgt>
                                        </p:tgtEl>
                                        <p:attrNameLst>
                                          <p:attrName>style.visibility</p:attrName>
                                        </p:attrNameLst>
                                      </p:cBhvr>
                                      <p:to>
                                        <p:strVal val="visible"/>
                                      </p:to>
                                    </p:set>
                                  </p:childTnLst>
                                </p:cTn>
                              </p:par>
                            </p:childTnLst>
                          </p:cTn>
                        </p:par>
                        <p:par>
                          <p:cTn id="14" fill="hold">
                            <p:stCondLst>
                              <p:cond delay="250"/>
                            </p:stCondLst>
                            <p:childTnLst>
                              <p:par>
                                <p:cTn id="15" presetID="1" presetClass="entr" presetSubtype="0" fill="hold" nodeType="afterEffect">
                                  <p:stCondLst>
                                    <p:cond delay="25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idx="4294967295"/>
          </p:nvPr>
        </p:nvSpPr>
        <p:spPr>
          <a:xfrm>
            <a:off x="0" y="0"/>
            <a:ext cx="12192000" cy="949325"/>
          </a:xfrm>
        </p:spPr>
        <p:txBody>
          <a:bodyPr anchor="ctr">
            <a:normAutofit/>
          </a:bodyPr>
          <a:lstStyle/>
          <a:p>
            <a:r>
              <a:rPr lang="en-US" sz="3000" dirty="0">
                <a:solidFill>
                  <a:prstClr val="white"/>
                </a:solidFill>
              </a:rPr>
              <a:t>For More Information on Medigap Rights &amp; Protections</a:t>
            </a:r>
            <a:endParaRPr lang="en-US" sz="3000" dirty="0"/>
          </a:p>
        </p:txBody>
      </p:sp>
      <p:sp>
        <p:nvSpPr>
          <p:cNvPr id="9" name="Content Placeholder 8">
            <a:extLst>
              <a:ext uri="{FF2B5EF4-FFF2-40B4-BE49-F238E27FC236}">
                <a16:creationId xmlns:a16="http://schemas.microsoft.com/office/drawing/2014/main" id="{2457FE9F-2825-3E43-BE53-33F814F026FE}"/>
              </a:ext>
            </a:extLst>
          </p:cNvPr>
          <p:cNvSpPr>
            <a:spLocks noGrp="1"/>
          </p:cNvSpPr>
          <p:nvPr>
            <p:ph type="body" sz="quarter" idx="4294967295"/>
          </p:nvPr>
        </p:nvSpPr>
        <p:spPr>
          <a:xfrm>
            <a:off x="1129801" y="1345406"/>
            <a:ext cx="10644187" cy="4167188"/>
          </a:xfrm>
        </p:spPr>
        <p:txBody>
          <a:bodyPr>
            <a:normAutofit fontScale="92500"/>
          </a:bodyPr>
          <a:lstStyle/>
          <a:p>
            <a:pPr lvl="0" defTabSz="685800">
              <a:lnSpc>
                <a:spcPct val="100000"/>
              </a:lnSpc>
              <a:spcBef>
                <a:spcPts val="0"/>
              </a:spcBef>
              <a:spcAft>
                <a:spcPts val="1200"/>
              </a:spcAft>
            </a:pPr>
            <a:r>
              <a:rPr lang="en-US" sz="2800" dirty="0">
                <a:solidFill>
                  <a:srgbClr val="00529B"/>
                </a:solidFill>
              </a:rPr>
              <a:t>Contact:</a:t>
            </a:r>
          </a:p>
          <a:p>
            <a:pPr marL="548640" lvl="0" indent="-274320" defTabSz="685800">
              <a:lnSpc>
                <a:spcPct val="100000"/>
              </a:lnSpc>
              <a:spcBef>
                <a:spcPts val="0"/>
              </a:spcBef>
              <a:spcAft>
                <a:spcPts val="1200"/>
              </a:spcAft>
              <a:buFont typeface="Arial" panose="020B0604020202020204" pitchFamily="34" charset="0"/>
              <a:buChar char="•"/>
            </a:pPr>
            <a:r>
              <a:rPr lang="en-US" sz="2400" dirty="0">
                <a:solidFill>
                  <a:srgbClr val="00529B"/>
                </a:solidFill>
              </a:rPr>
              <a:t>Your State Insurance Department</a:t>
            </a:r>
          </a:p>
          <a:p>
            <a:pPr marL="548640" lvl="0" indent="-274320" defTabSz="685800">
              <a:lnSpc>
                <a:spcPct val="100000"/>
              </a:lnSpc>
              <a:spcBef>
                <a:spcPts val="0"/>
              </a:spcBef>
              <a:spcAft>
                <a:spcPts val="1200"/>
              </a:spcAft>
              <a:buFont typeface="Arial" panose="020B0604020202020204" pitchFamily="34" charset="0"/>
              <a:buChar char="•"/>
            </a:pPr>
            <a:r>
              <a:rPr lang="en-US" sz="2400" dirty="0">
                <a:solidFill>
                  <a:srgbClr val="00529B"/>
                </a:solidFill>
              </a:rPr>
              <a:t>Your local State Health Insurance Assistance Program (SHIP)</a:t>
            </a:r>
          </a:p>
          <a:p>
            <a:pPr marL="548640" lvl="0" indent="-274320" defTabSz="685800">
              <a:lnSpc>
                <a:spcPct val="100000"/>
              </a:lnSpc>
              <a:spcBef>
                <a:spcPts val="0"/>
              </a:spcBef>
              <a:spcAft>
                <a:spcPts val="1200"/>
              </a:spcAft>
              <a:buFont typeface="Arial" panose="020B0604020202020204" pitchFamily="34" charset="0"/>
              <a:buChar char="•"/>
            </a:pPr>
            <a:r>
              <a:rPr lang="en-US" sz="2400" dirty="0">
                <a:solidFill>
                  <a:srgbClr val="00529B"/>
                </a:solidFill>
              </a:rPr>
              <a:t>Call 1-800-MEDICARE (1-800-633-4227); TTY users can call 1-877-486-2048</a:t>
            </a:r>
          </a:p>
          <a:p>
            <a:pPr marL="274320" lvl="0" indent="-274320" defTabSz="685800">
              <a:lnSpc>
                <a:spcPct val="100000"/>
              </a:lnSpc>
              <a:spcBef>
                <a:spcPts val="0"/>
              </a:spcBef>
              <a:spcAft>
                <a:spcPts val="1200"/>
              </a:spcAft>
            </a:pPr>
            <a:r>
              <a:rPr lang="en-US" sz="2800" dirty="0">
                <a:solidFill>
                  <a:srgbClr val="00529B"/>
                </a:solidFill>
              </a:rPr>
              <a:t>Visit:</a:t>
            </a:r>
          </a:p>
          <a:p>
            <a:pPr marL="548640" lvl="0" indent="-274320" defTabSz="685800">
              <a:lnSpc>
                <a:spcPct val="100000"/>
              </a:lnSpc>
              <a:spcBef>
                <a:spcPts val="0"/>
              </a:spcBef>
              <a:spcAft>
                <a:spcPts val="1200"/>
              </a:spcAft>
              <a:buFont typeface="Arial" panose="020B0604020202020204" pitchFamily="34" charset="0"/>
              <a:buChar char="•"/>
            </a:pPr>
            <a:r>
              <a:rPr lang="en-US" sz="2400" dirty="0">
                <a:solidFill>
                  <a:srgbClr val="00529B"/>
                </a:solidFill>
                <a:hlinkClick r:id="rId4">
                  <a:extLst>
                    <a:ext uri="{A12FA001-AC4F-418D-AE19-62706E023703}">
                      <ahyp:hlinkClr xmlns:ahyp="http://schemas.microsoft.com/office/drawing/2018/hyperlinkcolor" val="tx"/>
                    </a:ext>
                  </a:extLst>
                </a:hlinkClick>
              </a:rPr>
              <a:t>Medicare.gov/publications</a:t>
            </a:r>
            <a:r>
              <a:rPr lang="en-US" sz="2400" dirty="0">
                <a:solidFill>
                  <a:srgbClr val="00529B"/>
                </a:solidFill>
              </a:rPr>
              <a:t> to download “Choosing a Medigap Policy: A Guide to Health Insurance for People with Medicare” (CMS Product No. 02110)</a:t>
            </a:r>
          </a:p>
          <a:p>
            <a:pPr marL="548640" lvl="0" indent="-274320" defTabSz="685800">
              <a:lnSpc>
                <a:spcPct val="100000"/>
              </a:lnSpc>
              <a:spcBef>
                <a:spcPts val="0"/>
              </a:spcBef>
              <a:spcAft>
                <a:spcPts val="1200"/>
              </a:spcAft>
              <a:buFont typeface="Arial" panose="020B0604020202020204" pitchFamily="34" charset="0"/>
              <a:buChar char="•"/>
            </a:pPr>
            <a:r>
              <a:rPr lang="en-US" sz="2400" dirty="0">
                <a:solidFill>
                  <a:srgbClr val="00529B"/>
                </a:solidFill>
                <a:hlinkClick r:id="rId5">
                  <a:extLst>
                    <a:ext uri="{A12FA001-AC4F-418D-AE19-62706E023703}">
                      <ahyp:hlinkClr xmlns:ahyp="http://schemas.microsoft.com/office/drawing/2018/hyperlinkcolor" val="tx"/>
                    </a:ext>
                  </a:extLst>
                </a:hlinkClick>
              </a:rPr>
              <a:t>Medicare.gov/health-drug-plans/medigap/ready-to-buy</a:t>
            </a:r>
            <a:endParaRPr lang="en-US" sz="2000" dirty="0">
              <a:solidFill>
                <a:srgbClr val="00529B"/>
              </a:solidFill>
            </a:endParaRPr>
          </a:p>
        </p:txBody>
      </p:sp>
      <p:sp>
        <p:nvSpPr>
          <p:cNvPr id="4" name="Slide Number Placeholder 3">
            <a:extLst>
              <a:ext uri="{FF2B5EF4-FFF2-40B4-BE49-F238E27FC236}">
                <a16:creationId xmlns:a16="http://schemas.microsoft.com/office/drawing/2014/main" id="{C58AEB49-44F8-5836-9CE3-32BA249F0D2F}"/>
              </a:ext>
            </a:extLst>
          </p:cNvPr>
          <p:cNvSpPr>
            <a:spLocks noGrp="1"/>
          </p:cNvSpPr>
          <p:nvPr>
            <p:ph type="sldNum" sz="quarter" idx="12"/>
          </p:nvPr>
        </p:nvSpPr>
        <p:spPr/>
        <p:txBody>
          <a:bodyPr/>
          <a:lstStyle/>
          <a:p>
            <a:pPr>
              <a:defRPr/>
            </a:pPr>
            <a:fld id="{11E79EF6-0C0E-43E6-8FB3-918BC522CC5A}" type="slidenum">
              <a:rPr lang="en-US" smtClean="0"/>
              <a:pPr>
                <a:defRPr/>
              </a:pPr>
              <a:t>47</a:t>
            </a:fld>
            <a:endParaRPr lang="en-US"/>
          </a:p>
        </p:txBody>
      </p:sp>
      <p:sp>
        <p:nvSpPr>
          <p:cNvPr id="3" name="Footer Placeholder 2">
            <a:extLst>
              <a:ext uri="{FF2B5EF4-FFF2-40B4-BE49-F238E27FC236}">
                <a16:creationId xmlns:a16="http://schemas.microsoft.com/office/drawing/2014/main" id="{A964AF79-3906-D956-1955-3209C7E6B1F4}"/>
              </a:ext>
            </a:extLst>
          </p:cNvPr>
          <p:cNvSpPr>
            <a:spLocks noGrp="1"/>
          </p:cNvSpPr>
          <p:nvPr>
            <p:ph type="ftr" sz="quarter" idx="11"/>
          </p:nvPr>
        </p:nvSpPr>
        <p:spPr/>
        <p:txBody>
          <a:bodyPr/>
          <a:lstStyle/>
          <a:p>
            <a:r>
              <a:rPr lang="en-US"/>
              <a:t>Medicare Supplement Insurance (Medigap) Policies</a:t>
            </a:r>
          </a:p>
        </p:txBody>
      </p:sp>
      <p:sp>
        <p:nvSpPr>
          <p:cNvPr id="2" name="Date Placeholder 1">
            <a:extLst>
              <a:ext uri="{FF2B5EF4-FFF2-40B4-BE49-F238E27FC236}">
                <a16:creationId xmlns:a16="http://schemas.microsoft.com/office/drawing/2014/main" id="{FB9C7C63-43C5-9631-79E2-30F1BEB10327}"/>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318149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4886" y="403762"/>
            <a:ext cx="10657114" cy="719643"/>
          </a:xfrm>
        </p:spPr>
        <p:txBody>
          <a:bodyPr>
            <a:normAutofit/>
          </a:bodyPr>
          <a:lstStyle/>
          <a:p>
            <a:r>
              <a:rPr lang="en-US" sz="3000" dirty="0">
                <a:solidFill>
                  <a:srgbClr val="00529B"/>
                </a:solidFill>
              </a:rPr>
              <a:t>Check Your Knowledge: Question 7</a:t>
            </a:r>
          </a:p>
        </p:txBody>
      </p:sp>
      <p:sp>
        <p:nvSpPr>
          <p:cNvPr id="9" name="Content Placeholder 8"/>
          <p:cNvSpPr>
            <a:spLocks noGrp="1"/>
          </p:cNvSpPr>
          <p:nvPr>
            <p:ph type="body" sz="quarter" idx="13"/>
          </p:nvPr>
        </p:nvSpPr>
        <p:spPr>
          <a:xfrm>
            <a:off x="1049782" y="1554480"/>
            <a:ext cx="10657114" cy="3810569"/>
          </a:xfrm>
        </p:spPr>
        <p:txBody>
          <a:bodyPr vert="horz" lIns="91440" tIns="45720" rIns="91440" bIns="45720" rtlCol="0">
            <a:normAutofit/>
          </a:bodyPr>
          <a:lstStyle/>
          <a:p>
            <a:pPr defTabSz="685800">
              <a:spcBef>
                <a:spcPts val="1200"/>
              </a:spcBef>
              <a:spcAft>
                <a:spcPts val="1200"/>
              </a:spcAft>
            </a:pPr>
            <a:r>
              <a:rPr lang="en-US" sz="2400" b="1" dirty="0">
                <a:solidFill>
                  <a:srgbClr val="00529B"/>
                </a:solidFill>
              </a:rPr>
              <a:t>You may not qualify for a guaranteed issue right if___________. </a:t>
            </a:r>
          </a:p>
          <a:p>
            <a:pPr marL="457200" lvl="1" indent="-457200">
              <a:lnSpc>
                <a:spcPct val="100000"/>
              </a:lnSpc>
              <a:spcAft>
                <a:spcPts val="1200"/>
              </a:spcAft>
              <a:buFont typeface="+mj-lt"/>
              <a:buAutoNum type="alphaLcPeriod"/>
            </a:pPr>
            <a:r>
              <a:rPr lang="en-US" sz="2400" dirty="0">
                <a:solidFill>
                  <a:srgbClr val="00529B"/>
                </a:solidFill>
              </a:rPr>
              <a:t>You’re in a Medicare Advantage Plan and your plan is leaving Medicare</a:t>
            </a:r>
          </a:p>
          <a:p>
            <a:pPr marL="457200" lvl="1" indent="-457200">
              <a:lnSpc>
                <a:spcPct val="100000"/>
              </a:lnSpc>
              <a:spcAft>
                <a:spcPts val="1200"/>
              </a:spcAft>
              <a:buFont typeface="+mj-lt"/>
              <a:buAutoNum type="alphaLcPeriod"/>
            </a:pPr>
            <a:r>
              <a:rPr lang="en-US" sz="2400" dirty="0">
                <a:solidFill>
                  <a:srgbClr val="00529B"/>
                </a:solidFill>
              </a:rPr>
              <a:t>You move out of your Medicare Advantage Plan’s service area</a:t>
            </a:r>
          </a:p>
          <a:p>
            <a:pPr marL="457200" lvl="1" indent="-457200">
              <a:lnSpc>
                <a:spcPct val="100000"/>
              </a:lnSpc>
              <a:spcAft>
                <a:spcPts val="1200"/>
              </a:spcAft>
              <a:buFont typeface="+mj-lt"/>
              <a:buAutoNum type="alphaLcPeriod"/>
            </a:pPr>
            <a:r>
              <a:rPr lang="en-US" sz="2400" dirty="0">
                <a:solidFill>
                  <a:srgbClr val="00529B"/>
                </a:solidFill>
              </a:rPr>
              <a:t>You have Original Medicare and miss your Medigap OEP</a:t>
            </a:r>
          </a:p>
          <a:p>
            <a:pPr marL="457200" lvl="1" indent="-457200">
              <a:lnSpc>
                <a:spcPct val="100000"/>
              </a:lnSpc>
              <a:spcAft>
                <a:spcPts val="1200"/>
              </a:spcAft>
              <a:buFont typeface="+mj-lt"/>
              <a:buAutoNum type="alphaLcPeriod"/>
            </a:pPr>
            <a:r>
              <a:rPr lang="en-US" sz="2400" dirty="0">
                <a:solidFill>
                  <a:srgbClr val="00529B"/>
                </a:solidFill>
              </a:rPr>
              <a:t>You joined a Medicare Advantage Plan when you first became eligible for Part A, and within a year, you want to switch to Original Medicare</a:t>
            </a:r>
          </a:p>
        </p:txBody>
      </p:sp>
      <p:sp>
        <p:nvSpPr>
          <p:cNvPr id="6" name="Rounded Rectangle 5" descr="Green box highlighting C as the correct answer"/>
          <p:cNvSpPr/>
          <p:nvPr/>
        </p:nvSpPr>
        <p:spPr>
          <a:xfrm>
            <a:off x="1049782" y="3226102"/>
            <a:ext cx="9897260" cy="635718"/>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7" name="Slide Number Placeholder 6">
            <a:extLst>
              <a:ext uri="{FF2B5EF4-FFF2-40B4-BE49-F238E27FC236}">
                <a16:creationId xmlns:a16="http://schemas.microsoft.com/office/drawing/2014/main" id="{55A9B201-33D4-EBAC-59C8-183CAC57C4EA}"/>
              </a:ext>
            </a:extLst>
          </p:cNvPr>
          <p:cNvSpPr>
            <a:spLocks noGrp="1"/>
          </p:cNvSpPr>
          <p:nvPr>
            <p:ph type="sldNum" sz="quarter" idx="12"/>
          </p:nvPr>
        </p:nvSpPr>
        <p:spPr/>
        <p:txBody>
          <a:bodyPr/>
          <a:lstStyle/>
          <a:p>
            <a:fld id="{F0CCE2AE-27A2-40B1-80D1-5342831D4722}" type="slidenum">
              <a:rPr lang="en-US" smtClean="0"/>
              <a:t>48</a:t>
            </a:fld>
            <a:endParaRPr lang="en-US"/>
          </a:p>
        </p:txBody>
      </p:sp>
      <p:sp>
        <p:nvSpPr>
          <p:cNvPr id="4" name="Footer Placeholder 3"/>
          <p:cNvSpPr>
            <a:spLocks noGrp="1"/>
          </p:cNvSpPr>
          <p:nvPr>
            <p:ph type="ftr" sz="quarter" idx="11"/>
          </p:nvPr>
        </p:nvSpPr>
        <p:spPr/>
        <p:txBody>
          <a:bodyPr/>
          <a:lstStyle/>
          <a:p>
            <a:r>
              <a:rPr lang="en-US" dirty="0"/>
              <a:t>Medicare Supplement Insurance (Medigap) Policies</a:t>
            </a:r>
          </a:p>
        </p:txBody>
      </p:sp>
      <p:sp>
        <p:nvSpPr>
          <p:cNvPr id="3" name="Date Placeholder 2"/>
          <p:cNvSpPr>
            <a:spLocks noGrp="1"/>
          </p:cNvSpPr>
          <p:nvPr>
            <p:ph type="dt" sz="half" idx="10"/>
          </p:nvPr>
        </p:nvSpPr>
        <p:spPr/>
        <p:txBody>
          <a:bodyPr/>
          <a:lstStyle/>
          <a:p>
            <a:r>
              <a:rPr lang="en-US"/>
              <a:t>April 2024</a:t>
            </a:r>
            <a:endParaRPr dirty="0"/>
          </a:p>
        </p:txBody>
      </p:sp>
    </p:spTree>
    <p:custDataLst>
      <p:tags r:id="rId1"/>
    </p:custDataLst>
    <p:extLst>
      <p:ext uri="{BB962C8B-B14F-4D97-AF65-F5344CB8AC3E}">
        <p14:creationId xmlns:p14="http://schemas.microsoft.com/office/powerpoint/2010/main" val="38536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E8706A4-C72D-FE1C-64FB-9AB844B0449C}"/>
              </a:ext>
            </a:extLst>
          </p:cNvPr>
          <p:cNvSpPr>
            <a:spLocks noGrp="1"/>
          </p:cNvSpPr>
          <p:nvPr>
            <p:ph type="title"/>
          </p:nvPr>
        </p:nvSpPr>
        <p:spPr>
          <a:xfrm>
            <a:off x="1534886" y="403762"/>
            <a:ext cx="9347762" cy="719643"/>
          </a:xfrm>
        </p:spPr>
        <p:txBody>
          <a:bodyPr>
            <a:normAutofit/>
          </a:bodyPr>
          <a:lstStyle/>
          <a:p>
            <a:pPr algn="ctr"/>
            <a:r>
              <a:rPr lang="en-US" sz="3000" dirty="0">
                <a:solidFill>
                  <a:srgbClr val="00529B"/>
                </a:solidFill>
              </a:rPr>
              <a:t>Check Your Knowledge: Question 8</a:t>
            </a:r>
          </a:p>
        </p:txBody>
      </p:sp>
      <p:sp>
        <p:nvSpPr>
          <p:cNvPr id="3" name="Text Placeholder 2">
            <a:extLst>
              <a:ext uri="{FF2B5EF4-FFF2-40B4-BE49-F238E27FC236}">
                <a16:creationId xmlns:a16="http://schemas.microsoft.com/office/drawing/2014/main" id="{D66CF5BD-3743-76E7-3E69-1BFD7A7705D2}"/>
              </a:ext>
            </a:extLst>
          </p:cNvPr>
          <p:cNvSpPr>
            <a:spLocks noGrp="1"/>
          </p:cNvSpPr>
          <p:nvPr>
            <p:ph type="body" sz="quarter" idx="13"/>
          </p:nvPr>
        </p:nvSpPr>
        <p:spPr/>
        <p:txBody>
          <a:bodyPr>
            <a:normAutofit/>
          </a:bodyPr>
          <a:lstStyle/>
          <a:p>
            <a:pPr>
              <a:spcAft>
                <a:spcPts val="1200"/>
              </a:spcAft>
            </a:pPr>
            <a:r>
              <a:rPr lang="en-US" sz="2600" b="1" dirty="0">
                <a:solidFill>
                  <a:srgbClr val="00529B"/>
                </a:solidFill>
              </a:rPr>
              <a:t>If your Medigap policy isn’t guaranteed renewable and the insurance company cancels it, you have the right to buy another Medigap policy.</a:t>
            </a:r>
          </a:p>
          <a:p>
            <a:pPr marL="457200" lvl="1" indent="-457200">
              <a:lnSpc>
                <a:spcPct val="100000"/>
              </a:lnSpc>
              <a:spcAft>
                <a:spcPts val="1200"/>
              </a:spcAft>
              <a:buFont typeface="+mj-lt"/>
              <a:buAutoNum type="alphaLcPeriod"/>
            </a:pPr>
            <a:r>
              <a:rPr lang="en-US" sz="2600" dirty="0">
                <a:solidFill>
                  <a:srgbClr val="00529B"/>
                </a:solidFill>
              </a:rPr>
              <a:t>True</a:t>
            </a:r>
          </a:p>
          <a:p>
            <a:pPr marL="457200" lvl="1" indent="-457200">
              <a:lnSpc>
                <a:spcPct val="100000"/>
              </a:lnSpc>
              <a:spcAft>
                <a:spcPts val="1200"/>
              </a:spcAft>
              <a:buFont typeface="+mj-lt"/>
              <a:buAutoNum type="alphaLcPeriod"/>
            </a:pPr>
            <a:r>
              <a:rPr lang="en-US" sz="2600" dirty="0">
                <a:solidFill>
                  <a:srgbClr val="00529B"/>
                </a:solidFill>
              </a:rPr>
              <a:t>False</a:t>
            </a:r>
            <a:endParaRPr lang="en-US" sz="2600" dirty="0"/>
          </a:p>
        </p:txBody>
      </p:sp>
      <p:sp>
        <p:nvSpPr>
          <p:cNvPr id="8" name="Rounded Rectangle 5" descr="Green box highlighting A as the correct answer">
            <a:extLst>
              <a:ext uri="{FF2B5EF4-FFF2-40B4-BE49-F238E27FC236}">
                <a16:creationId xmlns:a16="http://schemas.microsoft.com/office/drawing/2014/main" id="{8AA1F10A-F5EB-EC24-164F-762398C9E86A}"/>
              </a:ext>
            </a:extLst>
          </p:cNvPr>
          <p:cNvSpPr/>
          <p:nvPr/>
        </p:nvSpPr>
        <p:spPr>
          <a:xfrm>
            <a:off x="1626111" y="3111141"/>
            <a:ext cx="1955289" cy="635718"/>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 name="Slide Number Placeholder 1">
            <a:extLst>
              <a:ext uri="{FF2B5EF4-FFF2-40B4-BE49-F238E27FC236}">
                <a16:creationId xmlns:a16="http://schemas.microsoft.com/office/drawing/2014/main" id="{2F48FFFD-3FD0-327F-A610-16866C056A3F}"/>
              </a:ext>
            </a:extLst>
          </p:cNvPr>
          <p:cNvSpPr>
            <a:spLocks noGrp="1"/>
          </p:cNvSpPr>
          <p:nvPr>
            <p:ph type="sldNum" sz="quarter" idx="12"/>
          </p:nvPr>
        </p:nvSpPr>
        <p:spPr/>
        <p:txBody>
          <a:bodyPr/>
          <a:lstStyle/>
          <a:p>
            <a:fld id="{F0CCE2AE-27A2-40B1-80D1-5342831D4722}" type="slidenum">
              <a:rPr lang="en-US" smtClean="0"/>
              <a:t>49</a:t>
            </a:fld>
            <a:endParaRPr lang="en-US"/>
          </a:p>
        </p:txBody>
      </p:sp>
      <p:sp>
        <p:nvSpPr>
          <p:cNvPr id="5" name="Footer Placeholder 4">
            <a:extLst>
              <a:ext uri="{FF2B5EF4-FFF2-40B4-BE49-F238E27FC236}">
                <a16:creationId xmlns:a16="http://schemas.microsoft.com/office/drawing/2014/main" id="{1386EABE-20AC-39DC-D21F-5CE77AFCDE21}"/>
              </a:ext>
            </a:extLst>
          </p:cNvPr>
          <p:cNvSpPr>
            <a:spLocks noGrp="1"/>
          </p:cNvSpPr>
          <p:nvPr>
            <p:ph type="ftr" sz="quarter" idx="11"/>
          </p:nvPr>
        </p:nvSpPr>
        <p:spPr/>
        <p:txBody>
          <a:bodyPr/>
          <a:lstStyle/>
          <a:p>
            <a:r>
              <a:rPr lang="en-US"/>
              <a:t>Medicare Supplement Insurance (Medigap) Policies</a:t>
            </a:r>
          </a:p>
        </p:txBody>
      </p:sp>
      <p:sp>
        <p:nvSpPr>
          <p:cNvPr id="4" name="Date Placeholder 3">
            <a:extLst>
              <a:ext uri="{FF2B5EF4-FFF2-40B4-BE49-F238E27FC236}">
                <a16:creationId xmlns:a16="http://schemas.microsoft.com/office/drawing/2014/main" id="{924C0990-6336-84A7-6198-C32E6244F592}"/>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372338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E077B-40FA-4DC1-B9F7-996A7F2535E1}"/>
              </a:ext>
            </a:extLst>
          </p:cNvPr>
          <p:cNvSpPr>
            <a:spLocks noGrp="1"/>
          </p:cNvSpPr>
          <p:nvPr>
            <p:ph type="title"/>
          </p:nvPr>
        </p:nvSpPr>
        <p:spPr/>
        <p:txBody>
          <a:bodyPr>
            <a:normAutofit/>
          </a:bodyPr>
          <a:lstStyle/>
          <a:p>
            <a:r>
              <a:rPr lang="en-US" sz="3000" dirty="0"/>
              <a:t>Lesson 1 Objectives</a:t>
            </a:r>
          </a:p>
        </p:txBody>
      </p:sp>
      <p:sp>
        <p:nvSpPr>
          <p:cNvPr id="6" name="Text Placeholder 5">
            <a:extLst>
              <a:ext uri="{FF2B5EF4-FFF2-40B4-BE49-F238E27FC236}">
                <a16:creationId xmlns:a16="http://schemas.microsoft.com/office/drawing/2014/main" id="{E70C0834-1DFA-4AF2-B389-62E37425CE75}"/>
              </a:ext>
            </a:extLst>
          </p:cNvPr>
          <p:cNvSpPr>
            <a:spLocks noGrp="1"/>
          </p:cNvSpPr>
          <p:nvPr>
            <p:ph sz="quarter" idx="13"/>
          </p:nvPr>
        </p:nvSpPr>
        <p:spPr/>
        <p:txBody>
          <a:bodyPr vert="horz" lIns="91440" tIns="45720" rIns="91440" bIns="45720" rtlCol="0">
            <a:normAutofit/>
          </a:bodyPr>
          <a:lstStyle/>
          <a:p>
            <a:pPr marL="0" lvl="0" indent="0" defTabSz="685800">
              <a:lnSpc>
                <a:spcPct val="100000"/>
              </a:lnSpc>
              <a:spcBef>
                <a:spcPts val="0"/>
              </a:spcBef>
              <a:spcAft>
                <a:spcPts val="1200"/>
              </a:spcAft>
              <a:buNone/>
            </a:pPr>
            <a:r>
              <a:rPr lang="en-US" sz="2800" b="1" dirty="0"/>
              <a:t>At the end of this lesson, you’ll be able to:</a:t>
            </a:r>
          </a:p>
          <a:p>
            <a:pPr marL="548640" lvl="0" indent="-274320" defTabSz="685800">
              <a:lnSpc>
                <a:spcPct val="100000"/>
              </a:lnSpc>
              <a:spcBef>
                <a:spcPts val="0"/>
              </a:spcBef>
              <a:spcAft>
                <a:spcPts val="1200"/>
              </a:spcAft>
            </a:pPr>
            <a:r>
              <a:rPr lang="en-US" sz="2400" dirty="0"/>
              <a:t>Explain what Medigap policies are</a:t>
            </a:r>
          </a:p>
          <a:p>
            <a:pPr marL="548640" lvl="0" indent="-274320" defTabSz="685800">
              <a:lnSpc>
                <a:spcPct val="100000"/>
              </a:lnSpc>
              <a:spcBef>
                <a:spcPts val="0"/>
              </a:spcBef>
              <a:spcAft>
                <a:spcPts val="1200"/>
              </a:spcAft>
            </a:pPr>
            <a:r>
              <a:rPr lang="en-US" sz="2400" dirty="0"/>
              <a:t>Identify Medicare Part A (Hospital Insurance) and Medicare Part B (Medical Insurance) covered medically necessary services</a:t>
            </a:r>
          </a:p>
          <a:p>
            <a:pPr marL="548640" lvl="0" indent="-274320" defTabSz="685800">
              <a:lnSpc>
                <a:spcPct val="100000"/>
              </a:lnSpc>
              <a:spcBef>
                <a:spcPts val="0"/>
              </a:spcBef>
              <a:spcAft>
                <a:spcPts val="1200"/>
              </a:spcAft>
            </a:pPr>
            <a:r>
              <a:rPr lang="en-US" sz="2400" dirty="0"/>
              <a:t>Find the current Part A and Part B amounts</a:t>
            </a:r>
            <a:endParaRPr lang="en-US" sz="2800" dirty="0"/>
          </a:p>
        </p:txBody>
      </p:sp>
      <p:sp>
        <p:nvSpPr>
          <p:cNvPr id="7" name="Slide Number Placeholder 6">
            <a:extLst>
              <a:ext uri="{FF2B5EF4-FFF2-40B4-BE49-F238E27FC236}">
                <a16:creationId xmlns:a16="http://schemas.microsoft.com/office/drawing/2014/main" id="{6F58F511-EC89-E659-08D5-D9415812115D}"/>
              </a:ext>
            </a:extLst>
          </p:cNvPr>
          <p:cNvSpPr>
            <a:spLocks noGrp="1"/>
          </p:cNvSpPr>
          <p:nvPr>
            <p:ph type="sldNum" sz="quarter" idx="12"/>
          </p:nvPr>
        </p:nvSpPr>
        <p:spPr/>
        <p:txBody>
          <a:bodyPr/>
          <a:lstStyle/>
          <a:p>
            <a:fld id="{0B2D781D-8844-5940-92D1-06EF0A7F581E}" type="slidenum">
              <a:rPr lang="en-US" smtClean="0"/>
              <a:pPr/>
              <a:t>5</a:t>
            </a:fld>
            <a:endParaRPr lang="en-US" dirty="0"/>
          </a:p>
        </p:txBody>
      </p:sp>
      <p:sp>
        <p:nvSpPr>
          <p:cNvPr id="4" name="Footer Placeholder 3">
            <a:extLst>
              <a:ext uri="{FF2B5EF4-FFF2-40B4-BE49-F238E27FC236}">
                <a16:creationId xmlns:a16="http://schemas.microsoft.com/office/drawing/2014/main" id="{A1572E6D-D295-4DE9-ADAE-C9EC2EE4707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Medicare Supplement Insurance (Medigap) Policies</a:t>
            </a:r>
          </a:p>
        </p:txBody>
      </p:sp>
      <p:sp>
        <p:nvSpPr>
          <p:cNvPr id="3" name="Date Placeholder 2">
            <a:extLst>
              <a:ext uri="{FF2B5EF4-FFF2-40B4-BE49-F238E27FC236}">
                <a16:creationId xmlns:a16="http://schemas.microsoft.com/office/drawing/2014/main" id="{7E8ECB57-79E5-4D26-8698-9A81D8007C0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April 2024</a:t>
            </a:r>
          </a:p>
        </p:txBody>
      </p:sp>
    </p:spTree>
    <p:custDataLst>
      <p:tags r:id="rId1"/>
    </p:custDataLst>
    <p:extLst>
      <p:ext uri="{BB962C8B-B14F-4D97-AF65-F5344CB8AC3E}">
        <p14:creationId xmlns:p14="http://schemas.microsoft.com/office/powerpoint/2010/main" val="17420870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726"/>
            <a:ext cx="12192000" cy="902824"/>
          </a:xfrm>
        </p:spPr>
        <p:txBody>
          <a:bodyPr anchor="ctr">
            <a:normAutofit/>
          </a:bodyPr>
          <a:lstStyle/>
          <a:p>
            <a:r>
              <a:rPr lang="en-US" sz="3000" dirty="0"/>
              <a:t>Review: Scenario 1</a:t>
            </a:r>
          </a:p>
        </p:txBody>
      </p:sp>
      <p:sp>
        <p:nvSpPr>
          <p:cNvPr id="9" name="Content Placeholder 8"/>
          <p:cNvSpPr>
            <a:spLocks noGrp="1"/>
          </p:cNvSpPr>
          <p:nvPr>
            <p:ph idx="1"/>
          </p:nvPr>
        </p:nvSpPr>
        <p:spPr>
          <a:xfrm>
            <a:off x="914400" y="1280159"/>
            <a:ext cx="10125452" cy="4769912"/>
          </a:xfrm>
        </p:spPr>
        <p:txBody>
          <a:bodyPr vert="horz" lIns="91440" tIns="45720" rIns="91440" bIns="45720" rtlCol="0">
            <a:noAutofit/>
          </a:bodyPr>
          <a:lstStyle/>
          <a:p>
            <a:pPr marL="274320" indent="-274320" defTabSz="685800">
              <a:lnSpc>
                <a:spcPct val="100000"/>
              </a:lnSpc>
              <a:spcBef>
                <a:spcPts val="0"/>
              </a:spcBef>
              <a:spcAft>
                <a:spcPts val="1200"/>
              </a:spcAft>
            </a:pPr>
            <a:r>
              <a:rPr lang="en-US" sz="2800" dirty="0">
                <a:solidFill>
                  <a:srgbClr val="00529B"/>
                </a:solidFill>
              </a:rPr>
              <a:t>Ted is 64.</a:t>
            </a:r>
          </a:p>
          <a:p>
            <a:pPr marL="274320" indent="-274320" defTabSz="685800">
              <a:lnSpc>
                <a:spcPct val="100000"/>
              </a:lnSpc>
              <a:spcBef>
                <a:spcPts val="0"/>
              </a:spcBef>
              <a:spcAft>
                <a:spcPts val="1200"/>
              </a:spcAft>
            </a:pPr>
            <a:r>
              <a:rPr lang="en-US" sz="2800" dirty="0">
                <a:solidFill>
                  <a:srgbClr val="00529B"/>
                </a:solidFill>
              </a:rPr>
              <a:t>He has had Medicare for 4 years due to </a:t>
            </a:r>
            <a:br>
              <a:rPr lang="en-US" sz="2800" dirty="0">
                <a:solidFill>
                  <a:srgbClr val="00529B"/>
                </a:solidFill>
              </a:rPr>
            </a:br>
            <a:r>
              <a:rPr lang="en-US" sz="2800" dirty="0">
                <a:solidFill>
                  <a:srgbClr val="00529B"/>
                </a:solidFill>
              </a:rPr>
              <a:t>a disability. </a:t>
            </a:r>
          </a:p>
          <a:p>
            <a:pPr marL="274320" indent="-274320" defTabSz="685800">
              <a:lnSpc>
                <a:spcPct val="100000"/>
              </a:lnSpc>
              <a:spcBef>
                <a:spcPts val="0"/>
              </a:spcBef>
              <a:spcAft>
                <a:spcPts val="1200"/>
              </a:spcAft>
            </a:pPr>
            <a:r>
              <a:rPr lang="en-US" sz="2800" dirty="0">
                <a:solidFill>
                  <a:srgbClr val="00529B"/>
                </a:solidFill>
              </a:rPr>
              <a:t>He lives in a state that requires insurance</a:t>
            </a:r>
            <a:br>
              <a:rPr lang="en-US" sz="2800" dirty="0">
                <a:solidFill>
                  <a:srgbClr val="00529B"/>
                </a:solidFill>
              </a:rPr>
            </a:br>
            <a:r>
              <a:rPr lang="en-US" sz="2800" dirty="0">
                <a:solidFill>
                  <a:srgbClr val="00529B"/>
                </a:solidFill>
              </a:rPr>
              <a:t>companies to offer a Medigap policy to </a:t>
            </a:r>
            <a:br>
              <a:rPr lang="en-US" sz="2800" dirty="0">
                <a:solidFill>
                  <a:srgbClr val="00529B"/>
                </a:solidFill>
              </a:rPr>
            </a:br>
            <a:r>
              <a:rPr lang="en-US" sz="2800" dirty="0">
                <a:solidFill>
                  <a:srgbClr val="00529B"/>
                </a:solidFill>
              </a:rPr>
              <a:t>people with Medicare who are under 65. </a:t>
            </a:r>
            <a:br>
              <a:rPr lang="en-US" sz="2800" dirty="0">
                <a:solidFill>
                  <a:srgbClr val="00529B"/>
                </a:solidFill>
              </a:rPr>
            </a:br>
            <a:r>
              <a:rPr lang="en-US" sz="2800" dirty="0">
                <a:solidFill>
                  <a:srgbClr val="00529B"/>
                </a:solidFill>
              </a:rPr>
              <a:t>He currently has a Medigap policy.</a:t>
            </a:r>
            <a:br>
              <a:rPr lang="en-US" sz="2800" dirty="0">
                <a:solidFill>
                  <a:srgbClr val="00529B"/>
                </a:solidFill>
              </a:rPr>
            </a:br>
            <a:endParaRPr lang="en-US" sz="2800" b="1" dirty="0">
              <a:solidFill>
                <a:srgbClr val="00529B"/>
              </a:solidFill>
            </a:endParaRPr>
          </a:p>
          <a:p>
            <a:pPr marL="160020" indent="0" defTabSz="685800">
              <a:lnSpc>
                <a:spcPct val="100000"/>
              </a:lnSpc>
              <a:spcBef>
                <a:spcPts val="600"/>
              </a:spcBef>
              <a:spcAft>
                <a:spcPts val="1200"/>
              </a:spcAft>
              <a:buNone/>
            </a:pPr>
            <a:r>
              <a:rPr lang="en-US" sz="2800" b="1" dirty="0">
                <a:solidFill>
                  <a:srgbClr val="00529B"/>
                </a:solidFill>
              </a:rPr>
              <a:t>What might change when Ted turns 65 next year? </a:t>
            </a:r>
            <a:endParaRPr lang="en-US" sz="2800" dirty="0">
              <a:solidFill>
                <a:srgbClr val="00529B"/>
              </a:solidFill>
            </a:endParaRPr>
          </a:p>
        </p:txBody>
      </p:sp>
      <p:pic>
        <p:nvPicPr>
          <p:cNvPr id="7" name="Picture 6">
            <a:extLst>
              <a:ext uri="{C183D7F6-B498-43B3-948B-1728B52AA6E4}">
                <adec:decorative xmlns:adec="http://schemas.microsoft.com/office/drawing/2017/decorative" val="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9912" y="1399032"/>
            <a:ext cx="2771394" cy="3804866"/>
          </a:xfrm>
          <a:prstGeom prst="rect">
            <a:avLst/>
          </a:prstGeom>
          <a:ln>
            <a:noFill/>
          </a:ln>
          <a:effectLst>
            <a:softEdge rad="112500"/>
          </a:effectLst>
        </p:spPr>
      </p:pic>
      <p:sp>
        <p:nvSpPr>
          <p:cNvPr id="6" name="Slide Number Placeholder 5">
            <a:extLst>
              <a:ext uri="{FF2B5EF4-FFF2-40B4-BE49-F238E27FC236}">
                <a16:creationId xmlns:a16="http://schemas.microsoft.com/office/drawing/2014/main" id="{81DCAFC9-DFAB-00D3-E507-F23B9D846046}"/>
              </a:ext>
            </a:extLst>
          </p:cNvPr>
          <p:cNvSpPr>
            <a:spLocks noGrp="1"/>
          </p:cNvSpPr>
          <p:nvPr>
            <p:ph type="sldNum" sz="quarter" idx="12"/>
          </p:nvPr>
        </p:nvSpPr>
        <p:spPr/>
        <p:txBody>
          <a:bodyPr/>
          <a:lstStyle/>
          <a:p>
            <a:fld id="{F0CCE2AE-27A2-40B1-80D1-5342831D4722}" type="slidenum">
              <a:rPr lang="en-US" smtClean="0"/>
              <a:pPr/>
              <a:t>50</a:t>
            </a:fld>
            <a:endParaRPr lang="en-US"/>
          </a:p>
        </p:txBody>
      </p:sp>
      <p:sp>
        <p:nvSpPr>
          <p:cNvPr id="4" name="Footer Placeholder 3"/>
          <p:cNvSpPr>
            <a:spLocks noGrp="1"/>
          </p:cNvSpPr>
          <p:nvPr>
            <p:ph type="ftr" sz="quarter" idx="11"/>
          </p:nvPr>
        </p:nvSpPr>
        <p:spPr>
          <a:xfrm>
            <a:off x="4038600" y="6492240"/>
            <a:ext cx="4114800" cy="365125"/>
          </a:xfrm>
        </p:spPr>
        <p:txBody>
          <a:bodyPr/>
          <a:lstStyle/>
          <a:p>
            <a:r>
              <a:rPr lang="en-US" dirty="0"/>
              <a:t>Medicare Supplement Insurance (Medigap) Policies</a:t>
            </a:r>
          </a:p>
        </p:txBody>
      </p:sp>
      <p:sp>
        <p:nvSpPr>
          <p:cNvPr id="3" name="Date Placeholder 2"/>
          <p:cNvSpPr>
            <a:spLocks noGrp="1"/>
          </p:cNvSpPr>
          <p:nvPr>
            <p:ph type="dt" sz="half" idx="10"/>
          </p:nvPr>
        </p:nvSpPr>
        <p:spPr>
          <a:xfrm>
            <a:off x="838200" y="6492240"/>
            <a:ext cx="2743200" cy="365125"/>
          </a:xfrm>
        </p:spPr>
        <p:txBody>
          <a:bodyPr/>
          <a:lstStyle/>
          <a:p>
            <a:r>
              <a:rPr lang="en-US"/>
              <a:t>April 2024</a:t>
            </a:r>
            <a:endParaRPr dirty="0"/>
          </a:p>
        </p:txBody>
      </p:sp>
    </p:spTree>
    <p:custDataLst>
      <p:tags r:id="rId1"/>
    </p:custDataLst>
    <p:extLst>
      <p:ext uri="{BB962C8B-B14F-4D97-AF65-F5344CB8AC3E}">
        <p14:creationId xmlns:p14="http://schemas.microsoft.com/office/powerpoint/2010/main" val="119797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50692"/>
          </a:xfrm>
        </p:spPr>
        <p:txBody>
          <a:bodyPr anchor="ctr">
            <a:normAutofit/>
          </a:bodyPr>
          <a:lstStyle/>
          <a:p>
            <a:r>
              <a:rPr lang="en-US" sz="3000" dirty="0"/>
              <a:t>Review: Scenario 1 Considerations</a:t>
            </a:r>
          </a:p>
        </p:txBody>
      </p:sp>
      <p:sp>
        <p:nvSpPr>
          <p:cNvPr id="9" name="Content Placeholder 8"/>
          <p:cNvSpPr>
            <a:spLocks noGrp="1"/>
          </p:cNvSpPr>
          <p:nvPr>
            <p:ph idx="1"/>
          </p:nvPr>
        </p:nvSpPr>
        <p:spPr>
          <a:xfrm>
            <a:off x="683789" y="1297916"/>
            <a:ext cx="11140273" cy="4619559"/>
          </a:xfrm>
        </p:spPr>
        <p:txBody>
          <a:bodyPr>
            <a:noAutofit/>
          </a:bodyPr>
          <a:lstStyle/>
          <a:p>
            <a:pPr marL="274320" lvl="0" indent="-274320" defTabSz="685800">
              <a:lnSpc>
                <a:spcPct val="100000"/>
              </a:lnSpc>
              <a:spcBef>
                <a:spcPts val="0"/>
              </a:spcBef>
              <a:spcAft>
                <a:spcPts val="1200"/>
              </a:spcAft>
            </a:pPr>
            <a:r>
              <a:rPr lang="en-US" dirty="0">
                <a:solidFill>
                  <a:srgbClr val="00529B"/>
                </a:solidFill>
              </a:rPr>
              <a:t>Ted will get a Medigap Open Enrollment Period (OEP) when he turns 65. During the OEP, he’ll have a:</a:t>
            </a:r>
          </a:p>
          <a:p>
            <a:pPr marL="548640" lvl="3" indent="-274320" defTabSz="685800">
              <a:lnSpc>
                <a:spcPct val="100000"/>
              </a:lnSpc>
              <a:spcBef>
                <a:spcPts val="0"/>
              </a:spcBef>
              <a:spcAft>
                <a:spcPts val="1200"/>
              </a:spcAft>
            </a:pPr>
            <a:r>
              <a:rPr lang="en-US" sz="2200" dirty="0">
                <a:solidFill>
                  <a:srgbClr val="00529B"/>
                </a:solidFill>
                <a:latin typeface="Arial" panose="020B0604020202020204" pitchFamily="34" charset="0"/>
                <a:cs typeface="Arial" panose="020B0604020202020204" pitchFamily="34" charset="0"/>
              </a:rPr>
              <a:t>Wider choice of Medigap policies</a:t>
            </a:r>
          </a:p>
          <a:p>
            <a:pPr marL="548640" lvl="3" indent="-274320" defTabSz="685800">
              <a:lnSpc>
                <a:spcPct val="100000"/>
              </a:lnSpc>
              <a:spcBef>
                <a:spcPts val="0"/>
              </a:spcBef>
              <a:spcAft>
                <a:spcPts val="1200"/>
              </a:spcAft>
            </a:pPr>
            <a:r>
              <a:rPr lang="en-US" sz="2200" dirty="0">
                <a:solidFill>
                  <a:srgbClr val="00529B"/>
                </a:solidFill>
                <a:latin typeface="Arial" panose="020B0604020202020204" pitchFamily="34" charset="0"/>
                <a:cs typeface="Arial" panose="020B0604020202020204" pitchFamily="34" charset="0"/>
              </a:rPr>
              <a:t>Lower Medigap premium</a:t>
            </a:r>
          </a:p>
          <a:p>
            <a:pPr marL="274320" lvl="0" indent="-274320" defTabSz="685800">
              <a:lnSpc>
                <a:spcPct val="100000"/>
              </a:lnSpc>
              <a:spcBef>
                <a:spcPts val="0"/>
              </a:spcBef>
              <a:spcAft>
                <a:spcPts val="1200"/>
              </a:spcAft>
            </a:pPr>
            <a:r>
              <a:rPr lang="en-US" dirty="0">
                <a:solidFill>
                  <a:srgbClr val="00529B"/>
                </a:solidFill>
              </a:rPr>
              <a:t>If he signs up during his Medigap OEP, insurance companies can’t: </a:t>
            </a:r>
          </a:p>
          <a:p>
            <a:pPr marL="548640" lvl="3" indent="-274320" defTabSz="685800">
              <a:lnSpc>
                <a:spcPct val="100000"/>
              </a:lnSpc>
              <a:spcBef>
                <a:spcPts val="0"/>
              </a:spcBef>
              <a:spcAft>
                <a:spcPts val="1200"/>
              </a:spcAft>
            </a:pPr>
            <a:r>
              <a:rPr lang="en-US" sz="2200" dirty="0">
                <a:solidFill>
                  <a:srgbClr val="00529B"/>
                </a:solidFill>
                <a:latin typeface="Arial" panose="020B0604020202020204" pitchFamily="34" charset="0"/>
                <a:cs typeface="Arial" panose="020B0604020202020204" pitchFamily="34" charset="0"/>
              </a:rPr>
              <a:t>Refuse to sell him any Medigap policy due to his disability, or </a:t>
            </a:r>
          </a:p>
          <a:p>
            <a:pPr marL="548640" lvl="3" indent="-274320" defTabSz="685800">
              <a:lnSpc>
                <a:spcPct val="100000"/>
              </a:lnSpc>
              <a:spcBef>
                <a:spcPts val="0"/>
              </a:spcBef>
              <a:spcAft>
                <a:spcPts val="1200"/>
              </a:spcAft>
            </a:pPr>
            <a:r>
              <a:rPr lang="en-US" sz="2200" dirty="0">
                <a:solidFill>
                  <a:srgbClr val="00529B"/>
                </a:solidFill>
                <a:latin typeface="Arial" panose="020B0604020202020204" pitchFamily="34" charset="0"/>
                <a:cs typeface="Arial" panose="020B0604020202020204" pitchFamily="34" charset="0"/>
              </a:rPr>
              <a:t>Charge him a higher premium than they charge other people of the same age</a:t>
            </a:r>
          </a:p>
          <a:p>
            <a:pPr marL="274320" indent="-274320" defTabSz="685800">
              <a:lnSpc>
                <a:spcPct val="100000"/>
              </a:lnSpc>
              <a:spcBef>
                <a:spcPts val="0"/>
              </a:spcBef>
              <a:spcAft>
                <a:spcPts val="1200"/>
              </a:spcAft>
            </a:pPr>
            <a:r>
              <a:rPr lang="en-US" dirty="0">
                <a:solidFill>
                  <a:srgbClr val="00529B"/>
                </a:solidFill>
              </a:rPr>
              <a:t>He can avoid the pre-existing condition waiting period since he had coverage for more than 6 months before he turned 65</a:t>
            </a:r>
          </a:p>
        </p:txBody>
      </p:sp>
      <p:sp>
        <p:nvSpPr>
          <p:cNvPr id="6" name="Slide Number Placeholder 5">
            <a:extLst>
              <a:ext uri="{FF2B5EF4-FFF2-40B4-BE49-F238E27FC236}">
                <a16:creationId xmlns:a16="http://schemas.microsoft.com/office/drawing/2014/main" id="{456F8F5B-8B2C-DCE2-A621-CF72D5BDDF08}"/>
              </a:ext>
            </a:extLst>
          </p:cNvPr>
          <p:cNvSpPr>
            <a:spLocks noGrp="1"/>
          </p:cNvSpPr>
          <p:nvPr>
            <p:ph type="sldNum" sz="quarter" idx="12"/>
          </p:nvPr>
        </p:nvSpPr>
        <p:spPr/>
        <p:txBody>
          <a:bodyPr/>
          <a:lstStyle/>
          <a:p>
            <a:fld id="{F0CCE2AE-27A2-40B1-80D1-5342831D4722}" type="slidenum">
              <a:rPr lang="en-US" smtClean="0"/>
              <a:pPr/>
              <a:t>51</a:t>
            </a:fld>
            <a:endParaRPr lang="en-US"/>
          </a:p>
        </p:txBody>
      </p:sp>
      <p:sp>
        <p:nvSpPr>
          <p:cNvPr id="4" name="Footer Placeholder 3"/>
          <p:cNvSpPr>
            <a:spLocks noGrp="1"/>
          </p:cNvSpPr>
          <p:nvPr>
            <p:ph type="ftr" sz="quarter" idx="11"/>
          </p:nvPr>
        </p:nvSpPr>
        <p:spPr>
          <a:xfrm>
            <a:off x="4038600" y="6492240"/>
            <a:ext cx="4114800" cy="365125"/>
          </a:xfrm>
        </p:spPr>
        <p:txBody>
          <a:bodyPr/>
          <a:lstStyle/>
          <a:p>
            <a:r>
              <a:rPr lang="en-US" dirty="0"/>
              <a:t>Medicare Supplement Insurance (Medigap) Policies</a:t>
            </a:r>
          </a:p>
        </p:txBody>
      </p:sp>
      <p:sp>
        <p:nvSpPr>
          <p:cNvPr id="3" name="Date Placeholder 2"/>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11367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9">
                                            <p:txEl>
                                              <p:pRg st="1" end="1"/>
                                            </p:tx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250"/>
                                  </p:stCondLst>
                                  <p:childTnLst>
                                    <p:set>
                                      <p:cBhvr>
                                        <p:cTn id="19" dur="1" fill="hold">
                                          <p:stCondLst>
                                            <p:cond delay="0"/>
                                          </p:stCondLst>
                                        </p:cTn>
                                        <p:tgtEl>
                                          <p:spTgt spid="9">
                                            <p:txEl>
                                              <p:pRg st="4" end="4"/>
                                            </p:txEl>
                                          </p:spTgt>
                                        </p:tgtEl>
                                        <p:attrNameLst>
                                          <p:attrName>style.visibility</p:attrName>
                                        </p:attrNameLst>
                                      </p:cBhvr>
                                      <p:to>
                                        <p:strVal val="visible"/>
                                      </p:to>
                                    </p:set>
                                  </p:childTnLst>
                                </p:cTn>
                              </p:par>
                            </p:childTnLst>
                          </p:cTn>
                        </p:par>
                        <p:par>
                          <p:cTn id="20" fill="hold">
                            <p:stCondLst>
                              <p:cond delay="250"/>
                            </p:stCondLst>
                            <p:childTnLst>
                              <p:par>
                                <p:cTn id="21" presetID="1" presetClass="entr" presetSubtype="0" fill="hold" nodeType="afterEffect">
                                  <p:stCondLst>
                                    <p:cond delay="25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746"/>
            <a:ext cx="12192000" cy="960438"/>
          </a:xfrm>
        </p:spPr>
        <p:txBody>
          <a:bodyPr anchor="ctr">
            <a:normAutofit/>
          </a:bodyPr>
          <a:lstStyle/>
          <a:p>
            <a:r>
              <a:rPr lang="en-US" sz="3000" dirty="0"/>
              <a:t>Review: Scenario 2</a:t>
            </a:r>
          </a:p>
        </p:txBody>
      </p:sp>
      <p:sp>
        <p:nvSpPr>
          <p:cNvPr id="9" name="Content Placeholder 8"/>
          <p:cNvSpPr>
            <a:spLocks noGrp="1"/>
          </p:cNvSpPr>
          <p:nvPr>
            <p:ph idx="1"/>
          </p:nvPr>
        </p:nvSpPr>
        <p:spPr>
          <a:xfrm>
            <a:off x="914400" y="1280160"/>
            <a:ext cx="7522629" cy="5021042"/>
          </a:xfrm>
        </p:spPr>
        <p:txBody>
          <a:bodyPr>
            <a:normAutofit/>
          </a:bodyPr>
          <a:lstStyle/>
          <a:p>
            <a:pPr marL="274320" lvl="0" indent="-274320" defTabSz="685800">
              <a:lnSpc>
                <a:spcPct val="100000"/>
              </a:lnSpc>
              <a:spcBef>
                <a:spcPts val="0"/>
              </a:spcBef>
              <a:spcAft>
                <a:spcPts val="1200"/>
              </a:spcAft>
            </a:pPr>
            <a:r>
              <a:rPr lang="en-US" sz="2800" dirty="0">
                <a:solidFill>
                  <a:srgbClr val="00529B"/>
                </a:solidFill>
              </a:rPr>
              <a:t>Sophie is 67 and healthy. </a:t>
            </a:r>
          </a:p>
          <a:p>
            <a:pPr marL="274320" lvl="0" indent="-274320" defTabSz="685800">
              <a:lnSpc>
                <a:spcPct val="100000"/>
              </a:lnSpc>
              <a:spcBef>
                <a:spcPts val="0"/>
              </a:spcBef>
              <a:spcAft>
                <a:spcPts val="1200"/>
              </a:spcAft>
            </a:pPr>
            <a:r>
              <a:rPr lang="en-US" sz="2800" dirty="0">
                <a:solidFill>
                  <a:srgbClr val="00529B"/>
                </a:solidFill>
              </a:rPr>
              <a:t>She retired last month and ended her employer-sponsored health coverage. </a:t>
            </a:r>
          </a:p>
          <a:p>
            <a:pPr marL="274320" lvl="0" indent="-274320" defTabSz="685800">
              <a:lnSpc>
                <a:spcPct val="100000"/>
              </a:lnSpc>
              <a:spcBef>
                <a:spcPts val="0"/>
              </a:spcBef>
              <a:spcAft>
                <a:spcPts val="1200"/>
              </a:spcAft>
            </a:pPr>
            <a:r>
              <a:rPr lang="en-US" sz="2800" dirty="0">
                <a:solidFill>
                  <a:srgbClr val="00529B"/>
                </a:solidFill>
              </a:rPr>
              <a:t>She was enrolled in Medicare Part A (Hospital Insurance) and just enrolled in Medicare Part B (Medical Insurance). </a:t>
            </a:r>
          </a:p>
          <a:p>
            <a:pPr marL="274320" lvl="0" indent="-274320" defTabSz="685800">
              <a:lnSpc>
                <a:spcPct val="100000"/>
              </a:lnSpc>
              <a:spcBef>
                <a:spcPts val="0"/>
              </a:spcBef>
              <a:spcAft>
                <a:spcPts val="1200"/>
              </a:spcAft>
            </a:pPr>
            <a:r>
              <a:rPr lang="en-US" sz="2800" dirty="0">
                <a:solidFill>
                  <a:srgbClr val="00529B"/>
                </a:solidFill>
              </a:rPr>
              <a:t>She’s interested in buying a Medigap policy to help her with her out-of-pocket costs. </a:t>
            </a:r>
          </a:p>
          <a:p>
            <a:pPr marL="182880" lvl="0" indent="-182880" defTabSz="685800">
              <a:lnSpc>
                <a:spcPct val="100000"/>
              </a:lnSpc>
              <a:spcBef>
                <a:spcPts val="600"/>
              </a:spcBef>
              <a:spcAft>
                <a:spcPts val="1200"/>
              </a:spcAft>
              <a:buNone/>
            </a:pPr>
            <a:r>
              <a:rPr lang="en-US" sz="2800" b="1" dirty="0">
                <a:solidFill>
                  <a:srgbClr val="00529B"/>
                </a:solidFill>
              </a:rPr>
              <a:t>What does Sophie need to consider?</a:t>
            </a:r>
          </a:p>
        </p:txBody>
      </p:sp>
      <p:pic>
        <p:nvPicPr>
          <p:cNvPr id="6" name="Picture 2">
            <a:extLs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7029" y="1399428"/>
            <a:ext cx="2840571" cy="42724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6">
            <a:extLst>
              <a:ext uri="{FF2B5EF4-FFF2-40B4-BE49-F238E27FC236}">
                <a16:creationId xmlns:a16="http://schemas.microsoft.com/office/drawing/2014/main" id="{7C7A321A-EB39-29FF-72F4-033F6B5C51EC}"/>
              </a:ext>
            </a:extLst>
          </p:cNvPr>
          <p:cNvSpPr>
            <a:spLocks noGrp="1"/>
          </p:cNvSpPr>
          <p:nvPr>
            <p:ph type="sldNum" sz="quarter" idx="12"/>
          </p:nvPr>
        </p:nvSpPr>
        <p:spPr/>
        <p:txBody>
          <a:bodyPr/>
          <a:lstStyle/>
          <a:p>
            <a:fld id="{F0CCE2AE-27A2-40B1-80D1-5342831D4722}" type="slidenum">
              <a:rPr lang="en-US" smtClean="0"/>
              <a:pPr/>
              <a:t>52</a:t>
            </a:fld>
            <a:endParaRPr lang="en-US"/>
          </a:p>
        </p:txBody>
      </p:sp>
      <p:sp>
        <p:nvSpPr>
          <p:cNvPr id="4" name="Footer Placeholder 3"/>
          <p:cNvSpPr>
            <a:spLocks noGrp="1"/>
          </p:cNvSpPr>
          <p:nvPr>
            <p:ph type="ftr" sz="quarter" idx="11"/>
          </p:nvPr>
        </p:nvSpPr>
        <p:spPr>
          <a:xfrm>
            <a:off x="4038600" y="6492240"/>
            <a:ext cx="4114800" cy="365125"/>
          </a:xfrm>
        </p:spPr>
        <p:txBody>
          <a:bodyPr/>
          <a:lstStyle/>
          <a:p>
            <a:r>
              <a:rPr lang="en-US" dirty="0"/>
              <a:t>Medicare Supplement Insurance (Medigap) Policies</a:t>
            </a:r>
          </a:p>
        </p:txBody>
      </p:sp>
      <p:sp>
        <p:nvSpPr>
          <p:cNvPr id="3" name="Date Placeholder 2"/>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425365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60699"/>
          </a:xfrm>
        </p:spPr>
        <p:txBody>
          <a:bodyPr anchor="ctr">
            <a:normAutofit/>
          </a:bodyPr>
          <a:lstStyle/>
          <a:p>
            <a:r>
              <a:rPr lang="en-US" sz="3000" dirty="0"/>
              <a:t>Review: Scenario 2 Considerations</a:t>
            </a:r>
          </a:p>
        </p:txBody>
      </p:sp>
      <p:sp>
        <p:nvSpPr>
          <p:cNvPr id="9" name="Content Placeholder 8"/>
          <p:cNvSpPr>
            <a:spLocks noGrp="1"/>
          </p:cNvSpPr>
          <p:nvPr>
            <p:ph idx="1"/>
          </p:nvPr>
        </p:nvSpPr>
        <p:spPr>
          <a:xfrm>
            <a:off x="1005840" y="1119794"/>
            <a:ext cx="10782300" cy="5213350"/>
          </a:xfrm>
        </p:spPr>
        <p:txBody>
          <a:bodyPr>
            <a:normAutofit/>
          </a:bodyPr>
          <a:lstStyle/>
          <a:p>
            <a:pPr marL="274320" lvl="0" indent="-274320" defTabSz="685800">
              <a:lnSpc>
                <a:spcPct val="100000"/>
              </a:lnSpc>
              <a:spcBef>
                <a:spcPts val="0"/>
              </a:spcBef>
              <a:spcAft>
                <a:spcPts val="1200"/>
              </a:spcAft>
            </a:pPr>
            <a:r>
              <a:rPr lang="en-US" dirty="0">
                <a:solidFill>
                  <a:srgbClr val="00529B"/>
                </a:solidFill>
              </a:rPr>
              <a:t>Sophie should buy a Medigap policy during her OEP, which lasts 6 months and begins with her Part B effective date </a:t>
            </a:r>
          </a:p>
          <a:p>
            <a:pPr marL="274320" lvl="0" indent="-274320" defTabSz="685800">
              <a:lnSpc>
                <a:spcPct val="100000"/>
              </a:lnSpc>
              <a:spcBef>
                <a:spcPts val="0"/>
              </a:spcBef>
              <a:spcAft>
                <a:spcPts val="1200"/>
              </a:spcAft>
            </a:pPr>
            <a:r>
              <a:rPr lang="en-US" dirty="0">
                <a:solidFill>
                  <a:srgbClr val="00529B"/>
                </a:solidFill>
              </a:rPr>
              <a:t>She’ll have guaranteed issue rights if she enrolls during her Medigap OEP </a:t>
            </a:r>
          </a:p>
          <a:p>
            <a:pPr marL="274320" lvl="0" indent="-274320" defTabSz="685800">
              <a:lnSpc>
                <a:spcPct val="100000"/>
              </a:lnSpc>
              <a:spcBef>
                <a:spcPts val="0"/>
              </a:spcBef>
              <a:spcAft>
                <a:spcPts val="1200"/>
              </a:spcAft>
            </a:pPr>
            <a:r>
              <a:rPr lang="en-US" dirty="0">
                <a:solidFill>
                  <a:srgbClr val="00529B"/>
                </a:solidFill>
              </a:rPr>
              <a:t>If she has guaranteed issue rights:</a:t>
            </a:r>
          </a:p>
          <a:p>
            <a:pPr marL="548640" lvl="1" indent="-274320" defTabSz="685800">
              <a:lnSpc>
                <a:spcPct val="100000"/>
              </a:lnSpc>
              <a:spcBef>
                <a:spcPts val="0"/>
              </a:spcBef>
              <a:spcAft>
                <a:spcPts val="1200"/>
              </a:spcAft>
            </a:pPr>
            <a:r>
              <a:rPr lang="en-US" dirty="0">
                <a:solidFill>
                  <a:srgbClr val="00529B"/>
                </a:solidFill>
              </a:rPr>
              <a:t>Insurance companies must sell her a Medigap policy</a:t>
            </a:r>
          </a:p>
          <a:p>
            <a:pPr marL="548640" lvl="1" indent="-274320" defTabSz="685800">
              <a:lnSpc>
                <a:spcPct val="100000"/>
              </a:lnSpc>
              <a:spcBef>
                <a:spcPts val="0"/>
              </a:spcBef>
              <a:spcAft>
                <a:spcPts val="1200"/>
              </a:spcAft>
            </a:pPr>
            <a:r>
              <a:rPr lang="en-US" dirty="0">
                <a:solidFill>
                  <a:srgbClr val="00529B"/>
                </a:solidFill>
              </a:rPr>
              <a:t>All pre-existing conditions must be covered</a:t>
            </a:r>
          </a:p>
          <a:p>
            <a:pPr marL="548640" lvl="1" indent="-274320" defTabSz="685800">
              <a:lnSpc>
                <a:spcPct val="100000"/>
              </a:lnSpc>
              <a:spcBef>
                <a:spcPts val="0"/>
              </a:spcBef>
              <a:spcAft>
                <a:spcPts val="1200"/>
              </a:spcAft>
            </a:pPr>
            <a:r>
              <a:rPr lang="en-US" dirty="0">
                <a:solidFill>
                  <a:srgbClr val="00529B"/>
                </a:solidFill>
              </a:rPr>
              <a:t>Insurance companies can’t charge her more</a:t>
            </a:r>
          </a:p>
          <a:p>
            <a:pPr marL="274320" lvl="0" indent="-274320" defTabSz="685800">
              <a:lnSpc>
                <a:spcPct val="100000"/>
              </a:lnSpc>
              <a:spcBef>
                <a:spcPts val="0"/>
              </a:spcBef>
              <a:spcAft>
                <a:spcPts val="1200"/>
              </a:spcAft>
            </a:pPr>
            <a:r>
              <a:rPr lang="en-US" dirty="0">
                <a:solidFill>
                  <a:srgbClr val="00529B"/>
                </a:solidFill>
              </a:rPr>
              <a:t>If she doesn’t enroll during her Medigap OEP, companies may use medical underwriting or refuse to sell her a policy</a:t>
            </a:r>
          </a:p>
        </p:txBody>
      </p:sp>
      <p:sp>
        <p:nvSpPr>
          <p:cNvPr id="6" name="Slide Number Placeholder 5">
            <a:extLst>
              <a:ext uri="{FF2B5EF4-FFF2-40B4-BE49-F238E27FC236}">
                <a16:creationId xmlns:a16="http://schemas.microsoft.com/office/drawing/2014/main" id="{7C8C498A-CF28-3DEC-84CB-DADF6E0B5F58}"/>
              </a:ext>
            </a:extLst>
          </p:cNvPr>
          <p:cNvSpPr>
            <a:spLocks noGrp="1"/>
          </p:cNvSpPr>
          <p:nvPr>
            <p:ph type="sldNum" sz="quarter" idx="12"/>
          </p:nvPr>
        </p:nvSpPr>
        <p:spPr/>
        <p:txBody>
          <a:bodyPr/>
          <a:lstStyle/>
          <a:p>
            <a:fld id="{F0CCE2AE-27A2-40B1-80D1-5342831D4722}" type="slidenum">
              <a:rPr lang="en-US" smtClean="0"/>
              <a:pPr/>
              <a:t>53</a:t>
            </a:fld>
            <a:endParaRPr lang="en-US"/>
          </a:p>
        </p:txBody>
      </p:sp>
      <p:sp>
        <p:nvSpPr>
          <p:cNvPr id="4" name="Footer Placeholder 3"/>
          <p:cNvSpPr>
            <a:spLocks noGrp="1"/>
          </p:cNvSpPr>
          <p:nvPr>
            <p:ph type="ftr" sz="quarter" idx="11"/>
          </p:nvPr>
        </p:nvSpPr>
        <p:spPr>
          <a:xfrm>
            <a:off x="4038600" y="6492240"/>
            <a:ext cx="4114800" cy="365125"/>
          </a:xfrm>
        </p:spPr>
        <p:txBody>
          <a:bodyPr/>
          <a:lstStyle/>
          <a:p>
            <a:r>
              <a:rPr lang="en-US" dirty="0"/>
              <a:t>Medicare Supplement Insurance (Medigap) Policies</a:t>
            </a:r>
          </a:p>
        </p:txBody>
      </p:sp>
      <p:sp>
        <p:nvSpPr>
          <p:cNvPr id="3" name="Date Placeholder 2"/>
          <p:cNvSpPr>
            <a:spLocks noGrp="1"/>
          </p:cNvSpPr>
          <p:nvPr>
            <p:ph type="dt" sz="half" idx="10"/>
          </p:nvPr>
        </p:nvSpPr>
        <p:spPr>
          <a:xfrm>
            <a:off x="838200" y="6492240"/>
            <a:ext cx="2743200" cy="365125"/>
          </a:xfrm>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91756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250"/>
                                  </p:stCondLst>
                                  <p:childTnLst>
                                    <p:set>
                                      <p:cBhvr>
                                        <p:cTn id="17" dur="1" fill="hold">
                                          <p:stCondLst>
                                            <p:cond delay="0"/>
                                          </p:stCondLst>
                                        </p:cTn>
                                        <p:tgtEl>
                                          <p:spTgt spid="9">
                                            <p:txEl>
                                              <p:pRg st="3" end="3"/>
                                            </p:txEl>
                                          </p:spTgt>
                                        </p:tgtEl>
                                        <p:attrNameLst>
                                          <p:attrName>style.visibility</p:attrName>
                                        </p:attrNameLst>
                                      </p:cBhvr>
                                      <p:to>
                                        <p:strVal val="visible"/>
                                      </p:to>
                                    </p:set>
                                  </p:childTnLst>
                                </p:cTn>
                              </p:par>
                            </p:childTnLst>
                          </p:cTn>
                        </p:par>
                        <p:par>
                          <p:cTn id="18" fill="hold">
                            <p:stCondLst>
                              <p:cond delay="250"/>
                            </p:stCondLst>
                            <p:childTnLst>
                              <p:par>
                                <p:cTn id="19" presetID="1" presetClass="entr" presetSubtype="0" fill="hold" nodeType="afterEffect">
                                  <p:stCondLst>
                                    <p:cond delay="25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nodeType="afterEffect">
                                  <p:stCondLst>
                                    <p:cond delay="250"/>
                                  </p:stCondLst>
                                  <p:childTnLst>
                                    <p:set>
                                      <p:cBhvr>
                                        <p:cTn id="23"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idx="4294967295"/>
          </p:nvPr>
        </p:nvSpPr>
        <p:spPr>
          <a:xfrm>
            <a:off x="0" y="0"/>
            <a:ext cx="12192000" cy="925513"/>
          </a:xfrm>
        </p:spPr>
        <p:txBody>
          <a:bodyPr anchor="ctr">
            <a:normAutofit/>
          </a:bodyPr>
          <a:lstStyle/>
          <a:p>
            <a:r>
              <a:rPr lang="en-US" sz="3000" dirty="0"/>
              <a:t>Overview of Key Points</a:t>
            </a:r>
          </a:p>
        </p:txBody>
      </p:sp>
      <p:sp>
        <p:nvSpPr>
          <p:cNvPr id="16" name="Content Placeholder 15">
            <a:extLst>
              <a:ext uri="{FF2B5EF4-FFF2-40B4-BE49-F238E27FC236}">
                <a16:creationId xmlns:a16="http://schemas.microsoft.com/office/drawing/2014/main" id="{BC623038-9FB4-1148-A647-AED453F8AA94}"/>
              </a:ext>
            </a:extLst>
          </p:cNvPr>
          <p:cNvSpPr>
            <a:spLocks noGrp="1"/>
          </p:cNvSpPr>
          <p:nvPr>
            <p:ph type="body" sz="quarter" idx="4294967295"/>
          </p:nvPr>
        </p:nvSpPr>
        <p:spPr>
          <a:xfrm>
            <a:off x="1090613" y="1319348"/>
            <a:ext cx="10644187" cy="4872038"/>
          </a:xfrm>
        </p:spPr>
        <p:txBody>
          <a:bodyPr>
            <a:normAutofit/>
          </a:bodyPr>
          <a:lstStyle/>
          <a:p>
            <a:pPr marL="274320" lvl="0" indent="-274320" defTabSz="685800">
              <a:lnSpc>
                <a:spcPct val="100000"/>
              </a:lnSpc>
              <a:spcBef>
                <a:spcPts val="0"/>
              </a:spcBef>
              <a:spcAft>
                <a:spcPts val="1200"/>
              </a:spcAft>
            </a:pPr>
            <a:r>
              <a:rPr lang="en-US" sz="2800" dirty="0">
                <a:solidFill>
                  <a:srgbClr val="00529B"/>
                </a:solidFill>
              </a:rPr>
              <a:t>You must have both Part A and Part B to buy a Medigap policy </a:t>
            </a:r>
          </a:p>
          <a:p>
            <a:pPr marL="274320" lvl="0" indent="-274320" defTabSz="685800">
              <a:lnSpc>
                <a:spcPct val="100000"/>
              </a:lnSpc>
              <a:spcBef>
                <a:spcPts val="0"/>
              </a:spcBef>
              <a:spcAft>
                <a:spcPts val="1200"/>
              </a:spcAft>
            </a:pPr>
            <a:r>
              <a:rPr lang="en-US" sz="2800" dirty="0">
                <a:solidFill>
                  <a:srgbClr val="00529B"/>
                </a:solidFill>
              </a:rPr>
              <a:t>You still pay the Part B premium</a:t>
            </a:r>
          </a:p>
          <a:p>
            <a:pPr marL="274320" lvl="0" indent="-274320" defTabSz="685800">
              <a:lnSpc>
                <a:spcPct val="100000"/>
              </a:lnSpc>
              <a:spcBef>
                <a:spcPts val="0"/>
              </a:spcBef>
              <a:spcAft>
                <a:spcPts val="1200"/>
              </a:spcAft>
            </a:pPr>
            <a:r>
              <a:rPr lang="en-US" sz="2800" dirty="0">
                <a:solidFill>
                  <a:srgbClr val="00529B"/>
                </a:solidFill>
              </a:rPr>
              <a:t>You pay a monthly premium for Medigap</a:t>
            </a:r>
          </a:p>
          <a:p>
            <a:pPr marL="274320" lvl="0" indent="-274320" defTabSz="685800">
              <a:lnSpc>
                <a:spcPct val="100000"/>
              </a:lnSpc>
              <a:spcBef>
                <a:spcPts val="0"/>
              </a:spcBef>
              <a:spcAft>
                <a:spcPts val="1200"/>
              </a:spcAft>
            </a:pPr>
            <a:r>
              <a:rPr lang="en-US" sz="2800" dirty="0">
                <a:solidFill>
                  <a:srgbClr val="00529B"/>
                </a:solidFill>
              </a:rPr>
              <a:t>The best time to buy a policy is during your Medigap OEP</a:t>
            </a:r>
          </a:p>
          <a:p>
            <a:pPr marL="274320" lvl="0" indent="-274320" defTabSz="685800">
              <a:lnSpc>
                <a:spcPct val="100000"/>
              </a:lnSpc>
              <a:spcBef>
                <a:spcPts val="0"/>
              </a:spcBef>
              <a:spcAft>
                <a:spcPts val="1200"/>
              </a:spcAft>
            </a:pPr>
            <a:r>
              <a:rPr lang="en-US" sz="2800" dirty="0">
                <a:solidFill>
                  <a:srgbClr val="00529B"/>
                </a:solidFill>
              </a:rPr>
              <a:t>Medigap policies cover one person</a:t>
            </a:r>
          </a:p>
          <a:p>
            <a:pPr marL="274320" lvl="0" indent="-274320" defTabSz="685800">
              <a:lnSpc>
                <a:spcPct val="100000"/>
              </a:lnSpc>
              <a:spcBef>
                <a:spcPts val="0"/>
              </a:spcBef>
              <a:spcAft>
                <a:spcPts val="1200"/>
              </a:spcAft>
            </a:pPr>
            <a:r>
              <a:rPr lang="en-US" sz="2800" dirty="0">
                <a:solidFill>
                  <a:srgbClr val="00529B"/>
                </a:solidFill>
              </a:rPr>
              <a:t>Each standardized Medigap policy offers the same basic benefits, no matter which insurance company sells it</a:t>
            </a:r>
          </a:p>
        </p:txBody>
      </p:sp>
      <p:sp>
        <p:nvSpPr>
          <p:cNvPr id="4" name="Slide Number Placeholder 3">
            <a:extLst>
              <a:ext uri="{FF2B5EF4-FFF2-40B4-BE49-F238E27FC236}">
                <a16:creationId xmlns:a16="http://schemas.microsoft.com/office/drawing/2014/main" id="{ABBCF915-B675-20CA-96F8-8BFB3F27FEBE}"/>
              </a:ext>
            </a:extLst>
          </p:cNvPr>
          <p:cNvSpPr>
            <a:spLocks noGrp="1"/>
          </p:cNvSpPr>
          <p:nvPr>
            <p:ph type="sldNum" sz="quarter" idx="12"/>
          </p:nvPr>
        </p:nvSpPr>
        <p:spPr/>
        <p:txBody>
          <a:bodyPr/>
          <a:lstStyle/>
          <a:p>
            <a:pPr>
              <a:defRPr/>
            </a:pPr>
            <a:fld id="{11E79EF6-0C0E-43E6-8FB3-918BC522CC5A}" type="slidenum">
              <a:rPr lang="en-US" smtClean="0"/>
              <a:pPr>
                <a:defRPr/>
              </a:pPr>
              <a:t>54</a:t>
            </a:fld>
            <a:endParaRPr lang="en-US"/>
          </a:p>
        </p:txBody>
      </p:sp>
      <p:sp>
        <p:nvSpPr>
          <p:cNvPr id="3" name="Footer Placeholder 2">
            <a:extLst>
              <a:ext uri="{FF2B5EF4-FFF2-40B4-BE49-F238E27FC236}">
                <a16:creationId xmlns:a16="http://schemas.microsoft.com/office/drawing/2014/main" id="{5F459ED0-02D1-5CEF-B0F9-B4AB13340526}"/>
              </a:ext>
            </a:extLst>
          </p:cNvPr>
          <p:cNvSpPr>
            <a:spLocks noGrp="1"/>
          </p:cNvSpPr>
          <p:nvPr>
            <p:ph type="ftr" sz="quarter" idx="11"/>
          </p:nvPr>
        </p:nvSpPr>
        <p:spPr/>
        <p:txBody>
          <a:bodyPr/>
          <a:lstStyle/>
          <a:p>
            <a:r>
              <a:rPr lang="en-US"/>
              <a:t>Medicare Supplement Insurance (Medigap) Policies</a:t>
            </a:r>
          </a:p>
        </p:txBody>
      </p:sp>
      <p:sp>
        <p:nvSpPr>
          <p:cNvPr id="2" name="Date Placeholder 1">
            <a:extLst>
              <a:ext uri="{FF2B5EF4-FFF2-40B4-BE49-F238E27FC236}">
                <a16:creationId xmlns:a16="http://schemas.microsoft.com/office/drawing/2014/main" id="{1D9AA7C5-9B7A-452B-EC42-5BB3B0A0312C}"/>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79121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idx="4294967295"/>
          </p:nvPr>
        </p:nvSpPr>
        <p:spPr>
          <a:xfrm>
            <a:off x="0" y="0"/>
            <a:ext cx="12192000" cy="949325"/>
          </a:xfrm>
        </p:spPr>
        <p:txBody>
          <a:bodyPr anchor="ctr">
            <a:normAutofit/>
          </a:bodyPr>
          <a:lstStyle/>
          <a:p>
            <a:r>
              <a:rPr lang="en-US" sz="3000" dirty="0"/>
              <a:t>Overview of Key Points (continued)</a:t>
            </a:r>
          </a:p>
        </p:txBody>
      </p:sp>
      <p:sp>
        <p:nvSpPr>
          <p:cNvPr id="16" name="Content Placeholder 15">
            <a:extLst>
              <a:ext uri="{FF2B5EF4-FFF2-40B4-BE49-F238E27FC236}">
                <a16:creationId xmlns:a16="http://schemas.microsoft.com/office/drawing/2014/main" id="{BC623038-9FB4-1148-A647-AED453F8AA94}"/>
              </a:ext>
            </a:extLst>
          </p:cNvPr>
          <p:cNvSpPr>
            <a:spLocks noGrp="1"/>
          </p:cNvSpPr>
          <p:nvPr>
            <p:ph type="body" sz="quarter" idx="4294967295"/>
          </p:nvPr>
        </p:nvSpPr>
        <p:spPr>
          <a:xfrm>
            <a:off x="1155927" y="1279525"/>
            <a:ext cx="10644187" cy="4532313"/>
          </a:xfrm>
        </p:spPr>
        <p:txBody>
          <a:bodyPr>
            <a:normAutofit/>
          </a:bodyPr>
          <a:lstStyle/>
          <a:p>
            <a:pPr marL="274320" indent="-274320" defTabSz="685800">
              <a:lnSpc>
                <a:spcPct val="100000"/>
              </a:lnSpc>
              <a:spcBef>
                <a:spcPts val="0"/>
              </a:spcBef>
              <a:spcAft>
                <a:spcPts val="1200"/>
              </a:spcAft>
            </a:pPr>
            <a:r>
              <a:rPr lang="en-US" sz="2800" dirty="0">
                <a:solidFill>
                  <a:srgbClr val="00529B"/>
                </a:solidFill>
              </a:rPr>
              <a:t>Costs vary by plan and by company</a:t>
            </a:r>
          </a:p>
          <a:p>
            <a:pPr marL="274320" indent="-274320" defTabSz="685800">
              <a:lnSpc>
                <a:spcPct val="100000"/>
              </a:lnSpc>
              <a:spcBef>
                <a:spcPts val="0"/>
              </a:spcBef>
              <a:spcAft>
                <a:spcPts val="1200"/>
              </a:spcAft>
            </a:pPr>
            <a:r>
              <a:rPr lang="en-US" sz="2800" dirty="0">
                <a:solidFill>
                  <a:srgbClr val="00529B"/>
                </a:solidFill>
              </a:rPr>
              <a:t>In general, Medigap policies can only cover costs associated with services covered by Original Medicare</a:t>
            </a:r>
          </a:p>
          <a:p>
            <a:pPr marL="274320" lvl="0" indent="-274320" defTabSz="685800">
              <a:lnSpc>
                <a:spcPct val="100000"/>
              </a:lnSpc>
              <a:spcBef>
                <a:spcPts val="0"/>
              </a:spcBef>
              <a:spcAft>
                <a:spcPts val="1200"/>
              </a:spcAft>
            </a:pPr>
            <a:r>
              <a:rPr lang="en-US" sz="2800" dirty="0">
                <a:solidFill>
                  <a:srgbClr val="00529B"/>
                </a:solidFill>
              </a:rPr>
              <a:t>Medigap policies don’t work with Medicare Advantage Plans</a:t>
            </a:r>
          </a:p>
          <a:p>
            <a:pPr marL="274320" lvl="0" indent="-274320" defTabSz="685800">
              <a:lnSpc>
                <a:spcPct val="100000"/>
              </a:lnSpc>
              <a:spcBef>
                <a:spcPts val="0"/>
              </a:spcBef>
              <a:spcAft>
                <a:spcPts val="1200"/>
              </a:spcAft>
            </a:pPr>
            <a:r>
              <a:rPr lang="en-US" sz="2800" dirty="0">
                <a:solidFill>
                  <a:srgbClr val="00529B"/>
                </a:solidFill>
              </a:rPr>
              <a:t>Insurance companies are prohibited from selling standardized Plans C or F to newly eligible people with Medicare, who: </a:t>
            </a:r>
          </a:p>
          <a:p>
            <a:pPr marL="548640" lvl="2" indent="-274320" defTabSz="857250">
              <a:lnSpc>
                <a:spcPct val="100000"/>
              </a:lnSpc>
              <a:spcBef>
                <a:spcPts val="0"/>
              </a:spcBef>
              <a:spcAft>
                <a:spcPts val="1200"/>
              </a:spcAft>
            </a:pPr>
            <a:r>
              <a:rPr lang="en-US" sz="2400" dirty="0">
                <a:solidFill>
                  <a:srgbClr val="00529B"/>
                </a:solidFill>
                <a:latin typeface="Arial" panose="020B0604020202020204" pitchFamily="34" charset="0"/>
                <a:cs typeface="Arial" panose="020B0604020202020204" pitchFamily="34" charset="0"/>
              </a:rPr>
              <a:t>Turned 65 on January 1, 2020, or later</a:t>
            </a:r>
          </a:p>
          <a:p>
            <a:pPr marL="548640" lvl="2" indent="-274320" defTabSz="857250">
              <a:lnSpc>
                <a:spcPct val="100000"/>
              </a:lnSpc>
              <a:spcBef>
                <a:spcPts val="0"/>
              </a:spcBef>
              <a:spcAft>
                <a:spcPts val="1200"/>
              </a:spcAft>
            </a:pPr>
            <a:r>
              <a:rPr lang="en-US" sz="2400" dirty="0">
                <a:solidFill>
                  <a:srgbClr val="00529B"/>
                </a:solidFill>
                <a:latin typeface="Arial" panose="020B0604020202020204" pitchFamily="34" charset="0"/>
                <a:cs typeface="Arial" panose="020B0604020202020204" pitchFamily="34" charset="0"/>
              </a:rPr>
              <a:t>Get premium-free Part A as of January 1, 2020, or later</a:t>
            </a:r>
          </a:p>
        </p:txBody>
      </p:sp>
      <p:sp>
        <p:nvSpPr>
          <p:cNvPr id="4" name="Slide Number Placeholder 3">
            <a:extLst>
              <a:ext uri="{FF2B5EF4-FFF2-40B4-BE49-F238E27FC236}">
                <a16:creationId xmlns:a16="http://schemas.microsoft.com/office/drawing/2014/main" id="{0A1A6543-E3F1-3553-5E4A-516E5B8491BE}"/>
              </a:ext>
            </a:extLst>
          </p:cNvPr>
          <p:cNvSpPr>
            <a:spLocks noGrp="1"/>
          </p:cNvSpPr>
          <p:nvPr>
            <p:ph type="sldNum" sz="quarter" idx="12"/>
          </p:nvPr>
        </p:nvSpPr>
        <p:spPr/>
        <p:txBody>
          <a:bodyPr/>
          <a:lstStyle/>
          <a:p>
            <a:pPr>
              <a:defRPr/>
            </a:pPr>
            <a:fld id="{11E79EF6-0C0E-43E6-8FB3-918BC522CC5A}" type="slidenum">
              <a:rPr lang="en-US" smtClean="0"/>
              <a:pPr>
                <a:defRPr/>
              </a:pPr>
              <a:t>55</a:t>
            </a:fld>
            <a:endParaRPr lang="en-US"/>
          </a:p>
        </p:txBody>
      </p:sp>
      <p:sp>
        <p:nvSpPr>
          <p:cNvPr id="3" name="Footer Placeholder 2">
            <a:extLst>
              <a:ext uri="{FF2B5EF4-FFF2-40B4-BE49-F238E27FC236}">
                <a16:creationId xmlns:a16="http://schemas.microsoft.com/office/drawing/2014/main" id="{A3A7ED51-FCAD-8127-86C7-7FB5C463E9B2}"/>
              </a:ext>
            </a:extLst>
          </p:cNvPr>
          <p:cNvSpPr>
            <a:spLocks noGrp="1"/>
          </p:cNvSpPr>
          <p:nvPr>
            <p:ph type="ftr" sz="quarter" idx="11"/>
          </p:nvPr>
        </p:nvSpPr>
        <p:spPr/>
        <p:txBody>
          <a:bodyPr/>
          <a:lstStyle/>
          <a:p>
            <a:r>
              <a:rPr lang="en-US"/>
              <a:t>Medicare Supplement Insurance (Medigap) Policies</a:t>
            </a:r>
          </a:p>
        </p:txBody>
      </p:sp>
      <p:sp>
        <p:nvSpPr>
          <p:cNvPr id="2" name="Date Placeholder 1">
            <a:extLst>
              <a:ext uri="{FF2B5EF4-FFF2-40B4-BE49-F238E27FC236}">
                <a16:creationId xmlns:a16="http://schemas.microsoft.com/office/drawing/2014/main" id="{6AC427EE-65A5-4538-62D6-88701AD258F4}"/>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89557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250"/>
                                  </p:stCondLst>
                                  <p:childTnLst>
                                    <p:set>
                                      <p:cBhvr>
                                        <p:cTn id="21" dur="1" fill="hold">
                                          <p:stCondLst>
                                            <p:cond delay="0"/>
                                          </p:stCondLst>
                                        </p:cTn>
                                        <p:tgtEl>
                                          <p:spTgt spid="16">
                                            <p:txEl>
                                              <p:pRg st="4" end="4"/>
                                            </p:txEl>
                                          </p:spTgt>
                                        </p:tgtEl>
                                        <p:attrNameLst>
                                          <p:attrName>style.visibility</p:attrName>
                                        </p:attrNameLst>
                                      </p:cBhvr>
                                      <p:to>
                                        <p:strVal val="visible"/>
                                      </p:to>
                                    </p:set>
                                  </p:childTnLst>
                                </p:cTn>
                              </p:par>
                            </p:childTnLst>
                          </p:cTn>
                        </p:par>
                        <p:par>
                          <p:cTn id="22" fill="hold">
                            <p:stCondLst>
                              <p:cond delay="250"/>
                            </p:stCondLst>
                            <p:childTnLst>
                              <p:par>
                                <p:cTn id="23" presetID="1" presetClass="entr" presetSubtype="0" fill="hold" nodeType="afterEffect">
                                  <p:stCondLst>
                                    <p:cond delay="250"/>
                                  </p:stCondLst>
                                  <p:childTnLst>
                                    <p:set>
                                      <p:cBhvr>
                                        <p:cTn id="24"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idx="4294967295"/>
          </p:nvPr>
        </p:nvSpPr>
        <p:spPr>
          <a:xfrm>
            <a:off x="0" y="0"/>
            <a:ext cx="12192000" cy="949325"/>
          </a:xfrm>
        </p:spPr>
        <p:txBody>
          <a:bodyPr anchor="ctr">
            <a:normAutofit/>
          </a:bodyPr>
          <a:lstStyle/>
          <a:p>
            <a:r>
              <a:rPr lang="en-US" sz="3000" dirty="0"/>
              <a:t>Medigap Resource Guide: Resources </a:t>
            </a:r>
          </a:p>
        </p:txBody>
      </p:sp>
      <p:graphicFrame>
        <p:nvGraphicFramePr>
          <p:cNvPr id="6" name="Content Placeholder 6" descr="Table of Medicare Prescription drug resources" title="Medicare Prescription Drug Coverage Resource Guide"/>
          <p:cNvGraphicFramePr>
            <a:graphicFrameLocks/>
          </p:cNvGraphicFramePr>
          <p:nvPr>
            <p:extLst>
              <p:ext uri="{D42A27DB-BD31-4B8C-83A1-F6EECF244321}">
                <p14:modId xmlns:p14="http://schemas.microsoft.com/office/powerpoint/2010/main" val="2827263852"/>
              </p:ext>
            </p:extLst>
          </p:nvPr>
        </p:nvGraphicFramePr>
        <p:xfrm>
          <a:off x="713145" y="1518689"/>
          <a:ext cx="10464606" cy="3820621"/>
        </p:xfrm>
        <a:graphic>
          <a:graphicData uri="http://schemas.openxmlformats.org/drawingml/2006/table">
            <a:tbl>
              <a:tblPr firstRow="1" bandRow="1">
                <a:tableStyleId>{5FD0F851-EC5A-4D38-B0AD-8093EC10F338}</a:tableStyleId>
              </a:tblPr>
              <a:tblGrid>
                <a:gridCol w="5120096">
                  <a:extLst>
                    <a:ext uri="{9D8B030D-6E8A-4147-A177-3AD203B41FA5}">
                      <a16:colId xmlns:a16="http://schemas.microsoft.com/office/drawing/2014/main" val="20000"/>
                    </a:ext>
                  </a:extLst>
                </a:gridCol>
                <a:gridCol w="5344510">
                  <a:extLst>
                    <a:ext uri="{9D8B030D-6E8A-4147-A177-3AD203B41FA5}">
                      <a16:colId xmlns:a16="http://schemas.microsoft.com/office/drawing/2014/main" val="20001"/>
                    </a:ext>
                  </a:extLst>
                </a:gridCol>
              </a:tblGrid>
              <a:tr h="2258038">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nSpc>
                          <a:spcPct val="100000"/>
                        </a:lnSpc>
                        <a:spcBef>
                          <a:spcPts val="600"/>
                        </a:spcBef>
                        <a:spcAft>
                          <a:spcPts val="0"/>
                        </a:spcAft>
                      </a:pPr>
                      <a:r>
                        <a:rPr lang="en-US" sz="1800" b="0" dirty="0">
                          <a:solidFill>
                            <a:srgbClr val="00529B"/>
                          </a:solidFill>
                          <a:effectLst/>
                        </a:rPr>
                        <a:t>Centers for Medicare &amp; </a:t>
                      </a:r>
                      <a:br>
                        <a:rPr lang="en-US" sz="1800" b="0" dirty="0">
                          <a:solidFill>
                            <a:srgbClr val="00529B"/>
                          </a:solidFill>
                          <a:effectLst/>
                        </a:rPr>
                      </a:br>
                      <a:r>
                        <a:rPr lang="en-US" sz="1800" b="0" dirty="0">
                          <a:solidFill>
                            <a:srgbClr val="00529B"/>
                          </a:solidFill>
                          <a:effectLst/>
                        </a:rPr>
                        <a:t>Medicaid Services (CMS)</a:t>
                      </a:r>
                      <a:endParaRPr lang="en-US" sz="1800" b="0" dirty="0">
                        <a:solidFill>
                          <a:srgbClr val="00529B"/>
                        </a:solidFill>
                        <a:effectLst/>
                        <a:latin typeface="+mn-lt"/>
                        <a:ea typeface="Calibri"/>
                        <a:cs typeface="Times New Roman"/>
                      </a:endParaRPr>
                    </a:p>
                  </a:txBody>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228600" marR="0" lvl="0" indent="-228600">
                        <a:lnSpc>
                          <a:spcPct val="100000"/>
                        </a:lnSpc>
                        <a:spcBef>
                          <a:spcPts val="600"/>
                        </a:spcBef>
                        <a:spcAft>
                          <a:spcPts val="0"/>
                        </a:spcAft>
                        <a:buFont typeface="Wingdings" panose="05000000000000000000" pitchFamily="2" charset="2"/>
                        <a:buChar char="§"/>
                      </a:pPr>
                      <a:r>
                        <a:rPr lang="en-US" sz="1800" b="0" dirty="0">
                          <a:solidFill>
                            <a:srgbClr val="00529B"/>
                          </a:solidFill>
                          <a:effectLst/>
                        </a:rPr>
                        <a:t>Call 1-800-MEDICARE (1-800-633-4227);</a:t>
                      </a:r>
                      <a:br>
                        <a:rPr lang="en-US" sz="1800" b="0" dirty="0">
                          <a:solidFill>
                            <a:srgbClr val="00529B"/>
                          </a:solidFill>
                          <a:effectLst/>
                        </a:rPr>
                      </a:br>
                      <a:r>
                        <a:rPr lang="en-US" sz="1800" b="0" dirty="0">
                          <a:solidFill>
                            <a:srgbClr val="00529B"/>
                          </a:solidFill>
                          <a:effectLst/>
                        </a:rPr>
                        <a:t>TTY: 1-877-486-2048</a:t>
                      </a:r>
                    </a:p>
                    <a:p>
                      <a:pPr marL="228600" marR="0" lvl="0" indent="-228600">
                        <a:lnSpc>
                          <a:spcPct val="100000"/>
                        </a:lnSpc>
                        <a:spcBef>
                          <a:spcPts val="600"/>
                        </a:spcBef>
                        <a:spcAft>
                          <a:spcPts val="0"/>
                        </a:spcAft>
                        <a:buFont typeface="Wingdings" panose="05000000000000000000" pitchFamily="2" charset="2"/>
                        <a:buChar char="§"/>
                      </a:pPr>
                      <a:r>
                        <a:rPr lang="en-US" sz="1800" b="0" dirty="0">
                          <a:solidFill>
                            <a:srgbClr val="00529B"/>
                          </a:solidFill>
                          <a:effectLst/>
                        </a:rPr>
                        <a:t>Information for People with Medicare: </a:t>
                      </a:r>
                      <a:r>
                        <a:rPr lang="en-US" sz="1800" b="0" u="sng" dirty="0">
                          <a:solidFill>
                            <a:srgbClr val="00529B"/>
                          </a:solidFill>
                          <a:effectLst/>
                          <a:hlinkClick r:id="rId4">
                            <a:extLst>
                              <a:ext uri="{A12FA001-AC4F-418D-AE19-62706E023703}">
                                <ahyp:hlinkClr xmlns:ahyp="http://schemas.microsoft.com/office/drawing/2018/hyperlinkcolor" val="tx"/>
                              </a:ext>
                            </a:extLst>
                          </a:hlinkClick>
                        </a:rPr>
                        <a:t>Medicare.gov</a:t>
                      </a:r>
                      <a:endParaRPr lang="en-US" sz="1800" b="0" dirty="0">
                        <a:solidFill>
                          <a:srgbClr val="00529B"/>
                        </a:solidFill>
                        <a:effectLst/>
                      </a:endParaRPr>
                    </a:p>
                    <a:p>
                      <a:pPr marL="228600" marR="0" lvl="0" indent="-228600">
                        <a:lnSpc>
                          <a:spcPct val="100000"/>
                        </a:lnSpc>
                        <a:spcBef>
                          <a:spcPts val="600"/>
                        </a:spcBef>
                        <a:spcAft>
                          <a:spcPts val="0"/>
                        </a:spcAft>
                        <a:buFont typeface="Wingdings" panose="05000000000000000000" pitchFamily="2" charset="2"/>
                        <a:buChar char="§"/>
                      </a:pPr>
                      <a:r>
                        <a:rPr lang="en-US" sz="1800" b="0" dirty="0">
                          <a:solidFill>
                            <a:srgbClr val="00529B"/>
                          </a:solidFill>
                          <a:effectLst/>
                        </a:rPr>
                        <a:t>Compare Medigap policies: </a:t>
                      </a:r>
                      <a:r>
                        <a:rPr lang="en-US" sz="1800" b="0" dirty="0">
                          <a:solidFill>
                            <a:srgbClr val="00529B"/>
                          </a:solidFill>
                          <a:effectLst/>
                          <a:hlinkClick r:id="rId5">
                            <a:extLst>
                              <a:ext uri="{A12FA001-AC4F-418D-AE19-62706E023703}">
                                <ahyp:hlinkClr xmlns:ahyp="http://schemas.microsoft.com/office/drawing/2018/hyperlinkcolor" val="tx"/>
                              </a:ext>
                            </a:extLst>
                          </a:hlinkClick>
                        </a:rPr>
                        <a:t>Medicare.gov/</a:t>
                      </a:r>
                      <a:r>
                        <a:rPr lang="en-US" sz="1800" b="0" dirty="0" err="1">
                          <a:solidFill>
                            <a:srgbClr val="00529B"/>
                          </a:solidFill>
                          <a:effectLst/>
                          <a:hlinkClick r:id="rId5">
                            <a:extLst>
                              <a:ext uri="{A12FA001-AC4F-418D-AE19-62706E023703}">
                                <ahyp:hlinkClr xmlns:ahyp="http://schemas.microsoft.com/office/drawing/2018/hyperlinkcolor" val="tx"/>
                              </a:ext>
                            </a:extLst>
                          </a:hlinkClick>
                        </a:rPr>
                        <a:t>medigap</a:t>
                      </a:r>
                      <a:r>
                        <a:rPr lang="en-US" sz="1800" b="0" dirty="0">
                          <a:solidFill>
                            <a:srgbClr val="00529B"/>
                          </a:solidFill>
                          <a:effectLst/>
                          <a:hlinkClick r:id="rId5">
                            <a:extLst>
                              <a:ext uri="{A12FA001-AC4F-418D-AE19-62706E023703}">
                                <ahyp:hlinkClr xmlns:ahyp="http://schemas.microsoft.com/office/drawing/2018/hyperlinkcolor" val="tx"/>
                              </a:ext>
                            </a:extLst>
                          </a:hlinkClick>
                        </a:rPr>
                        <a:t>-supplemental-insurance-plans </a:t>
                      </a:r>
                      <a:endParaRPr lang="en-US" sz="1800" b="0" dirty="0">
                        <a:solidFill>
                          <a:srgbClr val="00529B"/>
                        </a:solidFill>
                        <a:effectLst/>
                      </a:endParaRPr>
                    </a:p>
                    <a:p>
                      <a:pPr marL="228600" marR="0" lvl="0" indent="-228600">
                        <a:lnSpc>
                          <a:spcPct val="100000"/>
                        </a:lnSpc>
                        <a:spcBef>
                          <a:spcPts val="600"/>
                        </a:spcBef>
                        <a:spcAft>
                          <a:spcPts val="0"/>
                        </a:spcAft>
                        <a:buFont typeface="Wingdings" panose="05000000000000000000" pitchFamily="2" charset="2"/>
                        <a:buChar char="§"/>
                      </a:pPr>
                      <a:r>
                        <a:rPr lang="en-US" sz="1800" b="0" dirty="0">
                          <a:solidFill>
                            <a:srgbClr val="00529B"/>
                          </a:solidFill>
                          <a:effectLst/>
                        </a:rPr>
                        <a:t>Partner Information: </a:t>
                      </a:r>
                      <a:r>
                        <a:rPr lang="en-US" sz="1800" b="0" u="sng" dirty="0">
                          <a:solidFill>
                            <a:srgbClr val="00529B"/>
                          </a:solidFill>
                          <a:effectLst/>
                          <a:hlinkClick r:id="rId6">
                            <a:extLst>
                              <a:ext uri="{A12FA001-AC4F-418D-AE19-62706E023703}">
                                <ahyp:hlinkClr xmlns:ahyp="http://schemas.microsoft.com/office/drawing/2018/hyperlinkcolor" val="tx"/>
                              </a:ext>
                            </a:extLst>
                          </a:hlinkClick>
                        </a:rPr>
                        <a:t>CMS.gov/</a:t>
                      </a:r>
                      <a:r>
                        <a:rPr lang="en-US" sz="1800" b="0" u="sng" dirty="0" err="1">
                          <a:solidFill>
                            <a:srgbClr val="00529B"/>
                          </a:solidFill>
                          <a:effectLst/>
                          <a:hlinkClick r:id="rId6">
                            <a:extLst>
                              <a:ext uri="{A12FA001-AC4F-418D-AE19-62706E023703}">
                                <ahyp:hlinkClr xmlns:ahyp="http://schemas.microsoft.com/office/drawing/2018/hyperlinkcolor" val="tx"/>
                              </a:ext>
                            </a:extLst>
                          </a:hlinkClick>
                        </a:rPr>
                        <a:t>medigap</a:t>
                      </a:r>
                      <a:endParaRPr lang="en-US" sz="1800" b="0" dirty="0">
                        <a:solidFill>
                          <a:srgbClr val="00529B"/>
                        </a:solidFill>
                        <a:effectLst/>
                        <a:latin typeface="+mn-lt"/>
                        <a:ea typeface="Calibri"/>
                        <a:cs typeface="Times New Roman"/>
                      </a:endParaRPr>
                    </a:p>
                  </a:txBody>
                  <a:tcPr/>
                </a:tc>
                <a:extLst>
                  <a:ext uri="{0D108BD9-81ED-4DB2-BD59-A6C34878D82A}">
                    <a16:rowId xmlns:a16="http://schemas.microsoft.com/office/drawing/2014/main" val="10000"/>
                  </a:ext>
                </a:extLst>
              </a:tr>
              <a:tr h="80444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800" b="0" dirty="0">
                          <a:solidFill>
                            <a:srgbClr val="00529B"/>
                          </a:solidFill>
                          <a:effectLst/>
                        </a:rPr>
                        <a:t>State Health Insurance Assistance Programs</a:t>
                      </a:r>
                      <a:endParaRPr lang="en-US" sz="1800" b="0" dirty="0">
                        <a:solidFill>
                          <a:srgbClr val="00529B"/>
                        </a:solidFill>
                        <a:effectLst/>
                        <a:latin typeface="+mn-lt"/>
                        <a:ea typeface="Calibri"/>
                        <a:cs typeface="Times New Roman"/>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b="0" u="sng" kern="1200" dirty="0">
                          <a:solidFill>
                            <a:srgbClr val="00529B"/>
                          </a:solidFill>
                          <a:effectLst/>
                          <a:hlinkClick r:id="rId7">
                            <a:extLst>
                              <a:ext uri="{A12FA001-AC4F-418D-AE19-62706E023703}">
                                <ahyp:hlinkClr xmlns:ahyp="http://schemas.microsoft.com/office/drawing/2018/hyperlinkcolor" val="tx"/>
                              </a:ext>
                            </a:extLst>
                          </a:hlinkClick>
                        </a:rPr>
                        <a:t>shiphelp.org</a:t>
                      </a:r>
                      <a:endParaRPr lang="en-US" sz="1800" b="0" dirty="0">
                        <a:solidFill>
                          <a:srgbClr val="00529B"/>
                        </a:solidFill>
                      </a:endParaRPr>
                    </a:p>
                  </a:txBody>
                  <a:tcPr/>
                </a:tc>
                <a:extLst>
                  <a:ext uri="{0D108BD9-81ED-4DB2-BD59-A6C34878D82A}">
                    <a16:rowId xmlns:a16="http://schemas.microsoft.com/office/drawing/2014/main" val="10001"/>
                  </a:ext>
                </a:extLst>
              </a:tr>
              <a:tr h="75813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nSpc>
                          <a:spcPct val="100000"/>
                        </a:lnSpc>
                        <a:spcBef>
                          <a:spcPts val="600"/>
                        </a:spcBef>
                        <a:spcAft>
                          <a:spcPts val="0"/>
                        </a:spcAft>
                        <a:buFont typeface="Arial" panose="020B0604020202020204" pitchFamily="34" charset="0"/>
                        <a:buNone/>
                      </a:pPr>
                      <a:r>
                        <a:rPr lang="en-US" sz="1800" b="0" dirty="0">
                          <a:solidFill>
                            <a:srgbClr val="00529B"/>
                          </a:solidFill>
                          <a:effectLst/>
                        </a:rPr>
                        <a:t>National Association of Insurance Commissioners </a:t>
                      </a:r>
                    </a:p>
                    <a:p>
                      <a:pPr marL="0" marR="0">
                        <a:lnSpc>
                          <a:spcPct val="100000"/>
                        </a:lnSpc>
                        <a:spcBef>
                          <a:spcPts val="600"/>
                        </a:spcBef>
                        <a:spcAft>
                          <a:spcPts val="0"/>
                        </a:spcAft>
                      </a:pPr>
                      <a:endParaRPr lang="en-US" sz="1800" b="0" dirty="0">
                        <a:solidFill>
                          <a:srgbClr val="00529B"/>
                        </a:solidFill>
                        <a:effectLst/>
                        <a:latin typeface="+mn-lt"/>
                        <a:ea typeface="Calibri"/>
                        <a:cs typeface="Times New Roman"/>
                      </a:endParaRPr>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800" b="0" u="sng" dirty="0">
                          <a:solidFill>
                            <a:srgbClr val="00529B"/>
                          </a:solidFill>
                          <a:effectLst/>
                          <a:hlinkClick r:id="rId8">
                            <a:extLst>
                              <a:ext uri="{A12FA001-AC4F-418D-AE19-62706E023703}">
                                <ahyp:hlinkClr xmlns:ahyp="http://schemas.microsoft.com/office/drawing/2018/hyperlinkcolor" val="tx"/>
                              </a:ext>
                            </a:extLst>
                          </a:hlinkClick>
                        </a:rPr>
                        <a:t>naic.org</a:t>
                      </a:r>
                      <a:endParaRPr lang="en-US" sz="1800" b="0" dirty="0">
                        <a:solidFill>
                          <a:srgbClr val="00529B"/>
                        </a:solidFill>
                        <a:effectLst/>
                        <a:latin typeface="+mn-lt"/>
                        <a:ea typeface="Calibri"/>
                        <a:cs typeface="Times New Roman"/>
                      </a:endParaRPr>
                    </a:p>
                  </a:txBody>
                  <a:tcPr/>
                </a:tc>
                <a:extLst>
                  <a:ext uri="{0D108BD9-81ED-4DB2-BD59-A6C34878D82A}">
                    <a16:rowId xmlns:a16="http://schemas.microsoft.com/office/drawing/2014/main" val="10002"/>
                  </a:ext>
                </a:extLst>
              </a:tr>
            </a:tbl>
          </a:graphicData>
        </a:graphic>
      </p:graphicFrame>
      <p:sp>
        <p:nvSpPr>
          <p:cNvPr id="4" name="Slide Number Placeholder 3">
            <a:extLst>
              <a:ext uri="{FF2B5EF4-FFF2-40B4-BE49-F238E27FC236}">
                <a16:creationId xmlns:a16="http://schemas.microsoft.com/office/drawing/2014/main" id="{7F76AF6B-21B3-0B2D-99B5-B36C8D5FBA5D}"/>
              </a:ext>
            </a:extLst>
          </p:cNvPr>
          <p:cNvSpPr>
            <a:spLocks noGrp="1"/>
          </p:cNvSpPr>
          <p:nvPr>
            <p:ph type="sldNum" sz="quarter" idx="12"/>
          </p:nvPr>
        </p:nvSpPr>
        <p:spPr/>
        <p:txBody>
          <a:bodyPr/>
          <a:lstStyle/>
          <a:p>
            <a:pPr>
              <a:defRPr/>
            </a:pPr>
            <a:fld id="{11E79EF6-0C0E-43E6-8FB3-918BC522CC5A}" type="slidenum">
              <a:rPr lang="en-US" smtClean="0"/>
              <a:pPr>
                <a:defRPr/>
              </a:pPr>
              <a:t>56</a:t>
            </a:fld>
            <a:endParaRPr lang="en-US"/>
          </a:p>
        </p:txBody>
      </p:sp>
      <p:sp>
        <p:nvSpPr>
          <p:cNvPr id="3" name="Footer Placeholder 2">
            <a:extLst>
              <a:ext uri="{FF2B5EF4-FFF2-40B4-BE49-F238E27FC236}">
                <a16:creationId xmlns:a16="http://schemas.microsoft.com/office/drawing/2014/main" id="{71BC2AF6-2918-9CD8-07A9-8C3B21460484}"/>
              </a:ext>
            </a:extLst>
          </p:cNvPr>
          <p:cNvSpPr>
            <a:spLocks noGrp="1"/>
          </p:cNvSpPr>
          <p:nvPr>
            <p:ph type="ftr" sz="quarter" idx="11"/>
          </p:nvPr>
        </p:nvSpPr>
        <p:spPr/>
        <p:txBody>
          <a:bodyPr/>
          <a:lstStyle/>
          <a:p>
            <a:r>
              <a:rPr lang="en-US"/>
              <a:t>Medicare Supplement Insurance (Medigap) Policies</a:t>
            </a:r>
          </a:p>
        </p:txBody>
      </p:sp>
      <p:sp>
        <p:nvSpPr>
          <p:cNvPr id="2" name="Date Placeholder 1">
            <a:extLst>
              <a:ext uri="{FF2B5EF4-FFF2-40B4-BE49-F238E27FC236}">
                <a16:creationId xmlns:a16="http://schemas.microsoft.com/office/drawing/2014/main" id="{D924E16A-05AE-B839-AF99-AC35BFC3907E}"/>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39678967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idx="4294967295"/>
          </p:nvPr>
        </p:nvSpPr>
        <p:spPr>
          <a:xfrm>
            <a:off x="0" y="0"/>
            <a:ext cx="12192000" cy="949325"/>
          </a:xfrm>
        </p:spPr>
        <p:txBody>
          <a:bodyPr anchor="ctr">
            <a:normAutofit/>
          </a:bodyPr>
          <a:lstStyle/>
          <a:p>
            <a:r>
              <a:rPr lang="en-US" sz="3000" dirty="0"/>
              <a:t>Medigap Resource Guide: Medicare Products</a:t>
            </a:r>
          </a:p>
        </p:txBody>
      </p:sp>
      <p:sp>
        <p:nvSpPr>
          <p:cNvPr id="10" name="TextBox 9">
            <a:extLst>
              <a:ext uri="{FF2B5EF4-FFF2-40B4-BE49-F238E27FC236}">
                <a16:creationId xmlns:a16="http://schemas.microsoft.com/office/drawing/2014/main" id="{6B6E152D-FADC-4678-A903-CD2614D04265}"/>
              </a:ext>
            </a:extLst>
          </p:cNvPr>
          <p:cNvSpPr txBox="1"/>
          <p:nvPr/>
        </p:nvSpPr>
        <p:spPr>
          <a:xfrm>
            <a:off x="1232338" y="1334103"/>
            <a:ext cx="10379312" cy="1077218"/>
          </a:xfrm>
          <a:prstGeom prst="rect">
            <a:avLst/>
          </a:prstGeom>
          <a:noFill/>
        </p:spPr>
        <p:txBody>
          <a:bodyPr wrap="square" rtlCol="0">
            <a:spAutoFit/>
          </a:bodyPr>
          <a:lstStyle/>
          <a:p>
            <a:pPr>
              <a:spcAft>
                <a:spcPts val="1200"/>
              </a:spcAft>
            </a:pPr>
            <a:r>
              <a:rPr lang="en-US" b="1" dirty="0">
                <a:solidFill>
                  <a:srgbClr val="00529B"/>
                </a:solidFill>
                <a:latin typeface="Arial" panose="020B0604020202020204" pitchFamily="34" charset="0"/>
                <a:cs typeface="Arial" panose="020B0604020202020204" pitchFamily="34" charset="0"/>
              </a:rPr>
              <a:t>To review the Medicare products listed in this table and other helpful products, visit </a:t>
            </a:r>
            <a:r>
              <a:rPr lang="en-US" b="1" u="sng" dirty="0">
                <a:solidFill>
                  <a:srgbClr val="00529B"/>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Medicare.gov/publications</a:t>
            </a:r>
            <a:r>
              <a:rPr lang="en-US" b="1" dirty="0">
                <a:solidFill>
                  <a:srgbClr val="00529B"/>
                </a:solidFill>
                <a:latin typeface="Arial" panose="020B0604020202020204" pitchFamily="34" charset="0"/>
                <a:cs typeface="Arial" panose="020B0604020202020204" pitchFamily="34" charset="0"/>
              </a:rPr>
              <a:t> and search by keyword or product number.</a:t>
            </a:r>
          </a:p>
          <a:p>
            <a:pPr>
              <a:spcAft>
                <a:spcPts val="1200"/>
              </a:spcAft>
            </a:pPr>
            <a:endParaRPr lang="en-US" dirty="0"/>
          </a:p>
        </p:txBody>
      </p:sp>
      <p:graphicFrame>
        <p:nvGraphicFramePr>
          <p:cNvPr id="6" name="Content Placeholder 6"/>
          <p:cNvGraphicFramePr>
            <a:graphicFrameLocks/>
          </p:cNvGraphicFramePr>
          <p:nvPr>
            <p:extLst>
              <p:ext uri="{D42A27DB-BD31-4B8C-83A1-F6EECF244321}">
                <p14:modId xmlns:p14="http://schemas.microsoft.com/office/powerpoint/2010/main" val="152035683"/>
              </p:ext>
            </p:extLst>
          </p:nvPr>
        </p:nvGraphicFramePr>
        <p:xfrm>
          <a:off x="1232338" y="2411321"/>
          <a:ext cx="9727324" cy="2115273"/>
        </p:xfrm>
        <a:graphic>
          <a:graphicData uri="http://schemas.openxmlformats.org/drawingml/2006/table">
            <a:tbl>
              <a:tblPr firstRow="1" bandRow="1">
                <a:tableStyleId>{5FD0F851-EC5A-4D38-B0AD-8093EC10F338}</a:tableStyleId>
              </a:tblPr>
              <a:tblGrid>
                <a:gridCol w="5612151">
                  <a:extLst>
                    <a:ext uri="{9D8B030D-6E8A-4147-A177-3AD203B41FA5}">
                      <a16:colId xmlns:a16="http://schemas.microsoft.com/office/drawing/2014/main" val="20000"/>
                    </a:ext>
                  </a:extLst>
                </a:gridCol>
                <a:gridCol w="4115173">
                  <a:extLst>
                    <a:ext uri="{9D8B030D-6E8A-4147-A177-3AD203B41FA5}">
                      <a16:colId xmlns:a16="http://schemas.microsoft.com/office/drawing/2014/main" val="20001"/>
                    </a:ext>
                  </a:extLst>
                </a:gridCol>
              </a:tblGrid>
              <a:tr h="1124452">
                <a:tc>
                  <a:txBody>
                    <a:bodyPr/>
                    <a:lstStyle/>
                    <a:p>
                      <a:pPr marL="0" marR="0" lvl="0" indent="0">
                        <a:lnSpc>
                          <a:spcPct val="100000"/>
                        </a:lnSpc>
                        <a:spcBef>
                          <a:spcPts val="600"/>
                        </a:spcBef>
                        <a:spcAft>
                          <a:spcPts val="0"/>
                        </a:spcAft>
                        <a:buFont typeface="+mj-lt"/>
                        <a:buNone/>
                      </a:pPr>
                      <a:r>
                        <a:rPr lang="en-US" sz="1800" b="0" dirty="0">
                          <a:solidFill>
                            <a:srgbClr val="00529B"/>
                          </a:solidFill>
                          <a:effectLst/>
                        </a:rPr>
                        <a:t>“Choosing a Medigap Policy: A Guide to Health Insurance for People With Medicare”</a:t>
                      </a:r>
                      <a:br>
                        <a:rPr lang="en-US" sz="1800" b="0" dirty="0">
                          <a:solidFill>
                            <a:srgbClr val="00529B"/>
                          </a:solidFill>
                          <a:effectLst/>
                        </a:rPr>
                      </a:br>
                      <a:endParaRPr lang="en-US" sz="1800" b="0" dirty="0">
                        <a:solidFill>
                          <a:srgbClr val="00529B"/>
                        </a:solidFill>
                        <a:effectLst/>
                        <a:latin typeface="+mn-lt"/>
                        <a:ea typeface="Calibri"/>
                        <a:cs typeface="Times New Roman"/>
                      </a:endParaRPr>
                    </a:p>
                  </a:txBody>
                  <a:tcPr/>
                </a:tc>
                <a:tc>
                  <a:txBody>
                    <a:bodyPr/>
                    <a:lstStyle/>
                    <a:p>
                      <a:pPr marL="0" marR="0" lvl="0" indent="0">
                        <a:lnSpc>
                          <a:spcPct val="100000"/>
                        </a:lnSpc>
                        <a:spcBef>
                          <a:spcPts val="600"/>
                        </a:spcBef>
                        <a:spcAft>
                          <a:spcPts val="0"/>
                        </a:spcAft>
                        <a:buFont typeface="Wingdings" panose="05000000000000000000" pitchFamily="2" charset="2"/>
                        <a:buNone/>
                      </a:pPr>
                      <a:r>
                        <a:rPr lang="en-US" sz="1800" b="0" dirty="0">
                          <a:solidFill>
                            <a:srgbClr val="00529B"/>
                          </a:solidFill>
                          <a:effectLst/>
                        </a:rPr>
                        <a:t>CMS Product No. 02110</a:t>
                      </a:r>
                      <a:endParaRPr lang="en-US" sz="1800" b="0" dirty="0">
                        <a:solidFill>
                          <a:srgbClr val="00529B"/>
                        </a:solidFill>
                        <a:effectLst/>
                        <a:latin typeface="+mn-lt"/>
                        <a:ea typeface="Calibri"/>
                        <a:cs typeface="Times New Roman"/>
                      </a:endParaRPr>
                    </a:p>
                  </a:txBody>
                  <a:tcPr/>
                </a:tc>
                <a:extLst>
                  <a:ext uri="{0D108BD9-81ED-4DB2-BD59-A6C34878D82A}">
                    <a16:rowId xmlns:a16="http://schemas.microsoft.com/office/drawing/2014/main" val="10000"/>
                  </a:ext>
                </a:extLst>
              </a:tr>
              <a:tr h="990821">
                <a:tc>
                  <a:txBody>
                    <a:bodyPr/>
                    <a:lstStyle/>
                    <a:p>
                      <a:pPr marL="0" marR="0" lvl="0" indent="0" algn="l" defTabSz="685800" rtl="0" eaLnBrk="1" fontAlgn="auto" latinLnBrk="0" hangingPunct="1">
                        <a:lnSpc>
                          <a:spcPct val="100000"/>
                        </a:lnSpc>
                        <a:spcBef>
                          <a:spcPts val="600"/>
                        </a:spcBef>
                        <a:spcAft>
                          <a:spcPts val="0"/>
                        </a:spcAft>
                        <a:buClrTx/>
                        <a:buSzTx/>
                        <a:buFont typeface="+mj-lt"/>
                        <a:buNone/>
                        <a:tabLst/>
                        <a:defRPr/>
                      </a:pPr>
                      <a:r>
                        <a:rPr lang="en-US" sz="1800" dirty="0">
                          <a:solidFill>
                            <a:srgbClr val="00529B"/>
                          </a:solidFill>
                          <a:effectLst/>
                        </a:rPr>
                        <a:t>“Medicare Coverage Outside the United States”</a:t>
                      </a:r>
                      <a:endParaRPr lang="en-US" sz="1800" b="0" dirty="0">
                        <a:solidFill>
                          <a:srgbClr val="00529B"/>
                        </a:solidFill>
                        <a:effectLst/>
                        <a:latin typeface="+mn-lt"/>
                        <a:ea typeface="Calibri"/>
                        <a:cs typeface="Times New Roman"/>
                      </a:endParaRPr>
                    </a:p>
                  </a:txBody>
                  <a:tcPr/>
                </a:tc>
                <a:tc>
                  <a:txBody>
                    <a:bodyPr/>
                    <a:lstStyle/>
                    <a:p>
                      <a:pPr marL="0" marR="0" lvl="0" indent="0" algn="l" defTabSz="685800" rtl="0" eaLnBrk="1" fontAlgn="auto" latinLnBrk="0" hangingPunct="1">
                        <a:lnSpc>
                          <a:spcPct val="100000"/>
                        </a:lnSpc>
                        <a:spcBef>
                          <a:spcPts val="600"/>
                        </a:spcBef>
                        <a:spcAft>
                          <a:spcPts val="0"/>
                        </a:spcAft>
                        <a:buClrTx/>
                        <a:buSzTx/>
                        <a:buFont typeface="+mj-lt"/>
                        <a:buNone/>
                        <a:tabLst/>
                        <a:defRPr/>
                      </a:pPr>
                      <a:r>
                        <a:rPr lang="en-US" sz="1800" dirty="0">
                          <a:solidFill>
                            <a:srgbClr val="00529B"/>
                          </a:solidFill>
                          <a:effectLst/>
                        </a:rPr>
                        <a:t>CMS Product No. 11037</a:t>
                      </a:r>
                    </a:p>
                    <a:p>
                      <a:pPr marL="0" marR="0" lvl="0" indent="0" algn="l" defTabSz="685800" rtl="0" eaLnBrk="1" fontAlgn="auto" latinLnBrk="0" hangingPunct="1">
                        <a:lnSpc>
                          <a:spcPct val="100000"/>
                        </a:lnSpc>
                        <a:spcBef>
                          <a:spcPts val="600"/>
                        </a:spcBef>
                        <a:spcAft>
                          <a:spcPts val="0"/>
                        </a:spcAft>
                        <a:buClrTx/>
                        <a:buSzTx/>
                        <a:buFont typeface="Wingdings" panose="05000000000000000000" pitchFamily="2" charset="2"/>
                        <a:buNone/>
                        <a:tabLst/>
                        <a:defRPr/>
                      </a:pPr>
                      <a:endParaRPr lang="en-US" sz="1800" b="0" dirty="0">
                        <a:solidFill>
                          <a:srgbClr val="00529B"/>
                        </a:solidFill>
                      </a:endParaRPr>
                    </a:p>
                  </a:txBody>
                  <a:tcPr/>
                </a:tc>
                <a:extLst>
                  <a:ext uri="{0D108BD9-81ED-4DB2-BD59-A6C34878D82A}">
                    <a16:rowId xmlns:a16="http://schemas.microsoft.com/office/drawing/2014/main" val="10002"/>
                  </a:ext>
                </a:extLst>
              </a:tr>
            </a:tbl>
          </a:graphicData>
        </a:graphic>
      </p:graphicFrame>
      <p:sp>
        <p:nvSpPr>
          <p:cNvPr id="11" name="Content Placeholder 9">
            <a:extLst>
              <a:ext uri="{FF2B5EF4-FFF2-40B4-BE49-F238E27FC236}">
                <a16:creationId xmlns:a16="http://schemas.microsoft.com/office/drawing/2014/main" id="{B15AB8C7-6E50-41E4-86DC-DE94A7112156}"/>
              </a:ext>
            </a:extLst>
          </p:cNvPr>
          <p:cNvSpPr txBox="1">
            <a:spLocks/>
          </p:cNvSpPr>
          <p:nvPr/>
        </p:nvSpPr>
        <p:spPr>
          <a:xfrm>
            <a:off x="1232337" y="4893565"/>
            <a:ext cx="9826347" cy="923331"/>
          </a:xfrm>
          <a:prstGeom prst="rect">
            <a:avLst/>
          </a:prstGeom>
        </p:spPr>
        <p:txBody>
          <a:bodyPr vert="horz" lIns="91440" tIns="45720" rIns="91440" bIns="45720" rtlCol="0">
            <a:normAutofit/>
          </a:bodyPr>
          <a:lstStyle>
            <a:lvl1pPr marL="265510" indent="-265510"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514350" indent="-21788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779860" indent="-265510" algn="l" defTabSz="685800" rtl="0" eaLnBrk="1" latinLnBrk="0" hangingPunct="1">
              <a:lnSpc>
                <a:spcPct val="100000"/>
              </a:lnSpc>
              <a:spcBef>
                <a:spcPts val="600"/>
              </a:spcBef>
              <a:buSzPct val="50000"/>
              <a:buFont typeface="Wingdings" panose="05000000000000000000" pitchFamily="2" charset="2"/>
              <a:buChar char="q"/>
              <a:defRPr sz="2800" kern="1200">
                <a:solidFill>
                  <a:schemeClr val="tx1"/>
                </a:solidFill>
                <a:latin typeface="+mn-lt"/>
                <a:ea typeface="+mn-ea"/>
                <a:cs typeface="+mn-cs"/>
              </a:defRPr>
            </a:lvl3pPr>
            <a:lvl4pPr marL="1028700" indent="-220266" algn="l" defTabSz="685800" rtl="0" eaLnBrk="1" latinLnBrk="0" hangingPunct="1">
              <a:lnSpc>
                <a:spcPct val="100000"/>
              </a:lnSpc>
              <a:spcBef>
                <a:spcPts val="600"/>
              </a:spcBef>
              <a:buFont typeface="Calibri" panose="020F0502020204030204" pitchFamily="34" charset="0"/>
              <a:buChar char="–"/>
              <a:defRPr sz="2400" kern="1200">
                <a:solidFill>
                  <a:schemeClr val="tx1"/>
                </a:solidFill>
                <a:latin typeface="+mn-lt"/>
                <a:ea typeface="+mn-ea"/>
                <a:cs typeface="+mn-cs"/>
              </a:defRPr>
            </a:lvl4pPr>
            <a:lvl5pPr marL="1028700" indent="163116" algn="l" defTabSz="6858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None/>
              <a:tabLst/>
              <a:defRPr/>
            </a:pP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rPr>
              <a:t>To order multiple copies (partners only), visit </a:t>
            </a: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hlinkClick r:id="rId5">
                  <a:extLst>
                    <a:ext uri="{A12FA001-AC4F-418D-AE19-62706E023703}">
                      <ahyp:hlinkClr xmlns:ahyp="http://schemas.microsoft.com/office/drawing/2018/hyperlinkcolor" val="tx"/>
                    </a:ext>
                  </a:extLst>
                </a:hlinkClick>
              </a:rPr>
              <a:t>Productordering.cms.hhs.gov</a:t>
            </a:r>
            <a:r>
              <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Calibri"/>
                <a:cs typeface="Arial" panose="020B0604020202020204" pitchFamily="34" charset="0"/>
              </a:rPr>
              <a:t>. You must register your organization.</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845C8FC-2579-F517-0A90-ADF0DE6EBCD9}"/>
              </a:ext>
            </a:extLst>
          </p:cNvPr>
          <p:cNvSpPr>
            <a:spLocks noGrp="1"/>
          </p:cNvSpPr>
          <p:nvPr>
            <p:ph type="sldNum" sz="quarter" idx="12"/>
          </p:nvPr>
        </p:nvSpPr>
        <p:spPr/>
        <p:txBody>
          <a:bodyPr/>
          <a:lstStyle/>
          <a:p>
            <a:pPr>
              <a:defRPr/>
            </a:pPr>
            <a:fld id="{11E79EF6-0C0E-43E6-8FB3-918BC522CC5A}" type="slidenum">
              <a:rPr lang="en-US" smtClean="0"/>
              <a:pPr>
                <a:defRPr/>
              </a:pPr>
              <a:t>57</a:t>
            </a:fld>
            <a:endParaRPr lang="en-US"/>
          </a:p>
        </p:txBody>
      </p:sp>
      <p:sp>
        <p:nvSpPr>
          <p:cNvPr id="3" name="Footer Placeholder 2">
            <a:extLst>
              <a:ext uri="{FF2B5EF4-FFF2-40B4-BE49-F238E27FC236}">
                <a16:creationId xmlns:a16="http://schemas.microsoft.com/office/drawing/2014/main" id="{D6285786-C5C5-4631-9FDC-45C8F4E59A69}"/>
              </a:ext>
            </a:extLst>
          </p:cNvPr>
          <p:cNvSpPr>
            <a:spLocks noGrp="1"/>
          </p:cNvSpPr>
          <p:nvPr>
            <p:ph type="ftr" sz="quarter" idx="11"/>
          </p:nvPr>
        </p:nvSpPr>
        <p:spPr/>
        <p:txBody>
          <a:bodyPr/>
          <a:lstStyle/>
          <a:p>
            <a:r>
              <a:rPr lang="en-US"/>
              <a:t>Medicare Supplement Insurance (Medigap) Policies</a:t>
            </a:r>
          </a:p>
        </p:txBody>
      </p:sp>
      <p:sp>
        <p:nvSpPr>
          <p:cNvPr id="2" name="Date Placeholder 1">
            <a:extLst>
              <a:ext uri="{FF2B5EF4-FFF2-40B4-BE49-F238E27FC236}">
                <a16:creationId xmlns:a16="http://schemas.microsoft.com/office/drawing/2014/main" id="{67B03CFF-40EB-28FD-6C8B-E157A8CB1400}"/>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8787459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idx="4294967295"/>
          </p:nvPr>
        </p:nvSpPr>
        <p:spPr>
          <a:xfrm>
            <a:off x="0" y="0"/>
            <a:ext cx="12192000" cy="949325"/>
          </a:xfrm>
        </p:spPr>
        <p:txBody>
          <a:bodyPr anchor="ctr">
            <a:normAutofit/>
          </a:bodyPr>
          <a:lstStyle/>
          <a:p>
            <a:r>
              <a:rPr lang="en-US" dirty="0"/>
              <a:t>How Are Medigap Policies &amp; </a:t>
            </a:r>
            <a:br>
              <a:rPr lang="en-US" dirty="0"/>
            </a:br>
            <a:r>
              <a:rPr lang="en-US" dirty="0"/>
              <a:t>Medicare Advantage Plans Different?</a:t>
            </a:r>
          </a:p>
        </p:txBody>
      </p:sp>
      <p:graphicFrame>
        <p:nvGraphicFramePr>
          <p:cNvPr id="8" name="Content Placeholder 5" descr="This chart description is included in the speaker notes" title="How are Medigap Policies and Medicare Advantage Plans different?"/>
          <p:cNvGraphicFramePr>
            <a:graphicFrameLocks/>
          </p:cNvGraphicFramePr>
          <p:nvPr>
            <p:extLst>
              <p:ext uri="{D42A27DB-BD31-4B8C-83A1-F6EECF244321}">
                <p14:modId xmlns:p14="http://schemas.microsoft.com/office/powerpoint/2010/main" val="3818078166"/>
              </p:ext>
            </p:extLst>
          </p:nvPr>
        </p:nvGraphicFramePr>
        <p:xfrm>
          <a:off x="508000" y="1120761"/>
          <a:ext cx="11188701" cy="4568984"/>
        </p:xfrm>
        <a:graphic>
          <a:graphicData uri="http://schemas.openxmlformats.org/drawingml/2006/table">
            <a:tbl>
              <a:tblPr firstRow="1" bandRow="1">
                <a:tableStyleId>{5FD0F851-EC5A-4D38-B0AD-8093EC10F338}</a:tableStyleId>
              </a:tblPr>
              <a:tblGrid>
                <a:gridCol w="2373423">
                  <a:extLst>
                    <a:ext uri="{9D8B030D-6E8A-4147-A177-3AD203B41FA5}">
                      <a16:colId xmlns:a16="http://schemas.microsoft.com/office/drawing/2014/main" val="20000"/>
                    </a:ext>
                  </a:extLst>
                </a:gridCol>
                <a:gridCol w="3535143">
                  <a:extLst>
                    <a:ext uri="{9D8B030D-6E8A-4147-A177-3AD203B41FA5}">
                      <a16:colId xmlns:a16="http://schemas.microsoft.com/office/drawing/2014/main" val="20001"/>
                    </a:ext>
                  </a:extLst>
                </a:gridCol>
                <a:gridCol w="5280135">
                  <a:extLst>
                    <a:ext uri="{9D8B030D-6E8A-4147-A177-3AD203B41FA5}">
                      <a16:colId xmlns:a16="http://schemas.microsoft.com/office/drawing/2014/main" val="20002"/>
                    </a:ext>
                  </a:extLst>
                </a:gridCol>
              </a:tblGrid>
              <a:tr h="36779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indent="0">
                        <a:lnSpc>
                          <a:spcPct val="100000"/>
                        </a:lnSpc>
                        <a:spcBef>
                          <a:spcPts val="600"/>
                        </a:spcBef>
                        <a:spcAft>
                          <a:spcPts val="0"/>
                        </a:spcAft>
                        <a:buFont typeface="Wingdings" panose="05000000000000000000" pitchFamily="2" charset="2"/>
                        <a:buNone/>
                      </a:pPr>
                      <a:endParaRPr lang="en-US" sz="1800" b="0" dirty="0">
                        <a:solidFill>
                          <a:srgbClr val="00529B"/>
                        </a:solidFill>
                        <a:effectLst/>
                        <a:latin typeface="Calibri"/>
                        <a:ea typeface="Calibri"/>
                        <a:cs typeface="Times New Roman"/>
                      </a:endParaRP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algn="ctr">
                        <a:lnSpc>
                          <a:spcPct val="100000"/>
                        </a:lnSpc>
                        <a:spcBef>
                          <a:spcPts val="600"/>
                        </a:spcBef>
                        <a:spcAft>
                          <a:spcPts val="0"/>
                        </a:spcAft>
                      </a:pPr>
                      <a:r>
                        <a:rPr lang="en-US" sz="1800" kern="1200" dirty="0">
                          <a:solidFill>
                            <a:srgbClr val="00529B"/>
                          </a:solidFill>
                          <a:effectLst/>
                        </a:rPr>
                        <a:t>Medigap Policies</a:t>
                      </a:r>
                      <a:endParaRPr lang="en-US" sz="1800" b="1" kern="1200" dirty="0">
                        <a:solidFill>
                          <a:srgbClr val="00529B"/>
                        </a:solidFill>
                        <a:effectLst/>
                        <a:latin typeface="+mn-lt"/>
                        <a:ea typeface="+mn-ea"/>
                        <a:cs typeface="+mn-cs"/>
                      </a:endParaRP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algn="ctr" defTabSz="914400" rtl="0" eaLnBrk="1" latinLnBrk="0" hangingPunct="1">
                        <a:lnSpc>
                          <a:spcPct val="100000"/>
                        </a:lnSpc>
                        <a:spcBef>
                          <a:spcPts val="600"/>
                        </a:spcBef>
                        <a:spcAft>
                          <a:spcPts val="0"/>
                        </a:spcAft>
                      </a:pPr>
                      <a:r>
                        <a:rPr lang="en-US" sz="1800" kern="1200" dirty="0">
                          <a:solidFill>
                            <a:srgbClr val="00529B"/>
                          </a:solidFill>
                          <a:effectLst/>
                        </a:rPr>
                        <a:t>Medicare Advantage Plans</a:t>
                      </a:r>
                      <a:endParaRPr lang="en-US" sz="1800" b="1" kern="1200" dirty="0">
                        <a:solidFill>
                          <a:srgbClr val="00529B"/>
                        </a:solidFill>
                        <a:effectLst/>
                        <a:latin typeface="+mn-lt"/>
                        <a:ea typeface="+mn-ea"/>
                        <a:cs typeface="+mn-cs"/>
                      </a:endParaRPr>
                    </a:p>
                  </a:txBody>
                  <a:tcPr marL="0" marR="0" marT="0" marB="0"/>
                </a:tc>
                <a:extLst>
                  <a:ext uri="{0D108BD9-81ED-4DB2-BD59-A6C34878D82A}">
                    <a16:rowId xmlns:a16="http://schemas.microsoft.com/office/drawing/2014/main" val="10000"/>
                  </a:ext>
                </a:extLst>
              </a:tr>
              <a:tr h="39303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91440" marR="0" indent="0">
                        <a:lnSpc>
                          <a:spcPct val="100000"/>
                        </a:lnSpc>
                        <a:spcBef>
                          <a:spcPts val="600"/>
                        </a:spcBef>
                        <a:spcAft>
                          <a:spcPts val="0"/>
                        </a:spcAft>
                        <a:buFont typeface="Wingdings" panose="05000000000000000000" pitchFamily="2" charset="2"/>
                        <a:buNone/>
                      </a:pPr>
                      <a:r>
                        <a:rPr lang="en-US" sz="1800" b="0" kern="1200" dirty="0">
                          <a:solidFill>
                            <a:srgbClr val="00529B"/>
                          </a:solidFill>
                          <a:effectLst/>
                        </a:rPr>
                        <a:t>Offered by</a:t>
                      </a:r>
                      <a:endParaRPr lang="en-US" sz="1800" b="0" dirty="0">
                        <a:solidFill>
                          <a:srgbClr val="00529B"/>
                        </a:solidFill>
                        <a:effectLst/>
                        <a:latin typeface="Calibri"/>
                        <a:ea typeface="Calibri"/>
                        <a:cs typeface="Times New Roman"/>
                      </a:endParaRPr>
                    </a:p>
                  </a:txBody>
                  <a:tcPr marL="0" marR="0"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44450" marR="0">
                        <a:lnSpc>
                          <a:spcPct val="100000"/>
                        </a:lnSpc>
                        <a:spcBef>
                          <a:spcPts val="600"/>
                        </a:spcBef>
                        <a:spcAft>
                          <a:spcPts val="0"/>
                        </a:spcAft>
                      </a:pPr>
                      <a:r>
                        <a:rPr lang="en-US" sz="1800" b="0" kern="1200" dirty="0">
                          <a:solidFill>
                            <a:srgbClr val="00529B"/>
                          </a:solidFill>
                          <a:effectLst/>
                        </a:rPr>
                        <a:t>Private companies</a:t>
                      </a:r>
                      <a:endParaRPr lang="en-US" sz="1800" b="0" dirty="0">
                        <a:solidFill>
                          <a:srgbClr val="00529B"/>
                        </a:solidFill>
                        <a:effectLst/>
                        <a:latin typeface="Calibri"/>
                        <a:ea typeface="Calibri"/>
                        <a:cs typeface="Times New Roman"/>
                      </a:endParaRP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algn="l" defTabSz="914400" rtl="0" eaLnBrk="1" latinLnBrk="0" hangingPunct="1">
                        <a:lnSpc>
                          <a:spcPct val="100000"/>
                        </a:lnSpc>
                        <a:spcBef>
                          <a:spcPts val="600"/>
                        </a:spcBef>
                        <a:spcAft>
                          <a:spcPts val="0"/>
                        </a:spcAft>
                      </a:pPr>
                      <a:r>
                        <a:rPr lang="en-US" sz="1800" b="0" kern="1200" dirty="0">
                          <a:solidFill>
                            <a:srgbClr val="00529B"/>
                          </a:solidFill>
                          <a:effectLst/>
                        </a:rPr>
                        <a:t>Private companies</a:t>
                      </a:r>
                      <a:endParaRPr lang="en-US" sz="1800" b="0" kern="1200" dirty="0">
                        <a:solidFill>
                          <a:srgbClr val="00529B"/>
                        </a:solidFill>
                        <a:effectLst/>
                        <a:latin typeface="+mn-lt"/>
                        <a:ea typeface="+mn-ea"/>
                        <a:cs typeface="+mn-cs"/>
                      </a:endParaRPr>
                    </a:p>
                  </a:txBody>
                  <a:tcPr marL="0" marR="0" marT="0" marB="0"/>
                </a:tc>
                <a:extLst>
                  <a:ext uri="{0D108BD9-81ED-4DB2-BD59-A6C34878D82A}">
                    <a16:rowId xmlns:a16="http://schemas.microsoft.com/office/drawing/2014/main" val="10001"/>
                  </a:ext>
                </a:extLst>
              </a:tr>
              <a:tr h="63370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91440" marR="0" indent="0" algn="l" defTabSz="914400" rtl="0" eaLnBrk="1" latinLnBrk="0" hangingPunct="1">
                        <a:lnSpc>
                          <a:spcPct val="100000"/>
                        </a:lnSpc>
                        <a:spcBef>
                          <a:spcPts val="600"/>
                        </a:spcBef>
                        <a:spcAft>
                          <a:spcPts val="0"/>
                        </a:spcAft>
                        <a:buFont typeface="Wingdings" panose="05000000000000000000" pitchFamily="2" charset="2"/>
                        <a:buNone/>
                      </a:pPr>
                      <a:r>
                        <a:rPr lang="en-US" sz="1800" b="0" kern="1200" dirty="0">
                          <a:solidFill>
                            <a:srgbClr val="00529B"/>
                          </a:solidFill>
                          <a:effectLst/>
                        </a:rPr>
                        <a:t>Government oversight </a:t>
                      </a:r>
                      <a:endParaRPr lang="en-US" sz="1800" b="0" kern="1200" dirty="0">
                        <a:solidFill>
                          <a:srgbClr val="00529B"/>
                        </a:solidFill>
                        <a:effectLst/>
                        <a:latin typeface="+mn-lt"/>
                        <a:ea typeface="+mn-ea"/>
                        <a:cs typeface="+mn-cs"/>
                      </a:endParaRPr>
                    </a:p>
                  </a:txBody>
                  <a:tcPr marL="0" marR="0"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44450" marR="0" indent="0" algn="l" defTabSz="914400" rtl="0" eaLnBrk="1" fontAlgn="auto" latinLnBrk="0" hangingPunct="1">
                        <a:lnSpc>
                          <a:spcPct val="100000"/>
                        </a:lnSpc>
                        <a:spcBef>
                          <a:spcPts val="600"/>
                        </a:spcBef>
                        <a:spcAft>
                          <a:spcPts val="0"/>
                        </a:spcAft>
                        <a:buClrTx/>
                        <a:buSzTx/>
                        <a:buFontTx/>
                        <a:buNone/>
                        <a:tabLst/>
                        <a:defRPr/>
                      </a:pPr>
                      <a:r>
                        <a:rPr lang="en-US" sz="1800" b="0" u="none" strike="noStrike" kern="1200" baseline="0" dirty="0">
                          <a:solidFill>
                            <a:srgbClr val="00529B"/>
                          </a:solidFill>
                        </a:rPr>
                        <a:t>State, but must also follow federal laws</a:t>
                      </a:r>
                      <a:endParaRPr lang="en-US" sz="1800" b="0" kern="1200" spc="-15" dirty="0">
                        <a:solidFill>
                          <a:srgbClr val="00529B"/>
                        </a:solidFill>
                        <a:effectLst/>
                        <a:latin typeface="+mn-lt"/>
                        <a:ea typeface="+mn-ea"/>
                        <a:cs typeface="+mn-cs"/>
                      </a:endParaRP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indent="0" algn="l" defTabSz="914400" rtl="0" eaLnBrk="1" fontAlgn="auto" latinLnBrk="0" hangingPunct="1">
                        <a:lnSpc>
                          <a:spcPct val="100000"/>
                        </a:lnSpc>
                        <a:spcBef>
                          <a:spcPts val="600"/>
                        </a:spcBef>
                        <a:spcAft>
                          <a:spcPts val="0"/>
                        </a:spcAft>
                        <a:buClrTx/>
                        <a:buSzTx/>
                        <a:buFontTx/>
                        <a:buNone/>
                        <a:tabLst/>
                        <a:defRPr/>
                      </a:pPr>
                      <a:r>
                        <a:rPr lang="en-US" sz="1800" b="0" kern="1200" dirty="0">
                          <a:solidFill>
                            <a:srgbClr val="00529B"/>
                          </a:solidFill>
                          <a:effectLst/>
                        </a:rPr>
                        <a:t>Federal (plans must be approved by Medicare)</a:t>
                      </a:r>
                      <a:endParaRPr lang="en-US" sz="1800" b="0" kern="1200" dirty="0">
                        <a:solidFill>
                          <a:srgbClr val="00529B"/>
                        </a:solidFill>
                        <a:effectLst/>
                        <a:latin typeface="+mn-lt"/>
                        <a:ea typeface="+mn-ea"/>
                        <a:cs typeface="+mn-cs"/>
                      </a:endParaRPr>
                    </a:p>
                  </a:txBody>
                  <a:tcPr marL="0" marR="0" marT="0" marB="0"/>
                </a:tc>
                <a:extLst>
                  <a:ext uri="{0D108BD9-81ED-4DB2-BD59-A6C34878D82A}">
                    <a16:rowId xmlns:a16="http://schemas.microsoft.com/office/drawing/2014/main" val="10002"/>
                  </a:ext>
                </a:extLst>
              </a:tr>
              <a:tr h="35601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91440" marR="0" indent="0" algn="l" defTabSz="914400" rtl="0" eaLnBrk="1" latinLnBrk="0" hangingPunct="1">
                        <a:lnSpc>
                          <a:spcPct val="100000"/>
                        </a:lnSpc>
                        <a:spcBef>
                          <a:spcPts val="600"/>
                        </a:spcBef>
                        <a:spcAft>
                          <a:spcPts val="0"/>
                        </a:spcAft>
                        <a:buFont typeface="Wingdings" panose="05000000000000000000" pitchFamily="2" charset="2"/>
                        <a:buNone/>
                      </a:pPr>
                      <a:r>
                        <a:rPr lang="en-US" sz="1800" b="0" kern="1200" dirty="0">
                          <a:solidFill>
                            <a:srgbClr val="00529B"/>
                          </a:solidFill>
                          <a:effectLst/>
                        </a:rPr>
                        <a:t>Works with</a:t>
                      </a:r>
                      <a:endParaRPr lang="en-US" sz="1800" b="0" kern="1200" dirty="0">
                        <a:solidFill>
                          <a:srgbClr val="00529B"/>
                        </a:solidFill>
                        <a:effectLst/>
                        <a:latin typeface="+mn-lt"/>
                        <a:ea typeface="+mn-ea"/>
                        <a:cs typeface="+mn-cs"/>
                      </a:endParaRPr>
                    </a:p>
                  </a:txBody>
                  <a:tcPr marL="0" marR="0"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44450" marR="0">
                        <a:lnSpc>
                          <a:spcPct val="100000"/>
                        </a:lnSpc>
                        <a:spcBef>
                          <a:spcPts val="600"/>
                        </a:spcBef>
                        <a:spcAft>
                          <a:spcPts val="0"/>
                        </a:spcAft>
                      </a:pPr>
                      <a:r>
                        <a:rPr lang="en-US" sz="1800" b="0" kern="1200" dirty="0">
                          <a:solidFill>
                            <a:srgbClr val="00529B"/>
                          </a:solidFill>
                          <a:effectLst/>
                        </a:rPr>
                        <a:t>Original Medicare</a:t>
                      </a:r>
                      <a:endParaRPr lang="en-US" sz="1800" b="0" kern="1200" dirty="0">
                        <a:solidFill>
                          <a:srgbClr val="00529B"/>
                        </a:solidFill>
                        <a:effectLst/>
                        <a:latin typeface="+mn-lt"/>
                        <a:ea typeface="+mn-ea"/>
                        <a:cs typeface="+mn-cs"/>
                      </a:endParaRP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a:lnSpc>
                          <a:spcPct val="100000"/>
                        </a:lnSpc>
                        <a:spcBef>
                          <a:spcPts val="600"/>
                        </a:spcBef>
                        <a:spcAft>
                          <a:spcPts val="0"/>
                        </a:spcAft>
                      </a:pPr>
                      <a:r>
                        <a:rPr lang="en-US" sz="1800" b="0" kern="1200" dirty="0">
                          <a:solidFill>
                            <a:srgbClr val="00529B"/>
                          </a:solidFill>
                          <a:effectLst/>
                        </a:rPr>
                        <a:t>N/A</a:t>
                      </a:r>
                      <a:endParaRPr lang="en-US" sz="1800" b="0" kern="1200" dirty="0">
                        <a:solidFill>
                          <a:srgbClr val="00529B"/>
                        </a:solidFill>
                        <a:effectLst/>
                        <a:latin typeface="+mn-lt"/>
                        <a:ea typeface="+mn-ea"/>
                        <a:cs typeface="+mn-cs"/>
                      </a:endParaRPr>
                    </a:p>
                  </a:txBody>
                  <a:tcPr marL="0" marR="0" marT="0" marB="0"/>
                </a:tc>
                <a:extLst>
                  <a:ext uri="{0D108BD9-81ED-4DB2-BD59-A6C34878D82A}">
                    <a16:rowId xmlns:a16="http://schemas.microsoft.com/office/drawing/2014/main" val="10003"/>
                  </a:ext>
                </a:extLst>
              </a:tr>
              <a:tr h="157309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91440" marR="0" indent="0" algn="l" defTabSz="914400" rtl="0" eaLnBrk="1" latinLnBrk="0" hangingPunct="1">
                        <a:lnSpc>
                          <a:spcPct val="100000"/>
                        </a:lnSpc>
                        <a:spcBef>
                          <a:spcPts val="600"/>
                        </a:spcBef>
                        <a:spcAft>
                          <a:spcPts val="0"/>
                        </a:spcAft>
                        <a:buFont typeface="Wingdings" panose="05000000000000000000" pitchFamily="2" charset="2"/>
                        <a:buNone/>
                      </a:pPr>
                      <a:r>
                        <a:rPr lang="en-US" sz="1800" b="0" kern="1200" dirty="0">
                          <a:solidFill>
                            <a:srgbClr val="00529B"/>
                          </a:solidFill>
                          <a:effectLst/>
                        </a:rPr>
                        <a:t>Covers</a:t>
                      </a:r>
                      <a:endParaRPr lang="en-US" sz="1800" b="0" kern="1200" dirty="0">
                        <a:solidFill>
                          <a:srgbClr val="00529B"/>
                        </a:solidFill>
                        <a:effectLst/>
                        <a:latin typeface="+mn-lt"/>
                        <a:ea typeface="+mn-ea"/>
                        <a:cs typeface="+mn-cs"/>
                      </a:endParaRPr>
                    </a:p>
                  </a:txBody>
                  <a:tcPr marL="0" marR="0"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44450" marR="0">
                        <a:lnSpc>
                          <a:spcPct val="100000"/>
                        </a:lnSpc>
                        <a:spcBef>
                          <a:spcPts val="600"/>
                        </a:spcBef>
                        <a:spcAft>
                          <a:spcPts val="0"/>
                        </a:spcAft>
                      </a:pPr>
                      <a:r>
                        <a:rPr lang="en-US" sz="1800" b="0" kern="1200" dirty="0">
                          <a:solidFill>
                            <a:srgbClr val="00529B"/>
                          </a:solidFill>
                          <a:effectLst/>
                        </a:rPr>
                        <a:t>Gaps in Original Medicare coverage, like deductibles, coinsurance, and copayments</a:t>
                      </a:r>
                      <a:r>
                        <a:rPr lang="en-US" sz="1800" b="0" kern="1200" baseline="0" dirty="0">
                          <a:solidFill>
                            <a:srgbClr val="00529B"/>
                          </a:solidFill>
                          <a:effectLst/>
                        </a:rPr>
                        <a:t> for Medicare-covered services.</a:t>
                      </a:r>
                      <a:endParaRPr lang="en-US" sz="1800" b="0" kern="1200" dirty="0">
                        <a:solidFill>
                          <a:srgbClr val="00529B"/>
                        </a:solidFill>
                        <a:effectLst/>
                        <a:latin typeface="+mn-lt"/>
                        <a:ea typeface="+mn-ea"/>
                        <a:cs typeface="+mn-cs"/>
                      </a:endParaRP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a:lnSpc>
                          <a:spcPct val="100000"/>
                        </a:lnSpc>
                        <a:spcBef>
                          <a:spcPts val="600"/>
                        </a:spcBef>
                        <a:spcAft>
                          <a:spcPts val="0"/>
                        </a:spcAft>
                      </a:pPr>
                      <a:r>
                        <a:rPr lang="en-US" sz="1800" b="0" kern="1200" dirty="0">
                          <a:solidFill>
                            <a:srgbClr val="00529B"/>
                          </a:solidFill>
                          <a:effectLst/>
                        </a:rPr>
                        <a:t>All Medicare Part A (Hospital Insurance) and Part B (Medical Insurance) covered services and supplies. May also cover things not covered by Original Medicare, like vision and dental coverage. Most Medicare Advantage Plans include Medicare drug coverage.</a:t>
                      </a:r>
                      <a:endParaRPr lang="en-US" sz="1800" b="0" kern="1200" spc="-15" dirty="0">
                        <a:solidFill>
                          <a:srgbClr val="00529B"/>
                        </a:solidFill>
                        <a:effectLst/>
                        <a:latin typeface="+mn-lt"/>
                        <a:ea typeface="+mn-ea"/>
                        <a:cs typeface="+mn-cs"/>
                      </a:endParaRPr>
                    </a:p>
                  </a:txBody>
                  <a:tcPr marL="0" marR="0" marT="0" marB="0"/>
                </a:tc>
                <a:extLst>
                  <a:ext uri="{0D108BD9-81ED-4DB2-BD59-A6C34878D82A}">
                    <a16:rowId xmlns:a16="http://schemas.microsoft.com/office/drawing/2014/main" val="10004"/>
                  </a:ext>
                </a:extLst>
              </a:tr>
              <a:tr h="33322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91440" marR="0" indent="0" algn="l" defTabSz="914400" rtl="0" eaLnBrk="1" latinLnBrk="0" hangingPunct="1">
                        <a:lnSpc>
                          <a:spcPct val="100000"/>
                        </a:lnSpc>
                        <a:spcBef>
                          <a:spcPts val="600"/>
                        </a:spcBef>
                        <a:spcAft>
                          <a:spcPts val="0"/>
                        </a:spcAft>
                        <a:buFont typeface="Wingdings" panose="05000000000000000000" pitchFamily="2" charset="2"/>
                        <a:buNone/>
                      </a:pPr>
                      <a:r>
                        <a:rPr lang="en-US" sz="1800" b="0" kern="1200" dirty="0">
                          <a:solidFill>
                            <a:srgbClr val="00529B"/>
                          </a:solidFill>
                          <a:effectLst/>
                        </a:rPr>
                        <a:t>You must have</a:t>
                      </a:r>
                      <a:endParaRPr lang="en-US" sz="1800" b="0" kern="1200" dirty="0">
                        <a:solidFill>
                          <a:srgbClr val="00529B"/>
                        </a:solidFill>
                        <a:effectLst/>
                        <a:latin typeface="+mn-lt"/>
                        <a:ea typeface="+mn-ea"/>
                        <a:cs typeface="+mn-cs"/>
                      </a:endParaRPr>
                    </a:p>
                  </a:txBody>
                  <a:tcPr marL="0" marR="0"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44450" marR="0">
                        <a:lnSpc>
                          <a:spcPct val="100000"/>
                        </a:lnSpc>
                        <a:spcBef>
                          <a:spcPts val="600"/>
                        </a:spcBef>
                        <a:spcAft>
                          <a:spcPts val="0"/>
                        </a:spcAft>
                      </a:pPr>
                      <a:r>
                        <a:rPr lang="en-US" sz="1800" b="0" kern="1200" dirty="0">
                          <a:solidFill>
                            <a:srgbClr val="00529B"/>
                          </a:solidFill>
                          <a:effectLst/>
                        </a:rPr>
                        <a:t>Part A and Part B</a:t>
                      </a:r>
                      <a:endParaRPr lang="en-US" sz="1800" b="0" kern="1200" spc="-15" dirty="0">
                        <a:solidFill>
                          <a:srgbClr val="00529B"/>
                        </a:solidFill>
                        <a:effectLst/>
                        <a:latin typeface="+mn-lt"/>
                        <a:ea typeface="+mn-ea"/>
                        <a:cs typeface="+mn-cs"/>
                      </a:endParaRP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algn="l" defTabSz="914400" rtl="0" eaLnBrk="1" latinLnBrk="0" hangingPunct="1">
                        <a:lnSpc>
                          <a:spcPct val="100000"/>
                        </a:lnSpc>
                        <a:spcBef>
                          <a:spcPts val="600"/>
                        </a:spcBef>
                        <a:spcAft>
                          <a:spcPts val="0"/>
                        </a:spcAft>
                      </a:pPr>
                      <a:r>
                        <a:rPr lang="en-US" sz="1800" b="0" kern="1200" dirty="0">
                          <a:solidFill>
                            <a:srgbClr val="00529B"/>
                          </a:solidFill>
                          <a:effectLst/>
                        </a:rPr>
                        <a:t>Part A and Part B</a:t>
                      </a:r>
                      <a:endParaRPr lang="en-US" sz="1800" b="0" kern="1200" dirty="0">
                        <a:solidFill>
                          <a:srgbClr val="00529B"/>
                        </a:solidFill>
                        <a:effectLst/>
                        <a:latin typeface="+mn-lt"/>
                        <a:ea typeface="+mn-ea"/>
                        <a:cs typeface="+mn-cs"/>
                      </a:endParaRPr>
                    </a:p>
                  </a:txBody>
                  <a:tcPr marL="0" marR="0" marT="0" marB="0"/>
                </a:tc>
                <a:extLst>
                  <a:ext uri="{0D108BD9-81ED-4DB2-BD59-A6C34878D82A}">
                    <a16:rowId xmlns:a16="http://schemas.microsoft.com/office/drawing/2014/main" val="10005"/>
                  </a:ext>
                </a:extLst>
              </a:tr>
              <a:tr h="91211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91440" marR="0" indent="0" algn="l" defTabSz="914400" rtl="0" eaLnBrk="1" latinLnBrk="0" hangingPunct="1">
                        <a:lnSpc>
                          <a:spcPct val="100000"/>
                        </a:lnSpc>
                        <a:spcBef>
                          <a:spcPts val="600"/>
                        </a:spcBef>
                        <a:spcAft>
                          <a:spcPts val="0"/>
                        </a:spcAft>
                        <a:buFont typeface="Wingdings" panose="05000000000000000000" pitchFamily="2" charset="2"/>
                        <a:buNone/>
                      </a:pPr>
                      <a:r>
                        <a:rPr lang="en-US" sz="1800" b="0" kern="1200" dirty="0">
                          <a:solidFill>
                            <a:srgbClr val="00529B"/>
                          </a:solidFill>
                          <a:effectLst/>
                        </a:rPr>
                        <a:t>Do you pay a premium?</a:t>
                      </a:r>
                      <a:endParaRPr lang="en-US" sz="1800" b="0" kern="1200" dirty="0">
                        <a:solidFill>
                          <a:srgbClr val="00529B"/>
                        </a:solidFill>
                        <a:effectLst/>
                        <a:latin typeface="+mn-lt"/>
                        <a:ea typeface="+mn-ea"/>
                        <a:cs typeface="+mn-cs"/>
                      </a:endParaRP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algn="l" defTabSz="914400" rtl="0" eaLnBrk="1" latinLnBrk="0" hangingPunct="1">
                        <a:lnSpc>
                          <a:spcPct val="100000"/>
                        </a:lnSpc>
                        <a:spcBef>
                          <a:spcPts val="600"/>
                        </a:spcBef>
                        <a:spcAft>
                          <a:spcPts val="0"/>
                        </a:spcAft>
                      </a:pPr>
                      <a:r>
                        <a:rPr lang="en-US" sz="1800" b="0" kern="1200" dirty="0">
                          <a:solidFill>
                            <a:srgbClr val="00529B"/>
                          </a:solidFill>
                          <a:effectLst/>
                        </a:rPr>
                        <a:t>Yes. You pay a premium for the </a:t>
                      </a:r>
                      <a:br>
                        <a:rPr lang="en-US" sz="1800" b="0" kern="1200" dirty="0">
                          <a:solidFill>
                            <a:srgbClr val="00529B"/>
                          </a:solidFill>
                          <a:effectLst/>
                        </a:rPr>
                      </a:br>
                      <a:r>
                        <a:rPr lang="en-US" sz="1800" b="0" kern="1200" dirty="0">
                          <a:solidFill>
                            <a:srgbClr val="00529B"/>
                          </a:solidFill>
                          <a:effectLst/>
                        </a:rPr>
                        <a:t>policy and you pay the Part B premium.</a:t>
                      </a:r>
                      <a:endParaRPr lang="en-US" sz="1800" b="0" kern="1200" dirty="0">
                        <a:solidFill>
                          <a:srgbClr val="00529B"/>
                        </a:solidFill>
                        <a:effectLst/>
                        <a:latin typeface="+mn-lt"/>
                        <a:ea typeface="+mn-ea"/>
                        <a:cs typeface="+mn-cs"/>
                      </a:endParaRPr>
                    </a:p>
                  </a:txBody>
                  <a:tcPr marL="0" marR="0" marT="0" marB="0"/>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44450" marR="0" algn="l" defTabSz="914400" rtl="0" eaLnBrk="1" latinLnBrk="0" hangingPunct="1">
                        <a:lnSpc>
                          <a:spcPct val="100000"/>
                        </a:lnSpc>
                        <a:spcBef>
                          <a:spcPts val="600"/>
                        </a:spcBef>
                        <a:spcAft>
                          <a:spcPts val="0"/>
                        </a:spcAft>
                      </a:pPr>
                      <a:r>
                        <a:rPr lang="en-US" sz="1800" b="0" kern="1200" dirty="0">
                          <a:solidFill>
                            <a:srgbClr val="00529B"/>
                          </a:solidFill>
                          <a:effectLst/>
                        </a:rPr>
                        <a:t>Yes. In most</a:t>
                      </a:r>
                      <a:r>
                        <a:rPr lang="en-US" sz="1800" b="0" kern="1200" baseline="0" dirty="0">
                          <a:solidFill>
                            <a:srgbClr val="00529B"/>
                          </a:solidFill>
                          <a:effectLst/>
                        </a:rPr>
                        <a:t> cases, y</a:t>
                      </a:r>
                      <a:r>
                        <a:rPr lang="en-US" sz="1800" b="0" kern="1200" dirty="0">
                          <a:solidFill>
                            <a:srgbClr val="00529B"/>
                          </a:solidFill>
                          <a:effectLst/>
                        </a:rPr>
                        <a:t>ou pay a premium for the plan and you pay the Part B premium.</a:t>
                      </a:r>
                      <a:endParaRPr lang="en-US" sz="1800" b="0" kern="1200" dirty="0">
                        <a:solidFill>
                          <a:srgbClr val="00529B"/>
                        </a:solidFill>
                        <a:effectLst/>
                        <a:latin typeface="+mn-lt"/>
                        <a:ea typeface="+mn-ea"/>
                        <a:cs typeface="+mn-cs"/>
                      </a:endParaRPr>
                    </a:p>
                  </a:txBody>
                  <a:tcPr marL="0" marR="0" marT="0" marB="0"/>
                </a:tc>
                <a:extLst>
                  <a:ext uri="{0D108BD9-81ED-4DB2-BD59-A6C34878D82A}">
                    <a16:rowId xmlns:a16="http://schemas.microsoft.com/office/drawing/2014/main" val="10006"/>
                  </a:ext>
                </a:extLst>
              </a:tr>
            </a:tbl>
          </a:graphicData>
        </a:graphic>
      </p:graphicFrame>
      <p:sp>
        <p:nvSpPr>
          <p:cNvPr id="4" name="Slide Number Placeholder 3">
            <a:extLst>
              <a:ext uri="{FF2B5EF4-FFF2-40B4-BE49-F238E27FC236}">
                <a16:creationId xmlns:a16="http://schemas.microsoft.com/office/drawing/2014/main" id="{CBD61DFC-3C1C-E65E-3514-E94D96EB25F8}"/>
              </a:ext>
            </a:extLst>
          </p:cNvPr>
          <p:cNvSpPr>
            <a:spLocks noGrp="1"/>
          </p:cNvSpPr>
          <p:nvPr>
            <p:ph type="sldNum" sz="quarter" idx="12"/>
          </p:nvPr>
        </p:nvSpPr>
        <p:spPr/>
        <p:txBody>
          <a:bodyPr/>
          <a:lstStyle/>
          <a:p>
            <a:pPr>
              <a:defRPr/>
            </a:pPr>
            <a:fld id="{11E79EF6-0C0E-43E6-8FB3-918BC522CC5A}" type="slidenum">
              <a:rPr lang="en-US" smtClean="0"/>
              <a:pPr>
                <a:defRPr/>
              </a:pPr>
              <a:t>58</a:t>
            </a:fld>
            <a:endParaRPr lang="en-US"/>
          </a:p>
        </p:txBody>
      </p:sp>
      <p:sp>
        <p:nvSpPr>
          <p:cNvPr id="3" name="Footer Placeholder 2">
            <a:extLst>
              <a:ext uri="{FF2B5EF4-FFF2-40B4-BE49-F238E27FC236}">
                <a16:creationId xmlns:a16="http://schemas.microsoft.com/office/drawing/2014/main" id="{E4CAF4CC-A8B4-9EAD-5EBC-9A71D6DB01D3}"/>
              </a:ext>
            </a:extLst>
          </p:cNvPr>
          <p:cNvSpPr>
            <a:spLocks noGrp="1"/>
          </p:cNvSpPr>
          <p:nvPr>
            <p:ph type="ftr" sz="quarter" idx="11"/>
          </p:nvPr>
        </p:nvSpPr>
        <p:spPr/>
        <p:txBody>
          <a:bodyPr/>
          <a:lstStyle/>
          <a:p>
            <a:r>
              <a:rPr lang="en-US"/>
              <a:t>Medicare Supplement Insurance (Medigap) Policies</a:t>
            </a:r>
          </a:p>
        </p:txBody>
      </p:sp>
      <p:sp>
        <p:nvSpPr>
          <p:cNvPr id="2" name="Date Placeholder 1">
            <a:extLst>
              <a:ext uri="{FF2B5EF4-FFF2-40B4-BE49-F238E27FC236}">
                <a16:creationId xmlns:a16="http://schemas.microsoft.com/office/drawing/2014/main" id="{A52832DB-EC65-A633-282D-F3B707986CAD}"/>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21523581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3EDFA-D7AD-4AFA-A45B-B2B0E0BF6544}"/>
              </a:ext>
            </a:extLst>
          </p:cNvPr>
          <p:cNvSpPr>
            <a:spLocks noGrp="1"/>
          </p:cNvSpPr>
          <p:nvPr>
            <p:ph type="title"/>
          </p:nvPr>
        </p:nvSpPr>
        <p:spPr/>
        <p:txBody>
          <a:bodyPr anchor="ctr">
            <a:normAutofit/>
          </a:bodyPr>
          <a:lstStyle/>
          <a:p>
            <a:r>
              <a:rPr lang="en-US" dirty="0"/>
              <a:t>Medigap guaranteed issue right situations</a:t>
            </a:r>
            <a:endParaRPr lang="en-US" sz="3000" dirty="0"/>
          </a:p>
        </p:txBody>
      </p:sp>
      <p:graphicFrame>
        <p:nvGraphicFramePr>
          <p:cNvPr id="4" name="Table 3">
            <a:extLst>
              <a:ext uri="{FF2B5EF4-FFF2-40B4-BE49-F238E27FC236}">
                <a16:creationId xmlns:a16="http://schemas.microsoft.com/office/drawing/2014/main" id="{712DE47E-F920-45B0-A020-7832BB3594A6}"/>
              </a:ext>
            </a:extLst>
          </p:cNvPr>
          <p:cNvGraphicFramePr>
            <a:graphicFrameLocks noGrp="1"/>
          </p:cNvGraphicFramePr>
          <p:nvPr>
            <p:extLst>
              <p:ext uri="{D42A27DB-BD31-4B8C-83A1-F6EECF244321}">
                <p14:modId xmlns:p14="http://schemas.microsoft.com/office/powerpoint/2010/main" val="3769990973"/>
              </p:ext>
            </p:extLst>
          </p:nvPr>
        </p:nvGraphicFramePr>
        <p:xfrm>
          <a:off x="368300" y="1013328"/>
          <a:ext cx="11455400" cy="4981602"/>
        </p:xfrm>
        <a:graphic>
          <a:graphicData uri="http://schemas.openxmlformats.org/drawingml/2006/table">
            <a:tbl>
              <a:tblPr firstRow="1" bandRow="1">
                <a:tableStyleId>{5FD0F851-EC5A-4D38-B0AD-8093EC10F338}</a:tableStyleId>
              </a:tblPr>
              <a:tblGrid>
                <a:gridCol w="3633620">
                  <a:extLst>
                    <a:ext uri="{9D8B030D-6E8A-4147-A177-3AD203B41FA5}">
                      <a16:colId xmlns:a16="http://schemas.microsoft.com/office/drawing/2014/main" val="1731126815"/>
                    </a:ext>
                  </a:extLst>
                </a:gridCol>
                <a:gridCol w="4003313">
                  <a:extLst>
                    <a:ext uri="{9D8B030D-6E8A-4147-A177-3AD203B41FA5}">
                      <a16:colId xmlns:a16="http://schemas.microsoft.com/office/drawing/2014/main" val="1015106359"/>
                    </a:ext>
                  </a:extLst>
                </a:gridCol>
                <a:gridCol w="3818467">
                  <a:extLst>
                    <a:ext uri="{9D8B030D-6E8A-4147-A177-3AD203B41FA5}">
                      <a16:colId xmlns:a16="http://schemas.microsoft.com/office/drawing/2014/main" val="1664700588"/>
                    </a:ext>
                  </a:extLst>
                </a:gridCol>
              </a:tblGrid>
              <a:tr h="443074">
                <a:tc>
                  <a:txBody>
                    <a:bodyPr/>
                    <a:lstStyle/>
                    <a:p>
                      <a:r>
                        <a:rPr lang="en-US" sz="1600" dirty="0">
                          <a:solidFill>
                            <a:srgbClr val="00529B"/>
                          </a:solidFill>
                        </a:rPr>
                        <a:t>You have a guaranteed issue right if... </a:t>
                      </a:r>
                      <a:endParaRPr lang="en-US" sz="1600" b="1" dirty="0">
                        <a:solidFill>
                          <a:srgbClr val="00529B"/>
                        </a:solidFill>
                      </a:endParaRPr>
                    </a:p>
                  </a:txBody>
                  <a:tcPr/>
                </a:tc>
                <a:tc>
                  <a:txBody>
                    <a:bodyPr/>
                    <a:lstStyle/>
                    <a:p>
                      <a:r>
                        <a:rPr lang="en-US" sz="1600" dirty="0">
                          <a:solidFill>
                            <a:srgbClr val="00529B"/>
                          </a:solidFill>
                        </a:rPr>
                        <a:t>You have the right to buy... </a:t>
                      </a:r>
                      <a:endParaRPr lang="en-US" sz="1600" b="1" dirty="0">
                        <a:solidFill>
                          <a:srgbClr val="00529B"/>
                        </a:solidFill>
                      </a:endParaRPr>
                    </a:p>
                  </a:txBody>
                  <a:tcPr/>
                </a:tc>
                <a:tc>
                  <a:txBody>
                    <a:bodyPr/>
                    <a:lstStyle/>
                    <a:p>
                      <a:r>
                        <a:rPr lang="en-US" sz="1600" dirty="0">
                          <a:solidFill>
                            <a:srgbClr val="00529B"/>
                          </a:solidFill>
                        </a:rPr>
                        <a:t>You can/must apply for a Medigap policy... </a:t>
                      </a:r>
                      <a:endParaRPr lang="en-US" sz="1600" b="1" dirty="0">
                        <a:solidFill>
                          <a:srgbClr val="00529B"/>
                        </a:solidFill>
                      </a:endParaRPr>
                    </a:p>
                  </a:txBody>
                  <a:tcPr/>
                </a:tc>
                <a:extLst>
                  <a:ext uri="{0D108BD9-81ED-4DB2-BD59-A6C34878D82A}">
                    <a16:rowId xmlns:a16="http://schemas.microsoft.com/office/drawing/2014/main" val="70774617"/>
                  </a:ext>
                </a:extLst>
              </a:tr>
              <a:tr h="1383848">
                <a:tc>
                  <a:txBody>
                    <a:bodyPr/>
                    <a:lstStyle/>
                    <a:p>
                      <a:r>
                        <a:rPr lang="en-US" sz="1500" dirty="0">
                          <a:solidFill>
                            <a:srgbClr val="00529B"/>
                          </a:solidFill>
                        </a:rPr>
                        <a:t>You’re in a Medicare Advantage Plan, and your plan is leaving Medicare or stops giving care in your area, or you move out of the plan’s service area. </a:t>
                      </a:r>
                    </a:p>
                  </a:txBody>
                  <a:tcPr/>
                </a:tc>
                <a:tc>
                  <a:txBody>
                    <a:bodyPr/>
                    <a:lstStyle/>
                    <a:p>
                      <a:r>
                        <a:rPr lang="en-US" sz="1500" dirty="0">
                          <a:solidFill>
                            <a:srgbClr val="00529B"/>
                          </a:solidFill>
                        </a:rPr>
                        <a:t>Medigap Plan A, B, C*, D*, F*, G*, K, or L that’s sold in your state by any insurance company. You only have this right if you switch to Original Medicare rather than join another Medicare Advantage Plan. </a:t>
                      </a:r>
                    </a:p>
                  </a:txBody>
                  <a:tcPr/>
                </a:tc>
                <a:tc>
                  <a:txBody>
                    <a:bodyPr/>
                    <a:lstStyle/>
                    <a:p>
                      <a:r>
                        <a:rPr lang="en-US" sz="1500" dirty="0">
                          <a:solidFill>
                            <a:srgbClr val="00529B"/>
                          </a:solidFill>
                        </a:rPr>
                        <a:t>As early as 60 calendar days before the date your Medicare Advantage Plan coverage will end, but no later than 63 calendar days after your coverage ends. Medigap coverage can’t start until your Medicare Advantage Plan coverage ends.</a:t>
                      </a:r>
                    </a:p>
                  </a:txBody>
                  <a:tcPr/>
                </a:tc>
                <a:extLst>
                  <a:ext uri="{0D108BD9-81ED-4DB2-BD59-A6C34878D82A}">
                    <a16:rowId xmlns:a16="http://schemas.microsoft.com/office/drawing/2014/main" val="2076395632"/>
                  </a:ext>
                </a:extLst>
              </a:tr>
              <a:tr h="1638767">
                <a:tc>
                  <a:txBody>
                    <a:bodyPr/>
                    <a:lstStyle/>
                    <a:p>
                      <a:r>
                        <a:rPr lang="en-US" sz="1500" dirty="0">
                          <a:solidFill>
                            <a:srgbClr val="00529B"/>
                          </a:solidFill>
                        </a:rPr>
                        <a:t>You have Original Medicare and an employer group health plan (including retiree or COBRA coverage) or union coverage that pays after Medicare pays and that plan is ending. Note: In this situation, you may have additional rights under state law. </a:t>
                      </a:r>
                    </a:p>
                  </a:txBody>
                  <a:tcPr/>
                </a:tc>
                <a:tc>
                  <a:txBody>
                    <a:bodyPr/>
                    <a:lstStyle/>
                    <a:p>
                      <a:r>
                        <a:rPr lang="en-US" sz="1500" dirty="0">
                          <a:solidFill>
                            <a:srgbClr val="00529B"/>
                          </a:solidFill>
                        </a:rPr>
                        <a:t>Medigap Plan A, B, C*, D*, F*, G*, K, or L that’s sold in your state by any insurance company. If you have COBRA coverage, you can either buy a Medigap policy right away or wait until the COBRA coverage ends. </a:t>
                      </a:r>
                    </a:p>
                  </a:txBody>
                  <a:tcPr/>
                </a:tc>
                <a:tc>
                  <a:txBody>
                    <a:bodyPr/>
                    <a:lstStyle/>
                    <a:p>
                      <a:r>
                        <a:rPr lang="en-US" sz="1500" dirty="0">
                          <a:solidFill>
                            <a:srgbClr val="00529B"/>
                          </a:solidFill>
                        </a:rPr>
                        <a:t>No later than 63 calendar days after the latest of these 3 dates: 1. Date the coverage ends. 2. Date on the notice you get telling you that coverage is ending (if you get one). 3. Date on a claim denial, if this is the only way you know that your coverage ended. </a:t>
                      </a:r>
                    </a:p>
                  </a:txBody>
                  <a:tcPr/>
                </a:tc>
                <a:extLst>
                  <a:ext uri="{0D108BD9-81ED-4DB2-BD59-A6C34878D82A}">
                    <a16:rowId xmlns:a16="http://schemas.microsoft.com/office/drawing/2014/main" val="2033994162"/>
                  </a:ext>
                </a:extLst>
              </a:tr>
              <a:tr h="1383848">
                <a:tc>
                  <a:txBody>
                    <a:bodyPr/>
                    <a:lstStyle/>
                    <a:p>
                      <a:r>
                        <a:rPr lang="en-US" sz="1500" dirty="0">
                          <a:solidFill>
                            <a:srgbClr val="00529B"/>
                          </a:solidFill>
                        </a:rPr>
                        <a:t>You have Original Medicare and a Medicare SELECT policy. You move out of the Medicare SELECT policy’s service area. Call the Medicare SELECT insurance company for more information about your options.</a:t>
                      </a:r>
                    </a:p>
                  </a:txBody>
                  <a:tcPr/>
                </a:tc>
                <a:tc>
                  <a:txBody>
                    <a:bodyPr/>
                    <a:lstStyle/>
                    <a:p>
                      <a:r>
                        <a:rPr lang="en-US" sz="1500" dirty="0">
                          <a:solidFill>
                            <a:srgbClr val="00529B"/>
                          </a:solidFill>
                        </a:rPr>
                        <a:t>Medigap Plan A, B, C*, D*, F*, G*, K, or L that’s sold by any insurance company in your state or the state you’re moving to. </a:t>
                      </a:r>
                    </a:p>
                  </a:txBody>
                  <a:tcPr/>
                </a:tc>
                <a:tc>
                  <a:txBody>
                    <a:bodyPr/>
                    <a:lstStyle/>
                    <a:p>
                      <a:r>
                        <a:rPr lang="en-US" sz="1500" dirty="0">
                          <a:solidFill>
                            <a:srgbClr val="00529B"/>
                          </a:solidFill>
                        </a:rPr>
                        <a:t>As early as 60 calendar days before the date your Medicare SELECT coverage will end, but no later than 63 calendar days after your Medicare SELECT coverage ends. </a:t>
                      </a:r>
                    </a:p>
                  </a:txBody>
                  <a:tcPr/>
                </a:tc>
                <a:extLst>
                  <a:ext uri="{0D108BD9-81ED-4DB2-BD59-A6C34878D82A}">
                    <a16:rowId xmlns:a16="http://schemas.microsoft.com/office/drawing/2014/main" val="1183482093"/>
                  </a:ext>
                </a:extLst>
              </a:tr>
            </a:tbl>
          </a:graphicData>
        </a:graphic>
      </p:graphicFrame>
      <p:sp>
        <p:nvSpPr>
          <p:cNvPr id="7" name="Content Placeholder 6">
            <a:extLst>
              <a:ext uri="{FF2B5EF4-FFF2-40B4-BE49-F238E27FC236}">
                <a16:creationId xmlns:a16="http://schemas.microsoft.com/office/drawing/2014/main" id="{5560E5F0-B2B2-B22C-A9E9-BC6B5F5E6594}"/>
              </a:ext>
            </a:extLst>
          </p:cNvPr>
          <p:cNvSpPr>
            <a:spLocks noGrp="1"/>
          </p:cNvSpPr>
          <p:nvPr>
            <p:ph sz="quarter" idx="13"/>
          </p:nvPr>
        </p:nvSpPr>
        <p:spPr>
          <a:xfrm>
            <a:off x="330200" y="6077301"/>
            <a:ext cx="11534913" cy="632599"/>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529B"/>
                </a:solidFill>
                <a:effectLst/>
                <a:uLnTx/>
                <a:uFillTx/>
                <a:latin typeface="Calibri" panose="020F0502020204030204"/>
                <a:ea typeface="+mn-ea"/>
                <a:cs typeface="Arial" panose="020B0604020202020204" pitchFamily="34" charset="0"/>
              </a:rPr>
              <a:t>*</a:t>
            </a:r>
            <a:r>
              <a:rPr lang="en-US" sz="1200" dirty="0"/>
              <a:t>Plans C and F are no longer available to people new to Medicare on or after January 1, 2020. However, if you were eligible for Medicare before January 1, 2020, but haven’t yet enrolled, you may be able to buy Plan C or Plan F.</a:t>
            </a:r>
            <a:r>
              <a:rPr lang="en-US" sz="1100" dirty="0"/>
              <a:t> People new to Medicare on or after January 1, 2020, have the right to buy Plan D or G instead of Plan C or F. </a:t>
            </a:r>
            <a:endParaRPr kumimoji="0" lang="en-US" sz="1600" b="0" i="0" u="none" strike="noStrike" kern="1200" cap="none" spc="0" normalizeH="0" baseline="0" noProof="0" dirty="0">
              <a:ln>
                <a:noFill/>
              </a:ln>
              <a:solidFill>
                <a:srgbClr val="00529B"/>
              </a:solidFill>
              <a:effectLst/>
              <a:uLnTx/>
              <a:uFillTx/>
              <a:latin typeface="Calibri" panose="020F0502020204030204"/>
              <a:ea typeface="+mn-ea"/>
              <a:cs typeface="Arial" panose="020B0604020202020204" pitchFamily="34" charset="0"/>
            </a:endParaRPr>
          </a:p>
        </p:txBody>
      </p:sp>
      <p:sp>
        <p:nvSpPr>
          <p:cNvPr id="8" name="Slide Number Placeholder 7">
            <a:extLst>
              <a:ext uri="{FF2B5EF4-FFF2-40B4-BE49-F238E27FC236}">
                <a16:creationId xmlns:a16="http://schemas.microsoft.com/office/drawing/2014/main" id="{07F98971-CE46-1990-AD91-F6698BD7BA05}"/>
              </a:ext>
            </a:extLst>
          </p:cNvPr>
          <p:cNvSpPr>
            <a:spLocks noGrp="1"/>
          </p:cNvSpPr>
          <p:nvPr>
            <p:ph type="sldNum" sz="quarter" idx="12"/>
          </p:nvPr>
        </p:nvSpPr>
        <p:spPr/>
        <p:txBody>
          <a:bodyPr/>
          <a:lstStyle/>
          <a:p>
            <a:fld id="{F0CCE2AE-27A2-40B1-80D1-5342831D4722}" type="slidenum">
              <a:rPr lang="en-US" smtClean="0"/>
              <a:t>59</a:t>
            </a:fld>
            <a:endParaRPr lang="en-US"/>
          </a:p>
        </p:txBody>
      </p:sp>
      <p:sp>
        <p:nvSpPr>
          <p:cNvPr id="6" name="Footer Placeholder 5">
            <a:extLst>
              <a:ext uri="{FF2B5EF4-FFF2-40B4-BE49-F238E27FC236}">
                <a16:creationId xmlns:a16="http://schemas.microsoft.com/office/drawing/2014/main" id="{1D483ECF-E157-4874-9FEC-9EB1A0410FF3}"/>
              </a:ext>
            </a:extLst>
          </p:cNvPr>
          <p:cNvSpPr>
            <a:spLocks noGrp="1"/>
          </p:cNvSpPr>
          <p:nvPr>
            <p:ph type="ftr" sz="quarter" idx="11"/>
          </p:nvPr>
        </p:nvSpPr>
        <p:spPr/>
        <p:txBody>
          <a:bodyPr/>
          <a:lstStyle/>
          <a:p>
            <a:r>
              <a:rPr lang="en-US" dirty="0"/>
              <a:t>Medicare Supplement Insurance (Medigap) Policies</a:t>
            </a:r>
          </a:p>
        </p:txBody>
      </p:sp>
      <p:sp>
        <p:nvSpPr>
          <p:cNvPr id="5" name="Date Placeholder 4">
            <a:extLst>
              <a:ext uri="{FF2B5EF4-FFF2-40B4-BE49-F238E27FC236}">
                <a16:creationId xmlns:a16="http://schemas.microsoft.com/office/drawing/2014/main" id="{A84F7EEB-4B3B-4ABA-9D68-CF76F3698DF1}"/>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2397435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p:cNvSpPr>
            <a:spLocks noGrp="1"/>
          </p:cNvSpPr>
          <p:nvPr>
            <p:ph type="title"/>
          </p:nvPr>
        </p:nvSpPr>
        <p:spPr/>
        <p:txBody>
          <a:bodyPr vert="horz" lIns="91440" tIns="45720" rIns="91440" bIns="45720" rtlCol="0" anchor="ctr">
            <a:normAutofit/>
          </a:bodyPr>
          <a:lstStyle/>
          <a:p>
            <a:r>
              <a:rPr lang="en-US" sz="3000" dirty="0"/>
              <a:t>Your Medicare Coverage Choices</a:t>
            </a:r>
          </a:p>
        </p:txBody>
      </p:sp>
      <p:pic>
        <p:nvPicPr>
          <p:cNvPr id="12" name="Picture 11" descr="Image of a person standing in front of a wall with two options to choose from Original Medicare and Medicare Advantage">
            <a:extLst>
              <a:ext uri="{FF2B5EF4-FFF2-40B4-BE49-F238E27FC236}">
                <a16:creationId xmlns:a16="http://schemas.microsoft.com/office/drawing/2014/main" id="{6547DA88-2C28-471F-AA05-965C3BD8C34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536896" y="1170257"/>
            <a:ext cx="9203634" cy="4588588"/>
          </a:xfrm>
          <a:prstGeom prst="rect">
            <a:avLst/>
          </a:prstGeom>
        </p:spPr>
      </p:pic>
      <p:sp>
        <p:nvSpPr>
          <p:cNvPr id="9" name="Text Placeholder 8">
            <a:extLst>
              <a:ext uri="{FF2B5EF4-FFF2-40B4-BE49-F238E27FC236}">
                <a16:creationId xmlns:a16="http://schemas.microsoft.com/office/drawing/2014/main" id="{BE79BCB0-ED54-9610-F567-70CB3940C901}"/>
              </a:ext>
            </a:extLst>
          </p:cNvPr>
          <p:cNvSpPr>
            <a:spLocks noGrp="1"/>
          </p:cNvSpPr>
          <p:nvPr>
            <p:ph type="body" sz="quarter" idx="13"/>
          </p:nvPr>
        </p:nvSpPr>
        <p:spPr>
          <a:xfrm>
            <a:off x="1536896" y="1650095"/>
            <a:ext cx="4363669" cy="2528571"/>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Calibri" panose="020F0502020204030204"/>
                <a:ea typeface="+mn-ea"/>
                <a:cs typeface="+mn-cs"/>
              </a:rPr>
              <a:t>Original </a:t>
            </a:r>
          </a:p>
          <a:p>
            <a:pPr marL="0" marR="0" lvl="0" indent="0" algn="ctr" defTabSz="914400" rtl="0" eaLnBrk="1" fontAlgn="auto" latinLnBrk="0" hangingPunct="1">
              <a:lnSpc>
                <a:spcPct val="110000"/>
              </a:lnSpc>
              <a:spcBef>
                <a:spcPts val="0"/>
              </a:spcBef>
              <a:spcAft>
                <a:spcPts val="240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Calibri" panose="020F0502020204030204"/>
                <a:ea typeface="+mn-ea"/>
                <a:cs typeface="+mn-cs"/>
              </a:rPr>
              <a:t>Medicare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You can add Medicare Supplement Insurance (Medigap)</a:t>
            </a:r>
            <a:endParaRPr lang="en-US" dirty="0"/>
          </a:p>
        </p:txBody>
      </p:sp>
      <p:sp>
        <p:nvSpPr>
          <p:cNvPr id="10" name="Text Placeholder 9">
            <a:extLst>
              <a:ext uri="{FF2B5EF4-FFF2-40B4-BE49-F238E27FC236}">
                <a16:creationId xmlns:a16="http://schemas.microsoft.com/office/drawing/2014/main" id="{65775E72-CE13-10A4-C087-1A3B8C6E6C77}"/>
              </a:ext>
            </a:extLst>
          </p:cNvPr>
          <p:cNvSpPr>
            <a:spLocks noGrp="1"/>
          </p:cNvSpPr>
          <p:nvPr>
            <p:ph type="body" sz="quarter" idx="14"/>
          </p:nvPr>
        </p:nvSpPr>
        <p:spPr>
          <a:xfrm>
            <a:off x="7439819" y="1662681"/>
            <a:ext cx="2341562" cy="1584325"/>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Calibri" panose="020F0502020204030204"/>
                <a:ea typeface="+mn-ea"/>
                <a:cs typeface="+mn-cs"/>
              </a:rPr>
              <a:t>Medicare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Calibri" panose="020F0502020204030204"/>
                <a:ea typeface="+mn-ea"/>
                <a:cs typeface="+mn-cs"/>
              </a:rPr>
              <a:t>Advantage</a:t>
            </a:r>
          </a:p>
        </p:txBody>
      </p:sp>
      <p:sp>
        <p:nvSpPr>
          <p:cNvPr id="13" name="Text Placeholder 12">
            <a:extLst>
              <a:ext uri="{FF2B5EF4-FFF2-40B4-BE49-F238E27FC236}">
                <a16:creationId xmlns:a16="http://schemas.microsoft.com/office/drawing/2014/main" id="{9E4A9DA5-1D5C-0D46-4D8C-49CE3F1C823F}"/>
              </a:ext>
            </a:extLst>
          </p:cNvPr>
          <p:cNvSpPr>
            <a:spLocks noGrp="1"/>
          </p:cNvSpPr>
          <p:nvPr>
            <p:ph type="body" sz="quarter" idx="15"/>
          </p:nvPr>
        </p:nvSpPr>
        <p:spPr>
          <a:xfrm>
            <a:off x="2209800" y="5769649"/>
            <a:ext cx="8084343" cy="365125"/>
          </a:xfrm>
        </p:spPr>
        <p:txBody>
          <a:bodyPr>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panose="020F0502020204030204"/>
                <a:ea typeface="+mn-ea"/>
                <a:cs typeface="+mn-cs"/>
              </a:rPr>
              <a:t>NOTE: </a:t>
            </a:r>
            <a:r>
              <a:rPr kumimoji="0" lang="en-US" sz="2000" b="0" i="0" u="none" strike="noStrike" kern="1200" cap="none" spc="0" normalizeH="0" baseline="0" noProof="0" dirty="0">
                <a:ln>
                  <a:noFill/>
                </a:ln>
                <a:effectLst/>
                <a:uLnTx/>
                <a:uFillTx/>
                <a:latin typeface="Calibri" panose="020F0502020204030204"/>
                <a:ea typeface="+mn-ea"/>
                <a:cs typeface="+mn-cs"/>
              </a:rPr>
              <a:t>Medigap policies only work with Original Medicare.</a:t>
            </a:r>
          </a:p>
        </p:txBody>
      </p:sp>
      <p:pic>
        <p:nvPicPr>
          <p:cNvPr id="11" name="Picture 10">
            <a:extLst>
              <a:ext uri="{FF2B5EF4-FFF2-40B4-BE49-F238E27FC236}">
                <a16:creationId xmlns:a16="http://schemas.microsoft.com/office/drawing/2014/main" id="{A9E0618F-E101-459E-84F9-842C62B842A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043065" y="5809649"/>
            <a:ext cx="274320" cy="274320"/>
          </a:xfrm>
          <a:prstGeom prst="rect">
            <a:avLst/>
          </a:prstGeom>
        </p:spPr>
      </p:pic>
      <p:sp>
        <p:nvSpPr>
          <p:cNvPr id="5" name="Rectangle 4">
            <a:extLst>
              <a:ext uri="{FF2B5EF4-FFF2-40B4-BE49-F238E27FC236}">
                <a16:creationId xmlns:a16="http://schemas.microsoft.com/office/drawing/2014/main" id="{59872A8B-CBA6-4212-BB52-FE05F7DE3E5E}"/>
              </a:ext>
              <a:ext uri="{C183D7F6-B498-43B3-948B-1728B52AA6E4}">
                <adec:decorative xmlns:adec="http://schemas.microsoft.com/office/drawing/2017/decorative" val="1"/>
              </a:ext>
            </a:extLst>
          </p:cNvPr>
          <p:cNvSpPr/>
          <p:nvPr/>
        </p:nvSpPr>
        <p:spPr>
          <a:xfrm>
            <a:off x="5810184" y="1099155"/>
            <a:ext cx="835485" cy="1862048"/>
          </a:xfrm>
          <a:prstGeom prst="rect">
            <a:avLst/>
          </a:prstGeom>
          <a:noFill/>
        </p:spPr>
        <p:txBody>
          <a:bodyPr wrap="none" lIns="91440" tIns="45720" rIns="91440" bIns="45720">
            <a:spAutoFit/>
          </a:bodyPr>
          <a:lstStyle/>
          <a:p>
            <a:pPr algn="ctr"/>
            <a:r>
              <a:rPr lang="en-US" sz="11500" b="1" cap="none" spc="0" dirty="0">
                <a:ln w="0"/>
                <a:solidFill>
                  <a:schemeClr val="bg1"/>
                </a:solidFill>
                <a:effectLst>
                  <a:outerShdw blurRad="38100" dist="19050" dir="2700000" algn="tl" rotWithShape="0">
                    <a:schemeClr val="dk1">
                      <a:alpha val="40000"/>
                    </a:schemeClr>
                  </a:outerShdw>
                </a:effectLst>
                <a:latin typeface="Lato Black" panose="020F0A02020204030203" pitchFamily="34" charset="0"/>
              </a:rPr>
              <a:t>?</a:t>
            </a:r>
          </a:p>
        </p:txBody>
      </p:sp>
      <p:sp>
        <p:nvSpPr>
          <p:cNvPr id="7" name="Slide Number Placeholder 6">
            <a:extLst>
              <a:ext uri="{FF2B5EF4-FFF2-40B4-BE49-F238E27FC236}">
                <a16:creationId xmlns:a16="http://schemas.microsoft.com/office/drawing/2014/main" id="{79C0A757-319F-023D-E5B4-DF46C88F3697}"/>
              </a:ext>
            </a:extLst>
          </p:cNvPr>
          <p:cNvSpPr>
            <a:spLocks noGrp="1"/>
          </p:cNvSpPr>
          <p:nvPr>
            <p:ph type="sldNum" sz="quarter" idx="12"/>
          </p:nvPr>
        </p:nvSpPr>
        <p:spPr/>
        <p:txBody>
          <a:bodyPr/>
          <a:lstStyle/>
          <a:p>
            <a:pPr>
              <a:defRPr/>
            </a:pPr>
            <a:fld id="{11E79EF6-0C0E-43E6-8FB3-918BC522CC5A}" type="slidenum">
              <a:rPr lang="en-US" smtClean="0"/>
              <a:pPr>
                <a:defRPr/>
              </a:pPr>
              <a:t>6</a:t>
            </a:fld>
            <a:endParaRPr lang="en-US"/>
          </a:p>
        </p:txBody>
      </p:sp>
      <p:sp>
        <p:nvSpPr>
          <p:cNvPr id="6" name="Footer Placeholder 5">
            <a:extLst>
              <a:ext uri="{FF2B5EF4-FFF2-40B4-BE49-F238E27FC236}">
                <a16:creationId xmlns:a16="http://schemas.microsoft.com/office/drawing/2014/main" id="{466503B4-1207-2A05-4F62-347A151BBBCE}"/>
              </a:ext>
            </a:extLst>
          </p:cNvPr>
          <p:cNvSpPr>
            <a:spLocks noGrp="1"/>
          </p:cNvSpPr>
          <p:nvPr>
            <p:ph type="ftr" sz="quarter" idx="11"/>
          </p:nvPr>
        </p:nvSpPr>
        <p:spPr/>
        <p:txBody>
          <a:bodyPr/>
          <a:lstStyle/>
          <a:p>
            <a:r>
              <a:rPr lang="en-US"/>
              <a:t>Medicare Supplement Insurance (Medigap) Policies</a:t>
            </a:r>
          </a:p>
        </p:txBody>
      </p:sp>
      <p:sp>
        <p:nvSpPr>
          <p:cNvPr id="2" name="Date Placeholder 1">
            <a:extLst>
              <a:ext uri="{FF2B5EF4-FFF2-40B4-BE49-F238E27FC236}">
                <a16:creationId xmlns:a16="http://schemas.microsoft.com/office/drawing/2014/main" id="{9769214B-C10D-4826-EBEA-37B5A95715A6}"/>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36194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88ED9-F12B-4CAA-9FAF-18572887577B}"/>
              </a:ext>
            </a:extLst>
          </p:cNvPr>
          <p:cNvSpPr>
            <a:spLocks noGrp="1"/>
          </p:cNvSpPr>
          <p:nvPr>
            <p:ph type="title"/>
          </p:nvPr>
        </p:nvSpPr>
        <p:spPr/>
        <p:txBody>
          <a:bodyPr anchor="ctr">
            <a:normAutofit/>
          </a:bodyPr>
          <a:lstStyle/>
          <a:p>
            <a:r>
              <a:rPr lang="en-US" sz="3000" dirty="0"/>
              <a:t>Medigap guaranteed issue right situations (continued)</a:t>
            </a:r>
          </a:p>
        </p:txBody>
      </p:sp>
      <p:graphicFrame>
        <p:nvGraphicFramePr>
          <p:cNvPr id="6" name="Table 5">
            <a:extLst>
              <a:ext uri="{FF2B5EF4-FFF2-40B4-BE49-F238E27FC236}">
                <a16:creationId xmlns:a16="http://schemas.microsoft.com/office/drawing/2014/main" id="{0F59AC71-EACE-4CAC-A909-9611D2F2BFF4}"/>
              </a:ext>
            </a:extLst>
          </p:cNvPr>
          <p:cNvGraphicFramePr>
            <a:graphicFrameLocks noGrp="1"/>
          </p:cNvGraphicFramePr>
          <p:nvPr>
            <p:extLst>
              <p:ext uri="{D42A27DB-BD31-4B8C-83A1-F6EECF244321}">
                <p14:modId xmlns:p14="http://schemas.microsoft.com/office/powerpoint/2010/main" val="850145578"/>
              </p:ext>
            </p:extLst>
          </p:nvPr>
        </p:nvGraphicFramePr>
        <p:xfrm>
          <a:off x="368300" y="1064424"/>
          <a:ext cx="11455400" cy="4790440"/>
        </p:xfrm>
        <a:graphic>
          <a:graphicData uri="http://schemas.openxmlformats.org/drawingml/2006/table">
            <a:tbl>
              <a:tblPr firstRow="1" bandRow="1">
                <a:tableStyleId>{5FD0F851-EC5A-4D38-B0AD-8093EC10F338}</a:tableStyleId>
              </a:tblPr>
              <a:tblGrid>
                <a:gridCol w="3633620">
                  <a:extLst>
                    <a:ext uri="{9D8B030D-6E8A-4147-A177-3AD203B41FA5}">
                      <a16:colId xmlns:a16="http://schemas.microsoft.com/office/drawing/2014/main" val="1731126815"/>
                    </a:ext>
                  </a:extLst>
                </a:gridCol>
                <a:gridCol w="4027264">
                  <a:extLst>
                    <a:ext uri="{9D8B030D-6E8A-4147-A177-3AD203B41FA5}">
                      <a16:colId xmlns:a16="http://schemas.microsoft.com/office/drawing/2014/main" val="1015106359"/>
                    </a:ext>
                  </a:extLst>
                </a:gridCol>
                <a:gridCol w="3794516">
                  <a:extLst>
                    <a:ext uri="{9D8B030D-6E8A-4147-A177-3AD203B41FA5}">
                      <a16:colId xmlns:a16="http://schemas.microsoft.com/office/drawing/2014/main" val="1664700588"/>
                    </a:ext>
                  </a:extLst>
                </a:gridCol>
              </a:tblGrid>
              <a:tr h="370840">
                <a:tc>
                  <a:txBody>
                    <a:bodyPr/>
                    <a:lstStyle/>
                    <a:p>
                      <a:r>
                        <a:rPr lang="en-US" sz="1600" dirty="0">
                          <a:solidFill>
                            <a:srgbClr val="00529B"/>
                          </a:solidFill>
                        </a:rPr>
                        <a:t>You have a guaranteed issue right if... </a:t>
                      </a:r>
                      <a:endParaRPr lang="en-US" sz="1600" b="1" dirty="0">
                        <a:solidFill>
                          <a:srgbClr val="00529B"/>
                        </a:solidFill>
                      </a:endParaRPr>
                    </a:p>
                  </a:txBody>
                  <a:tcPr/>
                </a:tc>
                <a:tc>
                  <a:txBody>
                    <a:bodyPr/>
                    <a:lstStyle/>
                    <a:p>
                      <a:r>
                        <a:rPr lang="en-US" sz="1600" dirty="0">
                          <a:solidFill>
                            <a:srgbClr val="00529B"/>
                          </a:solidFill>
                        </a:rPr>
                        <a:t>You have the right to buy... </a:t>
                      </a:r>
                      <a:endParaRPr lang="en-US" sz="1600" b="1" dirty="0">
                        <a:solidFill>
                          <a:srgbClr val="00529B"/>
                        </a:solidFill>
                      </a:endParaRPr>
                    </a:p>
                  </a:txBody>
                  <a:tcPr/>
                </a:tc>
                <a:tc>
                  <a:txBody>
                    <a:bodyPr/>
                    <a:lstStyle/>
                    <a:p>
                      <a:r>
                        <a:rPr lang="en-US" sz="1600" dirty="0">
                          <a:solidFill>
                            <a:srgbClr val="00529B"/>
                          </a:solidFill>
                        </a:rPr>
                        <a:t>You can/must apply for a Medigap policy... </a:t>
                      </a:r>
                      <a:endParaRPr lang="en-US" sz="1600" b="1" dirty="0">
                        <a:solidFill>
                          <a:srgbClr val="00529B"/>
                        </a:solidFill>
                      </a:endParaRPr>
                    </a:p>
                  </a:txBody>
                  <a:tcPr/>
                </a:tc>
                <a:extLst>
                  <a:ext uri="{0D108BD9-81ED-4DB2-BD59-A6C34878D82A}">
                    <a16:rowId xmlns:a16="http://schemas.microsoft.com/office/drawing/2014/main" val="70774617"/>
                  </a:ext>
                </a:extLst>
              </a:tr>
              <a:tr h="370840">
                <a:tc>
                  <a:txBody>
                    <a:bodyPr/>
                    <a:lstStyle/>
                    <a:p>
                      <a:r>
                        <a:rPr lang="en-US" sz="1400" dirty="0">
                          <a:solidFill>
                            <a:srgbClr val="00529B"/>
                          </a:solidFill>
                        </a:rPr>
                        <a:t>(Trial right) You joined a Medicare Advantage Plan or Program of All-inclusive Care for the Elderly (PACE) when you were first eligible for Medicare Part A at 65, and within the first year of joining, you decide you want to switch to Original Medicare.</a:t>
                      </a:r>
                      <a:endParaRPr lang="en-US" sz="1400" dirty="0">
                        <a:solidFill>
                          <a:srgbClr val="00529B"/>
                        </a:solidFill>
                        <a:latin typeface="+mn-lt"/>
                      </a:endParaRPr>
                    </a:p>
                  </a:txBody>
                  <a:tcPr/>
                </a:tc>
                <a:tc>
                  <a:txBody>
                    <a:bodyPr/>
                    <a:lstStyle/>
                    <a:p>
                      <a:r>
                        <a:rPr lang="en-US" sz="1400" dirty="0">
                          <a:solidFill>
                            <a:srgbClr val="00529B"/>
                          </a:solidFill>
                        </a:rPr>
                        <a:t>Any Medigap policy that’s sold in your state by any insurance company.* </a:t>
                      </a:r>
                      <a:endParaRPr lang="en-US" sz="1400" dirty="0">
                        <a:solidFill>
                          <a:srgbClr val="00529B"/>
                        </a:solidFill>
                        <a:latin typeface="+mn-lt"/>
                      </a:endParaRPr>
                    </a:p>
                  </a:txBody>
                  <a:tcPr/>
                </a:tc>
                <a:tc>
                  <a:txBody>
                    <a:bodyPr/>
                    <a:lstStyle/>
                    <a:p>
                      <a:r>
                        <a:rPr lang="en-US" sz="1400" dirty="0">
                          <a:solidFill>
                            <a:srgbClr val="00529B"/>
                          </a:solidFill>
                        </a:rPr>
                        <a:t>As early as 60 calendar days before the date your coverage will end, but no later than 63 calendar days after your coverage ends. </a:t>
                      </a:r>
                      <a:r>
                        <a:rPr lang="en-US" sz="1400" b="1" dirty="0">
                          <a:solidFill>
                            <a:srgbClr val="00529B"/>
                          </a:solidFill>
                        </a:rPr>
                        <a:t>NOTE:</a:t>
                      </a:r>
                      <a:r>
                        <a:rPr lang="en-US" sz="1400" dirty="0">
                          <a:solidFill>
                            <a:srgbClr val="00529B"/>
                          </a:solidFill>
                        </a:rPr>
                        <a:t> Your rights may last for an extra 12 months under certain circumstances. </a:t>
                      </a:r>
                      <a:endParaRPr lang="en-US" sz="1400" dirty="0">
                        <a:solidFill>
                          <a:srgbClr val="00529B"/>
                        </a:solidFill>
                        <a:latin typeface="+mn-lt"/>
                      </a:endParaRPr>
                    </a:p>
                  </a:txBody>
                  <a:tcPr/>
                </a:tc>
                <a:extLst>
                  <a:ext uri="{0D108BD9-81ED-4DB2-BD59-A6C34878D82A}">
                    <a16:rowId xmlns:a16="http://schemas.microsoft.com/office/drawing/2014/main" val="2076395632"/>
                  </a:ext>
                </a:extLst>
              </a:tr>
              <a:tr h="370840">
                <a:tc>
                  <a:txBody>
                    <a:bodyPr/>
                    <a:lstStyle/>
                    <a:p>
                      <a:r>
                        <a:rPr lang="en-US" sz="1400" dirty="0">
                          <a:solidFill>
                            <a:srgbClr val="00529B"/>
                          </a:solidFill>
                        </a:rPr>
                        <a:t>(Trial right) You dropped a Medigap policy to join a Medicare Advantage Plan (or to switch to a Medicare SELECT policy) for the first time, you’ve been in the plan less than a year, and you want to switch back. </a:t>
                      </a:r>
                      <a:endParaRPr lang="en-US" sz="1400" dirty="0">
                        <a:solidFill>
                          <a:srgbClr val="00529B"/>
                        </a:solidFill>
                        <a:latin typeface="+mn-lt"/>
                      </a:endParaRPr>
                    </a:p>
                  </a:txBody>
                  <a:tcPr/>
                </a:tc>
                <a:tc>
                  <a:txBody>
                    <a:bodyPr/>
                    <a:lstStyle/>
                    <a:p>
                      <a:r>
                        <a:rPr lang="en-US" sz="1400" dirty="0">
                          <a:solidFill>
                            <a:srgbClr val="00529B"/>
                          </a:solidFill>
                        </a:rPr>
                        <a:t>The Medigap policy you had before you joined the Medicare Advantage Plan or Medicare SELECT policy, if the same insurance company you had before still sells it. If your former Medigap policy isn’t available, you can buy Medigap Plan A, B, C*, D*, F*, G*, K, or L that’s sold in your state by any insurance company.</a:t>
                      </a:r>
                      <a:endParaRPr lang="en-US" sz="1400" dirty="0">
                        <a:solidFill>
                          <a:srgbClr val="00529B"/>
                        </a:solidFill>
                        <a:latin typeface="+mn-lt"/>
                      </a:endParaRPr>
                    </a:p>
                  </a:txBody>
                  <a:tcPr/>
                </a:tc>
                <a:tc>
                  <a:txBody>
                    <a:bodyPr/>
                    <a:lstStyle/>
                    <a:p>
                      <a:r>
                        <a:rPr lang="en-US" sz="1400" dirty="0">
                          <a:solidFill>
                            <a:srgbClr val="00529B"/>
                          </a:solidFill>
                        </a:rPr>
                        <a:t>As early as 60 calendar days before the date your coverage will end, but no later than 63 calendar days after your coverage ends. </a:t>
                      </a:r>
                      <a:r>
                        <a:rPr lang="en-US" sz="1400" b="1" dirty="0">
                          <a:solidFill>
                            <a:srgbClr val="00529B"/>
                          </a:solidFill>
                        </a:rPr>
                        <a:t>NOTE:</a:t>
                      </a:r>
                      <a:r>
                        <a:rPr lang="en-US" sz="1400" dirty="0">
                          <a:solidFill>
                            <a:srgbClr val="00529B"/>
                          </a:solidFill>
                        </a:rPr>
                        <a:t> Your rights may last for an extra 12 months under certain circumstances. </a:t>
                      </a:r>
                      <a:endParaRPr lang="en-US" sz="1400" dirty="0">
                        <a:solidFill>
                          <a:srgbClr val="00529B"/>
                        </a:solidFill>
                        <a:latin typeface="+mn-lt"/>
                      </a:endParaRPr>
                    </a:p>
                  </a:txBody>
                  <a:tcPr/>
                </a:tc>
                <a:extLst>
                  <a:ext uri="{0D108BD9-81ED-4DB2-BD59-A6C34878D82A}">
                    <a16:rowId xmlns:a16="http://schemas.microsoft.com/office/drawing/2014/main" val="2033994162"/>
                  </a:ext>
                </a:extLst>
              </a:tr>
              <a:tr h="370840">
                <a:tc>
                  <a:txBody>
                    <a:bodyPr/>
                    <a:lstStyle/>
                    <a:p>
                      <a:r>
                        <a:rPr lang="en-US" sz="1400" dirty="0">
                          <a:solidFill>
                            <a:srgbClr val="00529B"/>
                          </a:solidFill>
                        </a:rPr>
                        <a:t>Your Medigap insurance company goes bankrupt and you lose your coverage, or your Medigap policy coverage otherwise ends through no fault of your own. </a:t>
                      </a:r>
                      <a:endParaRPr lang="en-US" sz="1400" dirty="0">
                        <a:solidFill>
                          <a:srgbClr val="00529B"/>
                        </a:solidFill>
                        <a:latin typeface="+mn-lt"/>
                      </a:endParaRPr>
                    </a:p>
                  </a:txBody>
                  <a:tcPr/>
                </a:tc>
                <a:tc>
                  <a:txBody>
                    <a:bodyPr/>
                    <a:lstStyle/>
                    <a:p>
                      <a:r>
                        <a:rPr lang="en-US" sz="1400" dirty="0">
                          <a:solidFill>
                            <a:srgbClr val="00529B"/>
                          </a:solidFill>
                        </a:rPr>
                        <a:t>Medigap Plan A, B, C*, D*, F*, G*, K, or L that’s sold in your state by any insurance company</a:t>
                      </a:r>
                      <a:endParaRPr lang="en-US" sz="1400" dirty="0">
                        <a:solidFill>
                          <a:srgbClr val="00529B"/>
                        </a:solidFill>
                        <a:latin typeface="+mn-lt"/>
                      </a:endParaRPr>
                    </a:p>
                  </a:txBody>
                  <a:tcPr/>
                </a:tc>
                <a:tc>
                  <a:txBody>
                    <a:bodyPr/>
                    <a:lstStyle/>
                    <a:p>
                      <a:r>
                        <a:rPr lang="en-US" sz="1400" dirty="0">
                          <a:solidFill>
                            <a:srgbClr val="00529B"/>
                          </a:solidFill>
                        </a:rPr>
                        <a:t>No later than 63 calendar days from the date your coverage ends.</a:t>
                      </a:r>
                      <a:endParaRPr lang="en-US" sz="1400" dirty="0">
                        <a:solidFill>
                          <a:srgbClr val="00529B"/>
                        </a:solidFill>
                        <a:latin typeface="+mn-lt"/>
                      </a:endParaRPr>
                    </a:p>
                  </a:txBody>
                  <a:tcPr/>
                </a:tc>
                <a:extLst>
                  <a:ext uri="{0D108BD9-81ED-4DB2-BD59-A6C34878D82A}">
                    <a16:rowId xmlns:a16="http://schemas.microsoft.com/office/drawing/2014/main" val="1183482093"/>
                  </a:ext>
                </a:extLst>
              </a:tr>
              <a:tr h="370840">
                <a:tc>
                  <a:txBody>
                    <a:bodyPr/>
                    <a:lstStyle/>
                    <a:p>
                      <a:r>
                        <a:rPr lang="en-US" sz="1400" dirty="0">
                          <a:solidFill>
                            <a:srgbClr val="00529B"/>
                          </a:solidFill>
                        </a:rPr>
                        <a:t>You leave a Medicare Advantage Plan or drop a Medigap policy because the company hasn’t followed the rules, or it misled you.</a:t>
                      </a:r>
                      <a:endParaRPr lang="en-US" sz="1400" dirty="0">
                        <a:solidFill>
                          <a:srgbClr val="00529B"/>
                        </a:solidFill>
                        <a:latin typeface="+mn-lt"/>
                      </a:endParaRPr>
                    </a:p>
                  </a:txBody>
                  <a:tcPr/>
                </a:tc>
                <a:tc>
                  <a:txBody>
                    <a:bodyPr/>
                    <a:lstStyle/>
                    <a:p>
                      <a:r>
                        <a:rPr lang="en-US" sz="1400" dirty="0">
                          <a:solidFill>
                            <a:srgbClr val="00529B"/>
                          </a:solidFill>
                        </a:rPr>
                        <a:t>Medigap Plan A, B, C*, D*, F*, G*, K, or L that’s sold in your state by any insurance company. </a:t>
                      </a:r>
                      <a:endParaRPr lang="en-US" sz="1400" dirty="0">
                        <a:solidFill>
                          <a:srgbClr val="00529B"/>
                        </a:solidFill>
                        <a:latin typeface="+mn-lt"/>
                      </a:endParaRPr>
                    </a:p>
                  </a:txBody>
                  <a:tcPr/>
                </a:tc>
                <a:tc>
                  <a:txBody>
                    <a:bodyPr/>
                    <a:lstStyle/>
                    <a:p>
                      <a:r>
                        <a:rPr lang="en-US" sz="1400" dirty="0">
                          <a:solidFill>
                            <a:srgbClr val="00529B"/>
                          </a:solidFill>
                        </a:rPr>
                        <a:t>No later than 63 calendar days from the date your coverage ends. </a:t>
                      </a:r>
                      <a:endParaRPr lang="en-US" sz="1400" dirty="0">
                        <a:solidFill>
                          <a:srgbClr val="00529B"/>
                        </a:solidFill>
                        <a:latin typeface="+mn-lt"/>
                      </a:endParaRPr>
                    </a:p>
                  </a:txBody>
                  <a:tcPr/>
                </a:tc>
                <a:extLst>
                  <a:ext uri="{0D108BD9-81ED-4DB2-BD59-A6C34878D82A}">
                    <a16:rowId xmlns:a16="http://schemas.microsoft.com/office/drawing/2014/main" val="1523753696"/>
                  </a:ext>
                </a:extLst>
              </a:tr>
            </a:tbl>
          </a:graphicData>
        </a:graphic>
      </p:graphicFrame>
      <p:sp>
        <p:nvSpPr>
          <p:cNvPr id="3" name="Content Placeholder 2">
            <a:extLst>
              <a:ext uri="{FF2B5EF4-FFF2-40B4-BE49-F238E27FC236}">
                <a16:creationId xmlns:a16="http://schemas.microsoft.com/office/drawing/2014/main" id="{8FDDCD1A-6EFF-99A1-69C0-2C3C382917E4}"/>
              </a:ext>
            </a:extLst>
          </p:cNvPr>
          <p:cNvSpPr>
            <a:spLocks noGrp="1"/>
          </p:cNvSpPr>
          <p:nvPr>
            <p:ph sz="quarter" idx="13"/>
          </p:nvPr>
        </p:nvSpPr>
        <p:spPr>
          <a:xfrm>
            <a:off x="288787" y="5988331"/>
            <a:ext cx="11534913" cy="640283"/>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529B"/>
                </a:solidFill>
                <a:effectLst/>
                <a:uLnTx/>
                <a:uFillTx/>
                <a:latin typeface="Calibri" panose="020F0502020204030204"/>
                <a:ea typeface="+mn-ea"/>
                <a:cs typeface="Arial" panose="020B0604020202020204" pitchFamily="34" charset="0"/>
              </a:rPr>
              <a:t>*</a:t>
            </a:r>
            <a:r>
              <a:rPr lang="en-US" sz="1200" dirty="0"/>
              <a:t>Plans C and F are no longer available to people new to Medicare on or after January 1, 2020. However, if you were eligible for Medicare before January 1, 2020, but haven’t yet enrolled, you may be able to buy Plan C or Plan F. People new to Medicare on or after January 1, 2020, have the right to buy Plan D or G instead of Plan C or F. </a:t>
            </a:r>
            <a:endParaRPr kumimoji="0" lang="en-US" sz="1200" b="0" i="0" u="none" strike="noStrike" kern="1200" cap="none" spc="0" normalizeH="0" baseline="0" noProof="0" dirty="0">
              <a:ln>
                <a:noFill/>
              </a:ln>
              <a:solidFill>
                <a:srgbClr val="00529B"/>
              </a:solidFill>
              <a:effectLst/>
              <a:uLnTx/>
              <a:uFillTx/>
              <a:latin typeface="Calibri" panose="020F0502020204030204"/>
              <a:ea typeface="+mn-ea"/>
              <a:cs typeface="Arial" panose="020B0604020202020204" pitchFamily="34" charset="0"/>
            </a:endParaRPr>
          </a:p>
        </p:txBody>
      </p:sp>
      <p:sp>
        <p:nvSpPr>
          <p:cNvPr id="8" name="Slide Number Placeholder 7">
            <a:extLst>
              <a:ext uri="{FF2B5EF4-FFF2-40B4-BE49-F238E27FC236}">
                <a16:creationId xmlns:a16="http://schemas.microsoft.com/office/drawing/2014/main" id="{D88CF270-722C-DF24-7B24-FE06985EF75D}"/>
              </a:ext>
            </a:extLst>
          </p:cNvPr>
          <p:cNvSpPr>
            <a:spLocks noGrp="1"/>
          </p:cNvSpPr>
          <p:nvPr>
            <p:ph type="sldNum" sz="quarter" idx="12"/>
          </p:nvPr>
        </p:nvSpPr>
        <p:spPr/>
        <p:txBody>
          <a:bodyPr/>
          <a:lstStyle/>
          <a:p>
            <a:fld id="{F0CCE2AE-27A2-40B1-80D1-5342831D4722}" type="slidenum">
              <a:rPr lang="en-US" smtClean="0"/>
              <a:t>60</a:t>
            </a:fld>
            <a:endParaRPr lang="en-US"/>
          </a:p>
        </p:txBody>
      </p:sp>
      <p:sp>
        <p:nvSpPr>
          <p:cNvPr id="5" name="Footer Placeholder 4">
            <a:extLst>
              <a:ext uri="{FF2B5EF4-FFF2-40B4-BE49-F238E27FC236}">
                <a16:creationId xmlns:a16="http://schemas.microsoft.com/office/drawing/2014/main" id="{83337755-1B21-4BD3-83E9-5D5242663CCC}"/>
              </a:ext>
            </a:extLst>
          </p:cNvPr>
          <p:cNvSpPr>
            <a:spLocks noGrp="1"/>
          </p:cNvSpPr>
          <p:nvPr>
            <p:ph type="ftr" sz="quarter" idx="11"/>
          </p:nvPr>
        </p:nvSpPr>
        <p:spPr/>
        <p:txBody>
          <a:bodyPr/>
          <a:lstStyle/>
          <a:p>
            <a:r>
              <a:rPr lang="en-US"/>
              <a:t>Medicare Supplement Insurance (Medigap) Policies</a:t>
            </a:r>
          </a:p>
        </p:txBody>
      </p:sp>
      <p:sp>
        <p:nvSpPr>
          <p:cNvPr id="4" name="Date Placeholder 3">
            <a:extLst>
              <a:ext uri="{FF2B5EF4-FFF2-40B4-BE49-F238E27FC236}">
                <a16:creationId xmlns:a16="http://schemas.microsoft.com/office/drawing/2014/main" id="{30011E21-6FBA-425C-BDF4-E2A7EAB3009C}"/>
              </a:ext>
            </a:extLst>
          </p:cNvPr>
          <p:cNvSpPr>
            <a:spLocks noGrp="1"/>
          </p:cNvSpPr>
          <p:nvPr>
            <p:ph type="dt" sz="half" idx="10"/>
          </p:nvPr>
        </p:nvSpPr>
        <p:spPr/>
        <p:txBody>
          <a:bodyPr/>
          <a:lstStyle/>
          <a:p>
            <a:r>
              <a:rPr lang="en-US" dirty="0"/>
              <a:t>April 2024</a:t>
            </a:r>
          </a:p>
        </p:txBody>
      </p:sp>
    </p:spTree>
    <p:custDataLst>
      <p:tags r:id="rId1"/>
    </p:custDataLst>
    <p:extLst>
      <p:ext uri="{BB962C8B-B14F-4D97-AF65-F5344CB8AC3E}">
        <p14:creationId xmlns:p14="http://schemas.microsoft.com/office/powerpoint/2010/main" val="23630621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914400"/>
          </a:xfrm>
        </p:spPr>
        <p:txBody>
          <a:bodyPr anchor="ctr">
            <a:normAutofit/>
          </a:bodyPr>
          <a:lstStyle/>
          <a:p>
            <a:r>
              <a:rPr lang="en-US" sz="3000" dirty="0"/>
              <a:t>Acronyms</a:t>
            </a:r>
          </a:p>
        </p:txBody>
      </p:sp>
      <p:sp>
        <p:nvSpPr>
          <p:cNvPr id="7" name="Content Placeholder 2"/>
          <p:cNvSpPr>
            <a:spLocks noGrp="1"/>
          </p:cNvSpPr>
          <p:nvPr>
            <p:ph type="body" sz="quarter" idx="4294967295"/>
          </p:nvPr>
        </p:nvSpPr>
        <p:spPr>
          <a:xfrm>
            <a:off x="773906" y="1134200"/>
            <a:ext cx="10644187" cy="5151438"/>
          </a:xfrm>
        </p:spPr>
        <p:txBody>
          <a:bodyPr numCol="2" spcCol="182880">
            <a:normAutofit/>
          </a:bodyPr>
          <a:lstStyle/>
          <a:p>
            <a:pPr marL="0" indent="0">
              <a:lnSpc>
                <a:spcPct val="110000"/>
              </a:lnSpc>
              <a:spcBef>
                <a:spcPts val="0"/>
              </a:spcBef>
              <a:spcAft>
                <a:spcPts val="1200"/>
              </a:spcAft>
              <a:buNone/>
            </a:pPr>
            <a:r>
              <a:rPr lang="en-US" sz="1800" b="1" dirty="0">
                <a:solidFill>
                  <a:schemeClr val="accent1">
                    <a:lumMod val="75000"/>
                  </a:schemeClr>
                </a:solidFill>
              </a:rPr>
              <a:t>CHIP</a:t>
            </a:r>
            <a:r>
              <a:rPr lang="en-US" sz="1800" dirty="0">
                <a:solidFill>
                  <a:schemeClr val="accent1">
                    <a:lumMod val="75000"/>
                  </a:schemeClr>
                </a:solidFill>
              </a:rPr>
              <a:t> Children’s Health Insurance Program </a:t>
            </a:r>
          </a:p>
          <a:p>
            <a:pPr marL="0" indent="0">
              <a:lnSpc>
                <a:spcPct val="110000"/>
              </a:lnSpc>
              <a:spcBef>
                <a:spcPts val="0"/>
              </a:spcBef>
              <a:spcAft>
                <a:spcPts val="1200"/>
              </a:spcAft>
              <a:buNone/>
            </a:pPr>
            <a:r>
              <a:rPr lang="en-US" sz="1800" b="1" dirty="0">
                <a:solidFill>
                  <a:schemeClr val="accent1">
                    <a:lumMod val="75000"/>
                  </a:schemeClr>
                </a:solidFill>
              </a:rPr>
              <a:t>COBRA</a:t>
            </a:r>
            <a:r>
              <a:rPr lang="en-US" sz="1800" dirty="0">
                <a:solidFill>
                  <a:schemeClr val="accent1">
                    <a:lumMod val="75000"/>
                  </a:schemeClr>
                </a:solidFill>
              </a:rPr>
              <a:t> Consolidated Omnibus Budget Reconciliation Act</a:t>
            </a:r>
          </a:p>
          <a:p>
            <a:pPr marL="0" indent="0">
              <a:lnSpc>
                <a:spcPct val="110000"/>
              </a:lnSpc>
              <a:spcBef>
                <a:spcPts val="0"/>
              </a:spcBef>
              <a:spcAft>
                <a:spcPts val="1200"/>
              </a:spcAft>
              <a:buNone/>
            </a:pPr>
            <a:r>
              <a:rPr lang="en-US" sz="1800" b="1" dirty="0">
                <a:solidFill>
                  <a:schemeClr val="accent1">
                    <a:lumMod val="75000"/>
                  </a:schemeClr>
                </a:solidFill>
              </a:rPr>
              <a:t>CMS</a:t>
            </a:r>
            <a:r>
              <a:rPr lang="en-US" sz="1800" dirty="0">
                <a:solidFill>
                  <a:schemeClr val="accent1">
                    <a:lumMod val="75000"/>
                  </a:schemeClr>
                </a:solidFill>
              </a:rPr>
              <a:t> Centers for Medicare &amp; Medicaid Services </a:t>
            </a:r>
          </a:p>
          <a:p>
            <a:pPr marL="0" indent="0">
              <a:lnSpc>
                <a:spcPct val="110000"/>
              </a:lnSpc>
              <a:spcBef>
                <a:spcPts val="0"/>
              </a:spcBef>
              <a:spcAft>
                <a:spcPts val="1200"/>
              </a:spcAft>
              <a:buNone/>
            </a:pPr>
            <a:r>
              <a:rPr lang="en-US" sz="1800" b="1" dirty="0">
                <a:solidFill>
                  <a:schemeClr val="accent1">
                    <a:lumMod val="75000"/>
                  </a:schemeClr>
                </a:solidFill>
              </a:rPr>
              <a:t>GEP </a:t>
            </a:r>
            <a:r>
              <a:rPr lang="en-US" sz="1800" dirty="0">
                <a:solidFill>
                  <a:schemeClr val="accent1">
                    <a:lumMod val="75000"/>
                  </a:schemeClr>
                </a:solidFill>
              </a:rPr>
              <a:t>General Enrollment Period</a:t>
            </a:r>
          </a:p>
          <a:p>
            <a:pPr marL="0" indent="0">
              <a:lnSpc>
                <a:spcPct val="110000"/>
              </a:lnSpc>
              <a:spcBef>
                <a:spcPts val="0"/>
              </a:spcBef>
              <a:spcAft>
                <a:spcPts val="1200"/>
              </a:spcAft>
              <a:buNone/>
            </a:pPr>
            <a:r>
              <a:rPr lang="en-US" sz="1800" b="1" dirty="0">
                <a:solidFill>
                  <a:schemeClr val="accent1">
                    <a:lumMod val="75000"/>
                  </a:schemeClr>
                </a:solidFill>
              </a:rPr>
              <a:t>GHP</a:t>
            </a:r>
            <a:r>
              <a:rPr lang="en-US" sz="1800" dirty="0">
                <a:solidFill>
                  <a:schemeClr val="accent1">
                    <a:lumMod val="75000"/>
                  </a:schemeClr>
                </a:solidFill>
              </a:rPr>
              <a:t> Group Health Plan </a:t>
            </a:r>
          </a:p>
          <a:p>
            <a:pPr marL="0" indent="0">
              <a:lnSpc>
                <a:spcPct val="110000"/>
              </a:lnSpc>
              <a:spcBef>
                <a:spcPts val="0"/>
              </a:spcBef>
              <a:spcAft>
                <a:spcPts val="1200"/>
              </a:spcAft>
              <a:buNone/>
            </a:pPr>
            <a:r>
              <a:rPr lang="en-US" sz="1800" b="1" dirty="0">
                <a:solidFill>
                  <a:schemeClr val="accent1">
                    <a:lumMod val="75000"/>
                  </a:schemeClr>
                </a:solidFill>
              </a:rPr>
              <a:t>ESRD</a:t>
            </a:r>
            <a:r>
              <a:rPr lang="en-US" sz="1800" dirty="0">
                <a:solidFill>
                  <a:schemeClr val="accent1">
                    <a:lumMod val="75000"/>
                  </a:schemeClr>
                </a:solidFill>
              </a:rPr>
              <a:t> End-Stage Renal Disease </a:t>
            </a:r>
          </a:p>
          <a:p>
            <a:pPr marL="0" indent="0">
              <a:lnSpc>
                <a:spcPct val="110000"/>
              </a:lnSpc>
              <a:spcBef>
                <a:spcPts val="0"/>
              </a:spcBef>
              <a:spcAft>
                <a:spcPts val="1200"/>
              </a:spcAft>
              <a:buNone/>
            </a:pPr>
            <a:r>
              <a:rPr lang="en-US" sz="1800" b="1" dirty="0">
                <a:solidFill>
                  <a:schemeClr val="accent1">
                    <a:lumMod val="75000"/>
                  </a:schemeClr>
                </a:solidFill>
              </a:rPr>
              <a:t>HMO</a:t>
            </a:r>
            <a:r>
              <a:rPr lang="en-US" sz="1800" dirty="0">
                <a:solidFill>
                  <a:schemeClr val="accent1">
                    <a:lumMod val="75000"/>
                  </a:schemeClr>
                </a:solidFill>
              </a:rPr>
              <a:t> Health Maintenance Organization </a:t>
            </a:r>
          </a:p>
          <a:p>
            <a:pPr marL="0" indent="0">
              <a:lnSpc>
                <a:spcPct val="110000"/>
              </a:lnSpc>
              <a:spcBef>
                <a:spcPts val="0"/>
              </a:spcBef>
              <a:spcAft>
                <a:spcPts val="1200"/>
              </a:spcAft>
              <a:buNone/>
            </a:pPr>
            <a:r>
              <a:rPr lang="en-US" sz="1800" b="1" dirty="0">
                <a:solidFill>
                  <a:schemeClr val="accent1">
                    <a:lumMod val="75000"/>
                  </a:schemeClr>
                </a:solidFill>
              </a:rPr>
              <a:t>IEP </a:t>
            </a:r>
            <a:r>
              <a:rPr lang="en-US" sz="1800" dirty="0">
                <a:solidFill>
                  <a:schemeClr val="accent1">
                    <a:lumMod val="75000"/>
                  </a:schemeClr>
                </a:solidFill>
              </a:rPr>
              <a:t>Initial Enrollment Period</a:t>
            </a:r>
            <a:endParaRPr lang="en-US" sz="1800" b="1" dirty="0">
              <a:solidFill>
                <a:schemeClr val="accent1">
                  <a:lumMod val="75000"/>
                </a:schemeClr>
              </a:solidFill>
            </a:endParaRPr>
          </a:p>
          <a:p>
            <a:pPr marL="0" indent="0">
              <a:lnSpc>
                <a:spcPct val="110000"/>
              </a:lnSpc>
              <a:spcBef>
                <a:spcPts val="0"/>
              </a:spcBef>
              <a:spcAft>
                <a:spcPts val="1200"/>
              </a:spcAft>
              <a:buNone/>
            </a:pPr>
            <a:r>
              <a:rPr lang="en-US" sz="1800" b="1" dirty="0">
                <a:solidFill>
                  <a:schemeClr val="accent1">
                    <a:lumMod val="75000"/>
                  </a:schemeClr>
                </a:solidFill>
              </a:rPr>
              <a:t>MACRA </a:t>
            </a:r>
            <a:r>
              <a:rPr lang="en-US" sz="1800" dirty="0">
                <a:solidFill>
                  <a:schemeClr val="accent1">
                    <a:lumMod val="75000"/>
                  </a:schemeClr>
                </a:solidFill>
              </a:rPr>
              <a:t>Medicare Access and CHIP Reauthorization Act of 2015</a:t>
            </a:r>
          </a:p>
          <a:p>
            <a:pPr marL="0" indent="0">
              <a:lnSpc>
                <a:spcPct val="110000"/>
              </a:lnSpc>
              <a:spcBef>
                <a:spcPts val="0"/>
              </a:spcBef>
              <a:spcAft>
                <a:spcPts val="1200"/>
              </a:spcAft>
              <a:buNone/>
            </a:pPr>
            <a:endParaRPr lang="en-US" sz="1800" b="1" dirty="0">
              <a:solidFill>
                <a:schemeClr val="accent1">
                  <a:lumMod val="75000"/>
                </a:schemeClr>
              </a:solidFill>
            </a:endParaRPr>
          </a:p>
          <a:p>
            <a:pPr marL="0" indent="0">
              <a:lnSpc>
                <a:spcPct val="110000"/>
              </a:lnSpc>
              <a:spcBef>
                <a:spcPts val="0"/>
              </a:spcBef>
              <a:spcAft>
                <a:spcPts val="1200"/>
              </a:spcAft>
              <a:buNone/>
            </a:pPr>
            <a:r>
              <a:rPr lang="en-US" sz="1800" b="1" dirty="0">
                <a:solidFill>
                  <a:schemeClr val="accent1">
                    <a:lumMod val="75000"/>
                  </a:schemeClr>
                </a:solidFill>
              </a:rPr>
              <a:t>NTP</a:t>
            </a:r>
            <a:r>
              <a:rPr lang="en-US" sz="1800" dirty="0">
                <a:solidFill>
                  <a:schemeClr val="accent1">
                    <a:lumMod val="75000"/>
                  </a:schemeClr>
                </a:solidFill>
              </a:rPr>
              <a:t> National Training Program </a:t>
            </a:r>
          </a:p>
          <a:p>
            <a:pPr marL="0" indent="0">
              <a:lnSpc>
                <a:spcPct val="110000"/>
              </a:lnSpc>
              <a:spcBef>
                <a:spcPts val="0"/>
              </a:spcBef>
              <a:spcAft>
                <a:spcPts val="1200"/>
              </a:spcAft>
              <a:buNone/>
            </a:pPr>
            <a:r>
              <a:rPr lang="en-US" sz="1800" b="1" dirty="0">
                <a:solidFill>
                  <a:schemeClr val="accent1">
                    <a:lumMod val="75000"/>
                  </a:schemeClr>
                </a:solidFill>
              </a:rPr>
              <a:t>OEP</a:t>
            </a:r>
            <a:r>
              <a:rPr lang="en-US" sz="1800" dirty="0">
                <a:solidFill>
                  <a:schemeClr val="accent1">
                    <a:lumMod val="75000"/>
                  </a:schemeClr>
                </a:solidFill>
              </a:rPr>
              <a:t> Open Enrollment Period </a:t>
            </a:r>
          </a:p>
          <a:p>
            <a:pPr marL="0" indent="0">
              <a:lnSpc>
                <a:spcPct val="110000"/>
              </a:lnSpc>
              <a:spcBef>
                <a:spcPts val="0"/>
              </a:spcBef>
              <a:spcAft>
                <a:spcPts val="1200"/>
              </a:spcAft>
              <a:buNone/>
            </a:pPr>
            <a:r>
              <a:rPr lang="en-US" sz="1800" b="1" dirty="0">
                <a:solidFill>
                  <a:schemeClr val="accent1">
                    <a:lumMod val="75000"/>
                  </a:schemeClr>
                </a:solidFill>
              </a:rPr>
              <a:t>PACE</a:t>
            </a:r>
            <a:r>
              <a:rPr lang="en-US" sz="1800" dirty="0">
                <a:solidFill>
                  <a:schemeClr val="accent1">
                    <a:lumMod val="75000"/>
                  </a:schemeClr>
                </a:solidFill>
              </a:rPr>
              <a:t> Programs of All-inclusive Care for the Elderly </a:t>
            </a:r>
            <a:endParaRPr lang="en-US" sz="1800" b="1" dirty="0">
              <a:solidFill>
                <a:schemeClr val="accent1">
                  <a:lumMod val="75000"/>
                </a:schemeClr>
              </a:solidFill>
            </a:endParaRPr>
          </a:p>
          <a:p>
            <a:pPr marL="0" indent="0">
              <a:lnSpc>
                <a:spcPct val="110000"/>
              </a:lnSpc>
              <a:spcBef>
                <a:spcPts val="0"/>
              </a:spcBef>
              <a:spcAft>
                <a:spcPts val="1200"/>
              </a:spcAft>
              <a:buNone/>
            </a:pPr>
            <a:r>
              <a:rPr lang="en-US" sz="1800" b="1" dirty="0">
                <a:solidFill>
                  <a:schemeClr val="accent1">
                    <a:lumMod val="75000"/>
                  </a:schemeClr>
                </a:solidFill>
              </a:rPr>
              <a:t>PDP</a:t>
            </a:r>
            <a:r>
              <a:rPr lang="en-US" sz="1800" dirty="0">
                <a:solidFill>
                  <a:schemeClr val="accent1">
                    <a:lumMod val="75000"/>
                  </a:schemeClr>
                </a:solidFill>
              </a:rPr>
              <a:t> Prescription Drug Plan </a:t>
            </a:r>
          </a:p>
          <a:p>
            <a:pPr marL="0" indent="0">
              <a:lnSpc>
                <a:spcPct val="110000"/>
              </a:lnSpc>
              <a:spcBef>
                <a:spcPts val="0"/>
              </a:spcBef>
              <a:spcAft>
                <a:spcPts val="1200"/>
              </a:spcAft>
              <a:buNone/>
            </a:pPr>
            <a:r>
              <a:rPr lang="en-US" sz="1800" b="1" dirty="0">
                <a:solidFill>
                  <a:schemeClr val="accent1">
                    <a:lumMod val="75000"/>
                  </a:schemeClr>
                </a:solidFill>
              </a:rPr>
              <a:t>PPO</a:t>
            </a:r>
            <a:r>
              <a:rPr lang="en-US" sz="1800" dirty="0">
                <a:solidFill>
                  <a:schemeClr val="accent1">
                    <a:lumMod val="75000"/>
                  </a:schemeClr>
                </a:solidFill>
              </a:rPr>
              <a:t> Preferred Provider Organization </a:t>
            </a:r>
          </a:p>
          <a:p>
            <a:pPr marL="0" indent="0">
              <a:lnSpc>
                <a:spcPct val="110000"/>
              </a:lnSpc>
              <a:spcBef>
                <a:spcPts val="0"/>
              </a:spcBef>
              <a:spcAft>
                <a:spcPts val="1200"/>
              </a:spcAft>
              <a:buNone/>
            </a:pPr>
            <a:r>
              <a:rPr lang="en-US" sz="1800" b="1" dirty="0">
                <a:solidFill>
                  <a:schemeClr val="accent1">
                    <a:lumMod val="75000"/>
                  </a:schemeClr>
                </a:solidFill>
              </a:rPr>
              <a:t>SHIP</a:t>
            </a:r>
            <a:r>
              <a:rPr lang="en-US" sz="1800" dirty="0">
                <a:solidFill>
                  <a:schemeClr val="accent1">
                    <a:lumMod val="75000"/>
                  </a:schemeClr>
                </a:solidFill>
              </a:rPr>
              <a:t> State Health Insurance Assistance Programs</a:t>
            </a:r>
          </a:p>
          <a:p>
            <a:pPr marL="0" indent="0">
              <a:lnSpc>
                <a:spcPct val="110000"/>
              </a:lnSpc>
              <a:spcBef>
                <a:spcPts val="0"/>
              </a:spcBef>
              <a:spcAft>
                <a:spcPts val="1200"/>
              </a:spcAft>
              <a:buNone/>
            </a:pPr>
            <a:r>
              <a:rPr lang="en-US" sz="1800" b="1" dirty="0">
                <a:solidFill>
                  <a:schemeClr val="accent1">
                    <a:lumMod val="75000"/>
                  </a:schemeClr>
                </a:solidFill>
              </a:rPr>
              <a:t>SNF</a:t>
            </a:r>
            <a:r>
              <a:rPr lang="en-US" sz="1800" dirty="0">
                <a:solidFill>
                  <a:schemeClr val="accent1">
                    <a:lumMod val="75000"/>
                  </a:schemeClr>
                </a:solidFill>
              </a:rPr>
              <a:t> Skilled Nursing Facility</a:t>
            </a:r>
            <a:endParaRPr lang="en-US" sz="1800" b="1" dirty="0">
              <a:solidFill>
                <a:schemeClr val="accent1">
                  <a:lumMod val="75000"/>
                </a:schemeClr>
              </a:solidFill>
            </a:endParaRPr>
          </a:p>
          <a:p>
            <a:pPr marL="0" indent="0">
              <a:lnSpc>
                <a:spcPct val="110000"/>
              </a:lnSpc>
              <a:spcBef>
                <a:spcPts val="0"/>
              </a:spcBef>
              <a:spcAft>
                <a:spcPts val="1200"/>
              </a:spcAft>
              <a:buNone/>
            </a:pPr>
            <a:r>
              <a:rPr lang="en-US" sz="1800" b="1" dirty="0">
                <a:solidFill>
                  <a:schemeClr val="accent1">
                    <a:lumMod val="75000"/>
                  </a:schemeClr>
                </a:solidFill>
              </a:rPr>
              <a:t>TTY</a:t>
            </a:r>
            <a:r>
              <a:rPr lang="en-US" sz="1800" dirty="0">
                <a:solidFill>
                  <a:schemeClr val="accent1">
                    <a:lumMod val="75000"/>
                  </a:schemeClr>
                </a:solidFill>
              </a:rPr>
              <a:t> Teletypewriter/Text Telephone </a:t>
            </a:r>
          </a:p>
          <a:p>
            <a:pPr marL="0" indent="0">
              <a:lnSpc>
                <a:spcPct val="110000"/>
              </a:lnSpc>
              <a:spcBef>
                <a:spcPts val="0"/>
              </a:spcBef>
              <a:spcAft>
                <a:spcPts val="1200"/>
              </a:spcAft>
              <a:buNone/>
            </a:pPr>
            <a:r>
              <a:rPr lang="en-US" sz="1800" b="1" dirty="0">
                <a:solidFill>
                  <a:schemeClr val="accent1">
                    <a:lumMod val="75000"/>
                  </a:schemeClr>
                </a:solidFill>
              </a:rPr>
              <a:t> VA</a:t>
            </a:r>
            <a:r>
              <a:rPr lang="en-US" sz="1800" dirty="0">
                <a:solidFill>
                  <a:schemeClr val="accent1">
                    <a:lumMod val="75000"/>
                  </a:schemeClr>
                </a:solidFill>
              </a:rPr>
              <a:t> Veterans Affairs</a:t>
            </a:r>
            <a:endParaRPr lang="en-US" sz="1600" dirty="0"/>
          </a:p>
        </p:txBody>
      </p:sp>
      <p:cxnSp>
        <p:nvCxnSpPr>
          <p:cNvPr id="8" name="Straight Connector 7">
            <a:extLst>
              <a:ext uri="{FF2B5EF4-FFF2-40B4-BE49-F238E27FC236}">
                <a16:creationId xmlns:a16="http://schemas.microsoft.com/office/drawing/2014/main" id="{32D173F8-B79B-463D-9118-E5CA1073112F}"/>
              </a:ext>
              <a:ext uri="{C183D7F6-B498-43B3-948B-1728B52AA6E4}">
                <adec:decorative xmlns:adec="http://schemas.microsoft.com/office/drawing/2017/decorative" val="1"/>
              </a:ext>
            </a:extLst>
          </p:cNvPr>
          <p:cNvCxnSpPr/>
          <p:nvPr/>
        </p:nvCxnSpPr>
        <p:spPr>
          <a:xfrm>
            <a:off x="5937161" y="1287887"/>
            <a:ext cx="0" cy="4262907"/>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5421B2BA-97C4-A35B-E198-CA997E9390D4}"/>
              </a:ext>
            </a:extLst>
          </p:cNvPr>
          <p:cNvSpPr>
            <a:spLocks noGrp="1"/>
          </p:cNvSpPr>
          <p:nvPr>
            <p:ph type="sldNum" sz="quarter" idx="12"/>
          </p:nvPr>
        </p:nvSpPr>
        <p:spPr/>
        <p:txBody>
          <a:bodyPr/>
          <a:lstStyle/>
          <a:p>
            <a:pPr>
              <a:defRPr/>
            </a:pPr>
            <a:fld id="{11E79EF6-0C0E-43E6-8FB3-918BC522CC5A}" type="slidenum">
              <a:rPr lang="en-US" smtClean="0"/>
              <a:pPr>
                <a:defRPr/>
              </a:pPr>
              <a:t>61</a:t>
            </a:fld>
            <a:endParaRPr lang="en-US"/>
          </a:p>
        </p:txBody>
      </p:sp>
      <p:sp>
        <p:nvSpPr>
          <p:cNvPr id="4" name="Footer Placeholder 3">
            <a:extLst>
              <a:ext uri="{FF2B5EF4-FFF2-40B4-BE49-F238E27FC236}">
                <a16:creationId xmlns:a16="http://schemas.microsoft.com/office/drawing/2014/main" id="{433D15B6-73AB-7B3E-10C3-C422A9236E19}"/>
              </a:ext>
            </a:extLst>
          </p:cNvPr>
          <p:cNvSpPr>
            <a:spLocks noGrp="1"/>
          </p:cNvSpPr>
          <p:nvPr>
            <p:ph type="ftr" sz="quarter" idx="11"/>
          </p:nvPr>
        </p:nvSpPr>
        <p:spPr/>
        <p:txBody>
          <a:bodyPr/>
          <a:lstStyle/>
          <a:p>
            <a:r>
              <a:rPr lang="en-US"/>
              <a:t>Medicare Supplement Insurance (Medigap) Policies</a:t>
            </a:r>
          </a:p>
        </p:txBody>
      </p:sp>
      <p:sp>
        <p:nvSpPr>
          <p:cNvPr id="3" name="Date Placeholder 2">
            <a:extLst>
              <a:ext uri="{FF2B5EF4-FFF2-40B4-BE49-F238E27FC236}">
                <a16:creationId xmlns:a16="http://schemas.microsoft.com/office/drawing/2014/main" id="{EC9B3CBE-F2F2-AFEB-977F-33292C0C7AAA}"/>
              </a:ext>
            </a:extLst>
          </p:cNvPr>
          <p:cNvSpPr>
            <a:spLocks noGrp="1"/>
          </p:cNvSpPr>
          <p:nvPr>
            <p:ph type="dt" sz="half" idx="10"/>
          </p:nvPr>
        </p:nvSpPr>
        <p:spPr/>
        <p:txBody>
          <a:bodyPr/>
          <a:lstStyle/>
          <a:p>
            <a:r>
              <a:rPr lang="en-US"/>
              <a:t>April 2024</a:t>
            </a:r>
          </a:p>
        </p:txBody>
      </p:sp>
    </p:spTree>
    <p:custDataLst>
      <p:tags r:id="rId1"/>
    </p:custDataLst>
    <p:extLst>
      <p:ext uri="{BB962C8B-B14F-4D97-AF65-F5344CB8AC3E}">
        <p14:creationId xmlns:p14="http://schemas.microsoft.com/office/powerpoint/2010/main" val="15123461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p:txBody>
          <a:bodyPr>
            <a:normAutofit/>
          </a:bodyPr>
          <a:lstStyle/>
          <a:p>
            <a:r>
              <a:rPr lang="en-US" sz="3000" dirty="0"/>
              <a:t>Stay Connected</a:t>
            </a:r>
          </a:p>
        </p:txBody>
      </p:sp>
      <p:sp>
        <p:nvSpPr>
          <p:cNvPr id="7" name="Text Placeholder 6">
            <a:extLst>
              <a:ext uri="{FF2B5EF4-FFF2-40B4-BE49-F238E27FC236}">
                <a16:creationId xmlns:a16="http://schemas.microsoft.com/office/drawing/2014/main" id="{0B4DC7AA-7877-A890-4246-85FF51307F74}"/>
              </a:ext>
            </a:extLst>
          </p:cNvPr>
          <p:cNvSpPr>
            <a:spLocks noGrp="1"/>
          </p:cNvSpPr>
          <p:nvPr>
            <p:ph type="body" sz="quarter" idx="13"/>
          </p:nvPr>
        </p:nvSpPr>
        <p:spPr>
          <a:xfrm>
            <a:off x="579106" y="3929596"/>
            <a:ext cx="6264332" cy="1584325"/>
          </a:xfrm>
        </p:spPr>
        <p:txBody>
          <a:bodyPr/>
          <a:lstStyle/>
          <a:p>
            <a:pPr marL="0" lvl="0" indent="0" algn="ctr">
              <a:spcAft>
                <a:spcPts val="0"/>
              </a:spcAft>
              <a:buClrTx/>
              <a:buNone/>
            </a:pPr>
            <a:r>
              <a:rPr lang="en-US" sz="2400" dirty="0"/>
              <a:t>To view available training materials, </a:t>
            </a:r>
            <a:br>
              <a:rPr lang="en-US" sz="2400" dirty="0"/>
            </a:br>
            <a:r>
              <a:rPr lang="en-US" sz="2400" dirty="0"/>
              <a:t>or subscribe to our email list, visit</a:t>
            </a:r>
          </a:p>
          <a:p>
            <a:pPr marL="0" lvl="0" indent="0" algn="ctr">
              <a:spcAft>
                <a:spcPts val="0"/>
              </a:spcAft>
              <a:buClrTx/>
              <a:buNone/>
            </a:pPr>
            <a:r>
              <a:rPr lang="en-US" sz="2400" dirty="0">
                <a:hlinkClick r:id="rId4">
                  <a:extLst>
                    <a:ext uri="{A12FA001-AC4F-418D-AE19-62706E023703}">
                      <ahyp:hlinkClr xmlns:ahyp="http://schemas.microsoft.com/office/drawing/2018/hyperlinkcolor" val="tx"/>
                    </a:ext>
                  </a:extLst>
                </a:hlinkClick>
              </a:rPr>
              <a:t>CMSnationaltrainingprogram.cms.gov</a:t>
            </a:r>
            <a:r>
              <a:rPr lang="en-US" sz="2400" dirty="0"/>
              <a:t>.</a:t>
            </a:r>
          </a:p>
        </p:txBody>
      </p:sp>
      <p:pic>
        <p:nvPicPr>
          <p:cNvPr id="4" name="Picture 3">
            <a:extLst>
              <a:ext uri="{FF2B5EF4-FFF2-40B4-BE49-F238E27FC236}">
                <a16:creationId xmlns:a16="http://schemas.microsoft.com/office/drawing/2014/main" id="{32077549-E085-4C26-98C6-D6B0B831C57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525497" y="1807490"/>
            <a:ext cx="2371550" cy="1774090"/>
          </a:xfrm>
          <a:prstGeom prst="rect">
            <a:avLst/>
          </a:prstGeom>
        </p:spPr>
      </p:pic>
      <p:sp>
        <p:nvSpPr>
          <p:cNvPr id="8" name="Text Placeholder 7">
            <a:extLst>
              <a:ext uri="{FF2B5EF4-FFF2-40B4-BE49-F238E27FC236}">
                <a16:creationId xmlns:a16="http://schemas.microsoft.com/office/drawing/2014/main" id="{437A3EC0-BA85-13E1-4D48-995C190B5683}"/>
              </a:ext>
            </a:extLst>
          </p:cNvPr>
          <p:cNvSpPr>
            <a:spLocks noGrp="1"/>
          </p:cNvSpPr>
          <p:nvPr>
            <p:ph type="body" sz="quarter" idx="14"/>
          </p:nvPr>
        </p:nvSpPr>
        <p:spPr>
          <a:xfrm>
            <a:off x="6943172" y="3929596"/>
            <a:ext cx="3666909" cy="1584325"/>
          </a:xfrm>
        </p:spPr>
        <p:txBody>
          <a:bodyPr/>
          <a:lstStyle/>
          <a:p>
            <a:pPr marL="0" lvl="0" indent="0" algn="ctr">
              <a:spcAft>
                <a:spcPts val="0"/>
              </a:spcAft>
              <a:buClrTx/>
              <a:buNone/>
            </a:pPr>
            <a:r>
              <a:rPr lang="en-US" sz="2400" dirty="0"/>
              <a:t>Contact us at </a:t>
            </a:r>
            <a:r>
              <a:rPr lang="en-US" sz="2400" dirty="0">
                <a:hlinkClick r:id="rId6">
                  <a:extLst>
                    <a:ext uri="{A12FA001-AC4F-418D-AE19-62706E023703}">
                      <ahyp:hlinkClr xmlns:ahyp="http://schemas.microsoft.com/office/drawing/2018/hyperlinkcolor" val="tx"/>
                    </a:ext>
                  </a:extLst>
                </a:hlinkClick>
              </a:rPr>
              <a:t>training@cms.hhs.gov</a:t>
            </a:r>
            <a:r>
              <a:rPr lang="en-US" sz="2400" dirty="0"/>
              <a:t>.</a:t>
            </a:r>
          </a:p>
        </p:txBody>
      </p:sp>
      <p:pic>
        <p:nvPicPr>
          <p:cNvPr id="22" name="Picture 21">
            <a:extLst>
              <a:ext uri="{FF2B5EF4-FFF2-40B4-BE49-F238E27FC236}">
                <a16:creationId xmlns:a16="http://schemas.microsoft.com/office/drawing/2014/main" id="{C2D8EE5B-F9A5-412C-9D4F-2CE35D36BFE9}"/>
              </a:ext>
              <a:ext uri="{C183D7F6-B498-43B3-948B-1728B52AA6E4}">
                <adec:decorative xmlns:adec="http://schemas.microsoft.com/office/drawing/2017/decorative" val="1"/>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t="13376" b="12037"/>
          <a:stretch/>
        </p:blipFill>
        <p:spPr>
          <a:xfrm>
            <a:off x="7344996" y="1645905"/>
            <a:ext cx="2863263" cy="2135608"/>
          </a:xfrm>
          <a:prstGeom prst="rect">
            <a:avLst/>
          </a:prstGeom>
        </p:spPr>
      </p:pic>
      <p:sp>
        <p:nvSpPr>
          <p:cNvPr id="5" name="Slide Number Placeholder 4">
            <a:extLst>
              <a:ext uri="{FF2B5EF4-FFF2-40B4-BE49-F238E27FC236}">
                <a16:creationId xmlns:a16="http://schemas.microsoft.com/office/drawing/2014/main" id="{E251AC9F-A68D-7C2C-F0B5-1D99D4F83E45}"/>
              </a:ext>
            </a:extLst>
          </p:cNvPr>
          <p:cNvSpPr>
            <a:spLocks noGrp="1"/>
          </p:cNvSpPr>
          <p:nvPr>
            <p:ph type="sldNum" sz="quarter" idx="12"/>
          </p:nvPr>
        </p:nvSpPr>
        <p:spPr/>
        <p:txBody>
          <a:bodyPr/>
          <a:lstStyle/>
          <a:p>
            <a:fld id="{0B2D781D-8844-5940-92D1-06EF0A7F581E}" type="slidenum">
              <a:rPr lang="en-US" smtClean="0"/>
              <a:pPr/>
              <a:t>62</a:t>
            </a:fld>
            <a:endParaRPr lang="en-US" dirty="0"/>
          </a:p>
        </p:txBody>
      </p:sp>
      <p:sp>
        <p:nvSpPr>
          <p:cNvPr id="3" name="Footer Placeholder 2">
            <a:extLst>
              <a:ext uri="{FF2B5EF4-FFF2-40B4-BE49-F238E27FC236}">
                <a16:creationId xmlns:a16="http://schemas.microsoft.com/office/drawing/2014/main" id="{52F93C84-E1D6-A140-990A-0FE55BEC62C1}"/>
              </a:ext>
            </a:extLst>
          </p:cNvPr>
          <p:cNvSpPr>
            <a:spLocks noGrp="1"/>
          </p:cNvSpPr>
          <p:nvPr>
            <p:ph type="ftr" sz="quarter" idx="11"/>
          </p:nvPr>
        </p:nvSpPr>
        <p:spPr/>
        <p:txBody>
          <a:bodyPr/>
          <a:lstStyle/>
          <a:p>
            <a:r>
              <a:rPr lang="en-US"/>
              <a:t>Medicare Supplement Insurance (Medigap) Policies</a:t>
            </a:r>
            <a:endParaRPr lang="en-US" dirty="0"/>
          </a:p>
        </p:txBody>
      </p:sp>
      <p:sp>
        <p:nvSpPr>
          <p:cNvPr id="2" name="Date Placeholder 1">
            <a:extLst>
              <a:ext uri="{FF2B5EF4-FFF2-40B4-BE49-F238E27FC236}">
                <a16:creationId xmlns:a16="http://schemas.microsoft.com/office/drawing/2014/main" id="{D17EC8DC-A4E9-0447-80A5-4CA4BC67AF06}"/>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615818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p:cNvSpPr>
            <a:spLocks noGrp="1"/>
          </p:cNvSpPr>
          <p:nvPr>
            <p:ph type="title"/>
          </p:nvPr>
        </p:nvSpPr>
        <p:spPr/>
        <p:txBody>
          <a:bodyPr vert="horz" lIns="91440" tIns="45720" rIns="91440" bIns="45720" rtlCol="0" anchor="ctr">
            <a:normAutofit/>
          </a:bodyPr>
          <a:lstStyle/>
          <a:p>
            <a:r>
              <a:rPr lang="en-US" sz="3000" dirty="0">
                <a:latin typeface="Arial Black" panose="020B0604020202020204" pitchFamily="34" charset="0"/>
              </a:rPr>
              <a:t>Medigap Policies</a:t>
            </a:r>
          </a:p>
        </p:txBody>
      </p:sp>
      <p:sp>
        <p:nvSpPr>
          <p:cNvPr id="4" name="Text Placeholder 3">
            <a:extLst>
              <a:ext uri="{FF2B5EF4-FFF2-40B4-BE49-F238E27FC236}">
                <a16:creationId xmlns:a16="http://schemas.microsoft.com/office/drawing/2014/main" id="{4E0F5058-E37C-48CA-CC52-E4CA67E4C82F}"/>
              </a:ext>
            </a:extLst>
          </p:cNvPr>
          <p:cNvSpPr>
            <a:spLocks noGrp="1"/>
          </p:cNvSpPr>
          <p:nvPr>
            <p:ph type="body" sz="quarter" idx="13"/>
          </p:nvPr>
        </p:nvSpPr>
        <p:spPr>
          <a:xfrm>
            <a:off x="581100" y="1338614"/>
            <a:ext cx="2633472" cy="4087368"/>
          </a:xfrm>
          <a:prstGeom prst="roundRect">
            <a:avLst/>
          </a:prstGeom>
          <a:ln w="38100">
            <a:solidFill>
              <a:srgbClr val="FFC000"/>
            </a:solidFill>
          </a:ln>
        </p:spPr>
        <p:txBody>
          <a:bodyPr tIns="2011680"/>
          <a:lstStyle/>
          <a:p>
            <a:pPr marL="0" marR="0" lvl="0" indent="0" algn="ctr" defTabSz="914400" rtl="0" eaLnBrk="1" fontAlgn="auto" latinLnBrk="0" hangingPunct="1">
              <a:lnSpc>
                <a:spcPct val="100000"/>
              </a:lnSpc>
              <a:spcBef>
                <a:spcPts val="0"/>
              </a:spcBef>
              <a:spcAft>
                <a:spcPts val="600"/>
              </a:spcAft>
              <a:buClr>
                <a:srgbClr val="00539A"/>
              </a:buClr>
              <a:buSzTx/>
              <a:buFontTx/>
              <a:buNone/>
              <a:tabLst/>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Fills “gaps” in Original Medicare (like deductibles, coinsurance, copayments) </a:t>
            </a:r>
          </a:p>
        </p:txBody>
      </p:sp>
      <p:pic>
        <p:nvPicPr>
          <p:cNvPr id="23" name="Picture 22">
            <a:extLst>
              <a:ext uri="{FF2B5EF4-FFF2-40B4-BE49-F238E27FC236}">
                <a16:creationId xmlns:a16="http://schemas.microsoft.com/office/drawing/2014/main" id="{E5A184D5-2ACC-4440-B96F-222D0A537742}"/>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81100" y="1639861"/>
            <a:ext cx="2651760" cy="1599457"/>
          </a:xfrm>
          <a:prstGeom prst="rect">
            <a:avLst/>
          </a:prstGeom>
          <a:ln>
            <a:noFill/>
          </a:ln>
          <a:effectLst>
            <a:softEdge rad="112500"/>
          </a:effectLst>
        </p:spPr>
      </p:pic>
      <p:sp>
        <p:nvSpPr>
          <p:cNvPr id="5" name="Text Placeholder 4">
            <a:extLst>
              <a:ext uri="{FF2B5EF4-FFF2-40B4-BE49-F238E27FC236}">
                <a16:creationId xmlns:a16="http://schemas.microsoft.com/office/drawing/2014/main" id="{E4F32724-8D2F-60E2-0B3F-F0B861DBD73A}"/>
              </a:ext>
            </a:extLst>
          </p:cNvPr>
          <p:cNvSpPr>
            <a:spLocks noGrp="1"/>
          </p:cNvSpPr>
          <p:nvPr>
            <p:ph type="body" sz="quarter" idx="14"/>
          </p:nvPr>
        </p:nvSpPr>
        <p:spPr>
          <a:xfrm>
            <a:off x="3380423" y="1338614"/>
            <a:ext cx="2633472" cy="4087368"/>
          </a:xfrm>
          <a:prstGeom prst="roundRect">
            <a:avLst/>
          </a:prstGeom>
          <a:ln w="38100">
            <a:solidFill>
              <a:srgbClr val="FFC000"/>
            </a:solidFill>
          </a:ln>
        </p:spPr>
        <p:txBody>
          <a:bodyPr tIns="2011680"/>
          <a:lstStyle/>
          <a:p>
            <a:pPr marL="0" marR="0" lvl="0" indent="0" algn="ctr" defTabSz="914400" rtl="0" eaLnBrk="1" fontAlgn="auto" latinLnBrk="0" hangingPunct="1">
              <a:lnSpc>
                <a:spcPct val="100000"/>
              </a:lnSpc>
              <a:spcBef>
                <a:spcPts val="0"/>
              </a:spcBef>
              <a:spcAft>
                <a:spcPts val="600"/>
              </a:spcAft>
              <a:buClr>
                <a:srgbClr val="00539A"/>
              </a:buClr>
              <a:buSzTx/>
              <a:buFontTx/>
              <a:buNone/>
              <a:tabLst/>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Sold by private insurance companies</a:t>
            </a:r>
          </a:p>
        </p:txBody>
      </p:sp>
      <p:pic>
        <p:nvPicPr>
          <p:cNvPr id="21" name="Picture 20">
            <a:extLst>
              <a:ext uri="{FF2B5EF4-FFF2-40B4-BE49-F238E27FC236}">
                <a16:creationId xmlns:a16="http://schemas.microsoft.com/office/drawing/2014/main" id="{816A48CB-B391-4751-AFF4-5F512C47DEE5}"/>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379307" y="1612547"/>
            <a:ext cx="2620745" cy="1644078"/>
          </a:xfrm>
          <a:prstGeom prst="rect">
            <a:avLst/>
          </a:prstGeom>
          <a:ln>
            <a:noFill/>
          </a:ln>
          <a:effectLst>
            <a:softEdge rad="112500"/>
          </a:effectLst>
        </p:spPr>
      </p:pic>
      <p:sp>
        <p:nvSpPr>
          <p:cNvPr id="8" name="Text Placeholder 7">
            <a:extLst>
              <a:ext uri="{FF2B5EF4-FFF2-40B4-BE49-F238E27FC236}">
                <a16:creationId xmlns:a16="http://schemas.microsoft.com/office/drawing/2014/main" id="{7C2794C7-FE79-8B2C-3162-C5814DE72B86}"/>
              </a:ext>
            </a:extLst>
          </p:cNvPr>
          <p:cNvSpPr>
            <a:spLocks noGrp="1"/>
          </p:cNvSpPr>
          <p:nvPr>
            <p:ph type="body" sz="quarter" idx="15"/>
          </p:nvPr>
        </p:nvSpPr>
        <p:spPr>
          <a:xfrm>
            <a:off x="6179746" y="1338614"/>
            <a:ext cx="2633472" cy="4087368"/>
          </a:xfrm>
          <a:prstGeom prst="roundRect">
            <a:avLst/>
          </a:prstGeom>
          <a:ln w="38100">
            <a:solidFill>
              <a:srgbClr val="FFC000"/>
            </a:solidFill>
          </a:ln>
        </p:spPr>
        <p:txBody>
          <a:bodyPr tIns="2011680"/>
          <a:lstStyle/>
          <a:p>
            <a:pPr marL="0" marR="0" lvl="0" indent="0" algn="ctr" defTabSz="914400" rtl="0" eaLnBrk="1" fontAlgn="auto" latinLnBrk="0" hangingPunct="1">
              <a:lnSpc>
                <a:spcPct val="100000"/>
              </a:lnSpc>
              <a:spcBef>
                <a:spcPts val="0"/>
              </a:spcBef>
              <a:spcAft>
                <a:spcPts val="600"/>
              </a:spcAft>
              <a:buClr>
                <a:srgbClr val="00539A"/>
              </a:buClr>
              <a:buSzTx/>
              <a:buFontTx/>
              <a:buNone/>
              <a:tabLst/>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Standardized policies, and in most states are named by letters—Plans A–N</a:t>
            </a:r>
          </a:p>
        </p:txBody>
      </p:sp>
      <p:pic>
        <p:nvPicPr>
          <p:cNvPr id="13" name="Picture 12">
            <a:extLst>
              <a:ext uri="{FF2B5EF4-FFF2-40B4-BE49-F238E27FC236}">
                <a16:creationId xmlns:a16="http://schemas.microsoft.com/office/drawing/2014/main" id="{55AD90BF-D140-4B67-B6AC-D6412F4A327E}"/>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239718" y="1612547"/>
            <a:ext cx="2620745" cy="1610221"/>
          </a:xfrm>
          <a:prstGeom prst="rect">
            <a:avLst/>
          </a:prstGeom>
          <a:ln>
            <a:noFill/>
          </a:ln>
          <a:effectLst>
            <a:softEdge rad="112500"/>
          </a:effectLst>
        </p:spPr>
      </p:pic>
      <p:sp>
        <p:nvSpPr>
          <p:cNvPr id="14" name="Text Placeholder 13">
            <a:extLst>
              <a:ext uri="{FF2B5EF4-FFF2-40B4-BE49-F238E27FC236}">
                <a16:creationId xmlns:a16="http://schemas.microsoft.com/office/drawing/2014/main" id="{D94AE835-86D8-0954-E13E-A36516CDF4D8}"/>
              </a:ext>
            </a:extLst>
          </p:cNvPr>
          <p:cNvSpPr>
            <a:spLocks noGrp="1"/>
          </p:cNvSpPr>
          <p:nvPr>
            <p:ph type="body" sz="quarter" idx="16"/>
          </p:nvPr>
        </p:nvSpPr>
        <p:spPr>
          <a:xfrm>
            <a:off x="8979069" y="1313127"/>
            <a:ext cx="2633472" cy="4087368"/>
          </a:xfrm>
          <a:prstGeom prst="roundRect">
            <a:avLst/>
          </a:prstGeom>
          <a:ln w="38100">
            <a:solidFill>
              <a:srgbClr val="FFC000"/>
            </a:solidFill>
          </a:ln>
        </p:spPr>
        <p:txBody>
          <a:bodyPr tIns="2011680"/>
          <a:lstStyle/>
          <a:p>
            <a:pPr marL="0" marR="0" lvl="0" indent="0" algn="ctr" defTabSz="914400" rtl="0" eaLnBrk="1" fontAlgn="auto" latinLnBrk="0" hangingPunct="1">
              <a:lnSpc>
                <a:spcPct val="100000"/>
              </a:lnSpc>
              <a:spcBef>
                <a:spcPts val="0"/>
              </a:spcBef>
              <a:spcAft>
                <a:spcPts val="600"/>
              </a:spcAft>
              <a:buClr>
                <a:srgbClr val="00539A"/>
              </a:buClr>
              <a:buSzTx/>
              <a:buFontTx/>
              <a:buNone/>
              <a:tabLst/>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You must have </a:t>
            </a:r>
            <a:br>
              <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Part A and Part B </a:t>
            </a:r>
            <a:br>
              <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to buy a policy</a:t>
            </a:r>
          </a:p>
        </p:txBody>
      </p:sp>
      <p:pic>
        <p:nvPicPr>
          <p:cNvPr id="25" name="Picture 24">
            <a:extLst>
              <a:ext uri="{FF2B5EF4-FFF2-40B4-BE49-F238E27FC236}">
                <a16:creationId xmlns:a16="http://schemas.microsoft.com/office/drawing/2014/main" id="{B89CA888-D08F-437B-84D2-49D4E23CD7F4}"/>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056717" y="1631865"/>
            <a:ext cx="2478177" cy="1651967"/>
          </a:xfrm>
          <a:prstGeom prst="rect">
            <a:avLst/>
          </a:prstGeom>
          <a:ln>
            <a:noFill/>
          </a:ln>
          <a:effectLst>
            <a:softEdge rad="112500"/>
          </a:effectLst>
        </p:spPr>
      </p:pic>
      <p:sp>
        <p:nvSpPr>
          <p:cNvPr id="15" name="Text Placeholder 14">
            <a:extLst>
              <a:ext uri="{FF2B5EF4-FFF2-40B4-BE49-F238E27FC236}">
                <a16:creationId xmlns:a16="http://schemas.microsoft.com/office/drawing/2014/main" id="{5BE65715-1C3D-1409-2BC5-E01E921D7482}"/>
              </a:ext>
            </a:extLst>
          </p:cNvPr>
          <p:cNvSpPr>
            <a:spLocks noGrp="1"/>
          </p:cNvSpPr>
          <p:nvPr>
            <p:ph type="body" sz="quarter" idx="17"/>
          </p:nvPr>
        </p:nvSpPr>
        <p:spPr>
          <a:xfrm>
            <a:off x="746570" y="5495538"/>
            <a:ext cx="10973180" cy="683686"/>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NOTE</a:t>
            </a:r>
            <a:r>
              <a:rPr kumimoji="0" lang="en-US" sz="1800" b="0" i="0" u="none" strike="noStrike" kern="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 Cost is usually the only difference between Medigap policies with the same plan letter sold by different insurance companies.</a:t>
            </a:r>
            <a:endParaRPr lang="en-US" dirty="0"/>
          </a:p>
        </p:txBody>
      </p:sp>
      <p:pic>
        <p:nvPicPr>
          <p:cNvPr id="31" name="Picture 30">
            <a:extLst>
              <a:ext uri="{FF2B5EF4-FFF2-40B4-BE49-F238E27FC236}">
                <a16:creationId xmlns:a16="http://schemas.microsoft.com/office/drawing/2014/main" id="{F71495E8-934A-478C-888D-FDC206C91FDE}"/>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72250" y="5500804"/>
            <a:ext cx="274320" cy="274320"/>
          </a:xfrm>
          <a:prstGeom prst="rect">
            <a:avLst/>
          </a:prstGeom>
        </p:spPr>
      </p:pic>
      <p:sp>
        <p:nvSpPr>
          <p:cNvPr id="3" name="Slide Number Placeholder 2">
            <a:extLst>
              <a:ext uri="{FF2B5EF4-FFF2-40B4-BE49-F238E27FC236}">
                <a16:creationId xmlns:a16="http://schemas.microsoft.com/office/drawing/2014/main" id="{A38F11FD-2813-888C-446C-213382762473}"/>
              </a:ext>
            </a:extLst>
          </p:cNvPr>
          <p:cNvSpPr>
            <a:spLocks noGrp="1"/>
          </p:cNvSpPr>
          <p:nvPr>
            <p:ph type="sldNum" sz="quarter" idx="12"/>
          </p:nvPr>
        </p:nvSpPr>
        <p:spPr/>
        <p:txBody>
          <a:bodyPr/>
          <a:lstStyle/>
          <a:p>
            <a:fld id="{F0CCE2AE-27A2-40B1-80D1-5342831D4722}" type="slidenum">
              <a:rPr lang="en-US" smtClean="0"/>
              <a:pPr/>
              <a:t>7</a:t>
            </a:fld>
            <a:endParaRPr lang="en-US"/>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n-US"/>
              <a:t>Medicare Supplement Insurance (Medigap) Policies</a:t>
            </a:r>
            <a:endParaRPr lang="en-US" dirty="0"/>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02742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animBg="1"/>
      <p:bldP spid="5" grpId="0" animBg="1"/>
      <p:bldP spid="8" grpId="0" animBg="1"/>
      <p:bldP spid="14" grpId="0" animBg="1"/>
      <p:bldP spid="1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D8EC380A-DD67-4710-9A2D-CA110EE1000F}"/>
              </a:ext>
            </a:extLst>
          </p:cNvPr>
          <p:cNvSpPr>
            <a:spLocks noGrp="1"/>
          </p:cNvSpPr>
          <p:nvPr>
            <p:ph type="title"/>
          </p:nvPr>
        </p:nvSpPr>
        <p:spPr/>
        <p:txBody>
          <a:bodyPr vert="horz" lIns="91440" tIns="45720" rIns="91440" bIns="45720" rtlCol="0" anchor="ctr">
            <a:normAutofit/>
          </a:bodyPr>
          <a:lstStyle/>
          <a:p>
            <a:r>
              <a:rPr lang="en-US" sz="3000" dirty="0"/>
              <a:t>What You Pay in Original Medicare in 2024: Part A</a:t>
            </a:r>
          </a:p>
        </p:txBody>
      </p:sp>
      <p:sp>
        <p:nvSpPr>
          <p:cNvPr id="12" name="Rectangle: Rounded Corners 11">
            <a:extLst>
              <a:ext uri="{FF2B5EF4-FFF2-40B4-BE49-F238E27FC236}">
                <a16:creationId xmlns:a16="http://schemas.microsoft.com/office/drawing/2014/main" id="{A7C29633-30D0-45F8-B30D-734EDBD8F50D}"/>
              </a:ext>
              <a:ext uri="{C183D7F6-B498-43B3-948B-1728B52AA6E4}">
                <adec:decorative xmlns:adec="http://schemas.microsoft.com/office/drawing/2017/decorative" val="1"/>
              </a:ext>
            </a:extLst>
          </p:cNvPr>
          <p:cNvSpPr/>
          <p:nvPr/>
        </p:nvSpPr>
        <p:spPr>
          <a:xfrm>
            <a:off x="562627" y="1266229"/>
            <a:ext cx="5299552" cy="496613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E20EAF26-A1AE-4BE9-80DA-056BC6BF2BBF}"/>
              </a:ext>
              <a:ext uri="{C183D7F6-B498-43B3-948B-1728B52AA6E4}">
                <adec:decorative xmlns:adec="http://schemas.microsoft.com/office/drawing/2017/decorative" val="1"/>
              </a:ext>
            </a:extLst>
          </p:cNvPr>
          <p:cNvSpPr/>
          <p:nvPr/>
        </p:nvSpPr>
        <p:spPr>
          <a:xfrm>
            <a:off x="562627" y="1958787"/>
            <a:ext cx="5299552" cy="411716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28600" indent="-228600">
              <a:spcBef>
                <a:spcPts val="0"/>
              </a:spcBef>
              <a:spcAft>
                <a:spcPts val="300"/>
              </a:spcAft>
              <a:buFont typeface="Wingdings" pitchFamily="2" charset="2"/>
              <a:buChar char="§"/>
            </a:pP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9" name="Content Placeholder 8">
            <a:extLst>
              <a:ext uri="{FF2B5EF4-FFF2-40B4-BE49-F238E27FC236}">
                <a16:creationId xmlns:a16="http://schemas.microsoft.com/office/drawing/2014/main" id="{75732D4F-4FDC-02C7-72B5-C4281DC17DA7}"/>
              </a:ext>
            </a:extLst>
          </p:cNvPr>
          <p:cNvSpPr>
            <a:spLocks noGrp="1"/>
          </p:cNvSpPr>
          <p:nvPr>
            <p:ph sz="quarter" idx="13"/>
          </p:nvPr>
        </p:nvSpPr>
        <p:spPr>
          <a:xfrm>
            <a:off x="569148" y="1237654"/>
            <a:ext cx="5303520" cy="4965192"/>
          </a:xfrm>
          <a:prstGeom prst="roundRect">
            <a:avLst/>
          </a:prstGeom>
        </p:spPr>
        <p:txBody>
          <a:bodyPr tIns="0"/>
          <a:lstStyle/>
          <a:p>
            <a:pPr marL="0" lvl="0" indent="0" algn="ctr">
              <a:spcAft>
                <a:spcPts val="2400"/>
              </a:spcAft>
              <a:buClrTx/>
              <a:buNone/>
            </a:pPr>
            <a:r>
              <a:rPr lang="en-US" sz="2200" b="1" dirty="0">
                <a:solidFill>
                  <a:prstClr val="white"/>
                </a:solidFill>
              </a:rPr>
              <a:t>Hospital Inpatient Stay</a:t>
            </a:r>
          </a:p>
          <a:p>
            <a:pPr marL="228600" lvl="0" indent="-228600">
              <a:spcAft>
                <a:spcPts val="300"/>
              </a:spcAft>
              <a:buClrTx/>
            </a:pPr>
            <a:r>
              <a:rPr lang="en-US" sz="1800" dirty="0">
                <a:solidFill>
                  <a:srgbClr val="4472C4">
                    <a:lumMod val="50000"/>
                  </a:srgbClr>
                </a:solidFill>
              </a:rPr>
              <a:t>$1,632 deductible for each benefit period.</a:t>
            </a:r>
          </a:p>
          <a:p>
            <a:pPr marL="228600" lvl="0" indent="-228600">
              <a:spcAft>
                <a:spcPts val="300"/>
              </a:spcAft>
              <a:buClrTx/>
            </a:pPr>
            <a:r>
              <a:rPr lang="en-US" sz="1800" dirty="0">
                <a:solidFill>
                  <a:srgbClr val="4472C4">
                    <a:lumMod val="50000"/>
                  </a:srgbClr>
                </a:solidFill>
              </a:rPr>
              <a:t>Days 1–60: $0 coinsurance of each benefit period.</a:t>
            </a:r>
          </a:p>
          <a:p>
            <a:pPr marL="228600" lvl="0" indent="-228600">
              <a:spcAft>
                <a:spcPts val="300"/>
              </a:spcAft>
              <a:buClrTx/>
            </a:pPr>
            <a:r>
              <a:rPr lang="en-US" sz="1800" dirty="0">
                <a:solidFill>
                  <a:srgbClr val="4472C4">
                    <a:lumMod val="50000"/>
                  </a:srgbClr>
                </a:solidFill>
              </a:rPr>
              <a:t>Days 61–90: $408 coinsurance per day of each benefit period.</a:t>
            </a:r>
          </a:p>
          <a:p>
            <a:pPr marL="228600" lvl="0" indent="-228600">
              <a:spcAft>
                <a:spcPts val="300"/>
              </a:spcAft>
              <a:buClrTx/>
            </a:pPr>
            <a:r>
              <a:rPr lang="en-US" sz="1800" dirty="0">
                <a:solidFill>
                  <a:srgbClr val="4472C4">
                    <a:lumMod val="50000"/>
                  </a:srgbClr>
                </a:solidFill>
              </a:rPr>
              <a:t>Days 91 and beyond: $816 coinsurance per each “lifetime reserve day” after day 90 of each benefit period (up to 60 days over your lifetime).</a:t>
            </a:r>
          </a:p>
          <a:p>
            <a:pPr marL="228600" lvl="0" indent="-228600">
              <a:spcAft>
                <a:spcPts val="300"/>
              </a:spcAft>
              <a:buClrTx/>
            </a:pPr>
            <a:r>
              <a:rPr lang="en-US" sz="1800" dirty="0">
                <a:solidFill>
                  <a:srgbClr val="4472C4">
                    <a:lumMod val="50000"/>
                  </a:srgbClr>
                </a:solidFill>
              </a:rPr>
              <a:t>Beyond lifetime reserve days: all costs.</a:t>
            </a:r>
            <a:endParaRPr lang="en-US" sz="2200" b="1" dirty="0">
              <a:solidFill>
                <a:prstClr val="white"/>
              </a:solidFill>
            </a:endParaRPr>
          </a:p>
        </p:txBody>
      </p:sp>
      <p:sp>
        <p:nvSpPr>
          <p:cNvPr id="17" name="Rectangle: Rounded Corners 16">
            <a:extLst>
              <a:ext uri="{FF2B5EF4-FFF2-40B4-BE49-F238E27FC236}">
                <a16:creationId xmlns:a16="http://schemas.microsoft.com/office/drawing/2014/main" id="{0C83B77A-AE7B-44E7-84B7-95BA5B60843F}"/>
              </a:ext>
              <a:ext uri="{C183D7F6-B498-43B3-948B-1728B52AA6E4}">
                <adec:decorative xmlns:adec="http://schemas.microsoft.com/office/drawing/2017/decorative" val="1"/>
              </a:ext>
            </a:extLst>
          </p:cNvPr>
          <p:cNvSpPr/>
          <p:nvPr/>
        </p:nvSpPr>
        <p:spPr>
          <a:xfrm>
            <a:off x="6329822" y="1266229"/>
            <a:ext cx="5299551" cy="496613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9BBC722A-C85C-4DDA-8F0B-AEB875AEAC3B}"/>
              </a:ext>
              <a:ext uri="{C183D7F6-B498-43B3-948B-1728B52AA6E4}">
                <adec:decorative xmlns:adec="http://schemas.microsoft.com/office/drawing/2017/decorative" val="1"/>
              </a:ext>
            </a:extLst>
          </p:cNvPr>
          <p:cNvSpPr/>
          <p:nvPr/>
        </p:nvSpPr>
        <p:spPr>
          <a:xfrm>
            <a:off x="6329822" y="1961152"/>
            <a:ext cx="5299551" cy="41148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spcBef>
                <a:spcPts val="0"/>
              </a:spcBef>
              <a:spcAft>
                <a:spcPts val="300"/>
              </a:spcAft>
              <a:buFont typeface="Wingdings" pitchFamily="2" charset="2"/>
              <a:buChar char="§"/>
            </a:pPr>
            <a:endParaRPr lang="en-US" dirty="0">
              <a:solidFill>
                <a:schemeClr val="accent1">
                  <a:lumMod val="50000"/>
                </a:schemeClr>
              </a:solidFill>
              <a:latin typeface="Arial" panose="020B0604020202020204" pitchFamily="34" charset="0"/>
              <a:cs typeface="Arial" panose="020B0604020202020204" pitchFamily="34" charset="0"/>
            </a:endParaRPr>
          </a:p>
        </p:txBody>
      </p:sp>
      <p:sp>
        <p:nvSpPr>
          <p:cNvPr id="10" name="Content Placeholder 9">
            <a:extLst>
              <a:ext uri="{FF2B5EF4-FFF2-40B4-BE49-F238E27FC236}">
                <a16:creationId xmlns:a16="http://schemas.microsoft.com/office/drawing/2014/main" id="{789C0CB0-9BD6-7C6E-DBF2-7B87A30E06D0}"/>
              </a:ext>
            </a:extLst>
          </p:cNvPr>
          <p:cNvSpPr>
            <a:spLocks noGrp="1"/>
          </p:cNvSpPr>
          <p:nvPr>
            <p:ph sz="quarter" idx="14"/>
          </p:nvPr>
        </p:nvSpPr>
        <p:spPr>
          <a:xfrm>
            <a:off x="6394903" y="1266229"/>
            <a:ext cx="5303520" cy="4965192"/>
          </a:xfrm>
          <a:prstGeom prst="roundRect">
            <a:avLst/>
          </a:prstGeom>
        </p:spPr>
        <p:txBody>
          <a:bodyPr tIns="0">
            <a:normAutofit lnSpcReduction="10000"/>
          </a:bodyPr>
          <a:lstStyle/>
          <a:p>
            <a:pPr marL="0" lvl="0" indent="0" algn="ctr">
              <a:spcAft>
                <a:spcPts val="2400"/>
              </a:spcAft>
              <a:buClrTx/>
              <a:buNone/>
            </a:pPr>
            <a:r>
              <a:rPr lang="en-US" sz="2200" b="1" dirty="0">
                <a:solidFill>
                  <a:prstClr val="white"/>
                </a:solidFill>
              </a:rPr>
              <a:t>Mental Health Inpatient Stay</a:t>
            </a:r>
          </a:p>
          <a:p>
            <a:pPr marL="228600" lvl="0" indent="-228600">
              <a:spcAft>
                <a:spcPts val="300"/>
              </a:spcAft>
              <a:buClrTx/>
            </a:pPr>
            <a:r>
              <a:rPr lang="en-US" sz="1800" dirty="0">
                <a:solidFill>
                  <a:srgbClr val="4472C4">
                    <a:lumMod val="50000"/>
                  </a:srgbClr>
                </a:solidFill>
              </a:rPr>
              <a:t>$1,632 deductible for each benefit period.</a:t>
            </a:r>
          </a:p>
          <a:p>
            <a:pPr marL="228600" lvl="0" indent="-228600">
              <a:spcAft>
                <a:spcPts val="300"/>
              </a:spcAft>
              <a:buClrTx/>
            </a:pPr>
            <a:r>
              <a:rPr lang="en-US" sz="1800" dirty="0">
                <a:solidFill>
                  <a:srgbClr val="4472C4">
                    <a:lumMod val="50000"/>
                  </a:srgbClr>
                </a:solidFill>
              </a:rPr>
              <a:t>Days 1–60: $0 coinsurance per day of each benefit period.</a:t>
            </a:r>
          </a:p>
          <a:p>
            <a:pPr marL="228600" lvl="0" indent="-228600">
              <a:spcAft>
                <a:spcPts val="300"/>
              </a:spcAft>
              <a:buClrTx/>
            </a:pPr>
            <a:r>
              <a:rPr lang="en-US" sz="1800" dirty="0">
                <a:solidFill>
                  <a:srgbClr val="4472C4">
                    <a:lumMod val="50000"/>
                  </a:srgbClr>
                </a:solidFill>
              </a:rPr>
              <a:t>Days 61–90: $408 coinsurance per day of each benefit period.</a:t>
            </a:r>
          </a:p>
          <a:p>
            <a:pPr marL="228600" lvl="0" indent="-228600">
              <a:spcAft>
                <a:spcPts val="300"/>
              </a:spcAft>
              <a:buClrTx/>
            </a:pPr>
            <a:r>
              <a:rPr lang="en-US" sz="1800" dirty="0">
                <a:solidFill>
                  <a:srgbClr val="4472C4">
                    <a:lumMod val="50000"/>
                  </a:srgbClr>
                </a:solidFill>
              </a:rPr>
              <a:t>Days 91 and beyond: $816 coinsurance per each "lifetime reserve day" after day 90 of each benefit period (up to 60 days over your lifetime).</a:t>
            </a:r>
          </a:p>
          <a:p>
            <a:pPr marL="228600" lvl="0" indent="-228600">
              <a:spcAft>
                <a:spcPts val="300"/>
              </a:spcAft>
              <a:buClrTx/>
            </a:pPr>
            <a:r>
              <a:rPr lang="en-US" sz="1800" dirty="0">
                <a:solidFill>
                  <a:srgbClr val="4472C4">
                    <a:lumMod val="50000"/>
                  </a:srgbClr>
                </a:solidFill>
              </a:rPr>
              <a:t>Beyond lifetime reserve days: all costs. </a:t>
            </a:r>
          </a:p>
          <a:p>
            <a:pPr marL="228600" lvl="0" indent="-228600">
              <a:spcAft>
                <a:spcPts val="300"/>
              </a:spcAft>
              <a:buClrTx/>
            </a:pPr>
            <a:r>
              <a:rPr lang="en-US" sz="1800" dirty="0">
                <a:solidFill>
                  <a:srgbClr val="4472C4">
                    <a:lumMod val="50000"/>
                  </a:srgbClr>
                </a:solidFill>
              </a:rPr>
              <a:t>20% of the Medicare-approved amount for mental health services you get from doctors and other providers while you're a hospital inpatient.</a:t>
            </a:r>
          </a:p>
        </p:txBody>
      </p:sp>
      <p:sp>
        <p:nvSpPr>
          <p:cNvPr id="6" name="Slide Number Placeholder 5">
            <a:extLst>
              <a:ext uri="{FF2B5EF4-FFF2-40B4-BE49-F238E27FC236}">
                <a16:creationId xmlns:a16="http://schemas.microsoft.com/office/drawing/2014/main" id="{06EF5FD0-571A-1E62-838D-C118FBD9F503}"/>
              </a:ext>
            </a:extLst>
          </p:cNvPr>
          <p:cNvSpPr>
            <a:spLocks noGrp="1"/>
          </p:cNvSpPr>
          <p:nvPr>
            <p:ph type="sldNum" sz="quarter" idx="12"/>
          </p:nvPr>
        </p:nvSpPr>
        <p:spPr/>
        <p:txBody>
          <a:bodyPr/>
          <a:lstStyle/>
          <a:p>
            <a:fld id="{F0CCE2AE-27A2-40B1-80D1-5342831D4722}" type="slidenum">
              <a:rPr lang="en-US" smtClean="0"/>
              <a:t>8</a:t>
            </a:fld>
            <a:endParaRPr lang="en-US"/>
          </a:p>
        </p:txBody>
      </p:sp>
      <p:sp>
        <p:nvSpPr>
          <p:cNvPr id="3" name="Footer Placeholder 2">
            <a:extLst>
              <a:ext uri="{FF2B5EF4-FFF2-40B4-BE49-F238E27FC236}">
                <a16:creationId xmlns:a16="http://schemas.microsoft.com/office/drawing/2014/main" id="{032B7A9F-51C7-4802-B14F-DC3C389D7B80}"/>
              </a:ext>
            </a:extLst>
          </p:cNvPr>
          <p:cNvSpPr>
            <a:spLocks noGrp="1"/>
          </p:cNvSpPr>
          <p:nvPr>
            <p:ph type="ftr" sz="quarter" idx="11"/>
          </p:nvPr>
        </p:nvSpPr>
        <p:spPr/>
        <p:txBody>
          <a:bodyPr/>
          <a:lstStyle/>
          <a:p>
            <a:r>
              <a:rPr lang="en-US"/>
              <a:t>Medicare Supplement Insurance (Medigap) Policies</a:t>
            </a:r>
            <a:endParaRPr lang="en-US" dirty="0"/>
          </a:p>
        </p:txBody>
      </p:sp>
      <p:sp>
        <p:nvSpPr>
          <p:cNvPr id="2" name="Date Placeholder 1">
            <a:extLst>
              <a:ext uri="{FF2B5EF4-FFF2-40B4-BE49-F238E27FC236}">
                <a16:creationId xmlns:a16="http://schemas.microsoft.com/office/drawing/2014/main" id="{3DE5F4AD-71A0-4D2F-8509-D54A7846962B}"/>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215090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9" grpId="0" uiExpand="1"/>
      <p:bldP spid="17" grpId="0" animBg="1"/>
      <p:bldP spid="18"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D8EC380A-DD67-4710-9A2D-CA110EE1000F}"/>
              </a:ext>
            </a:extLst>
          </p:cNvPr>
          <p:cNvSpPr>
            <a:spLocks noGrp="1"/>
          </p:cNvSpPr>
          <p:nvPr>
            <p:ph type="title"/>
          </p:nvPr>
        </p:nvSpPr>
        <p:spPr/>
        <p:txBody>
          <a:bodyPr vert="horz" lIns="91440" tIns="45720" rIns="91440" bIns="45720" rtlCol="0" anchor="ctr">
            <a:normAutofit/>
          </a:bodyPr>
          <a:lstStyle/>
          <a:p>
            <a:r>
              <a:rPr lang="en-US" dirty="0"/>
              <a:t>What You Pay in Original Medicare in 2023: Part A </a:t>
            </a:r>
            <a:br>
              <a:rPr lang="en-US" dirty="0"/>
            </a:br>
            <a:r>
              <a:rPr lang="en-US" dirty="0"/>
              <a:t>(continued)</a:t>
            </a:r>
          </a:p>
        </p:txBody>
      </p:sp>
      <p:sp>
        <p:nvSpPr>
          <p:cNvPr id="17" name="Rectangle: Rounded Corners 16">
            <a:extLst>
              <a:ext uri="{FF2B5EF4-FFF2-40B4-BE49-F238E27FC236}">
                <a16:creationId xmlns:a16="http://schemas.microsoft.com/office/drawing/2014/main" id="{0C83B77A-AE7B-44E7-84B7-95BA5B60843F}"/>
              </a:ext>
              <a:ext uri="{C183D7F6-B498-43B3-948B-1728B52AA6E4}">
                <adec:decorative xmlns:adec="http://schemas.microsoft.com/office/drawing/2017/decorative" val="1"/>
              </a:ext>
            </a:extLst>
          </p:cNvPr>
          <p:cNvSpPr/>
          <p:nvPr/>
        </p:nvSpPr>
        <p:spPr>
          <a:xfrm>
            <a:off x="566995" y="1188272"/>
            <a:ext cx="5486400" cy="22860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9BBC722A-C85C-4DDA-8F0B-AEB875AEAC3B}"/>
              </a:ext>
              <a:ext uri="{C183D7F6-B498-43B3-948B-1728B52AA6E4}">
                <adec:decorative xmlns:adec="http://schemas.microsoft.com/office/drawing/2017/decorative" val="1"/>
              </a:ext>
            </a:extLst>
          </p:cNvPr>
          <p:cNvSpPr/>
          <p:nvPr/>
        </p:nvSpPr>
        <p:spPr>
          <a:xfrm>
            <a:off x="566995" y="1733387"/>
            <a:ext cx="5486400" cy="165621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880" indent="-182880" defTabSz="514338">
              <a:spcBef>
                <a:spcPts val="600"/>
              </a:spcBef>
              <a:buFont typeface="Wingdings" panose="05000000000000000000" pitchFamily="2" charset="2"/>
              <a:buChar char="§"/>
            </a:pPr>
            <a:endParaRPr lang="en-US" sz="1900" dirty="0">
              <a:solidFill>
                <a:schemeClr val="accent1">
                  <a:lumMod val="50000"/>
                </a:schemeClr>
              </a:solidFill>
              <a:latin typeface="Arial" panose="020B0604020202020204" pitchFamily="34" charset="0"/>
              <a:cs typeface="Arial" panose="020B0604020202020204" pitchFamily="34" charset="0"/>
            </a:endParaRPr>
          </a:p>
        </p:txBody>
      </p:sp>
      <p:sp>
        <p:nvSpPr>
          <p:cNvPr id="5" name="Content Placeholder 1">
            <a:extLst>
              <a:ext uri="{FF2B5EF4-FFF2-40B4-BE49-F238E27FC236}">
                <a16:creationId xmlns:a16="http://schemas.microsoft.com/office/drawing/2014/main" id="{18DB6AE9-0B36-8CE1-8222-6148C4459156}"/>
              </a:ext>
            </a:extLst>
          </p:cNvPr>
          <p:cNvSpPr>
            <a:spLocks noGrp="1"/>
          </p:cNvSpPr>
          <p:nvPr>
            <p:ph sz="quarter" idx="13"/>
          </p:nvPr>
        </p:nvSpPr>
        <p:spPr>
          <a:xfrm>
            <a:off x="630901" y="1247530"/>
            <a:ext cx="5486400" cy="2286000"/>
          </a:xfrm>
        </p:spPr>
        <p:txBody>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Skilled Nursing Facility (SNF) Stay</a:t>
            </a:r>
          </a:p>
          <a:p>
            <a:pPr marL="182880" marR="0" lvl="0" indent="-182880" algn="l" defTabSz="514338"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9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Days 1–20: $0 for each benefit period.</a:t>
            </a:r>
          </a:p>
          <a:p>
            <a:pPr marL="182880" marR="0" lvl="0" indent="-182880" algn="l" defTabSz="514338"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9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Days 21–100: $204 coinsurance per day for each benefit period.</a:t>
            </a:r>
          </a:p>
          <a:p>
            <a:pPr marL="182880" marR="0" lvl="0" indent="-182880" algn="l" defTabSz="514338"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9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Days 101 and beyond: all costs.</a:t>
            </a:r>
          </a:p>
        </p:txBody>
      </p:sp>
      <p:sp>
        <p:nvSpPr>
          <p:cNvPr id="21" name="Rectangle: Rounded Corners 20">
            <a:extLst>
              <a:ext uri="{FF2B5EF4-FFF2-40B4-BE49-F238E27FC236}">
                <a16:creationId xmlns:a16="http://schemas.microsoft.com/office/drawing/2014/main" id="{4561DDFF-0328-4C24-8FB9-9528A298B264}"/>
              </a:ext>
              <a:ext uri="{C183D7F6-B498-43B3-948B-1728B52AA6E4}">
                <adec:decorative xmlns:adec="http://schemas.microsoft.com/office/drawing/2017/decorative" val="1"/>
              </a:ext>
            </a:extLst>
          </p:cNvPr>
          <p:cNvSpPr/>
          <p:nvPr/>
        </p:nvSpPr>
        <p:spPr>
          <a:xfrm>
            <a:off x="609599" y="3596317"/>
            <a:ext cx="5486400" cy="191016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66704E5E-C2CE-4DEA-A8ED-E18055870AB7}"/>
              </a:ext>
              <a:ext uri="{C183D7F6-B498-43B3-948B-1728B52AA6E4}">
                <adec:decorative xmlns:adec="http://schemas.microsoft.com/office/drawing/2017/decorative" val="1"/>
              </a:ext>
            </a:extLst>
          </p:cNvPr>
          <p:cNvSpPr/>
          <p:nvPr/>
        </p:nvSpPr>
        <p:spPr>
          <a:xfrm>
            <a:off x="609599" y="4179532"/>
            <a:ext cx="5486400" cy="126051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880" indent="-182880" defTabSz="514338">
              <a:spcBef>
                <a:spcPts val="600"/>
              </a:spcBef>
              <a:buFont typeface="Wingdings" panose="05000000000000000000" pitchFamily="2" charset="2"/>
              <a:buChar char="§"/>
            </a:pPr>
            <a:endParaRPr lang="en-US" sz="1900" dirty="0">
              <a:solidFill>
                <a:schemeClr val="accent1">
                  <a:lumMod val="50000"/>
                </a:schemeClr>
              </a:solidFill>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C9213756-A52E-BDCC-B660-3FDC9025B074}"/>
              </a:ext>
            </a:extLst>
          </p:cNvPr>
          <p:cNvSpPr>
            <a:spLocks noGrp="1"/>
          </p:cNvSpPr>
          <p:nvPr>
            <p:ph sz="quarter" idx="14"/>
          </p:nvPr>
        </p:nvSpPr>
        <p:spPr>
          <a:xfrm>
            <a:off x="630901" y="3611411"/>
            <a:ext cx="5486400" cy="1911096"/>
          </a:xfrm>
          <a:prstGeom prst="roundRect">
            <a:avLst/>
          </a:prstGeom>
        </p:spPr>
        <p:txBody>
          <a:bodyPr>
            <a:normAutofit lnSpcReduction="10000"/>
          </a:bodyPr>
          <a:lstStyle/>
          <a:p>
            <a:pPr marL="0" marR="0" lvl="0" indent="0" algn="ctr" defTabSz="914400" rtl="0" eaLnBrk="1" fontAlgn="auto" latinLnBrk="0" hangingPunct="1">
              <a:lnSpc>
                <a:spcPct val="100000"/>
              </a:lnSpc>
              <a:spcBef>
                <a:spcPts val="0"/>
              </a:spcBef>
              <a:spcAft>
                <a:spcPts val="240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Home Health Care</a:t>
            </a:r>
          </a:p>
          <a:p>
            <a:pPr marL="182880" marR="0" lvl="0" indent="-182880" algn="l" defTabSz="514338"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9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$0 for home health care services.</a:t>
            </a:r>
          </a:p>
          <a:p>
            <a:pPr marL="182880" marR="0" lvl="0" indent="-182880" algn="l" defTabSz="514338"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9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20% of the Medicare-approved amount for durable medical equipment (DME).</a:t>
            </a:r>
          </a:p>
        </p:txBody>
      </p:sp>
      <p:sp>
        <p:nvSpPr>
          <p:cNvPr id="12" name="Rectangle: Rounded Corners 11">
            <a:extLst>
              <a:ext uri="{FF2B5EF4-FFF2-40B4-BE49-F238E27FC236}">
                <a16:creationId xmlns:a16="http://schemas.microsoft.com/office/drawing/2014/main" id="{A7C29633-30D0-45F8-B30D-734EDBD8F50D}"/>
              </a:ext>
              <a:ext uri="{C183D7F6-B498-43B3-948B-1728B52AA6E4}">
                <adec:decorative xmlns:adec="http://schemas.microsoft.com/office/drawing/2017/decorative" val="1"/>
              </a:ext>
            </a:extLst>
          </p:cNvPr>
          <p:cNvSpPr/>
          <p:nvPr/>
        </p:nvSpPr>
        <p:spPr>
          <a:xfrm>
            <a:off x="6329822" y="1133387"/>
            <a:ext cx="5486400" cy="438912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E20EAF26-A1AE-4BE9-80DA-056BC6BF2BBF}"/>
              </a:ext>
              <a:ext uri="{C183D7F6-B498-43B3-948B-1728B52AA6E4}">
                <adec:decorative xmlns:adec="http://schemas.microsoft.com/office/drawing/2017/decorative" val="1"/>
              </a:ext>
            </a:extLst>
          </p:cNvPr>
          <p:cNvSpPr/>
          <p:nvPr/>
        </p:nvSpPr>
        <p:spPr>
          <a:xfrm>
            <a:off x="6329822" y="1670823"/>
            <a:ext cx="5486400" cy="376495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880" lvl="0" indent="-182880" defTabSz="514338">
              <a:spcBef>
                <a:spcPts val="600"/>
              </a:spcBef>
              <a:buFont typeface="Wingdings" panose="05000000000000000000" pitchFamily="2" charset="2"/>
              <a:buChar char="§"/>
              <a:defRPr/>
            </a:pPr>
            <a:endParaRPr lang="en-US" sz="1900" dirty="0">
              <a:solidFill>
                <a:schemeClr val="accent1">
                  <a:lumMod val="50000"/>
                </a:schemeClr>
              </a:solidFill>
              <a:latin typeface="Arial" panose="020B0604020202020204" pitchFamily="34" charset="0"/>
              <a:cs typeface="Arial" panose="020B0604020202020204" pitchFamily="34" charset="0"/>
            </a:endParaRPr>
          </a:p>
        </p:txBody>
      </p:sp>
      <p:sp>
        <p:nvSpPr>
          <p:cNvPr id="7" name="Content Placeholder 3">
            <a:extLst>
              <a:ext uri="{FF2B5EF4-FFF2-40B4-BE49-F238E27FC236}">
                <a16:creationId xmlns:a16="http://schemas.microsoft.com/office/drawing/2014/main" id="{31160534-A89C-D911-CD93-08ADCE9EE5F5}"/>
              </a:ext>
            </a:extLst>
          </p:cNvPr>
          <p:cNvSpPr>
            <a:spLocks noGrp="1"/>
          </p:cNvSpPr>
          <p:nvPr>
            <p:ph sz="quarter" idx="15"/>
          </p:nvPr>
        </p:nvSpPr>
        <p:spPr>
          <a:xfrm>
            <a:off x="6287218" y="1019087"/>
            <a:ext cx="5486400" cy="4503420"/>
          </a:xfrm>
          <a:prstGeom prst="roundRect">
            <a:avLst/>
          </a:prstGeom>
        </p:spPr>
        <p:txBody>
          <a:bodyPr>
            <a:normAutofit lnSpcReduction="10000"/>
          </a:bodyPr>
          <a:lstStyle/>
          <a:p>
            <a:pPr marL="0" marR="0" lvl="0" indent="0" algn="ctr" defTabSz="914400" rtl="0" eaLnBrk="1" fontAlgn="auto" latinLnBrk="0" hangingPunct="1">
              <a:lnSpc>
                <a:spcPct val="100000"/>
              </a:lnSpc>
              <a:spcBef>
                <a:spcPts val="0"/>
              </a:spcBef>
              <a:spcAft>
                <a:spcPts val="240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Hospice Care</a:t>
            </a:r>
          </a:p>
          <a:p>
            <a:pPr marL="182880" marR="0" lvl="0" indent="-182880" algn="l" defTabSz="514338"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9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$0 for hospice care.</a:t>
            </a:r>
          </a:p>
          <a:p>
            <a:pPr marL="182880" marR="0" lvl="0" indent="-182880" algn="l" defTabSz="514338"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9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You may need to pay a copayment of no more than $5 for each prescription drug and other similar products for pain relief and symptom control while you're at home. </a:t>
            </a:r>
          </a:p>
          <a:p>
            <a:pPr marL="182880" marR="0" lvl="0" indent="-182880" algn="l" defTabSz="514338"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9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You may need to pay 5% of the Medicare-approved amount for inpatient respite care.</a:t>
            </a:r>
          </a:p>
          <a:p>
            <a:pPr marL="182880" marR="0" lvl="0" indent="-182880" algn="l" defTabSz="514338"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19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Medicare doesn't cover room and board when you get hospice care in your home or another facility where you live (like a nursing home).</a:t>
            </a:r>
          </a:p>
        </p:txBody>
      </p:sp>
      <p:sp>
        <p:nvSpPr>
          <p:cNvPr id="25" name="Rectangle: Rounded Corners 24">
            <a:extLst>
              <a:ext uri="{FF2B5EF4-FFF2-40B4-BE49-F238E27FC236}">
                <a16:creationId xmlns:a16="http://schemas.microsoft.com/office/drawing/2014/main" id="{C2342BEB-E9E1-4A9D-BE1B-B61474B89961}"/>
              </a:ext>
              <a:ext uri="{C183D7F6-B498-43B3-948B-1728B52AA6E4}">
                <adec:decorative xmlns:adec="http://schemas.microsoft.com/office/drawing/2017/decorative" val="1"/>
              </a:ext>
            </a:extLst>
          </p:cNvPr>
          <p:cNvSpPr/>
          <p:nvPr/>
        </p:nvSpPr>
        <p:spPr>
          <a:xfrm>
            <a:off x="562627" y="5692429"/>
            <a:ext cx="11243014" cy="681295"/>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4577B471-EC0C-4E82-852D-C5F2795DB3C0}"/>
              </a:ext>
              <a:ext uri="{C183D7F6-B498-43B3-948B-1728B52AA6E4}">
                <adec:decorative xmlns:adec="http://schemas.microsoft.com/office/drawing/2017/decorative" val="1"/>
              </a:ext>
            </a:extLst>
          </p:cNvPr>
          <p:cNvSpPr/>
          <p:nvPr/>
        </p:nvSpPr>
        <p:spPr>
          <a:xfrm>
            <a:off x="1692879" y="5803455"/>
            <a:ext cx="10028040" cy="46166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0"/>
              </a:spcBef>
            </a:pPr>
            <a:endParaRPr lang="en-US" sz="1900" dirty="0">
              <a:solidFill>
                <a:schemeClr val="accent1">
                  <a:lumMod val="50000"/>
                </a:schemeClr>
              </a:solidFill>
              <a:latin typeface="Arial" panose="020B0604020202020204" pitchFamily="34" charset="0"/>
              <a:cs typeface="Arial" panose="020B0604020202020204" pitchFamily="34" charset="0"/>
            </a:endParaRPr>
          </a:p>
        </p:txBody>
      </p:sp>
      <p:sp>
        <p:nvSpPr>
          <p:cNvPr id="8" name="Content Placeholder 4">
            <a:extLst>
              <a:ext uri="{FF2B5EF4-FFF2-40B4-BE49-F238E27FC236}">
                <a16:creationId xmlns:a16="http://schemas.microsoft.com/office/drawing/2014/main" id="{E4C7154D-B7CA-0AAB-6855-572254E6C006}"/>
              </a:ext>
            </a:extLst>
          </p:cNvPr>
          <p:cNvSpPr>
            <a:spLocks noGrp="1"/>
          </p:cNvSpPr>
          <p:nvPr>
            <p:ph sz="quarter" idx="16"/>
          </p:nvPr>
        </p:nvSpPr>
        <p:spPr>
          <a:xfrm>
            <a:off x="783608" y="5769426"/>
            <a:ext cx="9493155" cy="55019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Blood</a:t>
            </a:r>
            <a:r>
              <a:rPr lang="en-US" sz="2400" dirty="0"/>
              <a:t>	</a:t>
            </a:r>
            <a:r>
              <a:rPr kumimoji="0" lang="en-US" sz="19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If hospital gets it from a blood bank at no charge, you have no charge.</a:t>
            </a:r>
          </a:p>
        </p:txBody>
      </p:sp>
      <p:sp>
        <p:nvSpPr>
          <p:cNvPr id="4" name="Slide Number Placeholder 3">
            <a:extLst>
              <a:ext uri="{FF2B5EF4-FFF2-40B4-BE49-F238E27FC236}">
                <a16:creationId xmlns:a16="http://schemas.microsoft.com/office/drawing/2014/main" id="{E01A2A26-C1DD-AF0B-4CC8-9D0A61359478}"/>
              </a:ext>
            </a:extLst>
          </p:cNvPr>
          <p:cNvSpPr>
            <a:spLocks noGrp="1"/>
          </p:cNvSpPr>
          <p:nvPr>
            <p:ph type="sldNum" sz="quarter" idx="12"/>
          </p:nvPr>
        </p:nvSpPr>
        <p:spPr/>
        <p:txBody>
          <a:bodyPr/>
          <a:lstStyle/>
          <a:p>
            <a:fld id="{F0CCE2AE-27A2-40B1-80D1-5342831D4722}" type="slidenum">
              <a:rPr lang="en-US" smtClean="0"/>
              <a:t>9</a:t>
            </a:fld>
            <a:endParaRPr lang="en-US"/>
          </a:p>
        </p:txBody>
      </p:sp>
      <p:sp>
        <p:nvSpPr>
          <p:cNvPr id="3" name="Footer Placeholder 2">
            <a:extLst>
              <a:ext uri="{FF2B5EF4-FFF2-40B4-BE49-F238E27FC236}">
                <a16:creationId xmlns:a16="http://schemas.microsoft.com/office/drawing/2014/main" id="{032B7A9F-51C7-4802-B14F-DC3C389D7B80}"/>
              </a:ext>
            </a:extLst>
          </p:cNvPr>
          <p:cNvSpPr>
            <a:spLocks noGrp="1"/>
          </p:cNvSpPr>
          <p:nvPr>
            <p:ph type="ftr" sz="quarter" idx="11"/>
          </p:nvPr>
        </p:nvSpPr>
        <p:spPr/>
        <p:txBody>
          <a:bodyPr/>
          <a:lstStyle/>
          <a:p>
            <a:r>
              <a:rPr lang="en-US"/>
              <a:t>Medicare Supplement Insurance (Medigap) Policies</a:t>
            </a:r>
            <a:endParaRPr lang="en-US" dirty="0"/>
          </a:p>
        </p:txBody>
      </p:sp>
      <p:sp>
        <p:nvSpPr>
          <p:cNvPr id="2" name="Date Placeholder 1">
            <a:extLst>
              <a:ext uri="{FF2B5EF4-FFF2-40B4-BE49-F238E27FC236}">
                <a16:creationId xmlns:a16="http://schemas.microsoft.com/office/drawing/2014/main" id="{3DE5F4AD-71A0-4D2F-8509-D54A7846962B}"/>
              </a:ext>
            </a:extLst>
          </p:cNvPr>
          <p:cNvSpPr>
            <a:spLocks noGrp="1"/>
          </p:cNvSpPr>
          <p:nvPr>
            <p:ph type="dt" sz="half" idx="10"/>
          </p:nvPr>
        </p:nvSpPr>
        <p:spPr/>
        <p:txBody>
          <a:bodyPr/>
          <a:lstStyle/>
          <a:p>
            <a:r>
              <a:rPr lang="en-US"/>
              <a:t>April 2024</a:t>
            </a:r>
            <a:endParaRPr lang="en-US" dirty="0"/>
          </a:p>
        </p:txBody>
      </p:sp>
    </p:spTree>
    <p:custDataLst>
      <p:tags r:id="rId1"/>
    </p:custDataLst>
    <p:extLst>
      <p:ext uri="{BB962C8B-B14F-4D97-AF65-F5344CB8AC3E}">
        <p14:creationId xmlns:p14="http://schemas.microsoft.com/office/powerpoint/2010/main" val="390034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5" grpId="0"/>
      <p:bldP spid="21" grpId="0" animBg="1"/>
      <p:bldP spid="22" grpId="0" animBg="1"/>
      <p:bldP spid="6" grpId="0"/>
      <p:bldP spid="12" grpId="0" animBg="1"/>
      <p:bldP spid="11" grpId="0" animBg="1"/>
      <p:bldP spid="7" grpId="0"/>
      <p:bldP spid="25" grpId="0" animBg="1"/>
      <p:bldP spid="28" grpId="0" animBg="1"/>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DT NEW THEME" val="wr0JuVkM"/>
  <p:tag name="ARTICULATE_DESIGN_ID_1_DT NEW THEME" val="0DNzWh3h"/>
  <p:tag name="ARTICULATE_DESIGN_ID_OFFICE THEME" val="mm2vyaaX"/>
  <p:tag name="ARTICULATE_SLIDE_COUNT" val="6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T New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T New Theme" id="{83815EEE-17A4-40EA-9622-AD6EBB18E5C2}" vid="{C698AFB8-F3A4-452D-9DB6-55EAE58E75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T new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T new Theme" id="{37B5B5D1-CE52-4BF6-AE79-3FBC36B7415D}" vid="{E77D101F-582F-4468-850F-6276463B1F6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DT New Theme</Template>
  <TotalTime>16668</TotalTime>
  <Words>15739</Words>
  <Application>Microsoft Office PowerPoint</Application>
  <PresentationFormat>Widescreen</PresentationFormat>
  <Paragraphs>1116</Paragraphs>
  <Slides>62</Slides>
  <Notes>62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62</vt:i4>
      </vt:variant>
    </vt:vector>
  </HeadingPairs>
  <TitlesOfParts>
    <vt:vector size="74" baseType="lpstr">
      <vt:lpstr>Arial</vt:lpstr>
      <vt:lpstr>Arial Black</vt:lpstr>
      <vt:lpstr>Calibri</vt:lpstr>
      <vt:lpstr>Calibri </vt:lpstr>
      <vt:lpstr>Courier New</vt:lpstr>
      <vt:lpstr>Lato Black</vt:lpstr>
      <vt:lpstr>Rubik</vt:lpstr>
      <vt:lpstr>Wingdings</vt:lpstr>
      <vt:lpstr>Wingdings,Sans-Serif</vt:lpstr>
      <vt:lpstr>DT New Theme</vt:lpstr>
      <vt:lpstr>Office Theme</vt:lpstr>
      <vt:lpstr>1_DT new Theme</vt:lpstr>
      <vt:lpstr>Medicare Supplement Insurance (Medigap) Policies</vt:lpstr>
      <vt:lpstr>Contents</vt:lpstr>
      <vt:lpstr>Session Objectives</vt:lpstr>
      <vt:lpstr>Lesson 1</vt:lpstr>
      <vt:lpstr>Lesson 1 Objectives</vt:lpstr>
      <vt:lpstr>Your Medicare Coverage Choices</vt:lpstr>
      <vt:lpstr>Medigap Policies</vt:lpstr>
      <vt:lpstr>What You Pay in Original Medicare in 2024: Part A</vt:lpstr>
      <vt:lpstr>What You Pay in Original Medicare in 2023: Part A  (continued)</vt:lpstr>
      <vt:lpstr>What You Pay in Original Medicare in 2024: Part B</vt:lpstr>
      <vt:lpstr>Check Your Knowledge: Question 1</vt:lpstr>
      <vt:lpstr>Check Your Knowledge: Question 2</vt:lpstr>
      <vt:lpstr>Lesson 2</vt:lpstr>
      <vt:lpstr>Lesson 2 Objectives</vt:lpstr>
      <vt:lpstr>Medigap Plans</vt:lpstr>
      <vt:lpstr>Medigap Plan Coverage</vt:lpstr>
      <vt:lpstr>Medigap Changes</vt:lpstr>
      <vt:lpstr>Medigap Changes (continued)</vt:lpstr>
      <vt:lpstr>Waiver States</vt:lpstr>
      <vt:lpstr>Medicare SELECT Policies</vt:lpstr>
      <vt:lpstr>Medicare SELECT Policies (continued)</vt:lpstr>
      <vt:lpstr>Check Your Knowledge: Question 3</vt:lpstr>
      <vt:lpstr>Check Your Knowledge: Question 4</vt:lpstr>
      <vt:lpstr>Lesson 3</vt:lpstr>
      <vt:lpstr>Lesson 3 Objectives</vt:lpstr>
      <vt:lpstr>Medigap Costs</vt:lpstr>
      <vt:lpstr>Medigap Pricing Based on Age</vt:lpstr>
      <vt:lpstr>The Best Time to Buy a Medigap Policy</vt:lpstr>
      <vt:lpstr>Your Rights When Buying a Medigap Policy</vt:lpstr>
      <vt:lpstr>If You Delay Enrolling in Part B</vt:lpstr>
      <vt:lpstr>Pre-existing Conditions &amp; Medigap</vt:lpstr>
      <vt:lpstr>Medigap for People With a Disability  or End-Stage Renal Disease (ESRD)</vt:lpstr>
      <vt:lpstr>Steps to Buy a Medigap Policy</vt:lpstr>
      <vt:lpstr>Why Switch Medigap Policies?</vt:lpstr>
      <vt:lpstr>When Can You Switch Medigap Policies?</vt:lpstr>
      <vt:lpstr>Check Your Knowledge: Question 5</vt:lpstr>
      <vt:lpstr>Check Your Knowledge: Question 6</vt:lpstr>
      <vt:lpstr>Lesson 4</vt:lpstr>
      <vt:lpstr>Lesson 4 Objectives</vt:lpstr>
      <vt:lpstr>Guaranteed Issue Rights </vt:lpstr>
      <vt:lpstr>Examples of Guaranteed Issue Rights </vt:lpstr>
      <vt:lpstr>Examples of Guaranteed Issue Rights (continued)</vt:lpstr>
      <vt:lpstr>Guaranteed Renewable Policies</vt:lpstr>
      <vt:lpstr>Right to Suspend Medigap for People With Medicaid</vt:lpstr>
      <vt:lpstr>Right to Suspend Medigap for People With Medicaid (continued)</vt:lpstr>
      <vt:lpstr>Right to Suspend Medigap for People Under 65</vt:lpstr>
      <vt:lpstr>For More Information on Medigap Rights &amp; Protections</vt:lpstr>
      <vt:lpstr>Check Your Knowledge: Question 7</vt:lpstr>
      <vt:lpstr>Check Your Knowledge: Question 8</vt:lpstr>
      <vt:lpstr>Review: Scenario 1</vt:lpstr>
      <vt:lpstr>Review: Scenario 1 Considerations</vt:lpstr>
      <vt:lpstr>Review: Scenario 2</vt:lpstr>
      <vt:lpstr>Review: Scenario 2 Considerations</vt:lpstr>
      <vt:lpstr>Overview of Key Points</vt:lpstr>
      <vt:lpstr>Overview of Key Points (continued)</vt:lpstr>
      <vt:lpstr>Medigap Resource Guide: Resources </vt:lpstr>
      <vt:lpstr>Medigap Resource Guide: Medicare Products</vt:lpstr>
      <vt:lpstr>How Are Medigap Policies &amp;  Medicare Advantage Plans Different?</vt:lpstr>
      <vt:lpstr>Medigap guaranteed issue right situations</vt:lpstr>
      <vt:lpstr>Medigap guaranteed issue right situations (continued)</vt:lpstr>
      <vt:lpstr>Acronyms</vt:lpstr>
      <vt:lpstr>Stay Connected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Mohamad Al-Issa</dc:creator>
  <cp:lastModifiedBy>Warden, Joseph (CMS/OC)</cp:lastModifiedBy>
  <cp:revision>461</cp:revision>
  <cp:lastPrinted>2022-02-02T20:02:14Z</cp:lastPrinted>
  <dcterms:created xsi:type="dcterms:W3CDTF">2021-10-13T13:14:36Z</dcterms:created>
  <dcterms:modified xsi:type="dcterms:W3CDTF">2024-05-07T18:37:43Z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17D8BA85-01F3-44BD-ACCB-A33FDC718533</vt:lpwstr>
  </property>
  <property fmtid="{D5CDD505-2E9C-101B-9397-08002B2CF9AE}" pid="3" name="ArticulatePath">
    <vt:lpwstr>Medicare Supplement Insurance (Medigap) Policies_v2</vt:lpwstr>
  </property>
</Properties>
</file>