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1" r:id="rId3"/>
  </p:sldMasterIdLst>
  <p:notesMasterIdLst>
    <p:notesMasterId r:id="rId42"/>
  </p:notesMasterIdLst>
  <p:sldIdLst>
    <p:sldId id="293" r:id="rId4"/>
    <p:sldId id="256" r:id="rId5"/>
    <p:sldId id="258" r:id="rId6"/>
    <p:sldId id="259"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72" r:id="rId37"/>
    <p:sldId id="273" r:id="rId38"/>
    <p:sldId id="274" r:id="rId39"/>
    <p:sldId id="275" r:id="rId40"/>
    <p:sldId id="29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Gordon" initials="EG" lastIdx="3" clrIdx="0">
    <p:extLst>
      <p:ext uri="{19B8F6BF-5375-455C-9EA6-DF929625EA0E}">
        <p15:presenceInfo xmlns:p15="http://schemas.microsoft.com/office/powerpoint/2012/main" userId="S-1-5-21-4095628063-3556742122-3606576086-10842" providerId="AD"/>
      </p:ext>
    </p:extLst>
  </p:cmAuthor>
  <p:cmAuthor id="2" name="Amy Miner" initials="AM" lastIdx="1" clrIdx="1">
    <p:extLst>
      <p:ext uri="{19B8F6BF-5375-455C-9EA6-DF929625EA0E}">
        <p15:presenceInfo xmlns:p15="http://schemas.microsoft.com/office/powerpoint/2012/main" userId="S-1-5-21-4095628063-3556742122-3606576086-8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5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1"/>
    <p:restoredTop sz="83084" autoAdjust="0"/>
  </p:normalViewPr>
  <p:slideViewPr>
    <p:cSldViewPr snapToGrid="0" snapToObjects="1">
      <p:cViewPr varScale="1">
        <p:scale>
          <a:sx n="97" d="100"/>
          <a:sy n="97" d="100"/>
        </p:scale>
        <p:origin x="2028" y="72"/>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CB170E-3459-458E-A275-519504B1BA71}" type="datetimeFigureOut">
              <a:rPr lang="en-US" smtClean="0"/>
              <a:t>11/06/2018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DA26544-3DC1-4772-9234-FB6E5E14154E}" type="slidenum">
              <a:rPr lang="en-US" smtClean="0"/>
              <a:t>‹#›</a:t>
            </a:fld>
            <a:endParaRPr lang="en-US"/>
          </a:p>
        </p:txBody>
      </p:sp>
    </p:spTree>
    <p:extLst>
      <p:ext uri="{BB962C8B-B14F-4D97-AF65-F5344CB8AC3E}">
        <p14:creationId xmlns:p14="http://schemas.microsoft.com/office/powerpoint/2010/main" val="279155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healthcare.gov/" TargetMode="External"/><Relationship Id="rId3" Type="http://schemas.openxmlformats.org/officeDocument/2006/relationships/hyperlink" Target="https://www.cms.gov/" TargetMode="External"/><Relationship Id="rId7" Type="http://schemas.openxmlformats.org/officeDocument/2006/relationships/hyperlink" Target="https://www.insurekidsnow.gov/"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marketplace.cms.gov/" TargetMode="External"/><Relationship Id="rId5" Type="http://schemas.openxmlformats.org/officeDocument/2006/relationships/hyperlink" Target="https://www.medicaid.gov/" TargetMode="External"/><Relationship Id="rId4" Type="http://schemas.openxmlformats.org/officeDocument/2006/relationships/hyperlink" Target="https://www.medicare.gov/index.ph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kern="1200" dirty="0" smtClean="0">
                <a:solidFill>
                  <a:schemeClr val="tx1"/>
                </a:solidFill>
                <a:effectLst/>
                <a:latin typeface="+mn-lt"/>
                <a:ea typeface="+mn-ea"/>
                <a:cs typeface="+mn-cs"/>
              </a:rPr>
              <a:t>Wuzzles are word and image puzzles that signify words or phrases</a:t>
            </a:r>
            <a:r>
              <a:rPr lang="en-US" dirty="0" smtClean="0"/>
              <a:t>. The objective</a:t>
            </a:r>
            <a:r>
              <a:rPr lang="en-US" baseline="0" dirty="0" smtClean="0"/>
              <a:t> is to figure out the word or phrase being depicted. T</a:t>
            </a:r>
            <a:r>
              <a:rPr lang="en-US" dirty="0" smtClean="0"/>
              <a:t>he Centers for Medicare &amp;</a:t>
            </a:r>
            <a:r>
              <a:rPr lang="en-US" baseline="0" dirty="0" smtClean="0"/>
              <a:t> </a:t>
            </a:r>
            <a:r>
              <a:rPr lang="en-US" dirty="0" smtClean="0"/>
              <a:t>Medicaid Services’</a:t>
            </a:r>
            <a:r>
              <a:rPr lang="en-US" baseline="0" dirty="0" smtClean="0"/>
              <a:t> </a:t>
            </a:r>
            <a:r>
              <a:rPr lang="en-US" dirty="0" smtClean="0"/>
              <a:t>(CMS)</a:t>
            </a:r>
            <a:r>
              <a:rPr lang="en-US" baseline="0" dirty="0" smtClean="0"/>
              <a:t> </a:t>
            </a:r>
            <a:r>
              <a:rPr lang="en-US" dirty="0" smtClean="0"/>
              <a:t>National Training Program (NTP) created</a:t>
            </a:r>
            <a:r>
              <a:rPr lang="en-US" baseline="0" dirty="0" smtClean="0"/>
              <a:t> this activity </a:t>
            </a:r>
            <a:r>
              <a:rPr lang="en-US" dirty="0" smtClean="0"/>
              <a:t>to help reinforce key concepts within the Medicare Program. The wuzzles can be used as warm-up exercises,</a:t>
            </a:r>
            <a:r>
              <a:rPr lang="en-US" baseline="0" dirty="0" smtClean="0"/>
              <a:t> or</a:t>
            </a:r>
            <a:r>
              <a:rPr lang="en-US" dirty="0" smtClean="0"/>
              <a:t> interactive activities</a:t>
            </a:r>
            <a:r>
              <a:rPr lang="en-US" baseline="0" dirty="0" smtClean="0"/>
              <a:t> </a:t>
            </a:r>
            <a:r>
              <a:rPr lang="en-US" dirty="0" smtClean="0"/>
              <a:t>between different lessons, or</a:t>
            </a:r>
            <a:r>
              <a:rPr lang="en-US" baseline="0" dirty="0" smtClean="0"/>
              <a:t> </a:t>
            </a:r>
            <a:r>
              <a:rPr lang="en-US" dirty="0" smtClean="0"/>
              <a:t>a review at the end of a training session. The PowerPoint format allows you to easily drag and drop any wuzzles you’d like to use into your presentation.</a:t>
            </a:r>
          </a:p>
          <a:p>
            <a:endParaRPr lang="en-US" dirty="0"/>
          </a:p>
        </p:txBody>
      </p:sp>
    </p:spTree>
    <p:extLst>
      <p:ext uri="{BB962C8B-B14F-4D97-AF65-F5344CB8AC3E}">
        <p14:creationId xmlns:p14="http://schemas.microsoft.com/office/powerpoint/2010/main" val="4060515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SNF (Skilled Nursing</a:t>
            </a:r>
            <a:r>
              <a:rPr lang="en-US" b="1" baseline="0" dirty="0" smtClean="0"/>
              <a:t> Facility)</a:t>
            </a:r>
          </a:p>
          <a:p>
            <a:r>
              <a:rPr lang="en-US" dirty="0" smtClean="0"/>
              <a:t>A SNF</a:t>
            </a:r>
            <a:r>
              <a:rPr lang="en-US" baseline="0" dirty="0" smtClean="0"/>
              <a:t> is a</a:t>
            </a:r>
            <a:r>
              <a:rPr lang="en-US" dirty="0" smtClean="0"/>
              <a:t> nursing facility with the staff and equipment to give skilled nursing care</a:t>
            </a:r>
            <a:r>
              <a:rPr lang="en-US" baseline="0" dirty="0" smtClean="0"/>
              <a:t> and, in most cases, skilled rehabilitative services or other related health services.</a:t>
            </a:r>
            <a:endParaRPr lang="en-US" dirty="0"/>
          </a:p>
        </p:txBody>
      </p:sp>
    </p:spTree>
    <p:extLst>
      <p:ext uri="{BB962C8B-B14F-4D97-AF65-F5344CB8AC3E}">
        <p14:creationId xmlns:p14="http://schemas.microsoft.com/office/powerpoint/2010/main" val="318467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Low Income</a:t>
            </a:r>
          </a:p>
          <a:p>
            <a:r>
              <a:rPr lang="en-US" dirty="0" smtClean="0"/>
              <a:t>People with low</a:t>
            </a:r>
            <a:r>
              <a:rPr lang="en-US" baseline="0" dirty="0" smtClean="0"/>
              <a:t> income may be eligible for </a:t>
            </a:r>
            <a:r>
              <a:rPr lang="en-US" dirty="0" smtClean="0">
                <a:effectLst/>
              </a:rPr>
              <a:t>Low-income subsidy (also called "Extra Help") available under the Medicare Part D prescription drug program.</a:t>
            </a:r>
            <a:r>
              <a:rPr lang="en-US" baseline="0" dirty="0" smtClean="0">
                <a:effectLst/>
              </a:rPr>
              <a:t> </a:t>
            </a:r>
            <a:r>
              <a:rPr lang="en-US" dirty="0" smtClean="0">
                <a:effectLst/>
              </a:rPr>
              <a:t>In addition, Medicare Savings</a:t>
            </a:r>
            <a:r>
              <a:rPr lang="en-US" baseline="0" dirty="0" smtClean="0">
                <a:effectLst/>
              </a:rPr>
              <a:t> Programs help </a:t>
            </a:r>
            <a:r>
              <a:rPr lang="en-US" dirty="0" smtClean="0"/>
              <a:t>people with limited incomes and resources to</a:t>
            </a:r>
            <a:r>
              <a:rPr lang="en-US" baseline="0" dirty="0" smtClean="0"/>
              <a:t> </a:t>
            </a:r>
            <a:r>
              <a:rPr lang="en-US" dirty="0" smtClean="0"/>
              <a:t>pay Medicare premiums.</a:t>
            </a:r>
            <a:endParaRPr lang="en-US" dirty="0"/>
          </a:p>
        </p:txBody>
      </p:sp>
    </p:spTree>
    <p:extLst>
      <p:ext uri="{BB962C8B-B14F-4D97-AF65-F5344CB8AC3E}">
        <p14:creationId xmlns:p14="http://schemas.microsoft.com/office/powerpoint/2010/main" val="230107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Network</a:t>
            </a:r>
          </a:p>
          <a:p>
            <a:r>
              <a:rPr lang="en-US" dirty="0"/>
              <a:t>A group of doctors, hospitals, pharmacies, and other health care experts hired by a health plan to take care of its members.</a:t>
            </a:r>
          </a:p>
          <a:p>
            <a:endParaRPr lang="en-US" b="1" dirty="0" smtClean="0"/>
          </a:p>
        </p:txBody>
      </p:sp>
    </p:spTree>
    <p:extLst>
      <p:ext uri="{BB962C8B-B14F-4D97-AF65-F5344CB8AC3E}">
        <p14:creationId xmlns:p14="http://schemas.microsoft.com/office/powerpoint/2010/main" val="227168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Part D Enrollment</a:t>
            </a:r>
          </a:p>
          <a:p>
            <a:r>
              <a:rPr lang="en-US" dirty="0" smtClean="0"/>
              <a:t>The Part D enrollment period hierarchy is:</a:t>
            </a:r>
          </a:p>
          <a:p>
            <a:pPr marL="232943" indent="-232943">
              <a:buFont typeface="+mj-lt"/>
              <a:buAutoNum type="arabicPeriod"/>
            </a:pPr>
            <a:r>
              <a:rPr lang="en-US" dirty="0" smtClean="0"/>
              <a:t>Initial Enrollment Period (IEP) for Part D</a:t>
            </a:r>
          </a:p>
          <a:p>
            <a:pPr marL="232943" indent="-232943">
              <a:buFont typeface="+mj-lt"/>
              <a:buAutoNum type="arabicPeriod"/>
            </a:pPr>
            <a:r>
              <a:rPr lang="en-US" dirty="0" smtClean="0"/>
              <a:t>Special Enrollment Period (SEP)</a:t>
            </a:r>
          </a:p>
          <a:p>
            <a:pPr marL="232943" indent="-232943">
              <a:buFont typeface="+mj-lt"/>
              <a:buAutoNum type="arabicPeriod"/>
            </a:pPr>
            <a:r>
              <a:rPr lang="en-US" dirty="0" smtClean="0"/>
              <a:t>Open</a:t>
            </a:r>
            <a:r>
              <a:rPr lang="en-US" baseline="0" dirty="0" smtClean="0"/>
              <a:t> Enrollment Period </a:t>
            </a:r>
            <a:r>
              <a:rPr lang="en-US" dirty="0" smtClean="0"/>
              <a:t>(OEP)</a:t>
            </a:r>
            <a:endParaRPr lang="en-US" dirty="0"/>
          </a:p>
        </p:txBody>
      </p:sp>
    </p:spTree>
    <p:extLst>
      <p:ext uri="{BB962C8B-B14F-4D97-AF65-F5344CB8AC3E}">
        <p14:creationId xmlns:p14="http://schemas.microsoft.com/office/powerpoint/2010/main" val="315256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Extra Help</a:t>
            </a:r>
          </a:p>
          <a:p>
            <a:r>
              <a:rPr lang="en-US" dirty="0" smtClean="0"/>
              <a:t>Extra</a:t>
            </a:r>
            <a:r>
              <a:rPr lang="en-US" baseline="0" dirty="0" smtClean="0"/>
              <a:t> help is a </a:t>
            </a:r>
            <a:r>
              <a:rPr lang="en-US" dirty="0" smtClean="0"/>
              <a:t>Medicare program to help people with limited income and resources pay Medicare prescription drug program costs, like premiums, deductibles, and coinsurance.</a:t>
            </a:r>
            <a:endParaRPr lang="en-US" dirty="0"/>
          </a:p>
        </p:txBody>
      </p:sp>
    </p:spTree>
    <p:extLst>
      <p:ext uri="{BB962C8B-B14F-4D97-AF65-F5344CB8AC3E}">
        <p14:creationId xmlns:p14="http://schemas.microsoft.com/office/powerpoint/2010/main" val="80632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Medigap</a:t>
            </a:r>
          </a:p>
          <a:p>
            <a:r>
              <a:rPr lang="en-US" dirty="0" smtClean="0"/>
              <a:t>Medicare Supplement Insurance (Medigap)</a:t>
            </a:r>
            <a:r>
              <a:rPr lang="en-US" baseline="0" dirty="0" smtClean="0"/>
              <a:t> Policies are</a:t>
            </a:r>
            <a:r>
              <a:rPr lang="en-US" dirty="0" smtClean="0"/>
              <a:t> sold by private insurance companies to fill "gaps" in Original Medicare coverage. </a:t>
            </a:r>
          </a:p>
          <a:p>
            <a:endParaRPr lang="en-US" dirty="0"/>
          </a:p>
        </p:txBody>
      </p:sp>
    </p:spTree>
    <p:extLst>
      <p:ext uri="{BB962C8B-B14F-4D97-AF65-F5344CB8AC3E}">
        <p14:creationId xmlns:p14="http://schemas.microsoft.com/office/powerpoint/2010/main" val="178554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Online Training</a:t>
            </a:r>
          </a:p>
          <a:p>
            <a:r>
              <a:rPr lang="en-US" baseline="0" dirty="0" smtClean="0"/>
              <a:t>NTP hosts a variety of online training opportunities like self-paced training and webinars on the Learning Management System (LMS).</a:t>
            </a:r>
            <a:endParaRPr lang="en-US" dirty="0"/>
          </a:p>
        </p:txBody>
      </p:sp>
    </p:spTree>
    <p:extLst>
      <p:ext uri="{BB962C8B-B14F-4D97-AF65-F5344CB8AC3E}">
        <p14:creationId xmlns:p14="http://schemas.microsoft.com/office/powerpoint/2010/main" val="408203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Medicare &amp; You handbook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Medicare &amp; You handbook is mailed to every Medicare household each year in the fall. It’s sent to all newly enrolled people as well. It explains Medicare and provides information on Medicare health and drug plans in their geographic area.</a:t>
            </a:r>
          </a:p>
          <a:p>
            <a:endParaRPr lang="en-US" dirty="0"/>
          </a:p>
        </p:txBody>
      </p:sp>
    </p:spTree>
    <p:extLst>
      <p:ext uri="{BB962C8B-B14F-4D97-AF65-F5344CB8AC3E}">
        <p14:creationId xmlns:p14="http://schemas.microsoft.com/office/powerpoint/2010/main" val="249168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Enrollment Period</a:t>
            </a:r>
          </a:p>
          <a:p>
            <a:pPr>
              <a:spcBef>
                <a:spcPts val="600"/>
              </a:spcBef>
            </a:pPr>
            <a:r>
              <a:rPr lang="en-US" dirty="0" smtClean="0"/>
              <a:t>There are different times when people</a:t>
            </a:r>
            <a:r>
              <a:rPr lang="en-US" baseline="0" dirty="0" smtClean="0"/>
              <a:t> with Medicare </a:t>
            </a:r>
            <a:r>
              <a:rPr lang="en-US" dirty="0" smtClean="0"/>
              <a:t>can enroll in Medicare, or change how you get their</a:t>
            </a:r>
            <a:r>
              <a:rPr lang="en-US" baseline="0" dirty="0" smtClean="0"/>
              <a:t> </a:t>
            </a:r>
            <a:r>
              <a:rPr lang="en-US" dirty="0" smtClean="0"/>
              <a:t>coverage.</a:t>
            </a:r>
            <a:r>
              <a:rPr lang="en-US" baseline="0" dirty="0" smtClean="0"/>
              <a:t> They</a:t>
            </a:r>
            <a:r>
              <a:rPr lang="en-US" dirty="0" smtClean="0"/>
              <a:t> must meet certain criteria. These periods include the following:</a:t>
            </a:r>
          </a:p>
          <a:p>
            <a:pPr marL="174697" lvl="1" indent="-174697">
              <a:spcBef>
                <a:spcPts val="600"/>
              </a:spcBef>
              <a:buFont typeface="Wingdings" panose="05000000000000000000" pitchFamily="2" charset="2"/>
              <a:buChar char="§"/>
            </a:pPr>
            <a:r>
              <a:rPr lang="en-US" dirty="0" smtClean="0"/>
              <a:t>Initial Enrollment Period (IEP)</a:t>
            </a:r>
          </a:p>
          <a:p>
            <a:pPr marL="174697" lvl="1" indent="-174697">
              <a:spcBef>
                <a:spcPts val="600"/>
              </a:spcBef>
              <a:buFont typeface="Wingdings" panose="05000000000000000000" pitchFamily="2" charset="2"/>
              <a:buChar char="§"/>
            </a:pPr>
            <a:r>
              <a:rPr lang="en-US" dirty="0" smtClean="0"/>
              <a:t>Open Enrollment Period (OEP)</a:t>
            </a:r>
          </a:p>
          <a:p>
            <a:pPr marL="174697" lvl="1" indent="-174697">
              <a:spcBef>
                <a:spcPts val="600"/>
              </a:spcBef>
              <a:buFont typeface="Wingdings" panose="05000000000000000000" pitchFamily="2" charset="2"/>
              <a:buChar char="§"/>
            </a:pPr>
            <a:r>
              <a:rPr lang="en-US" dirty="0" smtClean="0"/>
              <a:t>General Enrollment Period (GEP)</a:t>
            </a:r>
          </a:p>
          <a:p>
            <a:pPr marL="174697" lvl="1" indent="-174697">
              <a:spcBef>
                <a:spcPts val="600"/>
              </a:spcBef>
              <a:buFont typeface="Wingdings" panose="05000000000000000000" pitchFamily="2" charset="2"/>
              <a:buChar char="§"/>
            </a:pPr>
            <a:r>
              <a:rPr lang="en-US" dirty="0" smtClean="0"/>
              <a:t>Medicare Advantage Open Enrollment Period (MA OEP)</a:t>
            </a:r>
          </a:p>
          <a:p>
            <a:pPr marL="174697" lvl="1" indent="-174697">
              <a:spcBef>
                <a:spcPts val="600"/>
              </a:spcBef>
              <a:buFont typeface="Wingdings" panose="05000000000000000000" pitchFamily="2" charset="2"/>
              <a:buChar char="§"/>
            </a:pPr>
            <a:r>
              <a:rPr lang="en-US" dirty="0" smtClean="0"/>
              <a:t>Special Enrollment Period (SEP)</a:t>
            </a:r>
          </a:p>
          <a:p>
            <a:pPr marL="174697" lvl="1" indent="-174697">
              <a:spcBef>
                <a:spcPts val="600"/>
              </a:spcBef>
              <a:buFont typeface="Wingdings" panose="05000000000000000000" pitchFamily="2" charset="2"/>
              <a:buChar char="§"/>
            </a:pPr>
            <a:r>
              <a:rPr lang="en-US" dirty="0" smtClean="0"/>
              <a:t>5-Star Enrollment Period</a:t>
            </a:r>
          </a:p>
          <a:p>
            <a:endParaRPr lang="en-US" b="1" dirty="0" smtClean="0"/>
          </a:p>
        </p:txBody>
      </p:sp>
    </p:spTree>
    <p:extLst>
      <p:ext uri="{BB962C8B-B14F-4D97-AF65-F5344CB8AC3E}">
        <p14:creationId xmlns:p14="http://schemas.microsoft.com/office/powerpoint/2010/main" val="219071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a:t>
            </a:r>
            <a:r>
              <a:rPr lang="en-US" b="1" dirty="0" smtClean="0"/>
              <a:t>Special Enrollment Period (SEP)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4" dirty="0" smtClean="0">
                <a:latin typeface="+mn-lt"/>
                <a:cs typeface="Calibri"/>
              </a:rPr>
              <a:t>Someone </a:t>
            </a:r>
            <a:r>
              <a:rPr lang="en-US" sz="1200" spc="-18" dirty="0" smtClean="0">
                <a:latin typeface="+mn-lt"/>
                <a:cs typeface="Calibri"/>
              </a:rPr>
              <a:t>may </a:t>
            </a:r>
            <a:r>
              <a:rPr lang="en-US" sz="1200" spc="-22" dirty="0" smtClean="0">
                <a:latin typeface="+mn-lt"/>
                <a:cs typeface="Calibri"/>
              </a:rPr>
              <a:t>make </a:t>
            </a:r>
            <a:r>
              <a:rPr lang="en-US" sz="1200" spc="-9" dirty="0" smtClean="0">
                <a:latin typeface="+mn-lt"/>
                <a:cs typeface="Calibri"/>
              </a:rPr>
              <a:t>changes </a:t>
            </a:r>
            <a:r>
              <a:rPr lang="en-US" sz="1200" spc="-18" dirty="0" smtClean="0">
                <a:latin typeface="+mn-lt"/>
                <a:cs typeface="Calibri"/>
              </a:rPr>
              <a:t>to </a:t>
            </a:r>
            <a:r>
              <a:rPr lang="en-US" sz="1200" spc="-4" dirty="0" smtClean="0">
                <a:latin typeface="+mn-lt"/>
                <a:cs typeface="Calibri"/>
              </a:rPr>
              <a:t>their health </a:t>
            </a:r>
            <a:r>
              <a:rPr lang="en-US" sz="1200" spc="-13" dirty="0" smtClean="0">
                <a:latin typeface="+mn-lt"/>
                <a:cs typeface="Calibri"/>
              </a:rPr>
              <a:t>and/or </a:t>
            </a:r>
            <a:r>
              <a:rPr lang="en-US" sz="1200" spc="-4" dirty="0" smtClean="0">
                <a:latin typeface="+mn-lt"/>
                <a:cs typeface="Calibri"/>
              </a:rPr>
              <a:t>drug </a:t>
            </a:r>
            <a:r>
              <a:rPr lang="en-US" sz="1200" spc="-22" dirty="0" smtClean="0">
                <a:latin typeface="+mn-lt"/>
                <a:cs typeface="Calibri"/>
              </a:rPr>
              <a:t>coverage </a:t>
            </a:r>
            <a:r>
              <a:rPr lang="en-US" sz="1200" spc="-4" dirty="0" smtClean="0">
                <a:latin typeface="+mn-lt"/>
                <a:cs typeface="Calibri"/>
              </a:rPr>
              <a:t>when </a:t>
            </a:r>
            <a:r>
              <a:rPr lang="en-US" sz="1200" spc="-9" dirty="0" smtClean="0">
                <a:latin typeface="+mn-lt"/>
                <a:cs typeface="Calibri"/>
              </a:rPr>
              <a:t>certain </a:t>
            </a:r>
            <a:r>
              <a:rPr lang="en-US" sz="1200" spc="-13" dirty="0" smtClean="0">
                <a:latin typeface="+mn-lt"/>
                <a:cs typeface="Calibri"/>
              </a:rPr>
              <a:t>events </a:t>
            </a:r>
            <a:r>
              <a:rPr lang="en-US" sz="1200" spc="-4" dirty="0" smtClean="0">
                <a:latin typeface="+mn-lt"/>
                <a:cs typeface="Calibri"/>
              </a:rPr>
              <a:t>happen</a:t>
            </a:r>
            <a:r>
              <a:rPr lang="en-US" sz="1200" spc="66" dirty="0" smtClean="0">
                <a:latin typeface="+mn-lt"/>
                <a:cs typeface="Calibri"/>
              </a:rPr>
              <a:t> </a:t>
            </a:r>
            <a:r>
              <a:rPr lang="en-US" sz="1200" spc="-4" dirty="0" smtClean="0">
                <a:latin typeface="+mn-lt"/>
                <a:cs typeface="Calibri"/>
              </a:rPr>
              <a:t>such</a:t>
            </a:r>
            <a:r>
              <a:rPr lang="en-US" sz="1200" spc="26" baseline="0" dirty="0" smtClean="0">
                <a:latin typeface="+mn-lt"/>
                <a:cs typeface="Calibri"/>
              </a:rPr>
              <a:t> as </a:t>
            </a:r>
            <a:r>
              <a:rPr lang="en-US" sz="1200" spc="-4" dirty="0" smtClean="0">
                <a:latin typeface="+mn-lt"/>
                <a:cs typeface="Calibri"/>
              </a:rPr>
              <a:t>moving</a:t>
            </a:r>
            <a:r>
              <a:rPr lang="en-US" sz="1200" spc="-93" dirty="0" smtClean="0">
                <a:latin typeface="+mn-lt"/>
                <a:cs typeface="Calibri"/>
              </a:rPr>
              <a:t> </a:t>
            </a:r>
            <a:r>
              <a:rPr lang="en-US" sz="1200" spc="-4" dirty="0" smtClean="0">
                <a:latin typeface="+mn-lt"/>
                <a:cs typeface="Calibri"/>
              </a:rPr>
              <a:t>or losing other </a:t>
            </a:r>
            <a:r>
              <a:rPr lang="en-US" sz="1200" spc="-9" dirty="0" smtClean="0">
                <a:latin typeface="+mn-lt"/>
                <a:cs typeface="Calibri"/>
              </a:rPr>
              <a:t>insurance</a:t>
            </a:r>
            <a:r>
              <a:rPr lang="en-US" sz="1200" spc="-22" dirty="0" smtClean="0">
                <a:latin typeface="+mn-lt"/>
                <a:cs typeface="Calibri"/>
              </a:rPr>
              <a:t> </a:t>
            </a:r>
            <a:r>
              <a:rPr lang="en-US" sz="1200" spc="-18" dirty="0" smtClean="0">
                <a:latin typeface="+mn-lt"/>
                <a:cs typeface="Calibri"/>
              </a:rPr>
              <a:t>coverage.</a:t>
            </a:r>
            <a:endParaRPr lang="en-US" sz="1200" dirty="0" smtClean="0">
              <a:latin typeface="+mn-lt"/>
              <a:cs typeface="Calibri"/>
            </a:endParaRPr>
          </a:p>
          <a:p>
            <a:endParaRPr lang="en-US" dirty="0"/>
          </a:p>
        </p:txBody>
      </p:sp>
    </p:spTree>
    <p:extLst>
      <p:ext uri="{BB962C8B-B14F-4D97-AF65-F5344CB8AC3E}">
        <p14:creationId xmlns:p14="http://schemas.microsoft.com/office/powerpoint/2010/main" val="102804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Health Insurance</a:t>
            </a:r>
          </a:p>
          <a:p>
            <a:pPr>
              <a:spcBef>
                <a:spcPts val="600"/>
              </a:spcBef>
            </a:pPr>
            <a:r>
              <a:rPr lang="en-US" dirty="0" smtClean="0"/>
              <a:t>Medicare is health insurance for generally 3 groups of people:</a:t>
            </a:r>
          </a:p>
          <a:p>
            <a:pPr marL="228600" indent="-228600">
              <a:spcBef>
                <a:spcPts val="600"/>
              </a:spcBef>
              <a:buFont typeface="Wingdings" panose="05000000000000000000" pitchFamily="2" charset="2"/>
              <a:buChar char="§"/>
            </a:pPr>
            <a:r>
              <a:rPr lang="en-US" dirty="0" smtClean="0"/>
              <a:t>Those who are 65 and older.</a:t>
            </a:r>
          </a:p>
          <a:p>
            <a:pPr marL="228600" indent="-228600">
              <a:spcBef>
                <a:spcPts val="600"/>
              </a:spcBef>
              <a:buFont typeface="Wingdings" panose="05000000000000000000" pitchFamily="2" charset="2"/>
              <a:buChar char="§"/>
            </a:pPr>
            <a:r>
              <a:rPr lang="en-US" dirty="0" smtClean="0"/>
              <a:t>People under 65 with certain disabilities who have been entitled to Social Security Disability Insurance</a:t>
            </a:r>
            <a:r>
              <a:rPr lang="en-US" baseline="0" dirty="0" smtClean="0"/>
              <a:t> (SSDI) </a:t>
            </a:r>
            <a:r>
              <a:rPr lang="en-US" dirty="0" smtClean="0"/>
              <a:t>benefits for 24 months. This includes people with Amyotrophic Lateral Sclerosis (ALS, also known as Lou Gehrig’s disease); however, they don’t have a waiting period.</a:t>
            </a:r>
          </a:p>
          <a:p>
            <a:pPr marL="228600" indent="-228600">
              <a:spcBef>
                <a:spcPts val="600"/>
              </a:spcBef>
              <a:buFont typeface="Wingdings" panose="05000000000000000000" pitchFamily="2" charset="2"/>
              <a:buChar char="§"/>
            </a:pPr>
            <a:r>
              <a:rPr lang="en-US" dirty="0" smtClean="0"/>
              <a:t>People of any age who have End-Stage Renal Disease (ESRD) (permanent kidney failure requiring dialysis or a kidney transplant).</a:t>
            </a:r>
          </a:p>
        </p:txBody>
      </p:sp>
    </p:spTree>
    <p:extLst>
      <p:ext uri="{BB962C8B-B14F-4D97-AF65-F5344CB8AC3E}">
        <p14:creationId xmlns:p14="http://schemas.microsoft.com/office/powerpoint/2010/main" val="2914193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Switch</a:t>
            </a:r>
            <a:r>
              <a:rPr lang="en-US" b="1" baseline="0" dirty="0" smtClean="0"/>
              <a:t>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People</a:t>
            </a:r>
            <a:r>
              <a:rPr lang="en-US" sz="1200" baseline="0" dirty="0" smtClean="0">
                <a:solidFill>
                  <a:prstClr val="black"/>
                </a:solidFill>
              </a:rPr>
              <a:t> with Medicare</a:t>
            </a:r>
            <a:r>
              <a:rPr lang="en-US" sz="1200" dirty="0" smtClean="0">
                <a:solidFill>
                  <a:prstClr val="black"/>
                </a:solidFill>
              </a:rPr>
              <a:t> may be able to join or switch plans outside of open enrollment because</a:t>
            </a:r>
            <a:r>
              <a:rPr lang="en-US" sz="1200" baseline="0" dirty="0" smtClean="0">
                <a:solidFill>
                  <a:prstClr val="black"/>
                </a:solidFill>
              </a:rPr>
              <a:t> of </a:t>
            </a:r>
            <a:r>
              <a:rPr lang="en-US" sz="1200" dirty="0" smtClean="0">
                <a:solidFill>
                  <a:prstClr val="black"/>
                </a:solidFill>
              </a:rPr>
              <a:t>special circumstances or “qualifying event” that would grant an SEP.</a:t>
            </a:r>
            <a:endParaRPr lang="en-US" dirty="0" smtClean="0"/>
          </a:p>
          <a:p>
            <a:endParaRPr lang="en-US" dirty="0"/>
          </a:p>
        </p:txBody>
      </p:sp>
    </p:spTree>
    <p:extLst>
      <p:ext uri="{BB962C8B-B14F-4D97-AF65-F5344CB8AC3E}">
        <p14:creationId xmlns:p14="http://schemas.microsoft.com/office/powerpoint/2010/main" val="2769905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Step Therapy</a:t>
            </a:r>
          </a:p>
          <a:p>
            <a:r>
              <a:rPr lang="en-US" dirty="0" smtClean="0"/>
              <a:t>Step therapy is a type of prior authorization for drugs that begins medication for a medical condition with the most preferred drug therapy and progresses to other therapies only if necessary, promoting better clinical decisions.</a:t>
            </a:r>
            <a:endParaRPr lang="en-US" dirty="0"/>
          </a:p>
        </p:txBody>
      </p:sp>
    </p:spTree>
    <p:extLst>
      <p:ext uri="{BB962C8B-B14F-4D97-AF65-F5344CB8AC3E}">
        <p14:creationId xmlns:p14="http://schemas.microsoft.com/office/powerpoint/2010/main" val="315053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Automatic Enrollment</a:t>
            </a:r>
          </a:p>
          <a:p>
            <a:r>
              <a:rPr lang="en-US" dirty="0" smtClean="0"/>
              <a:t>If a</a:t>
            </a:r>
            <a:r>
              <a:rPr lang="en-US" baseline="0" dirty="0" smtClean="0"/>
              <a:t> person with Medicare is </a:t>
            </a:r>
            <a:r>
              <a:rPr lang="en-US" dirty="0" smtClean="0"/>
              <a:t>already getting Social Security or Railroad</a:t>
            </a:r>
            <a:r>
              <a:rPr lang="en-US" baseline="0" dirty="0" smtClean="0"/>
              <a:t> Retirement Board (</a:t>
            </a:r>
            <a:r>
              <a:rPr lang="en-US" dirty="0" smtClean="0"/>
              <a:t>RRB) benefits (for example, getting early retirement at least 4 months before a</a:t>
            </a:r>
            <a:r>
              <a:rPr lang="en-US" baseline="0" dirty="0" smtClean="0"/>
              <a:t> person with Medicare </a:t>
            </a:r>
            <a:r>
              <a:rPr lang="en-US" dirty="0" smtClean="0"/>
              <a:t>turns 65),</a:t>
            </a:r>
            <a:r>
              <a:rPr lang="en-US" baseline="0" dirty="0" smtClean="0"/>
              <a:t> they’ll </a:t>
            </a:r>
            <a:r>
              <a:rPr lang="en-US" dirty="0" smtClean="0"/>
              <a:t>automatically be enrolled in Medicare Part A and Part B without an additional application.</a:t>
            </a:r>
            <a:endParaRPr lang="en-US" dirty="0"/>
          </a:p>
        </p:txBody>
      </p:sp>
    </p:spTree>
    <p:extLst>
      <p:ext uri="{BB962C8B-B14F-4D97-AF65-F5344CB8AC3E}">
        <p14:creationId xmlns:p14="http://schemas.microsoft.com/office/powerpoint/2010/main" val="237113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Peace of</a:t>
            </a:r>
            <a:r>
              <a:rPr lang="en-US" b="1" baseline="0" dirty="0" smtClean="0"/>
              <a:t> Mind</a:t>
            </a:r>
          </a:p>
          <a:p>
            <a:r>
              <a:rPr lang="en-US" baseline="0" dirty="0" smtClean="0"/>
              <a:t>Hopefully, the NTP products provide you with the peace of mind that you are getting accurate, up-to-date, and consistent information to help people with Medicare </a:t>
            </a:r>
            <a:r>
              <a:rPr lang="en-US" dirty="0" smtClean="0"/>
              <a:t>make informed health care decisions</a:t>
            </a:r>
            <a:r>
              <a:rPr lang="en-US" baseline="0" dirty="0" smtClean="0"/>
              <a:t>.</a:t>
            </a:r>
            <a:endParaRPr lang="en-US" dirty="0"/>
          </a:p>
        </p:txBody>
      </p:sp>
    </p:spTree>
    <p:extLst>
      <p:ext uri="{BB962C8B-B14F-4D97-AF65-F5344CB8AC3E}">
        <p14:creationId xmlns:p14="http://schemas.microsoft.com/office/powerpoint/2010/main" val="234342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Lab (or Laboratory) Test(s)</a:t>
            </a:r>
          </a:p>
          <a:p>
            <a:r>
              <a:rPr lang="en-US" dirty="0" smtClean="0"/>
              <a:t>Medicare Part B (Medical Insurance) covers medically necessary clinical diagnostic laboratory services when a</a:t>
            </a:r>
            <a:r>
              <a:rPr lang="en-US" baseline="0" dirty="0" smtClean="0"/>
              <a:t> </a:t>
            </a:r>
            <a:r>
              <a:rPr lang="en-US" dirty="0" smtClean="0"/>
              <a:t>doctor or practitioner orders them. Laboratory tests include certain blood tests, urinalysis, tests on tissue specimens, and some screening tests. </a:t>
            </a:r>
            <a:endParaRPr lang="en-US" dirty="0"/>
          </a:p>
        </p:txBody>
      </p:sp>
    </p:spTree>
    <p:extLst>
      <p:ext uri="{BB962C8B-B14F-4D97-AF65-F5344CB8AC3E}">
        <p14:creationId xmlns:p14="http://schemas.microsoft.com/office/powerpoint/2010/main" val="4292670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Low Drug Costs</a:t>
            </a:r>
          </a:p>
          <a:p>
            <a:r>
              <a:rPr lang="en-US" sz="1200" kern="1200" dirty="0" smtClean="0">
                <a:solidFill>
                  <a:schemeClr val="tx1"/>
                </a:solidFill>
                <a:effectLst/>
                <a:latin typeface="+mn-lt"/>
                <a:ea typeface="+mn-ea"/>
                <a:cs typeface="+mn-cs"/>
              </a:rPr>
              <a:t>Part</a:t>
            </a:r>
            <a:r>
              <a:rPr lang="en-US" sz="1200" kern="1200" baseline="0" dirty="0" smtClean="0">
                <a:solidFill>
                  <a:schemeClr val="tx1"/>
                </a:solidFill>
                <a:effectLst/>
                <a:latin typeface="+mn-lt"/>
                <a:ea typeface="+mn-ea"/>
                <a:cs typeface="+mn-cs"/>
              </a:rPr>
              <a:t> D helps to lower drug costs.</a:t>
            </a: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73094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Physical</a:t>
            </a:r>
            <a:r>
              <a:rPr lang="en-US" b="1" baseline="0" dirty="0" smtClean="0"/>
              <a:t> Therapy</a:t>
            </a:r>
          </a:p>
          <a:p>
            <a:r>
              <a:rPr lang="en-US" dirty="0" smtClean="0"/>
              <a:t>Medicare Part B (Medical Insurance) helps pay for medically</a:t>
            </a:r>
            <a:r>
              <a:rPr lang="en-US" baseline="0" dirty="0" smtClean="0"/>
              <a:t> </a:t>
            </a:r>
            <a:r>
              <a:rPr lang="en-US" dirty="0" smtClean="0"/>
              <a:t>necessary outpatient physical therapy. </a:t>
            </a:r>
            <a:endParaRPr lang="en-US" dirty="0"/>
          </a:p>
        </p:txBody>
      </p:sp>
    </p:spTree>
    <p:extLst>
      <p:ext uri="{BB962C8B-B14F-4D97-AF65-F5344CB8AC3E}">
        <p14:creationId xmlns:p14="http://schemas.microsoft.com/office/powerpoint/2010/main" val="1864827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Colonoscopy</a:t>
            </a:r>
          </a:p>
          <a:p>
            <a:r>
              <a:rPr lang="en-US" baseline="0" dirty="0" smtClean="0"/>
              <a:t>Medicare Part B (Medical Insurance) covers several types of colorectal cancer screening tests. These tests help find precancerous growths or find cancer early, when treatment is most effective.</a:t>
            </a:r>
          </a:p>
        </p:txBody>
      </p:sp>
    </p:spTree>
    <p:extLst>
      <p:ext uri="{BB962C8B-B14F-4D97-AF65-F5344CB8AC3E}">
        <p14:creationId xmlns:p14="http://schemas.microsoft.com/office/powerpoint/2010/main" val="3025564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Open Enrollment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9" dirty="0" smtClean="0">
                <a:latin typeface="+mn-lt"/>
                <a:cs typeface="Calibri"/>
              </a:rPr>
              <a:t>Open Enrollment is the period from</a:t>
            </a:r>
            <a:r>
              <a:rPr lang="en-US" sz="1200" spc="-9" baseline="0" dirty="0" smtClean="0">
                <a:latin typeface="+mn-lt"/>
                <a:cs typeface="Calibri"/>
              </a:rPr>
              <a:t> </a:t>
            </a:r>
            <a:r>
              <a:rPr lang="en-US" sz="1200" spc="-9" dirty="0" smtClean="0">
                <a:latin typeface="+mn-lt"/>
                <a:cs typeface="Calibri"/>
              </a:rPr>
              <a:t>October </a:t>
            </a:r>
            <a:r>
              <a:rPr lang="en-US" sz="1200" dirty="0" smtClean="0">
                <a:latin typeface="+mn-lt"/>
                <a:cs typeface="Calibri"/>
              </a:rPr>
              <a:t>15 </a:t>
            </a:r>
            <a:r>
              <a:rPr lang="en-US" sz="1200" spc="-31" dirty="0" smtClean="0">
                <a:latin typeface="+mn-lt"/>
                <a:cs typeface="Calibri"/>
              </a:rPr>
              <a:t>to </a:t>
            </a:r>
            <a:r>
              <a:rPr lang="en-US" sz="1200" spc="-4" dirty="0" smtClean="0">
                <a:latin typeface="+mn-lt"/>
                <a:cs typeface="Calibri"/>
              </a:rPr>
              <a:t>December </a:t>
            </a:r>
            <a:r>
              <a:rPr lang="en-US" sz="1200" dirty="0" smtClean="0">
                <a:latin typeface="+mn-lt"/>
                <a:cs typeface="Calibri"/>
              </a:rPr>
              <a:t>7 </a:t>
            </a:r>
            <a:r>
              <a:rPr lang="en-US" sz="1200" spc="-4" dirty="0" smtClean="0">
                <a:latin typeface="+mn-lt"/>
                <a:cs typeface="Calibri"/>
              </a:rPr>
              <a:t>when people with </a:t>
            </a:r>
            <a:r>
              <a:rPr lang="en-US" sz="1200" spc="-9" dirty="0" smtClean="0">
                <a:latin typeface="+mn-lt"/>
                <a:cs typeface="Calibri"/>
              </a:rPr>
              <a:t>Medicare can change </a:t>
            </a:r>
            <a:r>
              <a:rPr lang="en-US" sz="1200" spc="-4" dirty="0" smtClean="0">
                <a:latin typeface="+mn-lt"/>
                <a:cs typeface="Calibri"/>
              </a:rPr>
              <a:t>their </a:t>
            </a:r>
            <a:r>
              <a:rPr lang="en-US" sz="1200" spc="-9" dirty="0" smtClean="0">
                <a:latin typeface="+mn-lt"/>
                <a:cs typeface="Calibri"/>
              </a:rPr>
              <a:t>Medicare </a:t>
            </a:r>
            <a:r>
              <a:rPr lang="en-US" sz="1200" spc="-4" dirty="0" smtClean="0">
                <a:latin typeface="+mn-lt"/>
                <a:cs typeface="Calibri"/>
              </a:rPr>
              <a:t>health plan and </a:t>
            </a:r>
            <a:r>
              <a:rPr lang="en-US" sz="1200" spc="-9" dirty="0" smtClean="0">
                <a:latin typeface="+mn-lt"/>
                <a:cs typeface="Calibri"/>
              </a:rPr>
              <a:t>prescription </a:t>
            </a:r>
            <a:r>
              <a:rPr lang="en-US" sz="1200" spc="-4" dirty="0" smtClean="0">
                <a:latin typeface="+mn-lt"/>
                <a:cs typeface="Calibri"/>
              </a:rPr>
              <a:t>drug</a:t>
            </a:r>
            <a:r>
              <a:rPr lang="en-US" sz="1200" spc="-62" dirty="0" smtClean="0">
                <a:latin typeface="+mn-lt"/>
                <a:cs typeface="Calibri"/>
              </a:rPr>
              <a:t> </a:t>
            </a:r>
            <a:r>
              <a:rPr lang="en-US" sz="1200" spc="-18" dirty="0" smtClean="0">
                <a:latin typeface="+mn-lt"/>
                <a:cs typeface="Calibri"/>
              </a:rPr>
              <a:t>coverage.</a:t>
            </a:r>
            <a:endParaRPr lang="en-US" sz="1200" dirty="0" smtClean="0">
              <a:latin typeface="+mn-lt"/>
              <a:cs typeface="Calibri"/>
            </a:endParaRPr>
          </a:p>
          <a:p>
            <a:endParaRPr lang="en-US" dirty="0"/>
          </a:p>
        </p:txBody>
      </p:sp>
    </p:spTree>
    <p:extLst>
      <p:ext uri="{BB962C8B-B14F-4D97-AF65-F5344CB8AC3E}">
        <p14:creationId xmlns:p14="http://schemas.microsoft.com/office/powerpoint/2010/main" val="2888986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Understanding</a:t>
            </a:r>
            <a:r>
              <a:rPr lang="en-US" b="1" baseline="0" dirty="0" smtClean="0"/>
              <a:t> Medicare</a:t>
            </a:r>
          </a:p>
          <a:p>
            <a:r>
              <a:rPr lang="en-US" baseline="0" dirty="0" smtClean="0">
                <a:solidFill>
                  <a:prstClr val="black"/>
                </a:solidFill>
              </a:rPr>
              <a:t>“Understanding Medicare” is the quarterly NTP Continuing Education course that</a:t>
            </a:r>
            <a:r>
              <a:rPr lang="en-US" dirty="0" smtClean="0">
                <a:solidFill>
                  <a:prstClr val="black"/>
                </a:solidFill>
              </a:rPr>
              <a:t> provides an overview of the Medicare Program,</a:t>
            </a:r>
            <a:r>
              <a:rPr lang="en-US" baseline="0" dirty="0" smtClean="0">
                <a:solidFill>
                  <a:prstClr val="black"/>
                </a:solidFill>
              </a:rPr>
              <a:t> like</a:t>
            </a:r>
            <a:r>
              <a:rPr lang="en-US" dirty="0" smtClean="0">
                <a:solidFill>
                  <a:prstClr val="black"/>
                </a:solidFill>
              </a:rPr>
              <a:t> what it is, coverage and costs, coverage choices, appeals, enrollment, coordination of benefits, and how to fight fraud, waste, and abuse.</a:t>
            </a:r>
            <a:endParaRPr lang="en-US" dirty="0"/>
          </a:p>
        </p:txBody>
      </p:sp>
    </p:spTree>
    <p:extLst>
      <p:ext uri="{BB962C8B-B14F-4D97-AF65-F5344CB8AC3E}">
        <p14:creationId xmlns:p14="http://schemas.microsoft.com/office/powerpoint/2010/main" val="99416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Inpatient</a:t>
            </a:r>
          </a:p>
          <a:p>
            <a:r>
              <a:rPr lang="en-US" dirty="0" smtClean="0"/>
              <a:t>Medicare Part A (Hospital Insurance) covers hospital services.</a:t>
            </a:r>
            <a:endParaRPr lang="en-US" dirty="0"/>
          </a:p>
        </p:txBody>
      </p:sp>
    </p:spTree>
    <p:extLst>
      <p:ext uri="{BB962C8B-B14F-4D97-AF65-F5344CB8AC3E}">
        <p14:creationId xmlns:p14="http://schemas.microsoft.com/office/powerpoint/2010/main" val="1601777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Coordination of Benefits</a:t>
            </a:r>
          </a:p>
          <a:p>
            <a:r>
              <a:rPr lang="en-US" dirty="0" smtClean="0"/>
              <a:t>If</a:t>
            </a:r>
            <a:r>
              <a:rPr lang="en-US" baseline="0" dirty="0" smtClean="0"/>
              <a:t> a person has Medicare and other health coverage, each type of coverage is called a payer.  When there’s more than one payer, coordination of benefits rules decide which payer pays first.</a:t>
            </a:r>
            <a:endParaRPr lang="en-US" dirty="0"/>
          </a:p>
        </p:txBody>
      </p:sp>
    </p:spTree>
    <p:extLst>
      <p:ext uri="{BB962C8B-B14F-4D97-AF65-F5344CB8AC3E}">
        <p14:creationId xmlns:p14="http://schemas.microsoft.com/office/powerpoint/2010/main" val="1174786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Deductible</a:t>
            </a:r>
          </a:p>
          <a:p>
            <a:r>
              <a:rPr lang="en-US" dirty="0" smtClean="0"/>
              <a:t>The</a:t>
            </a:r>
            <a:r>
              <a:rPr lang="en-US" baseline="0" dirty="0" smtClean="0"/>
              <a:t> deductible is t</a:t>
            </a:r>
            <a:r>
              <a:rPr lang="en-US" dirty="0" smtClean="0"/>
              <a:t>he amount a</a:t>
            </a:r>
            <a:r>
              <a:rPr lang="en-US" baseline="0" dirty="0" smtClean="0"/>
              <a:t> person with Medicare </a:t>
            </a:r>
            <a:r>
              <a:rPr lang="en-US" dirty="0" smtClean="0"/>
              <a:t>must pay for health care or prescriptions before Original Medicare, a</a:t>
            </a:r>
            <a:r>
              <a:rPr lang="en-US" baseline="0" dirty="0" smtClean="0"/>
              <a:t> </a:t>
            </a:r>
            <a:r>
              <a:rPr lang="en-US" dirty="0" smtClean="0"/>
              <a:t>prescription drug plan, or other insurance begins to pay.</a:t>
            </a:r>
            <a:endParaRPr lang="en-US" dirty="0"/>
          </a:p>
        </p:txBody>
      </p:sp>
    </p:spTree>
    <p:extLst>
      <p:ext uri="{BB962C8B-B14F-4D97-AF65-F5344CB8AC3E}">
        <p14:creationId xmlns:p14="http://schemas.microsoft.com/office/powerpoint/2010/main" val="3715124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Plan Finder</a:t>
            </a:r>
          </a:p>
          <a:p>
            <a:pPr>
              <a:spcBef>
                <a:spcPts val="600"/>
              </a:spcBef>
            </a:pPr>
            <a:r>
              <a:rPr lang="en-US" dirty="0" smtClean="0"/>
              <a:t>Medicare Plan</a:t>
            </a:r>
            <a:r>
              <a:rPr lang="en-US" baseline="0" dirty="0" smtClean="0"/>
              <a:t> Finder allows people with Medicare to:</a:t>
            </a:r>
          </a:p>
          <a:p>
            <a:pPr marL="165261" indent="-165261">
              <a:spcBef>
                <a:spcPts val="600"/>
              </a:spcBef>
              <a:buFont typeface="Wingdings" panose="05000000000000000000" pitchFamily="2" charset="2"/>
              <a:buChar char="§"/>
            </a:pPr>
            <a:r>
              <a:rPr lang="en-US" dirty="0" smtClean="0"/>
              <a:t>Search for drug and health plans</a:t>
            </a:r>
          </a:p>
          <a:p>
            <a:pPr marL="165261" indent="-165261">
              <a:spcBef>
                <a:spcPts val="600"/>
              </a:spcBef>
              <a:buFont typeface="Wingdings" panose="05000000000000000000" pitchFamily="2" charset="2"/>
              <a:buChar char="§"/>
            </a:pPr>
            <a:r>
              <a:rPr lang="en-US" dirty="0" smtClean="0"/>
              <a:t>Personalize their search to find plans that meet their</a:t>
            </a:r>
            <a:r>
              <a:rPr lang="en-US" baseline="0" dirty="0" smtClean="0"/>
              <a:t> </a:t>
            </a:r>
            <a:r>
              <a:rPr lang="en-US" dirty="0" smtClean="0"/>
              <a:t>needs</a:t>
            </a:r>
          </a:p>
          <a:p>
            <a:pPr marL="165261" indent="-165261">
              <a:spcBef>
                <a:spcPts val="600"/>
              </a:spcBef>
              <a:buFont typeface="Wingdings" panose="05000000000000000000" pitchFamily="2" charset="2"/>
              <a:buChar char="§"/>
            </a:pPr>
            <a:r>
              <a:rPr lang="en-US" dirty="0" smtClean="0"/>
              <a:t>Compare plans based on quality ratings, benefits covered, costs, and more</a:t>
            </a:r>
          </a:p>
          <a:p>
            <a:endParaRPr lang="en-US" dirty="0"/>
          </a:p>
        </p:txBody>
      </p:sp>
    </p:spTree>
    <p:extLst>
      <p:ext uri="{BB962C8B-B14F-4D97-AF65-F5344CB8AC3E}">
        <p14:creationId xmlns:p14="http://schemas.microsoft.com/office/powerpoint/2010/main" val="67818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Out-of-pocket costs</a:t>
            </a:r>
          </a:p>
          <a:p>
            <a:r>
              <a:rPr lang="en-US" dirty="0" smtClean="0"/>
              <a:t>Out-of-pocket</a:t>
            </a:r>
            <a:r>
              <a:rPr lang="en-US" baseline="0" dirty="0" smtClean="0"/>
              <a:t> costs are h</a:t>
            </a:r>
            <a:r>
              <a:rPr lang="en-US" dirty="0" smtClean="0"/>
              <a:t>ealth or prescription drug costs that people</a:t>
            </a:r>
            <a:r>
              <a:rPr lang="en-US" baseline="0" dirty="0" smtClean="0"/>
              <a:t> with Medicare</a:t>
            </a:r>
            <a:r>
              <a:rPr lang="en-US" dirty="0" smtClean="0"/>
              <a:t> must pay on their</a:t>
            </a:r>
            <a:r>
              <a:rPr lang="en-US" baseline="0" dirty="0" smtClean="0"/>
              <a:t> </a:t>
            </a:r>
            <a:r>
              <a:rPr lang="en-US" dirty="0" smtClean="0"/>
              <a:t>own because they aren’t covered by Medicare or other insurance.</a:t>
            </a:r>
            <a:endParaRPr lang="en-US" dirty="0"/>
          </a:p>
        </p:txBody>
      </p:sp>
    </p:spTree>
    <p:extLst>
      <p:ext uri="{BB962C8B-B14F-4D97-AF65-F5344CB8AC3E}">
        <p14:creationId xmlns:p14="http://schemas.microsoft.com/office/powerpoint/2010/main" val="1302657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Long-term care</a:t>
            </a:r>
          </a:p>
          <a:p>
            <a:r>
              <a:rPr lang="en-US" dirty="0"/>
              <a:t>Long-term care </a:t>
            </a:r>
            <a:r>
              <a:rPr lang="en-US" dirty="0" smtClean="0"/>
              <a:t>is a range of services and support for personal care needs. Most long-term care isn't medical care. Instead, most long-term care is help with basic personal tasks of everyday life, sometimes called activities of daily living.</a:t>
            </a:r>
          </a:p>
          <a:p>
            <a:r>
              <a:rPr lang="en-US" dirty="0" smtClean="0"/>
              <a:t>Medicare doesn’t cover long-term care (also called custodial care), if that's the only care a</a:t>
            </a:r>
            <a:r>
              <a:rPr lang="en-US" baseline="0" dirty="0" smtClean="0"/>
              <a:t> person with Medicare </a:t>
            </a:r>
            <a:r>
              <a:rPr lang="en-US" dirty="0" smtClean="0"/>
              <a:t>needs. Most nursing home care is custodial care.</a:t>
            </a:r>
          </a:p>
          <a:p>
            <a:endParaRPr lang="en-US" dirty="0"/>
          </a:p>
        </p:txBody>
      </p:sp>
    </p:spTree>
    <p:extLst>
      <p:ext uri="{BB962C8B-B14F-4D97-AF65-F5344CB8AC3E}">
        <p14:creationId xmlns:p14="http://schemas.microsoft.com/office/powerpoint/2010/main" val="1170291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Railroad Retirement Board (RRB)</a:t>
            </a:r>
          </a:p>
          <a:p>
            <a:r>
              <a:rPr lang="en-US" dirty="0" smtClean="0">
                <a:ea typeface="Calibri"/>
                <a:cs typeface="Times New Roman"/>
              </a:rPr>
              <a:t>The RRB</a:t>
            </a:r>
            <a:r>
              <a:rPr lang="en-US" baseline="0" dirty="0" smtClean="0">
                <a:ea typeface="Calibri"/>
                <a:cs typeface="Times New Roman"/>
              </a:rPr>
              <a:t> </a:t>
            </a:r>
            <a:r>
              <a:rPr lang="en-US" dirty="0" smtClean="0">
                <a:ea typeface="Calibri"/>
                <a:cs typeface="Times New Roman"/>
              </a:rPr>
              <a:t>is responsible for enrolling railroad retirees in Medicare, collecting premiums,</a:t>
            </a:r>
            <a:r>
              <a:rPr lang="en-US" dirty="0">
                <a:ea typeface="Calibri"/>
                <a:cs typeface="Times New Roman"/>
              </a:rPr>
              <a:t> </a:t>
            </a:r>
            <a:r>
              <a:rPr lang="en-US" dirty="0" smtClean="0">
                <a:ea typeface="Calibri"/>
                <a:cs typeface="Times New Roman"/>
              </a:rPr>
              <a:t>and determining</a:t>
            </a:r>
            <a:r>
              <a:rPr lang="en-US" baseline="0" dirty="0" smtClean="0">
                <a:ea typeface="Calibri"/>
                <a:cs typeface="Times New Roman"/>
              </a:rPr>
              <a:t> </a:t>
            </a:r>
            <a:r>
              <a:rPr lang="en-US" dirty="0" smtClean="0">
                <a:ea typeface="Calibri"/>
                <a:cs typeface="Times New Roman"/>
              </a:rPr>
              <a:t>the amounts of the Part A (if a</a:t>
            </a:r>
            <a:r>
              <a:rPr lang="en-US" baseline="0" dirty="0" smtClean="0">
                <a:ea typeface="Calibri"/>
                <a:cs typeface="Times New Roman"/>
              </a:rPr>
              <a:t> person with Medicare </a:t>
            </a:r>
            <a:r>
              <a:rPr lang="en-US" dirty="0" smtClean="0">
                <a:ea typeface="Calibri"/>
                <a:cs typeface="Times New Roman"/>
              </a:rPr>
              <a:t>must pay for it) and Part B premiums. They also handle replacement Medicare cards</a:t>
            </a:r>
            <a:r>
              <a:rPr lang="en-US" baseline="0" dirty="0" smtClean="0">
                <a:ea typeface="Calibri"/>
                <a:cs typeface="Times New Roman"/>
              </a:rPr>
              <a:t> for </a:t>
            </a:r>
            <a:r>
              <a:rPr lang="en-US" dirty="0" smtClean="0">
                <a:ea typeface="Calibri"/>
                <a:cs typeface="Times New Roman"/>
              </a:rPr>
              <a:t>railroad retirees.</a:t>
            </a:r>
          </a:p>
          <a:p>
            <a:endParaRPr lang="en-US" dirty="0"/>
          </a:p>
        </p:txBody>
      </p:sp>
    </p:spTree>
    <p:extLst>
      <p:ext uri="{BB962C8B-B14F-4D97-AF65-F5344CB8AC3E}">
        <p14:creationId xmlns:p14="http://schemas.microsoft.com/office/powerpoint/2010/main" val="3760694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TRICARE</a:t>
            </a:r>
          </a:p>
          <a:p>
            <a:r>
              <a:rPr lang="en-US" dirty="0" smtClean="0"/>
              <a:t>TRICARE is the health care program for uniformed service members, retirees, and their families around the world.</a:t>
            </a:r>
            <a:endParaRPr lang="en-US" dirty="0"/>
          </a:p>
        </p:txBody>
      </p:sp>
    </p:spTree>
    <p:extLst>
      <p:ext uri="{BB962C8B-B14F-4D97-AF65-F5344CB8AC3E}">
        <p14:creationId xmlns:p14="http://schemas.microsoft.com/office/powerpoint/2010/main" val="3409931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220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828675"/>
            <a:ext cx="4251325" cy="3187700"/>
          </a:xfrm>
        </p:spPr>
      </p:sp>
      <p:sp>
        <p:nvSpPr>
          <p:cNvPr id="3" name="Notes Placeholder 2"/>
          <p:cNvSpPr>
            <a:spLocks noGrp="1"/>
          </p:cNvSpPr>
          <p:nvPr>
            <p:ph type="body" idx="1"/>
          </p:nvPr>
        </p:nvSpPr>
        <p:spPr/>
        <p:txBody>
          <a:bodyPr/>
          <a:lstStyle/>
          <a:p>
            <a:pPr>
              <a:spcBef>
                <a:spcPts val="642"/>
              </a:spcBef>
            </a:pPr>
            <a:r>
              <a:rPr lang="en-US" dirty="0" smtClean="0"/>
              <a:t>This training is provided by the CMS National Training Program (NTP).</a:t>
            </a:r>
          </a:p>
          <a:p>
            <a:pPr>
              <a:spcBef>
                <a:spcPts val="642"/>
              </a:spcBef>
              <a:defRPr/>
            </a:pPr>
            <a:r>
              <a:rPr lang="en-US" dirty="0" smtClean="0"/>
              <a:t>To view all available NTP materials, or to subscribe to our email list, visit</a:t>
            </a:r>
            <a:r>
              <a:rPr lang="en-US" dirty="0">
                <a:hlinkClick r:id="rId3"/>
              </a:rPr>
              <a:t> CMSnationaltrainingprogram.cms.gov</a:t>
            </a:r>
            <a:r>
              <a:rPr lang="en-US" dirty="0" smtClean="0"/>
              <a:t>. </a:t>
            </a:r>
          </a:p>
          <a:p>
            <a:pPr defTabSz="931774">
              <a:spcBef>
                <a:spcPts val="642"/>
              </a:spcBef>
              <a:defRPr/>
            </a:pPr>
            <a:r>
              <a:rPr lang="en-US" dirty="0" smtClean="0"/>
              <a:t>Contact us at </a:t>
            </a:r>
            <a:r>
              <a:rPr lang="en-US" dirty="0" smtClean="0">
                <a:hlinkClick r:id="rId4"/>
              </a:rPr>
              <a:t>training@cms.hhs.gov</a:t>
            </a:r>
            <a:r>
              <a:rPr lang="en-US" dirty="0" smtClean="0"/>
              <a:t>. </a:t>
            </a:r>
          </a:p>
          <a:p>
            <a:pPr defTabSz="931774">
              <a:spcBef>
                <a:spcPts val="642"/>
              </a:spcBef>
              <a:defRPr/>
            </a:pPr>
            <a:r>
              <a:rPr lang="en-US" dirty="0" smtClean="0"/>
              <a:t>Follow us @CMSGov #CMSNTP.</a:t>
            </a:r>
          </a:p>
        </p:txBody>
      </p:sp>
    </p:spTree>
    <p:extLst>
      <p:ext uri="{BB962C8B-B14F-4D97-AF65-F5344CB8AC3E}">
        <p14:creationId xmlns:p14="http://schemas.microsoft.com/office/powerpoint/2010/main" val="65771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Benefit Period</a:t>
            </a:r>
          </a:p>
          <a:p>
            <a:r>
              <a:rPr lang="en-US" dirty="0" smtClean="0"/>
              <a:t>A benefit period is the way</a:t>
            </a:r>
            <a:r>
              <a:rPr lang="en-US" baseline="0" dirty="0" smtClean="0"/>
              <a:t> </a:t>
            </a:r>
            <a:r>
              <a:rPr lang="en-US" dirty="0" smtClean="0"/>
              <a:t>Medicare measures the</a:t>
            </a:r>
            <a:r>
              <a:rPr lang="en-US" baseline="0" dirty="0" smtClean="0"/>
              <a:t> </a:t>
            </a:r>
            <a:r>
              <a:rPr lang="en-US" dirty="0" smtClean="0"/>
              <a:t>use of hospital and skilled nursing facility (SNF) services for people with Medicare. A benefit period begins the day a</a:t>
            </a:r>
            <a:r>
              <a:rPr lang="en-US" baseline="0" dirty="0" smtClean="0"/>
              <a:t> person with Medicare</a:t>
            </a:r>
            <a:r>
              <a:rPr lang="en-US" dirty="0" smtClean="0"/>
              <a:t> is</a:t>
            </a:r>
            <a:r>
              <a:rPr lang="en-US" baseline="0" dirty="0" smtClean="0"/>
              <a:t> admitted as an impatient in</a:t>
            </a:r>
            <a:r>
              <a:rPr lang="en-US" dirty="0" smtClean="0"/>
              <a:t> a hospital or SNF. The benefit period ends when the</a:t>
            </a:r>
            <a:r>
              <a:rPr lang="en-US" baseline="0" dirty="0" smtClean="0"/>
              <a:t> person with Medicare </a:t>
            </a:r>
            <a:r>
              <a:rPr lang="en-US" dirty="0" smtClean="0"/>
              <a:t>hasn’t</a:t>
            </a:r>
            <a:r>
              <a:rPr lang="en-US" baseline="0" dirty="0" smtClean="0"/>
              <a:t> </a:t>
            </a:r>
            <a:r>
              <a:rPr lang="en-US" dirty="0" smtClean="0"/>
              <a:t>gotten</a:t>
            </a:r>
            <a:r>
              <a:rPr lang="en-US" baseline="0" dirty="0" smtClean="0"/>
              <a:t> </a:t>
            </a:r>
            <a:r>
              <a:rPr lang="en-US" dirty="0" smtClean="0"/>
              <a:t>any inpatient hospital care (or skilled care in a SNF) for 60 days in a row. If you</a:t>
            </a:r>
            <a:r>
              <a:rPr lang="en-US" baseline="0" dirty="0" smtClean="0"/>
              <a:t> go into a hospital or a SNF after one benefit period has ended, a new benefit period begins.  You must pay the inpatient hospital deductible for each benefit period. There’s no limit to the number of benefit periods.</a:t>
            </a:r>
            <a:endParaRPr lang="en-US" dirty="0"/>
          </a:p>
        </p:txBody>
      </p:sp>
    </p:spTree>
    <p:extLst>
      <p:ext uri="{BB962C8B-B14F-4D97-AF65-F5344CB8AC3E}">
        <p14:creationId xmlns:p14="http://schemas.microsoft.com/office/powerpoint/2010/main" val="22101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CMS maintains </a:t>
            </a:r>
            <a:r>
              <a:rPr lang="en-US" u="sng" dirty="0">
                <a:hlinkClick r:id="rId3"/>
              </a:rPr>
              <a:t>CMS.gov</a:t>
            </a:r>
            <a:r>
              <a:rPr lang="en-US" dirty="0"/>
              <a:t>, </a:t>
            </a:r>
            <a:r>
              <a:rPr lang="en-US" u="sng" dirty="0">
                <a:hlinkClick r:id="rId4"/>
              </a:rPr>
              <a:t>Medicare.gov</a:t>
            </a:r>
            <a:r>
              <a:rPr lang="en-US" dirty="0"/>
              <a:t>, </a:t>
            </a:r>
            <a:r>
              <a:rPr lang="en-US" u="sng" dirty="0">
                <a:hlinkClick r:id="rId5"/>
              </a:rPr>
              <a:t>Medicaid.gov</a:t>
            </a:r>
            <a:r>
              <a:rPr lang="en-US" dirty="0" smtClean="0"/>
              <a:t>,</a:t>
            </a:r>
            <a:r>
              <a:rPr lang="en-US" sz="1200" u="sng" kern="1200" dirty="0" smtClean="0">
                <a:solidFill>
                  <a:schemeClr val="tx1"/>
                </a:solidFill>
                <a:effectLst/>
                <a:latin typeface="+mn-lt"/>
                <a:ea typeface="+mn-ea"/>
                <a:cs typeface="+mn-cs"/>
                <a:hlinkClick r:id="rId6"/>
              </a:rPr>
              <a:t> Marketplace.CMS.gov</a:t>
            </a:r>
            <a:r>
              <a:rPr lang="en-US" dirty="0" smtClean="0"/>
              <a:t>, </a:t>
            </a:r>
            <a:r>
              <a:rPr lang="en-US" u="sng" dirty="0">
                <a:hlinkClick r:id="rId7"/>
              </a:rPr>
              <a:t>InsureKidsNow.gov</a:t>
            </a:r>
            <a:r>
              <a:rPr lang="en-US" dirty="0"/>
              <a:t>, and </a:t>
            </a:r>
            <a:r>
              <a:rPr lang="en-US" u="sng" dirty="0">
                <a:hlinkClick r:id="rId8"/>
              </a:rPr>
              <a:t>HealthCare.gov</a:t>
            </a:r>
            <a:r>
              <a:rPr lang="en-US" dirty="0"/>
              <a:t> to assist you in counseling people with </a:t>
            </a:r>
            <a:r>
              <a:rPr lang="en-US" dirty="0" smtClean="0"/>
              <a:t>Medicare and other programs administered by CMS.</a:t>
            </a:r>
            <a:endParaRPr lang="en-US" dirty="0"/>
          </a:p>
          <a:p>
            <a:endParaRPr lang="en-US" b="1" dirty="0"/>
          </a:p>
        </p:txBody>
      </p:sp>
    </p:spTree>
    <p:extLst>
      <p:ext uri="{BB962C8B-B14F-4D97-AF65-F5344CB8AC3E}">
        <p14:creationId xmlns:p14="http://schemas.microsoft.com/office/powerpoint/2010/main" val="1689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Part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 D is Medicare prescription drug coverage. </a:t>
            </a:r>
            <a:r>
              <a:rPr lang="en-US" smtClean="0"/>
              <a:t>It</a:t>
            </a:r>
            <a:r>
              <a:rPr lang="en-US" baseline="0" smtClean="0"/>
              <a:t> </a:t>
            </a:r>
            <a:r>
              <a:rPr lang="en-US" smtClean="0"/>
              <a:t>helps </a:t>
            </a:r>
            <a:r>
              <a:rPr lang="en-US" dirty="0" smtClean="0"/>
              <a:t>pay for outpatient prescription drugs. Part D may help lower your prescription drug costs and protect you against higher costs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840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C</a:t>
            </a:r>
            <a:r>
              <a:rPr lang="en-US" b="1" dirty="0" smtClean="0"/>
              <a:t>overage</a:t>
            </a:r>
            <a:r>
              <a:rPr lang="en-US" b="1" baseline="0" dirty="0" smtClean="0"/>
              <a:t> Gap</a:t>
            </a:r>
          </a:p>
          <a:p>
            <a:r>
              <a:rPr lang="en-US" dirty="0" smtClean="0">
                <a:solidFill>
                  <a:prstClr val="black"/>
                </a:solidFill>
              </a:rPr>
              <a:t>The coverage gap (also called the “donut” hole) begins</a:t>
            </a:r>
            <a:r>
              <a:rPr lang="en-US" i="1" dirty="0" smtClean="0">
                <a:solidFill>
                  <a:prstClr val="black"/>
                </a:solidFill>
              </a:rPr>
              <a:t> </a:t>
            </a:r>
            <a:r>
              <a:rPr lang="en-US" dirty="0" smtClean="0">
                <a:solidFill>
                  <a:prstClr val="black"/>
                </a:solidFill>
              </a:rPr>
              <a:t>after</a:t>
            </a:r>
            <a:r>
              <a:rPr lang="en-US" baseline="0" dirty="0" smtClean="0">
                <a:solidFill>
                  <a:prstClr val="black"/>
                </a:solidFill>
              </a:rPr>
              <a:t> a person with Medicare</a:t>
            </a:r>
            <a:r>
              <a:rPr lang="en-US" dirty="0" smtClean="0">
                <a:solidFill>
                  <a:prstClr val="black"/>
                </a:solidFill>
              </a:rPr>
              <a:t> and</a:t>
            </a:r>
            <a:r>
              <a:rPr lang="en-US" baseline="0" dirty="0" smtClean="0">
                <a:solidFill>
                  <a:prstClr val="black"/>
                </a:solidFill>
              </a:rPr>
              <a:t> their </a:t>
            </a:r>
            <a:r>
              <a:rPr lang="en-US" dirty="0" smtClean="0">
                <a:solidFill>
                  <a:prstClr val="black"/>
                </a:solidFill>
              </a:rPr>
              <a:t>drug plan have spent a certain amount for covered drugs ($3,820 in 2019).</a:t>
            </a:r>
            <a:endParaRPr lang="en-US" dirty="0"/>
          </a:p>
        </p:txBody>
      </p:sp>
    </p:spTree>
    <p:extLst>
      <p:ext uri="{BB962C8B-B14F-4D97-AF65-F5344CB8AC3E}">
        <p14:creationId xmlns:p14="http://schemas.microsoft.com/office/powerpoint/2010/main" val="391773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C</a:t>
            </a:r>
            <a:r>
              <a:rPr lang="en-US" b="1" dirty="0" smtClean="0"/>
              <a:t>opayment</a:t>
            </a:r>
          </a:p>
          <a:p>
            <a:r>
              <a:rPr lang="en-US" dirty="0" smtClean="0"/>
              <a:t>A copayment</a:t>
            </a:r>
            <a:r>
              <a:rPr lang="en-US" baseline="0" dirty="0" smtClean="0"/>
              <a:t> is the</a:t>
            </a:r>
            <a:r>
              <a:rPr lang="en-US" dirty="0" smtClean="0"/>
              <a:t> amount a</a:t>
            </a:r>
            <a:r>
              <a:rPr lang="en-US" baseline="0" dirty="0" smtClean="0"/>
              <a:t> person with Medicare</a:t>
            </a:r>
            <a:r>
              <a:rPr lang="en-US" dirty="0" smtClean="0"/>
              <a:t> may be required to pay as a</a:t>
            </a:r>
            <a:r>
              <a:rPr lang="en-US" baseline="0" dirty="0" smtClean="0"/>
              <a:t> </a:t>
            </a:r>
            <a:r>
              <a:rPr lang="en-US" dirty="0" smtClean="0"/>
              <a:t>share of the cost for a medical service or supply, like a doctor's visit, hospital outpatient visit, or prescription drug. A copayment is usually a set amount, rather than a percentage. For example, a</a:t>
            </a:r>
            <a:r>
              <a:rPr lang="en-US" baseline="0" dirty="0" smtClean="0"/>
              <a:t> person with Medicare</a:t>
            </a:r>
            <a:r>
              <a:rPr lang="en-US" dirty="0" smtClean="0"/>
              <a:t> might pay $10 or $20 for a doctor's visit or prescription drug.</a:t>
            </a:r>
            <a:endParaRPr lang="en-US" dirty="0"/>
          </a:p>
        </p:txBody>
      </p:sp>
    </p:spTree>
    <p:extLst>
      <p:ext uri="{BB962C8B-B14F-4D97-AF65-F5344CB8AC3E}">
        <p14:creationId xmlns:p14="http://schemas.microsoft.com/office/powerpoint/2010/main" val="244690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Enrollment</a:t>
            </a:r>
          </a:p>
          <a:p>
            <a:r>
              <a:rPr lang="en-US" dirty="0" smtClean="0"/>
              <a:t>Enrolling</a:t>
            </a:r>
            <a:r>
              <a:rPr lang="en-US" baseline="0" dirty="0" smtClean="0"/>
              <a:t> on time is important. </a:t>
            </a:r>
            <a:r>
              <a:rPr lang="en-US" dirty="0" smtClean="0"/>
              <a:t>If people</a:t>
            </a:r>
            <a:r>
              <a:rPr lang="en-US" baseline="0" dirty="0" smtClean="0"/>
              <a:t> with Medicare</a:t>
            </a:r>
            <a:r>
              <a:rPr lang="en-US" dirty="0" smtClean="0"/>
              <a:t> don’t enroll on time:</a:t>
            </a:r>
          </a:p>
          <a:p>
            <a:pPr marL="171450" indent="-171450">
              <a:buFont typeface="Wingdings" panose="05000000000000000000" pitchFamily="2" charset="2"/>
              <a:buChar char="§"/>
            </a:pPr>
            <a:r>
              <a:rPr lang="en-US" dirty="0" smtClean="0"/>
              <a:t>They</a:t>
            </a:r>
            <a:r>
              <a:rPr lang="en-US" baseline="0" dirty="0" smtClean="0"/>
              <a:t> </a:t>
            </a:r>
            <a:r>
              <a:rPr lang="en-US" dirty="0" smtClean="0"/>
              <a:t>may have to pay more for coverage (late enrollment penalties</a:t>
            </a:r>
            <a:r>
              <a:rPr lang="en-US" baseline="0" dirty="0" smtClean="0"/>
              <a:t> </a:t>
            </a:r>
            <a:r>
              <a:rPr lang="en-US" dirty="0" smtClean="0"/>
              <a:t>for premium Part A, Part B, and Part D). </a:t>
            </a:r>
          </a:p>
          <a:p>
            <a:pPr marL="171450" indent="-171450">
              <a:buFont typeface="Wingdings" panose="05000000000000000000" pitchFamily="2" charset="2"/>
              <a:buChar char="§"/>
            </a:pPr>
            <a:r>
              <a:rPr lang="en-US" dirty="0" smtClean="0"/>
              <a:t>They</a:t>
            </a:r>
            <a:r>
              <a:rPr lang="en-US" baseline="0" dirty="0" smtClean="0"/>
              <a:t> </a:t>
            </a:r>
            <a:r>
              <a:rPr lang="en-US" dirty="0" smtClean="0"/>
              <a:t>may have a gap in coverage.</a:t>
            </a:r>
          </a:p>
          <a:p>
            <a:pPr marL="171450" indent="-171450">
              <a:buFont typeface="Wingdings" panose="05000000000000000000" pitchFamily="2" charset="2"/>
              <a:buChar char="§"/>
            </a:pPr>
            <a:r>
              <a:rPr lang="en-US" dirty="0" smtClean="0"/>
              <a:t>They</a:t>
            </a:r>
            <a:r>
              <a:rPr lang="en-US" baseline="0" dirty="0" smtClean="0"/>
              <a:t> may</a:t>
            </a:r>
            <a:r>
              <a:rPr lang="en-US" dirty="0" smtClean="0"/>
              <a:t> not be able to buy a Medicare Supplement Insurance (Medigap) policy, have to pay more,</a:t>
            </a:r>
            <a:r>
              <a:rPr lang="en-US" baseline="0" dirty="0" smtClean="0"/>
              <a:t> or have a delay in coverage for a pre-existing condition.</a:t>
            </a:r>
            <a:endParaRPr lang="en-US" dirty="0" smtClean="0"/>
          </a:p>
          <a:p>
            <a:endParaRPr lang="en-US" dirty="0"/>
          </a:p>
        </p:txBody>
      </p:sp>
    </p:spTree>
    <p:extLst>
      <p:ext uri="{BB962C8B-B14F-4D97-AF65-F5344CB8AC3E}">
        <p14:creationId xmlns:p14="http://schemas.microsoft.com/office/powerpoint/2010/main" val="4702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D89F7-51B7-BC41-9F8C-A3E9ED5F569D}" type="datetimeFigureOut">
              <a:rPr lang="en-US" smtClean="0"/>
              <a:t>11/06/2018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27311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D89F7-51B7-BC41-9F8C-A3E9ED5F569D}" type="datetimeFigureOut">
              <a:rPr lang="en-US" smtClean="0"/>
              <a:t>11/06/2018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342027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D89F7-51B7-BC41-9F8C-A3E9ED5F569D}" type="datetimeFigureOut">
              <a:rPr lang="en-US" smtClean="0"/>
              <a:t>11/06/2018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246016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341"/>
            <a:ext cx="9144000" cy="959206"/>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034718"/>
            <a:ext cx="7886700" cy="514224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dirty="0" smtClean="0"/>
              <a:t>DMEPOS Competitive Bidding Program: Temporary Gap Period</a:t>
            </a:r>
            <a:endParaRPr 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202387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066802"/>
            <a:ext cx="3886200" cy="511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066802"/>
            <a:ext cx="3886200" cy="511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DMEPOS Competitive Bidding Program: Temporary Gap Period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1095552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DMEPOS Competitive Bidding Program: Temporary Gap Period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258882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DMEPOS Competitive Bidding Program: Temporary Gap Period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345035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DMEPOS Competitive Bidding Program: Temporary Gap Period</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3238490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DMEPOS Competitive Bidding Program: Temporary Gap Period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1106033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DMEPOS Competitive Bidding Program: Temporary Gap Period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88186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November 2018 </a:t>
            </a:r>
            <a:endParaRPr lang="en-US" dirty="0"/>
          </a:p>
        </p:txBody>
      </p:sp>
      <p:sp>
        <p:nvSpPr>
          <p:cNvPr id="5" name="Footer Placeholder 4"/>
          <p:cNvSpPr>
            <a:spLocks noGrp="1"/>
          </p:cNvSpPr>
          <p:nvPr>
            <p:ph type="ftr" sz="quarter" idx="11"/>
          </p:nvPr>
        </p:nvSpPr>
        <p:spPr/>
        <p:txBody>
          <a:bodyPr/>
          <a:lstStyle/>
          <a:p>
            <a:r>
              <a:rPr lang="en-US" dirty="0" smtClean="0"/>
              <a:t>DMEPOS Competitive Bidding Program: Temporary Gap Period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6998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D89F7-51B7-BC41-9F8C-A3E9ED5F569D}" type="datetimeFigureOut">
              <a:rPr lang="en-US" smtClean="0"/>
              <a:t>11/06/2018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318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54917" y="5857508"/>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9177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046719" y="6356351"/>
            <a:ext cx="468631" cy="501649"/>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smtClean="0"/>
              <a:t>Click to edit Master text styles</a:t>
            </a:r>
          </a:p>
        </p:txBody>
      </p:sp>
    </p:spTree>
    <p:extLst>
      <p:ext uri="{BB962C8B-B14F-4D97-AF65-F5344CB8AC3E}">
        <p14:creationId xmlns:p14="http://schemas.microsoft.com/office/powerpoint/2010/main" val="314448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2D89F7-51B7-BC41-9F8C-A3E9ED5F569D}" type="datetimeFigureOut">
              <a:rPr lang="en-US" smtClean="0"/>
              <a:t>11/06/2018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122944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2D89F7-51B7-BC41-9F8C-A3E9ED5F569D}" type="datetimeFigureOut">
              <a:rPr lang="en-US" smtClean="0"/>
              <a:t>11/06/2018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6944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2D89F7-51B7-BC41-9F8C-A3E9ED5F569D}" type="datetimeFigureOut">
              <a:rPr lang="en-US" smtClean="0"/>
              <a:t>11/06/2018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264981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2D89F7-51B7-BC41-9F8C-A3E9ED5F569D}" type="datetimeFigureOut">
              <a:rPr lang="en-US" smtClean="0"/>
              <a:t>11/06/2018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51595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D89F7-51B7-BC41-9F8C-A3E9ED5F569D}" type="datetimeFigureOut">
              <a:rPr lang="en-US" smtClean="0"/>
              <a:t>11/06/2018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40515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2D89F7-51B7-BC41-9F8C-A3E9ED5F569D}" type="datetimeFigureOut">
              <a:rPr lang="en-US" smtClean="0"/>
              <a:t>11/06/2018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229218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2D89F7-51B7-BC41-9F8C-A3E9ED5F569D}" type="datetimeFigureOut">
              <a:rPr lang="en-US" smtClean="0"/>
              <a:t>11/06/2018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D8CC6-2F44-934C-918D-9AD46FBF0E50}" type="slidenum">
              <a:rPr lang="en-US" smtClean="0"/>
              <a:t>‹#›</a:t>
            </a:fld>
            <a:endParaRPr lang="en-US"/>
          </a:p>
        </p:txBody>
      </p:sp>
    </p:spTree>
    <p:extLst>
      <p:ext uri="{BB962C8B-B14F-4D97-AF65-F5344CB8AC3E}">
        <p14:creationId xmlns:p14="http://schemas.microsoft.com/office/powerpoint/2010/main" val="258986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89F7-51B7-BC41-9F8C-A3E9ED5F569D}" type="datetimeFigureOut">
              <a:rPr lang="en-US" smtClean="0"/>
              <a:t>11/06/2018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D8CC6-2F44-934C-918D-9AD46FBF0E50}" type="slidenum">
              <a:rPr lang="en-US" smtClean="0"/>
              <a:t>‹#›</a:t>
            </a:fld>
            <a:endParaRPr lang="en-US"/>
          </a:p>
        </p:txBody>
      </p:sp>
    </p:spTree>
    <p:extLst>
      <p:ext uri="{BB962C8B-B14F-4D97-AF65-F5344CB8AC3E}">
        <p14:creationId xmlns:p14="http://schemas.microsoft.com/office/powerpoint/2010/main" val="3426622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920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smtClean="0"/>
              <a:t>DMEPOS Competitive Bidding Program: Temporary Gap Period</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06905"/>
            <a:ext cx="7886700" cy="507005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smtClean="0"/>
              <a:t>November 2018 </a:t>
            </a:r>
            <a:endParaRPr lang="en-US" dirty="0"/>
          </a:p>
        </p:txBody>
      </p:sp>
    </p:spTree>
    <p:extLst>
      <p:ext uri="{BB962C8B-B14F-4D97-AF65-F5344CB8AC3E}">
        <p14:creationId xmlns:p14="http://schemas.microsoft.com/office/powerpoint/2010/main" val="2278278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defTabSz="514350"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33" indent="-199133" algn="l" defTabSz="514350" rtl="0" eaLnBrk="1" latinLnBrk="0" hangingPunct="1">
        <a:lnSpc>
          <a:spcPct val="100000"/>
        </a:lnSpc>
        <a:spcBef>
          <a:spcPts val="450"/>
        </a:spcBef>
        <a:buFont typeface="Wingdings" panose="05000000000000000000" pitchFamily="2" charset="2"/>
        <a:buChar char="§"/>
        <a:defRPr sz="2400" kern="1200">
          <a:solidFill>
            <a:schemeClr val="tx1"/>
          </a:solidFill>
          <a:latin typeface="+mn-lt"/>
          <a:ea typeface="+mn-ea"/>
          <a:cs typeface="+mn-cs"/>
        </a:defRPr>
      </a:lvl1pPr>
      <a:lvl2pPr marL="385763" indent="-163414" algn="l" defTabSz="51435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2pPr>
      <a:lvl3pPr marL="584895" indent="-199133" algn="l" defTabSz="514350" rtl="0" eaLnBrk="1" latinLnBrk="0" hangingPunct="1">
        <a:lnSpc>
          <a:spcPct val="100000"/>
        </a:lnSpc>
        <a:spcBef>
          <a:spcPts val="450"/>
        </a:spcBef>
        <a:buSzPct val="50000"/>
        <a:buFont typeface="Wingdings" panose="05000000000000000000" pitchFamily="2" charset="2"/>
        <a:buChar char="q"/>
        <a:defRPr sz="2100" kern="1200">
          <a:solidFill>
            <a:schemeClr val="tx1"/>
          </a:solidFill>
          <a:latin typeface="+mn-lt"/>
          <a:ea typeface="+mn-ea"/>
          <a:cs typeface="+mn-cs"/>
        </a:defRPr>
      </a:lvl3pPr>
      <a:lvl4pPr marL="771525" indent="-165200" algn="l" defTabSz="514350" rtl="0" eaLnBrk="1" latinLnBrk="0" hangingPunct="1">
        <a:lnSpc>
          <a:spcPct val="100000"/>
        </a:lnSpc>
        <a:spcBef>
          <a:spcPts val="450"/>
        </a:spcBef>
        <a:buFont typeface="Calibri" panose="020F0502020204030204" pitchFamily="34" charset="0"/>
        <a:buChar char="–"/>
        <a:defRPr sz="1800" kern="1200">
          <a:solidFill>
            <a:schemeClr val="tx1"/>
          </a:solidFill>
          <a:latin typeface="+mn-lt"/>
          <a:ea typeface="+mn-ea"/>
          <a:cs typeface="+mn-cs"/>
        </a:defRPr>
      </a:lvl4pPr>
      <a:lvl5pPr marL="771525" indent="122337" algn="l" defTabSz="51435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81549" y="3230239"/>
            <a:ext cx="2145660" cy="2072694"/>
          </a:xfrm>
          <a:prstGeom prst="rect">
            <a:avLst/>
          </a:prstGeom>
        </p:spPr>
      </p:pic>
      <p:pic>
        <p:nvPicPr>
          <p:cNvPr id="4" name="Picture 3">
            <a:extLst>
              <a:ext uri="{FF2B5EF4-FFF2-40B4-BE49-F238E27FC236}">
                <a16:creationId xmlns:a16="http://schemas.microsoft.com/office/drawing/2014/main" xmlns="" id="{C6BBDAB0-FE27-074E-AAE3-A68F41C2244A}"/>
              </a:ext>
            </a:extLst>
          </p:cNvPr>
          <p:cNvPicPr>
            <a:picLocks noChangeAspect="1"/>
          </p:cNvPicPr>
          <p:nvPr userDrawn="1"/>
        </p:nvPicPr>
        <p:blipFill>
          <a:blip r:embed="rId6"/>
          <a:stretch>
            <a:fillRect/>
          </a:stretch>
        </p:blipFill>
        <p:spPr>
          <a:xfrm>
            <a:off x="3027577" y="3759143"/>
            <a:ext cx="2918629" cy="1015683"/>
          </a:xfrm>
          <a:prstGeom prst="rect">
            <a:avLst/>
          </a:prstGeom>
        </p:spPr>
      </p:pic>
    </p:spTree>
    <p:extLst>
      <p:ext uri="{BB962C8B-B14F-4D97-AF65-F5344CB8AC3E}">
        <p14:creationId xmlns:p14="http://schemas.microsoft.com/office/powerpoint/2010/main" val="79313183"/>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7300" y="5140831"/>
            <a:ext cx="7886700" cy="1325563"/>
          </a:xfrm>
        </p:spPr>
        <p:txBody>
          <a:bodyPr/>
          <a:lstStyle/>
          <a:p>
            <a:r>
              <a:rPr lang="en-US" sz="3600" dirty="0" smtClean="0">
                <a:latin typeface="+mj-lt"/>
              </a:rPr>
              <a:t>Medicare Wuzzles</a:t>
            </a:r>
            <a:endParaRPr lang="en-US" sz="3600" dirty="0">
              <a:latin typeface="+mj-lt"/>
            </a:endParaRPr>
          </a:p>
        </p:txBody>
      </p:sp>
    </p:spTree>
    <p:extLst>
      <p:ext uri="{BB962C8B-B14F-4D97-AF65-F5344CB8AC3E}">
        <p14:creationId xmlns:p14="http://schemas.microsoft.com/office/powerpoint/2010/main" val="2233396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g sniffing the ground." title="Medicare Word  Puzzle"/>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628650" y="39201"/>
            <a:ext cx="7886700" cy="1325563"/>
          </a:xfrm>
        </p:spPr>
        <p:txBody>
          <a:bodyPr>
            <a:normAutofit/>
          </a:bodyPr>
          <a:lstStyle/>
          <a:p>
            <a:r>
              <a:rPr lang="en-US" sz="100" dirty="0" smtClean="0">
                <a:solidFill>
                  <a:schemeClr val="accent1">
                    <a:lumMod val="60000"/>
                    <a:lumOff val="40000"/>
                  </a:schemeClr>
                </a:solidFill>
              </a:rPr>
              <a:t>Wuzzle 9</a:t>
            </a:r>
            <a:endParaRPr lang="en-US" sz="100" dirty="0">
              <a:solidFill>
                <a:schemeClr val="accent1">
                  <a:lumMod val="60000"/>
                  <a:lumOff val="40000"/>
                </a:schemeClr>
              </a:solidFill>
            </a:endParaRPr>
          </a:p>
        </p:txBody>
      </p:sp>
      <p:sp>
        <p:nvSpPr>
          <p:cNvPr id="4" name="Rectangle 3" descr="Medicare Wuzzles" title="Footer"/>
          <p:cNvSpPr/>
          <p:nvPr/>
        </p:nvSpPr>
        <p:spPr>
          <a:xfrm>
            <a:off x="6422065" y="646018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22065" y="6428905"/>
            <a:ext cx="2446632" cy="369332"/>
          </a:xfrm>
          <a:prstGeom prst="rect">
            <a:avLst/>
          </a:prstGeom>
        </p:spPr>
        <p:txBody>
          <a:bodyPr wrap="squar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54162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10</a:t>
            </a:r>
            <a:endParaRPr lang="en-US" dirty="0">
              <a:solidFill>
                <a:schemeClr val="accent1">
                  <a:lumMod val="75000"/>
                </a:schemeClr>
              </a:solidFill>
            </a:endParaRPr>
          </a:p>
        </p:txBody>
      </p:sp>
      <p:pic>
        <p:nvPicPr>
          <p:cNvPr id="5" name="Picture 4" descr="Picture of a dollar sign filling at a low point with water and the word &quot;income&quot;. " title="Medicare Word Puzzle">
            <a:extLst>
              <a:ext uri="{FF2B5EF4-FFF2-40B4-BE49-F238E27FC236}">
                <a16:creationId xmlns="" xmlns:a16="http://schemas.microsoft.com/office/drawing/2014/main" id="{B5F6DF80-BD76-5F44-ADF8-8C2827462FBC}"/>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71017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11</a:t>
            </a:r>
            <a:endParaRPr lang="en-US" dirty="0">
              <a:solidFill>
                <a:schemeClr val="accent1">
                  <a:lumMod val="75000"/>
                </a:schemeClr>
              </a:solidFill>
            </a:endParaRPr>
          </a:p>
        </p:txBody>
      </p:sp>
      <p:pic>
        <p:nvPicPr>
          <p:cNvPr id="3" name="Picture 2" descr="A device for capturing items, like a butterfly, and a person digging into a pile of dirt" title="Medicare Word puzzle">
            <a:extLst>
              <a:ext uri="{FF2B5EF4-FFF2-40B4-BE49-F238E27FC236}">
                <a16:creationId xmlns="" xmlns:a16="http://schemas.microsoft.com/office/drawing/2014/main" id="{836010BD-7B00-E04D-A7E5-09D04EA7D08A}"/>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2124972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letter &quot;d&quot; with a piece cut out like a pie wedge and then a picture of a moving bowling ball followed by the letters&quot;ment&quot;" title="Medicare Word Puzzle">
            <a:extLst>
              <a:ext uri="{FF2B5EF4-FFF2-40B4-BE49-F238E27FC236}">
                <a16:creationId xmlns="" xmlns:a16="http://schemas.microsoft.com/office/drawing/2014/main" id="{0AF4D37D-8F68-D54A-8C5B-B9B5AB1D12B7}"/>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accent1">
                    <a:lumMod val="75000"/>
                  </a:schemeClr>
                </a:solidFill>
              </a:rPr>
              <a:t>Wuzzle 12</a:t>
            </a:r>
            <a:endParaRPr lang="en-US" dirty="0">
              <a:solidFill>
                <a:schemeClr val="accent1">
                  <a:lumMod val="75000"/>
                </a:schemeClr>
              </a:solidFill>
            </a:endParaRPr>
          </a:p>
        </p:txBody>
      </p:sp>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63783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13</a:t>
            </a:r>
            <a:endParaRPr lang="en-US" dirty="0">
              <a:solidFill>
                <a:schemeClr val="accent1">
                  <a:lumMod val="75000"/>
                </a:schemeClr>
              </a:solidFill>
            </a:endParaRPr>
          </a:p>
        </p:txBody>
      </p:sp>
      <p:pic>
        <p:nvPicPr>
          <p:cNvPr id="3" name="Picture 2" descr="The letter &quot;d&quot; with a piece cut out like a pie wedge and then a picture of a moving bowling ball followed by the letters&quot;ment&quot;" title="Medicare Word Puzzle">
            <a:extLst>
              <a:ext uri="{FF2B5EF4-FFF2-40B4-BE49-F238E27FC236}">
                <a16:creationId xmlns="" xmlns:a16="http://schemas.microsoft.com/office/drawing/2014/main" id="{7F14DA2D-A485-324A-A7CF-348FD2B90D77}"/>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2970688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7431"/>
            <a:ext cx="7886700" cy="1325563"/>
          </a:xfrm>
        </p:spPr>
        <p:txBody>
          <a:bodyPr/>
          <a:lstStyle/>
          <a:p>
            <a:r>
              <a:rPr lang="en-US" dirty="0" smtClean="0">
                <a:solidFill>
                  <a:schemeClr val="accent1">
                    <a:lumMod val="75000"/>
                  </a:schemeClr>
                </a:solidFill>
              </a:rPr>
              <a:t>Wuzzle 14</a:t>
            </a:r>
            <a:endParaRPr lang="en-US" dirty="0">
              <a:solidFill>
                <a:schemeClr val="accent1">
                  <a:lumMod val="75000"/>
                </a:schemeClr>
              </a:solidFill>
            </a:endParaRPr>
          </a:p>
        </p:txBody>
      </p:sp>
      <p:pic>
        <p:nvPicPr>
          <p:cNvPr id="5" name="Picture 4" descr="The letters &quot;MEDI&quot; and then underneath those letters is a person jumping a chasm." title="Medicare Word Puzzle">
            <a:extLst>
              <a:ext uri="{FF2B5EF4-FFF2-40B4-BE49-F238E27FC236}">
                <a16:creationId xmlns="" xmlns:a16="http://schemas.microsoft.com/office/drawing/2014/main" id="{93C902CE-189C-9B42-9788-A411183E6AE4}"/>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62135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15</a:t>
            </a:r>
            <a:endParaRPr lang="en-US" dirty="0">
              <a:solidFill>
                <a:schemeClr val="accent1">
                  <a:lumMod val="75000"/>
                </a:schemeClr>
              </a:solidFill>
            </a:endParaRPr>
          </a:p>
        </p:txBody>
      </p:sp>
      <p:pic>
        <p:nvPicPr>
          <p:cNvPr id="5" name="Picture 4" descr="Picture of a yellow line and the word &quot;training&quot; on top of the line." title="Medicare Word Puzzle">
            <a:extLst>
              <a:ext uri="{FF2B5EF4-FFF2-40B4-BE49-F238E27FC236}">
                <a16:creationId xmlns="" xmlns:a16="http://schemas.microsoft.com/office/drawing/2014/main" id="{3F429069-10B8-CC43-8598-F6CC3478B757}"/>
              </a:ext>
            </a:extLst>
          </p:cNvPr>
          <p:cNvPicPr>
            <a:picLocks noChangeAspect="1"/>
          </p:cNvPicPr>
          <p:nvPr/>
        </p:nvPicPr>
        <p:blipFill>
          <a:blip r:embed="rId3"/>
          <a:stretch>
            <a:fillRect/>
          </a:stretch>
        </p:blipFill>
        <p:spPr>
          <a:xfrm>
            <a:off x="0" y="-116959"/>
            <a:ext cx="9144000" cy="6858000"/>
          </a:xfrm>
          <a:prstGeom prst="rect">
            <a:avLst/>
          </a:prstGeom>
        </p:spPr>
      </p:pic>
      <p:sp>
        <p:nvSpPr>
          <p:cNvPr id="4" name="Rectangle 3" descr="Medicare Wuzzles" title="Footer"/>
          <p:cNvSpPr/>
          <p:nvPr/>
        </p:nvSpPr>
        <p:spPr>
          <a:xfrm>
            <a:off x="6422065" y="6347638"/>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04506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16</a:t>
            </a:r>
            <a:endParaRPr lang="en-US" dirty="0">
              <a:solidFill>
                <a:schemeClr val="accent1">
                  <a:lumMod val="75000"/>
                </a:schemeClr>
              </a:solidFill>
            </a:endParaRPr>
          </a:p>
        </p:txBody>
      </p:sp>
      <p:pic>
        <p:nvPicPr>
          <p:cNvPr id="3" name="Picture 2" descr="Picture of a, Ewe, a hand, and a book and the word &quot;Medicare&quot;. " title="Medicare Word Puzzle">
            <a:extLst>
              <a:ext uri="{FF2B5EF4-FFF2-40B4-BE49-F238E27FC236}">
                <a16:creationId xmlns="" xmlns:a16="http://schemas.microsoft.com/office/drawing/2014/main" id="{905B825B-C0F9-804B-8B32-524A3B504D0B}"/>
              </a:ext>
            </a:extLst>
          </p:cNvPr>
          <p:cNvPicPr>
            <a:picLocks noChangeAspect="1"/>
          </p:cNvPicPr>
          <p:nvPr/>
        </p:nvPicPr>
        <p:blipFill>
          <a:blip r:embed="rId3"/>
          <a:stretch>
            <a:fillRect/>
          </a:stretch>
        </p:blipFill>
        <p:spPr>
          <a:xfrm>
            <a:off x="0" y="18114"/>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516478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17</a:t>
            </a:r>
            <a:endParaRPr lang="en-US" dirty="0">
              <a:solidFill>
                <a:schemeClr val="accent1">
                  <a:lumMod val="75000"/>
                </a:schemeClr>
              </a:solidFill>
            </a:endParaRPr>
          </a:p>
        </p:txBody>
      </p:sp>
      <p:pic>
        <p:nvPicPr>
          <p:cNvPr id="3" name="Picture 2" descr="The word &quot;enrollment&quot; followed by the punctuation used at the end of a declarative sentence." title="Medicare Word Puzzle">
            <a:extLst>
              <a:ext uri="{FF2B5EF4-FFF2-40B4-BE49-F238E27FC236}">
                <a16:creationId xmlns="" xmlns:a16="http://schemas.microsoft.com/office/drawing/2014/main" id="{78760065-7207-4347-8A8D-4022F99AAFC2}"/>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248035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18</a:t>
            </a:r>
            <a:endParaRPr lang="en-US" dirty="0">
              <a:solidFill>
                <a:schemeClr val="accent1">
                  <a:lumMod val="75000"/>
                </a:schemeClr>
              </a:solidFill>
            </a:endParaRPr>
          </a:p>
        </p:txBody>
      </p:sp>
      <p:pic>
        <p:nvPicPr>
          <p:cNvPr id="3" name="Picture 2" descr="A constellation of stars, the word enrollment and the punctuaction used at the end of a declarative sentence." title="Medicare Word Puzzle">
            <a:extLst>
              <a:ext uri="{FF2B5EF4-FFF2-40B4-BE49-F238E27FC236}">
                <a16:creationId xmlns="" xmlns:a16="http://schemas.microsoft.com/office/drawing/2014/main" id="{2A6DF055-6544-0644-BAA1-9DBC011BAF17}"/>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67172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1</a:t>
            </a:r>
            <a:endParaRPr lang="en-US" dirty="0">
              <a:solidFill>
                <a:schemeClr val="accent1">
                  <a:lumMod val="75000"/>
                </a:schemeClr>
              </a:solidFill>
            </a:endParaRPr>
          </a:p>
        </p:txBody>
      </p:sp>
      <p:pic>
        <p:nvPicPr>
          <p:cNvPr id="3" name="Picture 2" descr="The word &quot;in&quot;, a picture of an ant and the word &quot;sure.&quot; The word &quot;health in underneath the words and the ant.  All items are enclosed in a box." title="Medicare Word Puzzle">
            <a:extLst>
              <a:ext uri="{FF2B5EF4-FFF2-40B4-BE49-F238E27FC236}">
                <a16:creationId xmlns="" xmlns:a16="http://schemas.microsoft.com/office/drawing/2014/main" id="{820E4E42-9BF6-734D-9679-02159E5FD1D4}"/>
              </a:ext>
            </a:extLst>
          </p:cNvPr>
          <p:cNvPicPr>
            <a:picLocks noChangeAspect="1"/>
          </p:cNvPicPr>
          <p:nvPr/>
        </p:nvPicPr>
        <p:blipFill>
          <a:blip r:embed="rId3"/>
          <a:stretch>
            <a:fillRect/>
          </a:stretch>
        </p:blipFill>
        <p:spPr>
          <a:xfrm>
            <a:off x="0" y="0"/>
            <a:ext cx="9144000" cy="6858000"/>
          </a:xfrm>
          <a:prstGeom prst="rect">
            <a:avLst/>
          </a:prstGeom>
          <a:solidFill>
            <a:schemeClr val="bg1"/>
          </a:solidFill>
        </p:spPr>
      </p:pic>
      <p:sp>
        <p:nvSpPr>
          <p:cNvPr id="5" name="Rectangle 4"/>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MEDICARE WUZZLES</a:t>
            </a:r>
            <a:endParaRPr lang="en-US" dirty="0">
              <a:solidFill>
                <a:schemeClr val="accent1">
                  <a:lumMod val="75000"/>
                </a:schemeClr>
              </a:solidFill>
            </a:endParaRPr>
          </a:p>
        </p:txBody>
      </p:sp>
    </p:spTree>
    <p:extLst>
      <p:ext uri="{BB962C8B-B14F-4D97-AF65-F5344CB8AC3E}">
        <p14:creationId xmlns:p14="http://schemas.microsoft.com/office/powerpoint/2010/main" val="1545633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193110"/>
            <a:ext cx="7886700" cy="1325563"/>
          </a:xfrm>
        </p:spPr>
        <p:txBody>
          <a:bodyPr/>
          <a:lstStyle/>
          <a:p>
            <a:r>
              <a:rPr lang="en-US" dirty="0" smtClean="0">
                <a:solidFill>
                  <a:schemeClr val="accent1">
                    <a:lumMod val="75000"/>
                  </a:schemeClr>
                </a:solidFill>
              </a:rPr>
              <a:t>Wuzzle 19</a:t>
            </a:r>
            <a:endParaRPr lang="en-US" dirty="0">
              <a:solidFill>
                <a:schemeClr val="accent1">
                  <a:lumMod val="75000"/>
                </a:schemeClr>
              </a:solidFill>
            </a:endParaRPr>
          </a:p>
        </p:txBody>
      </p:sp>
      <p:pic>
        <p:nvPicPr>
          <p:cNvPr id="3" name="Picture 2" descr="The letters &quot;MEDI&quot; and then underneath those letters is a person jumping a chasm." title="Medicare Word Puzzle">
            <a:extLst>
              <a:ext uri="{FF2B5EF4-FFF2-40B4-BE49-F238E27FC236}">
                <a16:creationId xmlns="" xmlns:a16="http://schemas.microsoft.com/office/drawing/2014/main" id="{C3477209-C833-E646-971A-BD3922BAB8B4}"/>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268590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Wuzzle 20</a:t>
            </a:r>
            <a:endParaRPr lang="en-US" dirty="0">
              <a:solidFill>
                <a:schemeClr val="accent1">
                  <a:lumMod val="75000"/>
                </a:schemeClr>
              </a:solidFill>
            </a:endParaRPr>
          </a:p>
        </p:txBody>
      </p:sp>
      <p:pic>
        <p:nvPicPr>
          <p:cNvPr id="5" name="Picture 4" descr="A set of stairs with the letters for &quot;therapy&quot; on each step" title="Medicare Word Puzzle">
            <a:extLst>
              <a:ext uri="{FF2B5EF4-FFF2-40B4-BE49-F238E27FC236}">
                <a16:creationId xmlns="" xmlns:a16="http://schemas.microsoft.com/office/drawing/2014/main" id="{36D27464-D3E0-EA4D-B5A9-82FFFCD8FA20}"/>
              </a:ext>
            </a:extLst>
          </p:cNvPr>
          <p:cNvPicPr>
            <a:picLocks noChangeAspect="1"/>
          </p:cNvPicPr>
          <p:nvPr/>
        </p:nvPicPr>
        <p:blipFill>
          <a:blip r:embed="rId3"/>
          <a:stretch>
            <a:fillRect/>
          </a:stretch>
        </p:blipFill>
        <p:spPr>
          <a:xfrm>
            <a:off x="0" y="0"/>
            <a:ext cx="9144000" cy="6858000"/>
          </a:xfrm>
          <a:prstGeom prst="rect">
            <a:avLst/>
          </a:prstGeom>
        </p:spPr>
      </p:pic>
      <p:sp>
        <p:nvSpPr>
          <p:cNvPr id="6" name="Rectangle 5"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998871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21</a:t>
            </a:r>
            <a:endParaRPr lang="en-US" dirty="0">
              <a:solidFill>
                <a:schemeClr val="accent1">
                  <a:lumMod val="75000"/>
                </a:schemeClr>
              </a:solidFill>
            </a:endParaRPr>
          </a:p>
        </p:txBody>
      </p:sp>
      <p:pic>
        <p:nvPicPr>
          <p:cNvPr id="5" name="Picture 4" descr="A picture of a car, followed by the letters &quot;matic&quot;.  On the next line is the letters &quot;en&quot; followed by a a cylinder formed by r by turning material over and over on itself without folding followed by the letters &quot;ment.&quot;" title="Medicare Word Puzzle">
            <a:extLst>
              <a:ext uri="{FF2B5EF4-FFF2-40B4-BE49-F238E27FC236}">
                <a16:creationId xmlns="" xmlns:a16="http://schemas.microsoft.com/office/drawing/2014/main" id="{0E33AC3D-EFEB-BF41-8A1F-CDFC34429F09}"/>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373129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22</a:t>
            </a:r>
            <a:endParaRPr lang="en-US" dirty="0">
              <a:solidFill>
                <a:schemeClr val="accent1">
                  <a:lumMod val="75000"/>
                </a:schemeClr>
              </a:solidFill>
            </a:endParaRPr>
          </a:p>
        </p:txBody>
      </p:sp>
      <p:pic>
        <p:nvPicPr>
          <p:cNvPr id="3" name="Picture 2" descr="Picture of a person's with a peace symbol in their head area." title="Medicare Word Puzzle">
            <a:extLst>
              <a:ext uri="{FF2B5EF4-FFF2-40B4-BE49-F238E27FC236}">
                <a16:creationId xmlns="" xmlns:a16="http://schemas.microsoft.com/office/drawing/2014/main" id="{EBE72CB6-EAA1-0A47-AB20-AAD16F5A8CF9}"/>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604782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23</a:t>
            </a:r>
            <a:endParaRPr lang="en-US" dirty="0">
              <a:solidFill>
                <a:schemeClr val="accent1">
                  <a:lumMod val="75000"/>
                </a:schemeClr>
              </a:solidFill>
            </a:endParaRPr>
          </a:p>
        </p:txBody>
      </p:sp>
      <p:pic>
        <p:nvPicPr>
          <p:cNvPr id="3" name="Picture 2" descr="A picture of beakers followed by a paper marked with an A+ and the word exam." title="Medicare Word Puzzle">
            <a:extLst>
              <a:ext uri="{FF2B5EF4-FFF2-40B4-BE49-F238E27FC236}">
                <a16:creationId xmlns="" xmlns:a16="http://schemas.microsoft.com/office/drawing/2014/main" id="{4909B69B-5680-CF42-96E2-DEBA45B86FD3}"/>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795164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24</a:t>
            </a:r>
            <a:endParaRPr lang="en-US" dirty="0">
              <a:solidFill>
                <a:schemeClr val="accent1">
                  <a:lumMod val="75000"/>
                </a:schemeClr>
              </a:solidFill>
            </a:endParaRPr>
          </a:p>
        </p:txBody>
      </p:sp>
      <p:pic>
        <p:nvPicPr>
          <p:cNvPr id="3" name="Picture 2" descr="The words &quot;drug cost&quot; at the very bottom of the page" title="Medicare Word Puzzle">
            <a:extLst>
              <a:ext uri="{FF2B5EF4-FFF2-40B4-BE49-F238E27FC236}">
                <a16:creationId xmlns="" xmlns:a16="http://schemas.microsoft.com/office/drawing/2014/main" id="{6E53353D-502B-A347-B0C9-29F458A2EB7E}"/>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729689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25</a:t>
            </a:r>
            <a:endParaRPr lang="en-US" dirty="0">
              <a:solidFill>
                <a:schemeClr val="accent1">
                  <a:lumMod val="75000"/>
                </a:schemeClr>
              </a:solidFill>
            </a:endParaRPr>
          </a:p>
        </p:txBody>
      </p:sp>
      <p:pic>
        <p:nvPicPr>
          <p:cNvPr id="5" name="Picture 4" descr="People exercising followed by the word &quot;therapy&quot;" title="Medicare Word Puzzle">
            <a:extLst>
              <a:ext uri="{FF2B5EF4-FFF2-40B4-BE49-F238E27FC236}">
                <a16:creationId xmlns="" xmlns:a16="http://schemas.microsoft.com/office/drawing/2014/main" id="{1255C387-999C-A740-A1C1-BF9BAAD4E437}"/>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2684094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26</a:t>
            </a:r>
            <a:endParaRPr lang="en-US" dirty="0">
              <a:solidFill>
                <a:schemeClr val="accent1">
                  <a:lumMod val="75000"/>
                </a:schemeClr>
              </a:solidFill>
            </a:endParaRPr>
          </a:p>
        </p:txBody>
      </p:sp>
      <p:pic>
        <p:nvPicPr>
          <p:cNvPr id="5" name="Picture 4" descr="The punctuation mark with two dots stacked on top of each other, followed by the letters &quot;oscopy&quot;." title="Medicare Word Puzzle">
            <a:extLst>
              <a:ext uri="{FF2B5EF4-FFF2-40B4-BE49-F238E27FC236}">
                <a16:creationId xmlns="" xmlns:a16="http://schemas.microsoft.com/office/drawing/2014/main" id="{C9CBE4C4-51CD-8F41-B8B2-F2932C44DFB4}"/>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51018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27</a:t>
            </a:r>
            <a:endParaRPr lang="en-US" dirty="0">
              <a:solidFill>
                <a:schemeClr val="accent1">
                  <a:lumMod val="75000"/>
                </a:schemeClr>
              </a:solidFill>
            </a:endParaRPr>
          </a:p>
        </p:txBody>
      </p:sp>
      <p:pic>
        <p:nvPicPr>
          <p:cNvPr id="3" name="Picture 2" descr="Picture of a door that is ajar.&#10;On the next line is the letters &quot;en&quot; followed by a a cylinder formed by r by turning matyerial over and over on itself without folding followed by the letters &quot;ment.&quot;" title="Medicare Word Puzzle">
            <a:extLst>
              <a:ext uri="{FF2B5EF4-FFF2-40B4-BE49-F238E27FC236}">
                <a16:creationId xmlns="" xmlns:a16="http://schemas.microsoft.com/office/drawing/2014/main" id="{6111B93E-4B43-FA4B-9E76-1136AFAFA075}"/>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4136720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28</a:t>
            </a:r>
            <a:endParaRPr lang="en-US" dirty="0">
              <a:solidFill>
                <a:schemeClr val="accent1">
                  <a:lumMod val="75000"/>
                </a:schemeClr>
              </a:solidFill>
            </a:endParaRPr>
          </a:p>
        </p:txBody>
      </p:sp>
      <p:pic>
        <p:nvPicPr>
          <p:cNvPr id="3" name="Picture 2" descr="The word &quot;standing&quot; with a line underneath.  Underneath the same line is the word Medicare" title="Medicare Word Puzzle">
            <a:extLst>
              <a:ext uri="{FF2B5EF4-FFF2-40B4-BE49-F238E27FC236}">
                <a16:creationId xmlns="" xmlns:a16="http://schemas.microsoft.com/office/drawing/2014/main" id="{448BEB30-F0C7-2040-BA9A-00983E71FF7E}"/>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354511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Wuzzle 2</a:t>
            </a:r>
            <a:endParaRPr lang="en-US" dirty="0"/>
          </a:p>
        </p:txBody>
      </p:sp>
      <p:pic>
        <p:nvPicPr>
          <p:cNvPr id="3" name="Picture 2" descr="The word &quot;In&quot; placed after &quot;Pat&quot; but before &quot;ient.&quot;" title="Medicare Word Puzzle">
            <a:extLst>
              <a:ext uri="{FF2B5EF4-FFF2-40B4-BE49-F238E27FC236}">
                <a16:creationId xmlns="" xmlns:a16="http://schemas.microsoft.com/office/drawing/2014/main" id="{492D52C7-8552-B041-90D6-AA34365CABB9}"/>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Medicare Wuzzles" title="Footer"/>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4110484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29</a:t>
            </a:r>
            <a:endParaRPr lang="en-US" dirty="0">
              <a:solidFill>
                <a:schemeClr val="accent1">
                  <a:lumMod val="75000"/>
                </a:schemeClr>
              </a:solidFill>
            </a:endParaRPr>
          </a:p>
        </p:txBody>
      </p:sp>
      <p:pic>
        <p:nvPicPr>
          <p:cNvPr id="3" name="Picture 2" descr="An electric cord, the word &quot;in&quot; followed by a map of the US.  The words &quot;of benefits&quot; is at the bottom." title="Medicare Word Puzzle">
            <a:extLst>
              <a:ext uri="{FF2B5EF4-FFF2-40B4-BE49-F238E27FC236}">
                <a16:creationId xmlns="" xmlns:a16="http://schemas.microsoft.com/office/drawing/2014/main" id="{C1045B09-D1D8-0F4B-A0E9-85C1A61F046F}"/>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537219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30</a:t>
            </a:r>
            <a:endParaRPr lang="en-US" dirty="0">
              <a:solidFill>
                <a:schemeClr val="accent1">
                  <a:lumMod val="75000"/>
                </a:schemeClr>
              </a:solidFill>
            </a:endParaRPr>
          </a:p>
        </p:txBody>
      </p:sp>
      <p:pic>
        <p:nvPicPr>
          <p:cNvPr id="5" name="Picture 4" descr="A waterbird with a broad blunt bill, short legs, webbed feet, and a waddling gait with the letter D on her chest.  The animal is standing on a piece of furniture with a flat top and four legs." title="Medicare Word Puzzle">
            <a:extLst>
              <a:ext uri="{FF2B5EF4-FFF2-40B4-BE49-F238E27FC236}">
                <a16:creationId xmlns="" xmlns:a16="http://schemas.microsoft.com/office/drawing/2014/main" id="{A75D1A2E-5596-2B4D-BD58-9C525FF41515}"/>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301250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31</a:t>
            </a:r>
            <a:endParaRPr lang="en-US" dirty="0">
              <a:solidFill>
                <a:schemeClr val="accent1">
                  <a:lumMod val="75000"/>
                </a:schemeClr>
              </a:solidFill>
            </a:endParaRPr>
          </a:p>
        </p:txBody>
      </p:sp>
      <p:pic>
        <p:nvPicPr>
          <p:cNvPr id="5" name="Picture 4" descr="Picture of a magnifying glass with a question mark in it and the word &quot;plan&quot;." title="Medicare Word Puzzle">
            <a:extLst>
              <a:ext uri="{FF2B5EF4-FFF2-40B4-BE49-F238E27FC236}">
                <a16:creationId xmlns="" xmlns:a16="http://schemas.microsoft.com/office/drawing/2014/main" id="{1BCE20A5-448C-5642-8D78-42D4DED99A48}"/>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631466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32</a:t>
            </a:r>
            <a:endParaRPr lang="en-US" dirty="0">
              <a:solidFill>
                <a:schemeClr val="accent1">
                  <a:lumMod val="75000"/>
                </a:schemeClr>
              </a:solidFill>
            </a:endParaRPr>
          </a:p>
        </p:txBody>
      </p:sp>
      <p:pic>
        <p:nvPicPr>
          <p:cNvPr id="3" name="Picture 2" descr="A pocket with the words costs coming out of the top of the pocket" title="Medicare Word Puzzle">
            <a:extLst>
              <a:ext uri="{FF2B5EF4-FFF2-40B4-BE49-F238E27FC236}">
                <a16:creationId xmlns="" xmlns:a16="http://schemas.microsoft.com/office/drawing/2014/main" id="{33E973B2-84E6-EC4F-B001-9306DA5ACE71}"/>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2186178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33</a:t>
            </a:r>
            <a:endParaRPr lang="en-US" dirty="0">
              <a:solidFill>
                <a:schemeClr val="accent1">
                  <a:lumMod val="75000"/>
                </a:schemeClr>
              </a:solidFill>
            </a:endParaRPr>
          </a:p>
        </p:txBody>
      </p:sp>
      <p:pic>
        <p:nvPicPr>
          <p:cNvPr id="3" name="Picture 2" descr="The words &quot;long&quot; and &quot;care&quot; stretched out length wise along the page horizontally" title="Medicare Word Puzzle">
            <a:extLst>
              <a:ext uri="{FF2B5EF4-FFF2-40B4-BE49-F238E27FC236}">
                <a16:creationId xmlns="" xmlns:a16="http://schemas.microsoft.com/office/drawing/2014/main" id="{FD3663E4-ACEC-9F42-94B5-BBB6CAA06E52}"/>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15257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34</a:t>
            </a:r>
            <a:endParaRPr lang="en-US" dirty="0">
              <a:solidFill>
                <a:schemeClr val="accent1">
                  <a:lumMod val="75000"/>
                </a:schemeClr>
              </a:solidFill>
            </a:endParaRPr>
          </a:p>
        </p:txBody>
      </p:sp>
      <p:pic>
        <p:nvPicPr>
          <p:cNvPr id="3" name="Picture 2" descr="A picture of train tracks, then the letters &quot;RE&quot; followed by a picture of an item that is a rubber cushion that fits around a wheel (as of an automobile) and usually contains compressed air.  Following the picture is the word 'board&quot;" title="Medicare Word Puzzle">
            <a:extLst>
              <a:ext uri="{FF2B5EF4-FFF2-40B4-BE49-F238E27FC236}">
                <a16:creationId xmlns="" xmlns:a16="http://schemas.microsoft.com/office/drawing/2014/main" id="{D2F472EF-B2DA-EF4F-93B3-D0A5203D7AA4}"/>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941226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35</a:t>
            </a:r>
            <a:endParaRPr lang="en-US" dirty="0">
              <a:solidFill>
                <a:schemeClr val="accent1">
                  <a:lumMod val="75000"/>
                </a:schemeClr>
              </a:solidFill>
            </a:endParaRPr>
          </a:p>
        </p:txBody>
      </p:sp>
      <p:pic>
        <p:nvPicPr>
          <p:cNvPr id="5" name="Picture 4" descr="A triangle with the words &quot;Care&quot; on each of the legs and bottom of the triangle" title="Medicare Word Puzzle">
            <a:extLst>
              <a:ext uri="{FF2B5EF4-FFF2-40B4-BE49-F238E27FC236}">
                <a16:creationId xmlns="" xmlns:a16="http://schemas.microsoft.com/office/drawing/2014/main" id="{A3980586-1AFF-C34E-9965-5FDF4E2E1F0B}"/>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92387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971"/>
            <a:ext cx="7886700" cy="1325563"/>
          </a:xfrm>
        </p:spPr>
        <p:txBody>
          <a:bodyPr>
            <a:normAutofit/>
          </a:bodyPr>
          <a:lstStyle/>
          <a:p>
            <a:pPr algn="ctr"/>
            <a:r>
              <a:rPr lang="en-US" sz="3200" b="1" dirty="0" smtClean="0">
                <a:solidFill>
                  <a:schemeClr val="accent1">
                    <a:lumMod val="75000"/>
                  </a:schemeClr>
                </a:solidFill>
                <a:latin typeface="+mn-lt"/>
              </a:rPr>
              <a:t>ANSWERS</a:t>
            </a:r>
            <a:endParaRPr lang="en-US" sz="3200" b="1" dirty="0">
              <a:solidFill>
                <a:schemeClr val="accent1">
                  <a:lumMod val="75000"/>
                </a:schemeClr>
              </a:solidFill>
              <a:latin typeface="+mn-lt"/>
            </a:endParaRPr>
          </a:p>
        </p:txBody>
      </p:sp>
      <p:sp>
        <p:nvSpPr>
          <p:cNvPr id="3" name="Content Placeholder 2"/>
          <p:cNvSpPr>
            <a:spLocks noGrp="1"/>
          </p:cNvSpPr>
          <p:nvPr>
            <p:ph sz="half" idx="1"/>
          </p:nvPr>
        </p:nvSpPr>
        <p:spPr>
          <a:xfrm>
            <a:off x="628650" y="919832"/>
            <a:ext cx="3886200" cy="4891371"/>
          </a:xfrm>
        </p:spPr>
        <p:txBody>
          <a:bodyPr>
            <a:normAutofit fontScale="25000" lnSpcReduction="20000"/>
          </a:bodyPr>
          <a:lstStyle/>
          <a:p>
            <a:pPr marL="288925" indent="-288925">
              <a:buFont typeface="+mj-lt"/>
              <a:buAutoNum type="arabicPeriod"/>
            </a:pPr>
            <a:r>
              <a:rPr lang="en-US" sz="5600" dirty="0" smtClean="0"/>
              <a:t>Health Insurance</a:t>
            </a:r>
          </a:p>
          <a:p>
            <a:pPr marL="288925" indent="-288925">
              <a:buFont typeface="+mj-lt"/>
              <a:buAutoNum type="arabicPeriod"/>
            </a:pPr>
            <a:r>
              <a:rPr lang="en-US" sz="5600" dirty="0" smtClean="0"/>
              <a:t>Inpatient</a:t>
            </a:r>
          </a:p>
          <a:p>
            <a:pPr marL="288925" indent="-288925">
              <a:buFont typeface="+mj-lt"/>
              <a:buAutoNum type="arabicPeriod"/>
            </a:pPr>
            <a:r>
              <a:rPr lang="en-US" sz="5600" dirty="0" smtClean="0"/>
              <a:t>Benefit Period</a:t>
            </a:r>
          </a:p>
          <a:p>
            <a:pPr marL="288925" indent="-288925">
              <a:buFont typeface="+mj-lt"/>
              <a:buAutoNum type="arabicPeriod"/>
            </a:pPr>
            <a:r>
              <a:rPr lang="en-US" sz="5600" dirty="0" smtClean="0"/>
              <a:t>Website</a:t>
            </a:r>
          </a:p>
          <a:p>
            <a:pPr marL="288925" indent="-288925">
              <a:buFont typeface="+mj-lt"/>
              <a:buAutoNum type="arabicPeriod"/>
            </a:pPr>
            <a:r>
              <a:rPr lang="en-US" sz="5600" dirty="0" smtClean="0"/>
              <a:t>Part D</a:t>
            </a:r>
          </a:p>
          <a:p>
            <a:pPr marL="288925" indent="-288925">
              <a:buFont typeface="+mj-lt"/>
              <a:buAutoNum type="arabicPeriod"/>
            </a:pPr>
            <a:r>
              <a:rPr lang="en-US" sz="5600" dirty="0" smtClean="0"/>
              <a:t>Coverage Gap</a:t>
            </a:r>
          </a:p>
          <a:p>
            <a:pPr marL="288925" indent="-288925">
              <a:buFont typeface="+mj-lt"/>
              <a:buAutoNum type="arabicPeriod"/>
            </a:pPr>
            <a:r>
              <a:rPr lang="en-US" sz="5600" dirty="0" smtClean="0"/>
              <a:t>Copayment</a:t>
            </a:r>
          </a:p>
          <a:p>
            <a:pPr marL="288925" indent="-288925">
              <a:buFont typeface="+mj-lt"/>
              <a:buAutoNum type="arabicPeriod"/>
            </a:pPr>
            <a:r>
              <a:rPr lang="en-US" sz="5600" dirty="0" smtClean="0"/>
              <a:t>Enrollment</a:t>
            </a:r>
          </a:p>
          <a:p>
            <a:pPr marL="288925" indent="-288925">
              <a:buFont typeface="+mj-lt"/>
              <a:buAutoNum type="arabicPeriod"/>
            </a:pPr>
            <a:r>
              <a:rPr lang="en-US" sz="5600" dirty="0" smtClean="0"/>
              <a:t>SNF</a:t>
            </a:r>
          </a:p>
          <a:p>
            <a:pPr marL="288925" indent="-288925">
              <a:buFont typeface="+mj-lt"/>
              <a:buAutoNum type="arabicPeriod"/>
            </a:pPr>
            <a:r>
              <a:rPr lang="en-US" sz="5600" dirty="0" smtClean="0"/>
              <a:t>Low Income</a:t>
            </a:r>
          </a:p>
          <a:p>
            <a:pPr marL="288925" indent="-288925">
              <a:buFont typeface="+mj-lt"/>
              <a:buAutoNum type="arabicPeriod"/>
            </a:pPr>
            <a:r>
              <a:rPr lang="en-US" sz="5600" dirty="0" smtClean="0"/>
              <a:t>Network</a:t>
            </a:r>
          </a:p>
          <a:p>
            <a:pPr marL="288925" indent="-288925">
              <a:buFont typeface="+mj-lt"/>
              <a:buAutoNum type="arabicPeriod"/>
            </a:pPr>
            <a:r>
              <a:rPr lang="en-US" sz="5600" dirty="0" smtClean="0"/>
              <a:t>Part D Enrollment</a:t>
            </a:r>
          </a:p>
          <a:p>
            <a:pPr marL="288925" indent="-288925">
              <a:buFont typeface="+mj-lt"/>
              <a:buAutoNum type="arabicPeriod"/>
            </a:pPr>
            <a:r>
              <a:rPr lang="en-US" sz="5600" dirty="0" smtClean="0"/>
              <a:t>Extra Help</a:t>
            </a:r>
          </a:p>
          <a:p>
            <a:pPr marL="288925" indent="-288925">
              <a:buFont typeface="+mj-lt"/>
              <a:buAutoNum type="arabicPeriod"/>
            </a:pPr>
            <a:r>
              <a:rPr lang="en-US" sz="5600" dirty="0" smtClean="0"/>
              <a:t>Medigap</a:t>
            </a:r>
          </a:p>
          <a:p>
            <a:pPr marL="288925" indent="-288925">
              <a:buFont typeface="+mj-lt"/>
              <a:buAutoNum type="arabicPeriod"/>
            </a:pPr>
            <a:r>
              <a:rPr lang="en-US" sz="5600" dirty="0" smtClean="0"/>
              <a:t>Online Training</a:t>
            </a:r>
          </a:p>
          <a:p>
            <a:pPr marL="288925" indent="-288925">
              <a:buFont typeface="+mj-lt"/>
              <a:buAutoNum type="arabicPeriod"/>
            </a:pPr>
            <a:r>
              <a:rPr lang="en-US" sz="5600" dirty="0" smtClean="0"/>
              <a:t>Medicare &amp; You Handbook</a:t>
            </a:r>
          </a:p>
          <a:p>
            <a:pPr marL="288925" indent="-288925">
              <a:buFont typeface="+mj-lt"/>
              <a:buAutoNum type="arabicPeriod"/>
            </a:pPr>
            <a:r>
              <a:rPr lang="en-US" sz="5600" dirty="0" smtClean="0"/>
              <a:t>Enrollment Period</a:t>
            </a:r>
          </a:p>
          <a:p>
            <a:pPr marL="288925" indent="-288925">
              <a:buFont typeface="+mj-lt"/>
              <a:buAutoNum type="arabicPeriod"/>
            </a:pPr>
            <a:r>
              <a:rPr lang="en-US" sz="5600" dirty="0" smtClean="0"/>
              <a:t>Special Enrollment Period</a:t>
            </a:r>
          </a:p>
          <a:p>
            <a:pPr marL="0" indent="0">
              <a:buNone/>
            </a:pPr>
            <a:endParaRPr lang="en-US" b="1" dirty="0"/>
          </a:p>
        </p:txBody>
      </p:sp>
      <p:sp>
        <p:nvSpPr>
          <p:cNvPr id="4" name="Content Placeholder 3"/>
          <p:cNvSpPr>
            <a:spLocks noGrp="1"/>
          </p:cNvSpPr>
          <p:nvPr>
            <p:ph sz="half" idx="2"/>
          </p:nvPr>
        </p:nvSpPr>
        <p:spPr>
          <a:xfrm>
            <a:off x="4514850" y="919831"/>
            <a:ext cx="3886200" cy="5146059"/>
          </a:xfrm>
        </p:spPr>
        <p:txBody>
          <a:bodyPr>
            <a:normAutofit fontScale="25000" lnSpcReduction="20000"/>
          </a:bodyPr>
          <a:lstStyle/>
          <a:p>
            <a:pPr marL="288925" indent="-288925">
              <a:buFont typeface="+mj-lt"/>
              <a:buAutoNum type="arabicPeriod" startAt="19"/>
            </a:pPr>
            <a:r>
              <a:rPr lang="en-US" sz="5600" dirty="0"/>
              <a:t>Switch Plans</a:t>
            </a:r>
          </a:p>
          <a:p>
            <a:pPr marL="288925" indent="-288925">
              <a:buFont typeface="+mj-lt"/>
              <a:buAutoNum type="arabicPeriod" startAt="19"/>
            </a:pPr>
            <a:r>
              <a:rPr lang="en-US" sz="5600" dirty="0"/>
              <a:t>Step Therapy</a:t>
            </a:r>
          </a:p>
          <a:p>
            <a:pPr marL="288925" indent="-288925">
              <a:buFont typeface="+mj-lt"/>
              <a:buAutoNum type="arabicPeriod" startAt="19"/>
            </a:pPr>
            <a:r>
              <a:rPr lang="en-US" sz="5600" dirty="0"/>
              <a:t>Automatic Enrollment</a:t>
            </a:r>
          </a:p>
          <a:p>
            <a:pPr marL="288925" indent="-288925">
              <a:buFont typeface="+mj-lt"/>
              <a:buAutoNum type="arabicPeriod" startAt="19"/>
            </a:pPr>
            <a:r>
              <a:rPr lang="en-US" sz="5600" dirty="0"/>
              <a:t>Peace of Mind</a:t>
            </a:r>
          </a:p>
          <a:p>
            <a:pPr marL="288925" indent="-288925">
              <a:buFont typeface="+mj-lt"/>
              <a:buAutoNum type="arabicPeriod" startAt="19"/>
            </a:pPr>
            <a:r>
              <a:rPr lang="en-US" sz="5600" dirty="0"/>
              <a:t>Lab Test</a:t>
            </a:r>
          </a:p>
          <a:p>
            <a:pPr marL="288925" indent="-288925">
              <a:buFont typeface="+mj-lt"/>
              <a:buAutoNum type="arabicPeriod" startAt="19"/>
            </a:pPr>
            <a:r>
              <a:rPr lang="en-US" sz="5600" dirty="0"/>
              <a:t>Low Drug Costs</a:t>
            </a:r>
          </a:p>
          <a:p>
            <a:pPr marL="288925" indent="-288925">
              <a:buFont typeface="+mj-lt"/>
              <a:buAutoNum type="arabicPeriod" startAt="19"/>
            </a:pPr>
            <a:r>
              <a:rPr lang="en-US" sz="5600" dirty="0"/>
              <a:t>Physical Therapy</a:t>
            </a:r>
          </a:p>
          <a:p>
            <a:pPr marL="288925" indent="-288925">
              <a:buFont typeface="+mj-lt"/>
              <a:buAutoNum type="arabicPeriod" startAt="19"/>
            </a:pPr>
            <a:r>
              <a:rPr lang="en-US" sz="5600" dirty="0"/>
              <a:t>Colonoscopy</a:t>
            </a:r>
          </a:p>
          <a:p>
            <a:pPr marL="288925" indent="-288925">
              <a:buFont typeface="+mj-lt"/>
              <a:buAutoNum type="arabicPeriod" startAt="19"/>
            </a:pPr>
            <a:r>
              <a:rPr lang="en-US" sz="5600" dirty="0"/>
              <a:t>Open Enrollment</a:t>
            </a:r>
          </a:p>
          <a:p>
            <a:pPr marL="288925" indent="-288925">
              <a:buFont typeface="+mj-lt"/>
              <a:buAutoNum type="arabicPeriod" startAt="19"/>
            </a:pPr>
            <a:r>
              <a:rPr lang="en-US" sz="5600" dirty="0"/>
              <a:t>Understanding Medicare</a:t>
            </a:r>
          </a:p>
          <a:p>
            <a:pPr marL="288925" indent="-288925">
              <a:buFont typeface="+mj-lt"/>
              <a:buAutoNum type="arabicPeriod" startAt="19"/>
            </a:pPr>
            <a:r>
              <a:rPr lang="en-US" sz="5600" dirty="0"/>
              <a:t>Coordination of Benefits</a:t>
            </a:r>
          </a:p>
          <a:p>
            <a:pPr marL="288925" indent="-288925">
              <a:buFont typeface="+mj-lt"/>
              <a:buAutoNum type="arabicPeriod" startAt="19"/>
            </a:pPr>
            <a:r>
              <a:rPr lang="en-US" sz="5600" dirty="0"/>
              <a:t>Deductible</a:t>
            </a:r>
          </a:p>
          <a:p>
            <a:pPr marL="288925" indent="-288925">
              <a:buFont typeface="+mj-lt"/>
              <a:buAutoNum type="arabicPeriod" startAt="19"/>
            </a:pPr>
            <a:r>
              <a:rPr lang="en-US" sz="5600" dirty="0"/>
              <a:t>Plan Finder</a:t>
            </a:r>
          </a:p>
          <a:p>
            <a:pPr marL="288925" indent="-288925">
              <a:buFont typeface="+mj-lt"/>
              <a:buAutoNum type="arabicPeriod" startAt="19"/>
            </a:pPr>
            <a:r>
              <a:rPr lang="en-US" sz="5600" dirty="0" smtClean="0"/>
              <a:t>Out-of-Pocket </a:t>
            </a:r>
            <a:r>
              <a:rPr lang="en-US" sz="5600" dirty="0"/>
              <a:t>Costs</a:t>
            </a:r>
          </a:p>
          <a:p>
            <a:pPr marL="288925" indent="-288925">
              <a:buFont typeface="+mj-lt"/>
              <a:buAutoNum type="arabicPeriod" startAt="19"/>
            </a:pPr>
            <a:r>
              <a:rPr lang="en-US" sz="5600" dirty="0" smtClean="0"/>
              <a:t>Long-Term </a:t>
            </a:r>
            <a:r>
              <a:rPr lang="en-US" sz="5600" dirty="0"/>
              <a:t>Care</a:t>
            </a:r>
          </a:p>
          <a:p>
            <a:pPr marL="288925" indent="-288925">
              <a:buFont typeface="+mj-lt"/>
              <a:buAutoNum type="arabicPeriod" startAt="19"/>
            </a:pPr>
            <a:r>
              <a:rPr lang="en-US" sz="5600" dirty="0"/>
              <a:t>Railroad Retirement Board</a:t>
            </a:r>
          </a:p>
          <a:p>
            <a:pPr marL="288925" indent="-288925">
              <a:buFont typeface="+mj-lt"/>
              <a:buAutoNum type="arabicPeriod" startAt="19"/>
            </a:pPr>
            <a:r>
              <a:rPr lang="en-US" sz="5600" dirty="0"/>
              <a:t>Tricare</a:t>
            </a:r>
          </a:p>
          <a:p>
            <a:pPr marL="514350" indent="-514350">
              <a:buFont typeface="+mj-lt"/>
              <a:buAutoNum type="arabicPeriod" startAt="19"/>
            </a:pPr>
            <a:endParaRPr lang="en-US" dirty="0" smtClean="0"/>
          </a:p>
          <a:p>
            <a:pPr marL="514350" indent="-514350">
              <a:buFont typeface="+mj-lt"/>
              <a:buAutoNum type="arabicPeriod" startAt="19"/>
            </a:pPr>
            <a:endParaRPr lang="en-US" dirty="0"/>
          </a:p>
        </p:txBody>
      </p:sp>
      <p:pic>
        <p:nvPicPr>
          <p:cNvPr id="6" name="Picture 5" title="Footer"/>
          <p:cNvPicPr>
            <a:picLocks noChangeAspect="1"/>
          </p:cNvPicPr>
          <p:nvPr/>
        </p:nvPicPr>
        <p:blipFill>
          <a:blip r:embed="rId3"/>
          <a:stretch>
            <a:fillRect/>
          </a:stretch>
        </p:blipFill>
        <p:spPr>
          <a:xfrm>
            <a:off x="0" y="5896429"/>
            <a:ext cx="9144000" cy="961571"/>
          </a:xfrm>
          <a:prstGeom prst="rect">
            <a:avLst/>
          </a:prstGeom>
        </p:spPr>
      </p:pic>
      <p:sp>
        <p:nvSpPr>
          <p:cNvPr id="7" name="TextBox 6"/>
          <p:cNvSpPr txBox="1"/>
          <p:nvPr/>
        </p:nvSpPr>
        <p:spPr>
          <a:xfrm>
            <a:off x="8781508" y="6588912"/>
            <a:ext cx="328936" cy="261610"/>
          </a:xfrm>
          <a:prstGeom prst="rect">
            <a:avLst/>
          </a:prstGeom>
          <a:noFill/>
        </p:spPr>
        <p:txBody>
          <a:bodyPr wrap="none" rtlCol="0">
            <a:spAutoFit/>
          </a:bodyPr>
          <a:lstStyle/>
          <a:p>
            <a:r>
              <a:rPr lang="en-US" sz="1100" dirty="0"/>
              <a:t>3</a:t>
            </a:r>
            <a:r>
              <a:rPr lang="en-US" sz="1100" dirty="0" smtClean="0"/>
              <a:t>6</a:t>
            </a:r>
            <a:endParaRPr lang="en-US" sz="1100" dirty="0"/>
          </a:p>
        </p:txBody>
      </p:sp>
      <p:sp>
        <p:nvSpPr>
          <p:cNvPr id="8" name="Rectangle 7" descr="Medicare Wuzzles" title="Footer"/>
          <p:cNvSpPr/>
          <p:nvPr/>
        </p:nvSpPr>
        <p:spPr>
          <a:xfrm>
            <a:off x="6659976" y="6397062"/>
            <a:ext cx="2450468"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2729210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10" name="Content Placeholder 2"/>
          <p:cNvSpPr txBox="1">
            <a:spLocks/>
          </p:cNvSpPr>
          <p:nvPr/>
        </p:nvSpPr>
        <p:spPr>
          <a:xfrm>
            <a:off x="381000" y="1234440"/>
            <a:ext cx="8414084" cy="4937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dirty="0">
                <a:hlinkClick r:id="rId3"/>
              </a:rPr>
              <a:t>CMSnationaltrainingprogram.cms.gov</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1" name="Picture 10" descr="Twitter logo" title="Slide 4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2382" y="5128511"/>
            <a:ext cx="406400" cy="406400"/>
          </a:xfrm>
          <a:prstGeom prst="rect">
            <a:avLst/>
          </a:prstGeom>
        </p:spPr>
      </p:pic>
    </p:spTree>
    <p:extLst>
      <p:ext uri="{BB962C8B-B14F-4D97-AF65-F5344CB8AC3E}">
        <p14:creationId xmlns:p14="http://schemas.microsoft.com/office/powerpoint/2010/main" val="3009766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3</a:t>
            </a:r>
            <a:endParaRPr lang="en-US" dirty="0">
              <a:solidFill>
                <a:schemeClr val="accent1">
                  <a:lumMod val="75000"/>
                </a:schemeClr>
              </a:solidFill>
            </a:endParaRPr>
          </a:p>
        </p:txBody>
      </p:sp>
      <p:pic>
        <p:nvPicPr>
          <p:cNvPr id="3" name="Picture 2" descr="The word &quot;Benefit&quot; followed by the punctuation used at the end of a sentence shaped like a dot." title="Medicare Word Puzzle">
            <a:extLst>
              <a:ext uri="{FF2B5EF4-FFF2-40B4-BE49-F238E27FC236}">
                <a16:creationId xmlns="" xmlns:a16="http://schemas.microsoft.com/office/drawing/2014/main" id="{47DC4785-8D1A-8743-8368-940F16F6F78A}"/>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10513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4</a:t>
            </a:r>
            <a:endParaRPr lang="en-US" dirty="0">
              <a:solidFill>
                <a:schemeClr val="accent1">
                  <a:lumMod val="75000"/>
                </a:schemeClr>
              </a:solidFill>
            </a:endParaRPr>
          </a:p>
        </p:txBody>
      </p:sp>
      <p:pic>
        <p:nvPicPr>
          <p:cNvPr id="5" name="Picture 4" descr="Picture of a spider web and the word &quot;site&quot;." title="Medicare Woed Puzzle">
            <a:extLst>
              <a:ext uri="{FF2B5EF4-FFF2-40B4-BE49-F238E27FC236}">
                <a16:creationId xmlns="" xmlns:a16="http://schemas.microsoft.com/office/drawing/2014/main" id="{B39CD501-0D5F-BD46-8816-53DAF1B6EDD9}"/>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180603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5</a:t>
            </a:r>
            <a:endParaRPr lang="en-US" dirty="0">
              <a:solidFill>
                <a:schemeClr val="accent1">
                  <a:lumMod val="75000"/>
                </a:schemeClr>
              </a:solidFill>
            </a:endParaRPr>
          </a:p>
        </p:txBody>
      </p:sp>
      <p:pic>
        <p:nvPicPr>
          <p:cNvPr id="5" name="Picture 4" descr="The letter D with a wedge cut out." title="Medicare Word Puzzle">
            <a:extLst>
              <a:ext uri="{FF2B5EF4-FFF2-40B4-BE49-F238E27FC236}">
                <a16:creationId xmlns="" xmlns:a16="http://schemas.microsoft.com/office/drawing/2014/main" id="{DF7B442C-FC02-2447-8551-A4DED010D470}"/>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424300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6</a:t>
            </a:r>
            <a:endParaRPr lang="en-US" dirty="0">
              <a:solidFill>
                <a:schemeClr val="accent1">
                  <a:lumMod val="75000"/>
                </a:schemeClr>
              </a:solidFill>
            </a:endParaRPr>
          </a:p>
        </p:txBody>
      </p:sp>
      <p:pic>
        <p:nvPicPr>
          <p:cNvPr id="3" name="Picture 2" descr="A space between the words &quot;cover&quot; on the left and &quot;age&quot; on the right." title="Medicare Word Puzzle">
            <a:extLst>
              <a:ext uri="{FF2B5EF4-FFF2-40B4-BE49-F238E27FC236}">
                <a16:creationId xmlns="" xmlns:a16="http://schemas.microsoft.com/office/drawing/2014/main" id="{B3DBEC32-E89A-FA45-9A32-A8182245C313}"/>
              </a:ext>
            </a:extLst>
          </p:cNvPr>
          <p:cNvPicPr>
            <a:picLocks noChangeAspect="1"/>
          </p:cNvPicPr>
          <p:nvPr/>
        </p:nvPicPr>
        <p:blipFill>
          <a:blip r:embed="rId3"/>
          <a:stretch>
            <a:fillRect/>
          </a:stretch>
        </p:blipFill>
        <p:spPr>
          <a:xfrm>
            <a:off x="0" y="0"/>
            <a:ext cx="9144000" cy="6858000"/>
          </a:xfrm>
          <a:prstGeom prst="rect">
            <a:avLst/>
          </a:prstGeom>
        </p:spPr>
      </p:pic>
      <p:sp>
        <p:nvSpPr>
          <p:cNvPr id="5" name="Rectangle 4"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3954198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Wuzzle 7</a:t>
            </a:r>
            <a:endParaRPr lang="en-US" dirty="0">
              <a:solidFill>
                <a:schemeClr val="accent1">
                  <a:lumMod val="75000"/>
                </a:schemeClr>
              </a:solidFill>
            </a:endParaRPr>
          </a:p>
        </p:txBody>
      </p:sp>
      <p:pic>
        <p:nvPicPr>
          <p:cNvPr id="3" name="Picture 2" descr="The letters &quot;CO,&quot; followed by a hand with money, followed by the letters &quot;MENT&quot;." title="Medicare Word Puzzle">
            <a:extLst>
              <a:ext uri="{FF2B5EF4-FFF2-40B4-BE49-F238E27FC236}">
                <a16:creationId xmlns="" xmlns:a16="http://schemas.microsoft.com/office/drawing/2014/main" id="{7922F273-1CBE-BF4F-B247-6504A5FB785F}"/>
              </a:ext>
            </a:extLst>
          </p:cNvPr>
          <p:cNvPicPr>
            <a:picLocks noChangeAspect="1"/>
          </p:cNvPicPr>
          <p:nvPr/>
        </p:nvPicPr>
        <p:blipFill>
          <a:blip r:embed="rId3"/>
          <a:stretch>
            <a:fillRect/>
          </a:stretch>
        </p:blipFill>
        <p:spPr>
          <a:xfrm>
            <a:off x="88490" y="1455175"/>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49207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164"/>
            <a:ext cx="7886700" cy="1325563"/>
          </a:xfrm>
        </p:spPr>
        <p:txBody>
          <a:bodyPr/>
          <a:lstStyle/>
          <a:p>
            <a:r>
              <a:rPr lang="en-US" dirty="0" smtClean="0">
                <a:solidFill>
                  <a:schemeClr val="accent1">
                    <a:lumMod val="75000"/>
                  </a:schemeClr>
                </a:solidFill>
              </a:rPr>
              <a:t>Wuzzle 8</a:t>
            </a:r>
            <a:endParaRPr lang="en-US" dirty="0">
              <a:solidFill>
                <a:schemeClr val="accent1">
                  <a:lumMod val="75000"/>
                </a:schemeClr>
              </a:solidFill>
            </a:endParaRPr>
          </a:p>
        </p:txBody>
      </p:sp>
      <p:pic>
        <p:nvPicPr>
          <p:cNvPr id="3" name="Picture 2" descr="A picture of a moving bowling ball followed by the letters&quot;ment&quot;" title="Medicare Word Puzzle">
            <a:extLst>
              <a:ext uri="{FF2B5EF4-FFF2-40B4-BE49-F238E27FC236}">
                <a16:creationId xmlns="" xmlns:a16="http://schemas.microsoft.com/office/drawing/2014/main" id="{1005016C-4F6C-1241-A323-63ADACA87593}"/>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descr="Medicare Wuzzles" title="Footer"/>
          <p:cNvSpPr/>
          <p:nvPr/>
        </p:nvSpPr>
        <p:spPr>
          <a:xfrm>
            <a:off x="6422065" y="6358270"/>
            <a:ext cx="2286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037" y="6315738"/>
            <a:ext cx="2122056" cy="369332"/>
          </a:xfrm>
          <a:prstGeom prst="rect">
            <a:avLst/>
          </a:prstGeom>
        </p:spPr>
        <p:txBody>
          <a:bodyPr wrap="none">
            <a:spAutoFit/>
          </a:bodyPr>
          <a:lstStyle/>
          <a:p>
            <a:pPr algn="ctr"/>
            <a:r>
              <a:rPr lang="en-US" dirty="0">
                <a:solidFill>
                  <a:schemeClr val="accent1">
                    <a:lumMod val="75000"/>
                  </a:schemeClr>
                </a:solidFill>
              </a:rPr>
              <a:t>MEDICARE WUZZLES</a:t>
            </a:r>
          </a:p>
        </p:txBody>
      </p:sp>
    </p:spTree>
    <p:extLst>
      <p:ext uri="{BB962C8B-B14F-4D97-AF65-F5344CB8AC3E}">
        <p14:creationId xmlns:p14="http://schemas.microsoft.com/office/powerpoint/2010/main" val="1062937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PModuleTemplate-FINAL-standard.potx" id="{A00F8B46-42AD-4475-8143-2BAAEDD8C3CF}" vid="{0DB075BD-3418-4B25-B718-A7BF543B5BD4}"/>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PModuleTemplate-FINAL-standard.potx" id="{A00F8B46-42AD-4475-8143-2BAAEDD8C3CF}" vid="{70FCCB1D-0483-4EBB-B406-05EDDA6A6A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1932</Words>
  <Application>Microsoft Office PowerPoint</Application>
  <PresentationFormat>On-screen Show (4:3)</PresentationFormat>
  <Paragraphs>213</Paragraphs>
  <Slides>38</Slides>
  <Notes>38</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Avenir Book</vt:lpstr>
      <vt:lpstr>Avenir Heavy</vt:lpstr>
      <vt:lpstr>Calibri</vt:lpstr>
      <vt:lpstr>Calibri </vt:lpstr>
      <vt:lpstr>Calibri Light</vt:lpstr>
      <vt:lpstr>Times New Roman</vt:lpstr>
      <vt:lpstr>Wingdings</vt:lpstr>
      <vt:lpstr>Office Theme</vt:lpstr>
      <vt:lpstr>Custom Design</vt:lpstr>
      <vt:lpstr>5_Custom Design</vt:lpstr>
      <vt:lpstr>Medicare Wuzzles</vt:lpstr>
      <vt:lpstr>Wuzzle 1</vt:lpstr>
      <vt:lpstr>Wuzzle 2</vt:lpstr>
      <vt:lpstr>Wuzzle 3</vt:lpstr>
      <vt:lpstr>Wuzzle 4</vt:lpstr>
      <vt:lpstr>Wuzzle 5</vt:lpstr>
      <vt:lpstr>Wuzzle 6</vt:lpstr>
      <vt:lpstr>Wuzzle 7</vt:lpstr>
      <vt:lpstr>Wuzzle 8</vt:lpstr>
      <vt:lpstr>Wuzzle 9</vt:lpstr>
      <vt:lpstr>Wuzzle 10</vt:lpstr>
      <vt:lpstr>Wuzzle 11</vt:lpstr>
      <vt:lpstr>Wuzzle 12</vt:lpstr>
      <vt:lpstr>Wuzzle 13</vt:lpstr>
      <vt:lpstr>Wuzzle 14</vt:lpstr>
      <vt:lpstr>Wuzzle 15</vt:lpstr>
      <vt:lpstr>Wuzzle 16</vt:lpstr>
      <vt:lpstr>Wuzzle 17</vt:lpstr>
      <vt:lpstr>Wuzzle 18</vt:lpstr>
      <vt:lpstr>Wuzzle 19</vt:lpstr>
      <vt:lpstr>Wuzzle 20</vt:lpstr>
      <vt:lpstr>Wuzzle 21</vt:lpstr>
      <vt:lpstr>Wuzzle 22</vt:lpstr>
      <vt:lpstr>Wuzzle 23</vt:lpstr>
      <vt:lpstr>Wuzzle 24</vt:lpstr>
      <vt:lpstr>Wuzzle 25</vt:lpstr>
      <vt:lpstr>Wuzzle 26</vt:lpstr>
      <vt:lpstr>Wuzzle 27</vt:lpstr>
      <vt:lpstr>Wuzzle 28</vt:lpstr>
      <vt:lpstr>Wuzzle 29</vt:lpstr>
      <vt:lpstr>Wuzzle 30</vt:lpstr>
      <vt:lpstr>Wuzzle 31</vt:lpstr>
      <vt:lpstr>Wuzzle 32</vt:lpstr>
      <vt:lpstr>Wuzzle 33</vt:lpstr>
      <vt:lpstr>Wuzzle 34</vt:lpstr>
      <vt:lpstr>Wuzzle 35</vt:lpstr>
      <vt:lpstr>ANSWERS</vt:lpstr>
      <vt:lpstr>This Training is Provided by the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 Diane P. (CMS/OC)</dc:creator>
  <cp:lastModifiedBy>Marc Wernick</cp:lastModifiedBy>
  <cp:revision>85</cp:revision>
  <cp:lastPrinted>2018-10-03T15:24:04Z</cp:lastPrinted>
  <dcterms:created xsi:type="dcterms:W3CDTF">2018-10-01T15:22:41Z</dcterms:created>
  <dcterms:modified xsi:type="dcterms:W3CDTF">2018-11-06T17:02:16Z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-699542519</vt:i4>
  </property>
  <property fmtid="{D5CDD505-2E9C-101B-9397-08002B2CF9AE}" pid="3" name="_NewReviewCycle">
    <vt:lpwstr/>
  </property>
  <property fmtid="{D5CDD505-2E9C-101B-9397-08002B2CF9AE}" pid="4" name="_EmailSubject">
    <vt:lpwstr>MedicareWuzzles 508 WIP11012018 post QA.pptx</vt:lpwstr>
  </property>
  <property fmtid="{D5CDD505-2E9C-101B-9397-08002B2CF9AE}" pid="5" name="_AuthorEmail">
    <vt:lpwstr>Amy.Miner@cms.hhs.gov</vt:lpwstr>
  </property>
  <property fmtid="{D5CDD505-2E9C-101B-9397-08002B2CF9AE}" pid="6" name="_AuthorEmailDisplayName">
    <vt:lpwstr>Miner, Amy L. (CMS/OC)</vt:lpwstr>
  </property>
  <property fmtid="{D5CDD505-2E9C-101B-9397-08002B2CF9AE}" pid="7" name="_PreviousAdHocReviewCycleID">
    <vt:i4>2133546124</vt:i4>
  </property>
</Properties>
</file>