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ags/tag12.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ags/tag13.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ags/tag14.xml" ContentType="application/vnd.openxmlformats-officedocument.presentationml.tags+xml"/>
  <Override PartName="/ppt/theme/theme14.xml" ContentType="application/vnd.openxmlformats-officedocument.theme+xml"/>
  <Override PartName="/ppt/theme/theme1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3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notesSlides/notesSlide33.xml" ContentType="application/vnd.openxmlformats-officedocument.presentationml.notesSlide+xml"/>
  <Override PartName="/ppt/tags/tag51.xml" ContentType="application/vnd.openxmlformats-officedocument.presentationml.tags+xml"/>
  <Override PartName="/ppt/notesSlides/notesSlide34.xml" ContentType="application/vnd.openxmlformats-officedocument.presentationml.notesSlide+xml"/>
  <Override PartName="/ppt/tags/tag52.xml" ContentType="application/vnd.openxmlformats-officedocument.presentationml.tags+xml"/>
  <Override PartName="/ppt/notesSlides/notesSlide35.xml" ContentType="application/vnd.openxmlformats-officedocument.presentationml.notesSlide+xml"/>
  <Override PartName="/ppt/tags/tag53.xml" ContentType="application/vnd.openxmlformats-officedocument.presentationml.tags+xml"/>
  <Override PartName="/ppt/notesSlides/notesSlide36.xml" ContentType="application/vnd.openxmlformats-officedocument.presentationml.notesSlide+xml"/>
  <Override PartName="/ppt/tags/tag54.xml" ContentType="application/vnd.openxmlformats-officedocument.presentationml.tags+xml"/>
  <Override PartName="/ppt/notesSlides/notesSlide37.xml" ContentType="application/vnd.openxmlformats-officedocument.presentationml.notesSlide+xml"/>
  <Override PartName="/ppt/tags/tag55.xml" ContentType="application/vnd.openxmlformats-officedocument.presentationml.tags+xml"/>
  <Override PartName="/ppt/notesSlides/notesSlide38.xml" ContentType="application/vnd.openxmlformats-officedocument.presentationml.notesSlide+xml"/>
  <Override PartName="/ppt/tags/tag56.xml" ContentType="application/vnd.openxmlformats-officedocument.presentationml.tags+xml"/>
  <Override PartName="/ppt/notesSlides/notesSlide39.xml" ContentType="application/vnd.openxmlformats-officedocument.presentationml.notesSlide+xml"/>
  <Override PartName="/ppt/tags/tag57.xml" ContentType="application/vnd.openxmlformats-officedocument.presentationml.tags+xml"/>
  <Override PartName="/ppt/notesSlides/notesSlide40.xml" ContentType="application/vnd.openxmlformats-officedocument.presentationml.notesSlide+xml"/>
  <Override PartName="/ppt/tags/tag58.xml" ContentType="application/vnd.openxmlformats-officedocument.presentationml.tags+xml"/>
  <Override PartName="/ppt/notesSlides/notesSlide41.xml" ContentType="application/vnd.openxmlformats-officedocument.presentationml.notesSlide+xml"/>
  <Override PartName="/ppt/tags/tag59.xml" ContentType="application/vnd.openxmlformats-officedocument.presentationml.tags+xml"/>
  <Override PartName="/ppt/notesSlides/notesSlide42.xml" ContentType="application/vnd.openxmlformats-officedocument.presentationml.notesSlide+xml"/>
  <Override PartName="/ppt/tags/tag60.xml" ContentType="application/vnd.openxmlformats-officedocument.presentationml.tags+xml"/>
  <Override PartName="/ppt/notesSlides/notesSlide4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44.xml" ContentType="application/vnd.openxmlformats-officedocument.presentationml.notesSlide+xml"/>
  <Override PartName="/ppt/tags/tag63.xml" ContentType="application/vnd.openxmlformats-officedocument.presentationml.tags+xml"/>
  <Override PartName="/ppt/notesSlides/notesSlide45.xml" ContentType="application/vnd.openxmlformats-officedocument.presentationml.notesSlide+xml"/>
  <Override PartName="/ppt/tags/tag64.xml" ContentType="application/vnd.openxmlformats-officedocument.presentationml.tags+xml"/>
  <Override PartName="/ppt/notesSlides/notesSlide46.xml" ContentType="application/vnd.openxmlformats-officedocument.presentationml.notesSlide+xml"/>
  <Override PartName="/ppt/tags/tag65.xml" ContentType="application/vnd.openxmlformats-officedocument.presentationml.tags+xml"/>
  <Override PartName="/ppt/notesSlides/notesSlide47.xml" ContentType="application/vnd.openxmlformats-officedocument.presentationml.notesSlide+xml"/>
  <Override PartName="/ppt/tags/tag66.xml" ContentType="application/vnd.openxmlformats-officedocument.presentationml.tags+xml"/>
  <Override PartName="/ppt/notesSlides/notesSlide48.xml" ContentType="application/vnd.openxmlformats-officedocument.presentationml.notesSlide+xml"/>
  <Override PartName="/ppt/tags/tag67.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1"/>
    <p:sldMasterId id="2147483736" r:id="rId2"/>
    <p:sldMasterId id="2147483739" r:id="rId3"/>
    <p:sldMasterId id="2147483748" r:id="rId4"/>
    <p:sldMasterId id="2147483750" r:id="rId5"/>
    <p:sldMasterId id="2147483757" r:id="rId6"/>
    <p:sldMasterId id="2147483758" r:id="rId7"/>
    <p:sldMasterId id="2147483759" r:id="rId8"/>
    <p:sldMasterId id="2147483760" r:id="rId9"/>
    <p:sldMasterId id="2147483761" r:id="rId10"/>
    <p:sldMasterId id="2147483762" r:id="rId11"/>
    <p:sldMasterId id="2147483763" r:id="rId12"/>
    <p:sldMasterId id="2147483765" r:id="rId13"/>
  </p:sldMasterIdLst>
  <p:notesMasterIdLst>
    <p:notesMasterId r:id="rId63"/>
  </p:notesMasterIdLst>
  <p:handoutMasterIdLst>
    <p:handoutMasterId r:id="rId64"/>
  </p:handoutMasterIdLst>
  <p:sldIdLst>
    <p:sldId id="359" r:id="rId14"/>
    <p:sldId id="479" r:id="rId15"/>
    <p:sldId id="378" r:id="rId16"/>
    <p:sldId id="363" r:id="rId17"/>
    <p:sldId id="472" r:id="rId18"/>
    <p:sldId id="483" r:id="rId19"/>
    <p:sldId id="424" r:id="rId20"/>
    <p:sldId id="484" r:id="rId21"/>
    <p:sldId id="485" r:id="rId22"/>
    <p:sldId id="371" r:id="rId23"/>
    <p:sldId id="365" r:id="rId24"/>
    <p:sldId id="473" r:id="rId25"/>
    <p:sldId id="486" r:id="rId26"/>
    <p:sldId id="487" r:id="rId27"/>
    <p:sldId id="391" r:id="rId28"/>
    <p:sldId id="394" r:id="rId29"/>
    <p:sldId id="392" r:id="rId30"/>
    <p:sldId id="393" r:id="rId31"/>
    <p:sldId id="396" r:id="rId32"/>
    <p:sldId id="395" r:id="rId33"/>
    <p:sldId id="415" r:id="rId34"/>
    <p:sldId id="411" r:id="rId35"/>
    <p:sldId id="399" r:id="rId36"/>
    <p:sldId id="477" r:id="rId37"/>
    <p:sldId id="422" r:id="rId38"/>
    <p:sldId id="400" r:id="rId39"/>
    <p:sldId id="401" r:id="rId40"/>
    <p:sldId id="414" r:id="rId41"/>
    <p:sldId id="480" r:id="rId42"/>
    <p:sldId id="475" r:id="rId43"/>
    <p:sldId id="381" r:id="rId44"/>
    <p:sldId id="402" r:id="rId45"/>
    <p:sldId id="367" r:id="rId46"/>
    <p:sldId id="474" r:id="rId47"/>
    <p:sldId id="382" r:id="rId48"/>
    <p:sldId id="403" r:id="rId49"/>
    <p:sldId id="404" r:id="rId50"/>
    <p:sldId id="407" r:id="rId51"/>
    <p:sldId id="417" r:id="rId52"/>
    <p:sldId id="405" r:id="rId53"/>
    <p:sldId id="413" r:id="rId54"/>
    <p:sldId id="481" r:id="rId55"/>
    <p:sldId id="482" r:id="rId56"/>
    <p:sldId id="373" r:id="rId57"/>
    <p:sldId id="375" r:id="rId58"/>
    <p:sldId id="412" r:id="rId59"/>
    <p:sldId id="384" r:id="rId60"/>
    <p:sldId id="376" r:id="rId61"/>
    <p:sldId id="362" r:id="rId62"/>
  </p:sldIdLst>
  <p:sldSz cx="12192000" cy="6858000"/>
  <p:notesSz cx="7315200" cy="9601200"/>
  <p:custDataLst>
    <p:tags r:id="rId65"/>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Calibri" panose="020F050202020403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Calibri" panose="020F050202020403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Calibri" panose="020F050202020403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0" autoAdjust="0"/>
    <p:restoredTop sz="81527" autoAdjust="0"/>
  </p:normalViewPr>
  <p:slideViewPr>
    <p:cSldViewPr>
      <p:cViewPr varScale="1">
        <p:scale>
          <a:sx n="93" d="100"/>
          <a:sy n="93" d="100"/>
        </p:scale>
        <p:origin x="141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804" y="10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878" name="Header Placeholder 1">
            <a:extLst>
              <a:ext uri="{FF2B5EF4-FFF2-40B4-BE49-F238E27FC236}">
                <a16:creationId xmlns:a16="http://schemas.microsoft.com/office/drawing/2014/main" id="{35ED2A02-7A77-ADB7-FB3B-9856E6260621}"/>
              </a:ext>
            </a:extLst>
          </p:cNvPr>
          <p:cNvSpPr>
            <a:spLocks noGrp="1" noChangeArrowheads="1"/>
          </p:cNvSpPr>
          <p:nvPr>
            <p:ph type="hdr" sz="quarter"/>
          </p:nvPr>
        </p:nvSpPr>
        <p:spPr bwMode="auto">
          <a:xfrm>
            <a:off x="0" y="0"/>
            <a:ext cx="3170238" cy="481013"/>
          </a:xfrm>
          <a:prstGeom prst="rect">
            <a:avLst/>
          </a:prstGeom>
          <a:noFill/>
          <a:ln>
            <a:noFill/>
          </a:ln>
          <a:effectLst/>
        </p:spPr>
        <p:txBody>
          <a:bodyPr vert="horz" wrap="square" lIns="96661" tIns="48331" rIns="96661" bIns="48331" numCol="1" anchor="t" anchorCtr="0" compatLnSpc="1">
            <a:prstTxWarp prst="textNoShape">
              <a:avLst/>
            </a:prstTxWarp>
          </a:bodyPr>
          <a:lstStyle>
            <a:lvl1pPr eaLnBrk="1" hangingPunct="1">
              <a:buSzPct val="100000"/>
              <a:defRPr sz="1300"/>
            </a:lvl1pPr>
          </a:lstStyle>
          <a:p>
            <a:pPr>
              <a:defRPr/>
            </a:pPr>
            <a:endParaRPr lang="en-US" altLang="en-US"/>
          </a:p>
        </p:txBody>
      </p:sp>
      <p:sp>
        <p:nvSpPr>
          <p:cNvPr id="86879" name="Date Placeholder 2">
            <a:extLst>
              <a:ext uri="{FF2B5EF4-FFF2-40B4-BE49-F238E27FC236}">
                <a16:creationId xmlns:a16="http://schemas.microsoft.com/office/drawing/2014/main" id="{521DC5CE-D1FE-1B40-2C1D-F41327BF5B64}"/>
              </a:ext>
            </a:extLst>
          </p:cNvPr>
          <p:cNvSpPr>
            <a:spLocks noGrp="1" noChangeArrowheads="1"/>
          </p:cNvSpPr>
          <p:nvPr>
            <p:ph type="dt" sz="quarter" idx="1"/>
          </p:nvPr>
        </p:nvSpPr>
        <p:spPr bwMode="auto">
          <a:xfrm>
            <a:off x="4143375" y="0"/>
            <a:ext cx="3170238" cy="481013"/>
          </a:xfrm>
          <a:prstGeom prst="rect">
            <a:avLst/>
          </a:prstGeom>
          <a:noFill/>
          <a:ln>
            <a:noFill/>
          </a:ln>
          <a:effectLst/>
        </p:spPr>
        <p:txBody>
          <a:bodyPr vert="horz" wrap="square" lIns="96661" tIns="48331" rIns="96661" bIns="48331" numCol="1" anchor="t" anchorCtr="0" compatLnSpc="1">
            <a:prstTxWarp prst="textNoShape">
              <a:avLst/>
            </a:prstTxWarp>
          </a:bodyPr>
          <a:lstStyle>
            <a:lvl1pPr algn="r" eaLnBrk="1" hangingPunct="1">
              <a:buSzPct val="100000"/>
              <a:defRPr sz="1300" smtClean="0"/>
            </a:lvl1pPr>
          </a:lstStyle>
          <a:p>
            <a:pPr>
              <a:defRPr/>
            </a:pPr>
            <a:fld id="{05CE12E4-2A81-4B7B-B847-3C7E38AB9F63}" type="datetime1">
              <a:rPr lang="en-US" altLang="en-US"/>
              <a:pPr>
                <a:defRPr/>
              </a:pPr>
              <a:t>09/21/2022</a:t>
            </a:fld>
            <a:endParaRPr lang="en-US" altLang="en-US"/>
          </a:p>
        </p:txBody>
      </p:sp>
      <p:sp>
        <p:nvSpPr>
          <p:cNvPr id="86880" name="Footer Placeholder 3">
            <a:extLst>
              <a:ext uri="{FF2B5EF4-FFF2-40B4-BE49-F238E27FC236}">
                <a16:creationId xmlns:a16="http://schemas.microsoft.com/office/drawing/2014/main" id="{2778D317-F8B3-45BA-EE16-4660624FDAC8}"/>
              </a:ext>
            </a:extLst>
          </p:cNvPr>
          <p:cNvSpPr>
            <a:spLocks noGrp="1" noChangeArrowheads="1"/>
          </p:cNvSpPr>
          <p:nvPr>
            <p:ph type="ftr" sz="quarter" idx="2"/>
          </p:nvPr>
        </p:nvSpPr>
        <p:spPr bwMode="auto">
          <a:xfrm>
            <a:off x="0" y="9120188"/>
            <a:ext cx="3170238" cy="481012"/>
          </a:xfrm>
          <a:prstGeom prst="rect">
            <a:avLst/>
          </a:prstGeom>
          <a:noFill/>
          <a:ln>
            <a:noFill/>
          </a:ln>
          <a:effectLst/>
        </p:spPr>
        <p:txBody>
          <a:bodyPr vert="horz" wrap="square" lIns="96661" tIns="48331" rIns="96661" bIns="48331" numCol="1" anchor="b" anchorCtr="0" compatLnSpc="1">
            <a:prstTxWarp prst="textNoShape">
              <a:avLst/>
            </a:prstTxWarp>
          </a:bodyPr>
          <a:lstStyle>
            <a:lvl1pPr eaLnBrk="1" hangingPunct="1">
              <a:buSzPct val="100000"/>
              <a:defRPr sz="1300"/>
            </a:lvl1pPr>
          </a:lstStyle>
          <a:p>
            <a:pPr>
              <a:defRPr/>
            </a:pPr>
            <a:endParaRPr lang="en-US" altLang="en-US"/>
          </a:p>
        </p:txBody>
      </p:sp>
      <p:sp>
        <p:nvSpPr>
          <p:cNvPr id="86881" name="Slide Number Placeholder 4">
            <a:extLst>
              <a:ext uri="{FF2B5EF4-FFF2-40B4-BE49-F238E27FC236}">
                <a16:creationId xmlns:a16="http://schemas.microsoft.com/office/drawing/2014/main" id="{98390926-BF31-A1DA-CDCF-D34F3714AA88}"/>
              </a:ext>
            </a:extLst>
          </p:cNvPr>
          <p:cNvSpPr>
            <a:spLocks noGrp="1" noChangeArrowheads="1"/>
          </p:cNvSpPr>
          <p:nvPr>
            <p:ph type="sldNum" sz="quarter" idx="3"/>
          </p:nvPr>
        </p:nvSpPr>
        <p:spPr bwMode="auto">
          <a:xfrm>
            <a:off x="4143375" y="9120188"/>
            <a:ext cx="3170238" cy="481012"/>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eaLnBrk="1" hangingPunct="1">
              <a:buSzPct val="100000"/>
              <a:defRPr sz="1300" smtClean="0"/>
            </a:lvl1pPr>
          </a:lstStyle>
          <a:p>
            <a:pPr>
              <a:defRPr/>
            </a:pPr>
            <a:fld id="{9D3EB116-F3F7-4B6D-825C-BACDFB9EA82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Slide Image Placeholder 3">
            <a:extLst>
              <a:ext uri="{FF2B5EF4-FFF2-40B4-BE49-F238E27FC236}">
                <a16:creationId xmlns:a16="http://schemas.microsoft.com/office/drawing/2014/main" id="{AD93CE54-B806-7D03-650B-95821AD342F5}"/>
              </a:ext>
            </a:extLst>
          </p:cNvPr>
          <p:cNvSpPr>
            <a:spLocks noGrp="1" noRot="1" noChangeAspect="1" noChangeArrowheads="1"/>
          </p:cNvSpPr>
          <p:nvPr>
            <p:ph type="sldImg"/>
          </p:nvPr>
        </p:nvSpPr>
        <p:spPr bwMode="auto">
          <a:xfrm>
            <a:off x="777875" y="341313"/>
            <a:ext cx="5759450" cy="3240087"/>
          </a:xfrm>
          <a:prstGeom prst="rect">
            <a:avLst/>
          </a:prstGeom>
          <a:noFill/>
          <a:ln w="12700" algn="ctr">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5851" name="Notes Placeholder 4">
            <a:extLst>
              <a:ext uri="{FF2B5EF4-FFF2-40B4-BE49-F238E27FC236}">
                <a16:creationId xmlns:a16="http://schemas.microsoft.com/office/drawing/2014/main" id="{EC7B9DDF-5D0D-984A-6F24-FF8B5F36D3E5}"/>
              </a:ext>
            </a:extLst>
          </p:cNvPr>
          <p:cNvSpPr>
            <a:spLocks noGrp="1" noChangeArrowheads="1"/>
          </p:cNvSpPr>
          <p:nvPr>
            <p:ph type="body" sz="quarter" idx="1"/>
          </p:nvPr>
        </p:nvSpPr>
        <p:spPr bwMode="auto">
          <a:xfrm>
            <a:off x="731838" y="3757613"/>
            <a:ext cx="5851525" cy="5143500"/>
          </a:xfrm>
          <a:prstGeom prst="rect">
            <a:avLst/>
          </a:prstGeom>
          <a:noFill/>
          <a:ln>
            <a:noFill/>
          </a:ln>
          <a:effectLst/>
        </p:spPr>
        <p:txBody>
          <a:bodyPr vert="horz" wrap="square" lIns="96661" tIns="48331" rIns="96661" bIns="48331" numCol="1" anchor="t" anchorCtr="0" compatLnSpc="1">
            <a:prstTxWarp prst="textNoShape">
              <a:avLst/>
            </a:prstTxWarp>
          </a:bodyPr>
          <a:lstStyle/>
          <a:p>
            <a:pPr lvl="0"/>
            <a:r>
              <a:rPr lang="en-US" altLang="en-US" noProof="0"/>
              <a:t>Edit Master text styles</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1pPr>
    <a:lvl2pPr marL="742950" indent="-285750"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2pPr>
    <a:lvl3pPr marL="1143000" indent="-228600"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3pPr>
    <a:lvl4pPr marL="1600200" indent="-228600"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4pPr>
    <a:lvl5pPr marL="2057400" indent="-228600" algn="l" defTabSz="457200" rtl="0" eaLnBrk="0" fontAlgn="base" hangingPunct="0">
      <a:spcBef>
        <a:spcPct val="30000"/>
      </a:spcBef>
      <a:spcAft>
        <a:spcPct val="0"/>
      </a:spcAft>
      <a:defRPr sz="120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Coordination-of-Benefits-and-Recovery/Workers-Compensation-Medicare-Set-Aside-Arrangements/WCMSA-Overview.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sa.gov/OP_Home/ssact/title18/1862.ht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uidadodesalud.gov/"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pharmaceutical-assistance-progra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sites/default/files/2021-10/02179-Medicare-and-other-health-benefits-your-guide-to-who-pays-firs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E846A8D4-DDF3-53D1-50F9-866D3EA2DEA3}"/>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87909" name="Notes Placeholder 2">
            <a:extLst>
              <a:ext uri="{FF2B5EF4-FFF2-40B4-BE49-F238E27FC236}">
                <a16:creationId xmlns:a16="http://schemas.microsoft.com/office/drawing/2014/main" id="{7A86BE4E-3316-A8B9-7745-96DC6F74FE25}"/>
              </a:ext>
            </a:extLst>
          </p:cNvPr>
          <p:cNvSpPr>
            <a:spLocks noGrp="1" noChangeArrowheads="1"/>
          </p:cNvSpPr>
          <p:nvPr>
            <p:ph type="body" idx="1"/>
          </p:nvPr>
        </p:nvSpPr>
        <p:spPr>
          <a:xfrm>
            <a:off x="331788" y="3713162"/>
            <a:ext cx="6597650" cy="5695949"/>
          </a:xfrm>
          <a:ln/>
        </p:spPr>
        <p:txBody>
          <a:bodyPr/>
          <a:lstStyle/>
          <a:p>
            <a:pPr>
              <a:lnSpc>
                <a:spcPct val="107000"/>
              </a:lnSpc>
              <a:spcBef>
                <a:spcPct val="0"/>
              </a:spcBef>
              <a:spcAft>
                <a:spcPts val="8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ct val="0"/>
              </a:spcBef>
              <a:spcAft>
                <a:spcPts val="800"/>
              </a:spcAft>
              <a:buFont typeface="Wingdings,Sans-Serif"/>
              <a:buChar char="§"/>
            </a:pPr>
            <a:r>
              <a:rPr lang="es-US" altLang="en-US" sz="1100" dirty="0">
                <a:latin typeface="Calibri" panose="020F0502020204030204" pitchFamily="34" charset="0"/>
                <a:ea typeface="Calibri" panose="020F0502020204030204" pitchFamily="34" charset="0"/>
                <a:cs typeface="Times New Roman" panose="02020603050405020304" pitchFamily="18" charset="0"/>
              </a:rPr>
              <a:t>Los hipervínculos en las diapositivas están activos, pero los URL en la sección de notas del presentador de este PowerPoint no están activos porque PowerPoint no es compatible con esta característica. Para acceder a cualquiera de los URL en las notas del presentador, copie el URL y péguelo en su navegador.</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ct val="0"/>
              </a:spcBef>
              <a:spcAft>
                <a:spcPts val="800"/>
              </a:spcAft>
              <a:buFont typeface="Wingdings,Sans-Serif"/>
              <a:buChar char="§"/>
            </a:pPr>
            <a:r>
              <a:rPr lang="es-US" altLang="en-US" sz="1100" dirty="0">
                <a:latin typeface="Calibri" panose="020F0502020204030204" pitchFamily="34" charset="0"/>
                <a:ea typeface="Calibri" panose="020F0502020204030204" pitchFamily="34" charset="0"/>
                <a:cs typeface="Times New Roman" panose="02020603050405020304" pitchFamily="18" charset="0"/>
              </a:rPr>
              <a:t>Puede utilizar la vista Moderador de Microsoft PowerPoint para ver su presentación con las notas del orador en una computadora (su portátil, por ejemplo), mientras que sólo las diapositivas aparecerán en la pantalla que ve la audiencia (como una pantalla más grande a la que se están proyectando). Consulte este enlace para ver las instrucciones: </a:t>
            </a:r>
            <a:r>
              <a:rPr lang="es-US" altLang="en-US" sz="1100" u="sng" dirty="0">
                <a:solidFill>
                  <a:srgbClr val="0563C1"/>
                </a:solidFill>
                <a:latin typeface="Calibri" panose="020F0502020204030204" pitchFamily="34" charset="0"/>
                <a:cs typeface="Times New Roman" panose="02020603050405020304" pitchFamily="18" charset="0"/>
              </a:rPr>
              <a:t>https://support.microsoft.com/es-es/office/iniciar-la-presentaci%C3%B3n-y-ver-las-notas-en-la-vista-moderador-4de90e28-487e-435c-9401-eb49a3801257</a:t>
            </a:r>
            <a:endParaRPr lang="en-US" altLang="en-US" sz="1100" u="sng" dirty="0">
              <a:solidFill>
                <a:srgbClr val="0563C1"/>
              </a:solidFill>
              <a:latin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Introducción al módulo de Contenido</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sz="1100" dirty="0">
                <a:latin typeface="Calibri" panose="020F0502020204030204" pitchFamily="34" charset="0"/>
                <a:ea typeface="Calibri" panose="020F0502020204030204" pitchFamily="34" charset="0"/>
                <a:cs typeface="Times New Roman" panose="02020603050405020304" pitchFamily="18" charset="0"/>
              </a:rPr>
              <a:t>En “Coordinación de beneficios (COB)” se explican las responsabilidades de los diferentes pagadores cuando las personas tienen Medicare y ciertos otros tipos de cobertura médica o de medicamentos recetados. </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Exención de responsabilidad</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sz="1100" dirty="0">
                <a:latin typeface="Calibri" panose="020F0502020204030204" pitchFamily="34" charset="0"/>
                <a:ea typeface="Calibri" panose="020F0502020204030204" pitchFamily="34" charset="0"/>
                <a:cs typeface="Times New Roman" panose="02020603050405020304" pitchFamily="18" charset="0"/>
              </a:rPr>
              <a:t>Este módulo de capacitación fue elaborado y aprobado por los Centros de Servicios de Medicare y Medicaid (CMS), la agencia federal que administra Medicare, Medicaid, el Programa de seguro médico para niños (CHIP) y el Mercado de Seguros Médicos </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sz="1100" dirty="0">
                <a:latin typeface="Calibri" panose="020F0502020204030204" pitchFamily="34" charset="0"/>
                <a:ea typeface="Calibri" panose="020F0502020204030204" pitchFamily="34" charset="0"/>
                <a:cs typeface="Times New Roman" panose="02020603050405020304" pitchFamily="18" charset="0"/>
              </a:rPr>
              <a:t>La información en este módulo era correcta a mayo de 2022. Para consultar una versión actualizada, visite </a:t>
            </a:r>
            <a:r>
              <a:rPr lang="es-US" altLang="en-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CMSnationaltrainingprogram.cms.gov</a:t>
            </a:r>
            <a:r>
              <a:rPr lang="es-US" altLang="en-US" sz="1100" dirty="0">
                <a:latin typeface="Calibri" panose="020F0502020204030204" pitchFamily="34" charset="0"/>
                <a:ea typeface="Calibri" panose="020F0502020204030204" pitchFamily="34" charset="0"/>
                <a:cs typeface="Times New Roman" panose="02020603050405020304" pitchFamily="18" charset="0"/>
              </a:rPr>
              <a:t>. El Programa Nacional de Capacitación de los CMS proporciona esta información como un recurso para nuestros colaboradores. El presente no es un documento legal, ni tiene fines de prensa. La prensa puede comunicarse con la oficina de prensa de CMS en </a:t>
            </a:r>
            <a:r>
              <a:rPr lang="es-US" altLang="en-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press@cms.hhs.gov</a:t>
            </a:r>
            <a:r>
              <a:rPr lang="es-US" altLang="en-US" sz="1100" dirty="0">
                <a:latin typeface="Calibri" panose="020F0502020204030204" pitchFamily="34" charset="0"/>
                <a:ea typeface="Calibri" panose="020F0502020204030204" pitchFamily="34" charset="0"/>
                <a:cs typeface="Times New Roman" panose="02020603050405020304" pitchFamily="18" charset="0"/>
              </a:rPr>
              <a:t>. La orientación legal oficial del Programa Medicare está contenida en los estatutos, reglamentos y resoluciones pertinentes.</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sz="1100" dirty="0">
                <a:latin typeface="Calibri" panose="020F0502020204030204" pitchFamily="34" charset="0"/>
                <a:ea typeface="Calibri" panose="020F0502020204030204" pitchFamily="34" charset="0"/>
                <a:cs typeface="Times New Roman" panose="02020603050405020304" pitchFamily="18" charset="0"/>
              </a:rPr>
              <a:t>Esta comunicación fue impresa, publicada o producida y difundida a expensas de los contribuyentes de los EE. UU.</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sz="1100" dirty="0" err="1">
                <a:latin typeface="Calibri" panose="020F0502020204030204" pitchFamily="34" charset="0"/>
                <a:ea typeface="Calibri" panose="020F0502020204030204" pitchFamily="34" charset="0"/>
                <a:cs typeface="Times New Roman" panose="02020603050405020304" pitchFamily="18" charset="0"/>
              </a:rPr>
              <a:t>Health</a:t>
            </a:r>
            <a:r>
              <a:rPr lang="es-US" altLang="en-US" sz="1100" dirty="0">
                <a:latin typeface="Calibri" panose="020F0502020204030204" pitchFamily="34" charset="0"/>
                <a:ea typeface="Calibri" panose="020F0502020204030204" pitchFamily="34" charset="0"/>
                <a:cs typeface="Times New Roman" panose="02020603050405020304" pitchFamily="18" charset="0"/>
              </a:rPr>
              <a:t> </a:t>
            </a:r>
            <a:r>
              <a:rPr lang="es-US" altLang="en-US" sz="1100" dirty="0" err="1">
                <a:latin typeface="Calibri" panose="020F0502020204030204" pitchFamily="34" charset="0"/>
                <a:ea typeface="Calibri" panose="020F0502020204030204" pitchFamily="34" charset="0"/>
                <a:cs typeface="Times New Roman" panose="02020603050405020304" pitchFamily="18" charset="0"/>
              </a:rPr>
              <a:t>Insurance</a:t>
            </a:r>
            <a:r>
              <a:rPr lang="es-US" altLang="en-US" sz="1100" dirty="0">
                <a:latin typeface="Calibri" panose="020F0502020204030204" pitchFamily="34" charset="0"/>
                <a:ea typeface="Calibri" panose="020F0502020204030204" pitchFamily="34" charset="0"/>
                <a:cs typeface="Times New Roman" panose="02020603050405020304" pitchFamily="18" charset="0"/>
              </a:rPr>
              <a:t> Marketplace® (Mercado de Seguros Médicos) es una marca de servicio registrada del Departamento de Salud y Servicios Humanos (HHS) de los EE. UU.</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650"/>
              </a:spcBef>
              <a:buFont typeface="Wingdings" panose="05000000000000000000" pitchFamily="2" charset="2"/>
              <a:buNone/>
            </a:pPr>
            <a:endParaRPr lang="en-US" altLang="en-US" dirty="0">
              <a:solidFill>
                <a:srgbClr val="000000"/>
              </a:solidFill>
              <a:latin typeface="Calibri" panose="020F0502020204030204" pitchFamily="34" charset="0"/>
              <a:ea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2BBCDEE-B123-8475-CE6D-ECCD93EA7DF0}"/>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97161" name="Notes Placeholder 2">
            <a:extLst>
              <a:ext uri="{FF2B5EF4-FFF2-40B4-BE49-F238E27FC236}">
                <a16:creationId xmlns:a16="http://schemas.microsoft.com/office/drawing/2014/main" id="{8E2B127C-F5C3-E913-2A23-D1610F1C6EF3}"/>
              </a:ext>
            </a:extLst>
          </p:cNvPr>
          <p:cNvSpPr>
            <a:spLocks noGrp="1" noChangeArrowheads="1"/>
          </p:cNvSpPr>
          <p:nvPr>
            <p:ph type="body" idx="1"/>
          </p:nvPr>
        </p:nvSpPr>
        <p:spPr>
          <a:xfrm>
            <a:off x="777875" y="3792538"/>
            <a:ext cx="5851525" cy="5143500"/>
          </a:xfrm>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dirty="0">
                <a:latin typeface="Calibri" panose="020F0502020204030204" pitchFamily="34" charset="0"/>
                <a:ea typeface="Calibri" panose="020F0502020204030204" pitchFamily="34" charset="0"/>
                <a:cs typeface="Times New Roman" panose="02020603050405020304" pitchFamily="18" charset="0"/>
              </a:rPr>
              <a:t>Compruebe sus conocimientos. Pregunta 1</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¿Cuándo paga Medicare las reclamaciones?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spcBef>
                <a:spcPts val="0"/>
              </a:spcBef>
              <a:spcAft>
                <a:spcPts val="8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Medicare puede pagar como pagador primario o secundario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spcBef>
                <a:spcPts val="0"/>
              </a:spcBef>
              <a:spcAft>
                <a:spcPts val="8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Es posible que Medicare no pague nada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spcBef>
                <a:spcPts val="0"/>
              </a:spcBef>
              <a:spcAft>
                <a:spcPts val="8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Tanto a como b son verdaderas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spcBef>
                <a:spcPts val="0"/>
              </a:spcBef>
              <a:spcAft>
                <a:spcPts val="8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Medicare siempre es el pagador primario</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Respuesta: c. Tanto a como b son verdaderas.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dirty="0">
                <a:latin typeface="Calibri" panose="020F0502020204030204" pitchFamily="34" charset="0"/>
                <a:ea typeface="Calibri" panose="020F0502020204030204" pitchFamily="34" charset="0"/>
                <a:cs typeface="Times New Roman" panose="02020603050405020304" pitchFamily="18" charset="0"/>
              </a:rPr>
              <a:t>Medicare puede ser el pagador primario, el pagador secundario o, en ocasiones, es posible que Medicare no deba pagar nada en absoluto.</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B049958-9D53-894A-A6EE-83997253AF89}"/>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58371" name="Notes Placeholder 2">
            <a:extLst>
              <a:ext uri="{FF2B5EF4-FFF2-40B4-BE49-F238E27FC236}">
                <a16:creationId xmlns:a16="http://schemas.microsoft.com/office/drawing/2014/main" id="{B7C07631-5102-E9B2-8F70-23F0894B4D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La lección 2, "Medicare y otros tipos de cobertura médica", explica los posibles pagadores de reclamaciones de gastos médicos distintos de Medicare y quién paga primero.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380A9E7-D6F0-6BF5-C775-C030A9303691}"/>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99217" name="Notes Placeholder 2">
            <a:extLst>
              <a:ext uri="{FF2B5EF4-FFF2-40B4-BE49-F238E27FC236}">
                <a16:creationId xmlns:a16="http://schemas.microsoft.com/office/drawing/2014/main" id="{9FC2845D-B5D4-D182-8F9F-47130053A809}"/>
              </a:ext>
            </a:extLst>
          </p:cNvPr>
          <p:cNvSpPr>
            <a:spLocks noGrp="1" noChangeArrowheads="1"/>
          </p:cNvSpPr>
          <p:nvPr>
            <p:ph type="body" idx="1"/>
          </p:nvPr>
        </p:nvSpPr>
        <p:spPr>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lang="es-US" dirty="0">
                <a:latin typeface="Calibri" panose="020F0502020204030204" pitchFamily="34" charset="0"/>
                <a:ea typeface="Calibri" panose="020F0502020204030204" pitchFamily="34" charset="0"/>
                <a:cs typeface="Times New Roman" panose="02020603050405020304" pitchFamily="18" charset="0"/>
              </a:rPr>
              <a:t>Al final de esta lección, usted podrá:</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Identificar a los posibles pagadores de una reclamación médica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Explicar cuándo Medicare debe pagar en primer lugar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Explicar la coordinación entre Medicare y el Mercado de Seguros Médicos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16D9162-08A9-6DA0-8EAE-40F61C242D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7F3AEC21-8A87-DE8F-3C10-614FEE79E719}"/>
              </a:ext>
            </a:extLst>
          </p:cNvPr>
          <p:cNvSpPr>
            <a:spLocks noGrp="1" noChangeArrowheads="1"/>
          </p:cNvSpPr>
          <p:nvPr>
            <p:ph type="body" idx="1"/>
          </p:nvPr>
        </p:nvSpPr>
        <p:spPr bwMode="auto">
          <a:xfrm>
            <a:off x="731838" y="3757613"/>
            <a:ext cx="5805487" cy="55022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Es importante saber si los costos médicos son pagaderos por otros pagadores de seguro primero. Esta información ayuda a los proveedores de atención médica a determinar a quién deben facturarle y cómo presentar las reclamaciones a Medicare.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Existen muchos beneficios del seguro y usted podría tener varias combinaciones de cobertura de seguros. Su combinación específica afectará quién paga y cuándo.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es una lista de posibles pagadores de reclamaciones médicas, distintos de Medicare: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Medicaid</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Plan de salud grupal (GHP)</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Plan de salud grupal para jubilados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Seguro sin culpa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Seguro de responsabilidad civil</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Seguro de compensación a los trabajadores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Programa Federal de Beneficios por Neumoconiosis (pulmón negro)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Continuación de cobertura de la Ley de Conciliación del Presupuesto Común Consolidado (COBRA)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Cobertura para veteranos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TRICARE </a:t>
            </a:r>
            <a:r>
              <a:rPr lang="es-US" altLang="en-US" dirty="0" err="1">
                <a:latin typeface="Calibri" panose="020F0502020204030204" pitchFamily="34" charset="0"/>
                <a:ea typeface="Calibri" panose="020F0502020204030204" pitchFamily="34" charset="0"/>
                <a:cs typeface="Times New Roman" panose="02020603050405020304" pitchFamily="18" charset="0"/>
              </a:rPr>
              <a:t>for</a:t>
            </a:r>
            <a:r>
              <a:rPr lang="es-US" altLang="en-US" dirty="0">
                <a:latin typeface="Calibri" panose="020F0502020204030204" pitchFamily="34" charset="0"/>
                <a:ea typeface="Calibri" panose="020F0502020204030204" pitchFamily="34" charset="0"/>
                <a:cs typeface="Times New Roman" panose="02020603050405020304" pitchFamily="18" charset="0"/>
              </a:rPr>
              <a:t> </a:t>
            </a:r>
            <a:r>
              <a:rPr lang="es-US" altLang="en-US" dirty="0" err="1">
                <a:latin typeface="Calibri" panose="020F0502020204030204" pitchFamily="34" charset="0"/>
                <a:ea typeface="Calibri" panose="020F0502020204030204" pitchFamily="34" charset="0"/>
                <a:cs typeface="Times New Roman" panose="02020603050405020304" pitchFamily="18" charset="0"/>
              </a:rPr>
              <a:t>Life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Según el tipo de cobertura de seguro adicional que tenga, Medicare puede ser el pagador principal o el pagador secundario de su reclamación.</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86D09BBF-8D63-F705-B52F-7E7CEEB838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2BAFEAA-9963-1948-1842-D49A560A4259}"/>
              </a:ext>
            </a:extLst>
          </p:cNvPr>
          <p:cNvSpPr>
            <a:spLocks noGrp="1"/>
          </p:cNvSpPr>
          <p:nvPr>
            <p:ph type="body" idx="1"/>
          </p:nvPr>
        </p:nvSpPr>
        <p:spPr/>
        <p:txBody>
          <a:bodyPr wrap="square" numCol="1" anchor="t" anchorCtr="0" compatLnSpc="1">
            <a:prstTxWarp prst="textNoShape">
              <a:avLst/>
            </a:prstTxWarp>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Medicaid es un programa conjunto federal y estatal que ayuda a pagar los costos médicos de personas y familias con ingresos y recursos limitados, y que reúnen otros requisitos. Si cumple ciertas condiciones, Medicaid también puede ayudarle a pagar los costos de Medicare como primas, deducibles, copagos y/o </a:t>
            </a:r>
            <a:r>
              <a:rPr lang="es-US" dirty="0" err="1">
                <a:latin typeface="Calibri" panose="020F0502020204030204" pitchFamily="34" charset="0"/>
                <a:ea typeface="Calibri" panose="020F0502020204030204" pitchFamily="34" charset="0"/>
                <a:cs typeface="Times New Roman" panose="02020603050405020304" pitchFamily="18" charset="0"/>
              </a:rPr>
              <a:t>coseguro</a:t>
            </a:r>
            <a:r>
              <a:rPr lang="es-US" dirty="0">
                <a:latin typeface="Calibri" panose="020F0502020204030204" pitchFamily="34" charset="0"/>
                <a:ea typeface="Calibri" panose="020F0502020204030204" pitchFamily="34" charset="0"/>
                <a:cs typeface="Times New Roman" panose="02020603050405020304" pitchFamily="18" charset="0"/>
              </a:rPr>
              <a:t> a través del Programa de Ahorros de Medicare.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Medicaid nunca paga primero por los servicios cubiertos por Medicare. Solamente paga después de que Medicare haya pagado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Medicaid es el pagador de último recurso: paga después de que se hayan agotado todas las demás coberturas.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defRPr/>
            </a:pPr>
            <a:r>
              <a:rPr lang="es-US" b="1" dirty="0">
                <a:latin typeface="Calibri" panose="020F0502020204030204" pitchFamily="34" charset="0"/>
                <a:ea typeface="Calibri" panose="020F0502020204030204" pitchFamily="34" charset="0"/>
                <a:cs typeface="Times New Roman" panose="02020603050405020304" pitchFamily="18" charset="0"/>
              </a:rPr>
              <a:t>NOTA</a:t>
            </a:r>
            <a:r>
              <a:rPr lang="es-US" dirty="0">
                <a:latin typeface="Calibri" panose="020F0502020204030204" pitchFamily="34" charset="0"/>
                <a:ea typeface="Calibri" panose="020F0502020204030204" pitchFamily="34" charset="0"/>
                <a:cs typeface="Times New Roman" panose="02020603050405020304" pitchFamily="18" charset="0"/>
              </a:rPr>
              <a:t>: Todos los proveedores y suministradores de Medicare Original y Medicare </a:t>
            </a:r>
            <a:r>
              <a:rPr lang="es-US" dirty="0" err="1">
                <a:latin typeface="Calibri" panose="020F0502020204030204" pitchFamily="34" charset="0"/>
                <a:ea typeface="Calibri" panose="020F0502020204030204" pitchFamily="34" charset="0"/>
                <a:cs typeface="Times New Roman" panose="02020603050405020304" pitchFamily="18" charset="0"/>
              </a:rPr>
              <a:t>Advantage</a:t>
            </a:r>
            <a:r>
              <a:rPr lang="es-US" dirty="0">
                <a:latin typeface="Calibri" panose="020F0502020204030204" pitchFamily="34" charset="0"/>
                <a:ea typeface="Calibri" panose="020F0502020204030204" pitchFamily="34" charset="0"/>
                <a:cs typeface="Times New Roman" panose="02020603050405020304" pitchFamily="18" charset="0"/>
              </a:rPr>
              <a:t> (no solo los que aceptan Medicaid) no deben cobrar a los Beneficiarios Calificados de Medicare (QMB) por el costo compartido de Medicare. Los proveedores que facturan indebidamente a personas inscritas en QMB pueden ser sancionados. Los proveedores y suministradores pueden facturar estos costos a los programas estatales de Medicaid, pero los estados pueden limitar los pagos de costos compartidos de Medicare en determinadas circunstancias</a:t>
            </a:r>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ADC4999-C3FB-AE1F-1F43-A259369D0890}"/>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02301" name="Notes Placeholder 2">
            <a:extLst>
              <a:ext uri="{FF2B5EF4-FFF2-40B4-BE49-F238E27FC236}">
                <a16:creationId xmlns:a16="http://schemas.microsoft.com/office/drawing/2014/main" id="{8B16AC2C-9F6B-578F-6181-7857929E8DA2}"/>
              </a:ext>
            </a:extLst>
          </p:cNvPr>
          <p:cNvSpPr>
            <a:spLocks noGrp="1" noChangeArrowheads="1"/>
          </p:cNvSpPr>
          <p:nvPr>
            <p:ph type="body" idx="1"/>
          </p:nvPr>
        </p:nvSpPr>
        <p:spPr>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defRPr/>
            </a:pPr>
            <a:r>
              <a:rPr lang="es-US" dirty="0">
                <a:latin typeface="Calibri" panose="020F0502020204030204" pitchFamily="34" charset="0"/>
                <a:ea typeface="Calibri" panose="020F0502020204030204" pitchFamily="34" charset="0"/>
                <a:cs typeface="Times New Roman" panose="02020603050405020304" pitchFamily="18" charset="0"/>
              </a:rPr>
              <a:t>La Coordinación de Beneficios depende de si usted, su cónyuge o un familiar están empleados o jubilados en la actualidad y de la cantidad de empleados que actualmente tiene su empleador.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ts val="0"/>
              </a:spcBef>
              <a:spcAft>
                <a:spcPts val="800"/>
              </a:spcAft>
              <a:buFont typeface="Wingdings" panose="05000000000000000000" pitchFamily="2" charset="2"/>
              <a:buChar char=""/>
              <a:tabLst>
                <a:tab pos="9144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Muchos empleadores y sindicatos ofrecen cobertura de un plan de salud grupal (GHP) a los empleados activos y/o jubilados. En general, un GHP proporciona cobertura médica a los empleados y sus familias. Por ejemplo, el plan del Programa de Beneficios de Salud para Empleados Federales (FEHB) es un tipo de GHP. También puede obtener una cobertura médica grupal a través del empleador de su cónyuge o un familiar. Si tiene Medicare y le ofrecen una cobertura a través de un GHP, por lo general puede aceptar o rechazar el plan. El GHP puede ser un plan de pago por servicio o un plan de atención administrada, como una Organización para el Mantenimiento de la Salud (HMO) o una Organización de Proveedores Preferentes (PPO).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Los empleadores y sindicatos también pueden hacer arreglos para que sus jubilados, cónyuges y dependientes elegibles para Medicare obtengan atención médica administrada de Medicare </a:t>
            </a:r>
            <a:r>
              <a:rPr lang="es-US" dirty="0" err="1">
                <a:latin typeface="Calibri" panose="020F0502020204030204" pitchFamily="34" charset="0"/>
                <a:ea typeface="Calibri" panose="020F0502020204030204" pitchFamily="34" charset="0"/>
                <a:cs typeface="Times New Roman" panose="02020603050405020304" pitchFamily="18" charset="0"/>
              </a:rPr>
              <a:t>Advantage</a:t>
            </a:r>
            <a:r>
              <a:rPr lang="es-US" dirty="0">
                <a:latin typeface="Calibri" panose="020F0502020204030204" pitchFamily="34" charset="0"/>
                <a:ea typeface="Calibri" panose="020F0502020204030204" pitchFamily="34" charset="0"/>
                <a:cs typeface="Times New Roman" panose="02020603050405020304" pitchFamily="18" charset="0"/>
              </a:rPr>
              <a:t> (Parte C) y/o Medicare Parte D (cobertura de medicamentos de Medicare) a través de planes grupales de exención del empleador.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Las empresas con 50 empleados o menos pueden ofrecer planes del Programa de Opciones de Salud para Pequeñas Empresas (SHOP) del Mercado de Seguros Médicos.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6FCEAF5-CD58-6C29-0D9A-F4DA8D5D9A7B}"/>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68611" name="Notes Placeholder 2">
            <a:extLst>
              <a:ext uri="{FF2B5EF4-FFF2-40B4-BE49-F238E27FC236}">
                <a16:creationId xmlns:a16="http://schemas.microsoft.com/office/drawing/2014/main" id="{899BE117-6AED-73F8-6946-96557CB414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Medicare paga primero si usted tiene cobertura mediante un GHP y:</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Tiene 65 años o más y tiene cobertura de jubilado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Tiene 65 años o más con una cobertura de GHP a través de su empleo actual, ya sea de usted o de su cónyuge, y el empleador tiene menos de 20 empleados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Tiene menos de 65 años, tiene una discapacidad y está cubierto por un GHP a través de su empleo actual (ya sea suyo o de un miembro de su familia) y su empleador tiene menos de 100 empleados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Es elegible para Medicare por tener enfermedad renal en etapa terminal (ESRD) y tiene cobertura de un GHP a través de un empleador, ya sea de usted o de su cónyuge, y se ha vencido el periodo de coordinación de 30 meses. Si Medicare era el pagador primario antes del periodo de coordinación de 30 meses, Medicare seguirá siendo el seguro primario durante el periodo de coordinación.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FE1A5184-B061-99CC-2B7D-B69C282B67F3}"/>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70659" name="Notes Placeholder 2">
            <a:extLst>
              <a:ext uri="{FF2B5EF4-FFF2-40B4-BE49-F238E27FC236}">
                <a16:creationId xmlns:a16="http://schemas.microsoft.com/office/drawing/2014/main" id="{60BCDC5A-390B-8DCD-7D28-F34F316670C0}"/>
              </a:ext>
            </a:extLst>
          </p:cNvPr>
          <p:cNvSpPr>
            <a:spLocks noGrp="1" noChangeArrowheads="1"/>
          </p:cNvSpPr>
          <p:nvPr>
            <p:ph type="body" idx="1"/>
          </p:nvPr>
        </p:nvSpPr>
        <p:spPr>
          <a:xfrm>
            <a:off x="777875" y="3937000"/>
            <a:ext cx="5851525"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Por lo general, Medicare no paga los servicios cuando su registro o reclamación de Medicare indica que otras aseguradoras pueden brindar la cobertura. Estos emisores incluyen:</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Seguro sin culpa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Seguro de responsabilidad civil (incluido el autoseguro)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Seguro de compensación a los trabajadores (para enfermedades o lesiones relacionadas con el trabajo)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Programa Federal de Beneficios por Neumoconiosis (pulmón negro; enfermadas relacionada con la minería)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417E51A4-C405-593F-68F3-B1754AFE58E0}"/>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72707" name="Notes Placeholder 2">
            <a:extLst>
              <a:ext uri="{FF2B5EF4-FFF2-40B4-BE49-F238E27FC236}">
                <a16:creationId xmlns:a16="http://schemas.microsoft.com/office/drawing/2014/main" id="{FFCBFF2E-BC3B-26E1-95EA-50DF53FA02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El seguro sin culpa puede pagar los servicios de asistencia médica que reciba por haberse lesionado o si su propiedad resultó dañada en un accidente, independientemente de quién tenga la culpa de haberlo provocado. Algunos tipos de seguro sin culpa son</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Automóvil</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Propietarios de viviendas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Planes de seguro comerciales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Medicare es el pagador secundario cuando exista un seguro sin culpa. En general, Medicare no pagará los gastos médicos cubiertos por el seguro sin culpa. Sin embargo, Medicare puede pagar los gastos médicos si la reclamación se rechaza por motivos distintos a no ser una reclamación adecuada. Medicare realizará el pago solo en la medida en que los servicios estén cubiertos por Medicare Además, si el seguro sin culpa no paga con prontitud (dentro de un plazo de 120 días), Medicare puede realizar un pago condicional por el cual Medicare tiene derecho a solicitar reembolso.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r>
              <a:rPr lang="es-US" altLang="en-US" dirty="0">
                <a:latin typeface="Calibri" panose="020F0502020204030204" pitchFamily="34" charset="0"/>
                <a:ea typeface="Calibri" panose="020F0502020204030204" pitchFamily="34" charset="0"/>
                <a:cs typeface="Times New Roman" panose="02020603050405020304" pitchFamily="18" charset="0"/>
              </a:rPr>
              <a:t>Si la compañía de seguro no paga la reclamación de inmediato (por lo general, dentro de un plazo de 120 días), su médico u otro proveedor puede facturar a Medicare. Medicare podrá efectuar un pago condicional por servicios por los que otro pagador es responsable, para que usted no tenga que utilizar su propio dinero para pagar la factura. Si Medicare realiza un pago condicional, y usted recibe una liquidación de una compañía de seguros después, debe utilizar fondos de dicha liquidación para remitir a Medicare el pago condicional que realizó. Usted es responsable de asegurarse de que Medicare reciba el reembolso del pago condicional.</a:t>
            </a:r>
            <a:endParaRPr lang="en-US" altLang="en-US" dirty="0">
              <a:solidFill>
                <a:srgbClr val="000000"/>
              </a:solidFill>
              <a:latin typeface="Calibri" panose="020F0502020204030204" pitchFamily="34" charset="0"/>
              <a:ea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AB2CC65-FC75-C4E2-81B9-FF4F3A980DC8}"/>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74755" name="Notes Placeholder 2">
            <a:extLst>
              <a:ext uri="{FF2B5EF4-FFF2-40B4-BE49-F238E27FC236}">
                <a16:creationId xmlns:a16="http://schemas.microsoft.com/office/drawing/2014/main" id="{FCF6231C-3F00-FC4D-0DD1-2E8B6CBF8407}"/>
              </a:ext>
            </a:extLst>
          </p:cNvPr>
          <p:cNvSpPr>
            <a:spLocks noGrp="1" noChangeArrowheads="1"/>
          </p:cNvSpPr>
          <p:nvPr>
            <p:ph type="body" idx="1"/>
          </p:nvPr>
        </p:nvSpPr>
        <p:spPr>
          <a:xfrm>
            <a:off x="731838" y="3757613"/>
            <a:ext cx="5851525" cy="55022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El seguro de responsabilidad civil es una cobertura que le protege de reclamaciones fundadas en negligencia, acción inadecuada o inacción y tengan como resultado lesiones personales o daños a la propiedad. El seguro de responsabilidad civil incluye, entre otros: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Propietarios de viviendas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Automóvil</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Productos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Negligencia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Motorista no asegurado/asegurado insuficientemente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Medicare es el pagador secundario en los casos en que exista un seguro de responsabilidad civil. Si los profesionales de atención médica determinan que un asegurador de responsabilidad civil puede pagar por los servicios que le hayan prestado, deben intentar cobrar a ese asegurador antes de facturar a Medicare. Los proveedores deberán facturar primero al asegurador de responsabilidad civil, aunque sea posible que el asegurador no realice el pago de inmediato.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Si la compañía de seguro no paga la reclamación de inmediato (por lo general, dentro de un plazo de 120 días), su médico u otro proveedor puede facturar a Medicare. Medicare podrá efectuar un pago condicional por servicios por los que otro pagador es responsable, para que usted no tenga que utilizar su propio dinero para pagar la factura. Si Medicare realiza un pago condicional y posteriormente usted recibe una liquidación de una compañía de seguros, el pago condicional de Medicare debe reembolsarse con cargo a dicha liquidación. Usted es responsable de asegurarse de que Medicare reciba el reembolso del pago condicional.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3C84AE1-FF16-3E45-FE18-F334FF294B38}"/>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39939" name="Notes Placeholder 2">
            <a:extLst>
              <a:ext uri="{FF2B5EF4-FFF2-40B4-BE49-F238E27FC236}">
                <a16:creationId xmlns:a16="http://schemas.microsoft.com/office/drawing/2014/main" id="{70F1AF31-3807-F0C7-647E-A25EC12CE4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Estos materiales se diseñaron para capacitadores o personas que proporcionan información, que están familiarizados con el programa de Medicare y usan la información en sus presentaciones.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El módulo consta de 47 diapositivas con notas del orador e incluye enlaces con recursos y 4 preguntas de comprobación de conocimientos.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La presentación dura 45 minutos. Añada aproximadamente 15 minutos adicionales para el debate y la sesión de preguntas y respuestas. Considere agregar más tiempo si desea incluir otras actividades.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650"/>
              </a:spcBef>
              <a:buFont typeface="Wingdings" panose="05000000000000000000" pitchFamily="2" charset="2"/>
              <a:buNone/>
            </a:pPr>
            <a:endParaRPr lang="en-US" altLang="en-US" dirty="0">
              <a:latin typeface="Arial" panose="020B0604020202020204" pitchFamily="34" charset="0"/>
              <a:ea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F2668744-3512-936B-A163-68BCAA84377E}"/>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76803" name="Notes Placeholder 2">
            <a:extLst>
              <a:ext uri="{FF2B5EF4-FFF2-40B4-BE49-F238E27FC236}">
                <a16:creationId xmlns:a16="http://schemas.microsoft.com/office/drawing/2014/main" id="{FC43EA5F-9F76-D786-15F7-4A4B945E80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altLang="en-US" dirty="0">
                <a:latin typeface="Calibri" panose="020F0502020204030204" pitchFamily="34" charset="0"/>
                <a:ea typeface="Calibri" panose="020F0502020204030204" pitchFamily="34" charset="0"/>
                <a:cs typeface="Times New Roman" panose="02020603050405020304" pitchFamily="18" charset="0"/>
              </a:rPr>
              <a:t>.</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El seguro de compensación a los trabajadores es una ley o plan que establece que los empleadores están obligados a cubrir a los empleados que se enfermen o sufran una lesión en el trabajo. Los planes de compensación a los trabajadores cubren a la mayoría de los empleados.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Si tiene Medicare y se lesiona en el trabajo, el seguro de compensación a los trabajadores paga primero los artículos o servicios médicos que haya recibido a causa de su enfermedad o lesión laboral. Puede haber un retraso entre el momento en que se presenta una factura por la enfermedad o lesión relacionada con el trabajo y el momento en que el seguro de compensación a los trabajadores del estado decide si debe pagar la factura. Medicare no puede pagar los artículos o servicios que el seguro de compensación a los trabajadores pagará oportunamente (generalmente en un plazo de 120 días).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Medicare puede realizar un pago condicional si la compañía de seguros de compensación a los trabajadores deniega el pago de las facturas médicas a la espera de una revisión de su reclamación (generalmente 120 días o más).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A3B4823C-17A0-FA30-73BC-38B34F98685E}"/>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78851" name="Notes Placeholder 2">
            <a:extLst>
              <a:ext uri="{FF2B5EF4-FFF2-40B4-BE49-F238E27FC236}">
                <a16:creationId xmlns:a16="http://schemas.microsoft.com/office/drawing/2014/main" id="{BF470916-9D3F-DADE-1B4D-B5A9FA3C6B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altLang="en-US" dirty="0">
                <a:latin typeface="Calibri" panose="020F0502020204030204" pitchFamily="34" charset="0"/>
                <a:ea typeface="Calibri" panose="020F0502020204030204" pitchFamily="34" charset="0"/>
                <a:cs typeface="Times New Roman" panose="02020603050405020304" pitchFamily="18" charset="0"/>
              </a:rPr>
              <a:t>.</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Por lo general, Medicare no pagará una lesión, enfermedad o dolencia cubierta por el seguro de compensación a los trabajadores. Si el seguro de compensación a los trabajadores rechaza la reclamación, o una parte de ella, por falta de cobertura de este seguro, usted puede presentar la reclamación a Medicare. Medicare podría pagar la reclamación rechazada de un servicio o artículo médico que Medicare cubriría en otras circunstancias.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Las reclamaciones al seguro de compensación a los trabajadores pueden resolverse mediante liquidaciones, decisiones judiciales, concesiones u otros pagos.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Si cree que tiene una enfermedad o lesión relacionada con el trabajo, comuníqueselo a su empleador y presente una reclamación al seguro de compensación a los trabajadores. Usted o su abogado también deben llamar al Centro de Coordinación y Recuperación de Beneficios (BCRC) al 1-855-798-2627 (TTY: 1-855-797-2627) tan pronto como presente su reclamación al seguro de compensación a los trabajadores.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Font typeface="Wingdings" panose="05000000000000000000" pitchFamily="2" charset="2"/>
              <a:buNone/>
            </a:pPr>
            <a:endParaRPr lang="en-US" altLang="en-US" dirty="0">
              <a:latin typeface="Arial" panose="020B0604020202020204" pitchFamily="34" charset="0"/>
              <a:ea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21E9A6D-FFF3-1028-E0FA-E9441727B97F}"/>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09497" name="Notes Placeholder 2">
            <a:extLst>
              <a:ext uri="{FF2B5EF4-FFF2-40B4-BE49-F238E27FC236}">
                <a16:creationId xmlns:a16="http://schemas.microsoft.com/office/drawing/2014/main" id="{FFDE45AB-1E43-440B-0169-C7E16886DFC9}"/>
              </a:ext>
            </a:extLst>
          </p:cNvPr>
          <p:cNvSpPr>
            <a:spLocks noGrp="1" noChangeArrowheads="1"/>
          </p:cNvSpPr>
          <p:nvPr>
            <p:ph type="body" idx="1"/>
          </p:nvPr>
        </p:nvSpPr>
        <p:spPr>
          <a:xfrm>
            <a:off x="731838" y="3757613"/>
            <a:ext cx="5851525" cy="5097462"/>
          </a:xfrm>
          <a:ln/>
        </p:spPr>
        <p:txBody>
          <a:bodyPr/>
          <a:lstStyle/>
          <a:p>
            <a:pPr>
              <a:lnSpc>
                <a:spcPct val="107000"/>
              </a:lnSpc>
              <a:spcBef>
                <a:spcPts val="0"/>
              </a:spcBef>
              <a:spcAft>
                <a:spcPts val="800"/>
              </a:spcAft>
              <a:defRPr/>
            </a:pPr>
            <a:r>
              <a:rPr lang="es-US" sz="1100"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sz="1100" dirty="0">
                <a:latin typeface="Calibri" panose="020F050202020403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sz="1100"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sz="1100" dirty="0">
                <a:latin typeface="Calibri" panose="020F0502020204030204" pitchFamily="34" charset="0"/>
                <a:ea typeface="Calibri" panose="020F0502020204030204" pitchFamily="34" charset="0"/>
                <a:cs typeface="Times New Roman" panose="02020603050405020304" pitchFamily="18" charset="0"/>
              </a:rPr>
              <a:t>Un "acuerdo de cantidad estipulada reservada para gastos por el seguro de compensación a los trabajadores" (WCMSA) es un acuerdo financiero que asigna una parte de la liquidación del seguro de compensación a los trabajadores para pagar servicios médicos futuros relacionados con la lesión, enfermedad o dolencia de trabajo.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Solo puede usar el dinero depositado en su WCMSA para pagar futuros gastos médicos y/o de medicamentos recetados relacionados con su lesión, enfermedad o dolencia laboral, y solo si el gasto es para un tratamiento que Medicare cubre.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No puede usar WCMSA para pagar cualquier otra lesión laboral, atención no relacionada con el acuerdo de compensación a los trabajadores o cualquier artículo o servicio médico que Medicare no cubra (como servicios dentales).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Si no está seguro del tipo de servicios que cubre Medicare, llame al 1-800-MEDICARE (1-800-633-4227, TTY: 1-877-486-2048), antes de usar el dinero que se depositó en su cuenta del WCMSA.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Después de utilizar todo el dinero de WCMSA de manera apropiada, Medicare puede comenzar a pagar los servicios relacionados con una lesión, enfermedad o dolencia cubiertos por Medicare.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Aprenda más sobre los WCMSA en </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CMS.gov/Medicare/</a:t>
            </a:r>
            <a:r>
              <a:rPr lang="es-US" sz="11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Coordination</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t>
            </a:r>
            <a:r>
              <a:rPr lang="es-US" sz="11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of</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t>
            </a:r>
            <a:r>
              <a:rPr lang="es-US" sz="11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Benefits</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-and-</a:t>
            </a:r>
            <a:r>
              <a:rPr lang="es-US" sz="11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Recovery</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t>
            </a:r>
            <a:r>
              <a:rPr lang="es-US" sz="11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Workers</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t>
            </a:r>
            <a:r>
              <a:rPr lang="es-US" sz="11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Compensation</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-Medicare-Set-Aside-</a:t>
            </a:r>
            <a:r>
              <a:rPr lang="es-US" sz="11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Arrangements</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/WCMSA-Overview.html</a:t>
            </a:r>
            <a:r>
              <a:rPr lang="es-US" sz="1100" dirty="0">
                <a:latin typeface="Calibri" panose="020F050202020403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defRPr/>
            </a:pPr>
            <a:r>
              <a:rPr lang="es-US" sz="1100" dirty="0">
                <a:latin typeface="Calibri" panose="020F0502020204030204" pitchFamily="34" charset="0"/>
                <a:ea typeface="Calibri" panose="020F0502020204030204" pitchFamily="34" charset="0"/>
                <a:cs typeface="Times New Roman" panose="02020603050405020304" pitchFamily="18" charset="0"/>
              </a:rPr>
              <a:t>Para obtener más información, consulte la Sección 1862(b)(2) de la Ley del Seguro Social de 1954 (42 USC 1395y(b)(2)) en </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socialsecurity.gov/</a:t>
            </a:r>
            <a:r>
              <a:rPr lang="es-US" sz="11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OP_Home</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a:t>
            </a:r>
            <a:r>
              <a:rPr lang="es-US" sz="11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ssact</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/title18/1862.htm</a:t>
            </a:r>
            <a:r>
              <a:rPr lang="es-US" sz="1100" dirty="0">
                <a:latin typeface="Calibri" panose="020F0502020204030204" pitchFamily="34" charset="0"/>
                <a:ea typeface="Calibri" panose="020F0502020204030204" pitchFamily="34" charset="0"/>
                <a:cs typeface="Times New Roman" panose="02020603050405020304" pitchFamily="18" charset="0"/>
              </a:rPr>
              <a:t>.</a:t>
            </a:r>
            <a:endParaRPr lang="en-US" altLang="en-US" sz="1100" dirty="0">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97AEDF2-A18D-4FCF-49BE-F4EE70B508B5}"/>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82947" name="Notes Placeholder 2">
            <a:extLst>
              <a:ext uri="{FF2B5EF4-FFF2-40B4-BE49-F238E27FC236}">
                <a16:creationId xmlns:a16="http://schemas.microsoft.com/office/drawing/2014/main" id="{53C35452-B1FB-5041-BC03-E26684DAB9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altLang="en-US" dirty="0">
                <a:latin typeface="Calibri" panose="020F0502020204030204" pitchFamily="34" charset="0"/>
                <a:ea typeface="Calibri" panose="020F0502020204030204" pitchFamily="34" charset="0"/>
                <a:cs typeface="Times New Roman" panose="02020603050405020304" pitchFamily="18" charset="0"/>
              </a:rPr>
              <a:t>.</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Algunas personas que tienen Medicare pueden obtener beneficios médicos a través del Programa Federal de Beneficios por Neumoconiosis (pulmón negro) para servicios relacionados con enfermedades pulmonares y otras afecciones causadas por la extracción de carbón. Medicare no paga servicios médicos cubiertos en ese programa. Las reclamaciones por neumoconiosis se consideran reclamaciones del seguro de compensación a los trabajadores. Todas las reclamaciones por servicios relacionados con el diagnóstico de neumoconiosis (pulmón negro) se remiten al seguro de compensación a los trabajadores de la División de Minería de Carbón del Departamento de Trabajo de EE. UU. (DOL).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Sin embargo, si los servicios no están relacionados con la enfermedad pulmonar minera, Medicare será el pagador primario cuando se aplican todos los siguientes: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4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Usted no tiene otro seguro principal que pague antes de Medicare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4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Es elegible y tiene derecho a Medicare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4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Los servicios que recibe están cubiertos por Medicare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Si recibe beneficios federales por neumoconiosis, es elegible para medicamentos recetados, servicios para pacientes hospitalizados y ambulatorios y visitas al médico. Además, se deben cubrir con receta médica el oxígeno domiciliario y otros equipos médicos, el servicio de enfermería domiciliaria y la rehabilitación pulmonar.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Para obtener más información, llame al DOL de EE.UU. al 1-800-638-7072; </a:t>
            </a:r>
            <a:br>
              <a:rPr lang="es-US" altLang="en-US" dirty="0">
                <a:latin typeface="Calibri" panose="020F0502020204030204" pitchFamily="34" charset="0"/>
                <a:ea typeface="Calibri" panose="020F0502020204030204" pitchFamily="34" charset="0"/>
                <a:cs typeface="Times New Roman" panose="02020603050405020304" pitchFamily="18" charset="0"/>
              </a:rPr>
            </a:br>
            <a:r>
              <a:rPr lang="es-US" altLang="en-US" dirty="0">
                <a:latin typeface="Calibri" panose="020F0502020204030204" pitchFamily="34" charset="0"/>
                <a:ea typeface="Calibri" panose="020F0502020204030204" pitchFamily="34" charset="0"/>
                <a:cs typeface="Times New Roman" panose="02020603050405020304" pitchFamily="18" charset="0"/>
              </a:rPr>
              <a:t>TTY: al 1-877-889-5627.</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D7B9DB8D-BE90-1A8B-E2A4-4B82211D7244}"/>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1553" name="Notes Placeholder 2">
            <a:extLst>
              <a:ext uri="{FF2B5EF4-FFF2-40B4-BE49-F238E27FC236}">
                <a16:creationId xmlns:a16="http://schemas.microsoft.com/office/drawing/2014/main" id="{ED617D54-229F-B929-9D05-E9D11D5BB1CF}"/>
              </a:ext>
            </a:extLst>
          </p:cNvPr>
          <p:cNvSpPr>
            <a:spLocks noGrp="1" noChangeArrowheads="1"/>
          </p:cNvSpPr>
          <p:nvPr>
            <p:ph type="body" idx="1"/>
          </p:nvPr>
        </p:nvSpPr>
        <p:spPr>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200"/>
              </a:spcAft>
              <a:defRPr/>
            </a:pPr>
            <a:r>
              <a:rPr lang="es-US" dirty="0">
                <a:latin typeface="Calibri" panose="020F0502020204030204" pitchFamily="34" charset="0"/>
                <a:ea typeface="Calibri" panose="020F0502020204030204" pitchFamily="34" charset="0"/>
                <a:cs typeface="Times New Roman" panose="02020603050405020304" pitchFamily="18" charset="0"/>
              </a:rPr>
              <a:t>La Ley de Conciliación del Presupuesto Común Consolidado (COBRA) es una ley federal que puede permitirle mantener temporalmente la cobertura del seguro médico del empleador o del sindicato después de separarse del empleo o después de que pierda la cobertura como dependiente del empleado cubierto. Esto se conoce como "cobertura de continuación".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2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En general, COBRA aplica únicamente a los empleadores que tienen 20 o más empleados.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2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La ley se aplica a planes del sector privado y planes patrocinados por el gobierno local y estatal. No se aplica a los planes patrocinados por el gobierno federal, el gobierno del Distrito de Columbia, ningún territorio o posesión de los EE. UU. o determinadas organizaciones eclesiásticas. El Programa de beneficios médicos para empleados federales está sujeto a disposiciones similares de cobertura de continuación temporal de conformidad las reformas a la Ley de beneficios médicos para empleados federales de 1988.</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2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La cobertura COBRA puede comenzar debido a ciertos hechos, tales como la pérdida del empleo o reducción del horario laboral, divorcio, fallecimiento del empleado, o que un hijo deje de ser dependiente conforme a los términos del plan. Por la pérdida de empleo o reducción del horario laboral, la cobertura COBRA en general continúa durante 18 meses. Algunas personas incapacitadas y los miembros de su familia sin discapacidad pueden calificar para obtener una extensión de 11 meses de cobertura, de 18 a 29 meses. Otros casos califican para una cobertura de continuidad de hasta 36 meses.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La cobertura de un GHP para COBRA suele ser más cara que la cobertura de salud cuando es un empleado activo, ya que paga tanto su parte como la parte de la prima que pagó su empleador mientras aún trabajaba.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CC1E7920-6983-6780-3177-0D8309F3159E}"/>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2581" name="Notes Placeholder 2">
            <a:extLst>
              <a:ext uri="{FF2B5EF4-FFF2-40B4-BE49-F238E27FC236}">
                <a16:creationId xmlns:a16="http://schemas.microsoft.com/office/drawing/2014/main" id="{15F0BB5B-6DD0-9588-8D4F-F66EB05D65F7}"/>
              </a:ext>
            </a:extLst>
          </p:cNvPr>
          <p:cNvSpPr>
            <a:spLocks noGrp="1" noChangeArrowheads="1"/>
          </p:cNvSpPr>
          <p:nvPr>
            <p:ph type="body" idx="1"/>
          </p:nvPr>
        </p:nvSpPr>
        <p:spPr>
          <a:xfrm>
            <a:off x="731838" y="3757612"/>
            <a:ext cx="5851525" cy="5363467"/>
          </a:xfrm>
          <a:ln/>
        </p:spPr>
        <p:txBody>
          <a:bodyPr/>
          <a:lstStyle/>
          <a:p>
            <a:pPr>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dirty="0">
                <a:latin typeface="Calibri" panose="020F0502020204030204" pitchFamily="34" charset="0"/>
                <a:ea typeface="Calibri" panose="020F0502020204030204" pitchFamily="34" charset="0"/>
                <a:cs typeface="Times New Roman" panose="02020603050405020304" pitchFamily="18" charset="0"/>
              </a:rPr>
              <a:t>Si tiene más de 65 años o tiene una discapacidad, Medicare usualmente paga primero, antes de la cobertura de continuación COBRA. Medicare paga como secundario en la medida que la cobertura COBRA coincide con los primeros 30 meses de elegibilidad o derecho de Medicare por ESRD.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Antes de elegir la cobertura COBRA, puede resultarle útil hablar con un asesor del Programa Estatal de Asistencia sobre Seguros de Salud (SHIP) para comprender mejor sus opciones. Por ejemplo, si usted ya tiene la Parte A de Medicare (seguro de hospital) y elige COBRA, pero espera para inscribirse en la Parte B de Medicare (seguro médico) hasta la última parte del período de inscripción especial (SEP) de 8 meses tras la finalización del empleo, el empleador puede exigir que usted pague los servicios que Medicare habría cubierto si usted se hubiera inscrito antes en la Parte B. Usted no reunirá los requisitos para un SEP de Medicare si solamente tiene COBRA. Si no obtiene la Parte B cuando es elegible por primera vez, y no califica para un SEP, su prima mensual puede aumentar un 10% por cada período de 12 meses que podría haber tenido la Parte B, pero no se inscribió.</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En algunos estados, los consejeros de SHIP también pueden suministrar información sobre los plazos establecidos para COBRA y los derechos a la emisión garantizada de pólizas del Seguro Suplementario de Medicare (</a:t>
            </a:r>
            <a:r>
              <a:rPr lang="es-US" dirty="0" err="1">
                <a:latin typeface="Calibri" panose="020F0502020204030204" pitchFamily="34" charset="0"/>
                <a:ea typeface="Calibri" panose="020F0502020204030204" pitchFamily="34" charset="0"/>
                <a:cs typeface="Times New Roman" panose="02020603050405020304" pitchFamily="18" charset="0"/>
              </a:rPr>
              <a:t>Medigap</a:t>
            </a:r>
            <a:r>
              <a:rPr lang="es-US" dirty="0">
                <a:latin typeface="Calibri" panose="020F0502020204030204" pitchFamily="34" charset="0"/>
                <a:ea typeface="Calibri" panose="020F0502020204030204" pitchFamily="34" charset="0"/>
                <a:cs typeface="Times New Roman" panose="02020603050405020304" pitchFamily="18" charset="0"/>
              </a:rPr>
              <a:t>) en un estado determinado. Los plazos establecidos pueden diferir de acuerdo con la ley estatal.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Los de medicamentos de Medicare por lo general pagan primero, antes de la cobertura COBRA, a personas que tienen más de 65 años y a aquellos que tienen una discapacidad.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Si tiene COBRA y padece de ESRD, la Parte D paga primero los medicamentos recetados cubiertos una vez que lleguen a su vencimiento los 30 meses del período de coordinación.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F5AC492-4C5D-5596-D6AB-039994757ABC}"/>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3609" name="Notes Placeholder 2">
            <a:extLst>
              <a:ext uri="{FF2B5EF4-FFF2-40B4-BE49-F238E27FC236}">
                <a16:creationId xmlns:a16="http://schemas.microsoft.com/office/drawing/2014/main" id="{DA08D787-491A-C600-92E9-17D024DB8B83}"/>
              </a:ext>
            </a:extLst>
          </p:cNvPr>
          <p:cNvSpPr>
            <a:spLocks noGrp="1" noChangeArrowheads="1"/>
          </p:cNvSpPr>
          <p:nvPr>
            <p:ph type="body" idx="1"/>
          </p:nvPr>
        </p:nvSpPr>
        <p:spPr>
          <a:ln/>
        </p:spPr>
        <p:txBody>
          <a:bodyPr/>
          <a:lstStyle/>
          <a:p>
            <a:pPr>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Si tiene la cobertura de Medicare y la cobertura para veteranos, puede obtener tratamiento médico de cualquiera de los programas. Sin embargo, deberá elegir cuáles beneficios usará cada vez que consulte a un médico o reciba atención médica. Medicare generalmente no paga por el mismo servicio que fue cubierto por los beneficios de veteranos; asimismo, los beneficios de veteranos no pagan el mismo servicio cubierto por Medicare. Medicare no es nunca el pagador secundario después del Departamento de Asuntos de Veteranos (VA)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Para recibir servicios de VA, usted deberá recibir la atención médica en un centro de VA o hacer que VA autorice los servicios en un centro que no sea de VA. Los veteranos podrían ser objeto de multas por inscribirse de manera tardía en la Parte B, incluso si ya están inscritos en el servicio médico VA.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Los veteranos de las Fuerzas Armadas de los EE. UU. pueden ser elegibles para una amplia variedad de programas y servicios que ofrece VA. La elegibilidad para recibir la mayoría de los beneficios de VA se basa en la baja del miembro de las fuerzas armadas del servicio militar activo que no sea por baja en condiciones deshonrosas. Servicio activo significa servicio a tiempo completo, excepto el servicio activo para entrenamiento, ya sea como miembro del Ejército, la Armada, la Fuerza aérea, el Cuerpo especial marines, la Guardia costera o como oficial comisionado del Servicio de Salud Pública, la Administración de servicios de las ciencias del medio ambiente, o la Administración nacional para el estudio de los océanos y la atmósfera.</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CCA95ED-7241-9B60-CCAD-1A17E16880F0}"/>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4637" name="Notes Placeholder 2">
            <a:extLst>
              <a:ext uri="{FF2B5EF4-FFF2-40B4-BE49-F238E27FC236}">
                <a16:creationId xmlns:a16="http://schemas.microsoft.com/office/drawing/2014/main" id="{2B9DA6BC-9047-58D0-5FDE-2AEAF92D7F32}"/>
              </a:ext>
            </a:extLst>
          </p:cNvPr>
          <p:cNvSpPr>
            <a:spLocks noGrp="1" noChangeArrowheads="1"/>
          </p:cNvSpPr>
          <p:nvPr>
            <p:ph type="body" idx="1"/>
          </p:nvPr>
        </p:nvSpPr>
        <p:spPr>
          <a:xfrm>
            <a:off x="731838" y="3757613"/>
            <a:ext cx="5851525" cy="5284787"/>
          </a:xfrm>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dirty="0">
                <a:latin typeface="Calibri" panose="020F0502020204030204" pitchFamily="34" charset="0"/>
                <a:ea typeface="Calibri" panose="020F0502020204030204" pitchFamily="34" charset="0"/>
                <a:cs typeface="Times New Roman" panose="02020603050405020304" pitchFamily="18" charset="0"/>
              </a:rPr>
              <a:t>TRICARE </a:t>
            </a:r>
            <a:r>
              <a:rPr lang="es-US" dirty="0" err="1">
                <a:latin typeface="Calibri" panose="020F0502020204030204" pitchFamily="34" charset="0"/>
                <a:ea typeface="Calibri" panose="020F0502020204030204" pitchFamily="34" charset="0"/>
                <a:cs typeface="Times New Roman" panose="02020603050405020304" pitchFamily="18" charset="0"/>
              </a:rPr>
              <a:t>for</a:t>
            </a:r>
            <a:r>
              <a:rPr lang="es-US" dirty="0">
                <a:latin typeface="Calibri" panose="020F0502020204030204" pitchFamily="34" charset="0"/>
                <a:ea typeface="Calibri" panose="020F0502020204030204" pitchFamily="34" charset="0"/>
                <a:cs typeface="Times New Roman" panose="02020603050405020304" pitchFamily="18" charset="0"/>
              </a:rPr>
              <a:t> </a:t>
            </a:r>
            <a:r>
              <a:rPr lang="es-US" dirty="0" err="1">
                <a:latin typeface="Calibri" panose="020F0502020204030204" pitchFamily="34" charset="0"/>
                <a:ea typeface="Calibri" panose="020F0502020204030204" pitchFamily="34" charset="0"/>
                <a:cs typeface="Times New Roman" panose="02020603050405020304" pitchFamily="18" charset="0"/>
              </a:rPr>
              <a:t>Life</a:t>
            </a:r>
            <a:r>
              <a:rPr lang="es-US" dirty="0">
                <a:latin typeface="Calibri" panose="020F0502020204030204" pitchFamily="34" charset="0"/>
                <a:ea typeface="Calibri" panose="020F0502020204030204" pitchFamily="34" charset="0"/>
                <a:cs typeface="Times New Roman" panose="02020603050405020304" pitchFamily="18" charset="0"/>
              </a:rPr>
              <a:t> (TFL) es una cobertura médica ampliada para jubilados de servicios uniformados elegibles para Medicare de 65 años o más, sus familiares y sobrevivientes elegibles, y ciertos excónyuges. Para tener los beneficios de TFL, debe tener la Parte A y la Parte B.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Si tiene Medicare y TFL, Medicare es su seguro principal. TFL funciona como pagador secundario y reduce su desembolso de efectivo.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Los beneficios de TFL incluyen la cobertura de </a:t>
            </a:r>
            <a:r>
              <a:rPr lang="es-US" dirty="0" err="1">
                <a:latin typeface="Calibri" panose="020F0502020204030204" pitchFamily="34" charset="0"/>
                <a:ea typeface="Calibri" panose="020F0502020204030204" pitchFamily="34" charset="0"/>
                <a:cs typeface="Times New Roman" panose="02020603050405020304" pitchFamily="18" charset="0"/>
              </a:rPr>
              <a:t>coseguro</a:t>
            </a:r>
            <a:r>
              <a:rPr lang="es-US" dirty="0">
                <a:latin typeface="Calibri" panose="020F0502020204030204" pitchFamily="34" charset="0"/>
                <a:ea typeface="Calibri" panose="020F0502020204030204" pitchFamily="34" charset="0"/>
                <a:cs typeface="Times New Roman" panose="02020603050405020304" pitchFamily="18" charset="0"/>
              </a:rPr>
              <a:t> y deducibles de Medicare.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Las situaciones de coordinación de beneficios relacionadas con TRICARE deben manejarse como los demás GHP. Sin embargo, Medicare podría pagar como secundario después de TRICARE en situaciones en las cuales las personas que reciben Medicare cumplen servicio activo.</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F896F2C8-2310-ECDA-1148-498EF8FE72B1}"/>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5665" name="Notes Placeholder 2">
            <a:extLst>
              <a:ext uri="{FF2B5EF4-FFF2-40B4-BE49-F238E27FC236}">
                <a16:creationId xmlns:a16="http://schemas.microsoft.com/office/drawing/2014/main" id="{912B8200-9ED5-4BA1-4903-D06F6AA351DF}"/>
              </a:ext>
            </a:extLst>
          </p:cNvPr>
          <p:cNvSpPr>
            <a:spLocks noGrp="1" noChangeArrowheads="1"/>
          </p:cNvSpPr>
          <p:nvPr>
            <p:ph type="body" idx="1"/>
          </p:nvPr>
        </p:nvSpPr>
        <p:spPr>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dirty="0">
                <a:latin typeface="Calibri" panose="020F0502020204030204" pitchFamily="34" charset="0"/>
                <a:ea typeface="Calibri" panose="020F0502020204030204" pitchFamily="34" charset="0"/>
                <a:cs typeface="Times New Roman" panose="02020603050405020304" pitchFamily="18" charset="0"/>
              </a:rPr>
              <a:t>Si utiliza un proveedor de Medicare, el proveedor presentará las reclamaciones a Medicare. Medicare paga su parte y envía de manera electrónica la reclamación al procesador de reclamaciones de TFL. TFL paga al proveedor directamente los servicios cubiertos por TFL.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Para los servicios cubiertos tanto por Medicare como por TFL, Medicare paga en primer lugar y TFL paga el </a:t>
            </a:r>
            <a:r>
              <a:rPr lang="es-US" dirty="0" err="1">
                <a:latin typeface="Calibri" panose="020F0502020204030204" pitchFamily="34" charset="0"/>
                <a:ea typeface="Calibri" panose="020F0502020204030204" pitchFamily="34" charset="0"/>
                <a:cs typeface="Times New Roman" panose="02020603050405020304" pitchFamily="18" charset="0"/>
              </a:rPr>
              <a:t>coseguro</a:t>
            </a:r>
            <a:r>
              <a:rPr lang="es-US" dirty="0">
                <a:latin typeface="Calibri" panose="020F0502020204030204" pitchFamily="34" charset="0"/>
                <a:ea typeface="Calibri" panose="020F0502020204030204" pitchFamily="34" charset="0"/>
                <a:cs typeface="Times New Roman" panose="02020603050405020304" pitchFamily="18" charset="0"/>
              </a:rPr>
              <a:t> restante por los servicios cubiertos por TRICARE.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Para los servicios cubiertos por TFL, pero no por Medicare, TFL paga primero y Medicare no paga nada. El deducible fiscal anual y los costos compartidos están a cargo del beneficiario.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Para los servicios cubiertos por Medicare, pero no por TFL, Medicare paga primero y TFL no paga nada. El deducible y </a:t>
            </a:r>
            <a:r>
              <a:rPr lang="es-US" dirty="0" err="1">
                <a:latin typeface="Calibri" panose="020F0502020204030204" pitchFamily="34" charset="0"/>
                <a:ea typeface="Calibri" panose="020F0502020204030204" pitchFamily="34" charset="0"/>
                <a:cs typeface="Times New Roman" panose="02020603050405020304" pitchFamily="18" charset="0"/>
              </a:rPr>
              <a:t>coseguro</a:t>
            </a:r>
            <a:r>
              <a:rPr lang="es-US" dirty="0">
                <a:latin typeface="Calibri" panose="020F0502020204030204" pitchFamily="34" charset="0"/>
                <a:ea typeface="Calibri" panose="020F0502020204030204" pitchFamily="34" charset="0"/>
                <a:cs typeface="Times New Roman" panose="02020603050405020304" pitchFamily="18" charset="0"/>
              </a:rPr>
              <a:t> de Medicare debe pagarlo el beneficiario.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Por los servicios que no cubre Medicare ni TFL, Medicare y TFL no pagan nada, y el beneficiario debe abonar la factura completa.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Cuando obtenga servicios de un hospital militar o de cualquier otro proveedor federal, TFL pagará las facturas. En general, Medicare no paga los servicios que reciba de un proveedor federal u otra agencia federal.</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1EE8EF6A-0A3D-8041-AFFB-B798BB6BCE0F}"/>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6693" name="Notes Placeholder 2">
            <a:extLst>
              <a:ext uri="{FF2B5EF4-FFF2-40B4-BE49-F238E27FC236}">
                <a16:creationId xmlns:a16="http://schemas.microsoft.com/office/drawing/2014/main" id="{729916D6-EAB8-7E1E-9207-56071A6CA89E}"/>
              </a:ext>
            </a:extLst>
          </p:cNvPr>
          <p:cNvSpPr>
            <a:spLocks noGrp="1" noChangeArrowheads="1"/>
          </p:cNvSpPr>
          <p:nvPr>
            <p:ph type="body" idx="1"/>
          </p:nvPr>
        </p:nvSpPr>
        <p:spPr>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Medicare no forma parte del Mercado de Seguros Médicos. Si tiene la Parte A de Medicare, no tiene que hacer nada relacionado con el Mercado.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Si tiene Medicare, es ilegal que alguien le venda intencionadamente un plan del Mercado.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spcBef>
                <a:spcPts val="0"/>
              </a:spcBef>
              <a:buFont typeface="Wingdings" panose="05000000000000000000" pitchFamily="2" charset="2"/>
              <a:buChar char="§"/>
              <a:defRPr/>
            </a:pPr>
            <a:r>
              <a:rPr lang="es-US" dirty="0">
                <a:latin typeface="Calibri" panose="020F0502020204030204" pitchFamily="34" charset="0"/>
                <a:ea typeface="Calibri" panose="020F0502020204030204" pitchFamily="34" charset="0"/>
                <a:cs typeface="Times New Roman" panose="02020603050405020304" pitchFamily="18" charset="0"/>
              </a:rPr>
              <a:t>En general, no hay coordinación de beneficios (COB) entre Medicare y un Plan de Salud Calificado (QHP) Individual del Mercado que se adquiere a través del Mercado de Seguros Médicos. El QHP no es un seguro secundario y no se requiere que pague ningún costo para su cobertura si tiene Medicare. A menos que esté inscrito en un plan del Programa de Opciones de Salud para Pequeñas Empresas (SHOP) patrocinado por el empleador.</a:t>
            </a:r>
            <a:endParaRPr lang="en-US"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A827789-21A4-ADBA-CD64-CC29BA5DC9CA}"/>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41987" name="Notes Placeholder 2">
            <a:extLst>
              <a:ext uri="{FF2B5EF4-FFF2-40B4-BE49-F238E27FC236}">
                <a16:creationId xmlns:a16="http://schemas.microsoft.com/office/drawing/2014/main" id="{D10F6785-1FA8-AE45-B206-4090D2BEC2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Al final de esta sesión, usted podrá:</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Explicar la coordinación de coberturas de salud y medicamentos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Determinar quién paga primero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Identificar dónde se puede obtener más información</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E36A6D63-643F-944E-DA76-A9E0CF0E9B5B}"/>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7721" name="Notes Placeholder 2">
            <a:extLst>
              <a:ext uri="{FF2B5EF4-FFF2-40B4-BE49-F238E27FC236}">
                <a16:creationId xmlns:a16="http://schemas.microsoft.com/office/drawing/2014/main" id="{25AF3B0F-FA4E-85D8-9683-78EBCDC5D297}"/>
              </a:ext>
            </a:extLst>
          </p:cNvPr>
          <p:cNvSpPr>
            <a:spLocks noGrp="1" noChangeArrowheads="1"/>
          </p:cNvSpPr>
          <p:nvPr>
            <p:ph type="body" idx="1"/>
          </p:nvPr>
        </p:nvSpPr>
        <p:spPr>
          <a:xfrm>
            <a:off x="201216" y="3721100"/>
            <a:ext cx="6912767" cy="5616004"/>
          </a:xfrm>
          <a:ln/>
        </p:spPr>
        <p:txBody>
          <a:bodyPr/>
          <a:lstStyle/>
          <a:p>
            <a:pPr>
              <a:lnSpc>
                <a:spcPct val="107000"/>
              </a:lnSpc>
              <a:spcBef>
                <a:spcPts val="0"/>
              </a:spcBef>
              <a:spcAft>
                <a:spcPts val="800"/>
              </a:spcAft>
              <a:defRPr/>
            </a:pPr>
            <a:r>
              <a:rPr lang="es-US" sz="1000"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sz="1000" dirty="0">
                <a:latin typeface="Calibri" panose="020F0502020204030204" pitchFamily="34" charset="0"/>
                <a:ea typeface="Calibri" panose="020F0502020204030204" pitchFamily="34" charset="0"/>
                <a:cs typeface="Times New Roman" panose="02020603050405020304" pitchFamily="18" charset="0"/>
              </a:rPr>
              <a: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sz="1000"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sz="1100" dirty="0">
                <a:latin typeface="Calibri" panose="020F0502020204030204" pitchFamily="34" charset="0"/>
                <a:ea typeface="Calibri" panose="020F0502020204030204" pitchFamily="34" charset="0"/>
                <a:cs typeface="Times New Roman" panose="02020603050405020304" pitchFamily="18" charset="0"/>
              </a:rPr>
              <a:t>En general, no hay coordinación de beneficios entre Medicare y un Plan de Salud Calificado (QHP) Individual del Mercado que se adquiere a través del Mercado. Debe tomar en consideración varios factores importantes cuando decida quedarse o no en un QHP después de inscribirse en la Parte 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El QHP no es un seguro secundario y no se requiere que pague ningún costo para su cobertura si tiene Medicare.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La cobertura individual del Mercado no es cobertura patrocinada por un empleador y no se basa en el empleo actual. Si usted tiene una cobertura individual del Mercado y solamente se inscribe en la Parte A durante el Período de Inscripción Inicial de Medicare (IEP), no podrá inscribirse en la Parte B luego utilizando el Período de Inscripción Especial (SEP). Tendrá que esperar hasta el Período de Inscripción General (GEP) (Del 1.</a:t>
            </a:r>
            <a:r>
              <a:rPr lang="es-US" sz="1100" u="sng" baseline="30000" dirty="0">
                <a:latin typeface="Calibri" panose="020F0502020204030204" pitchFamily="34" charset="0"/>
                <a:ea typeface="Calibri" panose="020F0502020204030204" pitchFamily="34" charset="0"/>
                <a:cs typeface="Times New Roman" panose="02020603050405020304" pitchFamily="18" charset="0"/>
              </a:rPr>
              <a:t>o</a:t>
            </a:r>
            <a:r>
              <a:rPr lang="es-US" sz="1100" dirty="0">
                <a:latin typeface="Calibri" panose="020F0502020204030204" pitchFamily="34" charset="0"/>
                <a:ea typeface="Calibri" panose="020F0502020204030204" pitchFamily="34" charset="0"/>
                <a:cs typeface="Times New Roman" panose="02020603050405020304" pitchFamily="18" charset="0"/>
              </a:rPr>
              <a:t> de enero hasta el 31 de marzo de cada año) y deberá pagar una multa por inscripción tardía si transcurren más de 12 meses en los cuales usted no cuenta con la Parte B.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Una vez que comience la cobertura de la Parte A, dejarán de regir todos los créditos fiscales para el pago de primas y reducciones de costos compartidos para los que pueda haber calificado a través del Mercado. Esto se debe a que la Parte A se considera cobertura mínima esencial, no así la Parte B.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Si tiene que pagar por la Parte A, debe comparar los beneficios y las primas de Medicare con el plan del Mercado para determinar cuál sería mejor, según las necesidades y el presupuesto que tenga.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1" indent="-114300">
              <a:spcBef>
                <a:spcPts val="0"/>
              </a:spcBef>
              <a:spcAft>
                <a:spcPts val="400"/>
              </a:spcAft>
              <a:buFont typeface="Arial" panose="020B0604020202020204" pitchFamily="34" charset="0"/>
              <a:buChar char="•"/>
              <a:tabLst>
                <a:tab pos="9144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Es posible que tenga la opción de suspender la cobertura de Medicare y continuar su cobertura del Mercado con créditos fiscales para el pago de primas, si es elegible.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1" indent="-114300">
              <a:spcBef>
                <a:spcPts val="0"/>
              </a:spcBef>
              <a:spcAft>
                <a:spcPts val="400"/>
              </a:spcAft>
              <a:buFont typeface="Arial" panose="020B0604020202020204" pitchFamily="34" charset="0"/>
              <a:buChar char="•"/>
              <a:tabLst>
                <a:tab pos="9144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Cuando presente su declaración del impuesto federal sobre la renta, podría verse obligado a pagar todos o algunos de los créditos fiscales para primas que se pagaron en su nombre durante los meses en que también estaba inscrito en la Parte 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sz="1100" dirty="0">
                <a:latin typeface="Calibri" panose="020F0502020204030204" pitchFamily="34" charset="0"/>
                <a:ea typeface="Calibri" panose="020F0502020204030204" pitchFamily="34" charset="0"/>
                <a:cs typeface="Times New Roman" panose="02020603050405020304" pitchFamily="18" charset="0"/>
              </a:rPr>
              <a:t>Solo las personas inscritas en el Programa de Opciones de Salud para Pequeñas Empresas (SHOP) en el Mercado tendrán coordinación de beneficios porque la cobertura de SHOP se basa en el empleo actual. Estas personas tienen cobertura de GHP y Medicare puede ser el pagador primario o secundario, como se explicó en la diapositiva 14. Además, si estas personas consideran retrasar su inscripción en la Parte B, no tendrán ninguna multa por inscripción tardía porque la cobertura patrocinada por el empleador de SHOP se basa en el empleo actual. Visite </a:t>
            </a:r>
            <a:r>
              <a:rPr lang="es-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CuidadoDeSalud.gov</a:t>
            </a:r>
            <a:r>
              <a:rPr lang="es-US" sz="1100" dirty="0">
                <a:latin typeface="Calibri" panose="020F0502020204030204" pitchFamily="34" charset="0"/>
                <a:ea typeface="Calibri" panose="020F0502020204030204" pitchFamily="34" charset="0"/>
                <a:cs typeface="Times New Roman" panose="02020603050405020304" pitchFamily="18" charset="0"/>
              </a:rPr>
              <a:t> para obtener más información sobre el Mercado.</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BC86567A-058E-849F-F969-BD499FEC82B6}"/>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8749" name="Notes Placeholder 2">
            <a:extLst>
              <a:ext uri="{FF2B5EF4-FFF2-40B4-BE49-F238E27FC236}">
                <a16:creationId xmlns:a16="http://schemas.microsoft.com/office/drawing/2014/main" id="{EF0A8367-1C72-CFDB-BAE6-40F25D111097}"/>
              </a:ext>
            </a:extLst>
          </p:cNvPr>
          <p:cNvSpPr>
            <a:spLocks noGrp="1" noChangeArrowheads="1"/>
          </p:cNvSpPr>
          <p:nvPr>
            <p:ph type="body" idx="1"/>
          </p:nvPr>
        </p:nvSpPr>
        <p:spPr>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dirty="0">
                <a:latin typeface="Calibri" panose="020F0502020204030204" pitchFamily="34" charset="0"/>
                <a:ea typeface="Calibri" panose="020F0502020204030204" pitchFamily="34" charset="0"/>
                <a:cs typeface="Times New Roman" panose="02020603050405020304" pitchFamily="18" charset="0"/>
              </a:rPr>
              <a:t>Compruebe sus conocimientos. Pregunta 2</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Si es mayor de 65 años y tiene cobertura de un Plan de Salud Grupal (GHP) de su empleador actual, Medicare paga primero si el empleador tiene: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4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Más de 30 empleados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4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Menos de 20 empleados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4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50 o más empleados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100 o más empleados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Respuesta: b. Menos de 20 empleados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dirty="0">
                <a:latin typeface="Calibri" panose="020F0502020204030204" pitchFamily="34" charset="0"/>
                <a:ea typeface="Calibri" panose="020F0502020204030204" pitchFamily="34" charset="0"/>
                <a:cs typeface="Times New Roman" panose="02020603050405020304" pitchFamily="18" charset="0"/>
              </a:rPr>
              <a:t>Medicare pagará primero si tiene más de 65 años y cuenta con la cobertura de GHP a través de su empleo activo actual (ya sea de usted o de su cónyuge) y el empleador tiene menos de 20 empleados.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FF546FE0-1449-C0CB-CE5A-25BBC43CCFFF}"/>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9777" name="Notes Placeholder 2">
            <a:extLst>
              <a:ext uri="{FF2B5EF4-FFF2-40B4-BE49-F238E27FC236}">
                <a16:creationId xmlns:a16="http://schemas.microsoft.com/office/drawing/2014/main" id="{796F091B-04C9-B1DE-33C0-E85E14FA5570}"/>
              </a:ext>
            </a:extLst>
          </p:cNvPr>
          <p:cNvSpPr>
            <a:spLocks noGrp="1" noChangeArrowheads="1"/>
          </p:cNvSpPr>
          <p:nvPr>
            <p:ph type="body" idx="1"/>
          </p:nvPr>
        </p:nvSpPr>
        <p:spPr>
          <a:ln/>
        </p:spPr>
        <p:txBody>
          <a:bodyPr/>
          <a:lstStyle/>
          <a:p>
            <a:pPr>
              <a:lnSpc>
                <a:spcPct val="107000"/>
              </a:lnSpc>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defRPr/>
            </a:pPr>
            <a:r>
              <a:rPr lang="es-US" dirty="0">
                <a:latin typeface="Calibri" panose="020F0502020204030204" pitchFamily="34" charset="0"/>
                <a:ea typeface="Calibri" panose="020F0502020204030204" pitchFamily="34" charset="0"/>
                <a:cs typeface="Times New Roman" panose="02020603050405020304" pitchFamily="18" charset="0"/>
              </a:rPr>
              <a:t>Compruebe sus conocimientos. Pregunta 3</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Medicare suele ser el pagador secundario de las reclamaciones que se relacionan con un seguro sin culpa.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spcBef>
                <a:spcPts val="0"/>
              </a:spcBef>
              <a:spcAft>
                <a:spcPts val="6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Verdadero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spcBef>
                <a:spcPts val="0"/>
              </a:spcBef>
              <a:spcAft>
                <a:spcPts val="6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Falso</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Respuesta: a. Verdadero</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dirty="0">
                <a:latin typeface="Calibri" panose="020F0502020204030204" pitchFamily="34" charset="0"/>
                <a:ea typeface="Calibri" panose="020F0502020204030204" pitchFamily="34" charset="0"/>
                <a:cs typeface="Times New Roman" panose="02020603050405020304" pitchFamily="18" charset="0"/>
              </a:rPr>
              <a:t>Medicare es el pagador secundario cuando exista un seguro sin culpa. En general, Medicare no pagará los gastos médicos cubiertos por el seguro sin culpa. Sin embargo, Medicare puede pagar los gastos médicos si la reclamación se rechaza por motivos distintos a no ser una reclamación adecuada. Medicare realizará el pago solo en la medida en que los servicios estén cubiertos por Medicare Además, si el seguro sin culpa no paga con prontitud (dentro de los 120 días), Medicare puede realizar un pago condicional. Un pago condicional es aquel por el cual Medicare tiene el derecho de exigir restitución.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6D5D6F5B-3352-64C0-B17D-10325AA2D70F}"/>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03427" name="Notes Placeholder 2">
            <a:extLst>
              <a:ext uri="{FF2B5EF4-FFF2-40B4-BE49-F238E27FC236}">
                <a16:creationId xmlns:a16="http://schemas.microsoft.com/office/drawing/2014/main" id="{6D79A795-CE42-3F59-1329-4DFE232199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La lección 3, “Coordinación de Beneficios de la cobertura de Medicare para medicamentos (Parte D)”, explica lo siguiente: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71450" lvl="1" indent="-17145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Coordinación de beneficios para medicamentos recetados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71450" lvl="1" indent="-17145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Otros pagadores posibles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71450" lvl="1" indent="-171450">
              <a:lnSpc>
                <a:spcPct val="107000"/>
              </a:lnSpc>
              <a:spcBef>
                <a:spcPct val="0"/>
              </a:spcBef>
              <a:spcAft>
                <a:spcPts val="8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Cuándo la Parte D paga primero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69EB2992-2145-8483-57B7-BEE6909C125B}"/>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21833" name="Notes Placeholder 2">
            <a:extLst>
              <a:ext uri="{FF2B5EF4-FFF2-40B4-BE49-F238E27FC236}">
                <a16:creationId xmlns:a16="http://schemas.microsoft.com/office/drawing/2014/main" id="{7628F371-1B85-0C2B-5987-9753B09C36ED}"/>
              </a:ext>
            </a:extLst>
          </p:cNvPr>
          <p:cNvSpPr>
            <a:spLocks noGrp="1" noChangeArrowheads="1"/>
          </p:cNvSpPr>
          <p:nvPr>
            <p:ph type="body" idx="1"/>
          </p:nvPr>
        </p:nvSpPr>
        <p:spPr>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400"/>
              </a:spcAft>
              <a:defRPr/>
            </a:pPr>
            <a:r>
              <a:rPr lang="es-US" dirty="0">
                <a:latin typeface="Calibri" panose="020F0502020204030204" pitchFamily="34" charset="0"/>
                <a:ea typeface="Calibri" panose="020F0502020204030204" pitchFamily="34" charset="0"/>
                <a:cs typeface="Times New Roman" panose="02020603050405020304" pitchFamily="18" charset="0"/>
              </a:rPr>
              <a:t>Al final de esta lección, usted podrá:</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Identificar a los posibles pagadores de la cobertura de medicamentos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Explicar consideraciones importantes sobre la cobertura de medicamentos para jubilados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lnSpc>
                <a:spcPct val="107000"/>
              </a:lnSpc>
              <a:spcBef>
                <a:spcPts val="0"/>
              </a:spcBef>
              <a:spcAft>
                <a:spcPts val="8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Explicar cuándo la cobertura de medicamentos de Medicare (Parte D) paga primero</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2876ADFD-2D00-2265-1598-5EF0A758D5ED}"/>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22861" name="Notes Placeholder 2">
            <a:extLst>
              <a:ext uri="{FF2B5EF4-FFF2-40B4-BE49-F238E27FC236}">
                <a16:creationId xmlns:a16="http://schemas.microsoft.com/office/drawing/2014/main" id="{7E0E91E0-F4B3-8AE2-36EA-16663BE70181}"/>
              </a:ext>
            </a:extLst>
          </p:cNvPr>
          <p:cNvSpPr>
            <a:spLocks noGrp="1" noChangeArrowheads="1"/>
          </p:cNvSpPr>
          <p:nvPr>
            <p:ph type="body" idx="1"/>
          </p:nvPr>
        </p:nvSpPr>
        <p:spPr>
          <a:xfrm>
            <a:off x="517525" y="3757613"/>
            <a:ext cx="6232525" cy="5143500"/>
          </a:xfrm>
          <a:ln/>
        </p:spPr>
        <p:txBody>
          <a:bodyPr/>
          <a:lstStyle/>
          <a:p>
            <a:pPr>
              <a:spcBef>
                <a:spcPts val="0"/>
              </a:spcBef>
              <a:spcAft>
                <a:spcPts val="4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dirty="0">
                <a:latin typeface="Calibri" panose="020F0502020204030204" pitchFamily="34" charset="0"/>
                <a:ea typeface="Calibri" panose="020F0502020204030204" pitchFamily="34" charset="0"/>
                <a:cs typeface="Times New Roman" panose="02020603050405020304" pitchFamily="18" charset="0"/>
              </a:rPr>
              <a:t>La coordinación de beneficios de medicamentos recetados garantiza el pago adecuado por parte de la cobertura de medicamentos de Medicare (Parte D).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Siempre que Medicare es primario, la cobertura de medicamentos de Medicare se factura y pagará primero.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Cuando Medicare es el pagador secundario, los planes de medicamentos de Medicare generalmente rechazan las reclamaciones primarias.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Cuando Medicare es el pagador secundario después de un plan de salud no grupal (GHP), o cuando un plan no sabe si un medicamento cubierto está relacionado con una lesión, el plan de medicamentos de Medicare normalmente hace un pago primario condicional para aliviar carga del asegurado, salvo en ciertas situaciones.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spcBef>
                <a:spcPts val="0"/>
              </a:spcBef>
              <a:spcAft>
                <a:spcPts val="400"/>
              </a:spcAft>
              <a:buFont typeface="Wingdings" panose="05000000000000000000" pitchFamily="2" charset="2"/>
              <a:buChar char="§"/>
              <a:defRPr/>
            </a:pPr>
            <a:r>
              <a:rPr lang="es-US" dirty="0">
                <a:latin typeface="Calibri" panose="020F0502020204030204" pitchFamily="34" charset="0"/>
                <a:ea typeface="Calibri" panose="020F0502020204030204" pitchFamily="34" charset="0"/>
                <a:cs typeface="Times New Roman" panose="02020603050405020304" pitchFamily="18" charset="0"/>
              </a:rPr>
              <a:t>La cobertura del plan de medicamentos de Medicare no pagará si sabe que usted tiene seguro de compensación a los trabajadores, beneficios del Programa Federal de Neumoconiosis o cobertura sin culpa/responsabilidad civil y ha establecido previamente que un determinado medicamento se usa exclusivamente para tratar una enfermedad o lesión relacionada. Por ejemplo, cuando se vuelve a surtir una receta pagada con anterioridad por el seguro de compensación a los trabajadores, el plan de medicamentos de Medicare puede rechazar el pago primario y pasar automáticamente a ser el pagador secundario. El pago es condicional porque debe reembolsarse a Medicare cuando se llegue a un acuerdo de pago, decisión judicial o indemnización. Debe informar del acuerdo propuesto o la actualización a Medicare llamando al Centro de Coordinación y Recuperación de Beneficios (BCRC) al 1-855-798-2627; TTY: 1-855-797-2627, o enviando los documentos relevantes al BCRC a P.O. Box 138832, Oklahoma City, OK 73113.</a:t>
            </a:r>
            <a:endParaRPr lang="pl-PL" altLang="en-US" dirty="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D3770A7B-B105-31FB-DDEA-2AA339680BE3}"/>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23889" name="Notes Placeholder 2">
            <a:extLst>
              <a:ext uri="{FF2B5EF4-FFF2-40B4-BE49-F238E27FC236}">
                <a16:creationId xmlns:a16="http://schemas.microsoft.com/office/drawing/2014/main" id="{E4E0B614-46B4-E5A2-6A27-45081F9B4795}"/>
              </a:ext>
            </a:extLst>
          </p:cNvPr>
          <p:cNvSpPr>
            <a:spLocks noGrp="1" noChangeArrowheads="1"/>
          </p:cNvSpPr>
          <p:nvPr>
            <p:ph type="body" idx="1"/>
          </p:nvPr>
        </p:nvSpPr>
        <p:spPr>
          <a:xfrm>
            <a:off x="345232" y="3581400"/>
            <a:ext cx="6624736" cy="5467672"/>
          </a:xfrm>
          <a:ln/>
        </p:spPr>
        <p:txBody>
          <a:bodyPr/>
          <a:lstStyle/>
          <a:p>
            <a:pPr>
              <a:spcBef>
                <a:spcPts val="0"/>
              </a:spcBef>
              <a:spcAft>
                <a:spcPts val="4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dirty="0">
                <a:latin typeface="Calibri" panose="020F0502020204030204" pitchFamily="34" charset="0"/>
                <a:ea typeface="Calibri" panose="020F0502020204030204" pitchFamily="34" charset="0"/>
                <a:cs typeface="Times New Roman" panose="02020603050405020304" pitchFamily="18" charset="0"/>
              </a:rPr>
              <a:t>Los posibles pagadores de la cobertura de medicamentos incluyen: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b="1" dirty="0">
                <a:latin typeface="Calibri" panose="020F0502020204030204" pitchFamily="34" charset="0"/>
                <a:ea typeface="Calibri" panose="020F0502020204030204" pitchFamily="34" charset="0"/>
                <a:cs typeface="Times New Roman" panose="02020603050405020304" pitchFamily="18" charset="0"/>
              </a:rPr>
              <a:t>Planes de salud grupales (GHP)</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ts val="0"/>
              </a:spcBef>
              <a:spcAft>
                <a:spcPts val="400"/>
              </a:spcAft>
              <a:buFont typeface="Wingdings" panose="05000000000000000000" pitchFamily="2" charset="2"/>
              <a:buChar char=""/>
              <a:tabLst>
                <a:tab pos="9144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Jubilado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ts val="0"/>
              </a:spcBef>
              <a:spcAft>
                <a:spcPts val="400"/>
              </a:spcAft>
              <a:buFont typeface="Wingdings" panose="05000000000000000000" pitchFamily="2" charset="2"/>
              <a:buChar char=""/>
              <a:tabLst>
                <a:tab pos="9144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Empleado activo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ts val="0"/>
              </a:spcBef>
              <a:spcAft>
                <a:spcPts val="400"/>
              </a:spcAft>
              <a:buFont typeface="Wingdings" panose="05000000000000000000" pitchFamily="2" charset="2"/>
              <a:buChar char=""/>
              <a:tabLst>
                <a:tab pos="9144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Cobertura de continuación de COBRA (Ley de Conciliación del Presupuesto Común Consolidado)</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Estatal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Programas de Medicaid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Programas estatales de asistencia farmacéutica (SPAP)</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Programas de Asistencia para Medicamentos contra el SIDA (ADAP)</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b="1" dirty="0">
                <a:latin typeface="Calibri" panose="020F0502020204030204" pitchFamily="34" charset="0"/>
                <a:ea typeface="Calibri" panose="020F0502020204030204" pitchFamily="34" charset="0"/>
                <a:cs typeface="Times New Roman" panose="02020603050405020304" pitchFamily="18" charset="0"/>
              </a:rPr>
              <a:t>Federal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Medicare Parte A (seguro de hospital) o Parte B (seguro médico) (en situaciones limitadas).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Programa Federal de Neumoconiosis (pulmón negro)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err="1">
                <a:latin typeface="Calibri" panose="020F0502020204030204" pitchFamily="34" charset="0"/>
                <a:ea typeface="Calibri" panose="020F0502020204030204" pitchFamily="34" charset="0"/>
                <a:cs typeface="Times New Roman" panose="02020603050405020304" pitchFamily="18" charset="0"/>
              </a:rPr>
              <a:t>Indian</a:t>
            </a:r>
            <a:r>
              <a:rPr lang="es-US" dirty="0">
                <a:latin typeface="Calibri" panose="020F0502020204030204" pitchFamily="34" charset="0"/>
                <a:ea typeface="Calibri" panose="020F0502020204030204" pitchFamily="34" charset="0"/>
                <a:cs typeface="Times New Roman" panose="02020603050405020304" pitchFamily="18" charset="0"/>
              </a:rPr>
              <a:t> </a:t>
            </a:r>
            <a:r>
              <a:rPr lang="es-US" dirty="0" err="1">
                <a:latin typeface="Calibri" panose="020F0502020204030204" pitchFamily="34" charset="0"/>
                <a:ea typeface="Calibri" panose="020F0502020204030204" pitchFamily="34" charset="0"/>
                <a:cs typeface="Times New Roman" panose="02020603050405020304" pitchFamily="18" charset="0"/>
              </a:rPr>
              <a:t>Health</a:t>
            </a:r>
            <a:r>
              <a:rPr lang="es-US" dirty="0">
                <a:latin typeface="Calibri" panose="020F0502020204030204" pitchFamily="34" charset="0"/>
                <a:ea typeface="Calibri" panose="020F0502020204030204" pitchFamily="34" charset="0"/>
                <a:cs typeface="Times New Roman" panose="02020603050405020304" pitchFamily="18" charset="0"/>
              </a:rPr>
              <a:t> </a:t>
            </a:r>
            <a:r>
              <a:rPr lang="es-US" dirty="0" err="1">
                <a:latin typeface="Calibri" panose="020F0502020204030204" pitchFamily="34" charset="0"/>
                <a:ea typeface="Calibri" panose="020F0502020204030204" pitchFamily="34" charset="0"/>
                <a:cs typeface="Times New Roman" panose="02020603050405020304" pitchFamily="18" charset="0"/>
              </a:rPr>
              <a:t>Services</a:t>
            </a:r>
            <a:r>
              <a:rPr lang="es-US" dirty="0">
                <a:latin typeface="Calibri" panose="020F0502020204030204" pitchFamily="34" charset="0"/>
                <a:ea typeface="Calibri" panose="020F0502020204030204" pitchFamily="34" charset="0"/>
                <a:cs typeface="Times New Roman" panose="02020603050405020304" pitchFamily="18" charset="0"/>
              </a:rPr>
              <a:t> (IHS)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Beneficios para veteranos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Beneficios de TRICARE </a:t>
            </a:r>
            <a:r>
              <a:rPr lang="es-US" dirty="0" err="1">
                <a:latin typeface="Calibri" panose="020F0502020204030204" pitchFamily="34" charset="0"/>
                <a:ea typeface="Calibri" panose="020F0502020204030204" pitchFamily="34" charset="0"/>
                <a:cs typeface="Times New Roman" panose="02020603050405020304" pitchFamily="18" charset="0"/>
              </a:rPr>
              <a:t>for</a:t>
            </a:r>
            <a:r>
              <a:rPr lang="es-US" dirty="0">
                <a:latin typeface="Calibri" panose="020F0502020204030204" pitchFamily="34" charset="0"/>
                <a:ea typeface="Calibri" panose="020F0502020204030204" pitchFamily="34" charset="0"/>
                <a:cs typeface="Times New Roman" panose="02020603050405020304" pitchFamily="18" charset="0"/>
              </a:rPr>
              <a:t> </a:t>
            </a:r>
            <a:r>
              <a:rPr lang="es-US" dirty="0" err="1">
                <a:latin typeface="Calibri" panose="020F0502020204030204" pitchFamily="34" charset="0"/>
                <a:ea typeface="Calibri" panose="020F0502020204030204" pitchFamily="34" charset="0"/>
                <a:cs typeface="Times New Roman" panose="02020603050405020304" pitchFamily="18" charset="0"/>
              </a:rPr>
              <a:t>Life</a:t>
            </a:r>
            <a:r>
              <a:rPr lang="es-US" dirty="0">
                <a:latin typeface="Calibri" panose="020F0502020204030204" pitchFamily="34" charset="0"/>
                <a:ea typeface="Calibri" panose="020F0502020204030204" pitchFamily="34" charset="0"/>
                <a:cs typeface="Times New Roman" panose="02020603050405020304" pitchFamily="18" charset="0"/>
              </a:rPr>
              <a:t> (TFL)</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defRPr/>
            </a:pPr>
            <a:r>
              <a:rPr lang="es-US" b="1" dirty="0">
                <a:latin typeface="Calibri" panose="020F0502020204030204" pitchFamily="34" charset="0"/>
                <a:ea typeface="Calibri" panose="020F0502020204030204" pitchFamily="34" charset="0"/>
                <a:cs typeface="Times New Roman" panose="02020603050405020304" pitchFamily="18" charset="0"/>
              </a:rPr>
              <a:t>Otros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Seguro sin culpa/responsabilidad civil</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Seguro de compensación a los trabajadores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Programas de Asistencia al Paciente (PAP)</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4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Organizaciones benéficas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1A5F064-1B66-6055-9DD1-942994B6BD3B}"/>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1619" name="Notes Placeholder 2">
            <a:extLst>
              <a:ext uri="{FF2B5EF4-FFF2-40B4-BE49-F238E27FC236}">
                <a16:creationId xmlns:a16="http://schemas.microsoft.com/office/drawing/2014/main" id="{13255796-E8F2-5CCA-33E5-72773F097065}"/>
              </a:ext>
            </a:extLst>
          </p:cNvPr>
          <p:cNvSpPr>
            <a:spLocks noGrp="1" noChangeArrowheads="1"/>
          </p:cNvSpPr>
          <p:nvPr>
            <p:ph type="body" idx="1"/>
          </p:nvPr>
        </p:nvSpPr>
        <p:spPr>
          <a:xfrm>
            <a:off x="595313" y="3757613"/>
            <a:ext cx="6138862" cy="537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spcAft>
                <a:spcPts val="6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altLang="en-US" dirty="0">
                <a:latin typeface="Calibri" panose="020F0502020204030204" pitchFamily="34" charset="0"/>
                <a:ea typeface="Calibri" panose="020F0502020204030204" pitchFamily="34" charset="0"/>
                <a:cs typeface="Times New Roman" panose="02020603050405020304" pitchFamily="18" charset="0"/>
              </a:rPr>
              <a:t>.</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r>
              <a:rPr lang="es-US" altLang="en-US" sz="1100" dirty="0">
                <a:latin typeface="Calibri" panose="020F0502020204030204" pitchFamily="34" charset="0"/>
                <a:ea typeface="Calibri" panose="020F0502020204030204" pitchFamily="34" charset="0"/>
                <a:cs typeface="Times New Roman" panose="02020603050405020304" pitchFamily="18" charset="0"/>
              </a:rPr>
              <a:t>La cobertura acreditable es la cobertura que se espera que pague, en promedio, al menos la cobertura de medicamentos estándar de Medicare. Cada año, su plan tiene la obligación de notificarle si su cobertura de medicamentos sigue considerándose acreditable. Si pierde la cobertura acreditable, tendrá un Período de Inscripción Especial (SEP) para obtener la cobertura de medicamentos de Medicare. El SEP comienza cuando se le notifica la pérdida de la cobertura acreditable y finaliza 2 meses después de la notificación o 2 meses después del final de la cobertura, lo que ocurra más tarde. Comuníquese con el administrador de beneficios de su GHP para averiguar cómo funciona su plan con la cobertura de medicamentos de Medicare. Al tomar una decisión sobre si debe mantener o cancelar la cobertura a través de un plan de jubilación de un empleador o sindicato, tenga en cuenta estos puntos importantes:</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sz="1100" dirty="0">
                <a:latin typeface="Calibri" panose="020F0502020204030204" pitchFamily="34" charset="0"/>
                <a:ea typeface="Calibri" panose="020F0502020204030204" pitchFamily="34" charset="0"/>
                <a:cs typeface="Times New Roman" panose="02020603050405020304" pitchFamily="18" charset="0"/>
              </a:rPr>
              <a:t>Los planes de jubilación del empleador o sindicato pueden ofrecer una cobertura de medicamentos comparable a la cobertura de medicamentos de Medicare y, a menudo, ofrecen un generoso beneficio de hospitalización y seguro médico para toda la familia, lo cual es particularmente importante para quienes padecen enfermedades crónicas o tienen hospitalizaciones frecuentes.</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sz="1100" dirty="0">
                <a:latin typeface="Calibri" panose="020F0502020204030204" pitchFamily="34" charset="0"/>
                <a:ea typeface="Calibri" panose="020F0502020204030204" pitchFamily="34" charset="0"/>
                <a:cs typeface="Times New Roman" panose="02020603050405020304" pitchFamily="18" charset="0"/>
              </a:rPr>
              <a:t>Si cancela la cobertura de salud grupal para jubilados, no podrá recuperarla nuevamente.</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sz="1100" dirty="0">
                <a:latin typeface="Calibri" panose="020F0502020204030204" pitchFamily="34" charset="0"/>
                <a:ea typeface="Calibri" panose="020F0502020204030204" pitchFamily="34" charset="0"/>
                <a:cs typeface="Times New Roman" panose="02020603050405020304" pitchFamily="18" charset="0"/>
              </a:rPr>
              <a:t>Si cancela la cobertura de medicamentos, también perderá la cobertura de hospital y de médico.</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sz="1100" dirty="0">
                <a:latin typeface="Calibri" panose="020F0502020204030204" pitchFamily="34" charset="0"/>
                <a:ea typeface="Calibri" panose="020F0502020204030204" pitchFamily="34" charset="0"/>
                <a:cs typeface="Times New Roman" panose="02020603050405020304" pitchFamily="18" charset="0"/>
              </a:rPr>
              <a:t>Los miembros de la familia cubiertos con la misma póliza también se verán afectados; por lo tanto, cualquier decisión relacionada con la cobertura de medicamentos deberá considerar el estado de salud de toda la familia y sus necesidades de cobertura.</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600"/>
              </a:spcAft>
            </a:pPr>
            <a:r>
              <a:rPr lang="es-US" altLang="en-US" sz="1100" dirty="0">
                <a:latin typeface="Calibri" panose="020F0502020204030204" pitchFamily="34" charset="0"/>
                <a:ea typeface="Calibri" panose="020F0502020204030204" pitchFamily="34" charset="0"/>
                <a:cs typeface="Times New Roman" panose="02020603050405020304" pitchFamily="18" charset="0"/>
              </a:rPr>
              <a:t>Las personas con Medicare que tienen planes para jubilados a través del empleador o del sindicato con cobertura de medicamentos recetados deben considerar sus opciones detenidamente. Sus necesidades pueden variar de un año a otro de acuerdo con ciertos factores, como el estado de salud y financiero. Los planes para jubilados a través del empleador o del sindicato también pueden variar sus opciones cada año. Recibirá un aviso de cobertura acreditable cada año si tiene cobertura de medicamentos a través de un empleador/sindicato u otro plan de salud grupal. En este aviso se le informará si la cobertura de medicamentos que tiene se considera "acreditable".</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A016B55-3956-CDAC-51D5-9DC89A717F44}"/>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3667" name="Notes Placeholder 2">
            <a:extLst>
              <a:ext uri="{FF2B5EF4-FFF2-40B4-BE49-F238E27FC236}">
                <a16:creationId xmlns:a16="http://schemas.microsoft.com/office/drawing/2014/main" id="{256FAF6F-346F-3B49-E59A-50A134CE8F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4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4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En esta diapositiva y las siguientes se describe cuándo la cobertura de medicamentos de Medicare paga primero los medicamentos recetados médicamente necesarios cubiertos por la Parte D.</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4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En general, la cobertura de medicamentos paga primero si usted tiene más de 65 años y cuenta con cobertura para jubilados.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4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Si tiene cobertura de plan de salud grupal (GHP), la cobertura de medicamentos de Medicare paga primero si:</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4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Usted tiene más de 65 años; usted o su cónyuge cubierto aún trabajan y usted tiene Medicare</a:t>
            </a:r>
            <a:r>
              <a:rPr lang="es-US" altLang="en-US" b="1" dirty="0">
                <a:latin typeface="Calibri" panose="020F0502020204030204" pitchFamily="34" charset="0"/>
                <a:ea typeface="Calibri" panose="020F0502020204030204" pitchFamily="34" charset="0"/>
                <a:cs typeface="Times New Roman" panose="02020603050405020304" pitchFamily="18" charset="0"/>
              </a:rPr>
              <a:t> y tiene </a:t>
            </a:r>
            <a:r>
              <a:rPr lang="es-US" altLang="en-US" dirty="0">
                <a:latin typeface="Calibri" panose="020F0502020204030204" pitchFamily="34" charset="0"/>
                <a:ea typeface="Calibri" panose="020F0502020204030204" pitchFamily="34" charset="0"/>
                <a:cs typeface="Times New Roman" panose="02020603050405020304" pitchFamily="18" charset="0"/>
              </a:rPr>
              <a:t>cobertura de GHP de un empleador con </a:t>
            </a:r>
            <a:r>
              <a:rPr lang="es-US" altLang="en-US" b="1" dirty="0">
                <a:latin typeface="Calibri" panose="020F0502020204030204" pitchFamily="34" charset="0"/>
                <a:ea typeface="Calibri" panose="020F0502020204030204" pitchFamily="34" charset="0"/>
                <a:cs typeface="Times New Roman" panose="02020603050405020304" pitchFamily="18" charset="0"/>
              </a:rPr>
              <a:t>menos de 20</a:t>
            </a:r>
            <a:r>
              <a:rPr lang="es-US" altLang="en-US" dirty="0">
                <a:latin typeface="Calibri" panose="020F0502020204030204" pitchFamily="34" charset="0"/>
                <a:ea typeface="Calibri" panose="020F0502020204030204" pitchFamily="34" charset="0"/>
                <a:cs typeface="Times New Roman" panose="02020603050405020304" pitchFamily="18" charset="0"/>
              </a:rPr>
              <a:t> empleados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4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Usted tiene menos de 65 años y una discapacidad y cuenta con cobertura de GHP, si el empleador tiene </a:t>
            </a:r>
            <a:r>
              <a:rPr lang="es-US" altLang="en-US" b="1" dirty="0">
                <a:latin typeface="Calibri" panose="020F0502020204030204" pitchFamily="34" charset="0"/>
                <a:ea typeface="Calibri" panose="020F0502020204030204" pitchFamily="34" charset="0"/>
                <a:cs typeface="Times New Roman" panose="02020603050405020304" pitchFamily="18" charset="0"/>
              </a:rPr>
              <a:t>menos de 100</a:t>
            </a:r>
            <a:r>
              <a:rPr lang="es-US" altLang="en-US" dirty="0">
                <a:latin typeface="Calibri" panose="020F0502020204030204" pitchFamily="34" charset="0"/>
                <a:ea typeface="Calibri" panose="020F0502020204030204" pitchFamily="34" charset="0"/>
                <a:cs typeface="Times New Roman" panose="02020603050405020304" pitchFamily="18" charset="0"/>
              </a:rPr>
              <a:t> empleados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4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Usted es elegible para Medicare debido a que tiene enfermedad renal en etapa terminal (ESRD) y cuenta con cobertura de un GHP,</a:t>
            </a:r>
            <a:r>
              <a:rPr lang="es-US" altLang="en-US" b="1" dirty="0">
                <a:latin typeface="Calibri" panose="020F0502020204030204" pitchFamily="34" charset="0"/>
                <a:ea typeface="Calibri" panose="020F0502020204030204" pitchFamily="34" charset="0"/>
                <a:cs typeface="Times New Roman" panose="02020603050405020304" pitchFamily="18" charset="0"/>
              </a:rPr>
              <a:t> después</a:t>
            </a:r>
            <a:r>
              <a:rPr lang="es-US" altLang="en-US" dirty="0">
                <a:latin typeface="Calibri" panose="020F0502020204030204" pitchFamily="34" charset="0"/>
                <a:ea typeface="Calibri" panose="020F0502020204030204" pitchFamily="34" charset="0"/>
                <a:cs typeface="Times New Roman" panose="02020603050405020304" pitchFamily="18" charset="0"/>
              </a:rPr>
              <a:t> de que finaliza el período de coordinación de 30 meses, o si tenía Medicare antes de tener ESRD y Medicare era el pagador primario.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4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a:t>
            </a:r>
            <a:r>
              <a:rPr lang="es-US" altLang="en-US" dirty="0">
                <a:latin typeface="Calibri" panose="020F0502020204030204" pitchFamily="34" charset="0"/>
                <a:ea typeface="Calibri" panose="020F0502020204030204" pitchFamily="34" charset="0"/>
                <a:cs typeface="Times New Roman" panose="02020603050405020304" pitchFamily="18" charset="0"/>
              </a:rPr>
              <a:t>: Beneficios de Salud para Empleados Federales (FEHB) es un tipo de GHP. Cubre a los empleados federales actuales y jubilados. En general, tener tanto la cobertura de medicamentos como la cobertura de FEHB no ofrece muchos beneficios adicionales, a menos que califique para recibir Ayuda Adicional. Si tiene ambas coberturas y está jubilado, la cobertura de medicamentos pagará primero.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9CC1C447-64BF-5A4C-5D6F-69111D44B803}"/>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5715" name="Notes Placeholder 2">
            <a:extLst>
              <a:ext uri="{FF2B5EF4-FFF2-40B4-BE49-F238E27FC236}">
                <a16:creationId xmlns:a16="http://schemas.microsoft.com/office/drawing/2014/main" id="{32EEB952-EA7C-885C-AB73-4BBA6DAB1B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4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4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Si usted tiene cobertura de continuación COBRA, la cobertura de medicamentos de Medicare paga primero: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400"/>
              </a:spcAft>
              <a:buFont typeface="Wingdings,Sans-Serif"/>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Generalmente, para personas que tienen más de 65 años y aquellos con menos de 65 años que tienen una discapacidad.</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400"/>
              </a:spcAft>
              <a:buFont typeface="Wingdings,Sans-Serif"/>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Si usted es elegible para Medicare debido a ESRD, una vez que finalice su período de coordinación de 30 meses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EEE6F45-524E-8A7F-255B-09EB5682A0B8}"/>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44035" name="Notes Placeholder 2">
            <a:extLst>
              <a:ext uri="{FF2B5EF4-FFF2-40B4-BE49-F238E27FC236}">
                <a16:creationId xmlns:a16="http://schemas.microsoft.com/office/drawing/2014/main" id="{9CF28835-AE23-CA5E-2D64-4296B636E2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defTabSz="914400" eaLnBrk="1" hangingPunct="1">
              <a:spcBef>
                <a:spcPts val="638"/>
              </a:spcBef>
              <a:buFont typeface="Wingdings" panose="05000000000000000000" pitchFamily="2" charset="2"/>
              <a:buNone/>
            </a:pPr>
            <a:r>
              <a:rPr lang="es-US" altLang="en-US" sz="1200" dirty="0">
                <a:solidFill>
                  <a:srgbClr val="00539A"/>
                </a:solidFill>
                <a:latin typeface="+mn-lt"/>
              </a:rPr>
              <a:t>Lección 1</a:t>
            </a:r>
            <a:r>
              <a:rPr lang="en-US" altLang="en-US" dirty="0">
                <a:solidFill>
                  <a:srgbClr val="000000"/>
                </a:solidFill>
                <a:latin typeface="+mn-lt"/>
              </a:rPr>
              <a:t>, </a:t>
            </a:r>
            <a:r>
              <a:rPr lang="en-US" altLang="en-US" dirty="0">
                <a:solidFill>
                  <a:srgbClr val="000000"/>
                </a:solidFill>
                <a:latin typeface="Calibri" panose="020F0502020204030204" pitchFamily="34" charset="0"/>
              </a:rPr>
              <a:t>“</a:t>
            </a:r>
            <a:r>
              <a:rPr lang="es-ES" altLang="en-US" dirty="0">
                <a:solidFill>
                  <a:srgbClr val="000000"/>
                </a:solidFill>
                <a:latin typeface="Calibri" panose="020F0502020204030204" pitchFamily="34" charset="0"/>
              </a:rPr>
              <a:t>Panorama general de la coordinación de beneficios</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cubre</a:t>
            </a:r>
            <a:r>
              <a:rPr lang="en-US" altLang="en-US" dirty="0">
                <a:solidFill>
                  <a:srgbClr val="000000"/>
                </a:solidFill>
                <a:latin typeface="Calibri" panose="020F0502020204030204" pitchFamily="34" charset="0"/>
              </a:rPr>
              <a:t>::</a:t>
            </a:r>
          </a:p>
          <a:p>
            <a:pPr marL="114300" indent="-114300" defTabSz="914400" eaLnBrk="1" hangingPunct="1">
              <a:spcBef>
                <a:spcPts val="638"/>
              </a:spcBef>
              <a:buFont typeface="Wingdings" panose="05000000000000000000" pitchFamily="2" charset="2"/>
              <a:buChar char="§"/>
            </a:pPr>
            <a:r>
              <a:rPr lang="en-US" altLang="en-US" dirty="0">
                <a:solidFill>
                  <a:srgbClr val="000000"/>
                </a:solidFill>
                <a:latin typeface="Calibri" panose="020F0502020204030204" pitchFamily="34" charset="0"/>
              </a:rPr>
              <a:t>La </a:t>
            </a:r>
            <a:r>
              <a:rPr lang="en-US" altLang="en-US" dirty="0" err="1">
                <a:solidFill>
                  <a:srgbClr val="000000"/>
                </a:solidFill>
                <a:latin typeface="Calibri" panose="020F0502020204030204" pitchFamily="34" charset="0"/>
              </a:rPr>
              <a:t>coordinación</a:t>
            </a:r>
            <a:r>
              <a:rPr lang="en-US" altLang="en-US" dirty="0">
                <a:solidFill>
                  <a:srgbClr val="000000"/>
                </a:solidFill>
                <a:latin typeface="Calibri" panose="020F0502020204030204" pitchFamily="34" charset="0"/>
              </a:rPr>
              <a:t> de </a:t>
            </a:r>
            <a:r>
              <a:rPr lang="en-US" altLang="en-US" dirty="0" err="1">
                <a:solidFill>
                  <a:srgbClr val="000000"/>
                </a:solidFill>
                <a:latin typeface="Calibri" panose="020F0502020204030204" pitchFamily="34" charset="0"/>
              </a:rPr>
              <a:t>beneficios</a:t>
            </a:r>
            <a:endParaRPr lang="en-US" altLang="en-US" dirty="0">
              <a:solidFill>
                <a:srgbClr val="000000"/>
              </a:solidFill>
              <a:latin typeface="Calibri" panose="020F0502020204030204" pitchFamily="34" charset="0"/>
            </a:endParaRPr>
          </a:p>
          <a:p>
            <a:pPr marL="114300" indent="-114300" defTabSz="914400" eaLnBrk="1" hangingPunct="1">
              <a:spcBef>
                <a:spcPts val="638"/>
              </a:spcBef>
              <a:buFont typeface="Wingdings" panose="05000000000000000000" pitchFamily="2" charset="2"/>
              <a:buChar char="§"/>
            </a:pPr>
            <a:r>
              <a:rPr lang="en-US" altLang="en-US" dirty="0">
                <a:solidFill>
                  <a:srgbClr val="000000"/>
                </a:solidFill>
                <a:latin typeface="Calibri" panose="020F0502020204030204" pitchFamily="34" charset="0"/>
              </a:rPr>
              <a:t>Medicare </a:t>
            </a:r>
            <a:r>
              <a:rPr lang="en-US" altLang="en-US" dirty="0" err="1">
                <a:solidFill>
                  <a:srgbClr val="000000"/>
                </a:solidFill>
                <a:latin typeface="Calibri" panose="020F0502020204030204" pitchFamily="34" charset="0"/>
              </a:rPr>
              <a:t>puede</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pagar</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como</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pagador</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primario</a:t>
            </a:r>
            <a:r>
              <a:rPr lang="en-US" altLang="en-US" dirty="0">
                <a:solidFill>
                  <a:srgbClr val="000000"/>
                </a:solidFill>
                <a:latin typeface="Calibri" panose="020F0502020204030204" pitchFamily="34" charset="0"/>
              </a:rPr>
              <a:t> </a:t>
            </a:r>
          </a:p>
          <a:p>
            <a:pPr marL="114300" indent="-114300" defTabSz="914400" eaLnBrk="1" hangingPunct="1">
              <a:spcBef>
                <a:spcPts val="638"/>
              </a:spcBef>
              <a:buFont typeface="Wingdings" panose="05000000000000000000" pitchFamily="2" charset="2"/>
              <a:buChar char="§"/>
            </a:pPr>
            <a:r>
              <a:rPr lang="en-US" altLang="en-US" dirty="0">
                <a:solidFill>
                  <a:srgbClr val="000000"/>
                </a:solidFill>
                <a:latin typeface="Calibri" panose="020F0502020204030204" pitchFamily="34" charset="0"/>
              </a:rPr>
              <a:t>Medicare </a:t>
            </a:r>
            <a:r>
              <a:rPr lang="en-US" altLang="en-US" dirty="0" err="1">
                <a:solidFill>
                  <a:srgbClr val="000000"/>
                </a:solidFill>
                <a:latin typeface="Calibri" panose="020F0502020204030204" pitchFamily="34" charset="0"/>
              </a:rPr>
              <a:t>puede</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pagar</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como</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pagador</a:t>
            </a:r>
            <a:r>
              <a:rPr lang="en-US" altLang="en-US" dirty="0">
                <a:solidFill>
                  <a:srgbClr val="000000"/>
                </a:solidFill>
                <a:latin typeface="Calibri" panose="020F0502020204030204" pitchFamily="34" charset="0"/>
              </a:rPr>
              <a:t> </a:t>
            </a:r>
            <a:r>
              <a:rPr lang="en-US" altLang="en-US" dirty="0" err="1">
                <a:solidFill>
                  <a:srgbClr val="000000"/>
                </a:solidFill>
                <a:latin typeface="Calibri" panose="020F0502020204030204" pitchFamily="34" charset="0"/>
              </a:rPr>
              <a:t>secundario</a:t>
            </a:r>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B669F115-5531-E25B-F116-A08D7A9A4FB9}"/>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7763" name="Notes Placeholder 2">
            <a:extLst>
              <a:ext uri="{FF2B5EF4-FFF2-40B4-BE49-F238E27FC236}">
                <a16:creationId xmlns:a16="http://schemas.microsoft.com/office/drawing/2014/main" id="{A12F959C-C06C-7529-029B-A96C61EDCE35}"/>
              </a:ext>
            </a:extLst>
          </p:cNvPr>
          <p:cNvSpPr>
            <a:spLocks noGrp="1" noChangeArrowheads="1"/>
          </p:cNvSpPr>
          <p:nvPr>
            <p:ph type="body" idx="1"/>
          </p:nvPr>
        </p:nvSpPr>
        <p:spPr>
          <a:xfrm>
            <a:off x="719138" y="3744913"/>
            <a:ext cx="5851525" cy="5145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El </a:t>
            </a:r>
            <a:r>
              <a:rPr lang="es-US" altLang="en-US" b="1" dirty="0">
                <a:latin typeface="Calibri" panose="020F0502020204030204" pitchFamily="34" charset="0"/>
                <a:ea typeface="Calibri" panose="020F0502020204030204" pitchFamily="34" charset="0"/>
                <a:cs typeface="Times New Roman" panose="02020603050405020304" pitchFamily="18" charset="0"/>
              </a:rPr>
              <a:t>Programa Federal de Neumoconiosis (pulmón negro) </a:t>
            </a:r>
            <a:r>
              <a:rPr lang="es-US" altLang="en-US" dirty="0">
                <a:latin typeface="Calibri" panose="020F0502020204030204" pitchFamily="34" charset="0"/>
                <a:ea typeface="Calibri" panose="020F0502020204030204" pitchFamily="34" charset="0"/>
                <a:cs typeface="Times New Roman" panose="02020603050405020304" pitchFamily="18" charset="0"/>
              </a:rPr>
              <a:t>cubre a personas con enfermedad pulmonar causada por la extracción de carbón. Si recibe los beneficios del Programa Federal de Neumoconiosis, la cobertura de medicamentos de Medicare no cubrirá recetas relacionadas con enfermedades pulmonares y otras afecciones causadas por la extracción de carbón. Pagará primero por todas las demás recetas cubiertas.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El </a:t>
            </a:r>
            <a:r>
              <a:rPr lang="es-US" altLang="en-US" b="1" dirty="0" err="1">
                <a:latin typeface="Calibri" panose="020F0502020204030204" pitchFamily="34" charset="0"/>
                <a:ea typeface="Calibri" panose="020F0502020204030204" pitchFamily="34" charset="0"/>
                <a:cs typeface="Times New Roman" panose="02020603050405020304" pitchFamily="18" charset="0"/>
              </a:rPr>
              <a:t>Indian</a:t>
            </a:r>
            <a:r>
              <a:rPr lang="es-US" altLang="en-US" b="1" dirty="0">
                <a:latin typeface="Calibri" panose="020F0502020204030204" pitchFamily="34" charset="0"/>
                <a:ea typeface="Calibri" panose="020F0502020204030204" pitchFamily="34" charset="0"/>
                <a:cs typeface="Times New Roman" panose="02020603050405020304" pitchFamily="18" charset="0"/>
              </a:rPr>
              <a:t> </a:t>
            </a:r>
            <a:r>
              <a:rPr lang="es-US" altLang="en-US" b="1" dirty="0" err="1">
                <a:latin typeface="Calibri" panose="020F0502020204030204" pitchFamily="34" charset="0"/>
                <a:ea typeface="Calibri" panose="020F0502020204030204" pitchFamily="34" charset="0"/>
                <a:cs typeface="Times New Roman" panose="02020603050405020304" pitchFamily="18" charset="0"/>
              </a:rPr>
              <a:t>Health</a:t>
            </a:r>
            <a:r>
              <a:rPr lang="es-US" altLang="en-US" b="1" dirty="0">
                <a:latin typeface="Calibri" panose="020F0502020204030204" pitchFamily="34" charset="0"/>
                <a:ea typeface="Calibri" panose="020F0502020204030204" pitchFamily="34" charset="0"/>
                <a:cs typeface="Times New Roman" panose="02020603050405020304" pitchFamily="18" charset="0"/>
              </a:rPr>
              <a:t> </a:t>
            </a:r>
            <a:r>
              <a:rPr lang="es-US" altLang="en-US" b="1" dirty="0" err="1">
                <a:latin typeface="Calibri" panose="020F0502020204030204" pitchFamily="34" charset="0"/>
                <a:ea typeface="Calibri" panose="020F0502020204030204" pitchFamily="34" charset="0"/>
                <a:cs typeface="Times New Roman" panose="02020603050405020304" pitchFamily="18" charset="0"/>
              </a:rPr>
              <a:t>Service</a:t>
            </a:r>
            <a:r>
              <a:rPr lang="es-US" altLang="en-US" dirty="0">
                <a:latin typeface="Calibri" panose="020F0502020204030204" pitchFamily="34" charset="0"/>
                <a:ea typeface="Calibri" panose="020F0502020204030204" pitchFamily="34" charset="0"/>
                <a:cs typeface="Times New Roman" panose="02020603050405020304" pitchFamily="18" charset="0"/>
              </a:rPr>
              <a:t> (IHS) es el proveedor primario de la población de indios americanos e indígenas de Alaska (AI/AN) con Medicare. No se les puede cobrar ningún gasto compartido a las personas AI/AN. Las farmacias de IHS, tribales e indígenas urbanas (I/T/U), es decir, una farmacia operada por IHS, una tribu u organización tribal indígena, o una organización indígena urbana, todas las cuales se definen en la Sección 4 de la Ley de Mejoramiento de Atención a la Salud Indígena de 1976, 25 USC 1603, deben renunciar a los copagos o deducibles que hubiera aplicado un plan de medicamentos de Medicare.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Muchos centros de salud para indígenas participan en el programa de medicamentos de Medicare. Si recibe los medicamentos recetados a través de un centro de salud indígena, no deberá pagar nada y su cobertura no se interrumpirá. La coordinación de beneficios con IHS y las tribus está ligada a la contratación de farmacias en red. Las regulaciones exigen a todos los patrocinadores de cobertura de medicamentos de Medicare que ofrezcan contratos en red a todas las farmacias I/T/U que operen en sus áreas de servicio. Los planes además deberán comprobar ante Medicare que ofrecen acceso conveniente a las farmacias I/T/U a las personas inscritas que son AI/AN. El IHS es cobertura acreditable y las personas que tienen derecho a los servicios del IHS no están sujetas a la multa por inscripción tardía de la Parte D.</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344FF7D1-1394-164E-EBEA-8DDDD65AE293}"/>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19811" name="Notes Placeholder 2">
            <a:extLst>
              <a:ext uri="{FF2B5EF4-FFF2-40B4-BE49-F238E27FC236}">
                <a16:creationId xmlns:a16="http://schemas.microsoft.com/office/drawing/2014/main" id="{C714D3FD-756F-5181-E7CC-A1A814431234}"/>
              </a:ext>
            </a:extLst>
          </p:cNvPr>
          <p:cNvSpPr>
            <a:spLocks noGrp="1" noChangeArrowheads="1"/>
          </p:cNvSpPr>
          <p:nvPr>
            <p:ph type="body" idx="1"/>
          </p:nvPr>
        </p:nvSpPr>
        <p:spPr>
          <a:xfrm>
            <a:off x="273224" y="3720480"/>
            <a:ext cx="6739185" cy="5539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spcAft>
                <a:spcPts val="600"/>
              </a:spcAft>
            </a:pPr>
            <a:r>
              <a:rPr lang="es-US" altLang="en-US" sz="1150"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sz="115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50" dirty="0">
                <a:latin typeface="Calibri" panose="020F0502020204030204" pitchFamily="34" charset="0"/>
                <a:ea typeface="Calibri" panose="020F0502020204030204" pitchFamily="34" charset="0"/>
                <a:cs typeface="Times New Roman" panose="02020603050405020304" pitchFamily="18" charset="0"/>
              </a:rPr>
              <a:t>Los </a:t>
            </a:r>
            <a:r>
              <a:rPr lang="es-US" altLang="en-US" sz="1150" b="1" dirty="0">
                <a:latin typeface="Calibri" panose="020F0502020204030204" pitchFamily="34" charset="0"/>
                <a:ea typeface="Calibri" panose="020F0502020204030204" pitchFamily="34" charset="0"/>
                <a:cs typeface="Times New Roman" panose="02020603050405020304" pitchFamily="18" charset="0"/>
              </a:rPr>
              <a:t>beneficios de Asuntos de veteranos (VA)</a:t>
            </a:r>
            <a:r>
              <a:rPr lang="es-US" altLang="en-US" sz="1150" dirty="0">
                <a:latin typeface="Calibri" panose="020F0502020204030204" pitchFamily="34" charset="0"/>
                <a:ea typeface="Calibri" panose="020F0502020204030204" pitchFamily="34" charset="0"/>
                <a:cs typeface="Times New Roman" panose="02020603050405020304" pitchFamily="18" charset="0"/>
              </a:rPr>
              <a:t>, que incluyen cobertura para medicamentos recetados, son aparte y distintos de los beneficios que ofrece la cobertura de medicamentos de Medicare. Por motivos legales, VA no puede facturar a Medicare. Aunque una persona con Medicare podrá ser elegible para recibir los beneficios de VA para los medicamentos recetados e inscribirse en un plan de medicamentos de Medicare, no es posible utilizar ambos beneficios para una única receta. En general, las recetas de VA deben haber sido expedidas por un médico de VA y solamente pueden surtirse en un centro de VA o a través de las operaciones del sistema de Farmacia consolidada de envío por correo de medicamentos para pacientes ambulatorios de VA. VA no surte recetas para los patrocinadores de la cobertura de medicamentos. Dado que los beneficios de VA y de la cobertura de medicamentos son aparte y distintos, el pago por parte de un veterano del copago de VA por un medicamento no se toma en cuenta en los costos brutos de medicamentos cubiertos, o gastos de bolsillo reales (</a:t>
            </a:r>
            <a:r>
              <a:rPr lang="es-US" altLang="en-US" sz="1150" dirty="0" err="1">
                <a:latin typeface="Calibri" panose="020F0502020204030204" pitchFamily="34" charset="0"/>
                <a:ea typeface="Calibri" panose="020F0502020204030204" pitchFamily="34" charset="0"/>
                <a:cs typeface="Times New Roman" panose="02020603050405020304" pitchFamily="18" charset="0"/>
              </a:rPr>
              <a:t>TrOOP</a:t>
            </a:r>
            <a:r>
              <a:rPr lang="es-US" altLang="en-US" sz="1150" dirty="0">
                <a:latin typeface="Calibri" panose="020F0502020204030204" pitchFamily="34" charset="0"/>
                <a:ea typeface="Calibri" panose="020F0502020204030204" pitchFamily="34" charset="0"/>
                <a:cs typeface="Times New Roman" panose="02020603050405020304" pitchFamily="18" charset="0"/>
              </a:rPr>
              <a:t>), de su beneficio de la cobertura de medicamentos. Ya que la cobertura de medicamentos recetados de VA es una cobertura acreditable, no tendrá que afrontar una multa si se atrasa la inscripción en un plan de medicamentos de Medicare. Sin embargo, cuando los medicamentos recetados no estén cubiertos en su totalidad por los beneficios del VA, se podrá beneficiar de la inscripción en un plan de medicamentos de Medicare, en particular si es elegible para recibir ayuda adicional.</a:t>
            </a:r>
            <a:endParaRPr lang="en-US" altLang="en-US" sz="115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50" dirty="0">
                <a:latin typeface="Calibri" panose="020F0502020204030204" pitchFamily="34" charset="0"/>
                <a:ea typeface="Calibri" panose="020F0502020204030204" pitchFamily="34" charset="0"/>
                <a:cs typeface="Times New Roman" panose="02020603050405020304" pitchFamily="18" charset="0"/>
              </a:rPr>
              <a:t>La </a:t>
            </a:r>
            <a:r>
              <a:rPr lang="es-US" altLang="en-US" sz="1150" b="1" dirty="0">
                <a:latin typeface="Calibri" panose="020F0502020204030204" pitchFamily="34" charset="0"/>
                <a:ea typeface="Calibri" panose="020F0502020204030204" pitchFamily="34" charset="0"/>
                <a:cs typeface="Times New Roman" panose="02020603050405020304" pitchFamily="18" charset="0"/>
              </a:rPr>
              <a:t>cobertura de TRICARE </a:t>
            </a:r>
            <a:r>
              <a:rPr lang="es-US" altLang="en-US" sz="1150" b="1" dirty="0" err="1">
                <a:latin typeface="Calibri" panose="020F0502020204030204" pitchFamily="34" charset="0"/>
                <a:ea typeface="Calibri" panose="020F0502020204030204" pitchFamily="34" charset="0"/>
                <a:cs typeface="Times New Roman" panose="02020603050405020304" pitchFamily="18" charset="0"/>
              </a:rPr>
              <a:t>for</a:t>
            </a:r>
            <a:r>
              <a:rPr lang="es-US" altLang="en-US" sz="1150" b="1" dirty="0">
                <a:latin typeface="Calibri" panose="020F0502020204030204" pitchFamily="34" charset="0"/>
                <a:ea typeface="Calibri" panose="020F0502020204030204" pitchFamily="34" charset="0"/>
                <a:cs typeface="Times New Roman" panose="02020603050405020304" pitchFamily="18" charset="0"/>
              </a:rPr>
              <a:t> </a:t>
            </a:r>
            <a:r>
              <a:rPr lang="es-US" altLang="en-US" sz="1150" b="1" dirty="0" err="1">
                <a:latin typeface="Calibri" panose="020F0502020204030204" pitchFamily="34" charset="0"/>
                <a:ea typeface="Calibri" panose="020F0502020204030204" pitchFamily="34" charset="0"/>
                <a:cs typeface="Times New Roman" panose="02020603050405020304" pitchFamily="18" charset="0"/>
              </a:rPr>
              <a:t>Life</a:t>
            </a:r>
            <a:r>
              <a:rPr lang="es-US" altLang="en-US" sz="1150" b="1" dirty="0">
                <a:latin typeface="Calibri" panose="020F0502020204030204" pitchFamily="34" charset="0"/>
                <a:ea typeface="Calibri" panose="020F0502020204030204" pitchFamily="34" charset="0"/>
                <a:cs typeface="Times New Roman" panose="02020603050405020304" pitchFamily="18" charset="0"/>
              </a:rPr>
              <a:t> (TFL) </a:t>
            </a:r>
            <a:r>
              <a:rPr lang="es-US" altLang="en-US" sz="1150" dirty="0">
                <a:latin typeface="Calibri" panose="020F0502020204030204" pitchFamily="34" charset="0"/>
                <a:ea typeface="Calibri" panose="020F0502020204030204" pitchFamily="34" charset="0"/>
                <a:cs typeface="Times New Roman" panose="02020603050405020304" pitchFamily="18" charset="0"/>
              </a:rPr>
              <a:t>incluye beneficios de medicamentos recetados. TFL es el pagador secundario y paga después de Medicare en la medida en que un beneficio sea pagadero tanto por Medicare como por TRICARE. El beneficio de farmacia de TRICARE </a:t>
            </a:r>
            <a:r>
              <a:rPr lang="es-US" altLang="en-US" sz="1150" dirty="0" err="1">
                <a:latin typeface="Calibri" panose="020F0502020204030204" pitchFamily="34" charset="0"/>
                <a:ea typeface="Calibri" panose="020F0502020204030204" pitchFamily="34" charset="0"/>
                <a:cs typeface="Times New Roman" panose="02020603050405020304" pitchFamily="18" charset="0"/>
              </a:rPr>
              <a:t>for</a:t>
            </a:r>
            <a:r>
              <a:rPr lang="es-US" altLang="en-US" sz="1150" dirty="0">
                <a:latin typeface="Calibri" panose="020F0502020204030204" pitchFamily="34" charset="0"/>
                <a:ea typeface="Calibri" panose="020F0502020204030204" pitchFamily="34" charset="0"/>
                <a:cs typeface="Times New Roman" panose="02020603050405020304" pitchFamily="18" charset="0"/>
              </a:rPr>
              <a:t> </a:t>
            </a:r>
            <a:r>
              <a:rPr lang="es-US" altLang="en-US" sz="1150" dirty="0" err="1">
                <a:latin typeface="Calibri" panose="020F0502020204030204" pitchFamily="34" charset="0"/>
                <a:ea typeface="Calibri" panose="020F0502020204030204" pitchFamily="34" charset="0"/>
                <a:cs typeface="Times New Roman" panose="02020603050405020304" pitchFamily="18" charset="0"/>
              </a:rPr>
              <a:t>Life</a:t>
            </a:r>
            <a:r>
              <a:rPr lang="es-US" altLang="en-US" sz="1150" dirty="0">
                <a:latin typeface="Calibri" panose="020F0502020204030204" pitchFamily="34" charset="0"/>
                <a:ea typeface="Calibri" panose="020F0502020204030204" pitchFamily="34" charset="0"/>
                <a:cs typeface="Times New Roman" panose="02020603050405020304" pitchFamily="18" charset="0"/>
              </a:rPr>
              <a:t> se combina con la Parte D de Medicare y paga los costos compartidos restante del beneficiario, teniendo como límite el costo compartido que el beneficiario habría pagado de otra manera en TRICARE. Sin embargo, esto se aplica sólo si el beneficiario está inscrito en un plan de la Parte D, el medicamento es un medicamento cubierto por la Parte D, el medicamento cubierto por la Parte D también está cubierto por TRICARE, y el medicamento se obtiene en una farmacia que participa tanto en la red del plan de la Parte D como en la de TRICARE. </a:t>
            </a:r>
            <a:endParaRPr lang="en-US" altLang="en-US" sz="115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50" dirty="0">
                <a:latin typeface="Calibri" panose="020F0502020204030204" pitchFamily="34" charset="0"/>
                <a:ea typeface="Calibri" panose="020F0502020204030204" pitchFamily="34" charset="0"/>
                <a:cs typeface="Times New Roman" panose="02020603050405020304" pitchFamily="18" charset="0"/>
              </a:rPr>
              <a:t>Estos beneficios califican como cobertura acreditable (lo que significa que son tan buenos o mejores que el beneficio de cobertura de medicamentos de Medicare). No es necesario que las personas que tienen TFL se inscriban en un plan de medicamentos de Medicare cuando gozan de los beneficios de farmacia de TFL. Si optan por inscribirse en un plan de medicamentos de Medicare en una fecha posterior, no se les cobrará ninguna multa por inscripción tardía.</a:t>
            </a:r>
            <a:endParaRPr lang="en-US" altLang="en-US" sz="115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6BEB69A0-FD06-01C8-C5A5-DFBF86C43B6E}"/>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21859" name="Notes Placeholder 2">
            <a:extLst>
              <a:ext uri="{FF2B5EF4-FFF2-40B4-BE49-F238E27FC236}">
                <a16:creationId xmlns:a16="http://schemas.microsoft.com/office/drawing/2014/main" id="{962955EB-763A-CBF9-3924-4C97058A373F}"/>
              </a:ext>
            </a:extLst>
          </p:cNvPr>
          <p:cNvSpPr>
            <a:spLocks noGrp="1" noChangeArrowheads="1"/>
          </p:cNvSpPr>
          <p:nvPr>
            <p:ph type="body" idx="1"/>
          </p:nvPr>
        </p:nvSpPr>
        <p:spPr>
          <a:xfrm>
            <a:off x="719138" y="3744913"/>
            <a:ext cx="5851525" cy="533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Según la Ley de Modernización de Medicare (MMA), las personas que tienen tanto </a:t>
            </a:r>
            <a:r>
              <a:rPr lang="es-US" altLang="en-US" b="1" dirty="0">
                <a:latin typeface="Calibri" panose="020F0502020204030204" pitchFamily="34" charset="0"/>
                <a:ea typeface="Calibri" panose="020F0502020204030204" pitchFamily="34" charset="0"/>
                <a:cs typeface="Times New Roman" panose="02020603050405020304" pitchFamily="18" charset="0"/>
              </a:rPr>
              <a:t>Medicare como los beneficios completos de Medicaid</a:t>
            </a:r>
            <a:r>
              <a:rPr lang="es-US" altLang="en-US" dirty="0">
                <a:latin typeface="Calibri" panose="020F0502020204030204" pitchFamily="34" charset="0"/>
                <a:ea typeface="Calibri" panose="020F0502020204030204" pitchFamily="34" charset="0"/>
                <a:cs typeface="Times New Roman" panose="02020603050405020304" pitchFamily="18" charset="0"/>
              </a:rPr>
              <a:t> obtienen cobertura de medicamentos de Medicare en lugar de Medicaid. Los estados pueden ofrecer la cobertura de Medicaid para los medicamentos que la MMA excluye de la cobertura de la Parte D. Algunos planes de necesidades especiales (SNP) de Medicare coordinan los servicios cubiertos por Medicare, incluida la cobertura de medicamentos, para personas con Medicare y Medicaid.</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Si obtiene ayuda del </a:t>
            </a:r>
            <a:r>
              <a:rPr lang="es-US" altLang="en-US" b="1" dirty="0">
                <a:latin typeface="Calibri" panose="020F0502020204030204" pitchFamily="34" charset="0"/>
                <a:ea typeface="Calibri" panose="020F0502020204030204" pitchFamily="34" charset="0"/>
                <a:cs typeface="Times New Roman" panose="02020603050405020304" pitchFamily="18" charset="0"/>
              </a:rPr>
              <a:t>Programa estatal de asistencia farmacéutica (SPAP)</a:t>
            </a:r>
            <a:r>
              <a:rPr lang="es-US" altLang="en-US" dirty="0">
                <a:latin typeface="Calibri" panose="020F0502020204030204" pitchFamily="34" charset="0"/>
                <a:ea typeface="Calibri" panose="020F0502020204030204" pitchFamily="34" charset="0"/>
                <a:cs typeface="Times New Roman" panose="02020603050405020304" pitchFamily="18" charset="0"/>
              </a:rPr>
              <a:t>, Medicare paga primero. El estado puede ayudar a pagar algunos costos de la Parte D para recetas, primas del plan de medicamentos u otros costos de medicamentos. Averigüe si su estado tiene un </a:t>
            </a:r>
            <a:r>
              <a:rPr lang="es-US" alt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Programa estatal de asistencia farmacéutica</a:t>
            </a:r>
            <a:r>
              <a:rPr lang="es-US" altLang="en-US" dirty="0">
                <a:latin typeface="Calibri" panose="020F0502020204030204" pitchFamily="34" charset="0"/>
                <a:ea typeface="Calibri" panose="020F0502020204030204" pitchFamily="34" charset="0"/>
                <a:cs typeface="Times New Roman" panose="02020603050405020304" pitchFamily="18" charset="0"/>
              </a:rPr>
              <a:t>.</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Aft>
                <a:spcPts val="4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Programa de Asistencia para Medicamentos contra el SIDA (ADAP)</a:t>
            </a:r>
            <a:r>
              <a:rPr lang="es-US" altLang="en-US" dirty="0">
                <a:latin typeface="Calibri" panose="020F0502020204030204" pitchFamily="34" charset="0"/>
                <a:ea typeface="Calibri" panose="020F0502020204030204" pitchFamily="34" charset="0"/>
                <a:cs typeface="Times New Roman" panose="02020603050405020304" pitchFamily="18" charset="0"/>
              </a:rPr>
              <a:t>: Es un programa administrado por el Estado y autorizado en virtud del Título II de la Ley CARE que proporciona medicamentos aprobados por la FDA a personas de bajos ingresos con la enfermedad del VIH que tienen una cobertura limitada o nula del seguro privado o de Medicaid.  Los ADAP son un componente integral de la red de seguridad para los pacientes con VIH/SIDA, ya que cubren las lagunas de cobertura de los seguros públicos y privados para los tratamientos farmacológicos críticos contra el VIH/SIDA. Si recibe ayuda del ADAP, Medicare paga en primer lugar. Los gastos pagados por un ADAP cuentan para los </a:t>
            </a:r>
            <a:r>
              <a:rPr lang="es-US" altLang="en-US" dirty="0" err="1">
                <a:latin typeface="Calibri" panose="020F0502020204030204" pitchFamily="34" charset="0"/>
                <a:ea typeface="Calibri" panose="020F0502020204030204" pitchFamily="34" charset="0"/>
                <a:cs typeface="Times New Roman" panose="02020603050405020304" pitchFamily="18" charset="0"/>
              </a:rPr>
              <a:t>TrOOP</a:t>
            </a:r>
            <a:r>
              <a:rPr lang="es-US" altLang="en-US" dirty="0">
                <a:latin typeface="Calibri" panose="020F0502020204030204" pitchFamily="34" charset="0"/>
                <a:ea typeface="Calibri" panose="020F0502020204030204" pitchFamily="34" charset="0"/>
                <a:cs typeface="Times New Roman" panose="02020603050405020304" pitchFamily="18" charset="0"/>
              </a:rPr>
              <a:t> del beneficiario.</a:t>
            </a:r>
            <a:endParaRPr lang="en-US" altLang="en-US" dirty="0">
              <a:latin typeface="Calibri" panose="020F0502020204030204" pitchFamily="34" charset="0"/>
              <a:ea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7400E0B3-2C60-AF28-F041-C7492B20278F}"/>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23907" name="Notes Placeholder 2">
            <a:extLst>
              <a:ext uri="{FF2B5EF4-FFF2-40B4-BE49-F238E27FC236}">
                <a16:creationId xmlns:a16="http://schemas.microsoft.com/office/drawing/2014/main" id="{F4BBBEB7-E9F6-292F-639E-E07049625AE8}"/>
              </a:ext>
            </a:extLst>
          </p:cNvPr>
          <p:cNvSpPr>
            <a:spLocks noGrp="1" noChangeArrowheads="1"/>
          </p:cNvSpPr>
          <p:nvPr>
            <p:ph type="body" idx="1"/>
          </p:nvPr>
        </p:nvSpPr>
        <p:spPr>
          <a:xfrm>
            <a:off x="273224" y="3744913"/>
            <a:ext cx="6624736" cy="51601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400"/>
              </a:spcAft>
            </a:pPr>
            <a:r>
              <a:rPr lang="es-US" altLang="en-US" sz="1050"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sz="105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050" dirty="0">
                <a:latin typeface="Calibri" panose="020F0502020204030204" pitchFamily="34" charset="0"/>
                <a:ea typeface="Calibri" panose="020F0502020204030204" pitchFamily="34" charset="0"/>
                <a:cs typeface="Times New Roman" panose="02020603050405020304" pitchFamily="18" charset="0"/>
              </a:rPr>
              <a:t>Si usted cuenta con la cobertura de un </a:t>
            </a:r>
            <a:r>
              <a:rPr lang="es-US" altLang="en-US" sz="1050" b="1" dirty="0">
                <a:latin typeface="Calibri" panose="020F0502020204030204" pitchFamily="34" charset="0"/>
                <a:ea typeface="Calibri" panose="020F0502020204030204" pitchFamily="34" charset="0"/>
                <a:cs typeface="Times New Roman" panose="02020603050405020304" pitchFamily="18" charset="0"/>
              </a:rPr>
              <a:t>seguro sin culpa o de responsabilidad civil</a:t>
            </a:r>
            <a:r>
              <a:rPr lang="es-US" altLang="en-US" sz="1050" dirty="0">
                <a:latin typeface="Calibri" panose="020F0502020204030204" pitchFamily="34" charset="0"/>
                <a:ea typeface="Calibri" panose="020F0502020204030204" pitchFamily="34" charset="0"/>
                <a:cs typeface="Times New Roman" panose="02020603050405020304" pitchFamily="18" charset="0"/>
              </a:rPr>
              <a:t>, por ejemplo, por un accidente automovilístico, lesión en un lugar público o negligencia médica, Medicare paga primero por las recetas cubiertas por la Parte D que no estén relacionadas con el accidente o lesión.</a:t>
            </a:r>
            <a:endParaRPr lang="en-US" altLang="en-US" sz="105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050" dirty="0">
                <a:latin typeface="Calibri" panose="020F0502020204030204" pitchFamily="34" charset="0"/>
                <a:ea typeface="Calibri" panose="020F0502020204030204" pitchFamily="34" charset="0"/>
                <a:cs typeface="Times New Roman" panose="02020603050405020304" pitchFamily="18" charset="0"/>
              </a:rPr>
              <a:t>Si recibe ayuda de un</a:t>
            </a:r>
            <a:r>
              <a:rPr lang="es-US" altLang="en-US" sz="1050" b="1" dirty="0">
                <a:latin typeface="Calibri" panose="020F0502020204030204" pitchFamily="34" charset="0"/>
                <a:ea typeface="Calibri" panose="020F0502020204030204" pitchFamily="34" charset="0"/>
                <a:cs typeface="Times New Roman" panose="02020603050405020304" pitchFamily="18" charset="0"/>
              </a:rPr>
              <a:t> Programa de asistencia al paciente (PAP)</a:t>
            </a:r>
            <a:r>
              <a:rPr lang="es-US" altLang="en-US" sz="1050" dirty="0">
                <a:latin typeface="Calibri" panose="020F0502020204030204" pitchFamily="34" charset="0"/>
                <a:ea typeface="Calibri" panose="020F0502020204030204" pitchFamily="34" charset="0"/>
                <a:cs typeface="Times New Roman" panose="02020603050405020304" pitchFamily="18" charset="0"/>
              </a:rPr>
              <a:t> patrocinado por el fabricante, esa ayuda no contará para sus costos de </a:t>
            </a:r>
            <a:r>
              <a:rPr lang="es-US" altLang="en-US" sz="1050" dirty="0" err="1">
                <a:latin typeface="Calibri" panose="020F0502020204030204" pitchFamily="34" charset="0"/>
                <a:ea typeface="Calibri" panose="020F0502020204030204" pitchFamily="34" charset="0"/>
                <a:cs typeface="Times New Roman" panose="02020603050405020304" pitchFamily="18" charset="0"/>
              </a:rPr>
              <a:t>TrOOP</a:t>
            </a:r>
            <a:r>
              <a:rPr lang="es-US" altLang="en-US" sz="1050" dirty="0">
                <a:latin typeface="Calibri" panose="020F0502020204030204" pitchFamily="34" charset="0"/>
                <a:ea typeface="Calibri" panose="020F0502020204030204" pitchFamily="34" charset="0"/>
                <a:cs typeface="Times New Roman" panose="02020603050405020304" pitchFamily="18" charset="0"/>
              </a:rPr>
              <a:t>. Medicare recomienda a los PAP a intercambiar archivos de elegibilidad con Medicare para que los planes de medicamentos de Medicare conozcan su elegibilidad para la asistencia de PAP y puedan configurar las correcciones correspondientes en su sistema informático para que muestren cuándo se obtienen los medicamentos de forma gratuita en virtud del PAP. Los PAP podrán cobrar un pequeño copago al entregar esta asistencia en especie, y ese monto podría tenerse en cuenta para los </a:t>
            </a:r>
            <a:r>
              <a:rPr lang="es-US" altLang="en-US" sz="1050" dirty="0" err="1">
                <a:latin typeface="Calibri" panose="020F0502020204030204" pitchFamily="34" charset="0"/>
                <a:ea typeface="Calibri" panose="020F0502020204030204" pitchFamily="34" charset="0"/>
                <a:cs typeface="Times New Roman" panose="02020603050405020304" pitchFamily="18" charset="0"/>
              </a:rPr>
              <a:t>TrOOP</a:t>
            </a:r>
            <a:r>
              <a:rPr lang="es-US" altLang="en-US" sz="1050" dirty="0">
                <a:latin typeface="Calibri" panose="020F0502020204030204" pitchFamily="34" charset="0"/>
                <a:ea typeface="Calibri" panose="020F0502020204030204" pitchFamily="34" charset="0"/>
                <a:cs typeface="Times New Roman" panose="02020603050405020304" pitchFamily="18" charset="0"/>
              </a:rPr>
              <a:t>. Usted tendrá que presentar una reclamación por escrito al plan de medicamentos, junto con la documentación del copago.</a:t>
            </a:r>
            <a:endParaRPr lang="en-US" altLang="en-US" sz="105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050" dirty="0">
                <a:latin typeface="Calibri" panose="020F0502020204030204" pitchFamily="34" charset="0"/>
                <a:ea typeface="Calibri" panose="020F0502020204030204" pitchFamily="34" charset="0"/>
                <a:cs typeface="Times New Roman" panose="02020603050405020304" pitchFamily="18" charset="0"/>
              </a:rPr>
              <a:t>Si obtiene ayuda de un </a:t>
            </a:r>
            <a:r>
              <a:rPr lang="es-US" altLang="en-US" sz="1050" b="1" dirty="0">
                <a:latin typeface="Calibri" panose="020F0502020204030204" pitchFamily="34" charset="0"/>
                <a:ea typeface="Calibri" panose="020F0502020204030204" pitchFamily="34" charset="0"/>
                <a:cs typeface="Times New Roman" panose="02020603050405020304" pitchFamily="18" charset="0"/>
              </a:rPr>
              <a:t>programa de beneficencia</a:t>
            </a:r>
            <a:r>
              <a:rPr lang="es-US" altLang="en-US" sz="1050" dirty="0">
                <a:latin typeface="Calibri" panose="020F0502020204030204" pitchFamily="34" charset="0"/>
                <a:ea typeface="Calibri" panose="020F0502020204030204" pitchFamily="34" charset="0"/>
                <a:cs typeface="Times New Roman" panose="02020603050405020304" pitchFamily="18" charset="0"/>
              </a:rPr>
              <a:t>, puede presentar una tarjeta de identificación para venta al público en el punto de venta para obtener ayuda financiera. Las organizaciones benéficas que eligen participar en el intercambio electrónico de datos pueden acelerar la liquidación de las reclamaciones en el punto de venta. Algunas organizaciones benéficas exigen que se presente una reclamación impresa y luego envían las reclamaciones al contratista de </a:t>
            </a:r>
            <a:r>
              <a:rPr lang="es-US" altLang="en-US" sz="1050" dirty="0" err="1">
                <a:latin typeface="Calibri" panose="020F0502020204030204" pitchFamily="34" charset="0"/>
                <a:ea typeface="Calibri" panose="020F0502020204030204" pitchFamily="34" charset="0"/>
                <a:cs typeface="Times New Roman" panose="02020603050405020304" pitchFamily="18" charset="0"/>
              </a:rPr>
              <a:t>TrOOP</a:t>
            </a:r>
            <a:r>
              <a:rPr lang="es-US" altLang="en-US" sz="1050" dirty="0">
                <a:latin typeface="Calibri" panose="020F0502020204030204" pitchFamily="34" charset="0"/>
                <a:ea typeface="Calibri" panose="020F0502020204030204" pitchFamily="34" charset="0"/>
                <a:cs typeface="Times New Roman" panose="02020603050405020304" pitchFamily="18" charset="0"/>
              </a:rPr>
              <a:t> en un formulario por lotes para que los costos de </a:t>
            </a:r>
            <a:r>
              <a:rPr lang="es-US" altLang="en-US" sz="1050" dirty="0" err="1">
                <a:latin typeface="Calibri" panose="020F0502020204030204" pitchFamily="34" charset="0"/>
                <a:ea typeface="Calibri" panose="020F0502020204030204" pitchFamily="34" charset="0"/>
                <a:cs typeface="Times New Roman" panose="02020603050405020304" pitchFamily="18" charset="0"/>
              </a:rPr>
              <a:t>TrOOP</a:t>
            </a:r>
            <a:r>
              <a:rPr lang="es-US" altLang="en-US" sz="1050" dirty="0">
                <a:latin typeface="Calibri" panose="020F0502020204030204" pitchFamily="34" charset="0"/>
                <a:ea typeface="Calibri" panose="020F0502020204030204" pitchFamily="34" charset="0"/>
                <a:cs typeface="Times New Roman" panose="02020603050405020304" pitchFamily="18" charset="0"/>
              </a:rPr>
              <a:t> puedan calcularse con precisión. Toda ayuda financiera que una organización benéfica ofrezca en su nombre contará para el umbral catastrófico de </a:t>
            </a:r>
            <a:r>
              <a:rPr lang="es-US" altLang="en-US" sz="1050" dirty="0" err="1">
                <a:latin typeface="Calibri" panose="020F0502020204030204" pitchFamily="34" charset="0"/>
                <a:ea typeface="Calibri" panose="020F0502020204030204" pitchFamily="34" charset="0"/>
                <a:cs typeface="Times New Roman" panose="02020603050405020304" pitchFamily="18" charset="0"/>
              </a:rPr>
              <a:t>TrOOP</a:t>
            </a:r>
            <a:r>
              <a:rPr lang="es-US" altLang="en-US" sz="1050" dirty="0">
                <a:latin typeface="Calibri" panose="020F0502020204030204" pitchFamily="34" charset="0"/>
                <a:ea typeface="Calibri" panose="020F0502020204030204" pitchFamily="34" charset="0"/>
                <a:cs typeface="Times New Roman" panose="02020603050405020304" pitchFamily="18" charset="0"/>
              </a:rPr>
              <a:t>, a menos que se trate de un GHP, programa de salud financiado por el gobierno u otro acuerdo de pago de terceros.</a:t>
            </a:r>
            <a:endParaRPr lang="en-US" altLang="en-US" sz="105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400"/>
              </a:spcAft>
            </a:pPr>
            <a:r>
              <a:rPr lang="es-US" altLang="en-US" sz="1050" dirty="0">
                <a:latin typeface="Calibri" panose="020F0502020204030204" pitchFamily="34" charset="0"/>
                <a:ea typeface="Calibri" panose="020F0502020204030204" pitchFamily="34" charset="0"/>
                <a:cs typeface="Times New Roman" panose="02020603050405020304" pitchFamily="18" charset="0"/>
              </a:rPr>
              <a:t>Si usted tiene cobertura del </a:t>
            </a:r>
            <a:r>
              <a:rPr lang="es-US" altLang="en-US" sz="1050" b="1" dirty="0">
                <a:latin typeface="Calibri" panose="020F0502020204030204" pitchFamily="34" charset="0"/>
                <a:ea typeface="Calibri" panose="020F0502020204030204" pitchFamily="34" charset="0"/>
                <a:cs typeface="Times New Roman" panose="02020603050405020304" pitchFamily="18" charset="0"/>
              </a:rPr>
              <a:t>seguro de compensación a los trabajadores</a:t>
            </a:r>
            <a:r>
              <a:rPr lang="es-US" altLang="en-US" sz="1050" dirty="0">
                <a:latin typeface="Calibri" panose="020F0502020204030204" pitchFamily="34" charset="0"/>
                <a:ea typeface="Calibri" panose="020F0502020204030204" pitchFamily="34" charset="0"/>
                <a:cs typeface="Times New Roman" panose="02020603050405020304" pitchFamily="18" charset="0"/>
              </a:rPr>
              <a:t>, Medicare pagará primero las recetas cubiertas que no estén relacionadas con la lesión o enfermedad laboral. Los planes de medicamentos de Medicare realizarán siempre un pago primario condicional para aliviar la carga del tenedor de la póliza, a menos que se apliquen ciertas situaciones. El plan de medicamentos de Medicare no pagará si sabe que usted tiene el seguro de compensación a los trabajadores, beneficios del Programa Federal de Neumoconiosis o cobertura sin culpa/responsabilidad civil y ha establecido previamente que un determinado medicamento se usa exclusivamente para tratar una enfermedad o lesión relacionada. Por ejemplo, cuando se vuelve a surtir una receta pagada con anterioridad por el seguro de compensación a los trabajadores, el plan de medicamentos de Medicare puede rechazar el pago primario y pasar automáticamente a ser el pagador secundario. El pago es condicional porque debe reembolsarse a Medicare cuando se llegue a un acuerdo de pago, decisión judicial o indemnización.</a:t>
            </a:r>
            <a:endParaRPr lang="en-US" altLang="en-US" sz="1050" dirty="0">
              <a:solidFill>
                <a:srgbClr val="000000"/>
              </a:solidFill>
              <a:latin typeface="Calibri" panose="020F0502020204030204" pitchFamily="34" charset="0"/>
              <a:ea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C1771380-884A-EE84-BB31-68923DC8D92C}"/>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36209" name="Notes Placeholder 2">
            <a:extLst>
              <a:ext uri="{FF2B5EF4-FFF2-40B4-BE49-F238E27FC236}">
                <a16:creationId xmlns:a16="http://schemas.microsoft.com/office/drawing/2014/main" id="{82BDFD23-C18D-4069-A4FF-E69767A1AF70}"/>
              </a:ext>
            </a:extLst>
          </p:cNvPr>
          <p:cNvSpPr>
            <a:spLocks noGrp="1" noChangeArrowheads="1"/>
          </p:cNvSpPr>
          <p:nvPr>
            <p:ph type="body" idx="1"/>
          </p:nvPr>
        </p:nvSpPr>
        <p:spPr>
          <a:ln/>
        </p:spPr>
        <p:txBody>
          <a:bodyPr/>
          <a:lstStyle/>
          <a:p>
            <a:pPr>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defRPr/>
            </a:pPr>
            <a:r>
              <a:rPr lang="es-US" dirty="0">
                <a:latin typeface="Calibri" panose="020F0502020204030204" pitchFamily="34" charset="0"/>
                <a:ea typeface="Calibri" panose="020F0502020204030204" pitchFamily="34" charset="0"/>
                <a:cs typeface="Times New Roman" panose="02020603050405020304" pitchFamily="18" charset="0"/>
              </a:rPr>
              <a:t>Compruebe sus conocimientos. Pregunta 4</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Para las personas cubiertas por Medicare </a:t>
            </a:r>
            <a:r>
              <a:rPr lang="es-US" b="1" i="1" dirty="0">
                <a:latin typeface="Calibri" panose="020F0502020204030204" pitchFamily="34" charset="0"/>
                <a:ea typeface="Calibri" panose="020F0502020204030204" pitchFamily="34" charset="0"/>
                <a:cs typeface="Times New Roman" panose="02020603050405020304" pitchFamily="18" charset="0"/>
              </a:rPr>
              <a:t>y</a:t>
            </a:r>
            <a:r>
              <a:rPr lang="es-US" b="1" dirty="0">
                <a:latin typeface="Calibri" panose="020F0502020204030204" pitchFamily="34" charset="0"/>
                <a:ea typeface="Calibri" panose="020F0502020204030204" pitchFamily="34" charset="0"/>
                <a:cs typeface="Times New Roman" panose="02020603050405020304" pitchFamily="18" charset="0"/>
              </a:rPr>
              <a:t> todos los beneficios de Medicaid que tienen un problema médico cubierto por el seguro de compensación a los trabajadores, Medicare paga: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spcBef>
                <a:spcPts val="0"/>
              </a:spcBef>
              <a:spcAft>
                <a:spcPts val="6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Todas las recetas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spcBef>
                <a:spcPts val="0"/>
              </a:spcBef>
              <a:spcAft>
                <a:spcPts val="600"/>
              </a:spcAft>
              <a:buFont typeface="+mj-lt"/>
              <a:buAutoNum type="alphaLcPeriod"/>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Recetas que no estén relacionadas con lesiones o enfermedades de trabajo</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defRPr/>
            </a:pPr>
            <a:r>
              <a:rPr lang="es-US" b="1" dirty="0">
                <a:latin typeface="Calibri" panose="020F0502020204030204" pitchFamily="34" charset="0"/>
                <a:ea typeface="Calibri" panose="020F0502020204030204" pitchFamily="34" charset="0"/>
                <a:cs typeface="Times New Roman" panose="02020603050405020304" pitchFamily="18" charset="0"/>
              </a:rPr>
              <a:t>Respuesta: b. [Medicare paga] los medicamentos recetados que estén relacionados con lesiones o enfermedades de trabajo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defRPr/>
            </a:pPr>
            <a:r>
              <a:rPr lang="es-US" dirty="0">
                <a:latin typeface="Calibri" panose="020F0502020204030204" pitchFamily="34" charset="0"/>
                <a:ea typeface="Calibri" panose="020F0502020204030204" pitchFamily="34" charset="0"/>
                <a:cs typeface="Times New Roman" panose="02020603050405020304" pitchFamily="18" charset="0"/>
              </a:rPr>
              <a:t>La Ley de Modernización de Medicare (MMA) establece que las personas que tienen tanto Medicare como los beneficios completos de Medicaid obtendrán cobertura de medicamentos de Medicare y no de Medicaid.</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4392FD92-FA54-D2E4-AB03-3E54A83A5148}"/>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28003" name="Notes Placeholder 2">
            <a:extLst>
              <a:ext uri="{FF2B5EF4-FFF2-40B4-BE49-F238E27FC236}">
                <a16:creationId xmlns:a16="http://schemas.microsoft.com/office/drawing/2014/main" id="{7BCC4B1A-50B2-EC83-AEC2-72436E1D69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Esta diapositiva (y las dos siguientes) presenta información sobre recursos y productos adicionales. Le sugerimos resaltar los que son más relevantes para su público.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i="1" dirty="0">
                <a:latin typeface="Calibri" panose="020F0502020204030204" pitchFamily="34" charset="0"/>
                <a:ea typeface="Calibri" panose="020F0502020204030204" pitchFamily="34" charset="0"/>
                <a:cs typeface="Times New Roman" panose="02020603050405020304" pitchFamily="18" charset="0"/>
              </a:rPr>
              <a:t>Continúa en la siguiente diapositiva.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E1A529E6-ED5D-70EC-C0A9-B1D4031F1F17}"/>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30051" name="Notes Placeholder 2">
            <a:extLst>
              <a:ext uri="{FF2B5EF4-FFF2-40B4-BE49-F238E27FC236}">
                <a16:creationId xmlns:a16="http://schemas.microsoft.com/office/drawing/2014/main" id="{B4DCD3AB-D704-60B4-770E-64706B5197D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spcAft>
                <a:spcPts val="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0"/>
              </a:spcAft>
            </a:pPr>
            <a:r>
              <a:rPr lang="es-US" altLang="en-US" i="1" dirty="0">
                <a:latin typeface="Calibri" panose="020F0502020204030204" pitchFamily="34" charset="0"/>
                <a:ea typeface="Calibri" panose="020F0502020204030204" pitchFamily="34" charset="0"/>
                <a:cs typeface="Times New Roman" panose="02020603050405020304" pitchFamily="18" charset="0"/>
              </a:rPr>
              <a:t>Ver la próxima diapositiva que presenta publicaciones seleccionadas de Medicare.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F8532F55-FB62-9288-7296-C094FA148835}"/>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32099" name="Notes Placeholder 2">
            <a:extLst>
              <a:ext uri="{FF2B5EF4-FFF2-40B4-BE49-F238E27FC236}">
                <a16:creationId xmlns:a16="http://schemas.microsoft.com/office/drawing/2014/main" id="{94FFC970-3503-9427-53FE-2CC463485C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11125" indent="-111125" defTabSz="914400" eaLnBrk="1" hangingPunct="1">
              <a:spcBef>
                <a:spcPct val="0"/>
              </a:spcBef>
              <a:buFont typeface="Wingdings" panose="05000000000000000000" pitchFamily="2" charset="2"/>
              <a:buChar char="§"/>
            </a:pPr>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48749F21-C413-8A61-7F22-DCA10938B8F2}"/>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34147" name="Notes Placeholder 2">
            <a:extLst>
              <a:ext uri="{FF2B5EF4-FFF2-40B4-BE49-F238E27FC236}">
                <a16:creationId xmlns:a16="http://schemas.microsoft.com/office/drawing/2014/main" id="{CC336864-6542-C3A6-A5E5-C8611BA580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11125" indent="-111125" defTabSz="914400" eaLnBrk="1" hangingPunct="1">
              <a:spcBef>
                <a:spcPct val="0"/>
              </a:spcBef>
              <a:buFont typeface="Wingdings" panose="05000000000000000000" pitchFamily="2" charset="2"/>
              <a:buChar char="§"/>
            </a:pPr>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8C091B41-90B5-5517-056B-9950B2D5E70A}"/>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136195" name="Notes Placeholder 2">
            <a:extLst>
              <a:ext uri="{FF2B5EF4-FFF2-40B4-BE49-F238E27FC236}">
                <a16:creationId xmlns:a16="http://schemas.microsoft.com/office/drawing/2014/main" id="{E9F670D9-0750-5349-61EF-1FCD525866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spcAft>
                <a:spcPts val="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sz="1200">
                <a:latin typeface="Calibri" panose="020F0502020204030204" pitchFamily="34" charset="0"/>
                <a:ea typeface="Calibri" panose="020F0502020204030204" pitchFamily="34" charset="0"/>
                <a:cs typeface="Times New Roman" panose="02020603050405020304" pitchFamily="18" charset="0"/>
              </a:rPr>
              <a:t>Manténgase </a:t>
            </a:r>
            <a:r>
              <a:rPr lang="es-US" altLang="en-US" sz="1200" dirty="0">
                <a:latin typeface="Calibri" panose="020F0502020204030204" pitchFamily="34" charset="0"/>
                <a:ea typeface="Calibri" panose="020F0502020204030204" pitchFamily="34" charset="0"/>
                <a:cs typeface="Times New Roman" panose="02020603050405020304" pitchFamily="18" charset="0"/>
              </a:rPr>
              <a:t>conectado. Visite </a:t>
            </a:r>
            <a:r>
              <a:rPr lang="es-US" alt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CMSnationaltrainingprogram.cms.gov</a:t>
            </a:r>
            <a:r>
              <a:rPr lang="es-US" altLang="en-US" sz="1200" dirty="0">
                <a:latin typeface="Calibri" panose="020F0502020204030204" pitchFamily="34" charset="0"/>
                <a:ea typeface="Calibri" panose="020F0502020204030204" pitchFamily="34" charset="0"/>
                <a:cs typeface="Times New Roman" panose="02020603050405020304" pitchFamily="18" charset="0"/>
              </a:rPr>
              <a:t> para ver los materiales de capacitación de NTP y suscribirse a nuestra lista de correo electrónico. Comuníquese con nosotros en </a:t>
            </a:r>
            <a:r>
              <a:rPr lang="es-US" alt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training@cms.hhs.gov</a:t>
            </a:r>
            <a:r>
              <a:rPr lang="es-US" altLang="en-US" sz="1200" dirty="0">
                <a:latin typeface="Calibri" panose="020F0502020204030204" pitchFamily="34" charset="0"/>
                <a:ea typeface="Calibri" panose="020F0502020204030204" pitchFamily="34" charset="0"/>
                <a:cs typeface="Times New Roman" panose="02020603050405020304" pitchFamily="18" charset="0"/>
              </a:rPr>
              <a:t>. </a:t>
            </a:r>
            <a:endParaRPr lang="en-US" alt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8B7231E2-284D-44E6-B0FD-0AAC388A4398}"/>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92021" name="Notes Placeholder 2">
            <a:extLst>
              <a:ext uri="{FF2B5EF4-FFF2-40B4-BE49-F238E27FC236}">
                <a16:creationId xmlns:a16="http://schemas.microsoft.com/office/drawing/2014/main" id="{AD089C0F-4789-B765-C0F2-6A2B9E014131}"/>
              </a:ext>
            </a:extLst>
          </p:cNvPr>
          <p:cNvSpPr>
            <a:spLocks noGrp="1" noChangeArrowheads="1"/>
          </p:cNvSpPr>
          <p:nvPr>
            <p:ph type="body" idx="1"/>
          </p:nvPr>
        </p:nvSpPr>
        <p:spPr>
          <a:ln/>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defRPr/>
            </a:pPr>
            <a:r>
              <a:rPr lang="es-US" dirty="0">
                <a:latin typeface="Calibri" panose="020F0502020204030204" pitchFamily="34" charset="0"/>
                <a:ea typeface="Calibri" panose="020F0502020204030204" pitchFamily="34" charset="0"/>
                <a:cs typeface="Times New Roman" panose="02020603050405020304" pitchFamily="18" charset="0"/>
              </a:rPr>
              <a:t>La lección 1, “Panorama general de la coordinación de beneficios”, abarca: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spcBef>
                <a:spcPts val="0"/>
              </a:spcBef>
              <a:spcAft>
                <a:spcPts val="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Coordinación de beneficios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spcBef>
                <a:spcPts val="0"/>
              </a:spcBef>
              <a:spcAft>
                <a:spcPts val="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Medicare como pagador primario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spcBef>
                <a:spcPts val="0"/>
              </a:spcBef>
              <a:buFont typeface="Wingdings" panose="05000000000000000000" pitchFamily="2" charset="2"/>
              <a:buChar char="§"/>
              <a:defRPr/>
            </a:pPr>
            <a:r>
              <a:rPr lang="es-US" dirty="0">
                <a:latin typeface="Calibri" panose="020F0502020204030204" pitchFamily="34" charset="0"/>
                <a:ea typeface="Calibri" panose="020F0502020204030204" pitchFamily="34" charset="0"/>
                <a:cs typeface="Times New Roman" panose="02020603050405020304" pitchFamily="18" charset="0"/>
              </a:rPr>
              <a:t>Medicare como pagador secundario</a:t>
            </a:r>
            <a:endParaRPr lang="en-US" altLang="en-US"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1BB95450-21CA-FBDA-B725-F1B3405A08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EF02C57-0311-083D-6D50-690E772076D3}"/>
              </a:ext>
            </a:extLst>
          </p:cNvPr>
          <p:cNvSpPr>
            <a:spLocks noGrp="1"/>
          </p:cNvSpPr>
          <p:nvPr>
            <p:ph type="body" idx="1"/>
          </p:nvPr>
        </p:nvSpPr>
        <p:spPr/>
        <p:txBody>
          <a:bodyPr/>
          <a:lstStyle/>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defRPr/>
            </a:pPr>
            <a:r>
              <a:rPr lang="es-US" dirty="0">
                <a:latin typeface="Calibri" panose="020F0502020204030204" pitchFamily="34" charset="0"/>
                <a:ea typeface="Calibri" panose="020F0502020204030204" pitchFamily="34" charset="0"/>
                <a:cs typeface="Times New Roman" panose="02020603050405020304" pitchFamily="18" charset="0"/>
              </a:rPr>
              <a:t>Si tiene Medicare y otra cobertura de salud y/o cobertura de medicamentos, cada tipo de cobertura se denomina “pagador”. Cuando existe más de un pagador, las normas de la coordinación de beneficios determinan quién paga primero. El pagador primario es el que paga su parte de las facturas primero, hasta los límites de su cobertura; luego, usted o su proveedor enviarán la reclamación al pagador secundario por si existen gastos que no fueron cubiertos por el pagador primario. En casos poco frecuentes, también puede haber un tercer pagador. Medicare no sabe automáticamente si usted tiene otra cobertura. Sin embargo, las aseguradoras deben informar a Medicare cuando son responsables de pagar primero sus reclamaciones médicas.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Medicare puede ser el pagador primario o secundario, según las circunstancias.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En algunos casos, es posible que Medicare no efectúe ningún pago.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dirty="0">
                <a:latin typeface="Calibri" panose="020F0502020204030204" pitchFamily="34" charset="0"/>
                <a:ea typeface="Calibri" panose="020F0502020204030204" pitchFamily="34" charset="0"/>
                <a:cs typeface="Times New Roman" panose="02020603050405020304" pitchFamily="18" charset="0"/>
              </a:rPr>
              <a:t>Informe a su médico y a otros proveedores si tiene una cobertura médica además de Medicare.</a:t>
            </a:r>
            <a:endParaRPr lang="en-US" dirty="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3EB076A-45C2-323B-E140-9A175B8CA1BB}"/>
              </a:ext>
            </a:extLst>
          </p:cNvPr>
          <p:cNvSpPr>
            <a:spLocks noGrp="1" noRot="1" noChangeAspect="1" noChangeArrowheads="1" noTextEdit="1"/>
          </p:cNvSpPr>
          <p:nvPr>
            <p:ph type="sldImg"/>
          </p:nvPr>
        </p:nvSpPr>
        <p:spPr>
          <a:noFill/>
          <a:ln cap="flat">
            <a:miter lim="800000"/>
            <a:headEnd type="none" w="med" len="med"/>
            <a:tailEnd type="none" w="med" len="med"/>
          </a:ln>
        </p:spPr>
      </p:sp>
      <p:sp>
        <p:nvSpPr>
          <p:cNvPr id="50179" name="Notes Placeholder 2">
            <a:extLst>
              <a:ext uri="{FF2B5EF4-FFF2-40B4-BE49-F238E27FC236}">
                <a16:creationId xmlns:a16="http://schemas.microsoft.com/office/drawing/2014/main" id="{7E2B3BE8-D464-5FC1-CF48-D71D0F553727}"/>
              </a:ext>
            </a:extLst>
          </p:cNvPr>
          <p:cNvSpPr>
            <a:spLocks noGrp="1" noChangeArrowheads="1"/>
          </p:cNvSpPr>
          <p:nvPr>
            <p:ph type="body" idx="1"/>
          </p:nvPr>
        </p:nvSpPr>
        <p:spPr>
          <a:xfrm>
            <a:off x="685800" y="3757613"/>
            <a:ext cx="5937250" cy="55022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Esta diapositiva tiene animación</a:t>
            </a:r>
            <a:r>
              <a:rPr lang="es-US" altLang="en-US" dirty="0">
                <a:latin typeface="Calibri" panose="020F0502020204030204" pitchFamily="34" charset="0"/>
                <a:ea typeface="Calibri" panose="020F0502020204030204" pitchFamily="34" charset="0"/>
                <a:cs typeface="Times New Roman" panose="02020603050405020304" pitchFamily="18" charset="0"/>
              </a:rPr>
              <a:t>.</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dirty="0">
                <a:latin typeface="Calibri" panose="020F0502020204030204" pitchFamily="34" charset="0"/>
                <a:ea typeface="Calibri" panose="020F0502020204030204" pitchFamily="34" charset="0"/>
                <a:cs typeface="Times New Roman" panose="02020603050405020304" pitchFamily="18" charset="0"/>
              </a:rPr>
              <a:t>Medicare es el pagador primario de la mayoría de las personas que tienen Medicare. Esto significa que Medicare es el que paga primero las reclamaciones de atención médica.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US" altLang="en-US" b="1" dirty="0">
                <a:latin typeface="Calibri" panose="020F0502020204030204" pitchFamily="34" charset="0"/>
                <a:ea typeface="Calibri" panose="020F0502020204030204" pitchFamily="34" charset="0"/>
                <a:cs typeface="Times New Roman" panose="02020603050405020304" pitchFamily="18" charset="0"/>
              </a:rPr>
              <a:t>Por lo general, Medicare paga primero cuando:</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Medicare es la única fuente de cobertura médica, hospitalaria y de medicamentos.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Tiene una póliza Seguro suplementario de Medicare (</a:t>
            </a:r>
            <a:r>
              <a:rPr lang="es-US" altLang="en-US" dirty="0" err="1">
                <a:latin typeface="Calibri" panose="020F0502020204030204" pitchFamily="34" charset="0"/>
                <a:ea typeface="Calibri" panose="020F0502020204030204" pitchFamily="34" charset="0"/>
                <a:cs typeface="Times New Roman" panose="02020603050405020304" pitchFamily="18" charset="0"/>
              </a:rPr>
              <a:t>Medigap</a:t>
            </a:r>
            <a:r>
              <a:rPr lang="es-US" altLang="en-US" dirty="0">
                <a:latin typeface="Calibri" panose="020F0502020204030204" pitchFamily="34" charset="0"/>
                <a:ea typeface="Calibri" panose="020F0502020204030204" pitchFamily="34" charset="0"/>
                <a:cs typeface="Times New Roman" panose="02020603050405020304" pitchFamily="18" charset="0"/>
              </a:rPr>
              <a:t>) u otra póliza de seguros adquirida de manera privada y que no está relacionada con el empleo actual. Una póliza de </a:t>
            </a:r>
            <a:r>
              <a:rPr lang="es-US" altLang="en-US" dirty="0" err="1">
                <a:latin typeface="Calibri" panose="020F0502020204030204" pitchFamily="34" charset="0"/>
                <a:ea typeface="Calibri" panose="020F0502020204030204" pitchFamily="34" charset="0"/>
                <a:cs typeface="Times New Roman" panose="02020603050405020304" pitchFamily="18" charset="0"/>
              </a:rPr>
              <a:t>Medigap</a:t>
            </a:r>
            <a:r>
              <a:rPr lang="es-US" altLang="en-US" dirty="0">
                <a:latin typeface="Calibri" panose="020F0502020204030204" pitchFamily="34" charset="0"/>
                <a:ea typeface="Calibri" panose="020F0502020204030204" pitchFamily="34" charset="0"/>
                <a:cs typeface="Times New Roman" panose="02020603050405020304" pitchFamily="18" charset="0"/>
              </a:rPr>
              <a:t> podrá cubrir cantidades no cubiertas en su totalidad por Medicare.</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Tiene cobertura de Medicaid y Medicare, sin ninguna otra cobertura que pueda ser la principal antes que Medicare.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Tiene una cobertura para jubilados, en la mayoría de los casos. Para saber cómo funciona un plan con Medicare, consulte el manual de beneficios del plan o la descripción del plan proporcionada por el empleador o el sindicato, o llame al administrador de beneficios.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Recibe servicios de atención médica del </a:t>
            </a:r>
            <a:r>
              <a:rPr lang="es-US" altLang="en-US" dirty="0" err="1">
                <a:latin typeface="Calibri" panose="020F0502020204030204" pitchFamily="34" charset="0"/>
                <a:ea typeface="Calibri" panose="020F0502020204030204" pitchFamily="34" charset="0"/>
                <a:cs typeface="Times New Roman" panose="02020603050405020304" pitchFamily="18" charset="0"/>
              </a:rPr>
              <a:t>Indian</a:t>
            </a:r>
            <a:r>
              <a:rPr lang="es-US" altLang="en-US" dirty="0">
                <a:latin typeface="Calibri" panose="020F0502020204030204" pitchFamily="34" charset="0"/>
                <a:ea typeface="Calibri" panose="020F0502020204030204" pitchFamily="34" charset="0"/>
                <a:cs typeface="Times New Roman" panose="02020603050405020304" pitchFamily="18" charset="0"/>
              </a:rPr>
              <a:t> </a:t>
            </a:r>
            <a:r>
              <a:rPr lang="es-US" altLang="en-US" dirty="0" err="1">
                <a:latin typeface="Calibri" panose="020F0502020204030204" pitchFamily="34" charset="0"/>
                <a:ea typeface="Calibri" panose="020F0502020204030204" pitchFamily="34" charset="0"/>
                <a:cs typeface="Times New Roman" panose="02020603050405020304" pitchFamily="18" charset="0"/>
              </a:rPr>
              <a:t>Health</a:t>
            </a:r>
            <a:r>
              <a:rPr lang="es-US" altLang="en-US" dirty="0">
                <a:latin typeface="Calibri" panose="020F0502020204030204" pitchFamily="34" charset="0"/>
                <a:ea typeface="Calibri" panose="020F0502020204030204" pitchFamily="34" charset="0"/>
                <a:cs typeface="Times New Roman" panose="02020603050405020304" pitchFamily="18" charset="0"/>
              </a:rPr>
              <a:t> </a:t>
            </a:r>
            <a:r>
              <a:rPr lang="es-US" altLang="en-US" dirty="0" err="1">
                <a:latin typeface="Calibri" panose="020F0502020204030204" pitchFamily="34" charset="0"/>
                <a:ea typeface="Calibri" panose="020F0502020204030204" pitchFamily="34" charset="0"/>
                <a:cs typeface="Times New Roman" panose="02020603050405020304" pitchFamily="18" charset="0"/>
              </a:rPr>
              <a:t>Service</a:t>
            </a:r>
            <a:r>
              <a:rPr lang="es-US" altLang="en-US" dirty="0">
                <a:latin typeface="Calibri" panose="020F0502020204030204" pitchFamily="34" charset="0"/>
                <a:ea typeface="Calibri" panose="020F0502020204030204" pitchFamily="34" charset="0"/>
                <a:cs typeface="Times New Roman" panose="02020603050405020304" pitchFamily="18" charset="0"/>
              </a:rPr>
              <a:t> (IHS).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spcBef>
                <a:spcPct val="0"/>
              </a:spcBef>
              <a:spcAft>
                <a:spcPts val="600"/>
              </a:spcAft>
              <a:buFont typeface="Wingdings" panose="05000000000000000000" pitchFamily="2" charset="2"/>
              <a:buChar char=""/>
            </a:pPr>
            <a:r>
              <a:rPr lang="es-US" altLang="en-US" dirty="0">
                <a:latin typeface="Calibri" panose="020F0502020204030204" pitchFamily="34" charset="0"/>
                <a:ea typeface="Calibri" panose="020F0502020204030204" pitchFamily="34" charset="0"/>
                <a:cs typeface="Times New Roman" panose="02020603050405020304" pitchFamily="18" charset="0"/>
              </a:rPr>
              <a:t>Tiene TRICARE </a:t>
            </a:r>
            <a:r>
              <a:rPr lang="es-US" altLang="en-US" dirty="0" err="1">
                <a:latin typeface="Calibri" panose="020F0502020204030204" pitchFamily="34" charset="0"/>
                <a:ea typeface="Calibri" panose="020F0502020204030204" pitchFamily="34" charset="0"/>
                <a:cs typeface="Times New Roman" panose="02020603050405020304" pitchFamily="18" charset="0"/>
              </a:rPr>
              <a:t>for</a:t>
            </a:r>
            <a:r>
              <a:rPr lang="es-US" altLang="en-US" dirty="0">
                <a:latin typeface="Calibri" panose="020F0502020204030204" pitchFamily="34" charset="0"/>
                <a:ea typeface="Calibri" panose="020F0502020204030204" pitchFamily="34" charset="0"/>
                <a:cs typeface="Times New Roman" panose="02020603050405020304" pitchFamily="18" charset="0"/>
              </a:rPr>
              <a:t> </a:t>
            </a:r>
            <a:r>
              <a:rPr lang="es-US" altLang="en-US" dirty="0" err="1">
                <a:latin typeface="Calibri" panose="020F0502020204030204" pitchFamily="34" charset="0"/>
                <a:ea typeface="Calibri" panose="020F0502020204030204" pitchFamily="34" charset="0"/>
                <a:cs typeface="Times New Roman" panose="02020603050405020304" pitchFamily="18" charset="0"/>
              </a:rPr>
              <a:t>Life</a:t>
            </a:r>
            <a:r>
              <a:rPr lang="es-US" altLang="en-US" dirty="0">
                <a:latin typeface="Calibri" panose="020F0502020204030204" pitchFamily="34" charset="0"/>
                <a:ea typeface="Calibri" panose="020F0502020204030204" pitchFamily="34" charset="0"/>
                <a:cs typeface="Times New Roman" panose="02020603050405020304" pitchFamily="18" charset="0"/>
              </a:rPr>
              <a:t> (TFL) y está jubilado de los servicios uniformados. </a:t>
            </a:r>
            <a:r>
              <a:rPr lang="es-US" altLang="en-US" b="1" dirty="0">
                <a:latin typeface="Calibri" panose="020F0502020204030204" pitchFamily="34" charset="0"/>
                <a:ea typeface="Calibri" panose="020F0502020204030204" pitchFamily="34" charset="0"/>
                <a:cs typeface="Times New Roman" panose="02020603050405020304" pitchFamily="18" charset="0"/>
              </a:rPr>
              <a:t>NOTA</a:t>
            </a:r>
            <a:r>
              <a:rPr lang="es-US" altLang="en-US" dirty="0">
                <a:latin typeface="Calibri" panose="020F0502020204030204" pitchFamily="34" charset="0"/>
                <a:ea typeface="Calibri" panose="020F0502020204030204" pitchFamily="34" charset="0"/>
                <a:cs typeface="Times New Roman" panose="02020603050405020304" pitchFamily="18" charset="0"/>
              </a:rPr>
              <a:t>: TRICARE es un plan de cuidado de salud para miembros del servicio activo, militares jubilados y las familias de estos. TFL ofrece cobertura médica ampliada a las personas de 65 años o mayores jubiladas de servicios militares que son elegibles para Medicare, a los miembros de su familia y sus sobrevivientes elegibles, y a ciertos cónyuges.</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nSpc>
                <a:spcPct val="107000"/>
              </a:lnSpc>
              <a:spcBef>
                <a:spcPct val="0"/>
              </a:spcBef>
              <a:spcAft>
                <a:spcPts val="600"/>
              </a:spcAft>
              <a:buFont typeface="Wingdings" panose="05000000000000000000" pitchFamily="2" charset="2"/>
              <a:buChar char=""/>
            </a:pPr>
            <a:r>
              <a:rPr lang="es-US" altLang="en-US" sz="1100" dirty="0">
                <a:latin typeface="Calibri" panose="020F0502020204030204" pitchFamily="34" charset="0"/>
                <a:ea typeface="Calibri" panose="020F0502020204030204" pitchFamily="34" charset="0"/>
                <a:cs typeface="Times New Roman" panose="02020603050405020304" pitchFamily="18" charset="0"/>
              </a:rPr>
              <a:t>Usted está cubierto conforme a la Ley de Conciliación del Presupuesto Común Consolidado (COBRA), de igual manera como si fuera de un empleador. La excepción es durante el período de coordinación de 30 meses para personas con enfermedad renal en etapa terminal (ESRD)</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640A9775-1092-FAE1-7DE0-316CAF6C6C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FF37945-C80C-C27C-B7C6-FCA3E37F5815}"/>
              </a:ext>
            </a:extLst>
          </p:cNvPr>
          <p:cNvSpPr>
            <a:spLocks noGrp="1"/>
          </p:cNvSpPr>
          <p:nvPr>
            <p:ph type="body" idx="1"/>
          </p:nvPr>
        </p:nvSpPr>
        <p:spPr>
          <a:xfrm>
            <a:off x="731838" y="3757612"/>
            <a:ext cx="5851525" cy="5363467"/>
          </a:xfrm>
        </p:spPr>
        <p:txBody>
          <a:bodyPr wrap="square" numCol="1" anchor="t" anchorCtr="0" compatLnSpc="1">
            <a:prstTxWarp prst="textNoShape">
              <a:avLst/>
            </a:prstTxWarp>
          </a:bodyPr>
          <a:lstStyle/>
          <a:p>
            <a:pPr>
              <a:lnSpc>
                <a:spcPct val="107000"/>
              </a:lnSpc>
              <a:spcBef>
                <a:spcPts val="0"/>
              </a:spcBef>
              <a:spcAft>
                <a:spcPts val="800"/>
              </a:spcAft>
              <a:defRPr/>
            </a:pPr>
            <a:r>
              <a:rPr lang="es-US" sz="1200" b="1" dirty="0">
                <a:latin typeface="Calibri" panose="020F0502020204030204" pitchFamily="34" charset="0"/>
                <a:ea typeface="Calibri" panose="020F0502020204030204" pitchFamily="34" charset="0"/>
                <a:cs typeface="Times New Roman" panose="02020603050405020304" pitchFamily="18" charset="0"/>
              </a:rPr>
              <a:t>Esta diapositiva tiene animación.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s-US" sz="1200"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defRPr/>
            </a:pPr>
            <a:r>
              <a:rPr lang="es-US" sz="1200" dirty="0">
                <a:latin typeface="Calibri" panose="020F0502020204030204" pitchFamily="34" charset="0"/>
                <a:ea typeface="Calibri" panose="020F0502020204030204" pitchFamily="34" charset="0"/>
                <a:cs typeface="Times New Roman" panose="02020603050405020304" pitchFamily="18" charset="0"/>
              </a:rPr>
              <a:t>Medicare es el pagador secundario cuando no tiene la responsabilidad legal de pagar una reclamación en primer lugar.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sz="1200" dirty="0">
                <a:latin typeface="Calibri" panose="020F0502020204030204" pitchFamily="34" charset="0"/>
                <a:ea typeface="Calibri" panose="020F0502020204030204" pitchFamily="34" charset="0"/>
                <a:cs typeface="Times New Roman" panose="02020603050405020304" pitchFamily="18" charset="0"/>
              </a:rPr>
              <a:t>Cuando Medicare comenzó a ofrecer cobertura en 1966, era el pagador primario de todas las reclamaciones, salvo aquellas que son cubiertas por el seguro de compensación a los trabajadores y los beneficios federales del Programa de Neumoconiosis (pulmón negro).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sz="1200" dirty="0">
                <a:latin typeface="Calibri" panose="020F0502020204030204" pitchFamily="34" charset="0"/>
                <a:ea typeface="Calibri" panose="020F0502020204030204" pitchFamily="34" charset="0"/>
                <a:cs typeface="Times New Roman" panose="02020603050405020304" pitchFamily="18" charset="0"/>
              </a:rPr>
              <a:t>En el año 1980, el Congreso aprobó leyes que hicieron de Medicare el pagador secundario para ciertos planes primarios en un esfuerzo por transferir los costos de Medicare a las otras fuentes de pago apropiadas.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sz="1200" dirty="0">
                <a:latin typeface="Calibri" panose="020F0502020204030204" pitchFamily="34" charset="0"/>
                <a:ea typeface="Calibri" panose="020F0502020204030204" pitchFamily="34" charset="0"/>
                <a:cs typeface="Times New Roman" panose="02020603050405020304" pitchFamily="18" charset="0"/>
              </a:rPr>
              <a:t>Las disposiciones de Medicare como pagador secundario han protegido los Fondos Fiduciarios de Medicare, ya que aseguran que Medicare no pague servicios y artículos de los cuales ciertas coberturas de salud son responsables de pagar primero. Estas disposiciones aplican a situaciones en las que Medicare no es la cobertura primaria de seguro médico de la persona, o en situaciones en las que se ha identificado a otra entidad como pagador primario.</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14300" indent="-114300">
              <a:spcBef>
                <a:spcPts val="0"/>
              </a:spcBef>
              <a:spcAft>
                <a:spcPts val="600"/>
              </a:spcAft>
              <a:buFont typeface="Wingdings" panose="05000000000000000000" pitchFamily="2" charset="2"/>
              <a:buChar char=""/>
              <a:tabLst>
                <a:tab pos="457200" algn="l"/>
              </a:tabLst>
              <a:defRPr/>
            </a:pPr>
            <a:r>
              <a:rPr lang="es-US" sz="1200" dirty="0">
                <a:latin typeface="Calibri" panose="020F0502020204030204" pitchFamily="34" charset="0"/>
                <a:ea typeface="Calibri" panose="020F0502020204030204" pitchFamily="34" charset="0"/>
                <a:cs typeface="Times New Roman" panose="02020603050405020304" pitchFamily="18" charset="0"/>
              </a:rPr>
              <a:t>Medicare ahorra alrededor de $8,900 millones anualmente en reclamaciones por las cuales otro asegurador es el pagador primario antes de Medicare.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defRPr/>
            </a:pPr>
            <a:r>
              <a:rPr lang="es-US" sz="1200" dirty="0">
                <a:latin typeface="Calibri" panose="020F0502020204030204" pitchFamily="34" charset="0"/>
                <a:ea typeface="Calibri" panose="020F0502020204030204" pitchFamily="34" charset="0"/>
                <a:cs typeface="Times New Roman" panose="02020603050405020304" pitchFamily="18" charset="0"/>
              </a:rPr>
              <a:t>Para ver ejemplos detallados de cuándo Medicare es el pagador secundario, consulte el cuadro "Cómo funciona Medicare con otras coberturas” en la publicación de Medicare “Su guía de quién paga primero” en </a:t>
            </a:r>
            <a:r>
              <a:rPr lang="es-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Medicare.gov/sites/default/files/2021-10/02179-Medicare-and-other-health-benefits-your-guide-to-who-pays-first.pdf</a:t>
            </a:r>
            <a:r>
              <a:rPr lang="es-US" sz="1200" dirty="0">
                <a:latin typeface="Calibri" panose="020F0502020204030204" pitchFamily="34" charset="0"/>
                <a:ea typeface="Calibri" panose="020F0502020204030204" pitchFamily="34" charset="0"/>
                <a:cs typeface="Times New Roman" panose="02020603050405020304" pitchFamily="18" charset="0"/>
              </a:rPr>
              <a:t> (Producto de CMS n.º 02179).</a:t>
            </a:r>
            <a:endParaRPr lang="en-US" altLang="en-US" sz="1200" dirty="0">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1330E2B-E05F-E43C-0A80-AD6BBF7536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10672AA-9C59-C0D3-4E8B-00B3DA0AD5E5}"/>
              </a:ext>
            </a:extLst>
          </p:cNvPr>
          <p:cNvSpPr>
            <a:spLocks noGrp="1"/>
          </p:cNvSpPr>
          <p:nvPr>
            <p:ph type="body" idx="1"/>
          </p:nvPr>
        </p:nvSpPr>
        <p:spPr>
          <a:xfrm>
            <a:off x="306388" y="3757613"/>
            <a:ext cx="6669087" cy="5502275"/>
          </a:xfrm>
        </p:spPr>
        <p:txBody>
          <a:bodyPr wrap="square" numCol="1" anchor="t" anchorCtr="0" compatLnSpc="1">
            <a:prstTxWarp prst="textNoShape">
              <a:avLst/>
            </a:prstTxWarp>
          </a:bodyPr>
          <a:lstStyle/>
          <a:p>
            <a:pPr>
              <a:spcBef>
                <a:spcPct val="0"/>
              </a:spcBef>
              <a:spcAft>
                <a:spcPts val="6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Esta diapositiva tiene animación.</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Notas del presentador/a</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Centro de Recuperación y Coordinación de Beneficios (BCRC)</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Determina quién paga en primer lugar:</a:t>
            </a:r>
            <a:r>
              <a:rPr lang="es-US" altLang="en-US" sz="1100" dirty="0">
                <a:latin typeface="Calibri" panose="020F0502020204030204" pitchFamily="34" charset="0"/>
                <a:ea typeface="Calibri" panose="020F0502020204030204" pitchFamily="34" charset="0"/>
                <a:cs typeface="Times New Roman" panose="02020603050405020304" pitchFamily="18" charset="0"/>
              </a:rPr>
              <a:t> el BCRC actúa en nombre de Medicare para recopilar y gestionar la información sobre otros tipos de seguros o coberturas que pueda tener una persona con Medicare, y determina si la cobertura paga antes o después de Medicare. </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Obtiene el reembolso:</a:t>
            </a:r>
            <a:r>
              <a:rPr lang="es-US" altLang="en-US" sz="1100" dirty="0">
                <a:latin typeface="Calibri" panose="020F0502020204030204" pitchFamily="34" charset="0"/>
                <a:ea typeface="Calibri" panose="020F0502020204030204" pitchFamily="34" charset="0"/>
                <a:cs typeface="Times New Roman" panose="02020603050405020304" pitchFamily="18" charset="0"/>
              </a:rPr>
              <a:t> este contratista también actúa en nombre de Medicare para obtener el reembolso cuando Medicare realiza un pago condicional y se determina que otro pagador es el principal.</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00" dirty="0">
                <a:latin typeface="Calibri" panose="020F0502020204030204" pitchFamily="34" charset="0"/>
                <a:ea typeface="Calibri" panose="020F0502020204030204" pitchFamily="34" charset="0"/>
                <a:cs typeface="Times New Roman" panose="02020603050405020304" pitchFamily="18" charset="0"/>
              </a:rPr>
              <a:t>El proceso de Coordinación de Beneficios determina el pagador primario correcto. </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Proceso de transferencia de Medicare:</a:t>
            </a:r>
            <a:r>
              <a:rPr lang="es-US" altLang="en-US" sz="1100" dirty="0">
                <a:latin typeface="Calibri" panose="020F0502020204030204" pitchFamily="34" charset="0"/>
                <a:ea typeface="Calibri" panose="020F0502020204030204" pitchFamily="34" charset="0"/>
                <a:cs typeface="Times New Roman" panose="02020603050405020304" pitchFamily="18" charset="0"/>
              </a:rPr>
              <a:t> para ayudar a que Medicare coordine los beneficios con las compañías privadas de seguros y otras entidades que pagan después de Medicare, el BCRC firma un Convenio de Coordinación de Beneficios (COBA) con planes de empleadores para jubilados, compañías privadas de seguros y otras entidades, como Medicaid. Estas entidades presentan un expediente de elegibilidad quincenal o mensual al BCRC, el cual contiene sus miembros cubiertos. El BCRC agrega enseguida esta información al Expediente de Trabajo Común de Medicare (CWF), lo cual hace que las reclamaciones de pago por servicio que se presentan a las Partes A (seguro de hospital) y B (seguro médico) de Medicare sean transferidas a los pagadores responsables. Este proceso se llama comúnmente “proceso de transferencia de Medicare” y se lleva a cabo diariamente. De no haber ningún acuerdo, la persona que tiene Medicare debe coordinar el pago suplementario o secundario de beneficios con la compañía de seguros que tenga, además de Medicare. En algunos casos, su proveedor puede hacer esto por ellos.</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spcAft>
                <a:spcPts val="400"/>
              </a:spcAft>
            </a:pPr>
            <a:r>
              <a:rPr lang="es-US" altLang="en-US" sz="1100" b="1" dirty="0">
                <a:latin typeface="Calibri" panose="020F0502020204030204" pitchFamily="34" charset="0"/>
                <a:ea typeface="Calibri" panose="020F0502020204030204" pitchFamily="34" charset="0"/>
                <a:cs typeface="Times New Roman" panose="02020603050405020304" pitchFamily="18" charset="0"/>
              </a:rPr>
              <a:t>Investigación de reclamaciones de Medicare como pagador secundario</a:t>
            </a:r>
            <a:r>
              <a:rPr lang="es-US" altLang="en-US" sz="1100" dirty="0">
                <a:latin typeface="Calibri" panose="020F0502020204030204" pitchFamily="34" charset="0"/>
                <a:ea typeface="Calibri" panose="020F0502020204030204" pitchFamily="34" charset="0"/>
                <a:cs typeface="Times New Roman" panose="02020603050405020304" pitchFamily="18" charset="0"/>
              </a:rPr>
              <a:t>: el BCRC inicia una investigación al enterarse de que una persona que tiene Medicare también cuenta con otro seguro. Mediante la investigación, se determina qué seguro paga primero. Las actividades de recopilación de información de Medicare como pagador secundario identifican las situaciones en las que Medicare es el pagador secundario rápidamente y aseguran que las partes responsables realicen los pagos correctos. Cuando otra aseguradora es primaria con respecto a Medicare, el BCRC crea un registro de pagador secundario de Medicare en el CWF de Medicare para asegurarse de que Medicare sea el pagador secundario cuando corresponda.</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509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651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4DE640D-E46A-55EF-CE5D-4AE96F3C36E0}"/>
              </a:ext>
            </a:extLst>
          </p:cNvPr>
          <p:cNvSpPr>
            <a:spLocks noGrp="1" noChangeArrowheads="1"/>
          </p:cNvSpPr>
          <p:nvPr>
            <p:ph type="sldNum" sz="quarter" idx="10"/>
          </p:nvPr>
        </p:nvSpPr>
        <p:spPr>
          <a:ln/>
        </p:spPr>
        <p:txBody>
          <a:bodyPr/>
          <a:lstStyle>
            <a:lvl1pPr>
              <a:defRPr/>
            </a:lvl1pPr>
          </a:lstStyle>
          <a:p>
            <a:pPr>
              <a:defRPr/>
            </a:pPr>
            <a:fld id="{438D9F1B-73E5-471E-806D-8DB2DC40DB3C}"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4B16A17F-5473-BB12-4676-02564A44B129}"/>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833DC029-D9D2-FC91-8E49-E08AA1C818A1}"/>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1855370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ADAA4C16-BDA3-311A-6FF9-7DC0C9F4D947}"/>
              </a:ext>
            </a:extLst>
          </p:cNvPr>
          <p:cNvSpPr>
            <a:spLocks noGrp="1" noChangeArrowheads="1"/>
          </p:cNvSpPr>
          <p:nvPr>
            <p:ph type="sldNum" sz="quarter" idx="10"/>
          </p:nvPr>
        </p:nvSpPr>
        <p:spPr>
          <a:ln/>
        </p:spPr>
        <p:txBody>
          <a:bodyPr/>
          <a:lstStyle>
            <a:lvl1pPr>
              <a:defRPr/>
            </a:lvl1pPr>
          </a:lstStyle>
          <a:p>
            <a:pPr>
              <a:defRPr/>
            </a:pPr>
            <a:fld id="{FFC4DA4A-BA2F-4810-BE95-59672BD839D3}"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794AEFFC-85EF-0398-DEEE-6154B166B592}"/>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A990C67F-2C39-0A46-9F75-1545A8404001}"/>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4033572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1DC62F2-14B2-6385-DBAB-6DFDE3473B77}"/>
              </a:ext>
            </a:extLst>
          </p:cNvPr>
          <p:cNvSpPr>
            <a:spLocks noGrp="1" noChangeArrowheads="1"/>
          </p:cNvSpPr>
          <p:nvPr>
            <p:ph type="sldNum" sz="quarter" idx="10"/>
          </p:nvPr>
        </p:nvSpPr>
        <p:spPr>
          <a:ln/>
        </p:spPr>
        <p:txBody>
          <a:bodyPr/>
          <a:lstStyle>
            <a:lvl1pPr>
              <a:defRPr/>
            </a:lvl1pPr>
          </a:lstStyle>
          <a:p>
            <a:pPr>
              <a:defRPr/>
            </a:pPr>
            <a:fld id="{5443B4B9-F927-4A65-90EE-89B5643ED7EE}"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9C438239-886E-83F0-3DD8-580F538933AD}"/>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BAEC65EE-06ED-4350-6C83-05B671EB7898}"/>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3938685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5">
            <a:extLst>
              <a:ext uri="{FF2B5EF4-FFF2-40B4-BE49-F238E27FC236}">
                <a16:creationId xmlns:a16="http://schemas.microsoft.com/office/drawing/2014/main" id="{D9685976-A42D-F69B-8FEC-01EDF405BF17}"/>
              </a:ext>
            </a:extLst>
          </p:cNvPr>
          <p:cNvSpPr>
            <a:spLocks noGrp="1" noChangeArrowheads="1"/>
          </p:cNvSpPr>
          <p:nvPr>
            <p:ph type="sldNum" sz="quarter" idx="10"/>
          </p:nvPr>
        </p:nvSpPr>
        <p:spPr>
          <a:ln/>
        </p:spPr>
        <p:txBody>
          <a:bodyPr/>
          <a:lstStyle>
            <a:lvl1pPr>
              <a:defRPr/>
            </a:lvl1pPr>
          </a:lstStyle>
          <a:p>
            <a:pPr>
              <a:defRPr/>
            </a:pPr>
            <a:fld id="{CB6BF1F2-1EEE-47F0-91EE-99A6F87B523A}"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87E2947D-3C19-9A9E-F082-C3EF277E2C18}"/>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40EDB87D-D4D2-9F5C-1E2D-7B9738CE12B4}"/>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442680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547FA7F-A847-E732-FE9D-AA4492843F37}"/>
              </a:ext>
            </a:extLst>
          </p:cNvPr>
          <p:cNvSpPr>
            <a:spLocks noGrp="1" noChangeArrowheads="1"/>
          </p:cNvSpPr>
          <p:nvPr>
            <p:ph type="sldNum" sz="quarter" idx="10"/>
          </p:nvPr>
        </p:nvSpPr>
        <p:spPr>
          <a:ln/>
        </p:spPr>
        <p:txBody>
          <a:bodyPr/>
          <a:lstStyle>
            <a:lvl1pPr>
              <a:defRPr/>
            </a:lvl1pPr>
          </a:lstStyle>
          <a:p>
            <a:pPr>
              <a:defRPr/>
            </a:pPr>
            <a:fld id="{2EFA810A-9BCE-423C-B881-3EB6D8AA4CDA}"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D53D16BF-DDFF-4914-4379-6FF099DB87BE}"/>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DCDF821E-43F8-443D-2BB6-9334ECADF38D}"/>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99924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580D9BB-E771-4423-9143-7A071D817F98}"/>
              </a:ext>
            </a:extLst>
          </p:cNvPr>
          <p:cNvSpPr>
            <a:spLocks noGrp="1" noChangeArrowheads="1"/>
          </p:cNvSpPr>
          <p:nvPr>
            <p:ph type="sldNum" sz="quarter" idx="10"/>
          </p:nvPr>
        </p:nvSpPr>
        <p:spPr>
          <a:ln/>
        </p:spPr>
        <p:txBody>
          <a:bodyPr/>
          <a:lstStyle>
            <a:lvl1pPr>
              <a:defRPr/>
            </a:lvl1pPr>
          </a:lstStyle>
          <a:p>
            <a:pPr>
              <a:defRPr/>
            </a:pPr>
            <a:fld id="{1BBA033C-6FFA-4915-85D3-8CA47ACA6F01}" type="slidenum">
              <a:rPr lang="en-US" altLang="en-US"/>
              <a:pPr>
                <a:defRPr/>
              </a:pPr>
              <a:t>‹#›</a:t>
            </a:fld>
            <a:endParaRPr lang="en-US" altLang="en-US"/>
          </a:p>
        </p:txBody>
      </p:sp>
      <p:sp>
        <p:nvSpPr>
          <p:cNvPr id="8" name="Date Placeholder 1">
            <a:extLst>
              <a:ext uri="{FF2B5EF4-FFF2-40B4-BE49-F238E27FC236}">
                <a16:creationId xmlns:a16="http://schemas.microsoft.com/office/drawing/2014/main" id="{E89BFA1B-13EF-7080-7676-80E8122A9516}"/>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9" name="Footer Placeholder 2">
            <a:extLst>
              <a:ext uri="{FF2B5EF4-FFF2-40B4-BE49-F238E27FC236}">
                <a16:creationId xmlns:a16="http://schemas.microsoft.com/office/drawing/2014/main" id="{DAFA5B1D-06BC-C064-03CB-1F26899DDCFD}"/>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1313990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A6257FCF-9998-B5B1-6D5E-FDCE05203751}"/>
              </a:ext>
            </a:extLst>
          </p:cNvPr>
          <p:cNvSpPr>
            <a:spLocks noGrp="1" noChangeArrowheads="1"/>
          </p:cNvSpPr>
          <p:nvPr>
            <p:ph type="sldNum" sz="quarter" idx="10"/>
          </p:nvPr>
        </p:nvSpPr>
        <p:spPr>
          <a:ln/>
        </p:spPr>
        <p:txBody>
          <a:bodyPr/>
          <a:lstStyle>
            <a:lvl1pPr>
              <a:defRPr/>
            </a:lvl1pPr>
          </a:lstStyle>
          <a:p>
            <a:pPr>
              <a:defRPr/>
            </a:pPr>
            <a:fld id="{719F96E2-2221-4E30-9AF0-942A1DC3AFBC}" type="slidenum">
              <a:rPr lang="en-US" altLang="en-US"/>
              <a:pPr>
                <a:defRPr/>
              </a:pPr>
              <a:t>‹#›</a:t>
            </a:fld>
            <a:endParaRPr lang="en-US" altLang="en-US"/>
          </a:p>
        </p:txBody>
      </p:sp>
      <p:sp>
        <p:nvSpPr>
          <p:cNvPr id="4" name="Date Placeholder 1">
            <a:extLst>
              <a:ext uri="{FF2B5EF4-FFF2-40B4-BE49-F238E27FC236}">
                <a16:creationId xmlns:a16="http://schemas.microsoft.com/office/drawing/2014/main" id="{E4C2AF2B-DC30-8D19-D6A3-7ECA68E7BEB8}"/>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5" name="Footer Placeholder 2">
            <a:extLst>
              <a:ext uri="{FF2B5EF4-FFF2-40B4-BE49-F238E27FC236}">
                <a16:creationId xmlns:a16="http://schemas.microsoft.com/office/drawing/2014/main" id="{017F1DD5-B16B-C948-74BF-E6F76A4469D1}"/>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9664377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C2270E6-B828-42C2-7F9C-EF331ABCDE86}"/>
              </a:ext>
            </a:extLst>
          </p:cNvPr>
          <p:cNvSpPr>
            <a:spLocks noGrp="1" noChangeArrowheads="1"/>
          </p:cNvSpPr>
          <p:nvPr>
            <p:ph type="sldNum" sz="quarter" idx="10"/>
          </p:nvPr>
        </p:nvSpPr>
        <p:spPr>
          <a:ln/>
        </p:spPr>
        <p:txBody>
          <a:bodyPr/>
          <a:lstStyle>
            <a:lvl1pPr>
              <a:defRPr/>
            </a:lvl1pPr>
          </a:lstStyle>
          <a:p>
            <a:pPr>
              <a:defRPr/>
            </a:pPr>
            <a:fld id="{C3FAD822-6B96-4B6C-914C-51E5FE028FCC}" type="slidenum">
              <a:rPr lang="en-US" altLang="en-US"/>
              <a:pPr>
                <a:defRPr/>
              </a:pPr>
              <a:t>‹#›</a:t>
            </a:fld>
            <a:endParaRPr lang="en-US" altLang="en-US"/>
          </a:p>
        </p:txBody>
      </p:sp>
      <p:sp>
        <p:nvSpPr>
          <p:cNvPr id="3" name="Date Placeholder 1">
            <a:extLst>
              <a:ext uri="{FF2B5EF4-FFF2-40B4-BE49-F238E27FC236}">
                <a16:creationId xmlns:a16="http://schemas.microsoft.com/office/drawing/2014/main" id="{4E61BF3A-960E-76CB-7A17-6E28471464FA}"/>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4" name="Footer Placeholder 2">
            <a:extLst>
              <a:ext uri="{FF2B5EF4-FFF2-40B4-BE49-F238E27FC236}">
                <a16:creationId xmlns:a16="http://schemas.microsoft.com/office/drawing/2014/main" id="{27123620-75B1-E631-2560-0ACBE36E2E12}"/>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3814991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7E966B4A-D4E4-8C1A-C30C-E2D33B0ABC8C}"/>
              </a:ext>
            </a:extLst>
          </p:cNvPr>
          <p:cNvSpPr>
            <a:spLocks noGrp="1" noChangeArrowheads="1"/>
          </p:cNvSpPr>
          <p:nvPr>
            <p:ph type="sldNum" sz="quarter" idx="10"/>
          </p:nvPr>
        </p:nvSpPr>
        <p:spPr>
          <a:ln/>
        </p:spPr>
        <p:txBody>
          <a:bodyPr/>
          <a:lstStyle>
            <a:lvl1pPr>
              <a:defRPr/>
            </a:lvl1pPr>
          </a:lstStyle>
          <a:p>
            <a:pPr>
              <a:defRPr/>
            </a:pPr>
            <a:fld id="{9CC16156-5D98-4FE0-B7B1-C4B2EFDF0686}"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7FA4E534-0B60-77A2-D053-0E2C8C0C74EB}"/>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7D52D7D7-F91B-53F8-646D-E114F9CCA072}"/>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8958201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BEF4B00-E91E-AB6A-37C3-1570C1471BAD}"/>
              </a:ext>
            </a:extLst>
          </p:cNvPr>
          <p:cNvSpPr>
            <a:spLocks noGrp="1" noChangeArrowheads="1"/>
          </p:cNvSpPr>
          <p:nvPr>
            <p:ph type="sldNum" sz="quarter" idx="10"/>
          </p:nvPr>
        </p:nvSpPr>
        <p:spPr>
          <a:ln/>
        </p:spPr>
        <p:txBody>
          <a:bodyPr/>
          <a:lstStyle>
            <a:lvl1pPr>
              <a:defRPr/>
            </a:lvl1pPr>
          </a:lstStyle>
          <a:p>
            <a:pPr>
              <a:defRPr/>
            </a:pPr>
            <a:fld id="{0666D1B4-F9C6-4F80-BB8E-071ABCB167C1}"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23CA81E2-4424-9F3B-E327-FAE8A7AE01B8}"/>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B262CB1D-F67A-DA29-37CA-7FAB93703457}"/>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745264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5457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B27E691-02A9-B1DE-16FD-325B32627CC0}"/>
              </a:ext>
            </a:extLst>
          </p:cNvPr>
          <p:cNvSpPr>
            <a:spLocks noGrp="1" noChangeArrowheads="1"/>
          </p:cNvSpPr>
          <p:nvPr>
            <p:ph type="sldNum" sz="quarter" idx="10"/>
          </p:nvPr>
        </p:nvSpPr>
        <p:spPr>
          <a:ln/>
        </p:spPr>
        <p:txBody>
          <a:bodyPr/>
          <a:lstStyle>
            <a:lvl1pPr>
              <a:defRPr/>
            </a:lvl1pPr>
          </a:lstStyle>
          <a:p>
            <a:pPr>
              <a:defRPr/>
            </a:pPr>
            <a:fld id="{43DD3080-640D-4453-9CA2-7B08A4C5B6D0}"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5D8DA04D-825F-8F9D-A594-76EA694FE1BC}"/>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408F50A0-FAAC-C242-AA65-5CCB73FACFC4}"/>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5872887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5DD07FB-11C4-AC1C-8E6D-7172104D6EEF}"/>
              </a:ext>
            </a:extLst>
          </p:cNvPr>
          <p:cNvSpPr>
            <a:spLocks noGrp="1" noChangeArrowheads="1"/>
          </p:cNvSpPr>
          <p:nvPr>
            <p:ph type="sldNum" sz="quarter" idx="10"/>
          </p:nvPr>
        </p:nvSpPr>
        <p:spPr>
          <a:ln/>
        </p:spPr>
        <p:txBody>
          <a:bodyPr/>
          <a:lstStyle>
            <a:lvl1pPr>
              <a:defRPr/>
            </a:lvl1pPr>
          </a:lstStyle>
          <a:p>
            <a:pPr>
              <a:defRPr/>
            </a:pPr>
            <a:fld id="{E0C1F747-B8AD-436D-8AD4-E2B24F7AD4C0}"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8F5E8FD2-BF6B-ED9D-E9BC-2B46CE9FAD57}"/>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98EE67C3-BFB8-C625-E632-F3DA8F3AFE1F}"/>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1714449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09F1D277-0405-FFD9-974D-908B8092B2A1}"/>
              </a:ext>
            </a:extLst>
          </p:cNvPr>
          <p:cNvSpPr>
            <a:spLocks noGrp="1" noChangeArrowheads="1"/>
          </p:cNvSpPr>
          <p:nvPr>
            <p:ph type="sldNum" sz="quarter" idx="10"/>
          </p:nvPr>
        </p:nvSpPr>
        <p:spPr>
          <a:ln/>
        </p:spPr>
        <p:txBody>
          <a:bodyPr/>
          <a:lstStyle>
            <a:lvl1pPr>
              <a:defRPr/>
            </a:lvl1pPr>
          </a:lstStyle>
          <a:p>
            <a:pPr>
              <a:defRPr/>
            </a:pPr>
            <a:fld id="{27117D8F-EE3C-43C9-9739-BCC140484ABD}"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BF189F27-669C-8BA2-291D-3817049A066F}"/>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654BA4BD-59D2-93F2-99C5-F6AA3A75097A}"/>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268731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AA29CEA-F893-283C-EF5F-2F5CC2CD7BEE}"/>
              </a:ext>
            </a:extLst>
          </p:cNvPr>
          <p:cNvSpPr>
            <a:spLocks noGrp="1" noChangeArrowheads="1"/>
          </p:cNvSpPr>
          <p:nvPr>
            <p:ph type="sldNum" sz="quarter" idx="10"/>
          </p:nvPr>
        </p:nvSpPr>
        <p:spPr>
          <a:ln/>
        </p:spPr>
        <p:txBody>
          <a:bodyPr/>
          <a:lstStyle>
            <a:lvl1pPr>
              <a:defRPr/>
            </a:lvl1pPr>
          </a:lstStyle>
          <a:p>
            <a:pPr>
              <a:defRPr/>
            </a:pPr>
            <a:fld id="{66331B61-A90D-4A38-B249-E5A493CF5DF0}"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5C38B938-4599-0DC4-ED87-18358559D678}"/>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2D9A8AB0-5256-C117-3BFF-831BAFE36DFB}"/>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918170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5">
            <a:extLst>
              <a:ext uri="{FF2B5EF4-FFF2-40B4-BE49-F238E27FC236}">
                <a16:creationId xmlns:a16="http://schemas.microsoft.com/office/drawing/2014/main" id="{432D1CBB-129B-989E-E2D9-51E468867543}"/>
              </a:ext>
            </a:extLst>
          </p:cNvPr>
          <p:cNvSpPr>
            <a:spLocks noGrp="1" noChangeArrowheads="1"/>
          </p:cNvSpPr>
          <p:nvPr>
            <p:ph type="sldNum" sz="quarter" idx="10"/>
          </p:nvPr>
        </p:nvSpPr>
        <p:spPr>
          <a:ln/>
        </p:spPr>
        <p:txBody>
          <a:bodyPr/>
          <a:lstStyle>
            <a:lvl1pPr>
              <a:defRPr/>
            </a:lvl1pPr>
          </a:lstStyle>
          <a:p>
            <a:pPr>
              <a:defRPr/>
            </a:pPr>
            <a:fld id="{0DD16440-70A8-4E0E-B619-FB91F2A341EE}"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9995C4FB-610D-2781-32F5-35AA00A5B2B6}"/>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27F729A6-8841-BB2E-40DD-1CAFEB56E4EB}"/>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3878638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13C8F247-7F78-828B-06DB-E63527D783EC}"/>
              </a:ext>
            </a:extLst>
          </p:cNvPr>
          <p:cNvSpPr>
            <a:spLocks noGrp="1" noChangeArrowheads="1"/>
          </p:cNvSpPr>
          <p:nvPr>
            <p:ph type="sldNum" sz="quarter" idx="10"/>
          </p:nvPr>
        </p:nvSpPr>
        <p:spPr>
          <a:ln/>
        </p:spPr>
        <p:txBody>
          <a:bodyPr/>
          <a:lstStyle>
            <a:lvl1pPr>
              <a:defRPr/>
            </a:lvl1pPr>
          </a:lstStyle>
          <a:p>
            <a:pPr>
              <a:defRPr/>
            </a:pPr>
            <a:fld id="{9FBC3638-1C60-4057-8618-FACBDD9BF46D}"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681CDF07-66C1-C1E5-2EB6-88E4368C174F}"/>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9DC7AA08-6553-6AB4-480E-B12909E50EAE}"/>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5180713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884E429-DDEE-6965-3DC7-2A54E879236C}"/>
              </a:ext>
            </a:extLst>
          </p:cNvPr>
          <p:cNvSpPr>
            <a:spLocks noGrp="1" noChangeArrowheads="1"/>
          </p:cNvSpPr>
          <p:nvPr>
            <p:ph type="sldNum" sz="quarter" idx="10"/>
          </p:nvPr>
        </p:nvSpPr>
        <p:spPr>
          <a:ln/>
        </p:spPr>
        <p:txBody>
          <a:bodyPr/>
          <a:lstStyle>
            <a:lvl1pPr>
              <a:defRPr/>
            </a:lvl1pPr>
          </a:lstStyle>
          <a:p>
            <a:pPr>
              <a:defRPr/>
            </a:pPr>
            <a:fld id="{C7C8E3BF-0607-4FF0-95D4-6DCC44DDA617}" type="slidenum">
              <a:rPr lang="en-US" altLang="en-US"/>
              <a:pPr>
                <a:defRPr/>
              </a:pPr>
              <a:t>‹#›</a:t>
            </a:fld>
            <a:endParaRPr lang="en-US" altLang="en-US"/>
          </a:p>
        </p:txBody>
      </p:sp>
      <p:sp>
        <p:nvSpPr>
          <p:cNvPr id="8" name="Date Placeholder 1">
            <a:extLst>
              <a:ext uri="{FF2B5EF4-FFF2-40B4-BE49-F238E27FC236}">
                <a16:creationId xmlns:a16="http://schemas.microsoft.com/office/drawing/2014/main" id="{0A35AF56-D8F2-7966-F3B4-4D902754AA94}"/>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9" name="Footer Placeholder 2">
            <a:extLst>
              <a:ext uri="{FF2B5EF4-FFF2-40B4-BE49-F238E27FC236}">
                <a16:creationId xmlns:a16="http://schemas.microsoft.com/office/drawing/2014/main" id="{9E96D41C-FD4B-49F8-6EB0-B3653C52FBA9}"/>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0266597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98720AC9-0EEE-4D44-1160-4C512128919A}"/>
              </a:ext>
            </a:extLst>
          </p:cNvPr>
          <p:cNvSpPr>
            <a:spLocks noGrp="1" noChangeArrowheads="1"/>
          </p:cNvSpPr>
          <p:nvPr>
            <p:ph type="sldNum" sz="quarter" idx="10"/>
          </p:nvPr>
        </p:nvSpPr>
        <p:spPr>
          <a:ln/>
        </p:spPr>
        <p:txBody>
          <a:bodyPr/>
          <a:lstStyle>
            <a:lvl1pPr>
              <a:defRPr/>
            </a:lvl1pPr>
          </a:lstStyle>
          <a:p>
            <a:pPr>
              <a:defRPr/>
            </a:pPr>
            <a:fld id="{8C6B429E-2A23-40E5-8ECF-E55C76F7C4AA}" type="slidenum">
              <a:rPr lang="en-US" altLang="en-US"/>
              <a:pPr>
                <a:defRPr/>
              </a:pPr>
              <a:t>‹#›</a:t>
            </a:fld>
            <a:endParaRPr lang="en-US" altLang="en-US"/>
          </a:p>
        </p:txBody>
      </p:sp>
      <p:sp>
        <p:nvSpPr>
          <p:cNvPr id="4" name="Date Placeholder 1">
            <a:extLst>
              <a:ext uri="{FF2B5EF4-FFF2-40B4-BE49-F238E27FC236}">
                <a16:creationId xmlns:a16="http://schemas.microsoft.com/office/drawing/2014/main" id="{5417731F-F3B7-9387-3A36-54229D07F5E8}"/>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5" name="Footer Placeholder 2">
            <a:extLst>
              <a:ext uri="{FF2B5EF4-FFF2-40B4-BE49-F238E27FC236}">
                <a16:creationId xmlns:a16="http://schemas.microsoft.com/office/drawing/2014/main" id="{CDF9A08F-7ADA-1F4A-9323-9E14450119C2}"/>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599962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E04D092-C38F-7919-AB45-BAF3FF67E7BA}"/>
              </a:ext>
            </a:extLst>
          </p:cNvPr>
          <p:cNvSpPr>
            <a:spLocks noGrp="1" noChangeArrowheads="1"/>
          </p:cNvSpPr>
          <p:nvPr>
            <p:ph type="sldNum" sz="quarter" idx="10"/>
          </p:nvPr>
        </p:nvSpPr>
        <p:spPr>
          <a:ln/>
        </p:spPr>
        <p:txBody>
          <a:bodyPr/>
          <a:lstStyle>
            <a:lvl1pPr>
              <a:defRPr/>
            </a:lvl1pPr>
          </a:lstStyle>
          <a:p>
            <a:pPr>
              <a:defRPr/>
            </a:pPr>
            <a:fld id="{B2770F09-E421-48E2-A7CC-90DBE17FE9C2}" type="slidenum">
              <a:rPr lang="en-US" altLang="en-US"/>
              <a:pPr>
                <a:defRPr/>
              </a:pPr>
              <a:t>‹#›</a:t>
            </a:fld>
            <a:endParaRPr lang="en-US" altLang="en-US"/>
          </a:p>
        </p:txBody>
      </p:sp>
      <p:sp>
        <p:nvSpPr>
          <p:cNvPr id="3" name="Date Placeholder 1">
            <a:extLst>
              <a:ext uri="{FF2B5EF4-FFF2-40B4-BE49-F238E27FC236}">
                <a16:creationId xmlns:a16="http://schemas.microsoft.com/office/drawing/2014/main" id="{D98DC5A4-746B-C53C-49DF-6F2A21422F36}"/>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4" name="Footer Placeholder 2">
            <a:extLst>
              <a:ext uri="{FF2B5EF4-FFF2-40B4-BE49-F238E27FC236}">
                <a16:creationId xmlns:a16="http://schemas.microsoft.com/office/drawing/2014/main" id="{C5EAA7B1-DE27-DDEE-8A20-4485ED0D8C28}"/>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4895914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E818DE42-6378-EAC6-4E4A-2D6F8F82CF3E}"/>
              </a:ext>
            </a:extLst>
          </p:cNvPr>
          <p:cNvSpPr>
            <a:spLocks noGrp="1" noChangeArrowheads="1"/>
          </p:cNvSpPr>
          <p:nvPr>
            <p:ph type="sldNum" sz="quarter" idx="10"/>
          </p:nvPr>
        </p:nvSpPr>
        <p:spPr>
          <a:ln/>
        </p:spPr>
        <p:txBody>
          <a:bodyPr/>
          <a:lstStyle>
            <a:lvl1pPr>
              <a:defRPr/>
            </a:lvl1pPr>
          </a:lstStyle>
          <a:p>
            <a:pPr>
              <a:defRPr/>
            </a:pPr>
            <a:fld id="{7E6C1FF5-F6FB-4E3F-B041-F16AAB434384}"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558C3095-9888-3823-E5A9-B82BBD1A63B1}"/>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61D76EBB-339B-7591-C287-0262480DDC6D}"/>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989413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A10BF5-1095-02C2-CF36-B96D747A66D9}"/>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4">
            <a:extLst>
              <a:ext uri="{FF2B5EF4-FFF2-40B4-BE49-F238E27FC236}">
                <a16:creationId xmlns:a16="http://schemas.microsoft.com/office/drawing/2014/main" id="{8321FDB1-9452-AB93-AB58-0BB2C96CF560}"/>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F7F6FD11-C9BE-A0C5-86B9-3548737AA4D7}"/>
              </a:ext>
            </a:extLst>
          </p:cNvPr>
          <p:cNvSpPr>
            <a:spLocks noGrp="1" noChangeArrowheads="1"/>
          </p:cNvSpPr>
          <p:nvPr>
            <p:ph type="sldNum" sz="quarter" idx="12"/>
          </p:nvPr>
        </p:nvSpPr>
        <p:spPr>
          <a:ln/>
        </p:spPr>
        <p:txBody>
          <a:bodyPr/>
          <a:lstStyle>
            <a:lvl1pPr>
              <a:defRPr/>
            </a:lvl1pPr>
          </a:lstStyle>
          <a:p>
            <a:pPr>
              <a:defRPr/>
            </a:pPr>
            <a:fld id="{81FE78AC-D30C-4DC6-8AA2-444402CBE1D1}" type="slidenum">
              <a:rPr lang="en-US" altLang="en-US"/>
              <a:pPr>
                <a:defRPr/>
              </a:pPr>
              <a:t>‹#›</a:t>
            </a:fld>
            <a:endParaRPr lang="en-US" altLang="en-US"/>
          </a:p>
        </p:txBody>
      </p:sp>
    </p:spTree>
    <p:extLst>
      <p:ext uri="{BB962C8B-B14F-4D97-AF65-F5344CB8AC3E}">
        <p14:creationId xmlns:p14="http://schemas.microsoft.com/office/powerpoint/2010/main" val="35812341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C8786756-7D4A-01B0-A077-2673F40C0B9C}"/>
              </a:ext>
            </a:extLst>
          </p:cNvPr>
          <p:cNvSpPr>
            <a:spLocks noGrp="1" noChangeArrowheads="1"/>
          </p:cNvSpPr>
          <p:nvPr>
            <p:ph type="sldNum" sz="quarter" idx="10"/>
          </p:nvPr>
        </p:nvSpPr>
        <p:spPr>
          <a:ln/>
        </p:spPr>
        <p:txBody>
          <a:bodyPr/>
          <a:lstStyle>
            <a:lvl1pPr>
              <a:defRPr/>
            </a:lvl1pPr>
          </a:lstStyle>
          <a:p>
            <a:pPr>
              <a:defRPr/>
            </a:pPr>
            <a:fld id="{5683556A-24F7-4207-A448-905BD182A4D3}"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38891EF5-7441-18CC-59F2-44A1F75328B9}"/>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5104AF13-7356-5CFC-D459-423355FAD058}"/>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9253382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FB59AF5-E0B4-1A2D-83FB-1799E1AAC76E}"/>
              </a:ext>
            </a:extLst>
          </p:cNvPr>
          <p:cNvSpPr>
            <a:spLocks noGrp="1" noChangeArrowheads="1"/>
          </p:cNvSpPr>
          <p:nvPr>
            <p:ph type="sldNum" sz="quarter" idx="10"/>
          </p:nvPr>
        </p:nvSpPr>
        <p:spPr>
          <a:ln/>
        </p:spPr>
        <p:txBody>
          <a:bodyPr/>
          <a:lstStyle>
            <a:lvl1pPr>
              <a:defRPr/>
            </a:lvl1pPr>
          </a:lstStyle>
          <a:p>
            <a:pPr>
              <a:defRPr/>
            </a:pPr>
            <a:fld id="{8B7BA3DC-6341-4BDD-BED5-57EC8F768A59}"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197C43A1-9CE4-EB98-2DB6-88A737E15397}"/>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E6F06EBD-51E3-7D6E-2DD4-922903931ADA}"/>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9264360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3A1698C-D666-24D1-58D6-C289920BAC27}"/>
              </a:ext>
            </a:extLst>
          </p:cNvPr>
          <p:cNvSpPr>
            <a:spLocks noGrp="1" noChangeArrowheads="1"/>
          </p:cNvSpPr>
          <p:nvPr>
            <p:ph type="sldNum" sz="quarter" idx="10"/>
          </p:nvPr>
        </p:nvSpPr>
        <p:spPr>
          <a:ln/>
        </p:spPr>
        <p:txBody>
          <a:bodyPr/>
          <a:lstStyle>
            <a:lvl1pPr>
              <a:defRPr/>
            </a:lvl1pPr>
          </a:lstStyle>
          <a:p>
            <a:pPr>
              <a:defRPr/>
            </a:pPr>
            <a:fld id="{98B86C22-82AB-46D1-9602-A63DA7122ACE}"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6B0E7673-A23A-3C57-6D15-A0A65066DFD9}"/>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20CF7FA1-E5DA-4F40-FD10-B5A4C395FDB5}"/>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5400312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2">
            <a:extLst>
              <a:ext uri="{FF2B5EF4-FFF2-40B4-BE49-F238E27FC236}">
                <a16:creationId xmlns:a16="http://schemas.microsoft.com/office/drawing/2014/main" id="{6D2E34F1-30DE-F39B-5B98-74B7C0199EBA}"/>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917ACBBC-61B5-C28E-9117-8DC6B23C17A1}"/>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8F3F82E4-B36F-373D-4A82-1C23148B31B3}"/>
              </a:ext>
            </a:extLst>
          </p:cNvPr>
          <p:cNvSpPr>
            <a:spLocks noGrp="1" noChangeArrowheads="1"/>
          </p:cNvSpPr>
          <p:nvPr>
            <p:ph type="sldNum" sz="quarter" idx="12"/>
          </p:nvPr>
        </p:nvSpPr>
        <p:spPr>
          <a:ln/>
        </p:spPr>
        <p:txBody>
          <a:bodyPr/>
          <a:lstStyle>
            <a:lvl1pPr>
              <a:defRPr/>
            </a:lvl1pPr>
          </a:lstStyle>
          <a:p>
            <a:pPr>
              <a:defRPr/>
            </a:pPr>
            <a:fld id="{6C69A194-EE38-49D6-9074-718D261D3873}" type="slidenum">
              <a:rPr lang="en-US" altLang="en-US"/>
              <a:pPr>
                <a:defRPr/>
              </a:pPr>
              <a:t>‹#›</a:t>
            </a:fld>
            <a:endParaRPr lang="en-US" altLang="en-US"/>
          </a:p>
        </p:txBody>
      </p:sp>
    </p:spTree>
    <p:extLst>
      <p:ext uri="{BB962C8B-B14F-4D97-AF65-F5344CB8AC3E}">
        <p14:creationId xmlns:p14="http://schemas.microsoft.com/office/powerpoint/2010/main" val="36286357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69DE07A4-16FD-6FCB-A519-DC08629B6275}"/>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C112F03A-7E3C-2E85-71CD-6EFEBDD65E14}"/>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B2545C09-053B-C9A4-B05E-0EC3D5988CFE}"/>
              </a:ext>
            </a:extLst>
          </p:cNvPr>
          <p:cNvSpPr>
            <a:spLocks noGrp="1" noChangeArrowheads="1"/>
          </p:cNvSpPr>
          <p:nvPr>
            <p:ph type="sldNum" sz="quarter" idx="12"/>
          </p:nvPr>
        </p:nvSpPr>
        <p:spPr>
          <a:ln/>
        </p:spPr>
        <p:txBody>
          <a:bodyPr/>
          <a:lstStyle>
            <a:lvl1pPr>
              <a:defRPr/>
            </a:lvl1pPr>
          </a:lstStyle>
          <a:p>
            <a:pPr>
              <a:defRPr/>
            </a:pPr>
            <a:fld id="{EC9E7CB8-842B-488B-B1AB-DC626585C4A5}" type="slidenum">
              <a:rPr lang="en-US" altLang="en-US"/>
              <a:pPr>
                <a:defRPr/>
              </a:pPr>
              <a:t>‹#›</a:t>
            </a:fld>
            <a:endParaRPr lang="en-US" altLang="en-US"/>
          </a:p>
        </p:txBody>
      </p:sp>
    </p:spTree>
    <p:extLst>
      <p:ext uri="{BB962C8B-B14F-4D97-AF65-F5344CB8AC3E}">
        <p14:creationId xmlns:p14="http://schemas.microsoft.com/office/powerpoint/2010/main" val="3597582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2">
            <a:extLst>
              <a:ext uri="{FF2B5EF4-FFF2-40B4-BE49-F238E27FC236}">
                <a16:creationId xmlns:a16="http://schemas.microsoft.com/office/drawing/2014/main" id="{594F649F-5DE5-1A03-96D7-BF1F20CF3801}"/>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41D43E84-B9C5-49F1-C33C-D9E02DD12401}"/>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70351D78-C80E-E748-C248-794138E20942}"/>
              </a:ext>
            </a:extLst>
          </p:cNvPr>
          <p:cNvSpPr>
            <a:spLocks noGrp="1" noChangeArrowheads="1"/>
          </p:cNvSpPr>
          <p:nvPr>
            <p:ph type="sldNum" sz="quarter" idx="12"/>
          </p:nvPr>
        </p:nvSpPr>
        <p:spPr>
          <a:ln/>
        </p:spPr>
        <p:txBody>
          <a:bodyPr/>
          <a:lstStyle>
            <a:lvl1pPr>
              <a:defRPr/>
            </a:lvl1pPr>
          </a:lstStyle>
          <a:p>
            <a:pPr>
              <a:defRPr/>
            </a:pPr>
            <a:fld id="{D1D73652-E7DE-4B2E-83EC-24F973ECAFF2}" type="slidenum">
              <a:rPr lang="en-US" altLang="en-US"/>
              <a:pPr>
                <a:defRPr/>
              </a:pPr>
              <a:t>‹#›</a:t>
            </a:fld>
            <a:endParaRPr lang="en-US" altLang="en-US"/>
          </a:p>
        </p:txBody>
      </p:sp>
    </p:spTree>
    <p:extLst>
      <p:ext uri="{BB962C8B-B14F-4D97-AF65-F5344CB8AC3E}">
        <p14:creationId xmlns:p14="http://schemas.microsoft.com/office/powerpoint/2010/main" val="30338255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
            <a:extLst>
              <a:ext uri="{FF2B5EF4-FFF2-40B4-BE49-F238E27FC236}">
                <a16:creationId xmlns:a16="http://schemas.microsoft.com/office/drawing/2014/main" id="{E711F344-39AD-5B8F-4859-BA5B786BE8D0}"/>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6" name="Footer Placeholder 3">
            <a:extLst>
              <a:ext uri="{FF2B5EF4-FFF2-40B4-BE49-F238E27FC236}">
                <a16:creationId xmlns:a16="http://schemas.microsoft.com/office/drawing/2014/main" id="{138D9328-1722-BA6E-45AC-C4DEC4BB9DE9}"/>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7" name="Slide Number Placeholder 5">
            <a:extLst>
              <a:ext uri="{FF2B5EF4-FFF2-40B4-BE49-F238E27FC236}">
                <a16:creationId xmlns:a16="http://schemas.microsoft.com/office/drawing/2014/main" id="{454DF159-4CC7-5187-E6E6-C012FF69678F}"/>
              </a:ext>
            </a:extLst>
          </p:cNvPr>
          <p:cNvSpPr>
            <a:spLocks noGrp="1" noChangeArrowheads="1"/>
          </p:cNvSpPr>
          <p:nvPr>
            <p:ph type="sldNum" sz="quarter" idx="12"/>
          </p:nvPr>
        </p:nvSpPr>
        <p:spPr>
          <a:ln/>
        </p:spPr>
        <p:txBody>
          <a:bodyPr/>
          <a:lstStyle>
            <a:lvl1pPr>
              <a:defRPr/>
            </a:lvl1pPr>
          </a:lstStyle>
          <a:p>
            <a:pPr>
              <a:defRPr/>
            </a:pPr>
            <a:fld id="{F459F91A-EF0C-4FF4-8DF3-3FED675FE5EF}" type="slidenum">
              <a:rPr lang="en-US" altLang="en-US"/>
              <a:pPr>
                <a:defRPr/>
              </a:pPr>
              <a:t>‹#›</a:t>
            </a:fld>
            <a:endParaRPr lang="en-US" altLang="en-US"/>
          </a:p>
        </p:txBody>
      </p:sp>
    </p:spTree>
    <p:extLst>
      <p:ext uri="{BB962C8B-B14F-4D97-AF65-F5344CB8AC3E}">
        <p14:creationId xmlns:p14="http://schemas.microsoft.com/office/powerpoint/2010/main" val="19001729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a:extLst>
              <a:ext uri="{FF2B5EF4-FFF2-40B4-BE49-F238E27FC236}">
                <a16:creationId xmlns:a16="http://schemas.microsoft.com/office/drawing/2014/main" id="{4F9CF904-351B-014D-6082-7E19644F65DE}"/>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8" name="Footer Placeholder 3">
            <a:extLst>
              <a:ext uri="{FF2B5EF4-FFF2-40B4-BE49-F238E27FC236}">
                <a16:creationId xmlns:a16="http://schemas.microsoft.com/office/drawing/2014/main" id="{638BC126-7570-6474-3FB6-A983035E3917}"/>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9" name="Slide Number Placeholder 5">
            <a:extLst>
              <a:ext uri="{FF2B5EF4-FFF2-40B4-BE49-F238E27FC236}">
                <a16:creationId xmlns:a16="http://schemas.microsoft.com/office/drawing/2014/main" id="{6387D9D6-1BDD-35EF-BC93-14018F434D4C}"/>
              </a:ext>
            </a:extLst>
          </p:cNvPr>
          <p:cNvSpPr>
            <a:spLocks noGrp="1" noChangeArrowheads="1"/>
          </p:cNvSpPr>
          <p:nvPr>
            <p:ph type="sldNum" sz="quarter" idx="12"/>
          </p:nvPr>
        </p:nvSpPr>
        <p:spPr>
          <a:ln/>
        </p:spPr>
        <p:txBody>
          <a:bodyPr/>
          <a:lstStyle>
            <a:lvl1pPr>
              <a:defRPr/>
            </a:lvl1pPr>
          </a:lstStyle>
          <a:p>
            <a:pPr>
              <a:defRPr/>
            </a:pPr>
            <a:fld id="{F1C66108-8460-498A-BFF0-28E9A0F37A95}" type="slidenum">
              <a:rPr lang="en-US" altLang="en-US"/>
              <a:pPr>
                <a:defRPr/>
              </a:pPr>
              <a:t>‹#›</a:t>
            </a:fld>
            <a:endParaRPr lang="en-US" altLang="en-US"/>
          </a:p>
        </p:txBody>
      </p:sp>
    </p:spTree>
    <p:extLst>
      <p:ext uri="{BB962C8B-B14F-4D97-AF65-F5344CB8AC3E}">
        <p14:creationId xmlns:p14="http://schemas.microsoft.com/office/powerpoint/2010/main" val="24705798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FDD88-AEFE-0841-9362-3084B16EF30F}"/>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4" name="Footer Placeholder 3">
            <a:extLst>
              <a:ext uri="{FF2B5EF4-FFF2-40B4-BE49-F238E27FC236}">
                <a16:creationId xmlns:a16="http://schemas.microsoft.com/office/drawing/2014/main" id="{5CDD4753-7223-71CC-7F9B-D6B8A1F9888B}"/>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5" name="Slide Number Placeholder 5">
            <a:extLst>
              <a:ext uri="{FF2B5EF4-FFF2-40B4-BE49-F238E27FC236}">
                <a16:creationId xmlns:a16="http://schemas.microsoft.com/office/drawing/2014/main" id="{F06F250A-7015-B1DB-B9B0-0EDAA178F578}"/>
              </a:ext>
            </a:extLst>
          </p:cNvPr>
          <p:cNvSpPr>
            <a:spLocks noGrp="1" noChangeArrowheads="1"/>
          </p:cNvSpPr>
          <p:nvPr>
            <p:ph type="sldNum" sz="quarter" idx="12"/>
          </p:nvPr>
        </p:nvSpPr>
        <p:spPr>
          <a:ln/>
        </p:spPr>
        <p:txBody>
          <a:bodyPr/>
          <a:lstStyle>
            <a:lvl1pPr>
              <a:defRPr/>
            </a:lvl1pPr>
          </a:lstStyle>
          <a:p>
            <a:pPr>
              <a:defRPr/>
            </a:pPr>
            <a:fld id="{78ABFBF9-C7F1-4D17-96FB-54891AF23C3C}" type="slidenum">
              <a:rPr lang="en-US" altLang="en-US"/>
              <a:pPr>
                <a:defRPr/>
              </a:pPr>
              <a:t>‹#›</a:t>
            </a:fld>
            <a:endParaRPr lang="en-US" altLang="en-US"/>
          </a:p>
        </p:txBody>
      </p:sp>
    </p:spTree>
    <p:extLst>
      <p:ext uri="{BB962C8B-B14F-4D97-AF65-F5344CB8AC3E}">
        <p14:creationId xmlns:p14="http://schemas.microsoft.com/office/powerpoint/2010/main" val="1790060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8A99769-F241-55D0-CAF7-3FA9EF74D59A}"/>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3" name="Footer Placeholder 3">
            <a:extLst>
              <a:ext uri="{FF2B5EF4-FFF2-40B4-BE49-F238E27FC236}">
                <a16:creationId xmlns:a16="http://schemas.microsoft.com/office/drawing/2014/main" id="{66B0FEE6-42A7-082D-D785-F37F31994B09}"/>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4" name="Slide Number Placeholder 5">
            <a:extLst>
              <a:ext uri="{FF2B5EF4-FFF2-40B4-BE49-F238E27FC236}">
                <a16:creationId xmlns:a16="http://schemas.microsoft.com/office/drawing/2014/main" id="{6DF6A73D-1904-6A81-0FCF-AC0097EA1266}"/>
              </a:ext>
            </a:extLst>
          </p:cNvPr>
          <p:cNvSpPr>
            <a:spLocks noGrp="1" noChangeArrowheads="1"/>
          </p:cNvSpPr>
          <p:nvPr>
            <p:ph type="sldNum" sz="quarter" idx="12"/>
          </p:nvPr>
        </p:nvSpPr>
        <p:spPr>
          <a:ln/>
        </p:spPr>
        <p:txBody>
          <a:bodyPr/>
          <a:lstStyle>
            <a:lvl1pPr>
              <a:defRPr/>
            </a:lvl1pPr>
          </a:lstStyle>
          <a:p>
            <a:pPr>
              <a:defRPr/>
            </a:pPr>
            <a:fld id="{D70002BF-3DBF-402F-B404-A2E4BA7F2D31}" type="slidenum">
              <a:rPr lang="en-US" altLang="en-US"/>
              <a:pPr>
                <a:defRPr/>
              </a:pPr>
              <a:t>‹#›</a:t>
            </a:fld>
            <a:endParaRPr lang="en-US" altLang="en-US"/>
          </a:p>
        </p:txBody>
      </p:sp>
    </p:spTree>
    <p:extLst>
      <p:ext uri="{BB962C8B-B14F-4D97-AF65-F5344CB8AC3E}">
        <p14:creationId xmlns:p14="http://schemas.microsoft.com/office/powerpoint/2010/main" val="3525489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803E0-8A49-248D-C7BD-8F92FB5F4547}"/>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4">
            <a:extLst>
              <a:ext uri="{FF2B5EF4-FFF2-40B4-BE49-F238E27FC236}">
                <a16:creationId xmlns:a16="http://schemas.microsoft.com/office/drawing/2014/main" id="{45458D2C-BC87-9992-CA7D-387502BE64AC}"/>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9CBB1A28-8606-2AE7-E8F7-BA01FB0F4E62}"/>
              </a:ext>
            </a:extLst>
          </p:cNvPr>
          <p:cNvSpPr>
            <a:spLocks noGrp="1" noChangeArrowheads="1"/>
          </p:cNvSpPr>
          <p:nvPr>
            <p:ph type="sldNum" sz="quarter" idx="12"/>
          </p:nvPr>
        </p:nvSpPr>
        <p:spPr>
          <a:ln/>
        </p:spPr>
        <p:txBody>
          <a:bodyPr/>
          <a:lstStyle>
            <a:lvl1pPr>
              <a:defRPr/>
            </a:lvl1pPr>
          </a:lstStyle>
          <a:p>
            <a:pPr>
              <a:defRPr/>
            </a:pPr>
            <a:fld id="{542BB38F-B79F-4343-AF73-A8AE3ADE5E4F}" type="slidenum">
              <a:rPr lang="en-US" altLang="en-US"/>
              <a:pPr>
                <a:defRPr/>
              </a:pPr>
              <a:t>‹#›</a:t>
            </a:fld>
            <a:endParaRPr lang="en-US" altLang="en-US"/>
          </a:p>
        </p:txBody>
      </p:sp>
    </p:spTree>
    <p:extLst>
      <p:ext uri="{BB962C8B-B14F-4D97-AF65-F5344CB8AC3E}">
        <p14:creationId xmlns:p14="http://schemas.microsoft.com/office/powerpoint/2010/main" val="4736325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2">
            <a:extLst>
              <a:ext uri="{FF2B5EF4-FFF2-40B4-BE49-F238E27FC236}">
                <a16:creationId xmlns:a16="http://schemas.microsoft.com/office/drawing/2014/main" id="{06F626E4-CEA6-A81D-DDC8-D2E220AC9888}"/>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6" name="Footer Placeholder 3">
            <a:extLst>
              <a:ext uri="{FF2B5EF4-FFF2-40B4-BE49-F238E27FC236}">
                <a16:creationId xmlns:a16="http://schemas.microsoft.com/office/drawing/2014/main" id="{72B68117-12D4-71FC-701C-E7F386F5FAA1}"/>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7" name="Slide Number Placeholder 5">
            <a:extLst>
              <a:ext uri="{FF2B5EF4-FFF2-40B4-BE49-F238E27FC236}">
                <a16:creationId xmlns:a16="http://schemas.microsoft.com/office/drawing/2014/main" id="{414BBF49-7DC3-C8B5-F6DB-AE4E43E67DBB}"/>
              </a:ext>
            </a:extLst>
          </p:cNvPr>
          <p:cNvSpPr>
            <a:spLocks noGrp="1" noChangeArrowheads="1"/>
          </p:cNvSpPr>
          <p:nvPr>
            <p:ph type="sldNum" sz="quarter" idx="12"/>
          </p:nvPr>
        </p:nvSpPr>
        <p:spPr>
          <a:ln/>
        </p:spPr>
        <p:txBody>
          <a:bodyPr/>
          <a:lstStyle>
            <a:lvl1pPr>
              <a:defRPr/>
            </a:lvl1pPr>
          </a:lstStyle>
          <a:p>
            <a:pPr>
              <a:defRPr/>
            </a:pPr>
            <a:fld id="{DB1F678E-EB41-470E-8818-D3677AF37729}" type="slidenum">
              <a:rPr lang="en-US" altLang="en-US"/>
              <a:pPr>
                <a:defRPr/>
              </a:pPr>
              <a:t>‹#›</a:t>
            </a:fld>
            <a:endParaRPr lang="en-US" altLang="en-US"/>
          </a:p>
        </p:txBody>
      </p:sp>
    </p:spTree>
    <p:extLst>
      <p:ext uri="{BB962C8B-B14F-4D97-AF65-F5344CB8AC3E}">
        <p14:creationId xmlns:p14="http://schemas.microsoft.com/office/powerpoint/2010/main" val="15729673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2">
            <a:extLst>
              <a:ext uri="{FF2B5EF4-FFF2-40B4-BE49-F238E27FC236}">
                <a16:creationId xmlns:a16="http://schemas.microsoft.com/office/drawing/2014/main" id="{ECF85A76-89D6-154E-2926-D0F6585DB674}"/>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6" name="Footer Placeholder 3">
            <a:extLst>
              <a:ext uri="{FF2B5EF4-FFF2-40B4-BE49-F238E27FC236}">
                <a16:creationId xmlns:a16="http://schemas.microsoft.com/office/drawing/2014/main" id="{CFE85DE5-C672-0136-DCD2-EBF92DE9342A}"/>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7" name="Slide Number Placeholder 5">
            <a:extLst>
              <a:ext uri="{FF2B5EF4-FFF2-40B4-BE49-F238E27FC236}">
                <a16:creationId xmlns:a16="http://schemas.microsoft.com/office/drawing/2014/main" id="{E9DB6423-924C-F6DE-C4A3-703868BFE0E5}"/>
              </a:ext>
            </a:extLst>
          </p:cNvPr>
          <p:cNvSpPr>
            <a:spLocks noGrp="1" noChangeArrowheads="1"/>
          </p:cNvSpPr>
          <p:nvPr>
            <p:ph type="sldNum" sz="quarter" idx="12"/>
          </p:nvPr>
        </p:nvSpPr>
        <p:spPr>
          <a:ln/>
        </p:spPr>
        <p:txBody>
          <a:bodyPr/>
          <a:lstStyle>
            <a:lvl1pPr>
              <a:defRPr/>
            </a:lvl1pPr>
          </a:lstStyle>
          <a:p>
            <a:pPr>
              <a:defRPr/>
            </a:pPr>
            <a:fld id="{D9568A92-73C3-4123-996E-13AB8BB30E01}" type="slidenum">
              <a:rPr lang="en-US" altLang="en-US"/>
              <a:pPr>
                <a:defRPr/>
              </a:pPr>
              <a:t>‹#›</a:t>
            </a:fld>
            <a:endParaRPr lang="en-US" altLang="en-US"/>
          </a:p>
        </p:txBody>
      </p:sp>
    </p:spTree>
    <p:extLst>
      <p:ext uri="{BB962C8B-B14F-4D97-AF65-F5344CB8AC3E}">
        <p14:creationId xmlns:p14="http://schemas.microsoft.com/office/powerpoint/2010/main" val="12647030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B7F3D5C4-882D-98C4-4721-EE606857B4C0}"/>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603B37F4-B096-A066-18ED-73D682018EEE}"/>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5BD535A6-5470-5E68-732E-B7A586B42CCC}"/>
              </a:ext>
            </a:extLst>
          </p:cNvPr>
          <p:cNvSpPr>
            <a:spLocks noGrp="1" noChangeArrowheads="1"/>
          </p:cNvSpPr>
          <p:nvPr>
            <p:ph type="sldNum" sz="quarter" idx="12"/>
          </p:nvPr>
        </p:nvSpPr>
        <p:spPr>
          <a:ln/>
        </p:spPr>
        <p:txBody>
          <a:bodyPr/>
          <a:lstStyle>
            <a:lvl1pPr>
              <a:defRPr/>
            </a:lvl1pPr>
          </a:lstStyle>
          <a:p>
            <a:pPr>
              <a:defRPr/>
            </a:pPr>
            <a:fld id="{DEF2AA27-87F1-4D1A-8EF9-03D0B7CCF94D}" type="slidenum">
              <a:rPr lang="en-US" altLang="en-US"/>
              <a:pPr>
                <a:defRPr/>
              </a:pPr>
              <a:t>‹#›</a:t>
            </a:fld>
            <a:endParaRPr lang="en-US" altLang="en-US"/>
          </a:p>
        </p:txBody>
      </p:sp>
    </p:spTree>
    <p:extLst>
      <p:ext uri="{BB962C8B-B14F-4D97-AF65-F5344CB8AC3E}">
        <p14:creationId xmlns:p14="http://schemas.microsoft.com/office/powerpoint/2010/main" val="18957892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D8C60997-5A39-6660-3503-5CE936662EBA}"/>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ED1FAE06-99F8-E2FB-D056-6C712A733631}"/>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50991744-3506-19EE-4BA6-EC0763328F6F}"/>
              </a:ext>
            </a:extLst>
          </p:cNvPr>
          <p:cNvSpPr>
            <a:spLocks noGrp="1" noChangeArrowheads="1"/>
          </p:cNvSpPr>
          <p:nvPr>
            <p:ph type="sldNum" sz="quarter" idx="12"/>
          </p:nvPr>
        </p:nvSpPr>
        <p:spPr>
          <a:ln/>
        </p:spPr>
        <p:txBody>
          <a:bodyPr/>
          <a:lstStyle>
            <a:lvl1pPr>
              <a:defRPr/>
            </a:lvl1pPr>
          </a:lstStyle>
          <a:p>
            <a:pPr>
              <a:defRPr/>
            </a:pPr>
            <a:fld id="{E30CCCEB-83C6-4EE4-AB2C-BAF8CFFB88B1}" type="slidenum">
              <a:rPr lang="en-US" altLang="en-US"/>
              <a:pPr>
                <a:defRPr/>
              </a:pPr>
              <a:t>‹#›</a:t>
            </a:fld>
            <a:endParaRPr lang="en-US" altLang="en-US"/>
          </a:p>
        </p:txBody>
      </p:sp>
    </p:spTree>
    <p:extLst>
      <p:ext uri="{BB962C8B-B14F-4D97-AF65-F5344CB8AC3E}">
        <p14:creationId xmlns:p14="http://schemas.microsoft.com/office/powerpoint/2010/main" val="786796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B598B054-BB73-E348-D4E7-54DEF82ECD87}"/>
              </a:ext>
            </a:extLst>
          </p:cNvPr>
          <p:cNvSpPr>
            <a:spLocks noGrp="1" noChangeArrowheads="1"/>
          </p:cNvSpPr>
          <p:nvPr>
            <p:ph type="sldNum" sz="quarter" idx="10"/>
          </p:nvPr>
        </p:nvSpPr>
        <p:spPr>
          <a:ln/>
        </p:spPr>
        <p:txBody>
          <a:bodyPr/>
          <a:lstStyle>
            <a:lvl1pPr>
              <a:defRPr/>
            </a:lvl1pPr>
          </a:lstStyle>
          <a:p>
            <a:pPr>
              <a:defRPr/>
            </a:pPr>
            <a:fld id="{275AE3B7-23AA-4B01-969D-42DEB0443F0B}"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1081FAEF-5E46-8AD4-1F59-1B694B6FE05E}"/>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1C59F16F-3207-B178-2F8E-2EC489581F3E}"/>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5897815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2B6D36E-B221-B4B5-1211-B25FE3DE640F}"/>
              </a:ext>
            </a:extLst>
          </p:cNvPr>
          <p:cNvSpPr>
            <a:spLocks noGrp="1" noChangeArrowheads="1"/>
          </p:cNvSpPr>
          <p:nvPr>
            <p:ph type="sldNum" sz="quarter" idx="10"/>
          </p:nvPr>
        </p:nvSpPr>
        <p:spPr>
          <a:ln/>
        </p:spPr>
        <p:txBody>
          <a:bodyPr/>
          <a:lstStyle>
            <a:lvl1pPr>
              <a:defRPr/>
            </a:lvl1pPr>
          </a:lstStyle>
          <a:p>
            <a:pPr>
              <a:defRPr/>
            </a:pPr>
            <a:fld id="{F78CF9A5-FBD7-4A56-AEE1-A5A910C53F0A}"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A59919DA-9DF3-9D28-253C-BC4607A382F2}"/>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54499B95-DB59-E500-F724-DB1FB04503FE}"/>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4786519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5">
            <a:extLst>
              <a:ext uri="{FF2B5EF4-FFF2-40B4-BE49-F238E27FC236}">
                <a16:creationId xmlns:a16="http://schemas.microsoft.com/office/drawing/2014/main" id="{8494CB3A-86E8-CDFD-6C92-9432ED24F2EB}"/>
              </a:ext>
            </a:extLst>
          </p:cNvPr>
          <p:cNvSpPr>
            <a:spLocks noGrp="1" noChangeArrowheads="1"/>
          </p:cNvSpPr>
          <p:nvPr>
            <p:ph type="sldNum" sz="quarter" idx="10"/>
          </p:nvPr>
        </p:nvSpPr>
        <p:spPr>
          <a:ln/>
        </p:spPr>
        <p:txBody>
          <a:bodyPr/>
          <a:lstStyle>
            <a:lvl1pPr>
              <a:defRPr/>
            </a:lvl1pPr>
          </a:lstStyle>
          <a:p>
            <a:pPr>
              <a:defRPr/>
            </a:pPr>
            <a:fld id="{00DC4B8E-D3EF-432B-AE83-3A1A3F0B92E1}"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3FB05718-336D-F556-18B8-E2A2B4F874B8}"/>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0FC55A63-E6FF-9F8A-D95E-833945223125}"/>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7197211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D10613F-7DA1-3DBB-17FB-E1AB71E521ED}"/>
              </a:ext>
            </a:extLst>
          </p:cNvPr>
          <p:cNvSpPr>
            <a:spLocks noGrp="1" noChangeArrowheads="1"/>
          </p:cNvSpPr>
          <p:nvPr>
            <p:ph type="sldNum" sz="quarter" idx="10"/>
          </p:nvPr>
        </p:nvSpPr>
        <p:spPr>
          <a:ln/>
        </p:spPr>
        <p:txBody>
          <a:bodyPr/>
          <a:lstStyle>
            <a:lvl1pPr>
              <a:defRPr/>
            </a:lvl1pPr>
          </a:lstStyle>
          <a:p>
            <a:pPr>
              <a:defRPr/>
            </a:pPr>
            <a:fld id="{64B0D000-9F78-4E27-AB06-177D14F241E4}"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E1D381B0-5A0D-9B65-917F-7E11E882C54F}"/>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039907C7-1FF6-C7C7-FEAC-6018506EE518}"/>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2679512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C8E6C90-460E-63E3-88A7-F7F74F09FF7B}"/>
              </a:ext>
            </a:extLst>
          </p:cNvPr>
          <p:cNvSpPr>
            <a:spLocks noGrp="1" noChangeArrowheads="1"/>
          </p:cNvSpPr>
          <p:nvPr>
            <p:ph type="sldNum" sz="quarter" idx="10"/>
          </p:nvPr>
        </p:nvSpPr>
        <p:spPr>
          <a:ln/>
        </p:spPr>
        <p:txBody>
          <a:bodyPr/>
          <a:lstStyle>
            <a:lvl1pPr>
              <a:defRPr/>
            </a:lvl1pPr>
          </a:lstStyle>
          <a:p>
            <a:pPr>
              <a:defRPr/>
            </a:pPr>
            <a:fld id="{7936678E-3B99-4A1D-A45C-26792CDC669C}" type="slidenum">
              <a:rPr lang="en-US" altLang="en-US"/>
              <a:pPr>
                <a:defRPr/>
              </a:pPr>
              <a:t>‹#›</a:t>
            </a:fld>
            <a:endParaRPr lang="en-US" altLang="en-US"/>
          </a:p>
        </p:txBody>
      </p:sp>
      <p:sp>
        <p:nvSpPr>
          <p:cNvPr id="8" name="Date Placeholder 1">
            <a:extLst>
              <a:ext uri="{FF2B5EF4-FFF2-40B4-BE49-F238E27FC236}">
                <a16:creationId xmlns:a16="http://schemas.microsoft.com/office/drawing/2014/main" id="{A0A2D0EC-10C2-6CBC-9D16-2617EE3F60C4}"/>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9" name="Footer Placeholder 2">
            <a:extLst>
              <a:ext uri="{FF2B5EF4-FFF2-40B4-BE49-F238E27FC236}">
                <a16:creationId xmlns:a16="http://schemas.microsoft.com/office/drawing/2014/main" id="{AE1A81BC-DE6A-6AE7-410B-32B58BF88909}"/>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0867673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8E49C867-35A2-88B2-701A-1BCCF732533D}"/>
              </a:ext>
            </a:extLst>
          </p:cNvPr>
          <p:cNvSpPr>
            <a:spLocks noGrp="1" noChangeArrowheads="1"/>
          </p:cNvSpPr>
          <p:nvPr>
            <p:ph type="sldNum" sz="quarter" idx="10"/>
          </p:nvPr>
        </p:nvSpPr>
        <p:spPr>
          <a:ln/>
        </p:spPr>
        <p:txBody>
          <a:bodyPr/>
          <a:lstStyle>
            <a:lvl1pPr>
              <a:defRPr/>
            </a:lvl1pPr>
          </a:lstStyle>
          <a:p>
            <a:pPr>
              <a:defRPr/>
            </a:pPr>
            <a:fld id="{8A54BD84-C425-4850-B3E2-E1499DC32594}" type="slidenum">
              <a:rPr lang="en-US" altLang="en-US"/>
              <a:pPr>
                <a:defRPr/>
              </a:pPr>
              <a:t>‹#›</a:t>
            </a:fld>
            <a:endParaRPr lang="en-US" altLang="en-US"/>
          </a:p>
        </p:txBody>
      </p:sp>
      <p:sp>
        <p:nvSpPr>
          <p:cNvPr id="4" name="Date Placeholder 1">
            <a:extLst>
              <a:ext uri="{FF2B5EF4-FFF2-40B4-BE49-F238E27FC236}">
                <a16:creationId xmlns:a16="http://schemas.microsoft.com/office/drawing/2014/main" id="{A2B7447A-D8E1-9EF4-BED0-DA0522A2294A}"/>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5" name="Footer Placeholder 2">
            <a:extLst>
              <a:ext uri="{FF2B5EF4-FFF2-40B4-BE49-F238E27FC236}">
                <a16:creationId xmlns:a16="http://schemas.microsoft.com/office/drawing/2014/main" id="{AB15CDDC-FCEC-27C9-64DB-17E68BB39457}"/>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4138833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6783EB7-E0CE-2C94-202C-424D32B28D4B}"/>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4">
            <a:extLst>
              <a:ext uri="{FF2B5EF4-FFF2-40B4-BE49-F238E27FC236}">
                <a16:creationId xmlns:a16="http://schemas.microsoft.com/office/drawing/2014/main" id="{DEF4662D-0919-648F-4CA6-67A725049939}"/>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CE4B9FED-2FFD-7944-AC7F-9417748BDB8B}"/>
              </a:ext>
            </a:extLst>
          </p:cNvPr>
          <p:cNvSpPr>
            <a:spLocks noGrp="1" noChangeArrowheads="1"/>
          </p:cNvSpPr>
          <p:nvPr>
            <p:ph type="sldNum" sz="quarter" idx="12"/>
          </p:nvPr>
        </p:nvSpPr>
        <p:spPr>
          <a:ln/>
        </p:spPr>
        <p:txBody>
          <a:bodyPr/>
          <a:lstStyle>
            <a:lvl1pPr>
              <a:defRPr/>
            </a:lvl1pPr>
          </a:lstStyle>
          <a:p>
            <a:pPr>
              <a:defRPr/>
            </a:pPr>
            <a:fld id="{1FAF032C-55B3-4739-9FCE-A7921C135FA0}" type="slidenum">
              <a:rPr lang="en-US" altLang="en-US"/>
              <a:pPr>
                <a:defRPr/>
              </a:pPr>
              <a:t>‹#›</a:t>
            </a:fld>
            <a:endParaRPr lang="en-US" altLang="en-US"/>
          </a:p>
        </p:txBody>
      </p:sp>
    </p:spTree>
    <p:extLst>
      <p:ext uri="{BB962C8B-B14F-4D97-AF65-F5344CB8AC3E}">
        <p14:creationId xmlns:p14="http://schemas.microsoft.com/office/powerpoint/2010/main" val="5551232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659BB6E-A91D-4A13-0E78-47AB5D0643DF}"/>
              </a:ext>
            </a:extLst>
          </p:cNvPr>
          <p:cNvSpPr>
            <a:spLocks noGrp="1" noChangeArrowheads="1"/>
          </p:cNvSpPr>
          <p:nvPr>
            <p:ph type="sldNum" sz="quarter" idx="10"/>
          </p:nvPr>
        </p:nvSpPr>
        <p:spPr>
          <a:ln/>
        </p:spPr>
        <p:txBody>
          <a:bodyPr/>
          <a:lstStyle>
            <a:lvl1pPr>
              <a:defRPr/>
            </a:lvl1pPr>
          </a:lstStyle>
          <a:p>
            <a:pPr>
              <a:defRPr/>
            </a:pPr>
            <a:fld id="{5CBB5FCE-093E-46F9-95CC-4DB6775752A4}" type="slidenum">
              <a:rPr lang="en-US" altLang="en-US"/>
              <a:pPr>
                <a:defRPr/>
              </a:pPr>
              <a:t>‹#›</a:t>
            </a:fld>
            <a:endParaRPr lang="en-US" altLang="en-US"/>
          </a:p>
        </p:txBody>
      </p:sp>
      <p:sp>
        <p:nvSpPr>
          <p:cNvPr id="3" name="Date Placeholder 1">
            <a:extLst>
              <a:ext uri="{FF2B5EF4-FFF2-40B4-BE49-F238E27FC236}">
                <a16:creationId xmlns:a16="http://schemas.microsoft.com/office/drawing/2014/main" id="{7E5A0CC1-189C-EE38-BB4C-96CBE422AEA2}"/>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4" name="Footer Placeholder 2">
            <a:extLst>
              <a:ext uri="{FF2B5EF4-FFF2-40B4-BE49-F238E27FC236}">
                <a16:creationId xmlns:a16="http://schemas.microsoft.com/office/drawing/2014/main" id="{E3531F78-4D9E-79F3-F23B-8786984A4509}"/>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9159854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0139D43F-E7B6-F7F6-A4BF-4FB2E0883C96}"/>
              </a:ext>
            </a:extLst>
          </p:cNvPr>
          <p:cNvSpPr>
            <a:spLocks noGrp="1" noChangeArrowheads="1"/>
          </p:cNvSpPr>
          <p:nvPr>
            <p:ph type="sldNum" sz="quarter" idx="10"/>
          </p:nvPr>
        </p:nvSpPr>
        <p:spPr>
          <a:ln/>
        </p:spPr>
        <p:txBody>
          <a:bodyPr/>
          <a:lstStyle>
            <a:lvl1pPr>
              <a:defRPr/>
            </a:lvl1pPr>
          </a:lstStyle>
          <a:p>
            <a:pPr>
              <a:defRPr/>
            </a:pPr>
            <a:fld id="{F0112B4A-1E9B-453C-8838-F7A3911F379B}"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B6BB7DC4-3609-8697-25AB-CBA493E1540C}"/>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D58B9008-54C7-FBC5-CDCE-5A9D83C58CF1}"/>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1213844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BCA2FB11-65AD-7014-C965-0048E3076A67}"/>
              </a:ext>
            </a:extLst>
          </p:cNvPr>
          <p:cNvSpPr>
            <a:spLocks noGrp="1" noChangeArrowheads="1"/>
          </p:cNvSpPr>
          <p:nvPr>
            <p:ph type="sldNum" sz="quarter" idx="10"/>
          </p:nvPr>
        </p:nvSpPr>
        <p:spPr>
          <a:ln/>
        </p:spPr>
        <p:txBody>
          <a:bodyPr/>
          <a:lstStyle>
            <a:lvl1pPr>
              <a:defRPr/>
            </a:lvl1pPr>
          </a:lstStyle>
          <a:p>
            <a:pPr>
              <a:defRPr/>
            </a:pPr>
            <a:fld id="{409783D0-1A5B-4DA9-8582-995DF3BDBCDF}"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2FC8E0D9-AB18-2A46-B4FE-378B8A9B0CD5}"/>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596EAC51-9725-C23D-A17F-CD1817CE77EE}"/>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3167658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CFCD8BC-F3D4-98CC-6828-D9344C66934D}"/>
              </a:ext>
            </a:extLst>
          </p:cNvPr>
          <p:cNvSpPr>
            <a:spLocks noGrp="1" noChangeArrowheads="1"/>
          </p:cNvSpPr>
          <p:nvPr>
            <p:ph type="sldNum" sz="quarter" idx="10"/>
          </p:nvPr>
        </p:nvSpPr>
        <p:spPr>
          <a:ln/>
        </p:spPr>
        <p:txBody>
          <a:bodyPr/>
          <a:lstStyle>
            <a:lvl1pPr>
              <a:defRPr/>
            </a:lvl1pPr>
          </a:lstStyle>
          <a:p>
            <a:pPr>
              <a:defRPr/>
            </a:pPr>
            <a:fld id="{72D21742-B173-4D91-8C49-8E10366B2623}"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501B0D4D-9B59-E39C-6051-80DD8641E2B0}"/>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E6D0530D-12C1-FCF9-BB2F-346BFB3A7AE1}"/>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5998040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34AE979-2874-EB52-3944-4CC94EDD9755}"/>
              </a:ext>
            </a:extLst>
          </p:cNvPr>
          <p:cNvSpPr>
            <a:spLocks noGrp="1" noChangeArrowheads="1"/>
          </p:cNvSpPr>
          <p:nvPr>
            <p:ph type="sldNum" sz="quarter" idx="10"/>
          </p:nvPr>
        </p:nvSpPr>
        <p:spPr>
          <a:ln/>
        </p:spPr>
        <p:txBody>
          <a:bodyPr/>
          <a:lstStyle>
            <a:lvl1pPr>
              <a:defRPr/>
            </a:lvl1pPr>
          </a:lstStyle>
          <a:p>
            <a:pPr>
              <a:defRPr/>
            </a:pPr>
            <a:fld id="{8D4DA47A-E3DB-4952-A243-F12CBCDA1EBA}"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51FB4BD1-C331-F0A6-A7B0-5255251F9C55}"/>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5434B053-07E5-EC6A-1559-6BE08F99F837}"/>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495603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F99BA5-CC9C-A86C-690E-B80E4E374C06}"/>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6" name="Footer Placeholder 4">
            <a:extLst>
              <a:ext uri="{FF2B5EF4-FFF2-40B4-BE49-F238E27FC236}">
                <a16:creationId xmlns:a16="http://schemas.microsoft.com/office/drawing/2014/main" id="{FB856DDD-634D-5B1E-378B-091189D2E90A}"/>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7" name="Slide Number Placeholder 5">
            <a:extLst>
              <a:ext uri="{FF2B5EF4-FFF2-40B4-BE49-F238E27FC236}">
                <a16:creationId xmlns:a16="http://schemas.microsoft.com/office/drawing/2014/main" id="{4518DA27-ADB6-FB01-AABF-BDB9642124C6}"/>
              </a:ext>
            </a:extLst>
          </p:cNvPr>
          <p:cNvSpPr>
            <a:spLocks noGrp="1" noChangeArrowheads="1"/>
          </p:cNvSpPr>
          <p:nvPr>
            <p:ph type="sldNum" sz="quarter" idx="12"/>
          </p:nvPr>
        </p:nvSpPr>
        <p:spPr>
          <a:ln/>
        </p:spPr>
        <p:txBody>
          <a:bodyPr/>
          <a:lstStyle>
            <a:lvl1pPr>
              <a:defRPr/>
            </a:lvl1pPr>
          </a:lstStyle>
          <a:p>
            <a:pPr>
              <a:defRPr/>
            </a:pPr>
            <a:fld id="{27F1F85E-5727-4193-A355-52F2B1EF52CE}" type="slidenum">
              <a:rPr lang="en-US" altLang="en-US"/>
              <a:pPr>
                <a:defRPr/>
              </a:pPr>
              <a:t>‹#›</a:t>
            </a:fld>
            <a:endParaRPr lang="en-US" altLang="en-US"/>
          </a:p>
        </p:txBody>
      </p:sp>
    </p:spTree>
    <p:extLst>
      <p:ext uri="{BB962C8B-B14F-4D97-AF65-F5344CB8AC3E}">
        <p14:creationId xmlns:p14="http://schemas.microsoft.com/office/powerpoint/2010/main" val="488746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8375DF-ABB5-E081-1E93-FDE5E41B9713}"/>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8" name="Footer Placeholder 4">
            <a:extLst>
              <a:ext uri="{FF2B5EF4-FFF2-40B4-BE49-F238E27FC236}">
                <a16:creationId xmlns:a16="http://schemas.microsoft.com/office/drawing/2014/main" id="{11777EAC-3855-FA35-CA68-CFE4AA7A0551}"/>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9" name="Slide Number Placeholder 5">
            <a:extLst>
              <a:ext uri="{FF2B5EF4-FFF2-40B4-BE49-F238E27FC236}">
                <a16:creationId xmlns:a16="http://schemas.microsoft.com/office/drawing/2014/main" id="{C9730A04-37B5-D176-048E-97F364B81F62}"/>
              </a:ext>
            </a:extLst>
          </p:cNvPr>
          <p:cNvSpPr>
            <a:spLocks noGrp="1" noChangeArrowheads="1"/>
          </p:cNvSpPr>
          <p:nvPr>
            <p:ph type="sldNum" sz="quarter" idx="12"/>
          </p:nvPr>
        </p:nvSpPr>
        <p:spPr>
          <a:ln/>
        </p:spPr>
        <p:txBody>
          <a:bodyPr/>
          <a:lstStyle>
            <a:lvl1pPr>
              <a:defRPr/>
            </a:lvl1pPr>
          </a:lstStyle>
          <a:p>
            <a:pPr>
              <a:defRPr/>
            </a:pPr>
            <a:fld id="{80A47E3B-94D6-4DD2-95A9-A6B289277CD8}" type="slidenum">
              <a:rPr lang="en-US" altLang="en-US"/>
              <a:pPr>
                <a:defRPr/>
              </a:pPr>
              <a:t>‹#›</a:t>
            </a:fld>
            <a:endParaRPr lang="en-US" altLang="en-US"/>
          </a:p>
        </p:txBody>
      </p:sp>
    </p:spTree>
    <p:extLst>
      <p:ext uri="{BB962C8B-B14F-4D97-AF65-F5344CB8AC3E}">
        <p14:creationId xmlns:p14="http://schemas.microsoft.com/office/powerpoint/2010/main" val="1485336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A2E1B57-6B40-74AA-35CF-599863652E24}"/>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4" name="Footer Placeholder 4">
            <a:extLst>
              <a:ext uri="{FF2B5EF4-FFF2-40B4-BE49-F238E27FC236}">
                <a16:creationId xmlns:a16="http://schemas.microsoft.com/office/drawing/2014/main" id="{9ECE6B06-0972-D118-A632-9B4C03613117}"/>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5" name="Slide Number Placeholder 5">
            <a:extLst>
              <a:ext uri="{FF2B5EF4-FFF2-40B4-BE49-F238E27FC236}">
                <a16:creationId xmlns:a16="http://schemas.microsoft.com/office/drawing/2014/main" id="{D2E80C92-4376-8688-2091-323F53C22092}"/>
              </a:ext>
            </a:extLst>
          </p:cNvPr>
          <p:cNvSpPr>
            <a:spLocks noGrp="1" noChangeArrowheads="1"/>
          </p:cNvSpPr>
          <p:nvPr>
            <p:ph type="sldNum" sz="quarter" idx="12"/>
          </p:nvPr>
        </p:nvSpPr>
        <p:spPr>
          <a:ln/>
        </p:spPr>
        <p:txBody>
          <a:bodyPr/>
          <a:lstStyle>
            <a:lvl1pPr>
              <a:defRPr/>
            </a:lvl1pPr>
          </a:lstStyle>
          <a:p>
            <a:pPr>
              <a:defRPr/>
            </a:pPr>
            <a:fld id="{40F33BF7-C190-4744-884F-51BC7E4664DD}" type="slidenum">
              <a:rPr lang="en-US" altLang="en-US"/>
              <a:pPr>
                <a:defRPr/>
              </a:pPr>
              <a:t>‹#›</a:t>
            </a:fld>
            <a:endParaRPr lang="en-US" altLang="en-US"/>
          </a:p>
        </p:txBody>
      </p:sp>
    </p:spTree>
    <p:extLst>
      <p:ext uri="{BB962C8B-B14F-4D97-AF65-F5344CB8AC3E}">
        <p14:creationId xmlns:p14="http://schemas.microsoft.com/office/powerpoint/2010/main" val="1394366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D4D2FDE-15F7-8C13-A7D9-703DD6BE115B}"/>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3" name="Footer Placeholder 4">
            <a:extLst>
              <a:ext uri="{FF2B5EF4-FFF2-40B4-BE49-F238E27FC236}">
                <a16:creationId xmlns:a16="http://schemas.microsoft.com/office/drawing/2014/main" id="{C7C0D137-1121-7435-E209-FED420B70CE5}"/>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4" name="Slide Number Placeholder 5">
            <a:extLst>
              <a:ext uri="{FF2B5EF4-FFF2-40B4-BE49-F238E27FC236}">
                <a16:creationId xmlns:a16="http://schemas.microsoft.com/office/drawing/2014/main" id="{B210ABAB-1A7D-6C67-D2DD-AD51B6903061}"/>
              </a:ext>
            </a:extLst>
          </p:cNvPr>
          <p:cNvSpPr>
            <a:spLocks noGrp="1" noChangeArrowheads="1"/>
          </p:cNvSpPr>
          <p:nvPr>
            <p:ph type="sldNum" sz="quarter" idx="12"/>
          </p:nvPr>
        </p:nvSpPr>
        <p:spPr>
          <a:ln/>
        </p:spPr>
        <p:txBody>
          <a:bodyPr/>
          <a:lstStyle>
            <a:lvl1pPr>
              <a:defRPr/>
            </a:lvl1pPr>
          </a:lstStyle>
          <a:p>
            <a:pPr>
              <a:defRPr/>
            </a:pPr>
            <a:fld id="{ABF86A1D-885D-42E6-B111-EA6720D08BAB}" type="slidenum">
              <a:rPr lang="en-US" altLang="en-US"/>
              <a:pPr>
                <a:defRPr/>
              </a:pPr>
              <a:t>‹#›</a:t>
            </a:fld>
            <a:endParaRPr lang="en-US" altLang="en-US"/>
          </a:p>
        </p:txBody>
      </p:sp>
    </p:spTree>
    <p:extLst>
      <p:ext uri="{BB962C8B-B14F-4D97-AF65-F5344CB8AC3E}">
        <p14:creationId xmlns:p14="http://schemas.microsoft.com/office/powerpoint/2010/main" val="403237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E9D630-FA36-43B6-3D6C-CE3344611547}"/>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6" name="Footer Placeholder 4">
            <a:extLst>
              <a:ext uri="{FF2B5EF4-FFF2-40B4-BE49-F238E27FC236}">
                <a16:creationId xmlns:a16="http://schemas.microsoft.com/office/drawing/2014/main" id="{4F906151-CDEA-7487-732F-F4933485F30E}"/>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7" name="Slide Number Placeholder 5">
            <a:extLst>
              <a:ext uri="{FF2B5EF4-FFF2-40B4-BE49-F238E27FC236}">
                <a16:creationId xmlns:a16="http://schemas.microsoft.com/office/drawing/2014/main" id="{FC2277FB-EB67-64E2-8986-0DB33A82EEE4}"/>
              </a:ext>
            </a:extLst>
          </p:cNvPr>
          <p:cNvSpPr>
            <a:spLocks noGrp="1" noChangeArrowheads="1"/>
          </p:cNvSpPr>
          <p:nvPr>
            <p:ph type="sldNum" sz="quarter" idx="12"/>
          </p:nvPr>
        </p:nvSpPr>
        <p:spPr>
          <a:ln/>
        </p:spPr>
        <p:txBody>
          <a:bodyPr/>
          <a:lstStyle>
            <a:lvl1pPr>
              <a:defRPr/>
            </a:lvl1pPr>
          </a:lstStyle>
          <a:p>
            <a:pPr>
              <a:defRPr/>
            </a:pPr>
            <a:fld id="{B7CE38C7-71EC-4527-993D-BC4B88593243}" type="slidenum">
              <a:rPr lang="en-US" altLang="en-US"/>
              <a:pPr>
                <a:defRPr/>
              </a:pPr>
              <a:t>‹#›</a:t>
            </a:fld>
            <a:endParaRPr lang="en-US" altLang="en-US"/>
          </a:p>
        </p:txBody>
      </p:sp>
    </p:spTree>
    <p:extLst>
      <p:ext uri="{BB962C8B-B14F-4D97-AF65-F5344CB8AC3E}">
        <p14:creationId xmlns:p14="http://schemas.microsoft.com/office/powerpoint/2010/main" val="379222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237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572B34A-6DA5-5DCC-ECCD-85B6F81C3F84}"/>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6" name="Footer Placeholder 4">
            <a:extLst>
              <a:ext uri="{FF2B5EF4-FFF2-40B4-BE49-F238E27FC236}">
                <a16:creationId xmlns:a16="http://schemas.microsoft.com/office/drawing/2014/main" id="{C3858AA2-F073-2C14-D82B-942CC10A03FA}"/>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7" name="Slide Number Placeholder 5">
            <a:extLst>
              <a:ext uri="{FF2B5EF4-FFF2-40B4-BE49-F238E27FC236}">
                <a16:creationId xmlns:a16="http://schemas.microsoft.com/office/drawing/2014/main" id="{88C07677-5EEA-F695-D4E5-903CE22E22AD}"/>
              </a:ext>
            </a:extLst>
          </p:cNvPr>
          <p:cNvSpPr>
            <a:spLocks noGrp="1" noChangeArrowheads="1"/>
          </p:cNvSpPr>
          <p:nvPr>
            <p:ph type="sldNum" sz="quarter" idx="12"/>
          </p:nvPr>
        </p:nvSpPr>
        <p:spPr>
          <a:ln/>
        </p:spPr>
        <p:txBody>
          <a:bodyPr/>
          <a:lstStyle>
            <a:lvl1pPr>
              <a:defRPr/>
            </a:lvl1pPr>
          </a:lstStyle>
          <a:p>
            <a:pPr>
              <a:defRPr/>
            </a:pPr>
            <a:fld id="{E01D4FA3-0883-47C5-855A-140153974FE7}" type="slidenum">
              <a:rPr lang="en-US" altLang="en-US"/>
              <a:pPr>
                <a:defRPr/>
              </a:pPr>
              <a:t>‹#›</a:t>
            </a:fld>
            <a:endParaRPr lang="en-US" altLang="en-US"/>
          </a:p>
        </p:txBody>
      </p:sp>
    </p:spTree>
    <p:extLst>
      <p:ext uri="{BB962C8B-B14F-4D97-AF65-F5344CB8AC3E}">
        <p14:creationId xmlns:p14="http://schemas.microsoft.com/office/powerpoint/2010/main" val="2275891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8982-8A98-ECF1-20A9-C56A8D297779}"/>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4">
            <a:extLst>
              <a:ext uri="{FF2B5EF4-FFF2-40B4-BE49-F238E27FC236}">
                <a16:creationId xmlns:a16="http://schemas.microsoft.com/office/drawing/2014/main" id="{119E977A-E679-A45A-42C3-1AD918F24CC4}"/>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1663C278-D7BA-6726-70F4-F260B53BCFF0}"/>
              </a:ext>
            </a:extLst>
          </p:cNvPr>
          <p:cNvSpPr>
            <a:spLocks noGrp="1" noChangeArrowheads="1"/>
          </p:cNvSpPr>
          <p:nvPr>
            <p:ph type="sldNum" sz="quarter" idx="12"/>
          </p:nvPr>
        </p:nvSpPr>
        <p:spPr>
          <a:ln/>
        </p:spPr>
        <p:txBody>
          <a:bodyPr/>
          <a:lstStyle>
            <a:lvl1pPr>
              <a:defRPr/>
            </a:lvl1pPr>
          </a:lstStyle>
          <a:p>
            <a:pPr>
              <a:defRPr/>
            </a:pPr>
            <a:fld id="{9C6543EA-D7E0-4ECB-B413-5829F81AEFCD}" type="slidenum">
              <a:rPr lang="en-US" altLang="en-US"/>
              <a:pPr>
                <a:defRPr/>
              </a:pPr>
              <a:t>‹#›</a:t>
            </a:fld>
            <a:endParaRPr lang="en-US" altLang="en-US"/>
          </a:p>
        </p:txBody>
      </p:sp>
    </p:spTree>
    <p:extLst>
      <p:ext uri="{BB962C8B-B14F-4D97-AF65-F5344CB8AC3E}">
        <p14:creationId xmlns:p14="http://schemas.microsoft.com/office/powerpoint/2010/main" val="3887450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98D2B-20FD-CBBE-BE01-8FE53D4BB2E5}"/>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4">
            <a:extLst>
              <a:ext uri="{FF2B5EF4-FFF2-40B4-BE49-F238E27FC236}">
                <a16:creationId xmlns:a16="http://schemas.microsoft.com/office/drawing/2014/main" id="{A566CA76-0363-8E22-20E2-28A351B2EBBC}"/>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38BC9274-1FC1-1A54-A191-D2387E160DB0}"/>
              </a:ext>
            </a:extLst>
          </p:cNvPr>
          <p:cNvSpPr>
            <a:spLocks noGrp="1" noChangeArrowheads="1"/>
          </p:cNvSpPr>
          <p:nvPr>
            <p:ph type="sldNum" sz="quarter" idx="12"/>
          </p:nvPr>
        </p:nvSpPr>
        <p:spPr>
          <a:ln/>
        </p:spPr>
        <p:txBody>
          <a:bodyPr/>
          <a:lstStyle>
            <a:lvl1pPr>
              <a:defRPr/>
            </a:lvl1pPr>
          </a:lstStyle>
          <a:p>
            <a:pPr>
              <a:defRPr/>
            </a:pPr>
            <a:fld id="{E522D589-5E81-446A-B6EF-4918B9A802E8}" type="slidenum">
              <a:rPr lang="en-US" altLang="en-US"/>
              <a:pPr>
                <a:defRPr/>
              </a:pPr>
              <a:t>‹#›</a:t>
            </a:fld>
            <a:endParaRPr lang="en-US" altLang="en-US"/>
          </a:p>
        </p:txBody>
      </p:sp>
    </p:spTree>
    <p:extLst>
      <p:ext uri="{BB962C8B-B14F-4D97-AF65-F5344CB8AC3E}">
        <p14:creationId xmlns:p14="http://schemas.microsoft.com/office/powerpoint/2010/main" val="1296599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198"/>
            <a:ext cx="12192000" cy="922597"/>
          </a:xfrm>
          <a:prstGeom prst="rect">
            <a:avLst/>
          </a:prstGeom>
        </p:spPr>
        <p:txBody>
          <a:bodyPr>
            <a:normAutofit/>
          </a:bodyPr>
          <a:lstStyle>
            <a:lvl1pPr>
              <a:defRPr sz="3000"/>
            </a:lvl1pPr>
          </a:lstStyle>
          <a:p>
            <a:r>
              <a:rPr lang="en-US"/>
              <a:t>Click to edit Master title style</a:t>
            </a:r>
            <a:endParaRPr lang="en-US" dirty="0"/>
          </a:p>
        </p:txBody>
      </p:sp>
      <p:sp>
        <p:nvSpPr>
          <p:cNvPr id="8" name="Text Placeholder 7"/>
          <p:cNvSpPr>
            <a:spLocks noGrp="1"/>
          </p:cNvSpPr>
          <p:nvPr>
            <p:ph type="body" sz="quarter" idx="13"/>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6B7924DF-34E4-A6EE-5178-38335A28357D}"/>
              </a:ext>
            </a:extLst>
          </p:cNvPr>
          <p:cNvSpPr>
            <a:spLocks noGrp="1"/>
          </p:cNvSpPr>
          <p:nvPr>
            <p:ph type="dt" sz="half" idx="14"/>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May 2022</a:t>
            </a:r>
            <a:endParaRPr lang="en-US" dirty="0"/>
          </a:p>
        </p:txBody>
      </p:sp>
      <p:sp>
        <p:nvSpPr>
          <p:cNvPr id="5" name="Footer Placeholder 4">
            <a:extLst>
              <a:ext uri="{FF2B5EF4-FFF2-40B4-BE49-F238E27FC236}">
                <a16:creationId xmlns:a16="http://schemas.microsoft.com/office/drawing/2014/main" id="{32070BE0-3497-25FE-F4AC-CEA207D8AD29}"/>
              </a:ext>
            </a:extLst>
          </p:cNvPr>
          <p:cNvSpPr>
            <a:spLocks noGrp="1"/>
          </p:cNvSpPr>
          <p:nvPr>
            <p:ph type="ftr" sz="quarter" idx="15"/>
          </p:nvPr>
        </p:nvSpPr>
        <p:spPr/>
        <p:txBody>
          <a:bodyPr/>
          <a:lstStyle>
            <a:lvl1pPr>
              <a:defRPr b="0" i="0" dirty="0">
                <a:solidFill>
                  <a:srgbClr val="8FAADC"/>
                </a:solidFill>
                <a:latin typeface="Arial" panose="020B0604020202020204" pitchFamily="34" charset="0"/>
                <a:cs typeface="Arial" panose="020B0604020202020204" pitchFamily="34" charset="0"/>
              </a:defRPr>
            </a:lvl1pPr>
          </a:lstStyle>
          <a:p>
            <a:pPr>
              <a:defRPr/>
            </a:pPr>
            <a:r>
              <a:rPr lang="en-US"/>
              <a:t>Coordination of Benefits</a:t>
            </a:r>
          </a:p>
        </p:txBody>
      </p:sp>
      <p:sp>
        <p:nvSpPr>
          <p:cNvPr id="6" name="Slide Number Placeholder 5">
            <a:extLst>
              <a:ext uri="{FF2B5EF4-FFF2-40B4-BE49-F238E27FC236}">
                <a16:creationId xmlns:a16="http://schemas.microsoft.com/office/drawing/2014/main" id="{72C008BA-2C01-CED9-54C9-6D6705A68FD1}"/>
              </a:ext>
            </a:extLst>
          </p:cNvPr>
          <p:cNvSpPr>
            <a:spLocks noGrp="1"/>
          </p:cNvSpPr>
          <p:nvPr>
            <p:ph type="sldNum" sz="quarter" idx="16"/>
          </p:nvPr>
        </p:nvSpPr>
        <p:spPr/>
        <p:txBody>
          <a:bodyPr/>
          <a:lstStyle>
            <a:lvl1pPr>
              <a:defRPr b="0" i="0" smtClean="0">
                <a:solidFill>
                  <a:srgbClr val="8FAADC"/>
                </a:solidFill>
                <a:latin typeface="Arial" panose="020B0604020202020204" pitchFamily="34" charset="0"/>
                <a:cs typeface="Arial" panose="020B0604020202020204" pitchFamily="34" charset="0"/>
              </a:defRPr>
            </a:lvl1pPr>
          </a:lstStyle>
          <a:p>
            <a:pPr>
              <a:defRPr/>
            </a:pPr>
            <a:fld id="{1F6943AB-FA5E-47B9-8FE6-EA7CC559D307}" type="slidenum">
              <a:rPr lang="en-US"/>
              <a:pPr>
                <a:defRPr/>
              </a:pPr>
              <a:t>‹#›</a:t>
            </a:fld>
            <a:endParaRPr lang="en-US" dirty="0"/>
          </a:p>
        </p:txBody>
      </p:sp>
    </p:spTree>
    <p:extLst>
      <p:ext uri="{BB962C8B-B14F-4D97-AF65-F5344CB8AC3E}">
        <p14:creationId xmlns:p14="http://schemas.microsoft.com/office/powerpoint/2010/main" val="1098141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4317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482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4504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4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808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9785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092051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992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2801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78006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815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623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21523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114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086322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128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149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880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1670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113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54287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15803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320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171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84640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216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8534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4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084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085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491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0890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218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87300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0587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468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2">
            <a:extLst>
              <a:ext uri="{FF2B5EF4-FFF2-40B4-BE49-F238E27FC236}">
                <a16:creationId xmlns:a16="http://schemas.microsoft.com/office/drawing/2014/main" id="{F9FAE5C6-23EA-FAD4-E540-F350001E10C4}"/>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2C0991A3-6B7E-2EF8-CF46-9745FA03F80B}"/>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C0027C82-B70C-D9C2-B002-81DA3A7C1074}"/>
              </a:ext>
            </a:extLst>
          </p:cNvPr>
          <p:cNvSpPr>
            <a:spLocks noGrp="1" noChangeArrowheads="1"/>
          </p:cNvSpPr>
          <p:nvPr>
            <p:ph type="sldNum" sz="quarter" idx="12"/>
          </p:nvPr>
        </p:nvSpPr>
        <p:spPr>
          <a:ln/>
        </p:spPr>
        <p:txBody>
          <a:bodyPr/>
          <a:lstStyle>
            <a:lvl1pPr>
              <a:defRPr/>
            </a:lvl1pPr>
          </a:lstStyle>
          <a:p>
            <a:pPr>
              <a:defRPr/>
            </a:pPr>
            <a:fld id="{E4EBB3E1-762E-4A22-AF7A-C110464840F8}" type="slidenum">
              <a:rPr lang="en-US" altLang="en-US"/>
              <a:pPr>
                <a:defRPr/>
              </a:pPr>
              <a:t>‹#›</a:t>
            </a:fld>
            <a:endParaRPr lang="en-US" altLang="en-US"/>
          </a:p>
        </p:txBody>
      </p:sp>
    </p:spTree>
    <p:extLst>
      <p:ext uri="{BB962C8B-B14F-4D97-AF65-F5344CB8AC3E}">
        <p14:creationId xmlns:p14="http://schemas.microsoft.com/office/powerpoint/2010/main" val="2641206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42E1D5B1-8B70-2398-D209-5198DD91B186}"/>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BD65C581-27E3-3F4E-6A07-9F1C5ED1DFC0}"/>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46ACA0E2-B1F6-1AD4-7189-F749B7401EA7}"/>
              </a:ext>
            </a:extLst>
          </p:cNvPr>
          <p:cNvSpPr>
            <a:spLocks noGrp="1" noChangeArrowheads="1"/>
          </p:cNvSpPr>
          <p:nvPr>
            <p:ph type="sldNum" sz="quarter" idx="12"/>
          </p:nvPr>
        </p:nvSpPr>
        <p:spPr>
          <a:ln/>
        </p:spPr>
        <p:txBody>
          <a:bodyPr/>
          <a:lstStyle>
            <a:lvl1pPr>
              <a:defRPr/>
            </a:lvl1pPr>
          </a:lstStyle>
          <a:p>
            <a:pPr>
              <a:defRPr/>
            </a:pPr>
            <a:fld id="{60594F51-C3A3-4EC2-9E63-0442ABF39BAD}" type="slidenum">
              <a:rPr lang="en-US" altLang="en-US"/>
              <a:pPr>
                <a:defRPr/>
              </a:pPr>
              <a:t>‹#›</a:t>
            </a:fld>
            <a:endParaRPr lang="en-US" altLang="en-US"/>
          </a:p>
        </p:txBody>
      </p:sp>
    </p:spTree>
    <p:extLst>
      <p:ext uri="{BB962C8B-B14F-4D97-AF65-F5344CB8AC3E}">
        <p14:creationId xmlns:p14="http://schemas.microsoft.com/office/powerpoint/2010/main" val="3881044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2">
            <a:extLst>
              <a:ext uri="{FF2B5EF4-FFF2-40B4-BE49-F238E27FC236}">
                <a16:creationId xmlns:a16="http://schemas.microsoft.com/office/drawing/2014/main" id="{8BE57ED5-51AB-66B8-C41B-532C4D23066B}"/>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E04C9F1A-879D-17D5-653F-E5771C2ADE2F}"/>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3787FF98-0EAE-F6B5-426A-1D30DEA1A02C}"/>
              </a:ext>
            </a:extLst>
          </p:cNvPr>
          <p:cNvSpPr>
            <a:spLocks noGrp="1" noChangeArrowheads="1"/>
          </p:cNvSpPr>
          <p:nvPr>
            <p:ph type="sldNum" sz="quarter" idx="12"/>
          </p:nvPr>
        </p:nvSpPr>
        <p:spPr>
          <a:ln/>
        </p:spPr>
        <p:txBody>
          <a:bodyPr/>
          <a:lstStyle>
            <a:lvl1pPr>
              <a:defRPr/>
            </a:lvl1pPr>
          </a:lstStyle>
          <a:p>
            <a:pPr>
              <a:defRPr/>
            </a:pPr>
            <a:fld id="{5EE824A8-D3FE-4627-BC4D-696DA2FD6D17}" type="slidenum">
              <a:rPr lang="en-US" altLang="en-US"/>
              <a:pPr>
                <a:defRPr/>
              </a:pPr>
              <a:t>‹#›</a:t>
            </a:fld>
            <a:endParaRPr lang="en-US" altLang="en-US"/>
          </a:p>
        </p:txBody>
      </p:sp>
    </p:spTree>
    <p:extLst>
      <p:ext uri="{BB962C8B-B14F-4D97-AF65-F5344CB8AC3E}">
        <p14:creationId xmlns:p14="http://schemas.microsoft.com/office/powerpoint/2010/main" val="209249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7161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
            <a:extLst>
              <a:ext uri="{FF2B5EF4-FFF2-40B4-BE49-F238E27FC236}">
                <a16:creationId xmlns:a16="http://schemas.microsoft.com/office/drawing/2014/main" id="{FCA10315-C990-495A-78AE-5B3E9652B291}"/>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6" name="Footer Placeholder 3">
            <a:extLst>
              <a:ext uri="{FF2B5EF4-FFF2-40B4-BE49-F238E27FC236}">
                <a16:creationId xmlns:a16="http://schemas.microsoft.com/office/drawing/2014/main" id="{F6A9614A-40E5-807B-60A5-0EEBDB8EDF03}"/>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7" name="Slide Number Placeholder 5">
            <a:extLst>
              <a:ext uri="{FF2B5EF4-FFF2-40B4-BE49-F238E27FC236}">
                <a16:creationId xmlns:a16="http://schemas.microsoft.com/office/drawing/2014/main" id="{6EF06BB9-5A1A-863F-7CCC-B0BAB4714B66}"/>
              </a:ext>
            </a:extLst>
          </p:cNvPr>
          <p:cNvSpPr>
            <a:spLocks noGrp="1" noChangeArrowheads="1"/>
          </p:cNvSpPr>
          <p:nvPr>
            <p:ph type="sldNum" sz="quarter" idx="12"/>
          </p:nvPr>
        </p:nvSpPr>
        <p:spPr>
          <a:ln/>
        </p:spPr>
        <p:txBody>
          <a:bodyPr/>
          <a:lstStyle>
            <a:lvl1pPr>
              <a:defRPr/>
            </a:lvl1pPr>
          </a:lstStyle>
          <a:p>
            <a:pPr>
              <a:defRPr/>
            </a:pPr>
            <a:fld id="{5AECFBBB-15B9-4919-AF90-5234C0FBFEB8}" type="slidenum">
              <a:rPr lang="en-US" altLang="en-US"/>
              <a:pPr>
                <a:defRPr/>
              </a:pPr>
              <a:t>‹#›</a:t>
            </a:fld>
            <a:endParaRPr lang="en-US" altLang="en-US"/>
          </a:p>
        </p:txBody>
      </p:sp>
    </p:spTree>
    <p:extLst>
      <p:ext uri="{BB962C8B-B14F-4D97-AF65-F5344CB8AC3E}">
        <p14:creationId xmlns:p14="http://schemas.microsoft.com/office/powerpoint/2010/main" val="502491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a:extLst>
              <a:ext uri="{FF2B5EF4-FFF2-40B4-BE49-F238E27FC236}">
                <a16:creationId xmlns:a16="http://schemas.microsoft.com/office/drawing/2014/main" id="{FBF64581-CC18-966A-F2E7-E863BC82C765}"/>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8" name="Footer Placeholder 3">
            <a:extLst>
              <a:ext uri="{FF2B5EF4-FFF2-40B4-BE49-F238E27FC236}">
                <a16:creationId xmlns:a16="http://schemas.microsoft.com/office/drawing/2014/main" id="{93EEABC2-8736-2342-28E8-7D9B80A449AA}"/>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9" name="Slide Number Placeholder 5">
            <a:extLst>
              <a:ext uri="{FF2B5EF4-FFF2-40B4-BE49-F238E27FC236}">
                <a16:creationId xmlns:a16="http://schemas.microsoft.com/office/drawing/2014/main" id="{A847316F-367D-F6A4-76CE-5AA0606E3A06}"/>
              </a:ext>
            </a:extLst>
          </p:cNvPr>
          <p:cNvSpPr>
            <a:spLocks noGrp="1" noChangeArrowheads="1"/>
          </p:cNvSpPr>
          <p:nvPr>
            <p:ph type="sldNum" sz="quarter" idx="12"/>
          </p:nvPr>
        </p:nvSpPr>
        <p:spPr>
          <a:ln/>
        </p:spPr>
        <p:txBody>
          <a:bodyPr/>
          <a:lstStyle>
            <a:lvl1pPr>
              <a:defRPr/>
            </a:lvl1pPr>
          </a:lstStyle>
          <a:p>
            <a:pPr>
              <a:defRPr/>
            </a:pPr>
            <a:fld id="{173AFFC9-74CD-4CA4-A5E0-B015F37B845B}" type="slidenum">
              <a:rPr lang="en-US" altLang="en-US"/>
              <a:pPr>
                <a:defRPr/>
              </a:pPr>
              <a:t>‹#›</a:t>
            </a:fld>
            <a:endParaRPr lang="en-US" altLang="en-US"/>
          </a:p>
        </p:txBody>
      </p:sp>
    </p:spTree>
    <p:extLst>
      <p:ext uri="{BB962C8B-B14F-4D97-AF65-F5344CB8AC3E}">
        <p14:creationId xmlns:p14="http://schemas.microsoft.com/office/powerpoint/2010/main" val="35470775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409770-368F-8570-04C5-10FCBA70AE3A}"/>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4" name="Footer Placeholder 3">
            <a:extLst>
              <a:ext uri="{FF2B5EF4-FFF2-40B4-BE49-F238E27FC236}">
                <a16:creationId xmlns:a16="http://schemas.microsoft.com/office/drawing/2014/main" id="{53F61DA8-5CF6-1082-3EDF-10C819129B88}"/>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5" name="Slide Number Placeholder 5">
            <a:extLst>
              <a:ext uri="{FF2B5EF4-FFF2-40B4-BE49-F238E27FC236}">
                <a16:creationId xmlns:a16="http://schemas.microsoft.com/office/drawing/2014/main" id="{AF6709A1-BEBC-BA3F-4522-41A3860B5787}"/>
              </a:ext>
            </a:extLst>
          </p:cNvPr>
          <p:cNvSpPr>
            <a:spLocks noGrp="1" noChangeArrowheads="1"/>
          </p:cNvSpPr>
          <p:nvPr>
            <p:ph type="sldNum" sz="quarter" idx="12"/>
          </p:nvPr>
        </p:nvSpPr>
        <p:spPr>
          <a:ln/>
        </p:spPr>
        <p:txBody>
          <a:bodyPr/>
          <a:lstStyle>
            <a:lvl1pPr>
              <a:defRPr/>
            </a:lvl1pPr>
          </a:lstStyle>
          <a:p>
            <a:pPr>
              <a:defRPr/>
            </a:pPr>
            <a:fld id="{A78DC5DA-9A12-43C0-A67A-D5F97F8BD437}" type="slidenum">
              <a:rPr lang="en-US" altLang="en-US"/>
              <a:pPr>
                <a:defRPr/>
              </a:pPr>
              <a:t>‹#›</a:t>
            </a:fld>
            <a:endParaRPr lang="en-US" altLang="en-US"/>
          </a:p>
        </p:txBody>
      </p:sp>
    </p:spTree>
    <p:extLst>
      <p:ext uri="{BB962C8B-B14F-4D97-AF65-F5344CB8AC3E}">
        <p14:creationId xmlns:p14="http://schemas.microsoft.com/office/powerpoint/2010/main" val="38487664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FF444968-7E73-7E33-EA60-BAB959EAD89D}"/>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3" name="Footer Placeholder 3">
            <a:extLst>
              <a:ext uri="{FF2B5EF4-FFF2-40B4-BE49-F238E27FC236}">
                <a16:creationId xmlns:a16="http://schemas.microsoft.com/office/drawing/2014/main" id="{FBA15D31-99A6-D8FD-696F-EB046C5120D7}"/>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4" name="Slide Number Placeholder 5">
            <a:extLst>
              <a:ext uri="{FF2B5EF4-FFF2-40B4-BE49-F238E27FC236}">
                <a16:creationId xmlns:a16="http://schemas.microsoft.com/office/drawing/2014/main" id="{84D1EFC5-8166-4761-1321-354D58CED17B}"/>
              </a:ext>
            </a:extLst>
          </p:cNvPr>
          <p:cNvSpPr>
            <a:spLocks noGrp="1" noChangeArrowheads="1"/>
          </p:cNvSpPr>
          <p:nvPr>
            <p:ph type="sldNum" sz="quarter" idx="12"/>
          </p:nvPr>
        </p:nvSpPr>
        <p:spPr>
          <a:ln/>
        </p:spPr>
        <p:txBody>
          <a:bodyPr/>
          <a:lstStyle>
            <a:lvl1pPr>
              <a:defRPr/>
            </a:lvl1pPr>
          </a:lstStyle>
          <a:p>
            <a:pPr>
              <a:defRPr/>
            </a:pPr>
            <a:fld id="{C59699EA-0706-4814-A101-6CFBE0128C65}" type="slidenum">
              <a:rPr lang="en-US" altLang="en-US"/>
              <a:pPr>
                <a:defRPr/>
              </a:pPr>
              <a:t>‹#›</a:t>
            </a:fld>
            <a:endParaRPr lang="en-US" altLang="en-US"/>
          </a:p>
        </p:txBody>
      </p:sp>
    </p:spTree>
    <p:extLst>
      <p:ext uri="{BB962C8B-B14F-4D97-AF65-F5344CB8AC3E}">
        <p14:creationId xmlns:p14="http://schemas.microsoft.com/office/powerpoint/2010/main" val="3567013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2">
            <a:extLst>
              <a:ext uri="{FF2B5EF4-FFF2-40B4-BE49-F238E27FC236}">
                <a16:creationId xmlns:a16="http://schemas.microsoft.com/office/drawing/2014/main" id="{A35E2FB0-8658-8D79-A986-792E572AAD78}"/>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6" name="Footer Placeholder 3">
            <a:extLst>
              <a:ext uri="{FF2B5EF4-FFF2-40B4-BE49-F238E27FC236}">
                <a16:creationId xmlns:a16="http://schemas.microsoft.com/office/drawing/2014/main" id="{FC01EEDD-D579-D03F-E9E4-87F286DDAE20}"/>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7" name="Slide Number Placeholder 5">
            <a:extLst>
              <a:ext uri="{FF2B5EF4-FFF2-40B4-BE49-F238E27FC236}">
                <a16:creationId xmlns:a16="http://schemas.microsoft.com/office/drawing/2014/main" id="{B0C7B637-92E9-BB28-0AB2-D714AD53E186}"/>
              </a:ext>
            </a:extLst>
          </p:cNvPr>
          <p:cNvSpPr>
            <a:spLocks noGrp="1" noChangeArrowheads="1"/>
          </p:cNvSpPr>
          <p:nvPr>
            <p:ph type="sldNum" sz="quarter" idx="12"/>
          </p:nvPr>
        </p:nvSpPr>
        <p:spPr>
          <a:ln/>
        </p:spPr>
        <p:txBody>
          <a:bodyPr/>
          <a:lstStyle>
            <a:lvl1pPr>
              <a:defRPr/>
            </a:lvl1pPr>
          </a:lstStyle>
          <a:p>
            <a:pPr>
              <a:defRPr/>
            </a:pPr>
            <a:fld id="{01DF72B0-E5C8-4D32-88FD-AF98C2038744}" type="slidenum">
              <a:rPr lang="en-US" altLang="en-US"/>
              <a:pPr>
                <a:defRPr/>
              </a:pPr>
              <a:t>‹#›</a:t>
            </a:fld>
            <a:endParaRPr lang="en-US" altLang="en-US"/>
          </a:p>
        </p:txBody>
      </p:sp>
    </p:spTree>
    <p:extLst>
      <p:ext uri="{BB962C8B-B14F-4D97-AF65-F5344CB8AC3E}">
        <p14:creationId xmlns:p14="http://schemas.microsoft.com/office/powerpoint/2010/main" val="33653063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2">
            <a:extLst>
              <a:ext uri="{FF2B5EF4-FFF2-40B4-BE49-F238E27FC236}">
                <a16:creationId xmlns:a16="http://schemas.microsoft.com/office/drawing/2014/main" id="{8DBA1536-3AE2-FCD3-DD7F-8289E2D3E117}"/>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6" name="Footer Placeholder 3">
            <a:extLst>
              <a:ext uri="{FF2B5EF4-FFF2-40B4-BE49-F238E27FC236}">
                <a16:creationId xmlns:a16="http://schemas.microsoft.com/office/drawing/2014/main" id="{F2BA6DD2-CA57-BFFD-1A00-83BEFFECD943}"/>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7" name="Slide Number Placeholder 5">
            <a:extLst>
              <a:ext uri="{FF2B5EF4-FFF2-40B4-BE49-F238E27FC236}">
                <a16:creationId xmlns:a16="http://schemas.microsoft.com/office/drawing/2014/main" id="{4F35CAEB-15E1-2291-23F2-87E1F5C6ED2E}"/>
              </a:ext>
            </a:extLst>
          </p:cNvPr>
          <p:cNvSpPr>
            <a:spLocks noGrp="1" noChangeArrowheads="1"/>
          </p:cNvSpPr>
          <p:nvPr>
            <p:ph type="sldNum" sz="quarter" idx="12"/>
          </p:nvPr>
        </p:nvSpPr>
        <p:spPr>
          <a:ln/>
        </p:spPr>
        <p:txBody>
          <a:bodyPr/>
          <a:lstStyle>
            <a:lvl1pPr>
              <a:defRPr/>
            </a:lvl1pPr>
          </a:lstStyle>
          <a:p>
            <a:pPr>
              <a:defRPr/>
            </a:pPr>
            <a:fld id="{8D44A5BA-5C92-4D54-AE95-6580BD6F0A91}" type="slidenum">
              <a:rPr lang="en-US" altLang="en-US"/>
              <a:pPr>
                <a:defRPr/>
              </a:pPr>
              <a:t>‹#›</a:t>
            </a:fld>
            <a:endParaRPr lang="en-US" altLang="en-US"/>
          </a:p>
        </p:txBody>
      </p:sp>
    </p:spTree>
    <p:extLst>
      <p:ext uri="{BB962C8B-B14F-4D97-AF65-F5344CB8AC3E}">
        <p14:creationId xmlns:p14="http://schemas.microsoft.com/office/powerpoint/2010/main" val="3916190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9D9931E6-C84F-C718-CB59-44441A204995}"/>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05F602BF-1CE9-20EA-835D-C16956D51CF2}"/>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39EBEBB1-0029-9D05-4124-B22DFD05FECC}"/>
              </a:ext>
            </a:extLst>
          </p:cNvPr>
          <p:cNvSpPr>
            <a:spLocks noGrp="1" noChangeArrowheads="1"/>
          </p:cNvSpPr>
          <p:nvPr>
            <p:ph type="sldNum" sz="quarter" idx="12"/>
          </p:nvPr>
        </p:nvSpPr>
        <p:spPr>
          <a:ln/>
        </p:spPr>
        <p:txBody>
          <a:bodyPr/>
          <a:lstStyle>
            <a:lvl1pPr>
              <a:defRPr/>
            </a:lvl1pPr>
          </a:lstStyle>
          <a:p>
            <a:pPr>
              <a:defRPr/>
            </a:pPr>
            <a:fld id="{D5C53F4D-8C23-4CA8-86C3-C6C3F2F2B052}" type="slidenum">
              <a:rPr lang="en-US" altLang="en-US"/>
              <a:pPr>
                <a:defRPr/>
              </a:pPr>
              <a:t>‹#›</a:t>
            </a:fld>
            <a:endParaRPr lang="en-US" altLang="en-US"/>
          </a:p>
        </p:txBody>
      </p:sp>
    </p:spTree>
    <p:extLst>
      <p:ext uri="{BB962C8B-B14F-4D97-AF65-F5344CB8AC3E}">
        <p14:creationId xmlns:p14="http://schemas.microsoft.com/office/powerpoint/2010/main" val="43101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8A4EAD32-E153-1E41-CECA-F049FF3944B0}"/>
              </a:ext>
            </a:extLst>
          </p:cNvPr>
          <p:cNvSpPr>
            <a:spLocks noGrp="1" noChangeArrowheads="1"/>
          </p:cNvSpPr>
          <p:nvPr>
            <p:ph type="dt" sz="half" idx="10"/>
          </p:nvPr>
        </p:nvSpPr>
        <p:spPr>
          <a:ln/>
        </p:spPr>
        <p:txBody>
          <a:bodyPr/>
          <a:lstStyle>
            <a:lvl1pPr>
              <a:defRPr/>
            </a:lvl1pPr>
          </a:lstStyle>
          <a:p>
            <a:pPr>
              <a:defRPr/>
            </a:pPr>
            <a:r>
              <a:rPr lang="en-US" altLang="en-US"/>
              <a:t>May 2022</a:t>
            </a:r>
          </a:p>
        </p:txBody>
      </p:sp>
      <p:sp>
        <p:nvSpPr>
          <p:cNvPr id="5" name="Footer Placeholder 3">
            <a:extLst>
              <a:ext uri="{FF2B5EF4-FFF2-40B4-BE49-F238E27FC236}">
                <a16:creationId xmlns:a16="http://schemas.microsoft.com/office/drawing/2014/main" id="{F2BE456F-7A04-B670-F763-827BB42AB9A9}"/>
              </a:ext>
            </a:extLst>
          </p:cNvPr>
          <p:cNvSpPr>
            <a:spLocks noGrp="1" noChangeArrowheads="1"/>
          </p:cNvSpPr>
          <p:nvPr>
            <p:ph type="ftr" sz="quarter" idx="11"/>
          </p:nvPr>
        </p:nvSpPr>
        <p:spPr>
          <a:ln/>
        </p:spPr>
        <p:txBody>
          <a:bodyPr/>
          <a:lstStyle>
            <a:lvl1pPr>
              <a:defRPr/>
            </a:lvl1pPr>
          </a:lstStyle>
          <a:p>
            <a:pPr>
              <a:defRPr/>
            </a:pPr>
            <a:r>
              <a:rPr lang="en-US" altLang="en-US"/>
              <a:t>Coordination of Benefits</a:t>
            </a:r>
          </a:p>
        </p:txBody>
      </p:sp>
      <p:sp>
        <p:nvSpPr>
          <p:cNvPr id="6" name="Slide Number Placeholder 5">
            <a:extLst>
              <a:ext uri="{FF2B5EF4-FFF2-40B4-BE49-F238E27FC236}">
                <a16:creationId xmlns:a16="http://schemas.microsoft.com/office/drawing/2014/main" id="{5D4DC705-58D1-EC23-4ABB-004DFBA83E84}"/>
              </a:ext>
            </a:extLst>
          </p:cNvPr>
          <p:cNvSpPr>
            <a:spLocks noGrp="1" noChangeArrowheads="1"/>
          </p:cNvSpPr>
          <p:nvPr>
            <p:ph type="sldNum" sz="quarter" idx="12"/>
          </p:nvPr>
        </p:nvSpPr>
        <p:spPr>
          <a:ln/>
        </p:spPr>
        <p:txBody>
          <a:bodyPr/>
          <a:lstStyle>
            <a:lvl1pPr>
              <a:defRPr/>
            </a:lvl1pPr>
          </a:lstStyle>
          <a:p>
            <a:pPr>
              <a:defRPr/>
            </a:pPr>
            <a:fld id="{C1A7B68E-2AAE-43E3-946F-BBDC5B83EB0D}" type="slidenum">
              <a:rPr lang="en-US" altLang="en-US"/>
              <a:pPr>
                <a:defRPr/>
              </a:pPr>
              <a:t>‹#›</a:t>
            </a:fld>
            <a:endParaRPr lang="en-US" altLang="en-US"/>
          </a:p>
        </p:txBody>
      </p:sp>
    </p:spTree>
    <p:extLst>
      <p:ext uri="{BB962C8B-B14F-4D97-AF65-F5344CB8AC3E}">
        <p14:creationId xmlns:p14="http://schemas.microsoft.com/office/powerpoint/2010/main" val="17060823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DEF46E65-B14E-82FE-BA16-C18ACBD46DC1}"/>
              </a:ext>
            </a:extLst>
          </p:cNvPr>
          <p:cNvSpPr>
            <a:spLocks noGrp="1" noChangeArrowheads="1"/>
          </p:cNvSpPr>
          <p:nvPr>
            <p:ph type="sldNum" sz="quarter" idx="10"/>
          </p:nvPr>
        </p:nvSpPr>
        <p:spPr>
          <a:ln/>
        </p:spPr>
        <p:txBody>
          <a:bodyPr/>
          <a:lstStyle>
            <a:lvl1pPr>
              <a:defRPr/>
            </a:lvl1pPr>
          </a:lstStyle>
          <a:p>
            <a:pPr>
              <a:defRPr/>
            </a:pPr>
            <a:fld id="{AA531A2B-0BCB-41E3-93DA-629C1EEEA8E8}"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88E858BC-BBCB-4A69-2779-F9154EA8D8DC}"/>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3C82B81B-946A-AD92-0264-3CC2A236DE81}"/>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4277341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59FC06A-96CB-C6F4-8D1C-037A35337F11}"/>
              </a:ext>
            </a:extLst>
          </p:cNvPr>
          <p:cNvSpPr>
            <a:spLocks noGrp="1" noChangeArrowheads="1"/>
          </p:cNvSpPr>
          <p:nvPr>
            <p:ph type="sldNum" sz="quarter" idx="10"/>
          </p:nvPr>
        </p:nvSpPr>
        <p:spPr>
          <a:ln/>
        </p:spPr>
        <p:txBody>
          <a:bodyPr/>
          <a:lstStyle>
            <a:lvl1pPr>
              <a:defRPr/>
            </a:lvl1pPr>
          </a:lstStyle>
          <a:p>
            <a:pPr>
              <a:defRPr/>
            </a:pPr>
            <a:fld id="{0C84C71B-30EA-404C-8C8C-5357015CB19F}"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751E4658-34FE-BD42-7DEF-80CEA9510F6D}"/>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EB04985B-4A8C-9BBA-31B9-C7C1F0AE9669}"/>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81501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562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5">
            <a:extLst>
              <a:ext uri="{FF2B5EF4-FFF2-40B4-BE49-F238E27FC236}">
                <a16:creationId xmlns:a16="http://schemas.microsoft.com/office/drawing/2014/main" id="{E5708A7E-E467-0B63-5526-DC7575435661}"/>
              </a:ext>
            </a:extLst>
          </p:cNvPr>
          <p:cNvSpPr>
            <a:spLocks noGrp="1" noChangeArrowheads="1"/>
          </p:cNvSpPr>
          <p:nvPr>
            <p:ph type="sldNum" sz="quarter" idx="10"/>
          </p:nvPr>
        </p:nvSpPr>
        <p:spPr>
          <a:ln/>
        </p:spPr>
        <p:txBody>
          <a:bodyPr/>
          <a:lstStyle>
            <a:lvl1pPr>
              <a:defRPr/>
            </a:lvl1pPr>
          </a:lstStyle>
          <a:p>
            <a:pPr>
              <a:defRPr/>
            </a:pPr>
            <a:fld id="{C234ECD0-68F2-4295-96DA-4306CCBEF3A8}"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6F6B4A2E-9BF9-4227-A5E1-5135EA3F262A}"/>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DD0BFDF7-9A7C-506A-8BA1-55441C1EE405}"/>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435758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0EB20C6-7C97-2D10-A07D-3B188102566F}"/>
              </a:ext>
            </a:extLst>
          </p:cNvPr>
          <p:cNvSpPr>
            <a:spLocks noGrp="1" noChangeArrowheads="1"/>
          </p:cNvSpPr>
          <p:nvPr>
            <p:ph type="sldNum" sz="quarter" idx="10"/>
          </p:nvPr>
        </p:nvSpPr>
        <p:spPr>
          <a:ln/>
        </p:spPr>
        <p:txBody>
          <a:bodyPr/>
          <a:lstStyle>
            <a:lvl1pPr>
              <a:defRPr/>
            </a:lvl1pPr>
          </a:lstStyle>
          <a:p>
            <a:pPr>
              <a:defRPr/>
            </a:pPr>
            <a:fld id="{FFAF8A23-3DB9-4078-A086-31E3A592DF58}"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3D9DFE3C-AF9F-8FEA-E39A-284E3F002C83}"/>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98BCD2EA-A328-DCD0-D812-1387BEAEAA70}"/>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8024926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98E9898B-D6D1-CCB9-E93B-89E8F6AEF7A3}"/>
              </a:ext>
            </a:extLst>
          </p:cNvPr>
          <p:cNvSpPr>
            <a:spLocks noGrp="1" noChangeArrowheads="1"/>
          </p:cNvSpPr>
          <p:nvPr>
            <p:ph type="sldNum" sz="quarter" idx="10"/>
          </p:nvPr>
        </p:nvSpPr>
        <p:spPr>
          <a:ln/>
        </p:spPr>
        <p:txBody>
          <a:bodyPr/>
          <a:lstStyle>
            <a:lvl1pPr>
              <a:defRPr/>
            </a:lvl1pPr>
          </a:lstStyle>
          <a:p>
            <a:pPr>
              <a:defRPr/>
            </a:pPr>
            <a:fld id="{D77B8B35-5458-4C7A-AA0A-6B8AE65D27BA}" type="slidenum">
              <a:rPr lang="en-US" altLang="en-US"/>
              <a:pPr>
                <a:defRPr/>
              </a:pPr>
              <a:t>‹#›</a:t>
            </a:fld>
            <a:endParaRPr lang="en-US" altLang="en-US"/>
          </a:p>
        </p:txBody>
      </p:sp>
      <p:sp>
        <p:nvSpPr>
          <p:cNvPr id="8" name="Date Placeholder 1">
            <a:extLst>
              <a:ext uri="{FF2B5EF4-FFF2-40B4-BE49-F238E27FC236}">
                <a16:creationId xmlns:a16="http://schemas.microsoft.com/office/drawing/2014/main" id="{60C607CF-BD75-87FF-F590-BEF864910380}"/>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9" name="Footer Placeholder 2">
            <a:extLst>
              <a:ext uri="{FF2B5EF4-FFF2-40B4-BE49-F238E27FC236}">
                <a16:creationId xmlns:a16="http://schemas.microsoft.com/office/drawing/2014/main" id="{73D29E3E-BD14-3A3F-5764-02D383FB4728}"/>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706497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3DCB726D-00E7-E13C-811F-1482486A2816}"/>
              </a:ext>
            </a:extLst>
          </p:cNvPr>
          <p:cNvSpPr>
            <a:spLocks noGrp="1" noChangeArrowheads="1"/>
          </p:cNvSpPr>
          <p:nvPr>
            <p:ph type="sldNum" sz="quarter" idx="10"/>
          </p:nvPr>
        </p:nvSpPr>
        <p:spPr>
          <a:ln/>
        </p:spPr>
        <p:txBody>
          <a:bodyPr/>
          <a:lstStyle>
            <a:lvl1pPr>
              <a:defRPr/>
            </a:lvl1pPr>
          </a:lstStyle>
          <a:p>
            <a:pPr>
              <a:defRPr/>
            </a:pPr>
            <a:fld id="{ECC5D100-A965-4CA6-9FE3-91799840240B}" type="slidenum">
              <a:rPr lang="en-US" altLang="en-US"/>
              <a:pPr>
                <a:defRPr/>
              </a:pPr>
              <a:t>‹#›</a:t>
            </a:fld>
            <a:endParaRPr lang="en-US" altLang="en-US"/>
          </a:p>
        </p:txBody>
      </p:sp>
      <p:sp>
        <p:nvSpPr>
          <p:cNvPr id="4" name="Date Placeholder 1">
            <a:extLst>
              <a:ext uri="{FF2B5EF4-FFF2-40B4-BE49-F238E27FC236}">
                <a16:creationId xmlns:a16="http://schemas.microsoft.com/office/drawing/2014/main" id="{7D99A72C-B23E-D8C1-BFF3-90E615F65A62}"/>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5" name="Footer Placeholder 2">
            <a:extLst>
              <a:ext uri="{FF2B5EF4-FFF2-40B4-BE49-F238E27FC236}">
                <a16:creationId xmlns:a16="http://schemas.microsoft.com/office/drawing/2014/main" id="{947924B4-F2D2-089F-02B6-99BA67E5B6BD}"/>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921275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FED2A31-6D57-1679-82D3-D71AD5385321}"/>
              </a:ext>
            </a:extLst>
          </p:cNvPr>
          <p:cNvSpPr>
            <a:spLocks noGrp="1" noChangeArrowheads="1"/>
          </p:cNvSpPr>
          <p:nvPr>
            <p:ph type="sldNum" sz="quarter" idx="10"/>
          </p:nvPr>
        </p:nvSpPr>
        <p:spPr>
          <a:ln/>
        </p:spPr>
        <p:txBody>
          <a:bodyPr/>
          <a:lstStyle>
            <a:lvl1pPr>
              <a:defRPr/>
            </a:lvl1pPr>
          </a:lstStyle>
          <a:p>
            <a:pPr>
              <a:defRPr/>
            </a:pPr>
            <a:fld id="{027AFFD3-5220-43AB-9500-0C8D2E791933}" type="slidenum">
              <a:rPr lang="en-US" altLang="en-US"/>
              <a:pPr>
                <a:defRPr/>
              </a:pPr>
              <a:t>‹#›</a:t>
            </a:fld>
            <a:endParaRPr lang="en-US" altLang="en-US"/>
          </a:p>
        </p:txBody>
      </p:sp>
      <p:sp>
        <p:nvSpPr>
          <p:cNvPr id="3" name="Date Placeholder 1">
            <a:extLst>
              <a:ext uri="{FF2B5EF4-FFF2-40B4-BE49-F238E27FC236}">
                <a16:creationId xmlns:a16="http://schemas.microsoft.com/office/drawing/2014/main" id="{CB23A52C-07D9-CE7E-883C-BCB6D958C602}"/>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4" name="Footer Placeholder 2">
            <a:extLst>
              <a:ext uri="{FF2B5EF4-FFF2-40B4-BE49-F238E27FC236}">
                <a16:creationId xmlns:a16="http://schemas.microsoft.com/office/drawing/2014/main" id="{8B556467-D17D-F19A-3C78-A915607F5544}"/>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7102979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3818D2A1-77DF-3590-CB45-ACFEB306F17D}"/>
              </a:ext>
            </a:extLst>
          </p:cNvPr>
          <p:cNvSpPr>
            <a:spLocks noGrp="1" noChangeArrowheads="1"/>
          </p:cNvSpPr>
          <p:nvPr>
            <p:ph type="sldNum" sz="quarter" idx="10"/>
          </p:nvPr>
        </p:nvSpPr>
        <p:spPr>
          <a:ln/>
        </p:spPr>
        <p:txBody>
          <a:bodyPr/>
          <a:lstStyle>
            <a:lvl1pPr>
              <a:defRPr/>
            </a:lvl1pPr>
          </a:lstStyle>
          <a:p>
            <a:pPr>
              <a:defRPr/>
            </a:pPr>
            <a:fld id="{FEB6BC6C-6AFB-4337-A43A-96358D359076}"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37B3174E-F5AB-7650-5E4A-68A6A372778C}"/>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43D59745-EA5A-2E2D-3188-921EA78D8B96}"/>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1657266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4D3040D8-AE04-0A81-F7CC-75342624F0DB}"/>
              </a:ext>
            </a:extLst>
          </p:cNvPr>
          <p:cNvSpPr>
            <a:spLocks noGrp="1" noChangeArrowheads="1"/>
          </p:cNvSpPr>
          <p:nvPr>
            <p:ph type="sldNum" sz="quarter" idx="10"/>
          </p:nvPr>
        </p:nvSpPr>
        <p:spPr>
          <a:ln/>
        </p:spPr>
        <p:txBody>
          <a:bodyPr/>
          <a:lstStyle>
            <a:lvl1pPr>
              <a:defRPr/>
            </a:lvl1pPr>
          </a:lstStyle>
          <a:p>
            <a:pPr>
              <a:defRPr/>
            </a:pPr>
            <a:fld id="{8B3326AA-FA1A-4455-A06A-67778F07C3DE}"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03098B39-F153-9848-7321-F20A5E1AF09F}"/>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C4928391-75AB-8BCD-4F50-572A54A21873}"/>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7429678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7D33243-CF0F-5373-33B4-C1A275997771}"/>
              </a:ext>
            </a:extLst>
          </p:cNvPr>
          <p:cNvSpPr>
            <a:spLocks noGrp="1" noChangeArrowheads="1"/>
          </p:cNvSpPr>
          <p:nvPr>
            <p:ph type="sldNum" sz="quarter" idx="10"/>
          </p:nvPr>
        </p:nvSpPr>
        <p:spPr>
          <a:ln/>
        </p:spPr>
        <p:txBody>
          <a:bodyPr/>
          <a:lstStyle>
            <a:lvl1pPr>
              <a:defRPr/>
            </a:lvl1pPr>
          </a:lstStyle>
          <a:p>
            <a:pPr>
              <a:defRPr/>
            </a:pPr>
            <a:fld id="{FB6192C1-F1AF-43A1-9D47-558F0ADB1240}"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F295B1FE-3D0F-D91A-9BDD-B1D2102CAF95}"/>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395D3B49-44B0-8E4A-46F6-D78E92DE6A54}"/>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1088773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A6F2C24-F052-D81E-9661-3C17D25CCD0C}"/>
              </a:ext>
            </a:extLst>
          </p:cNvPr>
          <p:cNvSpPr>
            <a:spLocks noGrp="1" noChangeArrowheads="1"/>
          </p:cNvSpPr>
          <p:nvPr>
            <p:ph type="sldNum" sz="quarter" idx="10"/>
          </p:nvPr>
        </p:nvSpPr>
        <p:spPr>
          <a:ln/>
        </p:spPr>
        <p:txBody>
          <a:bodyPr/>
          <a:lstStyle>
            <a:lvl1pPr>
              <a:defRPr/>
            </a:lvl1pPr>
          </a:lstStyle>
          <a:p>
            <a:pPr>
              <a:defRPr/>
            </a:pPr>
            <a:fld id="{CD49398A-62E8-4806-A0CC-7DE370E071EF}"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A5FFB207-A2C0-3458-178D-C6607C7112BA}"/>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5CBDCCF2-2ADF-8BEC-AB16-28D44F536BE0}"/>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7585815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906109E4-EC22-0C81-8E61-05536A9451AE}"/>
              </a:ext>
            </a:extLst>
          </p:cNvPr>
          <p:cNvSpPr>
            <a:spLocks noGrp="1" noChangeArrowheads="1"/>
          </p:cNvSpPr>
          <p:nvPr>
            <p:ph type="sldNum" sz="quarter" idx="10"/>
          </p:nvPr>
        </p:nvSpPr>
        <p:spPr>
          <a:ln/>
        </p:spPr>
        <p:txBody>
          <a:bodyPr/>
          <a:lstStyle>
            <a:lvl1pPr>
              <a:defRPr/>
            </a:lvl1pPr>
          </a:lstStyle>
          <a:p>
            <a:pPr>
              <a:defRPr/>
            </a:pPr>
            <a:fld id="{84E7AB40-B77B-41B7-8D49-2BFA66DBBEDC}"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3EC73A41-2BFA-C809-F97D-D921A14566D9}"/>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D16CE44D-169A-C807-BD1C-A203BCC68270}"/>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423513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64697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281241D-F33A-7726-3855-38A7E4C63D41}"/>
              </a:ext>
            </a:extLst>
          </p:cNvPr>
          <p:cNvSpPr>
            <a:spLocks noGrp="1" noChangeArrowheads="1"/>
          </p:cNvSpPr>
          <p:nvPr>
            <p:ph type="sldNum" sz="quarter" idx="10"/>
          </p:nvPr>
        </p:nvSpPr>
        <p:spPr>
          <a:ln/>
        </p:spPr>
        <p:txBody>
          <a:bodyPr/>
          <a:lstStyle>
            <a:lvl1pPr>
              <a:defRPr/>
            </a:lvl1pPr>
          </a:lstStyle>
          <a:p>
            <a:pPr>
              <a:defRPr/>
            </a:pPr>
            <a:fld id="{91A34976-2DF9-4B81-A071-3134165C6F9E}"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12150637-EB24-408D-08BF-43B5B5850C71}"/>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FD92F463-E758-CBA9-6ADB-BA5A95BB6C5B}"/>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6739141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5">
            <a:extLst>
              <a:ext uri="{FF2B5EF4-FFF2-40B4-BE49-F238E27FC236}">
                <a16:creationId xmlns:a16="http://schemas.microsoft.com/office/drawing/2014/main" id="{4BF34B76-3AA2-F565-BEDA-E6B2635A717E}"/>
              </a:ext>
            </a:extLst>
          </p:cNvPr>
          <p:cNvSpPr>
            <a:spLocks noGrp="1" noChangeArrowheads="1"/>
          </p:cNvSpPr>
          <p:nvPr>
            <p:ph type="sldNum" sz="quarter" idx="10"/>
          </p:nvPr>
        </p:nvSpPr>
        <p:spPr>
          <a:ln/>
        </p:spPr>
        <p:txBody>
          <a:bodyPr/>
          <a:lstStyle>
            <a:lvl1pPr>
              <a:defRPr/>
            </a:lvl1pPr>
          </a:lstStyle>
          <a:p>
            <a:pPr>
              <a:defRPr/>
            </a:pPr>
            <a:fld id="{A7527D39-E4CD-455F-99F9-34AF579EEE12}"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93CC346F-1982-5696-D82E-A4AFF25AB6DA}"/>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73845D27-B7FE-AF7D-218E-3D74DEA11A1C}"/>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643422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676A7D62-0DBF-BCD7-190A-7795AB875755}"/>
              </a:ext>
            </a:extLst>
          </p:cNvPr>
          <p:cNvSpPr>
            <a:spLocks noGrp="1" noChangeArrowheads="1"/>
          </p:cNvSpPr>
          <p:nvPr>
            <p:ph type="sldNum" sz="quarter" idx="10"/>
          </p:nvPr>
        </p:nvSpPr>
        <p:spPr>
          <a:ln/>
        </p:spPr>
        <p:txBody>
          <a:bodyPr/>
          <a:lstStyle>
            <a:lvl1pPr>
              <a:defRPr/>
            </a:lvl1pPr>
          </a:lstStyle>
          <a:p>
            <a:pPr>
              <a:defRPr/>
            </a:pPr>
            <a:fld id="{284B7091-87FB-41D5-9087-D63CD4E30381}"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D82D692F-ADDD-063A-CF92-784A0075187E}"/>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9E67C8DE-2672-1A01-FE30-6DB908C4F8F4}"/>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8134742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B3F68EC-CF37-C263-F2DB-5E71A48FBC54}"/>
              </a:ext>
            </a:extLst>
          </p:cNvPr>
          <p:cNvSpPr>
            <a:spLocks noGrp="1" noChangeArrowheads="1"/>
          </p:cNvSpPr>
          <p:nvPr>
            <p:ph type="sldNum" sz="quarter" idx="10"/>
          </p:nvPr>
        </p:nvSpPr>
        <p:spPr>
          <a:ln/>
        </p:spPr>
        <p:txBody>
          <a:bodyPr/>
          <a:lstStyle>
            <a:lvl1pPr>
              <a:defRPr/>
            </a:lvl1pPr>
          </a:lstStyle>
          <a:p>
            <a:pPr>
              <a:defRPr/>
            </a:pPr>
            <a:fld id="{FE68FC5D-3EAD-4091-967E-6E7F099A3EC0}" type="slidenum">
              <a:rPr lang="en-US" altLang="en-US"/>
              <a:pPr>
                <a:defRPr/>
              </a:pPr>
              <a:t>‹#›</a:t>
            </a:fld>
            <a:endParaRPr lang="en-US" altLang="en-US"/>
          </a:p>
        </p:txBody>
      </p:sp>
      <p:sp>
        <p:nvSpPr>
          <p:cNvPr id="8" name="Date Placeholder 1">
            <a:extLst>
              <a:ext uri="{FF2B5EF4-FFF2-40B4-BE49-F238E27FC236}">
                <a16:creationId xmlns:a16="http://schemas.microsoft.com/office/drawing/2014/main" id="{F7BA4CDD-9A66-EB39-094D-D6E40B9FEBE0}"/>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9" name="Footer Placeholder 2">
            <a:extLst>
              <a:ext uri="{FF2B5EF4-FFF2-40B4-BE49-F238E27FC236}">
                <a16:creationId xmlns:a16="http://schemas.microsoft.com/office/drawing/2014/main" id="{55251D76-F354-9BF8-AC74-4963D3A32407}"/>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2648010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B0A64E56-4D25-7A4F-7C98-AC1EDD195770}"/>
              </a:ext>
            </a:extLst>
          </p:cNvPr>
          <p:cNvSpPr>
            <a:spLocks noGrp="1" noChangeArrowheads="1"/>
          </p:cNvSpPr>
          <p:nvPr>
            <p:ph type="sldNum" sz="quarter" idx="10"/>
          </p:nvPr>
        </p:nvSpPr>
        <p:spPr>
          <a:ln/>
        </p:spPr>
        <p:txBody>
          <a:bodyPr/>
          <a:lstStyle>
            <a:lvl1pPr>
              <a:defRPr/>
            </a:lvl1pPr>
          </a:lstStyle>
          <a:p>
            <a:pPr>
              <a:defRPr/>
            </a:pPr>
            <a:fld id="{80A50997-248E-4B57-B79A-346F5A4109CF}" type="slidenum">
              <a:rPr lang="en-US" altLang="en-US"/>
              <a:pPr>
                <a:defRPr/>
              </a:pPr>
              <a:t>‹#›</a:t>
            </a:fld>
            <a:endParaRPr lang="en-US" altLang="en-US"/>
          </a:p>
        </p:txBody>
      </p:sp>
      <p:sp>
        <p:nvSpPr>
          <p:cNvPr id="4" name="Date Placeholder 1">
            <a:extLst>
              <a:ext uri="{FF2B5EF4-FFF2-40B4-BE49-F238E27FC236}">
                <a16:creationId xmlns:a16="http://schemas.microsoft.com/office/drawing/2014/main" id="{1BA49350-8A64-297F-17AD-28F8042530BA}"/>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5" name="Footer Placeholder 2">
            <a:extLst>
              <a:ext uri="{FF2B5EF4-FFF2-40B4-BE49-F238E27FC236}">
                <a16:creationId xmlns:a16="http://schemas.microsoft.com/office/drawing/2014/main" id="{DD20BF50-4485-32B9-0638-C05359BC1F3D}"/>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4175261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72D75AC-1E2D-A33F-1646-16081FE29799}"/>
              </a:ext>
            </a:extLst>
          </p:cNvPr>
          <p:cNvSpPr>
            <a:spLocks noGrp="1" noChangeArrowheads="1"/>
          </p:cNvSpPr>
          <p:nvPr>
            <p:ph type="sldNum" sz="quarter" idx="10"/>
          </p:nvPr>
        </p:nvSpPr>
        <p:spPr>
          <a:ln/>
        </p:spPr>
        <p:txBody>
          <a:bodyPr/>
          <a:lstStyle>
            <a:lvl1pPr>
              <a:defRPr/>
            </a:lvl1pPr>
          </a:lstStyle>
          <a:p>
            <a:pPr>
              <a:defRPr/>
            </a:pPr>
            <a:fld id="{1B0F041E-383A-4287-AF8C-31C9574DC815}" type="slidenum">
              <a:rPr lang="en-US" altLang="en-US"/>
              <a:pPr>
                <a:defRPr/>
              </a:pPr>
              <a:t>‹#›</a:t>
            </a:fld>
            <a:endParaRPr lang="en-US" altLang="en-US"/>
          </a:p>
        </p:txBody>
      </p:sp>
      <p:sp>
        <p:nvSpPr>
          <p:cNvPr id="3" name="Date Placeholder 1">
            <a:extLst>
              <a:ext uri="{FF2B5EF4-FFF2-40B4-BE49-F238E27FC236}">
                <a16:creationId xmlns:a16="http://schemas.microsoft.com/office/drawing/2014/main" id="{0578549A-EA1C-4582-CCFF-79A6BD7D5E74}"/>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4" name="Footer Placeholder 2">
            <a:extLst>
              <a:ext uri="{FF2B5EF4-FFF2-40B4-BE49-F238E27FC236}">
                <a16:creationId xmlns:a16="http://schemas.microsoft.com/office/drawing/2014/main" id="{60DCDA90-F05C-1E5F-75CC-2F360EFD5B5D}"/>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460188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3A18C388-96FD-F076-DA17-F9DF96E77247}"/>
              </a:ext>
            </a:extLst>
          </p:cNvPr>
          <p:cNvSpPr>
            <a:spLocks noGrp="1" noChangeArrowheads="1"/>
          </p:cNvSpPr>
          <p:nvPr>
            <p:ph type="sldNum" sz="quarter" idx="10"/>
          </p:nvPr>
        </p:nvSpPr>
        <p:spPr>
          <a:ln/>
        </p:spPr>
        <p:txBody>
          <a:bodyPr/>
          <a:lstStyle>
            <a:lvl1pPr>
              <a:defRPr/>
            </a:lvl1pPr>
          </a:lstStyle>
          <a:p>
            <a:pPr>
              <a:defRPr/>
            </a:pPr>
            <a:fld id="{C9D48273-396C-477B-83D6-58DCAD40035F}"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5451B675-1D70-28F8-B8B9-AE5C1A5A623D}"/>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D5A13CFC-A458-8CA9-2270-38F33B74D35C}"/>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1300275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AD333D1-0691-DC94-4040-D552D80316F0}"/>
              </a:ext>
            </a:extLst>
          </p:cNvPr>
          <p:cNvSpPr>
            <a:spLocks noGrp="1" noChangeArrowheads="1"/>
          </p:cNvSpPr>
          <p:nvPr>
            <p:ph type="sldNum" sz="quarter" idx="10"/>
          </p:nvPr>
        </p:nvSpPr>
        <p:spPr>
          <a:ln/>
        </p:spPr>
        <p:txBody>
          <a:bodyPr/>
          <a:lstStyle>
            <a:lvl1pPr>
              <a:defRPr/>
            </a:lvl1pPr>
          </a:lstStyle>
          <a:p>
            <a:pPr>
              <a:defRPr/>
            </a:pPr>
            <a:fld id="{740F733A-55F0-4D7F-B722-DB7AD405EA14}"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1E31EC58-EFE7-140B-0E48-DCC8CC99E0BC}"/>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E98C64AE-D440-2F09-F693-96EA595BF777}"/>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3458155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F6ADA0E-4D70-1A14-ADB5-06C1836135D6}"/>
              </a:ext>
            </a:extLst>
          </p:cNvPr>
          <p:cNvSpPr>
            <a:spLocks noGrp="1" noChangeArrowheads="1"/>
          </p:cNvSpPr>
          <p:nvPr>
            <p:ph type="sldNum" sz="quarter" idx="10"/>
          </p:nvPr>
        </p:nvSpPr>
        <p:spPr>
          <a:ln/>
        </p:spPr>
        <p:txBody>
          <a:bodyPr/>
          <a:lstStyle>
            <a:lvl1pPr>
              <a:defRPr/>
            </a:lvl1pPr>
          </a:lstStyle>
          <a:p>
            <a:pPr>
              <a:defRPr/>
            </a:pPr>
            <a:fld id="{2456F01F-6E92-4059-BB4B-46996A294573}"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0DAD83DA-4706-E128-3CF4-21E9176E7623}"/>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527C1A04-799A-3F5D-9FD0-FD6B5A89DAEA}"/>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9480261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91600" cy="617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04C47C7-B9C8-2C82-F033-3D0021C9E7E1}"/>
              </a:ext>
            </a:extLst>
          </p:cNvPr>
          <p:cNvSpPr>
            <a:spLocks noGrp="1" noChangeArrowheads="1"/>
          </p:cNvSpPr>
          <p:nvPr>
            <p:ph type="sldNum" sz="quarter" idx="10"/>
          </p:nvPr>
        </p:nvSpPr>
        <p:spPr>
          <a:ln/>
        </p:spPr>
        <p:txBody>
          <a:bodyPr/>
          <a:lstStyle>
            <a:lvl1pPr>
              <a:defRPr/>
            </a:lvl1pPr>
          </a:lstStyle>
          <a:p>
            <a:pPr>
              <a:defRPr/>
            </a:pPr>
            <a:fld id="{95F1CD18-B16D-4717-8971-0A28D53513AF}"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7D5483D0-8A9F-CDF8-2A6F-161084F793C9}"/>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662BF473-BACD-1AE3-A2B6-AB0631A4AFB9}"/>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38302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23742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AFD55E56-9748-FC38-A844-A87E71B74C66}"/>
              </a:ext>
            </a:extLst>
          </p:cNvPr>
          <p:cNvSpPr>
            <a:spLocks noGrp="1" noChangeArrowheads="1"/>
          </p:cNvSpPr>
          <p:nvPr>
            <p:ph type="sldNum" sz="quarter" idx="10"/>
          </p:nvPr>
        </p:nvSpPr>
        <p:spPr>
          <a:ln/>
        </p:spPr>
        <p:txBody>
          <a:bodyPr/>
          <a:lstStyle>
            <a:lvl1pPr>
              <a:defRPr/>
            </a:lvl1pPr>
          </a:lstStyle>
          <a:p>
            <a:pPr>
              <a:defRPr/>
            </a:pPr>
            <a:fld id="{5A831F98-1115-48AB-BDF1-2C2BFBF136CD}"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596F1399-ABE4-C436-4D63-BF3085332EC0}"/>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5E728D48-9147-E7E1-E758-29C1523B70D4}"/>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5036099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CBC90FF-60AD-B474-6589-86039C06893B}"/>
              </a:ext>
            </a:extLst>
          </p:cNvPr>
          <p:cNvSpPr>
            <a:spLocks noGrp="1" noChangeArrowheads="1"/>
          </p:cNvSpPr>
          <p:nvPr>
            <p:ph type="sldNum" sz="quarter" idx="10"/>
          </p:nvPr>
        </p:nvSpPr>
        <p:spPr>
          <a:ln/>
        </p:spPr>
        <p:txBody>
          <a:bodyPr/>
          <a:lstStyle>
            <a:lvl1pPr>
              <a:defRPr/>
            </a:lvl1pPr>
          </a:lstStyle>
          <a:p>
            <a:pPr>
              <a:defRPr/>
            </a:pPr>
            <a:fld id="{39363E42-548E-4D4D-B2AD-C43E684877DF}"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BAF07B31-7DA2-6A99-737D-A4F16F5979CA}"/>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10107921-FCCF-7FFD-D2BC-B9F3FB059650}"/>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895139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5">
            <a:extLst>
              <a:ext uri="{FF2B5EF4-FFF2-40B4-BE49-F238E27FC236}">
                <a16:creationId xmlns:a16="http://schemas.microsoft.com/office/drawing/2014/main" id="{9A4318D7-317F-B4DD-5139-180338AA3AD5}"/>
              </a:ext>
            </a:extLst>
          </p:cNvPr>
          <p:cNvSpPr>
            <a:spLocks noGrp="1" noChangeArrowheads="1"/>
          </p:cNvSpPr>
          <p:nvPr>
            <p:ph type="sldNum" sz="quarter" idx="10"/>
          </p:nvPr>
        </p:nvSpPr>
        <p:spPr>
          <a:ln/>
        </p:spPr>
        <p:txBody>
          <a:bodyPr/>
          <a:lstStyle>
            <a:lvl1pPr>
              <a:defRPr/>
            </a:lvl1pPr>
          </a:lstStyle>
          <a:p>
            <a:pPr>
              <a:defRPr/>
            </a:pPr>
            <a:fld id="{9CBD253C-D915-4E31-A1E7-488F6A1A6ADC}"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3A66188A-96FB-BF16-BC00-0C5EA5595C7C}"/>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7A5E13EB-5206-7888-12BC-55875A225AE8}"/>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26207584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91E31C7-944E-9032-5650-0FFB1F31FD2A}"/>
              </a:ext>
            </a:extLst>
          </p:cNvPr>
          <p:cNvSpPr>
            <a:spLocks noGrp="1" noChangeArrowheads="1"/>
          </p:cNvSpPr>
          <p:nvPr>
            <p:ph type="sldNum" sz="quarter" idx="10"/>
          </p:nvPr>
        </p:nvSpPr>
        <p:spPr>
          <a:ln/>
        </p:spPr>
        <p:txBody>
          <a:bodyPr/>
          <a:lstStyle>
            <a:lvl1pPr>
              <a:defRPr/>
            </a:lvl1pPr>
          </a:lstStyle>
          <a:p>
            <a:pPr>
              <a:defRPr/>
            </a:pPr>
            <a:fld id="{DC899575-5FBC-4941-8844-118B2E401C92}"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87C40988-02E1-7E8D-E531-A2589AB5A1C0}"/>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E42199D5-D388-14D3-33FB-8FC163A60774}"/>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7698629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CE6E4DCF-55DA-56E9-B2AD-1E5F5C7C5938}"/>
              </a:ext>
            </a:extLst>
          </p:cNvPr>
          <p:cNvSpPr>
            <a:spLocks noGrp="1" noChangeArrowheads="1"/>
          </p:cNvSpPr>
          <p:nvPr>
            <p:ph type="sldNum" sz="quarter" idx="10"/>
          </p:nvPr>
        </p:nvSpPr>
        <p:spPr>
          <a:ln/>
        </p:spPr>
        <p:txBody>
          <a:bodyPr/>
          <a:lstStyle>
            <a:lvl1pPr>
              <a:defRPr/>
            </a:lvl1pPr>
          </a:lstStyle>
          <a:p>
            <a:pPr>
              <a:defRPr/>
            </a:pPr>
            <a:fld id="{746345AE-1504-4683-9FD4-69C0E12D0FAF}" type="slidenum">
              <a:rPr lang="en-US" altLang="en-US"/>
              <a:pPr>
                <a:defRPr/>
              </a:pPr>
              <a:t>‹#›</a:t>
            </a:fld>
            <a:endParaRPr lang="en-US" altLang="en-US"/>
          </a:p>
        </p:txBody>
      </p:sp>
      <p:sp>
        <p:nvSpPr>
          <p:cNvPr id="8" name="Date Placeholder 1">
            <a:extLst>
              <a:ext uri="{FF2B5EF4-FFF2-40B4-BE49-F238E27FC236}">
                <a16:creationId xmlns:a16="http://schemas.microsoft.com/office/drawing/2014/main" id="{027330EB-5E37-33A4-1195-FF967DA32F25}"/>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9" name="Footer Placeholder 2">
            <a:extLst>
              <a:ext uri="{FF2B5EF4-FFF2-40B4-BE49-F238E27FC236}">
                <a16:creationId xmlns:a16="http://schemas.microsoft.com/office/drawing/2014/main" id="{B94C64BD-CC3F-8F08-3F56-EF62A4621810}"/>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4215455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F6C2A5AC-E3B2-4E70-5B05-E15ACE318538}"/>
              </a:ext>
            </a:extLst>
          </p:cNvPr>
          <p:cNvSpPr>
            <a:spLocks noGrp="1" noChangeArrowheads="1"/>
          </p:cNvSpPr>
          <p:nvPr>
            <p:ph type="sldNum" sz="quarter" idx="10"/>
          </p:nvPr>
        </p:nvSpPr>
        <p:spPr>
          <a:ln/>
        </p:spPr>
        <p:txBody>
          <a:bodyPr/>
          <a:lstStyle>
            <a:lvl1pPr>
              <a:defRPr/>
            </a:lvl1pPr>
          </a:lstStyle>
          <a:p>
            <a:pPr>
              <a:defRPr/>
            </a:pPr>
            <a:fld id="{43512A4D-C7A9-4477-B23A-E0CC863635BE}" type="slidenum">
              <a:rPr lang="en-US" altLang="en-US"/>
              <a:pPr>
                <a:defRPr/>
              </a:pPr>
              <a:t>‹#›</a:t>
            </a:fld>
            <a:endParaRPr lang="en-US" altLang="en-US"/>
          </a:p>
        </p:txBody>
      </p:sp>
      <p:sp>
        <p:nvSpPr>
          <p:cNvPr id="4" name="Date Placeholder 1">
            <a:extLst>
              <a:ext uri="{FF2B5EF4-FFF2-40B4-BE49-F238E27FC236}">
                <a16:creationId xmlns:a16="http://schemas.microsoft.com/office/drawing/2014/main" id="{17DD49EF-3C72-C838-A5E8-92D069AA85AF}"/>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5" name="Footer Placeholder 2">
            <a:extLst>
              <a:ext uri="{FF2B5EF4-FFF2-40B4-BE49-F238E27FC236}">
                <a16:creationId xmlns:a16="http://schemas.microsoft.com/office/drawing/2014/main" id="{DABEF215-AC3B-DEE9-48EA-22D1BBB905E3}"/>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7596163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FED04BE-18B0-088A-4248-BD95B76B8739}"/>
              </a:ext>
            </a:extLst>
          </p:cNvPr>
          <p:cNvSpPr>
            <a:spLocks noGrp="1" noChangeArrowheads="1"/>
          </p:cNvSpPr>
          <p:nvPr>
            <p:ph type="sldNum" sz="quarter" idx="10"/>
          </p:nvPr>
        </p:nvSpPr>
        <p:spPr>
          <a:ln/>
        </p:spPr>
        <p:txBody>
          <a:bodyPr/>
          <a:lstStyle>
            <a:lvl1pPr>
              <a:defRPr/>
            </a:lvl1pPr>
          </a:lstStyle>
          <a:p>
            <a:pPr>
              <a:defRPr/>
            </a:pPr>
            <a:fld id="{1BC40DB2-D9B0-4E4A-8C5A-C3AA48DFA9E7}" type="slidenum">
              <a:rPr lang="en-US" altLang="en-US"/>
              <a:pPr>
                <a:defRPr/>
              </a:pPr>
              <a:t>‹#›</a:t>
            </a:fld>
            <a:endParaRPr lang="en-US" altLang="en-US"/>
          </a:p>
        </p:txBody>
      </p:sp>
      <p:sp>
        <p:nvSpPr>
          <p:cNvPr id="3" name="Date Placeholder 1">
            <a:extLst>
              <a:ext uri="{FF2B5EF4-FFF2-40B4-BE49-F238E27FC236}">
                <a16:creationId xmlns:a16="http://schemas.microsoft.com/office/drawing/2014/main" id="{9BA5895F-EE95-0718-8296-9EA9317BC1A7}"/>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4" name="Footer Placeholder 2">
            <a:extLst>
              <a:ext uri="{FF2B5EF4-FFF2-40B4-BE49-F238E27FC236}">
                <a16:creationId xmlns:a16="http://schemas.microsoft.com/office/drawing/2014/main" id="{D3CC0562-8190-A53C-C41F-6F2EF6EC82E4}"/>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855911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F87465BD-62A4-4C76-9089-CD9F19B301FA}"/>
              </a:ext>
            </a:extLst>
          </p:cNvPr>
          <p:cNvSpPr>
            <a:spLocks noGrp="1" noChangeArrowheads="1"/>
          </p:cNvSpPr>
          <p:nvPr>
            <p:ph type="sldNum" sz="quarter" idx="10"/>
          </p:nvPr>
        </p:nvSpPr>
        <p:spPr>
          <a:ln/>
        </p:spPr>
        <p:txBody>
          <a:bodyPr/>
          <a:lstStyle>
            <a:lvl1pPr>
              <a:defRPr/>
            </a:lvl1pPr>
          </a:lstStyle>
          <a:p>
            <a:pPr>
              <a:defRPr/>
            </a:pPr>
            <a:fld id="{599A189B-6EAF-4D2B-B205-4DE3E61138C6}"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B179B6EE-AD5F-F8F3-5758-4F8BBE3D9364}"/>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06E22359-CA2B-6FE3-D130-7DAFC134F6CA}"/>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976345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74DE53D3-8881-9F5E-441A-53ABAD766B54}"/>
              </a:ext>
            </a:extLst>
          </p:cNvPr>
          <p:cNvSpPr>
            <a:spLocks noGrp="1" noChangeArrowheads="1"/>
          </p:cNvSpPr>
          <p:nvPr>
            <p:ph type="sldNum" sz="quarter" idx="10"/>
          </p:nvPr>
        </p:nvSpPr>
        <p:spPr>
          <a:ln/>
        </p:spPr>
        <p:txBody>
          <a:bodyPr/>
          <a:lstStyle>
            <a:lvl1pPr>
              <a:defRPr/>
            </a:lvl1pPr>
          </a:lstStyle>
          <a:p>
            <a:pPr>
              <a:defRPr/>
            </a:pPr>
            <a:fld id="{2A5099BE-02AC-47FF-B3A3-CB133E507EB5}" type="slidenum">
              <a:rPr lang="en-US" altLang="en-US"/>
              <a:pPr>
                <a:defRPr/>
              </a:pPr>
              <a:t>‹#›</a:t>
            </a:fld>
            <a:endParaRPr lang="en-US" altLang="en-US"/>
          </a:p>
        </p:txBody>
      </p:sp>
      <p:sp>
        <p:nvSpPr>
          <p:cNvPr id="6" name="Date Placeholder 1">
            <a:extLst>
              <a:ext uri="{FF2B5EF4-FFF2-40B4-BE49-F238E27FC236}">
                <a16:creationId xmlns:a16="http://schemas.microsoft.com/office/drawing/2014/main" id="{4FBF26AD-51AB-3654-566A-38CF07F0E656}"/>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7" name="Footer Placeholder 2">
            <a:extLst>
              <a:ext uri="{FF2B5EF4-FFF2-40B4-BE49-F238E27FC236}">
                <a16:creationId xmlns:a16="http://schemas.microsoft.com/office/drawing/2014/main" id="{435808F5-C886-0D55-B74F-C2E6EA28BE65}"/>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1782153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BE5823CC-BF2E-71B8-A90C-ED378BFA8EB2}"/>
              </a:ext>
            </a:extLst>
          </p:cNvPr>
          <p:cNvSpPr>
            <a:spLocks noGrp="1" noChangeArrowheads="1"/>
          </p:cNvSpPr>
          <p:nvPr>
            <p:ph type="sldNum" sz="quarter" idx="10"/>
          </p:nvPr>
        </p:nvSpPr>
        <p:spPr>
          <a:ln/>
        </p:spPr>
        <p:txBody>
          <a:bodyPr/>
          <a:lstStyle>
            <a:lvl1pPr>
              <a:defRPr/>
            </a:lvl1pPr>
          </a:lstStyle>
          <a:p>
            <a:pPr>
              <a:defRPr/>
            </a:pPr>
            <a:fld id="{ACB0545E-3EBB-460C-8091-1139B542675A}" type="slidenum">
              <a:rPr lang="en-US" altLang="en-US"/>
              <a:pPr>
                <a:defRPr/>
              </a:pPr>
              <a:t>‹#›</a:t>
            </a:fld>
            <a:endParaRPr lang="en-US" altLang="en-US"/>
          </a:p>
        </p:txBody>
      </p:sp>
      <p:sp>
        <p:nvSpPr>
          <p:cNvPr id="5" name="Date Placeholder 1">
            <a:extLst>
              <a:ext uri="{FF2B5EF4-FFF2-40B4-BE49-F238E27FC236}">
                <a16:creationId xmlns:a16="http://schemas.microsoft.com/office/drawing/2014/main" id="{87752541-0F39-BEBA-1F22-DD66EAB69220}"/>
              </a:ext>
            </a:extLst>
          </p:cNvPr>
          <p:cNvSpPr>
            <a:spLocks noGrp="1" noChangeArrowheads="1"/>
          </p:cNvSpPr>
          <p:nvPr>
            <p:ph type="dt" sz="half" idx="11"/>
          </p:nvPr>
        </p:nvSpPr>
        <p:spPr>
          <a:ln/>
        </p:spPr>
        <p:txBody>
          <a:bodyPr/>
          <a:lstStyle>
            <a:lvl1pPr>
              <a:defRPr/>
            </a:lvl1pPr>
          </a:lstStyle>
          <a:p>
            <a:pPr>
              <a:defRPr/>
            </a:pPr>
            <a:r>
              <a:rPr lang="en-US" altLang="en-US"/>
              <a:t>May 2022</a:t>
            </a:r>
          </a:p>
        </p:txBody>
      </p:sp>
      <p:sp>
        <p:nvSpPr>
          <p:cNvPr id="6" name="Footer Placeholder 2">
            <a:extLst>
              <a:ext uri="{FF2B5EF4-FFF2-40B4-BE49-F238E27FC236}">
                <a16:creationId xmlns:a16="http://schemas.microsoft.com/office/drawing/2014/main" id="{C306BA39-2080-DFF4-2295-7CF419E5401B}"/>
              </a:ext>
            </a:extLst>
          </p:cNvPr>
          <p:cNvSpPr>
            <a:spLocks noGrp="1" noChangeArrowheads="1"/>
          </p:cNvSpPr>
          <p:nvPr>
            <p:ph type="ftr" sz="quarter" idx="12"/>
          </p:nvPr>
        </p:nvSpPr>
        <p:spPr>
          <a:ln/>
        </p:spPr>
        <p:txBody>
          <a:bodyPr/>
          <a:lstStyle>
            <a:lvl1pPr>
              <a:defRPr/>
            </a:lvl1pPr>
          </a:lstStyle>
          <a:p>
            <a:pPr>
              <a:defRPr/>
            </a:pPr>
            <a:r>
              <a:rPr lang="en-US" altLang="en-US"/>
              <a:t>Coordination of Benefits</a:t>
            </a:r>
          </a:p>
        </p:txBody>
      </p:sp>
    </p:spTree>
    <p:extLst>
      <p:ext uri="{BB962C8B-B14F-4D97-AF65-F5344CB8AC3E}">
        <p14:creationId xmlns:p14="http://schemas.microsoft.com/office/powerpoint/2010/main" val="354158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ags" Target="../tags/tag11.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7.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ags" Target="../tags/tag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ags" Target="../tags/tag13.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6.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ags" Target="../tags/tag14.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ags" Target="../tags/tag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ags" Target="../tags/tag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ags" Target="../tags/tag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ags" Target="../tags/tag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ags" Target="../tags/tag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Text Placeholder 2">
            <a:extLst>
              <a:ext uri="{FF2B5EF4-FFF2-40B4-BE49-F238E27FC236}">
                <a16:creationId xmlns:a16="http://schemas.microsoft.com/office/drawing/2014/main" id="{6103E52C-0DFB-46D9-E840-866CD8773770}"/>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5" name="Title Placeholder 6">
            <a:extLst>
              <a:ext uri="{FF2B5EF4-FFF2-40B4-BE49-F238E27FC236}">
                <a16:creationId xmlns:a16="http://schemas.microsoft.com/office/drawing/2014/main" id="{5BBDDB7C-2F73-CD3B-7A58-90A8DE274A5F}"/>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Tree>
    <p:custDataLst>
      <p:tags r:id="rId13"/>
    </p:custData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9698" name="Text Placeholder 2">
            <a:extLst>
              <a:ext uri="{FF2B5EF4-FFF2-40B4-BE49-F238E27FC236}">
                <a16:creationId xmlns:a16="http://schemas.microsoft.com/office/drawing/2014/main" id="{93D2C28F-5FAD-FB06-44D7-88FF7613D1CF}"/>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699" name="Title Placeholder 6">
            <a:extLst>
              <a:ext uri="{FF2B5EF4-FFF2-40B4-BE49-F238E27FC236}">
                <a16:creationId xmlns:a16="http://schemas.microsoft.com/office/drawing/2014/main" id="{394DD905-28C9-A740-C5C0-AC5EF534B094}"/>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
        <p:nvSpPr>
          <p:cNvPr id="29831" name="Slide Number Placeholder 5">
            <a:extLst>
              <a:ext uri="{FF2B5EF4-FFF2-40B4-BE49-F238E27FC236}">
                <a16:creationId xmlns:a16="http://schemas.microsoft.com/office/drawing/2014/main" id="{4C842897-928A-56BD-5E6E-142355785B9F}"/>
              </a:ext>
            </a:extLst>
          </p:cNvPr>
          <p:cNvSpPr>
            <a:spLocks noGrp="1" noChangeArrowheads="1"/>
          </p:cNvSpPr>
          <p:nvPr>
            <p:ph type="sldNum" sz="quarter" idx="2"/>
          </p:nvPr>
        </p:nvSpPr>
        <p:spPr bwMode="auto">
          <a:xfrm>
            <a:off x="86106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defRPr sz="1200" smtClean="0">
                <a:solidFill>
                  <a:srgbClr val="8FAADC"/>
                </a:solidFill>
                <a:latin typeface="Arial" panose="020B0604020202020204" pitchFamily="34" charset="0"/>
                <a:cs typeface="Arial" panose="020B0604020202020204" pitchFamily="34" charset="0"/>
              </a:defRPr>
            </a:lvl1pPr>
          </a:lstStyle>
          <a:p>
            <a:pPr>
              <a:defRPr/>
            </a:pPr>
            <a:fld id="{703E8F52-0571-40B6-B513-B7038812ACB6}" type="slidenum">
              <a:rPr lang="en-US" altLang="en-US"/>
              <a:pPr>
                <a:defRPr/>
              </a:pPr>
              <a:t>‹#›</a:t>
            </a:fld>
            <a:endParaRPr lang="en-US" altLang="en-US"/>
          </a:p>
        </p:txBody>
      </p:sp>
      <p:sp>
        <p:nvSpPr>
          <p:cNvPr id="29832" name="Date Placeholder 1">
            <a:extLst>
              <a:ext uri="{FF2B5EF4-FFF2-40B4-BE49-F238E27FC236}">
                <a16:creationId xmlns:a16="http://schemas.microsoft.com/office/drawing/2014/main" id="{6E9EEAA4-47D1-97E0-A80A-02F52125F8BB}"/>
              </a:ext>
            </a:extLst>
          </p:cNvPr>
          <p:cNvSpPr>
            <a:spLocks noGrp="1" noChangeArrowheads="1"/>
          </p:cNvSpPr>
          <p:nvPr>
            <p:ph type="dt" sz="half" idx="3"/>
          </p:nvPr>
        </p:nvSpPr>
        <p:spPr bwMode="auto">
          <a:xfrm>
            <a:off x="8382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May 2022</a:t>
            </a:r>
          </a:p>
        </p:txBody>
      </p:sp>
      <p:sp>
        <p:nvSpPr>
          <p:cNvPr id="29833" name="Footer Placeholder 2">
            <a:extLst>
              <a:ext uri="{FF2B5EF4-FFF2-40B4-BE49-F238E27FC236}">
                <a16:creationId xmlns:a16="http://schemas.microsoft.com/office/drawing/2014/main" id="{45DA66E3-7DFB-39CB-7C69-0CC6BC4B66AE}"/>
              </a:ext>
            </a:extLst>
          </p:cNvPr>
          <p:cNvSpPr>
            <a:spLocks noGrp="1" noChangeArrowheads="1"/>
          </p:cNvSpPr>
          <p:nvPr>
            <p:ph type="ftr" sz="quarter" idx="4"/>
          </p:nvPr>
        </p:nvSpPr>
        <p:spPr bwMode="auto">
          <a:xfrm>
            <a:off x="4038600" y="6492875"/>
            <a:ext cx="41148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Coordination of Benefits</a:t>
            </a:r>
          </a:p>
        </p:txBody>
      </p:sp>
    </p:spTree>
    <p:custDataLst>
      <p:tags r:id="rId13"/>
    </p:custData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22" name="Text Placeholder 2">
            <a:extLst>
              <a:ext uri="{FF2B5EF4-FFF2-40B4-BE49-F238E27FC236}">
                <a16:creationId xmlns:a16="http://schemas.microsoft.com/office/drawing/2014/main" id="{AA57C00C-EAC4-0232-C500-3478961F9A5C}"/>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3" name="Title Placeholder 6">
            <a:extLst>
              <a:ext uri="{FF2B5EF4-FFF2-40B4-BE49-F238E27FC236}">
                <a16:creationId xmlns:a16="http://schemas.microsoft.com/office/drawing/2014/main" id="{78DEFDDB-D842-1CD8-A32E-B866690980F1}"/>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
        <p:nvSpPr>
          <p:cNvPr id="30862" name="Slide Number Placeholder 5">
            <a:extLst>
              <a:ext uri="{FF2B5EF4-FFF2-40B4-BE49-F238E27FC236}">
                <a16:creationId xmlns:a16="http://schemas.microsoft.com/office/drawing/2014/main" id="{270E4C69-B718-85AC-6879-1DA4E9A0B8B1}"/>
              </a:ext>
            </a:extLst>
          </p:cNvPr>
          <p:cNvSpPr>
            <a:spLocks noGrp="1" noChangeArrowheads="1"/>
          </p:cNvSpPr>
          <p:nvPr>
            <p:ph type="sldNum" sz="quarter" idx="2"/>
          </p:nvPr>
        </p:nvSpPr>
        <p:spPr bwMode="auto">
          <a:xfrm>
            <a:off x="86106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defRPr sz="1200" smtClean="0">
                <a:solidFill>
                  <a:srgbClr val="8FAADC"/>
                </a:solidFill>
                <a:latin typeface="Arial" panose="020B0604020202020204" pitchFamily="34" charset="0"/>
                <a:cs typeface="Arial" panose="020B0604020202020204" pitchFamily="34" charset="0"/>
              </a:defRPr>
            </a:lvl1pPr>
          </a:lstStyle>
          <a:p>
            <a:pPr>
              <a:defRPr/>
            </a:pPr>
            <a:fld id="{1C45361A-9044-40DB-825F-45D3F29FF9A7}" type="slidenum">
              <a:rPr lang="en-US" altLang="en-US"/>
              <a:pPr>
                <a:defRPr/>
              </a:pPr>
              <a:t>‹#›</a:t>
            </a:fld>
            <a:endParaRPr lang="en-US" altLang="en-US"/>
          </a:p>
        </p:txBody>
      </p:sp>
      <p:sp>
        <p:nvSpPr>
          <p:cNvPr id="30863" name="Date Placeholder 1">
            <a:extLst>
              <a:ext uri="{FF2B5EF4-FFF2-40B4-BE49-F238E27FC236}">
                <a16:creationId xmlns:a16="http://schemas.microsoft.com/office/drawing/2014/main" id="{2C2853E3-3101-36A3-16D6-DC79413801D1}"/>
              </a:ext>
            </a:extLst>
          </p:cNvPr>
          <p:cNvSpPr>
            <a:spLocks noGrp="1" noChangeArrowheads="1"/>
          </p:cNvSpPr>
          <p:nvPr>
            <p:ph type="dt" sz="half" idx="3"/>
          </p:nvPr>
        </p:nvSpPr>
        <p:spPr bwMode="auto">
          <a:xfrm>
            <a:off x="8382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May 2022</a:t>
            </a:r>
          </a:p>
        </p:txBody>
      </p:sp>
      <p:sp>
        <p:nvSpPr>
          <p:cNvPr id="30864" name="Footer Placeholder 2">
            <a:extLst>
              <a:ext uri="{FF2B5EF4-FFF2-40B4-BE49-F238E27FC236}">
                <a16:creationId xmlns:a16="http://schemas.microsoft.com/office/drawing/2014/main" id="{DED2CC7A-DE03-6BF8-9965-F1C424A8F63B}"/>
              </a:ext>
            </a:extLst>
          </p:cNvPr>
          <p:cNvSpPr>
            <a:spLocks noGrp="1" noChangeArrowheads="1"/>
          </p:cNvSpPr>
          <p:nvPr>
            <p:ph type="ftr" sz="quarter" idx="4"/>
          </p:nvPr>
        </p:nvSpPr>
        <p:spPr bwMode="auto">
          <a:xfrm>
            <a:off x="4038600" y="6492875"/>
            <a:ext cx="41148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Coordination of Benefits</a:t>
            </a:r>
          </a:p>
        </p:txBody>
      </p:sp>
    </p:spTree>
    <p:custDataLst>
      <p:tags r:id="rId13"/>
    </p:custData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1891" name="TextBox 7">
            <a:extLst>
              <a:ext uri="{FF2B5EF4-FFF2-40B4-BE49-F238E27FC236}">
                <a16:creationId xmlns:a16="http://schemas.microsoft.com/office/drawing/2014/main" id="{0E3C0AF4-CF44-C1B9-D8FA-E69D1EDAF5AF}"/>
              </a:ext>
            </a:extLst>
          </p:cNvPr>
          <p:cNvSpPr>
            <a:spLocks noChangeArrowheads="1"/>
          </p:cNvSpPr>
          <p:nvPr/>
        </p:nvSpPr>
        <p:spPr bwMode="auto">
          <a:xfrm>
            <a:off x="1766888" y="4781550"/>
            <a:ext cx="8658225" cy="461963"/>
          </a:xfrm>
          <a:prstGeom prst="rect">
            <a:avLst/>
          </a:prstGeom>
          <a:noFill/>
          <a:ln>
            <a:noFill/>
          </a:ln>
          <a:effectLst/>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buSzPct val="100000"/>
              <a:defRPr/>
            </a:pPr>
            <a:r>
              <a:rPr lang="en-US" altLang="en-US" sz="2400" b="1"/>
              <a:t>Countdown timer: </a:t>
            </a:r>
            <a:r>
              <a:rPr lang="en-US" altLang="en-US" sz="2400"/>
              <a:t>Answer the question before the bar disappears!</a:t>
            </a:r>
          </a:p>
        </p:txBody>
      </p:sp>
      <p:sp>
        <p:nvSpPr>
          <p:cNvPr id="31892" name="Rectangle 8">
            <a:extLst>
              <a:ext uri="{FF2B5EF4-FFF2-40B4-BE49-F238E27FC236}">
                <a16:creationId xmlns:a16="http://schemas.microsoft.com/office/drawing/2014/main" id="{CFCC804C-BA93-E618-C17C-BF17801CF620}"/>
              </a:ext>
            </a:extLst>
          </p:cNvPr>
          <p:cNvSpPr>
            <a:spLocks noChangeArrowheads="1"/>
          </p:cNvSpPr>
          <p:nvPr/>
        </p:nvSpPr>
        <p:spPr bwMode="auto">
          <a:xfrm flipH="1">
            <a:off x="1866900" y="5243513"/>
            <a:ext cx="8815388" cy="663575"/>
          </a:xfrm>
          <a:prstGeom prst="rect">
            <a:avLst/>
          </a:prstGeom>
          <a:gradFill rotWithShape="1">
            <a:gsLst>
              <a:gs pos="0">
                <a:srgbClr val="F6F8FC"/>
              </a:gs>
              <a:gs pos="12000">
                <a:srgbClr val="A3D1FF"/>
              </a:gs>
              <a:gs pos="40999">
                <a:srgbClr val="A7BCE3"/>
              </a:gs>
              <a:gs pos="53998">
                <a:srgbClr val="82A1D8"/>
              </a:gs>
              <a:gs pos="82999">
                <a:srgbClr val="5C84CC"/>
              </a:gs>
              <a:gs pos="100000">
                <a:srgbClr val="0755B7"/>
              </a:gs>
            </a:gsLst>
            <a:lin ang="0"/>
          </a:gra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endParaRPr lang="en-US" altLang="en-US">
              <a:solidFill>
                <a:srgbClr val="FFFFFF"/>
              </a:solidFill>
            </a:endParaRPr>
          </a:p>
        </p:txBody>
      </p:sp>
      <p:sp>
        <p:nvSpPr>
          <p:cNvPr id="31893" name="TextBox 9">
            <a:extLst>
              <a:ext uri="{FF2B5EF4-FFF2-40B4-BE49-F238E27FC236}">
                <a16:creationId xmlns:a16="http://schemas.microsoft.com/office/drawing/2014/main" id="{1D8F0194-E3A0-A06C-643F-367FF44C9F42}"/>
              </a:ext>
            </a:extLst>
          </p:cNvPr>
          <p:cNvSpPr>
            <a:spLocks noChangeArrowheads="1"/>
          </p:cNvSpPr>
          <p:nvPr/>
        </p:nvSpPr>
        <p:spPr bwMode="auto">
          <a:xfrm>
            <a:off x="1766888" y="4781550"/>
            <a:ext cx="8658225" cy="461963"/>
          </a:xfrm>
          <a:prstGeom prst="rect">
            <a:avLst/>
          </a:prstGeom>
          <a:noFill/>
          <a:ln>
            <a:noFill/>
          </a:ln>
          <a:effectLst/>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buSzPct val="100000"/>
              <a:defRPr/>
            </a:pPr>
            <a:r>
              <a:rPr lang="en-US" altLang="en-US" sz="2400" b="1">
                <a:solidFill>
                  <a:srgbClr val="00529B"/>
                </a:solidFill>
              </a:rPr>
              <a:t>Countdown timer: </a:t>
            </a:r>
            <a:r>
              <a:rPr lang="en-US" altLang="en-US" sz="2400">
                <a:solidFill>
                  <a:srgbClr val="00529B"/>
                </a:solidFill>
              </a:rPr>
              <a:t>Answer the question before the bar disappears!</a:t>
            </a:r>
          </a:p>
        </p:txBody>
      </p:sp>
      <p:sp>
        <p:nvSpPr>
          <p:cNvPr id="31894" name="Rectangle 10">
            <a:extLst>
              <a:ext uri="{FF2B5EF4-FFF2-40B4-BE49-F238E27FC236}">
                <a16:creationId xmlns:a16="http://schemas.microsoft.com/office/drawing/2014/main" id="{07DBB315-5EFD-2177-EBB8-50AADD0D1BD5}"/>
              </a:ext>
            </a:extLst>
          </p:cNvPr>
          <p:cNvSpPr>
            <a:spLocks noChangeArrowheads="1"/>
          </p:cNvSpPr>
          <p:nvPr/>
        </p:nvSpPr>
        <p:spPr bwMode="auto">
          <a:xfrm>
            <a:off x="10204450" y="5094288"/>
            <a:ext cx="1031875"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0</a:t>
            </a:r>
          </a:p>
        </p:txBody>
      </p:sp>
      <p:sp>
        <p:nvSpPr>
          <p:cNvPr id="31895" name="Rectangle 11">
            <a:extLst>
              <a:ext uri="{FF2B5EF4-FFF2-40B4-BE49-F238E27FC236}">
                <a16:creationId xmlns:a16="http://schemas.microsoft.com/office/drawing/2014/main" id="{ADCFF085-64FA-0C29-4960-021B8341F9B4}"/>
              </a:ext>
            </a:extLst>
          </p:cNvPr>
          <p:cNvSpPr>
            <a:spLocks noChangeArrowheads="1"/>
          </p:cNvSpPr>
          <p:nvPr/>
        </p:nvSpPr>
        <p:spPr bwMode="auto">
          <a:xfrm>
            <a:off x="10204450" y="5094288"/>
            <a:ext cx="1031875"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1</a:t>
            </a:r>
          </a:p>
        </p:txBody>
      </p:sp>
      <p:sp>
        <p:nvSpPr>
          <p:cNvPr id="31896" name="Rectangle 12">
            <a:extLst>
              <a:ext uri="{FF2B5EF4-FFF2-40B4-BE49-F238E27FC236}">
                <a16:creationId xmlns:a16="http://schemas.microsoft.com/office/drawing/2014/main" id="{CFC4639D-0096-9BEE-053A-F488345E144C}"/>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2</a:t>
            </a:r>
          </a:p>
        </p:txBody>
      </p:sp>
      <p:sp>
        <p:nvSpPr>
          <p:cNvPr id="31897" name="Rectangle 13">
            <a:extLst>
              <a:ext uri="{FF2B5EF4-FFF2-40B4-BE49-F238E27FC236}">
                <a16:creationId xmlns:a16="http://schemas.microsoft.com/office/drawing/2014/main" id="{203F15EA-D0C1-C7C4-F997-7A240216DCDB}"/>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3</a:t>
            </a:r>
          </a:p>
        </p:txBody>
      </p:sp>
      <p:sp>
        <p:nvSpPr>
          <p:cNvPr id="31898" name="Rectangle 14">
            <a:extLst>
              <a:ext uri="{FF2B5EF4-FFF2-40B4-BE49-F238E27FC236}">
                <a16:creationId xmlns:a16="http://schemas.microsoft.com/office/drawing/2014/main" id="{3584A32E-EE11-7FC4-48D2-9CC70F1F0B47}"/>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4</a:t>
            </a:r>
          </a:p>
        </p:txBody>
      </p:sp>
      <p:sp>
        <p:nvSpPr>
          <p:cNvPr id="31899" name="Rectangle 15">
            <a:extLst>
              <a:ext uri="{FF2B5EF4-FFF2-40B4-BE49-F238E27FC236}">
                <a16:creationId xmlns:a16="http://schemas.microsoft.com/office/drawing/2014/main" id="{A50E8BCA-8F32-263D-DEFE-E77F6FE0F18F}"/>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5</a:t>
            </a:r>
          </a:p>
        </p:txBody>
      </p:sp>
      <p:sp>
        <p:nvSpPr>
          <p:cNvPr id="31900" name="Rectangle 16">
            <a:extLst>
              <a:ext uri="{FF2B5EF4-FFF2-40B4-BE49-F238E27FC236}">
                <a16:creationId xmlns:a16="http://schemas.microsoft.com/office/drawing/2014/main" id="{41A6DB1A-2638-4C07-9E94-010D5CF6F86D}"/>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6</a:t>
            </a:r>
          </a:p>
        </p:txBody>
      </p:sp>
      <p:sp>
        <p:nvSpPr>
          <p:cNvPr id="31901" name="Rectangle 17">
            <a:extLst>
              <a:ext uri="{FF2B5EF4-FFF2-40B4-BE49-F238E27FC236}">
                <a16:creationId xmlns:a16="http://schemas.microsoft.com/office/drawing/2014/main" id="{2A01A85A-28C5-AAD6-A4AC-A478C2224AD3}"/>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7</a:t>
            </a:r>
          </a:p>
        </p:txBody>
      </p:sp>
      <p:sp>
        <p:nvSpPr>
          <p:cNvPr id="31902" name="Rectangle 18">
            <a:extLst>
              <a:ext uri="{FF2B5EF4-FFF2-40B4-BE49-F238E27FC236}">
                <a16:creationId xmlns:a16="http://schemas.microsoft.com/office/drawing/2014/main" id="{EFBFAB3C-6E34-B388-6DC5-FB0CD6735F8A}"/>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8</a:t>
            </a:r>
          </a:p>
        </p:txBody>
      </p:sp>
      <p:sp>
        <p:nvSpPr>
          <p:cNvPr id="31903" name="Rectangle 19">
            <a:extLst>
              <a:ext uri="{FF2B5EF4-FFF2-40B4-BE49-F238E27FC236}">
                <a16:creationId xmlns:a16="http://schemas.microsoft.com/office/drawing/2014/main" id="{6CD93679-276C-9751-0948-64A3E6E025FF}"/>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9</a:t>
            </a:r>
          </a:p>
        </p:txBody>
      </p:sp>
      <p:sp>
        <p:nvSpPr>
          <p:cNvPr id="31904" name="Rectangle 20">
            <a:extLst>
              <a:ext uri="{FF2B5EF4-FFF2-40B4-BE49-F238E27FC236}">
                <a16:creationId xmlns:a16="http://schemas.microsoft.com/office/drawing/2014/main" id="{4EACFAE8-41E5-8EFE-5E8A-ADB60BAA6525}"/>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10</a:t>
            </a:r>
          </a:p>
        </p:txBody>
      </p:sp>
      <p:sp>
        <p:nvSpPr>
          <p:cNvPr id="31905" name="Rectangle 21">
            <a:extLst>
              <a:ext uri="{FF2B5EF4-FFF2-40B4-BE49-F238E27FC236}">
                <a16:creationId xmlns:a16="http://schemas.microsoft.com/office/drawing/2014/main" id="{CFFE8268-AA34-E893-F762-5C17EF99DE68}"/>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11</a:t>
            </a:r>
          </a:p>
        </p:txBody>
      </p:sp>
      <p:sp>
        <p:nvSpPr>
          <p:cNvPr id="31906" name="Rectangle 22">
            <a:extLst>
              <a:ext uri="{FF2B5EF4-FFF2-40B4-BE49-F238E27FC236}">
                <a16:creationId xmlns:a16="http://schemas.microsoft.com/office/drawing/2014/main" id="{BED3BE18-B0C5-B24D-83A6-7B177876F020}"/>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12</a:t>
            </a:r>
          </a:p>
        </p:txBody>
      </p:sp>
      <p:sp>
        <p:nvSpPr>
          <p:cNvPr id="31907" name="Rectangle 23">
            <a:extLst>
              <a:ext uri="{FF2B5EF4-FFF2-40B4-BE49-F238E27FC236}">
                <a16:creationId xmlns:a16="http://schemas.microsoft.com/office/drawing/2014/main" id="{C005136B-B582-3DA2-BC2D-0D55B3F26208}"/>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13</a:t>
            </a:r>
          </a:p>
        </p:txBody>
      </p:sp>
      <p:sp>
        <p:nvSpPr>
          <p:cNvPr id="31908" name="Rectangle 24">
            <a:extLst>
              <a:ext uri="{FF2B5EF4-FFF2-40B4-BE49-F238E27FC236}">
                <a16:creationId xmlns:a16="http://schemas.microsoft.com/office/drawing/2014/main" id="{CBB3DDCA-A620-A00D-0856-5D21A488244C}"/>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14</a:t>
            </a:r>
          </a:p>
        </p:txBody>
      </p:sp>
      <p:sp>
        <p:nvSpPr>
          <p:cNvPr id="31909" name="Rectangle 25">
            <a:extLst>
              <a:ext uri="{FF2B5EF4-FFF2-40B4-BE49-F238E27FC236}">
                <a16:creationId xmlns:a16="http://schemas.microsoft.com/office/drawing/2014/main" id="{BE6AFE4E-A8BA-AC30-923B-AB15385AA475}"/>
              </a:ext>
            </a:extLst>
          </p:cNvPr>
          <p:cNvSpPr>
            <a:spLocks noChangeArrowheads="1"/>
          </p:cNvSpPr>
          <p:nvPr/>
        </p:nvSpPr>
        <p:spPr bwMode="auto">
          <a:xfrm>
            <a:off x="10201275" y="5094288"/>
            <a:ext cx="1033463" cy="977900"/>
          </a:xfrm>
          <a:prstGeom prst="rect">
            <a:avLst/>
          </a:prstGeom>
          <a:solidFill>
            <a:srgbClr val="FFFFFF"/>
          </a:solidFill>
          <a:ln>
            <a:noFill/>
          </a:ln>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n-US" altLang="en-US" sz="4800">
                <a:solidFill>
                  <a:srgbClr val="00529B"/>
                </a:solidFill>
              </a:rPr>
              <a:t>15</a:t>
            </a:r>
          </a:p>
        </p:txBody>
      </p:sp>
      <p:sp>
        <p:nvSpPr>
          <p:cNvPr id="31910" name="Rectangle 26">
            <a:extLst>
              <a:ext uri="{FF2B5EF4-FFF2-40B4-BE49-F238E27FC236}">
                <a16:creationId xmlns:a16="http://schemas.microsoft.com/office/drawing/2014/main" id="{F0352CFA-9B3A-98F3-A5DA-C750A2F7E1A6}"/>
              </a:ext>
            </a:extLst>
          </p:cNvPr>
          <p:cNvSpPr>
            <a:spLocks noChangeArrowheads="1"/>
          </p:cNvSpPr>
          <p:nvPr/>
        </p:nvSpPr>
        <p:spPr bwMode="auto">
          <a:xfrm>
            <a:off x="11036300" y="5094288"/>
            <a:ext cx="1155700" cy="977900"/>
          </a:xfrm>
          <a:prstGeom prst="rect">
            <a:avLst/>
          </a:prstGeom>
          <a:solidFill>
            <a:srgbClr val="FFFFFF"/>
          </a:solidFill>
          <a:ln w="12700" cap="flat" algn="ctr">
            <a:solidFill>
              <a:srgbClr val="FFFFFF"/>
            </a:solidFill>
            <a:prstDash val="solid"/>
            <a:miter lim="800000"/>
            <a:headEnd type="none" w="med" len="med"/>
            <a:tailEnd type="none" w="med" len="med"/>
          </a:ln>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endParaRPr lang="en-US" altLang="en-US">
              <a:solidFill>
                <a:srgbClr val="FFFFFF"/>
              </a:solidFill>
            </a:endParaRPr>
          </a:p>
        </p:txBody>
      </p:sp>
      <p:sp>
        <p:nvSpPr>
          <p:cNvPr id="31766" name="Text Placeholder 2">
            <a:extLst>
              <a:ext uri="{FF2B5EF4-FFF2-40B4-BE49-F238E27FC236}">
                <a16:creationId xmlns:a16="http://schemas.microsoft.com/office/drawing/2014/main" id="{BB82B3B9-FA04-99FD-37BD-7AC982E9F824}"/>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767" name="Title Placeholder 6">
            <a:extLst>
              <a:ext uri="{FF2B5EF4-FFF2-40B4-BE49-F238E27FC236}">
                <a16:creationId xmlns:a16="http://schemas.microsoft.com/office/drawing/2014/main" id="{77B0FBD5-3AE9-2BDB-6F9B-E31C3343B89D}"/>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
        <p:nvSpPr>
          <p:cNvPr id="31913" name="Date Placeholder 2">
            <a:extLst>
              <a:ext uri="{FF2B5EF4-FFF2-40B4-BE49-F238E27FC236}">
                <a16:creationId xmlns:a16="http://schemas.microsoft.com/office/drawing/2014/main" id="{0BF094EA-A2AE-3FF9-825F-33869BF7DF60}"/>
              </a:ext>
            </a:extLst>
          </p:cNvPr>
          <p:cNvSpPr>
            <a:spLocks noGrp="1" noChangeArrowheads="1"/>
          </p:cNvSpPr>
          <p:nvPr>
            <p:ph type="dt" sz="half" idx="2"/>
          </p:nvPr>
        </p:nvSpPr>
        <p:spPr bwMode="auto">
          <a:xfrm>
            <a:off x="8382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buSzPct val="100000"/>
              <a:defRPr sz="1200">
                <a:solidFill>
                  <a:srgbClr val="FFFFFF"/>
                </a:solidFill>
                <a:latin typeface="Arial" panose="020B0604020202020204" pitchFamily="34" charset="0"/>
                <a:cs typeface="Arial" panose="020B0604020202020204" pitchFamily="34" charset="0"/>
              </a:defRPr>
            </a:lvl1pPr>
          </a:lstStyle>
          <a:p>
            <a:pPr>
              <a:defRPr/>
            </a:pPr>
            <a:r>
              <a:rPr lang="en-US" altLang="en-US"/>
              <a:t>May 2022</a:t>
            </a:r>
          </a:p>
        </p:txBody>
      </p:sp>
      <p:sp>
        <p:nvSpPr>
          <p:cNvPr id="31914" name="Footer Placeholder 3">
            <a:extLst>
              <a:ext uri="{FF2B5EF4-FFF2-40B4-BE49-F238E27FC236}">
                <a16:creationId xmlns:a16="http://schemas.microsoft.com/office/drawing/2014/main" id="{838F2D92-A322-0A81-5E28-0E0E274A0670}"/>
              </a:ext>
            </a:extLst>
          </p:cNvPr>
          <p:cNvSpPr>
            <a:spLocks noGrp="1" noChangeArrowheads="1"/>
          </p:cNvSpPr>
          <p:nvPr>
            <p:ph type="ftr" sz="quarter" idx="3"/>
          </p:nvPr>
        </p:nvSpPr>
        <p:spPr bwMode="auto">
          <a:xfrm>
            <a:off x="4038600" y="6492875"/>
            <a:ext cx="41148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buSzPct val="100000"/>
              <a:defRPr sz="1200">
                <a:solidFill>
                  <a:srgbClr val="FFFFFF"/>
                </a:solidFill>
                <a:latin typeface="Arial" panose="020B0604020202020204" pitchFamily="34" charset="0"/>
                <a:cs typeface="Arial" panose="020B0604020202020204" pitchFamily="34" charset="0"/>
              </a:defRPr>
            </a:lvl1pPr>
          </a:lstStyle>
          <a:p>
            <a:pPr>
              <a:defRPr/>
            </a:pPr>
            <a:r>
              <a:rPr lang="en-US" altLang="en-US"/>
              <a:t>Coordination of Benefits</a:t>
            </a:r>
          </a:p>
        </p:txBody>
      </p:sp>
      <p:sp>
        <p:nvSpPr>
          <p:cNvPr id="31915" name="Slide Number Placeholder 5">
            <a:extLst>
              <a:ext uri="{FF2B5EF4-FFF2-40B4-BE49-F238E27FC236}">
                <a16:creationId xmlns:a16="http://schemas.microsoft.com/office/drawing/2014/main" id="{AE7BA4AE-47C2-E845-E1A2-EF56CA6114AF}"/>
              </a:ext>
            </a:extLst>
          </p:cNvPr>
          <p:cNvSpPr>
            <a:spLocks noGrp="1" noChangeArrowheads="1"/>
          </p:cNvSpPr>
          <p:nvPr>
            <p:ph type="sldNum" sz="quarter" idx="4"/>
          </p:nvPr>
        </p:nvSpPr>
        <p:spPr bwMode="auto">
          <a:xfrm>
            <a:off x="86106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defRPr sz="1200" smtClean="0">
                <a:solidFill>
                  <a:schemeClr val="bg1"/>
                </a:solidFill>
                <a:latin typeface="Arial" panose="020B0604020202020204" pitchFamily="34" charset="0"/>
                <a:cs typeface="Arial" panose="020B0604020202020204" pitchFamily="34" charset="0"/>
              </a:defRPr>
            </a:lvl1pPr>
          </a:lstStyle>
          <a:p>
            <a:pPr>
              <a:defRPr/>
            </a:pPr>
            <a:fld id="{959B00D3-F1CE-4A6A-846A-B17D86AB3654}" type="slidenum">
              <a:rPr lang="en-US" altLang="en-US"/>
              <a:pPr>
                <a:defRPr/>
              </a:pPr>
              <a:t>‹#›</a:t>
            </a:fld>
            <a:endParaRPr lang="en-US" altLang="en-US"/>
          </a:p>
        </p:txBody>
      </p:sp>
    </p:spTree>
    <p:custDataLst>
      <p:tags r:id="rId13"/>
    </p:custData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grpId="0" nodeType="clickEffect">
                                  <p:stCondLst>
                                    <p:cond delay="0"/>
                                  </p:stCondLst>
                                  <p:childTnLst>
                                    <p:anim calcmode="lin" valueType="num">
                                      <p:cBhvr additive="base">
                                        <p:cTn id="6" dur="17250"/>
                                        <p:tgtEl>
                                          <p:spTgt spid="31892"/>
                                        </p:tgtEl>
                                        <p:attrNameLst>
                                          <p:attrName>ppt_x</p:attrName>
                                        </p:attrNameLst>
                                      </p:cBhvr>
                                      <p:tavLst>
                                        <p:tav tm="0">
                                          <p:val>
                                            <p:strVal val="ppt_x"/>
                                          </p:val>
                                        </p:tav>
                                        <p:tav tm="100000">
                                          <p:val>
                                            <p:strVal val="1+ppt_w/2"/>
                                          </p:val>
                                        </p:tav>
                                      </p:tavLst>
                                    </p:anim>
                                    <p:anim calcmode="lin" valueType="num">
                                      <p:cBhvr additive="base">
                                        <p:cTn id="7" dur="17250"/>
                                        <p:tgtEl>
                                          <p:spTgt spid="31892"/>
                                        </p:tgtEl>
                                        <p:attrNameLst>
                                          <p:attrName>ppt_y</p:attrName>
                                        </p:attrNameLst>
                                      </p:cBhvr>
                                      <p:tavLst>
                                        <p:tav tm="0">
                                          <p:val>
                                            <p:strVal val="ppt_y"/>
                                          </p:val>
                                        </p:tav>
                                        <p:tav tm="100000">
                                          <p:val>
                                            <p:strVal val="ppt_y"/>
                                          </p:val>
                                        </p:tav>
                                      </p:tavLst>
                                    </p:anim>
                                    <p:set>
                                      <p:cBhvr>
                                        <p:cTn id="8" dur="1" fill="hold">
                                          <p:stCondLst>
                                            <p:cond delay="17249"/>
                                          </p:stCondLst>
                                        </p:cTn>
                                        <p:tgtEl>
                                          <p:spTgt spid="31892"/>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31909"/>
                                        </p:tgtEl>
                                      </p:cBhvr>
                                    </p:animEffect>
                                    <p:set>
                                      <p:cBhvr>
                                        <p:cTn id="11" dur="1" fill="hold">
                                          <p:stCondLst>
                                            <p:cond delay="499"/>
                                          </p:stCondLst>
                                        </p:cTn>
                                        <p:tgtEl>
                                          <p:spTgt spid="31909"/>
                                        </p:tgtEl>
                                        <p:attrNameLst>
                                          <p:attrName>style.visibility</p:attrName>
                                        </p:attrNameLst>
                                      </p:cBhvr>
                                      <p:to>
                                        <p:strVal val="hidden"/>
                                      </p:to>
                                    </p:set>
                                  </p:childTnLst>
                                </p:cTn>
                              </p:par>
                              <p:par>
                                <p:cTn id="12" presetID="10" presetClass="exit" presetSubtype="0" fill="hold" nodeType="withEffect">
                                  <p:stCondLst>
                                    <p:cond delay="1000"/>
                                  </p:stCondLst>
                                  <p:childTnLst>
                                    <p:animEffect transition="out" filter="fade">
                                      <p:cBhvr>
                                        <p:cTn id="13" dur="500"/>
                                        <p:tgtEl>
                                          <p:spTgt spid="31908"/>
                                        </p:tgtEl>
                                      </p:cBhvr>
                                    </p:animEffect>
                                    <p:set>
                                      <p:cBhvr>
                                        <p:cTn id="14" dur="1" fill="hold">
                                          <p:stCondLst>
                                            <p:cond delay="499"/>
                                          </p:stCondLst>
                                        </p:cTn>
                                        <p:tgtEl>
                                          <p:spTgt spid="31908"/>
                                        </p:tgtEl>
                                        <p:attrNameLst>
                                          <p:attrName>style.visibility</p:attrName>
                                        </p:attrNameLst>
                                      </p:cBhvr>
                                      <p:to>
                                        <p:strVal val="hidden"/>
                                      </p:to>
                                    </p:set>
                                  </p:childTnLst>
                                </p:cTn>
                              </p:par>
                              <p:par>
                                <p:cTn id="15" presetID="10" presetClass="exit" presetSubtype="0" fill="hold" nodeType="withEffect">
                                  <p:stCondLst>
                                    <p:cond delay="2000"/>
                                  </p:stCondLst>
                                  <p:childTnLst>
                                    <p:animEffect transition="out" filter="fade">
                                      <p:cBhvr>
                                        <p:cTn id="16" dur="500"/>
                                        <p:tgtEl>
                                          <p:spTgt spid="31907"/>
                                        </p:tgtEl>
                                      </p:cBhvr>
                                    </p:animEffect>
                                    <p:set>
                                      <p:cBhvr>
                                        <p:cTn id="17" dur="1" fill="hold">
                                          <p:stCondLst>
                                            <p:cond delay="499"/>
                                          </p:stCondLst>
                                        </p:cTn>
                                        <p:tgtEl>
                                          <p:spTgt spid="31907"/>
                                        </p:tgtEl>
                                        <p:attrNameLst>
                                          <p:attrName>style.visibility</p:attrName>
                                        </p:attrNameLst>
                                      </p:cBhvr>
                                      <p:to>
                                        <p:strVal val="hidden"/>
                                      </p:to>
                                    </p:set>
                                  </p:childTnLst>
                                </p:cTn>
                              </p:par>
                              <p:par>
                                <p:cTn id="18" presetID="10" presetClass="exit" presetSubtype="0" fill="hold" nodeType="withEffect">
                                  <p:stCondLst>
                                    <p:cond delay="3000"/>
                                  </p:stCondLst>
                                  <p:childTnLst>
                                    <p:animEffect transition="out" filter="fade">
                                      <p:cBhvr>
                                        <p:cTn id="19" dur="500"/>
                                        <p:tgtEl>
                                          <p:spTgt spid="31906"/>
                                        </p:tgtEl>
                                      </p:cBhvr>
                                    </p:animEffect>
                                    <p:set>
                                      <p:cBhvr>
                                        <p:cTn id="20" dur="1" fill="hold">
                                          <p:stCondLst>
                                            <p:cond delay="499"/>
                                          </p:stCondLst>
                                        </p:cTn>
                                        <p:tgtEl>
                                          <p:spTgt spid="31906"/>
                                        </p:tgtEl>
                                        <p:attrNameLst>
                                          <p:attrName>style.visibility</p:attrName>
                                        </p:attrNameLst>
                                      </p:cBhvr>
                                      <p:to>
                                        <p:strVal val="hidden"/>
                                      </p:to>
                                    </p:set>
                                  </p:childTnLst>
                                </p:cTn>
                              </p:par>
                              <p:par>
                                <p:cTn id="21" presetID="10" presetClass="exit" presetSubtype="0" fill="hold" nodeType="withEffect">
                                  <p:stCondLst>
                                    <p:cond delay="4000"/>
                                  </p:stCondLst>
                                  <p:childTnLst>
                                    <p:animEffect transition="out" filter="fade">
                                      <p:cBhvr>
                                        <p:cTn id="22" dur="500"/>
                                        <p:tgtEl>
                                          <p:spTgt spid="31905"/>
                                        </p:tgtEl>
                                      </p:cBhvr>
                                    </p:animEffect>
                                    <p:set>
                                      <p:cBhvr>
                                        <p:cTn id="23" dur="1" fill="hold">
                                          <p:stCondLst>
                                            <p:cond delay="499"/>
                                          </p:stCondLst>
                                        </p:cTn>
                                        <p:tgtEl>
                                          <p:spTgt spid="31905"/>
                                        </p:tgtEl>
                                        <p:attrNameLst>
                                          <p:attrName>style.visibility</p:attrName>
                                        </p:attrNameLst>
                                      </p:cBhvr>
                                      <p:to>
                                        <p:strVal val="hidden"/>
                                      </p:to>
                                    </p:set>
                                  </p:childTnLst>
                                </p:cTn>
                              </p:par>
                              <p:par>
                                <p:cTn id="24" presetID="10" presetClass="exit" presetSubtype="0" fill="hold" nodeType="withEffect">
                                  <p:stCondLst>
                                    <p:cond delay="5000"/>
                                  </p:stCondLst>
                                  <p:childTnLst>
                                    <p:animEffect transition="out" filter="fade">
                                      <p:cBhvr>
                                        <p:cTn id="25" dur="500"/>
                                        <p:tgtEl>
                                          <p:spTgt spid="31904"/>
                                        </p:tgtEl>
                                      </p:cBhvr>
                                    </p:animEffect>
                                    <p:set>
                                      <p:cBhvr>
                                        <p:cTn id="26" dur="1" fill="hold">
                                          <p:stCondLst>
                                            <p:cond delay="499"/>
                                          </p:stCondLst>
                                        </p:cTn>
                                        <p:tgtEl>
                                          <p:spTgt spid="31904"/>
                                        </p:tgtEl>
                                        <p:attrNameLst>
                                          <p:attrName>style.visibility</p:attrName>
                                        </p:attrNameLst>
                                      </p:cBhvr>
                                      <p:to>
                                        <p:strVal val="hidden"/>
                                      </p:to>
                                    </p:set>
                                  </p:childTnLst>
                                </p:cTn>
                              </p:par>
                              <p:par>
                                <p:cTn id="27" presetID="10" presetClass="exit" presetSubtype="0" fill="hold" nodeType="withEffect">
                                  <p:stCondLst>
                                    <p:cond delay="6000"/>
                                  </p:stCondLst>
                                  <p:childTnLst>
                                    <p:animEffect transition="out" filter="fade">
                                      <p:cBhvr>
                                        <p:cTn id="28" dur="500"/>
                                        <p:tgtEl>
                                          <p:spTgt spid="31903"/>
                                        </p:tgtEl>
                                      </p:cBhvr>
                                    </p:animEffect>
                                    <p:set>
                                      <p:cBhvr>
                                        <p:cTn id="29" dur="1" fill="hold">
                                          <p:stCondLst>
                                            <p:cond delay="499"/>
                                          </p:stCondLst>
                                        </p:cTn>
                                        <p:tgtEl>
                                          <p:spTgt spid="31903"/>
                                        </p:tgtEl>
                                        <p:attrNameLst>
                                          <p:attrName>style.visibility</p:attrName>
                                        </p:attrNameLst>
                                      </p:cBhvr>
                                      <p:to>
                                        <p:strVal val="hidden"/>
                                      </p:to>
                                    </p:set>
                                  </p:childTnLst>
                                </p:cTn>
                              </p:par>
                              <p:par>
                                <p:cTn id="30" presetID="10" presetClass="exit" presetSubtype="0" fill="hold" nodeType="withEffect">
                                  <p:stCondLst>
                                    <p:cond delay="7000"/>
                                  </p:stCondLst>
                                  <p:childTnLst>
                                    <p:animEffect transition="out" filter="fade">
                                      <p:cBhvr>
                                        <p:cTn id="31" dur="500"/>
                                        <p:tgtEl>
                                          <p:spTgt spid="31902"/>
                                        </p:tgtEl>
                                      </p:cBhvr>
                                    </p:animEffect>
                                    <p:set>
                                      <p:cBhvr>
                                        <p:cTn id="32" dur="1" fill="hold">
                                          <p:stCondLst>
                                            <p:cond delay="499"/>
                                          </p:stCondLst>
                                        </p:cTn>
                                        <p:tgtEl>
                                          <p:spTgt spid="31902"/>
                                        </p:tgtEl>
                                        <p:attrNameLst>
                                          <p:attrName>style.visibility</p:attrName>
                                        </p:attrNameLst>
                                      </p:cBhvr>
                                      <p:to>
                                        <p:strVal val="hidden"/>
                                      </p:to>
                                    </p:set>
                                  </p:childTnLst>
                                </p:cTn>
                              </p:par>
                              <p:par>
                                <p:cTn id="33" presetID="10" presetClass="exit" presetSubtype="0" fill="hold" nodeType="withEffect">
                                  <p:stCondLst>
                                    <p:cond delay="8000"/>
                                  </p:stCondLst>
                                  <p:childTnLst>
                                    <p:animEffect transition="out" filter="fade">
                                      <p:cBhvr>
                                        <p:cTn id="34" dur="500"/>
                                        <p:tgtEl>
                                          <p:spTgt spid="31901"/>
                                        </p:tgtEl>
                                      </p:cBhvr>
                                    </p:animEffect>
                                    <p:set>
                                      <p:cBhvr>
                                        <p:cTn id="35" dur="1" fill="hold">
                                          <p:stCondLst>
                                            <p:cond delay="499"/>
                                          </p:stCondLst>
                                        </p:cTn>
                                        <p:tgtEl>
                                          <p:spTgt spid="31901"/>
                                        </p:tgtEl>
                                        <p:attrNameLst>
                                          <p:attrName>style.visibility</p:attrName>
                                        </p:attrNameLst>
                                      </p:cBhvr>
                                      <p:to>
                                        <p:strVal val="hidden"/>
                                      </p:to>
                                    </p:set>
                                  </p:childTnLst>
                                </p:cTn>
                              </p:par>
                              <p:par>
                                <p:cTn id="36" presetID="10" presetClass="exit" presetSubtype="0" fill="hold" nodeType="withEffect">
                                  <p:stCondLst>
                                    <p:cond delay="9000"/>
                                  </p:stCondLst>
                                  <p:childTnLst>
                                    <p:animEffect transition="out" filter="fade">
                                      <p:cBhvr>
                                        <p:cTn id="37" dur="500"/>
                                        <p:tgtEl>
                                          <p:spTgt spid="31900"/>
                                        </p:tgtEl>
                                      </p:cBhvr>
                                    </p:animEffect>
                                    <p:set>
                                      <p:cBhvr>
                                        <p:cTn id="38" dur="1" fill="hold">
                                          <p:stCondLst>
                                            <p:cond delay="499"/>
                                          </p:stCondLst>
                                        </p:cTn>
                                        <p:tgtEl>
                                          <p:spTgt spid="31900"/>
                                        </p:tgtEl>
                                        <p:attrNameLst>
                                          <p:attrName>style.visibility</p:attrName>
                                        </p:attrNameLst>
                                      </p:cBhvr>
                                      <p:to>
                                        <p:strVal val="hidden"/>
                                      </p:to>
                                    </p:set>
                                  </p:childTnLst>
                                </p:cTn>
                              </p:par>
                              <p:par>
                                <p:cTn id="39" presetID="10" presetClass="exit" presetSubtype="0" fill="hold" nodeType="withEffect">
                                  <p:stCondLst>
                                    <p:cond delay="10000"/>
                                  </p:stCondLst>
                                  <p:childTnLst>
                                    <p:animEffect transition="out" filter="fade">
                                      <p:cBhvr>
                                        <p:cTn id="40" dur="500"/>
                                        <p:tgtEl>
                                          <p:spTgt spid="31899"/>
                                        </p:tgtEl>
                                      </p:cBhvr>
                                    </p:animEffect>
                                    <p:set>
                                      <p:cBhvr>
                                        <p:cTn id="41" dur="1" fill="hold">
                                          <p:stCondLst>
                                            <p:cond delay="499"/>
                                          </p:stCondLst>
                                        </p:cTn>
                                        <p:tgtEl>
                                          <p:spTgt spid="31899"/>
                                        </p:tgtEl>
                                        <p:attrNameLst>
                                          <p:attrName>style.visibility</p:attrName>
                                        </p:attrNameLst>
                                      </p:cBhvr>
                                      <p:to>
                                        <p:strVal val="hidden"/>
                                      </p:to>
                                    </p:set>
                                  </p:childTnLst>
                                </p:cTn>
                              </p:par>
                              <p:par>
                                <p:cTn id="42" presetID="10" presetClass="exit" presetSubtype="0" fill="hold" nodeType="withEffect">
                                  <p:stCondLst>
                                    <p:cond delay="11000"/>
                                  </p:stCondLst>
                                  <p:childTnLst>
                                    <p:animEffect transition="out" filter="fade">
                                      <p:cBhvr>
                                        <p:cTn id="43" dur="500"/>
                                        <p:tgtEl>
                                          <p:spTgt spid="31898"/>
                                        </p:tgtEl>
                                      </p:cBhvr>
                                    </p:animEffect>
                                    <p:set>
                                      <p:cBhvr>
                                        <p:cTn id="44" dur="1" fill="hold">
                                          <p:stCondLst>
                                            <p:cond delay="499"/>
                                          </p:stCondLst>
                                        </p:cTn>
                                        <p:tgtEl>
                                          <p:spTgt spid="31898"/>
                                        </p:tgtEl>
                                        <p:attrNameLst>
                                          <p:attrName>style.visibility</p:attrName>
                                        </p:attrNameLst>
                                      </p:cBhvr>
                                      <p:to>
                                        <p:strVal val="hidden"/>
                                      </p:to>
                                    </p:set>
                                  </p:childTnLst>
                                </p:cTn>
                              </p:par>
                              <p:par>
                                <p:cTn id="45" presetID="10" presetClass="exit" presetSubtype="0" fill="hold" nodeType="withEffect">
                                  <p:stCondLst>
                                    <p:cond delay="12000"/>
                                  </p:stCondLst>
                                  <p:childTnLst>
                                    <p:animEffect transition="out" filter="fade">
                                      <p:cBhvr>
                                        <p:cTn id="46" dur="500"/>
                                        <p:tgtEl>
                                          <p:spTgt spid="31897"/>
                                        </p:tgtEl>
                                      </p:cBhvr>
                                    </p:animEffect>
                                    <p:set>
                                      <p:cBhvr>
                                        <p:cTn id="47" dur="1" fill="hold">
                                          <p:stCondLst>
                                            <p:cond delay="499"/>
                                          </p:stCondLst>
                                        </p:cTn>
                                        <p:tgtEl>
                                          <p:spTgt spid="31897"/>
                                        </p:tgtEl>
                                        <p:attrNameLst>
                                          <p:attrName>style.visibility</p:attrName>
                                        </p:attrNameLst>
                                      </p:cBhvr>
                                      <p:to>
                                        <p:strVal val="hidden"/>
                                      </p:to>
                                    </p:set>
                                  </p:childTnLst>
                                </p:cTn>
                              </p:par>
                              <p:par>
                                <p:cTn id="48" presetID="10" presetClass="exit" presetSubtype="0" fill="hold" nodeType="withEffect">
                                  <p:stCondLst>
                                    <p:cond delay="13000"/>
                                  </p:stCondLst>
                                  <p:childTnLst>
                                    <p:animEffect transition="out" filter="fade">
                                      <p:cBhvr>
                                        <p:cTn id="49" dur="500"/>
                                        <p:tgtEl>
                                          <p:spTgt spid="31896"/>
                                        </p:tgtEl>
                                      </p:cBhvr>
                                    </p:animEffect>
                                    <p:set>
                                      <p:cBhvr>
                                        <p:cTn id="50" dur="1" fill="hold">
                                          <p:stCondLst>
                                            <p:cond delay="499"/>
                                          </p:stCondLst>
                                        </p:cTn>
                                        <p:tgtEl>
                                          <p:spTgt spid="31896"/>
                                        </p:tgtEl>
                                        <p:attrNameLst>
                                          <p:attrName>style.visibility</p:attrName>
                                        </p:attrNameLst>
                                      </p:cBhvr>
                                      <p:to>
                                        <p:strVal val="hidden"/>
                                      </p:to>
                                    </p:set>
                                  </p:childTnLst>
                                </p:cTn>
                              </p:par>
                              <p:par>
                                <p:cTn id="51" presetID="10" presetClass="exit" presetSubtype="0" fill="hold" nodeType="withEffect">
                                  <p:stCondLst>
                                    <p:cond delay="14000"/>
                                  </p:stCondLst>
                                  <p:childTnLst>
                                    <p:animEffect transition="out" filter="fade">
                                      <p:cBhvr>
                                        <p:cTn id="52" dur="500"/>
                                        <p:tgtEl>
                                          <p:spTgt spid="31895"/>
                                        </p:tgtEl>
                                      </p:cBhvr>
                                    </p:animEffect>
                                    <p:set>
                                      <p:cBhvr>
                                        <p:cTn id="53" dur="1" fill="hold">
                                          <p:stCondLst>
                                            <p:cond delay="499"/>
                                          </p:stCondLst>
                                        </p:cTn>
                                        <p:tgtEl>
                                          <p:spTgt spid="318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92" grpId="0" animBg="1"/>
      <p:bldP spid="31895" grpId="0" animBg="1"/>
      <p:bldP spid="31896" grpId="0" animBg="1"/>
      <p:bldP spid="31897" grpId="0" animBg="1"/>
      <p:bldP spid="31898" grpId="0" animBg="1"/>
      <p:bldP spid="31899" grpId="0" animBg="1"/>
      <p:bldP spid="31900" grpId="0" animBg="1"/>
      <p:bldP spid="31901" grpId="0" animBg="1"/>
      <p:bldP spid="31902" grpId="0" animBg="1"/>
      <p:bldP spid="31903" grpId="0" animBg="1"/>
      <p:bldP spid="31904" grpId="0" animBg="1"/>
      <p:bldP spid="31905" grpId="0" animBg="1"/>
      <p:bldP spid="31906" grpId="0" animBg="1"/>
      <p:bldP spid="31907" grpId="0" animBg="1"/>
      <p:bldP spid="31908" grpId="0" animBg="1"/>
      <p:bldP spid="31909" grpId="0" animBg="1"/>
    </p:bldLst>
  </p:timing>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3794" name="Text Placeholder 2">
            <a:extLst>
              <a:ext uri="{FF2B5EF4-FFF2-40B4-BE49-F238E27FC236}">
                <a16:creationId xmlns:a16="http://schemas.microsoft.com/office/drawing/2014/main" id="{28DD6849-EA35-04AE-0ADE-1736A5271B10}"/>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5" name="Title Placeholder 6">
            <a:extLst>
              <a:ext uri="{FF2B5EF4-FFF2-40B4-BE49-F238E27FC236}">
                <a16:creationId xmlns:a16="http://schemas.microsoft.com/office/drawing/2014/main" id="{C26BC93E-E7B0-E8C0-9FEA-C7B74C18C0ED}"/>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
        <p:nvSpPr>
          <p:cNvPr id="33975" name="Slide Number Placeholder 5">
            <a:extLst>
              <a:ext uri="{FF2B5EF4-FFF2-40B4-BE49-F238E27FC236}">
                <a16:creationId xmlns:a16="http://schemas.microsoft.com/office/drawing/2014/main" id="{0F24ABD7-6D59-D964-6B9C-0931A3026DF8}"/>
              </a:ext>
            </a:extLst>
          </p:cNvPr>
          <p:cNvSpPr>
            <a:spLocks noGrp="1" noChangeArrowheads="1"/>
          </p:cNvSpPr>
          <p:nvPr>
            <p:ph type="sldNum" sz="quarter" idx="2"/>
          </p:nvPr>
        </p:nvSpPr>
        <p:spPr bwMode="auto">
          <a:xfrm>
            <a:off x="86106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defRPr sz="1200" smtClean="0">
                <a:solidFill>
                  <a:srgbClr val="8FAADC"/>
                </a:solidFill>
                <a:latin typeface="Arial" panose="020B0604020202020204" pitchFamily="34" charset="0"/>
                <a:cs typeface="Arial" panose="020B0604020202020204" pitchFamily="34" charset="0"/>
              </a:defRPr>
            </a:lvl1pPr>
          </a:lstStyle>
          <a:p>
            <a:pPr>
              <a:defRPr/>
            </a:pPr>
            <a:fld id="{16C5C0AC-A17A-4219-9B61-7919EA1B8EB1}" type="slidenum">
              <a:rPr lang="en-US" altLang="en-US"/>
              <a:pPr>
                <a:defRPr/>
              </a:pPr>
              <a:t>‹#›</a:t>
            </a:fld>
            <a:endParaRPr lang="en-US" altLang="en-US"/>
          </a:p>
        </p:txBody>
      </p:sp>
      <p:sp>
        <p:nvSpPr>
          <p:cNvPr id="33976" name="Date Placeholder 1">
            <a:extLst>
              <a:ext uri="{FF2B5EF4-FFF2-40B4-BE49-F238E27FC236}">
                <a16:creationId xmlns:a16="http://schemas.microsoft.com/office/drawing/2014/main" id="{710B86D3-8620-0E31-266A-A373457F973E}"/>
              </a:ext>
            </a:extLst>
          </p:cNvPr>
          <p:cNvSpPr>
            <a:spLocks noGrp="1" noChangeArrowheads="1"/>
          </p:cNvSpPr>
          <p:nvPr>
            <p:ph type="dt" sz="half" idx="3"/>
          </p:nvPr>
        </p:nvSpPr>
        <p:spPr bwMode="auto">
          <a:xfrm>
            <a:off x="8382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May 2022</a:t>
            </a:r>
          </a:p>
        </p:txBody>
      </p:sp>
      <p:sp>
        <p:nvSpPr>
          <p:cNvPr id="33977" name="Footer Placeholder 2">
            <a:extLst>
              <a:ext uri="{FF2B5EF4-FFF2-40B4-BE49-F238E27FC236}">
                <a16:creationId xmlns:a16="http://schemas.microsoft.com/office/drawing/2014/main" id="{C0B97657-630A-5FA1-B19C-7154909AA2EF}"/>
              </a:ext>
            </a:extLst>
          </p:cNvPr>
          <p:cNvSpPr>
            <a:spLocks noGrp="1" noChangeArrowheads="1"/>
          </p:cNvSpPr>
          <p:nvPr>
            <p:ph type="ftr" sz="quarter" idx="4"/>
          </p:nvPr>
        </p:nvSpPr>
        <p:spPr bwMode="auto">
          <a:xfrm>
            <a:off x="4038600" y="6492875"/>
            <a:ext cx="41148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Coordination of Benefits</a:t>
            </a:r>
          </a:p>
        </p:txBody>
      </p:sp>
    </p:spTree>
    <p:custDataLst>
      <p:tags r:id="rId13"/>
    </p:custData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098" name="Text Placeholder 2">
            <a:extLst>
              <a:ext uri="{FF2B5EF4-FFF2-40B4-BE49-F238E27FC236}">
                <a16:creationId xmlns:a16="http://schemas.microsoft.com/office/drawing/2014/main" id="{3D03060F-3711-AA53-473C-7DDEEBDEEBE5}"/>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99" name="Title Placeholder 6">
            <a:extLst>
              <a:ext uri="{FF2B5EF4-FFF2-40B4-BE49-F238E27FC236}">
                <a16:creationId xmlns:a16="http://schemas.microsoft.com/office/drawing/2014/main" id="{109953B7-5A18-673D-4589-B54FB78BFC1F}"/>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
        <p:nvSpPr>
          <p:cNvPr id="4116" name="Date Placeholder 3">
            <a:extLst>
              <a:ext uri="{FF2B5EF4-FFF2-40B4-BE49-F238E27FC236}">
                <a16:creationId xmlns:a16="http://schemas.microsoft.com/office/drawing/2014/main" id="{726A7460-BF05-0C71-AB39-F89BBDA78454}"/>
              </a:ext>
            </a:extLst>
          </p:cNvPr>
          <p:cNvSpPr>
            <a:spLocks noGrp="1" noChangeArrowheads="1"/>
          </p:cNvSpPr>
          <p:nvPr>
            <p:ph type="dt" sz="half" idx="2"/>
          </p:nvPr>
        </p:nvSpPr>
        <p:spPr bwMode="auto">
          <a:xfrm>
            <a:off x="8382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May 2022</a:t>
            </a:r>
          </a:p>
        </p:txBody>
      </p:sp>
      <p:sp>
        <p:nvSpPr>
          <p:cNvPr id="4117" name="Footer Placeholder 4">
            <a:extLst>
              <a:ext uri="{FF2B5EF4-FFF2-40B4-BE49-F238E27FC236}">
                <a16:creationId xmlns:a16="http://schemas.microsoft.com/office/drawing/2014/main" id="{1D65DF4C-D3FD-404F-17FA-BCBB1BEDCA7E}"/>
              </a:ext>
            </a:extLst>
          </p:cNvPr>
          <p:cNvSpPr>
            <a:spLocks noGrp="1" noChangeArrowheads="1"/>
          </p:cNvSpPr>
          <p:nvPr>
            <p:ph type="ftr" sz="quarter" idx="3"/>
          </p:nvPr>
        </p:nvSpPr>
        <p:spPr bwMode="auto">
          <a:xfrm>
            <a:off x="4038600" y="6492875"/>
            <a:ext cx="41148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Coordination of Benefits</a:t>
            </a:r>
          </a:p>
        </p:txBody>
      </p:sp>
      <p:sp>
        <p:nvSpPr>
          <p:cNvPr id="4118" name="Slide Number Placeholder 5">
            <a:extLst>
              <a:ext uri="{FF2B5EF4-FFF2-40B4-BE49-F238E27FC236}">
                <a16:creationId xmlns:a16="http://schemas.microsoft.com/office/drawing/2014/main" id="{4DD09D2C-658A-4DA4-CD4E-D6A9B6259C23}"/>
              </a:ext>
            </a:extLst>
          </p:cNvPr>
          <p:cNvSpPr>
            <a:spLocks noGrp="1" noChangeArrowheads="1"/>
          </p:cNvSpPr>
          <p:nvPr>
            <p:ph type="sldNum" sz="quarter" idx="4"/>
          </p:nvPr>
        </p:nvSpPr>
        <p:spPr bwMode="auto">
          <a:xfrm>
            <a:off x="86106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defRPr sz="1200" smtClean="0">
                <a:solidFill>
                  <a:srgbClr val="8FAADC"/>
                </a:solidFill>
                <a:latin typeface="Arial" panose="020B0604020202020204" pitchFamily="34" charset="0"/>
                <a:cs typeface="Arial" panose="020B0604020202020204" pitchFamily="34" charset="0"/>
              </a:defRPr>
            </a:lvl1pPr>
          </a:lstStyle>
          <a:p>
            <a:pPr>
              <a:defRPr/>
            </a:pPr>
            <a:fld id="{8F4F2A26-4A02-42A8-B0A6-86953B6C9891}" type="slidenum">
              <a:rPr lang="en-US" altLang="en-US"/>
              <a:pPr>
                <a:defRPr/>
              </a:pPr>
              <a:t>‹#›</a:t>
            </a:fld>
            <a:endParaRPr lang="en-US" altLang="en-US"/>
          </a:p>
        </p:txBody>
      </p:sp>
    </p:spTree>
    <p:custDataLst>
      <p:tags r:id="rId14"/>
    </p:custData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4129" r:id="rId12"/>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170" name="Text Placeholder 2">
            <a:extLst>
              <a:ext uri="{FF2B5EF4-FFF2-40B4-BE49-F238E27FC236}">
                <a16:creationId xmlns:a16="http://schemas.microsoft.com/office/drawing/2014/main" id="{3B71F228-6C7E-9A02-AAEF-F619C4E96785}"/>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1" name="Title Placeholder 6">
            <a:extLst>
              <a:ext uri="{FF2B5EF4-FFF2-40B4-BE49-F238E27FC236}">
                <a16:creationId xmlns:a16="http://schemas.microsoft.com/office/drawing/2014/main" id="{BE1AB029-EAD3-C9A0-EE08-65EFE83CC25E}"/>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Tree>
    <p:custDataLst>
      <p:tags r:id="rId13"/>
    </p:custData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6386" name="Text Placeholder 2">
            <a:extLst>
              <a:ext uri="{FF2B5EF4-FFF2-40B4-BE49-F238E27FC236}">
                <a16:creationId xmlns:a16="http://schemas.microsoft.com/office/drawing/2014/main" id="{1DA07F98-09E2-CF33-9B03-E57BC39A5F59}"/>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7" name="Title Placeholder 6">
            <a:extLst>
              <a:ext uri="{FF2B5EF4-FFF2-40B4-BE49-F238E27FC236}">
                <a16:creationId xmlns:a16="http://schemas.microsoft.com/office/drawing/2014/main" id="{F80F3BFB-76D6-B3B7-A2F9-8CC815B466F7}"/>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Tree>
    <p:custDataLst>
      <p:tags r:id="rId13"/>
    </p:custData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8434" name="Text Placeholder 2">
            <a:extLst>
              <a:ext uri="{FF2B5EF4-FFF2-40B4-BE49-F238E27FC236}">
                <a16:creationId xmlns:a16="http://schemas.microsoft.com/office/drawing/2014/main" id="{FC67C504-E16D-6748-3039-F03A76C1CDE8}"/>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35" name="Title Placeholder 6">
            <a:extLst>
              <a:ext uri="{FF2B5EF4-FFF2-40B4-BE49-F238E27FC236}">
                <a16:creationId xmlns:a16="http://schemas.microsoft.com/office/drawing/2014/main" id="{BE4C7066-477B-1267-3ED9-E76041D972DE}"/>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Tree>
    <p:custDataLst>
      <p:tags r:id="rId13"/>
    </p:custData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5602" name="Text Placeholder 2">
            <a:extLst>
              <a:ext uri="{FF2B5EF4-FFF2-40B4-BE49-F238E27FC236}">
                <a16:creationId xmlns:a16="http://schemas.microsoft.com/office/drawing/2014/main" id="{50A82C8A-44FF-4C20-4D6A-FBAB29763CA2}"/>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3" name="Title Placeholder 6">
            <a:extLst>
              <a:ext uri="{FF2B5EF4-FFF2-40B4-BE49-F238E27FC236}">
                <a16:creationId xmlns:a16="http://schemas.microsoft.com/office/drawing/2014/main" id="{ECBEB24F-3E94-2E1A-452F-30C0068BE416}"/>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
        <p:nvSpPr>
          <p:cNvPr id="25707" name="Date Placeholder 2">
            <a:extLst>
              <a:ext uri="{FF2B5EF4-FFF2-40B4-BE49-F238E27FC236}">
                <a16:creationId xmlns:a16="http://schemas.microsoft.com/office/drawing/2014/main" id="{1483264C-E00B-38A9-0987-8FA11E09C6AE}"/>
              </a:ext>
            </a:extLst>
          </p:cNvPr>
          <p:cNvSpPr>
            <a:spLocks noGrp="1" noChangeArrowheads="1"/>
          </p:cNvSpPr>
          <p:nvPr>
            <p:ph type="dt" sz="half" idx="2"/>
          </p:nvPr>
        </p:nvSpPr>
        <p:spPr bwMode="auto">
          <a:xfrm>
            <a:off x="8382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buSzPct val="100000"/>
              <a:defRPr sz="1200">
                <a:solidFill>
                  <a:srgbClr val="FFFFFF"/>
                </a:solidFill>
                <a:latin typeface="Arial" panose="020B0604020202020204" pitchFamily="34" charset="0"/>
                <a:cs typeface="Arial" panose="020B0604020202020204" pitchFamily="34" charset="0"/>
              </a:defRPr>
            </a:lvl1pPr>
          </a:lstStyle>
          <a:p>
            <a:pPr>
              <a:defRPr/>
            </a:pPr>
            <a:r>
              <a:rPr lang="en-US" altLang="en-US"/>
              <a:t>May 2022</a:t>
            </a:r>
          </a:p>
        </p:txBody>
      </p:sp>
      <p:sp>
        <p:nvSpPr>
          <p:cNvPr id="25708" name="Footer Placeholder 3">
            <a:extLst>
              <a:ext uri="{FF2B5EF4-FFF2-40B4-BE49-F238E27FC236}">
                <a16:creationId xmlns:a16="http://schemas.microsoft.com/office/drawing/2014/main" id="{A70379C1-0FEE-BAF9-0B96-F89452DE7F27}"/>
              </a:ext>
            </a:extLst>
          </p:cNvPr>
          <p:cNvSpPr>
            <a:spLocks noGrp="1" noChangeArrowheads="1"/>
          </p:cNvSpPr>
          <p:nvPr>
            <p:ph type="ftr" sz="quarter" idx="3"/>
          </p:nvPr>
        </p:nvSpPr>
        <p:spPr bwMode="auto">
          <a:xfrm>
            <a:off x="4038600" y="6492875"/>
            <a:ext cx="41148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buSzPct val="100000"/>
              <a:defRPr sz="1200">
                <a:solidFill>
                  <a:srgbClr val="FFFFFF"/>
                </a:solidFill>
                <a:latin typeface="Arial" panose="020B0604020202020204" pitchFamily="34" charset="0"/>
                <a:cs typeface="Arial" panose="020B0604020202020204" pitchFamily="34" charset="0"/>
              </a:defRPr>
            </a:lvl1pPr>
          </a:lstStyle>
          <a:p>
            <a:pPr>
              <a:defRPr/>
            </a:pPr>
            <a:r>
              <a:rPr lang="en-US" altLang="en-US"/>
              <a:t>Coordination of Benefits</a:t>
            </a:r>
          </a:p>
        </p:txBody>
      </p:sp>
      <p:sp>
        <p:nvSpPr>
          <p:cNvPr id="25709" name="Slide Number Placeholder 5">
            <a:extLst>
              <a:ext uri="{FF2B5EF4-FFF2-40B4-BE49-F238E27FC236}">
                <a16:creationId xmlns:a16="http://schemas.microsoft.com/office/drawing/2014/main" id="{C7C6E35F-1DC9-1C6B-744C-C68840955AAC}"/>
              </a:ext>
            </a:extLst>
          </p:cNvPr>
          <p:cNvSpPr>
            <a:spLocks noGrp="1" noChangeArrowheads="1"/>
          </p:cNvSpPr>
          <p:nvPr>
            <p:ph type="sldNum" sz="quarter" idx="4"/>
          </p:nvPr>
        </p:nvSpPr>
        <p:spPr bwMode="auto">
          <a:xfrm>
            <a:off x="86106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defRPr sz="1200" smtClean="0">
                <a:solidFill>
                  <a:schemeClr val="bg1"/>
                </a:solidFill>
                <a:latin typeface="Arial" panose="020B0604020202020204" pitchFamily="34" charset="0"/>
                <a:cs typeface="Arial" panose="020B0604020202020204" pitchFamily="34" charset="0"/>
              </a:defRPr>
            </a:lvl1pPr>
          </a:lstStyle>
          <a:p>
            <a:pPr>
              <a:defRPr/>
            </a:pPr>
            <a:fld id="{2A3FF304-D49E-4008-851F-23DD2AB0F973}" type="slidenum">
              <a:rPr lang="en-US" altLang="en-US"/>
              <a:pPr>
                <a:defRPr/>
              </a:pPr>
              <a:t>‹#›</a:t>
            </a:fld>
            <a:endParaRPr lang="en-US" altLang="en-US"/>
          </a:p>
        </p:txBody>
      </p:sp>
    </p:spTree>
    <p:custDataLst>
      <p:tags r:id="rId13"/>
    </p:custData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6626" name="Text Placeholder 2">
            <a:extLst>
              <a:ext uri="{FF2B5EF4-FFF2-40B4-BE49-F238E27FC236}">
                <a16:creationId xmlns:a16="http://schemas.microsoft.com/office/drawing/2014/main" id="{10E3A965-643B-0684-EDD7-C5A57F505E69}"/>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627" name="Title Placeholder 6">
            <a:extLst>
              <a:ext uri="{FF2B5EF4-FFF2-40B4-BE49-F238E27FC236}">
                <a16:creationId xmlns:a16="http://schemas.microsoft.com/office/drawing/2014/main" id="{D2195B59-D1EF-0EDA-3D3F-FB69D613D588}"/>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
        <p:nvSpPr>
          <p:cNvPr id="26738" name="Slide Number Placeholder 5">
            <a:extLst>
              <a:ext uri="{FF2B5EF4-FFF2-40B4-BE49-F238E27FC236}">
                <a16:creationId xmlns:a16="http://schemas.microsoft.com/office/drawing/2014/main" id="{1F05CD72-EADD-B9E9-B5D8-3C110622C75F}"/>
              </a:ext>
            </a:extLst>
          </p:cNvPr>
          <p:cNvSpPr>
            <a:spLocks noGrp="1" noChangeArrowheads="1"/>
          </p:cNvSpPr>
          <p:nvPr>
            <p:ph type="sldNum" sz="quarter" idx="2"/>
          </p:nvPr>
        </p:nvSpPr>
        <p:spPr bwMode="auto">
          <a:xfrm>
            <a:off x="86106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defRPr sz="1200" smtClean="0">
                <a:solidFill>
                  <a:srgbClr val="8FAADC"/>
                </a:solidFill>
                <a:latin typeface="Arial" panose="020B0604020202020204" pitchFamily="34" charset="0"/>
                <a:cs typeface="Arial" panose="020B0604020202020204" pitchFamily="34" charset="0"/>
              </a:defRPr>
            </a:lvl1pPr>
          </a:lstStyle>
          <a:p>
            <a:pPr>
              <a:defRPr/>
            </a:pPr>
            <a:fld id="{60E0C024-81B2-46A6-913F-042D2FAD106F}" type="slidenum">
              <a:rPr lang="en-US" altLang="en-US"/>
              <a:pPr>
                <a:defRPr/>
              </a:pPr>
              <a:t>‹#›</a:t>
            </a:fld>
            <a:endParaRPr lang="en-US" altLang="en-US"/>
          </a:p>
        </p:txBody>
      </p:sp>
      <p:sp>
        <p:nvSpPr>
          <p:cNvPr id="26739" name="Date Placeholder 1">
            <a:extLst>
              <a:ext uri="{FF2B5EF4-FFF2-40B4-BE49-F238E27FC236}">
                <a16:creationId xmlns:a16="http://schemas.microsoft.com/office/drawing/2014/main" id="{17C38C6B-D494-FFE7-0EB9-91F8C2FC56A5}"/>
              </a:ext>
            </a:extLst>
          </p:cNvPr>
          <p:cNvSpPr>
            <a:spLocks noGrp="1" noChangeArrowheads="1"/>
          </p:cNvSpPr>
          <p:nvPr>
            <p:ph type="dt" sz="half" idx="3"/>
          </p:nvPr>
        </p:nvSpPr>
        <p:spPr bwMode="auto">
          <a:xfrm>
            <a:off x="8382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May 2022</a:t>
            </a:r>
          </a:p>
        </p:txBody>
      </p:sp>
      <p:sp>
        <p:nvSpPr>
          <p:cNvPr id="26740" name="Footer Placeholder 2">
            <a:extLst>
              <a:ext uri="{FF2B5EF4-FFF2-40B4-BE49-F238E27FC236}">
                <a16:creationId xmlns:a16="http://schemas.microsoft.com/office/drawing/2014/main" id="{728B521E-84A6-0814-6E15-A6FCCD84287A}"/>
              </a:ext>
            </a:extLst>
          </p:cNvPr>
          <p:cNvSpPr>
            <a:spLocks noGrp="1" noChangeArrowheads="1"/>
          </p:cNvSpPr>
          <p:nvPr>
            <p:ph type="ftr" sz="quarter" idx="4"/>
          </p:nvPr>
        </p:nvSpPr>
        <p:spPr bwMode="auto">
          <a:xfrm>
            <a:off x="4038600" y="6492875"/>
            <a:ext cx="41148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Coordination of Benefits</a:t>
            </a:r>
          </a:p>
        </p:txBody>
      </p:sp>
    </p:spTree>
    <p:custDataLst>
      <p:tags r:id="rId13"/>
    </p:custData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7650" name="Text Placeholder 2">
            <a:extLst>
              <a:ext uri="{FF2B5EF4-FFF2-40B4-BE49-F238E27FC236}">
                <a16:creationId xmlns:a16="http://schemas.microsoft.com/office/drawing/2014/main" id="{B02CC87D-D12E-130F-AB26-1479C51C28DE}"/>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1" name="Title Placeholder 6">
            <a:extLst>
              <a:ext uri="{FF2B5EF4-FFF2-40B4-BE49-F238E27FC236}">
                <a16:creationId xmlns:a16="http://schemas.microsoft.com/office/drawing/2014/main" id="{F45F7469-78E1-8ABA-6E98-82EAC9C6B022}"/>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
        <p:nvSpPr>
          <p:cNvPr id="27769" name="Slide Number Placeholder 5">
            <a:extLst>
              <a:ext uri="{FF2B5EF4-FFF2-40B4-BE49-F238E27FC236}">
                <a16:creationId xmlns:a16="http://schemas.microsoft.com/office/drawing/2014/main" id="{A2114A12-0263-D948-0DCB-299B26AE43E2}"/>
              </a:ext>
            </a:extLst>
          </p:cNvPr>
          <p:cNvSpPr>
            <a:spLocks noGrp="1" noChangeArrowheads="1"/>
          </p:cNvSpPr>
          <p:nvPr>
            <p:ph type="sldNum" sz="quarter" idx="2"/>
          </p:nvPr>
        </p:nvSpPr>
        <p:spPr bwMode="auto">
          <a:xfrm>
            <a:off x="86106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defRPr sz="1200" smtClean="0">
                <a:solidFill>
                  <a:srgbClr val="8FAADC"/>
                </a:solidFill>
                <a:latin typeface="Arial" panose="020B0604020202020204" pitchFamily="34" charset="0"/>
                <a:cs typeface="Arial" panose="020B0604020202020204" pitchFamily="34" charset="0"/>
              </a:defRPr>
            </a:lvl1pPr>
          </a:lstStyle>
          <a:p>
            <a:pPr>
              <a:defRPr/>
            </a:pPr>
            <a:fld id="{EF930D56-830B-402D-8E49-AB6C42BE3D30}" type="slidenum">
              <a:rPr lang="en-US" altLang="en-US"/>
              <a:pPr>
                <a:defRPr/>
              </a:pPr>
              <a:t>‹#›</a:t>
            </a:fld>
            <a:endParaRPr lang="en-US" altLang="en-US"/>
          </a:p>
        </p:txBody>
      </p:sp>
      <p:sp>
        <p:nvSpPr>
          <p:cNvPr id="27770" name="Date Placeholder 1">
            <a:extLst>
              <a:ext uri="{FF2B5EF4-FFF2-40B4-BE49-F238E27FC236}">
                <a16:creationId xmlns:a16="http://schemas.microsoft.com/office/drawing/2014/main" id="{DE708A83-096D-4844-2374-A400EA7E5217}"/>
              </a:ext>
            </a:extLst>
          </p:cNvPr>
          <p:cNvSpPr>
            <a:spLocks noGrp="1" noChangeArrowheads="1"/>
          </p:cNvSpPr>
          <p:nvPr>
            <p:ph type="dt" sz="half" idx="3"/>
          </p:nvPr>
        </p:nvSpPr>
        <p:spPr bwMode="auto">
          <a:xfrm>
            <a:off x="8382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May 2022</a:t>
            </a:r>
          </a:p>
        </p:txBody>
      </p:sp>
      <p:sp>
        <p:nvSpPr>
          <p:cNvPr id="27771" name="Footer Placeholder 2">
            <a:extLst>
              <a:ext uri="{FF2B5EF4-FFF2-40B4-BE49-F238E27FC236}">
                <a16:creationId xmlns:a16="http://schemas.microsoft.com/office/drawing/2014/main" id="{06C65DA2-E11A-6468-4C0E-56B4842B8BD8}"/>
              </a:ext>
            </a:extLst>
          </p:cNvPr>
          <p:cNvSpPr>
            <a:spLocks noGrp="1" noChangeArrowheads="1"/>
          </p:cNvSpPr>
          <p:nvPr>
            <p:ph type="ftr" sz="quarter" idx="4"/>
          </p:nvPr>
        </p:nvSpPr>
        <p:spPr bwMode="auto">
          <a:xfrm>
            <a:off x="4038600" y="6492875"/>
            <a:ext cx="41148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Coordination of Benefits</a:t>
            </a:r>
          </a:p>
        </p:txBody>
      </p:sp>
    </p:spTree>
    <p:custDataLst>
      <p:tags r:id="rId13"/>
    </p:custData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8674" name="Text Placeholder 2">
            <a:extLst>
              <a:ext uri="{FF2B5EF4-FFF2-40B4-BE49-F238E27FC236}">
                <a16:creationId xmlns:a16="http://schemas.microsoft.com/office/drawing/2014/main" id="{D1E5F7A0-2FAA-427B-0845-23E02CBEDF77}"/>
              </a:ext>
            </a:extLst>
          </p:cNvPr>
          <p:cNvSpPr>
            <a:spLocks noGrp="1" noChangeArrowheads="1"/>
          </p:cNvSpPr>
          <p:nvPr>
            <p:ph type="body"/>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5" name="Title Placeholder 6">
            <a:extLst>
              <a:ext uri="{FF2B5EF4-FFF2-40B4-BE49-F238E27FC236}">
                <a16:creationId xmlns:a16="http://schemas.microsoft.com/office/drawing/2014/main" id="{0173ED96-A1EF-9431-DB9F-11B2E35A78D3}"/>
              </a:ext>
            </a:extLst>
          </p:cNvPr>
          <p:cNvSpPr>
            <a:spLocks noGrp="1" noChangeArrowheads="1"/>
          </p:cNvSpPr>
          <p:nvPr>
            <p:ph type="title" idx="1"/>
          </p:nvPr>
        </p:nvSpPr>
        <p:spPr bwMode="auto">
          <a:xfrm>
            <a:off x="0" y="0"/>
            <a:ext cx="121920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add Head</a:t>
            </a:r>
          </a:p>
        </p:txBody>
      </p:sp>
      <p:sp>
        <p:nvSpPr>
          <p:cNvPr id="28800" name="Slide Number Placeholder 5">
            <a:extLst>
              <a:ext uri="{FF2B5EF4-FFF2-40B4-BE49-F238E27FC236}">
                <a16:creationId xmlns:a16="http://schemas.microsoft.com/office/drawing/2014/main" id="{69980A2F-59B6-2B6D-27A7-2448E2146853}"/>
              </a:ext>
            </a:extLst>
          </p:cNvPr>
          <p:cNvSpPr>
            <a:spLocks noGrp="1" noChangeArrowheads="1"/>
          </p:cNvSpPr>
          <p:nvPr>
            <p:ph type="sldNum" sz="quarter" idx="2"/>
          </p:nvPr>
        </p:nvSpPr>
        <p:spPr bwMode="auto">
          <a:xfrm>
            <a:off x="86106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defRPr sz="1200" smtClean="0">
                <a:solidFill>
                  <a:srgbClr val="8FAADC"/>
                </a:solidFill>
                <a:latin typeface="Arial" panose="020B0604020202020204" pitchFamily="34" charset="0"/>
                <a:cs typeface="Arial" panose="020B0604020202020204" pitchFamily="34" charset="0"/>
              </a:defRPr>
            </a:lvl1pPr>
          </a:lstStyle>
          <a:p>
            <a:pPr>
              <a:defRPr/>
            </a:pPr>
            <a:fld id="{207A688E-15E8-460E-BF5C-63A945E6E737}" type="slidenum">
              <a:rPr lang="en-US" altLang="en-US"/>
              <a:pPr>
                <a:defRPr/>
              </a:pPr>
              <a:t>‹#›</a:t>
            </a:fld>
            <a:endParaRPr lang="en-US" altLang="en-US"/>
          </a:p>
        </p:txBody>
      </p:sp>
      <p:sp>
        <p:nvSpPr>
          <p:cNvPr id="28801" name="Date Placeholder 1">
            <a:extLst>
              <a:ext uri="{FF2B5EF4-FFF2-40B4-BE49-F238E27FC236}">
                <a16:creationId xmlns:a16="http://schemas.microsoft.com/office/drawing/2014/main" id="{817B5C02-318B-0CB6-2304-73F6E61B6BF0}"/>
              </a:ext>
            </a:extLst>
          </p:cNvPr>
          <p:cNvSpPr>
            <a:spLocks noGrp="1" noChangeArrowheads="1"/>
          </p:cNvSpPr>
          <p:nvPr>
            <p:ph type="dt" sz="half" idx="3"/>
          </p:nvPr>
        </p:nvSpPr>
        <p:spPr bwMode="auto">
          <a:xfrm>
            <a:off x="838200" y="6492875"/>
            <a:ext cx="27432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May 2022</a:t>
            </a:r>
          </a:p>
        </p:txBody>
      </p:sp>
      <p:sp>
        <p:nvSpPr>
          <p:cNvPr id="28802" name="Footer Placeholder 2">
            <a:extLst>
              <a:ext uri="{FF2B5EF4-FFF2-40B4-BE49-F238E27FC236}">
                <a16:creationId xmlns:a16="http://schemas.microsoft.com/office/drawing/2014/main" id="{B71A32E6-BBF6-176C-F6DC-0E0047260164}"/>
              </a:ext>
            </a:extLst>
          </p:cNvPr>
          <p:cNvSpPr>
            <a:spLocks noGrp="1" noChangeArrowheads="1"/>
          </p:cNvSpPr>
          <p:nvPr>
            <p:ph type="ftr" sz="quarter" idx="4"/>
          </p:nvPr>
        </p:nvSpPr>
        <p:spPr bwMode="auto">
          <a:xfrm>
            <a:off x="4038600" y="6492875"/>
            <a:ext cx="4114800" cy="36512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eaLnBrk="1" hangingPunct="1">
              <a:buSzPct val="100000"/>
              <a:defRPr sz="1200">
                <a:solidFill>
                  <a:srgbClr val="8FAADC"/>
                </a:solidFill>
                <a:latin typeface="Arial" panose="020B0604020202020204" pitchFamily="34" charset="0"/>
                <a:cs typeface="Arial" panose="020B0604020202020204" pitchFamily="34" charset="0"/>
              </a:defRPr>
            </a:lvl1pPr>
          </a:lstStyle>
          <a:p>
            <a:pPr>
              <a:defRPr/>
            </a:pPr>
            <a:r>
              <a:rPr lang="en-US" altLang="en-US"/>
              <a:t>Coordination of Benefits</a:t>
            </a:r>
          </a:p>
        </p:txBody>
      </p:sp>
    </p:spTree>
    <p:custDataLst>
      <p:tags r:id="rId13"/>
    </p:custData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rtl="0" eaLnBrk="0" fontAlgn="base" hangingPunct="0">
        <a:lnSpc>
          <a:spcPct val="90000"/>
        </a:lnSpc>
        <a:spcBef>
          <a:spcPct val="0"/>
        </a:spcBef>
        <a:spcAft>
          <a:spcPct val="0"/>
        </a:spcAft>
        <a:buSzPct val="100000"/>
        <a:defRPr sz="3200" b="1" kern="1200">
          <a:solidFill>
            <a:schemeClr val="bg1"/>
          </a:solidFill>
          <a:latin typeface="Arial Black" panose="020B0A04020102020204" pitchFamily="34" charset="0"/>
          <a:ea typeface="+mj-ea"/>
          <a:cs typeface="+mj-cs"/>
        </a:defRPr>
      </a:lvl1pPr>
      <a:lvl2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2pPr>
      <a:lvl3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3pPr>
      <a:lvl4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4pPr>
      <a:lvl5pPr algn="ctr" rtl="0" eaLnBrk="0" fontAlgn="base" hangingPunct="0">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5pPr>
      <a:lvl6pPr marL="4572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6pPr>
      <a:lvl7pPr marL="9144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7pPr>
      <a:lvl8pPr marL="13716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8pPr>
      <a:lvl9pPr marL="1828800" algn="ctr" rtl="0" fontAlgn="base">
        <a:lnSpc>
          <a:spcPct val="90000"/>
        </a:lnSpc>
        <a:spcBef>
          <a:spcPct val="0"/>
        </a:spcBef>
        <a:spcAft>
          <a:spcPct val="0"/>
        </a:spcAft>
        <a:buSzPct val="100000"/>
        <a:defRPr sz="3200" b="1">
          <a:solidFill>
            <a:schemeClr val="bg1"/>
          </a:solidFill>
          <a:latin typeface="Arial Black" panose="020B0A040201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6.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5.xml"/><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3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5.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34.xml"/><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3.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4.xml"/><Relationship Id="rId1" Type="http://schemas.openxmlformats.org/officeDocument/2006/relationships/tags" Target="../tags/tag3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36.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4.xml"/><Relationship Id="rId1" Type="http://schemas.openxmlformats.org/officeDocument/2006/relationships/tags" Target="../tags/tag3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4.xml"/><Relationship Id="rId1" Type="http://schemas.openxmlformats.org/officeDocument/2006/relationships/tags" Target="../tags/tag38.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5.xml"/><Relationship Id="rId1" Type="http://schemas.openxmlformats.org/officeDocument/2006/relationships/tags" Target="../tags/tag39.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8.xml"/><Relationship Id="rId1" Type="http://schemas.openxmlformats.org/officeDocument/2006/relationships/tags" Target="../tags/tag40.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5.xml"/><Relationship Id="rId1" Type="http://schemas.openxmlformats.org/officeDocument/2006/relationships/tags" Target="../tags/tag4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4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7.xml"/><Relationship Id="rId1" Type="http://schemas.openxmlformats.org/officeDocument/2006/relationships/tags" Target="../tags/tag4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2.xml"/><Relationship Id="rId1" Type="http://schemas.openxmlformats.org/officeDocument/2006/relationships/tags" Target="../tags/tag5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5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4.xml"/><Relationship Id="rId1" Type="http://schemas.openxmlformats.org/officeDocument/2006/relationships/tags" Target="../tags/tag5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8.xml"/><Relationship Id="rId1" Type="http://schemas.openxmlformats.org/officeDocument/2006/relationships/tags" Target="../tags/tag5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4.xml"/><Relationship Id="rId1" Type="http://schemas.openxmlformats.org/officeDocument/2006/relationships/tags" Target="../tags/tag5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7.xml"/><Relationship Id="rId1" Type="http://schemas.openxmlformats.org/officeDocument/2006/relationships/tags" Target="../tags/tag5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7.xml"/><Relationship Id="rId1" Type="http://schemas.openxmlformats.org/officeDocument/2006/relationships/tags" Target="../tags/tag5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1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7.xml"/><Relationship Id="rId1" Type="http://schemas.openxmlformats.org/officeDocument/2006/relationships/tags" Target="../tags/tag5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7.xml"/><Relationship Id="rId1" Type="http://schemas.openxmlformats.org/officeDocument/2006/relationships/tags" Target="../tags/tag5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7.xml"/><Relationship Id="rId1" Type="http://schemas.openxmlformats.org/officeDocument/2006/relationships/tags" Target="../tags/tag5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7.xml"/><Relationship Id="rId1" Type="http://schemas.openxmlformats.org/officeDocument/2006/relationships/tags" Target="../tags/tag6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hyperlink" Target="http://www.opm.gov/healthcare-insurance/healthcare/" TargetMode="External"/><Relationship Id="rId3" Type="http://schemas.openxmlformats.org/officeDocument/2006/relationships/notesSlide" Target="../notesSlides/notesSlide45.xml"/><Relationship Id="rId7" Type="http://schemas.openxmlformats.org/officeDocument/2006/relationships/hyperlink" Target="https://www.dol.gov/owcp/dcmwc/" TargetMode="External"/><Relationship Id="rId2" Type="http://schemas.openxmlformats.org/officeDocument/2006/relationships/slideLayout" Target="../slideLayouts/slideLayout107.xml"/><Relationship Id="rId1" Type="http://schemas.openxmlformats.org/officeDocument/2006/relationships/tags" Target="../tags/tag63.xml"/><Relationship Id="rId6" Type="http://schemas.openxmlformats.org/officeDocument/2006/relationships/hyperlink" Target="http://www.dol.gov/dol/topic/health-plans/cobra.htm" TargetMode="External"/><Relationship Id="rId5" Type="http://schemas.openxmlformats.org/officeDocument/2006/relationships/hyperlink" Target="http://www.cms.gov/" TargetMode="External"/><Relationship Id="rId4" Type="http://schemas.openxmlformats.org/officeDocument/2006/relationships/hyperlink" Target="https://es.medicare.gov/supplements-other-insurance/how-medicare-works-with-other-insuranc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benefits.va.gov/benefits/" TargetMode="External"/><Relationship Id="rId3" Type="http://schemas.openxmlformats.org/officeDocument/2006/relationships/notesSlide" Target="../notesSlides/notesSlide46.xml"/><Relationship Id="rId7" Type="http://schemas.openxmlformats.org/officeDocument/2006/relationships/hyperlink" Target="http://www.va.gov/opa/publications/benefits_book.asp" TargetMode="External"/><Relationship Id="rId2" Type="http://schemas.openxmlformats.org/officeDocument/2006/relationships/slideLayout" Target="../slideLayouts/slideLayout107.xml"/><Relationship Id="rId1" Type="http://schemas.openxmlformats.org/officeDocument/2006/relationships/tags" Target="../tags/tag64.xml"/><Relationship Id="rId6" Type="http://schemas.openxmlformats.org/officeDocument/2006/relationships/hyperlink" Target="http://www.tricare.mil/" TargetMode="External"/><Relationship Id="rId5" Type="http://schemas.openxmlformats.org/officeDocument/2006/relationships/hyperlink" Target="https://tricare.mil/Plans/Eligibility?sc_database=web" TargetMode="External"/><Relationship Id="rId4" Type="http://schemas.openxmlformats.org/officeDocument/2006/relationships/hyperlink" Target="http://www.rxassist.org/"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hyperlink" Target="http://productordering.cms.hhs.gov/" TargetMode="External"/><Relationship Id="rId2" Type="http://schemas.openxmlformats.org/officeDocument/2006/relationships/slideLayout" Target="../slideLayouts/slideLayout107.xml"/><Relationship Id="rId1" Type="http://schemas.openxmlformats.org/officeDocument/2006/relationships/tags" Target="../tags/tag65.xml"/><Relationship Id="rId6" Type="http://schemas.openxmlformats.org/officeDocument/2006/relationships/hyperlink" Target="https://es.medicare.gov/publications" TargetMode="External"/><Relationship Id="rId5" Type="http://schemas.openxmlformats.org/officeDocument/2006/relationships/hyperlink" Target="https://www.medicare.gov/Pubs/pdf/10050-s-Medicare-and-You.pdf" TargetMode="External"/><Relationship Id="rId4" Type="http://schemas.openxmlformats.org/officeDocument/2006/relationships/hyperlink" Target="https://www.medicare.gov/sites/default/files/2021-10/02179-Medicare-and-other-health-benefits-your-guide-to-who-pays-first.pdf"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07.xml"/><Relationship Id="rId1" Type="http://schemas.openxmlformats.org/officeDocument/2006/relationships/tags" Target="../tags/tag6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27.png"/><Relationship Id="rId2" Type="http://schemas.openxmlformats.org/officeDocument/2006/relationships/slideLayout" Target="../slideLayouts/slideLayout140.xml"/><Relationship Id="rId1" Type="http://schemas.openxmlformats.org/officeDocument/2006/relationships/tags" Target="../tags/tag67.xml"/><Relationship Id="rId6" Type="http://schemas.openxmlformats.org/officeDocument/2006/relationships/hyperlink" Target="mailto:training@cms.hhs.gov" TargetMode="External"/><Relationship Id="rId5" Type="http://schemas.openxmlformats.org/officeDocument/2006/relationships/image" Target="../media/image26.png"/><Relationship Id="rId4" Type="http://schemas.openxmlformats.org/officeDocument/2006/relationships/hyperlink" Target="https://cmsnationaltrainingprogram.cms.gov/"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0.xml"/><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5.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4.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1.xml"/><Relationship Id="rId1" Type="http://schemas.openxmlformats.org/officeDocument/2006/relationships/tags" Target="../tags/tag23.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883BF5A-B6AC-4C87-9107-AEE6EB019E36}"/>
              </a:ext>
            </a:extLst>
          </p:cNvPr>
          <p:cNvSpPr>
            <a:spLocks noGrp="1" noChangeArrowheads="1"/>
          </p:cNvSpPr>
          <p:nvPr>
            <p:ph type="title" idx="4294967295"/>
          </p:nvPr>
        </p:nvSpPr>
        <p:spPr>
          <a:xfrm>
            <a:off x="573088" y="4632325"/>
            <a:ext cx="10515600" cy="930275"/>
          </a:xfrm>
        </p:spPr>
        <p:txBody>
          <a:bodyPr/>
          <a:lstStyle/>
          <a:p>
            <a:pPr algn="l" eaLnBrk="1" hangingPunct="1"/>
            <a:r>
              <a:rPr lang="es-US" altLang="en-US" sz="4000" dirty="0">
                <a:solidFill>
                  <a:srgbClr val="00539A"/>
                </a:solidFill>
              </a:rPr>
              <a:t>Coordinación de Beneficios (COB)</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3E3D7EEB-4E55-9FE1-E9B1-49BF36E1E91B}"/>
              </a:ext>
            </a:extLst>
          </p:cNvPr>
          <p:cNvSpPr>
            <a:spLocks noGrp="1" noChangeArrowheads="1"/>
          </p:cNvSpPr>
          <p:nvPr>
            <p:ph type="title" idx="4294967295"/>
          </p:nvPr>
        </p:nvSpPr>
        <p:spPr>
          <a:xfrm>
            <a:off x="1343472" y="265113"/>
            <a:ext cx="9303891" cy="787623"/>
          </a:xfrm>
        </p:spPr>
        <p:txBody>
          <a:bodyPr/>
          <a:lstStyle/>
          <a:p>
            <a:pPr eaLnBrk="1" hangingPunct="1"/>
            <a:r>
              <a:rPr lang="es-US" altLang="en-US" sz="3000" dirty="0">
                <a:solidFill>
                  <a:srgbClr val="00539A"/>
                </a:solidFill>
              </a:rPr>
              <a:t>Compruebe sus conocimientos: Pregunta 1 </a:t>
            </a:r>
          </a:p>
        </p:txBody>
      </p:sp>
      <p:sp>
        <p:nvSpPr>
          <p:cNvPr id="55299" name="Content Placeholder 8">
            <a:extLst>
              <a:ext uri="{FF2B5EF4-FFF2-40B4-BE49-F238E27FC236}">
                <a16:creationId xmlns:a16="http://schemas.microsoft.com/office/drawing/2014/main" id="{5E08D77B-ECE7-5B9F-6D99-FC88538DD9CC}"/>
              </a:ext>
            </a:extLst>
          </p:cNvPr>
          <p:cNvSpPr>
            <a:spLocks noGrp="1" noChangeArrowheads="1"/>
          </p:cNvSpPr>
          <p:nvPr>
            <p:ph idx="4294967295"/>
          </p:nvPr>
        </p:nvSpPr>
        <p:spPr>
          <a:xfrm>
            <a:off x="1216025" y="1944688"/>
            <a:ext cx="9759950" cy="2779712"/>
          </a:xfrm>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346075" indent="-346075" defTabSz="685800" eaLnBrk="1" hangingPunct="1">
              <a:lnSpc>
                <a:spcPct val="100000"/>
              </a:lnSpc>
              <a:spcBef>
                <a:spcPts val="1200"/>
              </a:spcBef>
              <a:buFont typeface="Wingdings" panose="05000000000000000000" pitchFamily="2" charset="2"/>
              <a:buNone/>
            </a:pPr>
            <a:r>
              <a:rPr lang="es-US" altLang="en-US" sz="2400" b="1" dirty="0">
                <a:solidFill>
                  <a:srgbClr val="00529B"/>
                </a:solidFill>
              </a:rPr>
              <a:t>¿Cuándo Medicare paga las reclamaciones?</a:t>
            </a:r>
          </a:p>
          <a:p>
            <a:pPr marL="346075" indent="-346075"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Medicare puede pagar como pagador primario o secundario</a:t>
            </a:r>
          </a:p>
          <a:p>
            <a:pPr marL="346075" indent="-346075"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Es posible que Medicare no pague nada</a:t>
            </a:r>
          </a:p>
          <a:p>
            <a:pPr marL="346075" indent="-346075"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Tanto a como b son verdaderas</a:t>
            </a:r>
          </a:p>
          <a:p>
            <a:pPr marL="346075" indent="-346075" defTabSz="685800"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Medicare siempre es el pagador primario</a:t>
            </a:r>
          </a:p>
        </p:txBody>
      </p:sp>
      <p:sp>
        <p:nvSpPr>
          <p:cNvPr id="44294" name="CAI1" descr="Recuadro verde Resaltando B como la respuesta correcta">
            <a:extLst>
              <a:ext uri="{FF2B5EF4-FFF2-40B4-BE49-F238E27FC236}">
                <a16:creationId xmlns:a16="http://schemas.microsoft.com/office/drawing/2014/main" id="{661C855C-21F4-AEC2-28B1-1C5DD5BEB8CE}"/>
              </a:ext>
            </a:extLst>
          </p:cNvPr>
          <p:cNvSpPr>
            <a:spLocks noChangeArrowheads="1"/>
          </p:cNvSpPr>
          <p:nvPr>
            <p:custDataLst>
              <p:tags r:id="rId2"/>
            </p:custDataLst>
          </p:nvPr>
        </p:nvSpPr>
        <p:spPr bwMode="auto">
          <a:xfrm>
            <a:off x="1216024" y="3468688"/>
            <a:ext cx="4951983" cy="536376"/>
          </a:xfrm>
          <a:prstGeom prst="roundRect">
            <a:avLst>
              <a:gd name="adj" fmla="val 16667"/>
            </a:avLst>
          </a:prstGeom>
          <a:noFill/>
          <a:ln w="38100" algn="ctr">
            <a:solidFill>
              <a:srgbClr val="00B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sz="1300" b="1">
              <a:solidFill>
                <a:srgbClr val="00B050"/>
              </a:solidFill>
              <a:cs typeface="Arial" panose="020B0604020202020204" pitchFamily="34" charset="0"/>
            </a:endParaRPr>
          </a:p>
        </p:txBody>
      </p:sp>
      <p:sp>
        <p:nvSpPr>
          <p:cNvPr id="55301" name="Footer Placeholder 3">
            <a:extLst>
              <a:ext uri="{FF2B5EF4-FFF2-40B4-BE49-F238E27FC236}">
                <a16:creationId xmlns:a16="http://schemas.microsoft.com/office/drawing/2014/main" id="{DD8A1434-0265-F212-5A65-B10F9541D4B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FFFFFF"/>
                </a:solidFill>
                <a:latin typeface="Arial" panose="020B0604020202020204" pitchFamily="34" charset="0"/>
                <a:cs typeface="Arial" panose="020B0604020202020204" pitchFamily="34" charset="0"/>
              </a:rPr>
              <a:t>Coordinación de Beneficios</a:t>
            </a:r>
          </a:p>
        </p:txBody>
      </p:sp>
      <p:sp>
        <p:nvSpPr>
          <p:cNvPr id="55302" name="Slide Number Placeholder 4">
            <a:extLst>
              <a:ext uri="{FF2B5EF4-FFF2-40B4-BE49-F238E27FC236}">
                <a16:creationId xmlns:a16="http://schemas.microsoft.com/office/drawing/2014/main" id="{0EA29251-F019-FB47-4106-78B52BD9BA5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3B2F91DF-62CA-4D00-AB25-D34E1AB88BEB}" type="slidenum">
              <a:rPr lang="en-US" altLang="en-US">
                <a:solidFill>
                  <a:schemeClr val="bg1"/>
                </a:solidFill>
                <a:latin typeface="Arial" panose="020B0604020202020204" pitchFamily="34" charset="0"/>
                <a:cs typeface="Arial" panose="020B0604020202020204" pitchFamily="34" charset="0"/>
              </a:rPr>
              <a:pPr/>
              <a:t>10</a:t>
            </a:fld>
            <a:endParaRPr lang="en-US" altLang="en-US">
              <a:solidFill>
                <a:schemeClr val="bg1"/>
              </a:solidFill>
              <a:latin typeface="Arial" panose="020B0604020202020204" pitchFamily="34" charset="0"/>
              <a:cs typeface="Arial" panose="020B0604020202020204" pitchFamily="34" charset="0"/>
            </a:endParaRPr>
          </a:p>
        </p:txBody>
      </p:sp>
      <p:sp>
        <p:nvSpPr>
          <p:cNvPr id="55303" name="Date Placeholder 2">
            <a:extLst>
              <a:ext uri="{FF2B5EF4-FFF2-40B4-BE49-F238E27FC236}">
                <a16:creationId xmlns:a16="http://schemas.microsoft.com/office/drawing/2014/main" id="{39DA6BE9-9C06-EC8A-17F0-1F8629F1E0DE}"/>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chemeClr val="bg1"/>
                </a:solidFill>
                <a:latin typeface="Arial" panose="020B0604020202020204" pitchFamily="34" charset="0"/>
                <a:cs typeface="Arial" panose="020B0604020202020204" pitchFamily="34" charset="0"/>
              </a:rPr>
              <a:t>Mayo de 2022</a:t>
            </a:r>
          </a:p>
        </p:txBody>
      </p:sp>
      <p:sp>
        <p:nvSpPr>
          <p:cNvPr id="8" name="TextBox 7">
            <a:extLst>
              <a:ext uri="{FF2B5EF4-FFF2-40B4-BE49-F238E27FC236}">
                <a16:creationId xmlns:a16="http://schemas.microsoft.com/office/drawing/2014/main" id="{FBFBAC2B-BF9E-E665-6B93-1C2D9AF7DFFB}"/>
              </a:ext>
            </a:extLst>
          </p:cNvPr>
          <p:cNvSpPr txBox="1"/>
          <p:nvPr/>
        </p:nvSpPr>
        <p:spPr>
          <a:xfrm>
            <a:off x="1854743" y="4849917"/>
            <a:ext cx="9569849" cy="323165"/>
          </a:xfrm>
          <a:prstGeom prst="rect">
            <a:avLst/>
          </a:prstGeom>
          <a:solidFill>
            <a:schemeClr val="bg1"/>
          </a:solidFill>
        </p:spPr>
        <p:txBody>
          <a:bodyPr wrap="square" lIns="0" tIns="0" rIns="0" bIns="0" rtlCol="0">
            <a:spAutoFit/>
          </a:bodyPr>
          <a:lstStyle/>
          <a:p>
            <a:pPr lvl="0" defTabSz="685800">
              <a:lnSpc>
                <a:spcPct val="100000"/>
              </a:lnSpc>
              <a:spcBef>
                <a:spcPts val="0"/>
              </a:spcBef>
              <a:spcAft>
                <a:spcPts val="1200"/>
              </a:spcAft>
            </a:pPr>
            <a:r>
              <a:rPr lang="es-US" sz="2100" b="1" dirty="0">
                <a:solidFill>
                  <a:srgbClr val="00529B"/>
                </a:solidFill>
                <a:latin typeface="Arial" panose="020B0604020202020204" pitchFamily="34" charset="0"/>
                <a:cs typeface="Arial" panose="020B0604020202020204" pitchFamily="34" charset="0"/>
              </a:rPr>
              <a:t>Minutero regresivo: </a:t>
            </a:r>
            <a:r>
              <a:rPr lang="es-US" sz="2100" dirty="0">
                <a:solidFill>
                  <a:srgbClr val="00529B"/>
                </a:solidFill>
                <a:effectLst/>
                <a:latin typeface="Arial" panose="020B0604020202020204" pitchFamily="34" charset="0"/>
                <a:ea typeface="DengXian" panose="02010600030101010101" pitchFamily="2" charset="-122"/>
                <a:cs typeface="Arial" panose="020B0604020202020204" pitchFamily="34" charset="0"/>
              </a:rPr>
              <a:t>¡Responda la pregunta antes de que </a:t>
            </a:r>
            <a:r>
              <a:rPr lang="es-US" sz="2100" dirty="0">
                <a:solidFill>
                  <a:srgbClr val="00529B"/>
                </a:solidFill>
                <a:latin typeface="Arial" panose="020B0604020202020204" pitchFamily="34" charset="0"/>
                <a:ea typeface="DengXian" panose="02010600030101010101" pitchFamily="2" charset="-122"/>
                <a:cs typeface="Arial" panose="020B0604020202020204" pitchFamily="34" charset="0"/>
              </a:rPr>
              <a:t>la barra desaparezca!</a:t>
            </a:r>
            <a:endParaRPr lang="es-US" sz="2100" b="1" dirty="0">
              <a:solidFill>
                <a:srgbClr val="00529B"/>
              </a:solidFill>
              <a:latin typeface="Arial" panose="020B06040202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294"/>
                                        </p:tgtEl>
                                        <p:attrNameLst>
                                          <p:attrName>style.visibility</p:attrName>
                                        </p:attrNameLst>
                                      </p:cBhvr>
                                      <p:to>
                                        <p:strVal val="visible"/>
                                      </p:to>
                                    </p:set>
                                    <p:animEffect transition="in" filter="fade">
                                      <p:cBhvr>
                                        <p:cTn id="7" dur="500"/>
                                        <p:tgtEl>
                                          <p:spTgt spid="44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EB159FB-D10A-0B66-54CA-1001681F1995}"/>
              </a:ext>
            </a:extLst>
          </p:cNvPr>
          <p:cNvSpPr>
            <a:spLocks noGrp="1" noChangeArrowheads="1"/>
          </p:cNvSpPr>
          <p:nvPr>
            <p:ph type="title" idx="4294967295"/>
          </p:nvPr>
        </p:nvSpPr>
        <p:spPr>
          <a:xfrm>
            <a:off x="3992563" y="1362075"/>
            <a:ext cx="5648325" cy="688975"/>
          </a:xfrm>
        </p:spPr>
        <p:txBody>
          <a:bodyPr anchor="t"/>
          <a:lstStyle/>
          <a:p>
            <a:pPr algn="l" eaLnBrk="1" hangingPunct="1"/>
            <a:r>
              <a:rPr lang="es-US" altLang="en-US" sz="3600">
                <a:solidFill>
                  <a:srgbClr val="00539A"/>
                </a:solidFill>
              </a:rPr>
              <a:t>Lección 2</a:t>
            </a:r>
          </a:p>
        </p:txBody>
      </p:sp>
      <p:sp>
        <p:nvSpPr>
          <p:cNvPr id="57347" name="Text Placeholder 4">
            <a:extLst>
              <a:ext uri="{FF2B5EF4-FFF2-40B4-BE49-F238E27FC236}">
                <a16:creationId xmlns:a16="http://schemas.microsoft.com/office/drawing/2014/main" id="{82B6088B-DABB-6CA7-896F-69EFB12CA80B}"/>
              </a:ext>
            </a:extLst>
          </p:cNvPr>
          <p:cNvSpPr>
            <a:spLocks noGrp="1" noChangeArrowheads="1"/>
          </p:cNvSpPr>
          <p:nvPr>
            <p:ph type="body" idx="4294967295"/>
          </p:nvPr>
        </p:nvSpPr>
        <p:spPr>
          <a:xfrm>
            <a:off x="3992563" y="2051050"/>
            <a:ext cx="6967537" cy="2755900"/>
          </a:xfrm>
        </p:spPr>
        <p:txBody>
          <a:bodyPr/>
          <a:lstStyle/>
          <a:p>
            <a:pPr marL="0" indent="0" eaLnBrk="1" hangingPunct="1">
              <a:buFont typeface="Wingdings" panose="05000000000000000000" pitchFamily="2" charset="2"/>
              <a:buNone/>
            </a:pPr>
            <a:r>
              <a:rPr lang="es-US" altLang="en-US" sz="3600" b="1">
                <a:solidFill>
                  <a:srgbClr val="00539A"/>
                </a:solidFill>
                <a:latin typeface="Arial Black" panose="020B0A04020102020204" pitchFamily="34" charset="0"/>
              </a:rPr>
              <a:t>Medicare y otros tipos de cobertura médica</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3">
            <a:extLst>
              <a:ext uri="{FF2B5EF4-FFF2-40B4-BE49-F238E27FC236}">
                <a16:creationId xmlns:a16="http://schemas.microsoft.com/office/drawing/2014/main" id="{6A925D93-1329-C56B-A72E-CA774D66F3BE}"/>
              </a:ext>
            </a:extLst>
          </p:cNvPr>
          <p:cNvSpPr>
            <a:spLocks noGrp="1" noChangeArrowheads="1"/>
          </p:cNvSpPr>
          <p:nvPr>
            <p:ph type="title" idx="4294967295"/>
          </p:nvPr>
        </p:nvSpPr>
        <p:spPr>
          <a:xfrm>
            <a:off x="0" y="-7938"/>
            <a:ext cx="12192000" cy="922338"/>
          </a:xfrm>
        </p:spPr>
        <p:txBody>
          <a:bodyPr/>
          <a:lstStyle/>
          <a:p>
            <a:pPr eaLnBrk="1" hangingPunct="1"/>
            <a:r>
              <a:rPr lang="es-US" altLang="en-US" sz="3000"/>
              <a:t>Objetivos de la lección 2: </a:t>
            </a:r>
          </a:p>
        </p:txBody>
      </p:sp>
      <p:sp>
        <p:nvSpPr>
          <p:cNvPr id="59395" name="Text Placeholder 9">
            <a:extLst>
              <a:ext uri="{FF2B5EF4-FFF2-40B4-BE49-F238E27FC236}">
                <a16:creationId xmlns:a16="http://schemas.microsoft.com/office/drawing/2014/main" id="{5DCEDC41-A4BA-4563-70E1-FF85CAA2F6A3}"/>
              </a:ext>
            </a:extLst>
          </p:cNvPr>
          <p:cNvSpPr>
            <a:spLocks noGrp="1" noChangeArrowheads="1"/>
          </p:cNvSpPr>
          <p:nvPr>
            <p:ph type="body" sz="quarter" idx="4294967295"/>
          </p:nvPr>
        </p:nvSpPr>
        <p:spPr>
          <a:xfrm>
            <a:off x="946150" y="1692275"/>
            <a:ext cx="10299700" cy="4124325"/>
          </a:xfrm>
        </p:spPr>
        <p:txBody>
          <a:bodyPr/>
          <a:lstStyle/>
          <a:p>
            <a:pPr marL="547688" indent="-27305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Al final de esta lección, usted podrá: </a:t>
            </a:r>
          </a:p>
          <a:p>
            <a:pPr marL="547688" indent="-273050" eaLnBrk="1" hangingPunct="1">
              <a:lnSpc>
                <a:spcPct val="100000"/>
              </a:lnSpc>
              <a:spcBef>
                <a:spcPct val="0"/>
              </a:spcBef>
              <a:spcAft>
                <a:spcPts val="1200"/>
              </a:spcAft>
            </a:pPr>
            <a:r>
              <a:rPr lang="es-US" altLang="en-US" sz="2400" dirty="0">
                <a:solidFill>
                  <a:srgbClr val="00529B"/>
                </a:solidFill>
              </a:rPr>
              <a:t>Identificar a los posibles pagadores de una reclamación médica </a:t>
            </a:r>
          </a:p>
          <a:p>
            <a:pPr marL="547688" indent="-273050" eaLnBrk="1" hangingPunct="1">
              <a:lnSpc>
                <a:spcPct val="100000"/>
              </a:lnSpc>
              <a:spcBef>
                <a:spcPct val="0"/>
              </a:spcBef>
              <a:spcAft>
                <a:spcPts val="1200"/>
              </a:spcAft>
            </a:pPr>
            <a:r>
              <a:rPr lang="es-US" altLang="en-US" sz="2400" dirty="0">
                <a:solidFill>
                  <a:srgbClr val="00529B"/>
                </a:solidFill>
              </a:rPr>
              <a:t>Explicar cuándo Medicare debe pagar primero</a:t>
            </a:r>
          </a:p>
          <a:p>
            <a:pPr marL="547688" indent="-273050" eaLnBrk="1" hangingPunct="1">
              <a:lnSpc>
                <a:spcPct val="100000"/>
              </a:lnSpc>
              <a:spcBef>
                <a:spcPct val="0"/>
              </a:spcBef>
              <a:spcAft>
                <a:spcPts val="1200"/>
              </a:spcAft>
            </a:pPr>
            <a:r>
              <a:rPr lang="es-US" altLang="en-US" sz="2400" dirty="0">
                <a:solidFill>
                  <a:srgbClr val="00529B"/>
                </a:solidFill>
              </a:rPr>
              <a:t>Explicar la coordinación entre Medicare y el Mercado de </a:t>
            </a:r>
            <a:br>
              <a:rPr lang="es-US" altLang="en-US" sz="2400" dirty="0">
                <a:solidFill>
                  <a:srgbClr val="00529B"/>
                </a:solidFill>
              </a:rPr>
            </a:br>
            <a:r>
              <a:rPr lang="es-US" altLang="en-US" sz="2400" dirty="0">
                <a:solidFill>
                  <a:srgbClr val="00529B"/>
                </a:solidFill>
              </a:rPr>
              <a:t>Seguros Médicos</a:t>
            </a:r>
          </a:p>
        </p:txBody>
      </p:sp>
      <p:sp>
        <p:nvSpPr>
          <p:cNvPr id="59396" name="Footer Placeholder 2">
            <a:extLst>
              <a:ext uri="{FF2B5EF4-FFF2-40B4-BE49-F238E27FC236}">
                <a16:creationId xmlns:a16="http://schemas.microsoft.com/office/drawing/2014/main" id="{CF8BBC2C-1E04-69D0-0968-E5CB90D198F3}"/>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59397" name="Slide Number Placeholder 1">
            <a:extLst>
              <a:ext uri="{FF2B5EF4-FFF2-40B4-BE49-F238E27FC236}">
                <a16:creationId xmlns:a16="http://schemas.microsoft.com/office/drawing/2014/main" id="{805C0151-924F-65C1-C789-960E7E461E7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24CBB62E-562C-4DC1-9ABD-C9DB5FF5C327}" type="slidenum">
              <a:rPr lang="en-US" altLang="en-US">
                <a:solidFill>
                  <a:srgbClr val="8FAADC"/>
                </a:solidFill>
                <a:latin typeface="Arial" panose="020B0604020202020204" pitchFamily="34" charset="0"/>
                <a:cs typeface="Arial" panose="020B0604020202020204" pitchFamily="34" charset="0"/>
              </a:rPr>
              <a:pPr/>
              <a:t>12</a:t>
            </a:fld>
            <a:endParaRPr lang="en-US" altLang="en-US">
              <a:solidFill>
                <a:srgbClr val="8FAADC"/>
              </a:solidFill>
              <a:latin typeface="Arial" panose="020B0604020202020204" pitchFamily="34" charset="0"/>
              <a:cs typeface="Arial" panose="020B0604020202020204" pitchFamily="34" charset="0"/>
            </a:endParaRPr>
          </a:p>
        </p:txBody>
      </p:sp>
      <p:sp>
        <p:nvSpPr>
          <p:cNvPr id="59398" name="Date Placeholder 3">
            <a:extLst>
              <a:ext uri="{FF2B5EF4-FFF2-40B4-BE49-F238E27FC236}">
                <a16:creationId xmlns:a16="http://schemas.microsoft.com/office/drawing/2014/main" id="{56C68FB3-2F71-3427-2E8B-4B9D26CA0F95}"/>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a:extLst>
              <a:ext uri="{FF2B5EF4-FFF2-40B4-BE49-F238E27FC236}">
                <a16:creationId xmlns:a16="http://schemas.microsoft.com/office/drawing/2014/main" id="{BFC75E79-3ED7-B46B-1CF1-494F82C6497E}"/>
              </a:ext>
            </a:extLst>
          </p:cNvPr>
          <p:cNvSpPr>
            <a:spLocks noGrp="1" noChangeArrowheads="1"/>
          </p:cNvSpPr>
          <p:nvPr>
            <p:ph type="title"/>
          </p:nvPr>
        </p:nvSpPr>
        <p:spPr>
          <a:xfrm>
            <a:off x="0" y="0"/>
            <a:ext cx="12192000" cy="960438"/>
          </a:xfrm>
        </p:spPr>
        <p:txBody>
          <a:bodyPr/>
          <a:lstStyle/>
          <a:p>
            <a:r>
              <a:rPr lang="es-US" altLang="en-US" sz="3200" dirty="0"/>
              <a:t>Posibles pagadores distintos de Medicare</a:t>
            </a:r>
            <a:endParaRPr lang="en-US" altLang="en-US" dirty="0">
              <a:latin typeface="Arial Black" panose="020B0A04020102020204" pitchFamily="34" charset="0"/>
              <a:cs typeface="Arial Black" panose="020B0A04020102020204" pitchFamily="34" charset="0"/>
            </a:endParaRPr>
          </a:p>
        </p:txBody>
      </p:sp>
      <p:grpSp>
        <p:nvGrpSpPr>
          <p:cNvPr id="249" name="Group 248">
            <a:extLst>
              <a:ext uri="{FF2B5EF4-FFF2-40B4-BE49-F238E27FC236}">
                <a16:creationId xmlns:a16="http://schemas.microsoft.com/office/drawing/2014/main" id="{AB3F9C74-3370-81FE-5485-B3534EDE7AB8}"/>
              </a:ext>
              <a:ext uri="{C183D7F6-B498-43B3-948B-1728B52AA6E4}">
                <adec:decorative xmlns:adec="http://schemas.microsoft.com/office/drawing/2017/decorative" val="1"/>
              </a:ext>
            </a:extLst>
          </p:cNvPr>
          <p:cNvGrpSpPr>
            <a:grpSpLocks/>
          </p:cNvGrpSpPr>
          <p:nvPr/>
        </p:nvGrpSpPr>
        <p:grpSpPr bwMode="auto">
          <a:xfrm>
            <a:off x="6669088" y="5195888"/>
            <a:ext cx="2714625" cy="1035050"/>
            <a:chOff x="6669780" y="5238656"/>
            <a:chExt cx="2714636" cy="1036217"/>
          </a:xfrm>
        </p:grpSpPr>
        <p:sp>
          <p:nvSpPr>
            <p:cNvPr id="326" name="Isosceles Triangle 325" descr="&quot;&quot;">
              <a:extLst>
                <a:ext uri="{FF2B5EF4-FFF2-40B4-BE49-F238E27FC236}">
                  <a16:creationId xmlns:a16="http://schemas.microsoft.com/office/drawing/2014/main" id="{D55C9B6D-3731-B9B3-A150-EC8C26C59EBA}"/>
                </a:ext>
              </a:extLst>
            </p:cNvPr>
            <p:cNvSpPr/>
            <p:nvPr/>
          </p:nvSpPr>
          <p:spPr bwMode="auto">
            <a:xfrm rot="10800000" flipH="1">
              <a:off x="6687242" y="6144551"/>
              <a:ext cx="1847857" cy="9694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94" name="Rectangle 326">
              <a:extLst>
                <a:ext uri="{FF2B5EF4-FFF2-40B4-BE49-F238E27FC236}">
                  <a16:creationId xmlns:a16="http://schemas.microsoft.com/office/drawing/2014/main" id="{4645937A-81DA-3F4E-F3AC-3ED0D082C9CD}"/>
                </a:ext>
                <a:ext uri="{C183D7F6-B498-43B3-948B-1728B52AA6E4}">
                  <adec:decorative xmlns:adec="http://schemas.microsoft.com/office/drawing/2017/decorative" val="1"/>
                </a:ext>
              </a:extLst>
            </p:cNvPr>
            <p:cNvSpPr>
              <a:spLocks noChangeArrowheads="1"/>
            </p:cNvSpPr>
            <p:nvPr/>
          </p:nvSpPr>
          <p:spPr bwMode="auto">
            <a:xfrm flipH="1">
              <a:off x="7046621" y="5238656"/>
              <a:ext cx="2337795" cy="1036217"/>
            </a:xfrm>
            <a:prstGeom prst="rect">
              <a:avLst/>
            </a:prstGeom>
            <a:gradFill rotWithShape="1">
              <a:gsLst>
                <a:gs pos="0">
                  <a:srgbClr val="40B0FF"/>
                </a:gs>
                <a:gs pos="34000">
                  <a:srgbClr val="40B0FF"/>
                </a:gs>
                <a:gs pos="100000">
                  <a:srgbClr val="338DCD"/>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95" name="Rectangle 327">
              <a:extLst>
                <a:ext uri="{FF2B5EF4-FFF2-40B4-BE49-F238E27FC236}">
                  <a16:creationId xmlns:a16="http://schemas.microsoft.com/office/drawing/2014/main" id="{C7D7F698-95D1-1CB5-8745-D5E278FAC3C9}"/>
                </a:ext>
                <a:ext uri="{C183D7F6-B498-43B3-948B-1728B52AA6E4}">
                  <adec:decorative xmlns:adec="http://schemas.microsoft.com/office/drawing/2017/decorative" val="1"/>
                </a:ext>
              </a:extLst>
            </p:cNvPr>
            <p:cNvSpPr>
              <a:spLocks noChangeArrowheads="1"/>
            </p:cNvSpPr>
            <p:nvPr/>
          </p:nvSpPr>
          <p:spPr bwMode="auto">
            <a:xfrm flipH="1">
              <a:off x="6669780" y="5238656"/>
              <a:ext cx="802518" cy="1036217"/>
            </a:xfrm>
            <a:prstGeom prst="rect">
              <a:avLst/>
            </a:prstGeom>
            <a:solidFill>
              <a:srgbClr val="65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50" name="Rectangle 249">
            <a:extLst>
              <a:ext uri="{FF2B5EF4-FFF2-40B4-BE49-F238E27FC236}">
                <a16:creationId xmlns:a16="http://schemas.microsoft.com/office/drawing/2014/main" id="{2D78565E-394B-95B7-E518-54F2B9F2B7B0}"/>
              </a:ext>
            </a:extLst>
          </p:cNvPr>
          <p:cNvSpPr>
            <a:spLocks noChangeArrowheads="1"/>
          </p:cNvSpPr>
          <p:nvPr/>
        </p:nvSpPr>
        <p:spPr bwMode="auto">
          <a:xfrm flipH="1">
            <a:off x="7448550" y="5403850"/>
            <a:ext cx="1935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r>
              <a:rPr lang="en-IN" altLang="en-US" sz="1800" dirty="0">
                <a:solidFill>
                  <a:schemeClr val="bg1"/>
                </a:solidFill>
              </a:rPr>
              <a:t>TRICARE </a:t>
            </a:r>
          </a:p>
          <a:p>
            <a:pPr algn="ctr" eaLnBrk="1" hangingPunct="1">
              <a:lnSpc>
                <a:spcPct val="100000"/>
              </a:lnSpc>
              <a:spcBef>
                <a:spcPct val="0"/>
              </a:spcBef>
              <a:buClrTx/>
              <a:buFontTx/>
              <a:buNone/>
            </a:pPr>
            <a:r>
              <a:rPr lang="en-IN" altLang="en-US" sz="1800" dirty="0">
                <a:solidFill>
                  <a:schemeClr val="bg1"/>
                </a:solidFill>
              </a:rPr>
              <a:t>for Life</a:t>
            </a:r>
          </a:p>
        </p:txBody>
      </p:sp>
      <p:grpSp>
        <p:nvGrpSpPr>
          <p:cNvPr id="252" name="Group 251">
            <a:extLst>
              <a:ext uri="{FF2B5EF4-FFF2-40B4-BE49-F238E27FC236}">
                <a16:creationId xmlns:a16="http://schemas.microsoft.com/office/drawing/2014/main" id="{9DB4047F-E966-F848-E90F-01E762FCFC42}"/>
              </a:ext>
              <a:ext uri="{C183D7F6-B498-43B3-948B-1728B52AA6E4}">
                <adec:decorative xmlns:adec="http://schemas.microsoft.com/office/drawing/2017/decorative" val="1"/>
              </a:ext>
            </a:extLst>
          </p:cNvPr>
          <p:cNvGrpSpPr>
            <a:grpSpLocks/>
          </p:cNvGrpSpPr>
          <p:nvPr/>
        </p:nvGrpSpPr>
        <p:grpSpPr bwMode="auto">
          <a:xfrm>
            <a:off x="2428875" y="5240338"/>
            <a:ext cx="2714625" cy="1036637"/>
            <a:chOff x="2428597" y="5238656"/>
            <a:chExt cx="2714635" cy="1036217"/>
          </a:xfrm>
        </p:grpSpPr>
        <p:sp>
          <p:nvSpPr>
            <p:cNvPr id="321" name="Isosceles Triangle 320" descr="&quot;&quot;">
              <a:extLst>
                <a:ext uri="{FF2B5EF4-FFF2-40B4-BE49-F238E27FC236}">
                  <a16:creationId xmlns:a16="http://schemas.microsoft.com/office/drawing/2014/main" id="{B0ACC284-AB22-DDCC-2D0B-981AA0763E7E}"/>
                </a:ext>
              </a:extLst>
            </p:cNvPr>
            <p:cNvSpPr/>
            <p:nvPr/>
          </p:nvSpPr>
          <p:spPr bwMode="auto">
            <a:xfrm rot="10800000" flipH="1">
              <a:off x="2446060" y="6144751"/>
              <a:ext cx="1847857" cy="96799"/>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91" name="Rectangle 321">
              <a:extLst>
                <a:ext uri="{FF2B5EF4-FFF2-40B4-BE49-F238E27FC236}">
                  <a16:creationId xmlns:a16="http://schemas.microsoft.com/office/drawing/2014/main" id="{76007CF6-4502-8A79-36B7-CBF24B4DFAB5}"/>
                </a:ext>
                <a:ext uri="{C183D7F6-B498-43B3-948B-1728B52AA6E4}">
                  <adec:decorative xmlns:adec="http://schemas.microsoft.com/office/drawing/2017/decorative" val="1"/>
                </a:ext>
              </a:extLst>
            </p:cNvPr>
            <p:cNvSpPr>
              <a:spLocks noChangeArrowheads="1"/>
            </p:cNvSpPr>
            <p:nvPr/>
          </p:nvSpPr>
          <p:spPr bwMode="auto">
            <a:xfrm flipH="1">
              <a:off x="2805437" y="5238656"/>
              <a:ext cx="2337795" cy="1036217"/>
            </a:xfrm>
            <a:prstGeom prst="rect">
              <a:avLst/>
            </a:prstGeom>
            <a:gradFill rotWithShape="1">
              <a:gsLst>
                <a:gs pos="0">
                  <a:srgbClr val="003860"/>
                </a:gs>
                <a:gs pos="34000">
                  <a:srgbClr val="003860"/>
                </a:gs>
                <a:gs pos="100000">
                  <a:srgbClr val="002D4D"/>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92" name="Rectangle 322">
              <a:extLst>
                <a:ext uri="{FF2B5EF4-FFF2-40B4-BE49-F238E27FC236}">
                  <a16:creationId xmlns:a16="http://schemas.microsoft.com/office/drawing/2014/main" id="{3295646D-AF7E-CE4D-06E9-F8E5838F55D0}"/>
                </a:ext>
                <a:ext uri="{C183D7F6-B498-43B3-948B-1728B52AA6E4}">
                  <adec:decorative xmlns:adec="http://schemas.microsoft.com/office/drawing/2017/decorative" val="1"/>
                </a:ext>
              </a:extLst>
            </p:cNvPr>
            <p:cNvSpPr>
              <a:spLocks noChangeArrowheads="1"/>
            </p:cNvSpPr>
            <p:nvPr/>
          </p:nvSpPr>
          <p:spPr bwMode="auto">
            <a:xfrm flipH="1">
              <a:off x="2428597" y="5238656"/>
              <a:ext cx="802518" cy="1036217"/>
            </a:xfrm>
            <a:prstGeom prst="rect">
              <a:avLst/>
            </a:prstGeom>
            <a:solidFill>
              <a:srgbClr val="325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53" name="Rectangle 252">
            <a:extLst>
              <a:ext uri="{FF2B5EF4-FFF2-40B4-BE49-F238E27FC236}">
                <a16:creationId xmlns:a16="http://schemas.microsoft.com/office/drawing/2014/main" id="{6188558B-186E-BECD-3F0D-A5E2BD076F8A}"/>
              </a:ext>
            </a:extLst>
          </p:cNvPr>
          <p:cNvSpPr>
            <a:spLocks noChangeArrowheads="1"/>
          </p:cNvSpPr>
          <p:nvPr/>
        </p:nvSpPr>
        <p:spPr bwMode="auto">
          <a:xfrm flipH="1">
            <a:off x="3529013" y="5296991"/>
            <a:ext cx="13160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None/>
            </a:pPr>
            <a:r>
              <a:rPr lang="es-US" altLang="en-US" sz="1800" dirty="0">
                <a:solidFill>
                  <a:schemeClr val="bg1"/>
                </a:solidFill>
              </a:rPr>
              <a:t>Seguro de responsabilidad civil</a:t>
            </a:r>
          </a:p>
        </p:txBody>
      </p:sp>
      <p:grpSp>
        <p:nvGrpSpPr>
          <p:cNvPr id="255" name="Group 254">
            <a:extLst>
              <a:ext uri="{FF2B5EF4-FFF2-40B4-BE49-F238E27FC236}">
                <a16:creationId xmlns:a16="http://schemas.microsoft.com/office/drawing/2014/main" id="{80D35AC0-E138-34E6-F031-387389C9E1BB}"/>
              </a:ext>
              <a:ext uri="{C183D7F6-B498-43B3-948B-1728B52AA6E4}">
                <adec:decorative xmlns:adec="http://schemas.microsoft.com/office/drawing/2017/decorative" val="1"/>
              </a:ext>
            </a:extLst>
          </p:cNvPr>
          <p:cNvGrpSpPr>
            <a:grpSpLocks/>
          </p:cNvGrpSpPr>
          <p:nvPr/>
        </p:nvGrpSpPr>
        <p:grpSpPr bwMode="auto">
          <a:xfrm>
            <a:off x="7040563" y="4168775"/>
            <a:ext cx="2722562" cy="1036638"/>
            <a:chOff x="7041354" y="4201514"/>
            <a:chExt cx="2722052" cy="1036217"/>
          </a:xfrm>
        </p:grpSpPr>
        <p:sp>
          <p:nvSpPr>
            <p:cNvPr id="316" name="Isosceles Triangle 315" descr="&quot;&quot;">
              <a:extLst>
                <a:ext uri="{FF2B5EF4-FFF2-40B4-BE49-F238E27FC236}">
                  <a16:creationId xmlns:a16="http://schemas.microsoft.com/office/drawing/2014/main" id="{DE27D548-BF48-8381-D458-824EFCD3317A}"/>
                </a:ext>
              </a:extLst>
            </p:cNvPr>
            <p:cNvSpPr/>
            <p:nvPr/>
          </p:nvSpPr>
          <p:spPr bwMode="auto">
            <a:xfrm rot="10800000" flipH="1">
              <a:off x="7041354" y="5112369"/>
              <a:ext cx="1847504" cy="96799"/>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88" name="Rectangle 316">
              <a:extLst>
                <a:ext uri="{FF2B5EF4-FFF2-40B4-BE49-F238E27FC236}">
                  <a16:creationId xmlns:a16="http://schemas.microsoft.com/office/drawing/2014/main" id="{0BC8A36C-61D5-387B-2D1D-C8A556D93859}"/>
                </a:ext>
                <a:ext uri="{C183D7F6-B498-43B3-948B-1728B52AA6E4}">
                  <adec:decorative xmlns:adec="http://schemas.microsoft.com/office/drawing/2017/decorative" val="1"/>
                </a:ext>
              </a:extLst>
            </p:cNvPr>
            <p:cNvSpPr>
              <a:spLocks noChangeArrowheads="1"/>
            </p:cNvSpPr>
            <p:nvPr/>
          </p:nvSpPr>
          <p:spPr bwMode="auto">
            <a:xfrm flipH="1">
              <a:off x="7425611" y="4201514"/>
              <a:ext cx="2337795" cy="1036217"/>
            </a:xfrm>
            <a:prstGeom prst="rect">
              <a:avLst/>
            </a:prstGeom>
            <a:gradFill rotWithShape="1">
              <a:gsLst>
                <a:gs pos="0">
                  <a:srgbClr val="2A93FB"/>
                </a:gs>
                <a:gs pos="34000">
                  <a:srgbClr val="2A93FB"/>
                </a:gs>
                <a:gs pos="100000">
                  <a:srgbClr val="2276CA"/>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89" name="Rectangle 317">
              <a:extLst>
                <a:ext uri="{FF2B5EF4-FFF2-40B4-BE49-F238E27FC236}">
                  <a16:creationId xmlns:a16="http://schemas.microsoft.com/office/drawing/2014/main" id="{E65A5960-2D72-749C-BF2B-88C77390EA77}"/>
                </a:ext>
                <a:ext uri="{C183D7F6-B498-43B3-948B-1728B52AA6E4}">
                  <adec:decorative xmlns:adec="http://schemas.microsoft.com/office/drawing/2017/decorative" val="1"/>
                </a:ext>
              </a:extLst>
            </p:cNvPr>
            <p:cNvSpPr>
              <a:spLocks noChangeArrowheads="1"/>
            </p:cNvSpPr>
            <p:nvPr/>
          </p:nvSpPr>
          <p:spPr bwMode="auto">
            <a:xfrm flipH="1">
              <a:off x="7071996" y="4201514"/>
              <a:ext cx="802518" cy="1036217"/>
            </a:xfrm>
            <a:prstGeom prst="rect">
              <a:avLst/>
            </a:prstGeom>
            <a:solidFill>
              <a:srgbClr val="54A8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56" name="Rectangle 255">
            <a:extLst>
              <a:ext uri="{FF2B5EF4-FFF2-40B4-BE49-F238E27FC236}">
                <a16:creationId xmlns:a16="http://schemas.microsoft.com/office/drawing/2014/main" id="{F8320534-206F-B254-FF0D-9855B6CDDECE}"/>
              </a:ext>
            </a:extLst>
          </p:cNvPr>
          <p:cNvSpPr>
            <a:spLocks noChangeArrowheads="1"/>
          </p:cNvSpPr>
          <p:nvPr/>
        </p:nvSpPr>
        <p:spPr bwMode="auto">
          <a:xfrm flipH="1">
            <a:off x="7874000" y="4398853"/>
            <a:ext cx="1889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None/>
            </a:pPr>
            <a:r>
              <a:rPr lang="es-US" altLang="en-US" sz="1800" dirty="0">
                <a:solidFill>
                  <a:schemeClr val="bg1"/>
                </a:solidFill>
              </a:rPr>
              <a:t>Cobertura para veteranos</a:t>
            </a:r>
          </a:p>
        </p:txBody>
      </p:sp>
      <p:grpSp>
        <p:nvGrpSpPr>
          <p:cNvPr id="258" name="Group 257">
            <a:extLst>
              <a:ext uri="{FF2B5EF4-FFF2-40B4-BE49-F238E27FC236}">
                <a16:creationId xmlns:a16="http://schemas.microsoft.com/office/drawing/2014/main" id="{24C1DBE3-EF77-92D8-7CCA-12C841B9230F}"/>
              </a:ext>
              <a:ext uri="{C183D7F6-B498-43B3-948B-1728B52AA6E4}">
                <adec:decorative xmlns:adec="http://schemas.microsoft.com/office/drawing/2017/decorative" val="1"/>
              </a:ext>
            </a:extLst>
          </p:cNvPr>
          <p:cNvGrpSpPr>
            <a:grpSpLocks/>
          </p:cNvGrpSpPr>
          <p:nvPr/>
        </p:nvGrpSpPr>
        <p:grpSpPr bwMode="auto">
          <a:xfrm>
            <a:off x="2830513" y="4203700"/>
            <a:ext cx="2692400" cy="1036638"/>
            <a:chOff x="2830813" y="4201514"/>
            <a:chExt cx="2691409" cy="1036217"/>
          </a:xfrm>
        </p:grpSpPr>
        <p:sp>
          <p:nvSpPr>
            <p:cNvPr id="311" name="Isosceles Triangle 310" descr="&quot;&quot;">
              <a:extLst>
                <a:ext uri="{FF2B5EF4-FFF2-40B4-BE49-F238E27FC236}">
                  <a16:creationId xmlns:a16="http://schemas.microsoft.com/office/drawing/2014/main" id="{43CF6D47-3CEC-9EBD-1FDB-70023A9321D0}"/>
                </a:ext>
              </a:extLst>
            </p:cNvPr>
            <p:cNvSpPr/>
            <p:nvPr/>
          </p:nvSpPr>
          <p:spPr bwMode="auto">
            <a:xfrm rot="10800000" flipH="1">
              <a:off x="2838747" y="5112369"/>
              <a:ext cx="1847170" cy="96799"/>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85" name="Rectangle 311">
              <a:extLst>
                <a:ext uri="{FF2B5EF4-FFF2-40B4-BE49-F238E27FC236}">
                  <a16:creationId xmlns:a16="http://schemas.microsoft.com/office/drawing/2014/main" id="{94EBA676-ADD4-6F84-F054-C3ABF0353FEC}"/>
                </a:ext>
                <a:ext uri="{C183D7F6-B498-43B3-948B-1728B52AA6E4}">
                  <adec:decorative xmlns:adec="http://schemas.microsoft.com/office/drawing/2017/decorative" val="1"/>
                </a:ext>
              </a:extLst>
            </p:cNvPr>
            <p:cNvSpPr>
              <a:spLocks noChangeArrowheads="1"/>
            </p:cNvSpPr>
            <p:nvPr/>
          </p:nvSpPr>
          <p:spPr bwMode="auto">
            <a:xfrm flipH="1">
              <a:off x="3184427" y="4201514"/>
              <a:ext cx="2337795" cy="1036217"/>
            </a:xfrm>
            <a:prstGeom prst="rect">
              <a:avLst/>
            </a:prstGeom>
            <a:gradFill rotWithShape="1">
              <a:gsLst>
                <a:gs pos="0">
                  <a:srgbClr val="005490"/>
                </a:gs>
                <a:gs pos="34000">
                  <a:srgbClr val="005490"/>
                </a:gs>
                <a:gs pos="100000">
                  <a:srgbClr val="004474"/>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86" name="Rectangle 312">
              <a:extLst>
                <a:ext uri="{FF2B5EF4-FFF2-40B4-BE49-F238E27FC236}">
                  <a16:creationId xmlns:a16="http://schemas.microsoft.com/office/drawing/2014/main" id="{6C3A1625-BD95-9BAD-05ED-CD84AAEBDF58}"/>
                </a:ext>
                <a:ext uri="{C183D7F6-B498-43B3-948B-1728B52AA6E4}">
                  <adec:decorative xmlns:adec="http://schemas.microsoft.com/office/drawing/2017/decorative" val="1"/>
                </a:ext>
              </a:extLst>
            </p:cNvPr>
            <p:cNvSpPr>
              <a:spLocks noChangeArrowheads="1"/>
            </p:cNvSpPr>
            <p:nvPr/>
          </p:nvSpPr>
          <p:spPr bwMode="auto">
            <a:xfrm flipH="1">
              <a:off x="2830813" y="4201514"/>
              <a:ext cx="802518" cy="1036217"/>
            </a:xfrm>
            <a:prstGeom prst="rect">
              <a:avLst/>
            </a:prstGeom>
            <a:solidFill>
              <a:srgbClr val="327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59" name="Rectangle 258">
            <a:extLst>
              <a:ext uri="{FF2B5EF4-FFF2-40B4-BE49-F238E27FC236}">
                <a16:creationId xmlns:a16="http://schemas.microsoft.com/office/drawing/2014/main" id="{19B9141B-7612-4787-B48D-650BED1C388C}"/>
              </a:ext>
            </a:extLst>
          </p:cNvPr>
          <p:cNvSpPr>
            <a:spLocks noChangeArrowheads="1"/>
          </p:cNvSpPr>
          <p:nvPr/>
        </p:nvSpPr>
        <p:spPr bwMode="auto">
          <a:xfrm flipH="1">
            <a:off x="3830638" y="4398852"/>
            <a:ext cx="1525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None/>
            </a:pPr>
            <a:r>
              <a:rPr lang="es-US" altLang="en-US" sz="1800" dirty="0">
                <a:solidFill>
                  <a:schemeClr val="bg1"/>
                </a:solidFill>
              </a:rPr>
              <a:t>Seguro </a:t>
            </a:r>
            <a:br>
              <a:rPr lang="es-US" altLang="en-US" sz="1800" dirty="0">
                <a:solidFill>
                  <a:schemeClr val="bg1"/>
                </a:solidFill>
              </a:rPr>
            </a:br>
            <a:r>
              <a:rPr lang="es-US" altLang="en-US" sz="1800" dirty="0">
                <a:solidFill>
                  <a:schemeClr val="bg1"/>
                </a:solidFill>
              </a:rPr>
              <a:t>sin culpa</a:t>
            </a:r>
          </a:p>
        </p:txBody>
      </p:sp>
      <p:grpSp>
        <p:nvGrpSpPr>
          <p:cNvPr id="261" name="Group 260">
            <a:extLst>
              <a:ext uri="{FF2B5EF4-FFF2-40B4-BE49-F238E27FC236}">
                <a16:creationId xmlns:a16="http://schemas.microsoft.com/office/drawing/2014/main" id="{81EC8736-2FD4-5716-3EB6-0AD87174600A}"/>
              </a:ext>
              <a:ext uri="{C183D7F6-B498-43B3-948B-1728B52AA6E4}">
                <adec:decorative xmlns:adec="http://schemas.microsoft.com/office/drawing/2017/decorative" val="1"/>
              </a:ext>
            </a:extLst>
          </p:cNvPr>
          <p:cNvGrpSpPr>
            <a:grpSpLocks/>
          </p:cNvGrpSpPr>
          <p:nvPr/>
        </p:nvGrpSpPr>
        <p:grpSpPr bwMode="auto">
          <a:xfrm>
            <a:off x="6669088" y="3167063"/>
            <a:ext cx="2714625" cy="1036637"/>
            <a:chOff x="6669780" y="3164371"/>
            <a:chExt cx="2714636" cy="1036217"/>
          </a:xfrm>
        </p:grpSpPr>
        <p:sp>
          <p:nvSpPr>
            <p:cNvPr id="306" name="Isosceles Triangle 305" descr="&quot;&quot;">
              <a:extLst>
                <a:ext uri="{FF2B5EF4-FFF2-40B4-BE49-F238E27FC236}">
                  <a16:creationId xmlns:a16="http://schemas.microsoft.com/office/drawing/2014/main" id="{E61CDA45-1DC9-48F6-AFF0-F8F3CF0C5B61}"/>
                </a:ext>
              </a:extLst>
            </p:cNvPr>
            <p:cNvSpPr/>
            <p:nvPr/>
          </p:nvSpPr>
          <p:spPr bwMode="auto">
            <a:xfrm rot="10800000" flipH="1">
              <a:off x="6687242" y="4070466"/>
              <a:ext cx="1847857" cy="96799"/>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82" name="Rectangle 306">
              <a:extLst>
                <a:ext uri="{FF2B5EF4-FFF2-40B4-BE49-F238E27FC236}">
                  <a16:creationId xmlns:a16="http://schemas.microsoft.com/office/drawing/2014/main" id="{C2A09AC7-A8C6-C944-FA59-B5036CC80E26}"/>
                </a:ext>
                <a:ext uri="{C183D7F6-B498-43B3-948B-1728B52AA6E4}">
                  <adec:decorative xmlns:adec="http://schemas.microsoft.com/office/drawing/2017/decorative" val="1"/>
                </a:ext>
              </a:extLst>
            </p:cNvPr>
            <p:cNvSpPr>
              <a:spLocks noChangeArrowheads="1"/>
            </p:cNvSpPr>
            <p:nvPr/>
          </p:nvSpPr>
          <p:spPr bwMode="auto">
            <a:xfrm flipH="1">
              <a:off x="7046621" y="3164371"/>
              <a:ext cx="2337795" cy="1036217"/>
            </a:xfrm>
            <a:prstGeom prst="rect">
              <a:avLst/>
            </a:prstGeom>
            <a:gradFill rotWithShape="1">
              <a:gsLst>
                <a:gs pos="0">
                  <a:srgbClr val="0070C0"/>
                </a:gs>
                <a:gs pos="34000">
                  <a:srgbClr val="0070C0"/>
                </a:gs>
                <a:gs pos="100000">
                  <a:srgbClr val="005A9A"/>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83" name="Rectangle 307">
              <a:extLst>
                <a:ext uri="{FF2B5EF4-FFF2-40B4-BE49-F238E27FC236}">
                  <a16:creationId xmlns:a16="http://schemas.microsoft.com/office/drawing/2014/main" id="{2E7C39C9-5413-12DC-34A2-849AE653FC83}"/>
                </a:ext>
                <a:ext uri="{C183D7F6-B498-43B3-948B-1728B52AA6E4}">
                  <adec:decorative xmlns:adec="http://schemas.microsoft.com/office/drawing/2017/decorative" val="1"/>
                </a:ext>
              </a:extLst>
            </p:cNvPr>
            <p:cNvSpPr>
              <a:spLocks noChangeArrowheads="1"/>
            </p:cNvSpPr>
            <p:nvPr/>
          </p:nvSpPr>
          <p:spPr bwMode="auto">
            <a:xfrm flipH="1">
              <a:off x="6669780" y="3164371"/>
              <a:ext cx="802518" cy="1036217"/>
            </a:xfrm>
            <a:prstGeom prst="rect">
              <a:avLst/>
            </a:prstGeom>
            <a:solidFill>
              <a:srgbClr val="328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62" name="Rectangle 261">
            <a:extLst>
              <a:ext uri="{FF2B5EF4-FFF2-40B4-BE49-F238E27FC236}">
                <a16:creationId xmlns:a16="http://schemas.microsoft.com/office/drawing/2014/main" id="{D1E1D5D7-DBAA-0514-3953-2D2243A165FD}"/>
              </a:ext>
            </a:extLst>
          </p:cNvPr>
          <p:cNvSpPr>
            <a:spLocks noChangeArrowheads="1"/>
          </p:cNvSpPr>
          <p:nvPr/>
        </p:nvSpPr>
        <p:spPr bwMode="auto">
          <a:xfrm flipH="1">
            <a:off x="7661275" y="3500438"/>
            <a:ext cx="1533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r>
              <a:rPr lang="en-IN" altLang="en-US" sz="1800">
                <a:solidFill>
                  <a:schemeClr val="bg1"/>
                </a:solidFill>
              </a:rPr>
              <a:t>COBRA</a:t>
            </a:r>
          </a:p>
        </p:txBody>
      </p:sp>
      <p:grpSp>
        <p:nvGrpSpPr>
          <p:cNvPr id="264" name="Group 263">
            <a:extLst>
              <a:ext uri="{FF2B5EF4-FFF2-40B4-BE49-F238E27FC236}">
                <a16:creationId xmlns:a16="http://schemas.microsoft.com/office/drawing/2014/main" id="{B6DB08AC-CE3F-87B3-0E15-94AC589B050E}"/>
              </a:ext>
              <a:ext uri="{C183D7F6-B498-43B3-948B-1728B52AA6E4}">
                <adec:decorative xmlns:adec="http://schemas.microsoft.com/office/drawing/2017/decorative" val="1"/>
              </a:ext>
            </a:extLst>
          </p:cNvPr>
          <p:cNvGrpSpPr>
            <a:grpSpLocks/>
          </p:cNvGrpSpPr>
          <p:nvPr/>
        </p:nvGrpSpPr>
        <p:grpSpPr bwMode="auto">
          <a:xfrm>
            <a:off x="2428875" y="3167063"/>
            <a:ext cx="2714625" cy="1036637"/>
            <a:chOff x="2428597" y="3164371"/>
            <a:chExt cx="2714635" cy="1036217"/>
          </a:xfrm>
        </p:grpSpPr>
        <p:sp>
          <p:nvSpPr>
            <p:cNvPr id="301" name="Isosceles Triangle 300" descr="&quot;&quot;">
              <a:extLst>
                <a:ext uri="{FF2B5EF4-FFF2-40B4-BE49-F238E27FC236}">
                  <a16:creationId xmlns:a16="http://schemas.microsoft.com/office/drawing/2014/main" id="{C95B592A-8018-01F1-4875-9B47FC154362}"/>
                </a:ext>
              </a:extLst>
            </p:cNvPr>
            <p:cNvSpPr/>
            <p:nvPr/>
          </p:nvSpPr>
          <p:spPr bwMode="auto">
            <a:xfrm rot="10800000" flipH="1">
              <a:off x="2446060" y="4070466"/>
              <a:ext cx="1847857" cy="96799"/>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79" name="Rectangle 301">
              <a:extLst>
                <a:ext uri="{FF2B5EF4-FFF2-40B4-BE49-F238E27FC236}">
                  <a16:creationId xmlns:a16="http://schemas.microsoft.com/office/drawing/2014/main" id="{84CB79DB-59F8-352C-25EA-625D00E7D1D5}"/>
                </a:ext>
                <a:ext uri="{C183D7F6-B498-43B3-948B-1728B52AA6E4}">
                  <adec:decorative xmlns:adec="http://schemas.microsoft.com/office/drawing/2017/decorative" val="1"/>
                </a:ext>
              </a:extLst>
            </p:cNvPr>
            <p:cNvSpPr>
              <a:spLocks noChangeArrowheads="1"/>
            </p:cNvSpPr>
            <p:nvPr/>
          </p:nvSpPr>
          <p:spPr bwMode="auto">
            <a:xfrm flipH="1">
              <a:off x="2805437" y="3164371"/>
              <a:ext cx="2337795" cy="1036217"/>
            </a:xfrm>
            <a:prstGeom prst="rect">
              <a:avLst/>
            </a:prstGeom>
            <a:gradFill rotWithShape="1">
              <a:gsLst>
                <a:gs pos="0">
                  <a:srgbClr val="0070C0"/>
                </a:gs>
                <a:gs pos="34000">
                  <a:srgbClr val="0070C0"/>
                </a:gs>
                <a:gs pos="100000">
                  <a:srgbClr val="005A9A"/>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80" name="Rectangle 302">
              <a:extLst>
                <a:ext uri="{FF2B5EF4-FFF2-40B4-BE49-F238E27FC236}">
                  <a16:creationId xmlns:a16="http://schemas.microsoft.com/office/drawing/2014/main" id="{F39A987C-218F-98A1-79ED-12B5458F5BF6}"/>
                </a:ext>
                <a:ext uri="{C183D7F6-B498-43B3-948B-1728B52AA6E4}">
                  <adec:decorative xmlns:adec="http://schemas.microsoft.com/office/drawing/2017/decorative" val="1"/>
                </a:ext>
              </a:extLst>
            </p:cNvPr>
            <p:cNvSpPr>
              <a:spLocks noChangeArrowheads="1"/>
            </p:cNvSpPr>
            <p:nvPr/>
          </p:nvSpPr>
          <p:spPr bwMode="auto">
            <a:xfrm flipH="1">
              <a:off x="2428597" y="3164371"/>
              <a:ext cx="802518" cy="1036217"/>
            </a:xfrm>
            <a:prstGeom prst="rect">
              <a:avLst/>
            </a:prstGeom>
            <a:solidFill>
              <a:srgbClr val="328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65" name="Rectangle 264">
            <a:extLst>
              <a:ext uri="{FF2B5EF4-FFF2-40B4-BE49-F238E27FC236}">
                <a16:creationId xmlns:a16="http://schemas.microsoft.com/office/drawing/2014/main" id="{06A58A99-CD68-820D-889B-47CABF517387}"/>
              </a:ext>
            </a:extLst>
          </p:cNvPr>
          <p:cNvSpPr>
            <a:spLocks noChangeArrowheads="1"/>
          </p:cNvSpPr>
          <p:nvPr/>
        </p:nvSpPr>
        <p:spPr bwMode="auto">
          <a:xfrm flipH="1">
            <a:off x="3225800" y="3222129"/>
            <a:ext cx="19065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None/>
            </a:pPr>
            <a:r>
              <a:rPr lang="es-US" altLang="en-US" sz="1800" dirty="0">
                <a:solidFill>
                  <a:schemeClr val="bg1"/>
                </a:solidFill>
              </a:rPr>
              <a:t>Plan de Salud Grupal para Jubilados</a:t>
            </a:r>
          </a:p>
        </p:txBody>
      </p:sp>
      <p:grpSp>
        <p:nvGrpSpPr>
          <p:cNvPr id="267" name="Group 266">
            <a:extLst>
              <a:ext uri="{FF2B5EF4-FFF2-40B4-BE49-F238E27FC236}">
                <a16:creationId xmlns:a16="http://schemas.microsoft.com/office/drawing/2014/main" id="{74660D08-A4DD-91EE-D0F9-322CBC85CB7F}"/>
              </a:ext>
              <a:ext uri="{C183D7F6-B498-43B3-948B-1728B52AA6E4}">
                <adec:decorative xmlns:adec="http://schemas.microsoft.com/office/drawing/2017/decorative" val="1"/>
              </a:ext>
            </a:extLst>
          </p:cNvPr>
          <p:cNvGrpSpPr>
            <a:grpSpLocks/>
          </p:cNvGrpSpPr>
          <p:nvPr/>
        </p:nvGrpSpPr>
        <p:grpSpPr bwMode="auto">
          <a:xfrm>
            <a:off x="7072313" y="2130425"/>
            <a:ext cx="2690812" cy="1035050"/>
            <a:chOff x="7071996" y="2127228"/>
            <a:chExt cx="2691410" cy="1036217"/>
          </a:xfrm>
        </p:grpSpPr>
        <p:sp>
          <p:nvSpPr>
            <p:cNvPr id="296" name="Isosceles Triangle 295" descr="&quot;&quot;">
              <a:extLst>
                <a:ext uri="{FF2B5EF4-FFF2-40B4-BE49-F238E27FC236}">
                  <a16:creationId xmlns:a16="http://schemas.microsoft.com/office/drawing/2014/main" id="{ED47CDF6-5A4A-7E70-45D2-E214302E6917}"/>
                </a:ext>
              </a:extLst>
            </p:cNvPr>
            <p:cNvSpPr/>
            <p:nvPr/>
          </p:nvSpPr>
          <p:spPr bwMode="auto">
            <a:xfrm rot="10800000" flipH="1">
              <a:off x="7079935" y="3037892"/>
              <a:ext cx="1848261" cy="9694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76" name="Rectangle 296">
              <a:extLst>
                <a:ext uri="{FF2B5EF4-FFF2-40B4-BE49-F238E27FC236}">
                  <a16:creationId xmlns:a16="http://schemas.microsoft.com/office/drawing/2014/main" id="{6D2956C7-DD6A-8986-9255-44FE4C55E29F}"/>
                </a:ext>
                <a:ext uri="{C183D7F6-B498-43B3-948B-1728B52AA6E4}">
                  <adec:decorative xmlns:adec="http://schemas.microsoft.com/office/drawing/2017/decorative" val="1"/>
                </a:ext>
              </a:extLst>
            </p:cNvPr>
            <p:cNvSpPr>
              <a:spLocks noChangeArrowheads="1"/>
            </p:cNvSpPr>
            <p:nvPr/>
          </p:nvSpPr>
          <p:spPr bwMode="auto">
            <a:xfrm flipH="1">
              <a:off x="7425611" y="2127228"/>
              <a:ext cx="2337795" cy="1036217"/>
            </a:xfrm>
            <a:prstGeom prst="rect">
              <a:avLst/>
            </a:prstGeom>
            <a:gradFill rotWithShape="1">
              <a:gsLst>
                <a:gs pos="0">
                  <a:srgbClr val="005490"/>
                </a:gs>
                <a:gs pos="34000">
                  <a:srgbClr val="005490"/>
                </a:gs>
                <a:gs pos="100000">
                  <a:srgbClr val="004474"/>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77" name="Rectangle 297">
              <a:extLst>
                <a:ext uri="{FF2B5EF4-FFF2-40B4-BE49-F238E27FC236}">
                  <a16:creationId xmlns:a16="http://schemas.microsoft.com/office/drawing/2014/main" id="{6C13E892-1D25-DD17-3847-89DC0C327EB5}"/>
                </a:ext>
                <a:ext uri="{C183D7F6-B498-43B3-948B-1728B52AA6E4}">
                  <adec:decorative xmlns:adec="http://schemas.microsoft.com/office/drawing/2017/decorative" val="1"/>
                </a:ext>
              </a:extLst>
            </p:cNvPr>
            <p:cNvSpPr>
              <a:spLocks noChangeArrowheads="1"/>
            </p:cNvSpPr>
            <p:nvPr/>
          </p:nvSpPr>
          <p:spPr bwMode="auto">
            <a:xfrm flipH="1">
              <a:off x="7071996" y="2127228"/>
              <a:ext cx="802518" cy="1036217"/>
            </a:xfrm>
            <a:prstGeom prst="rect">
              <a:avLst/>
            </a:prstGeom>
            <a:solidFill>
              <a:srgbClr val="327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68" name="Rectangle 267">
            <a:extLst>
              <a:ext uri="{FF2B5EF4-FFF2-40B4-BE49-F238E27FC236}">
                <a16:creationId xmlns:a16="http://schemas.microsoft.com/office/drawing/2014/main" id="{ECBEDC0C-DC09-D290-E024-2D56A9656F4B}"/>
              </a:ext>
            </a:extLst>
          </p:cNvPr>
          <p:cNvSpPr>
            <a:spLocks noChangeArrowheads="1"/>
          </p:cNvSpPr>
          <p:nvPr/>
        </p:nvSpPr>
        <p:spPr bwMode="auto">
          <a:xfrm flipH="1">
            <a:off x="7680176" y="2201675"/>
            <a:ext cx="221773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ts val="0"/>
              </a:spcBef>
            </a:pPr>
            <a:r>
              <a:rPr lang="en-IN" altLang="en-US" sz="1300" dirty="0">
                <a:solidFill>
                  <a:schemeClr val="bg1"/>
                </a:solidFill>
              </a:rPr>
              <a:t>Federal</a:t>
            </a:r>
            <a:r>
              <a:rPr lang="es-US" altLang="en-US" sz="1300" dirty="0">
                <a:solidFill>
                  <a:schemeClr val="bg1"/>
                </a:solidFill>
              </a:rPr>
              <a:t>Federal </a:t>
            </a:r>
          </a:p>
          <a:p>
            <a:pPr algn="ctr" eaLnBrk="1" hangingPunct="1">
              <a:lnSpc>
                <a:spcPct val="100000"/>
              </a:lnSpc>
              <a:spcBef>
                <a:spcPts val="0"/>
              </a:spcBef>
            </a:pPr>
            <a:r>
              <a:rPr lang="es-US" altLang="en-US" sz="1300" dirty="0">
                <a:solidFill>
                  <a:schemeClr val="bg1"/>
                </a:solidFill>
              </a:rPr>
              <a:t>Programa de Beneficios </a:t>
            </a:r>
          </a:p>
          <a:p>
            <a:pPr algn="ctr" eaLnBrk="1" hangingPunct="1">
              <a:lnSpc>
                <a:spcPct val="100000"/>
              </a:lnSpc>
              <a:spcBef>
                <a:spcPts val="0"/>
              </a:spcBef>
            </a:pPr>
            <a:r>
              <a:rPr lang="es-US" altLang="en-US" sz="1300" dirty="0">
                <a:solidFill>
                  <a:schemeClr val="bg1"/>
                </a:solidFill>
              </a:rPr>
              <a:t>para Neumoconiosis (pulmón negro)</a:t>
            </a:r>
            <a:r>
              <a:rPr lang="en-IN" altLang="en-US" sz="1300" dirty="0">
                <a:solidFill>
                  <a:schemeClr val="bg1"/>
                </a:solidFill>
              </a:rPr>
              <a:t> </a:t>
            </a:r>
          </a:p>
        </p:txBody>
      </p:sp>
      <p:grpSp>
        <p:nvGrpSpPr>
          <p:cNvPr id="270" name="Group 269">
            <a:extLst>
              <a:ext uri="{FF2B5EF4-FFF2-40B4-BE49-F238E27FC236}">
                <a16:creationId xmlns:a16="http://schemas.microsoft.com/office/drawing/2014/main" id="{B968D2BE-4B6B-F161-C5A3-714D5F09DE5E}"/>
              </a:ext>
              <a:ext uri="{C183D7F6-B498-43B3-948B-1728B52AA6E4}">
                <adec:decorative xmlns:adec="http://schemas.microsoft.com/office/drawing/2017/decorative" val="1"/>
              </a:ext>
            </a:extLst>
          </p:cNvPr>
          <p:cNvGrpSpPr>
            <a:grpSpLocks/>
          </p:cNvGrpSpPr>
          <p:nvPr/>
        </p:nvGrpSpPr>
        <p:grpSpPr bwMode="auto">
          <a:xfrm>
            <a:off x="2830513" y="2130425"/>
            <a:ext cx="2692400" cy="1035050"/>
            <a:chOff x="2830813" y="2127228"/>
            <a:chExt cx="2691409" cy="1036217"/>
          </a:xfrm>
        </p:grpSpPr>
        <p:sp>
          <p:nvSpPr>
            <p:cNvPr id="291" name="Isosceles Triangle 290" descr="&quot;&quot;">
              <a:extLst>
                <a:ext uri="{FF2B5EF4-FFF2-40B4-BE49-F238E27FC236}">
                  <a16:creationId xmlns:a16="http://schemas.microsoft.com/office/drawing/2014/main" id="{45D2B46B-3B50-3AD9-D5B1-787531720B43}"/>
                </a:ext>
              </a:extLst>
            </p:cNvPr>
            <p:cNvSpPr/>
            <p:nvPr/>
          </p:nvSpPr>
          <p:spPr bwMode="auto">
            <a:xfrm rot="10800000" flipH="1">
              <a:off x="2848269" y="3033123"/>
              <a:ext cx="1847170" cy="96947"/>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73" name="Rectangle 291">
              <a:extLst>
                <a:ext uri="{FF2B5EF4-FFF2-40B4-BE49-F238E27FC236}">
                  <a16:creationId xmlns:a16="http://schemas.microsoft.com/office/drawing/2014/main" id="{2F8CCAE8-2E08-B53F-36E0-48E8F2DBCC03}"/>
                </a:ext>
                <a:ext uri="{C183D7F6-B498-43B3-948B-1728B52AA6E4}">
                  <adec:decorative xmlns:adec="http://schemas.microsoft.com/office/drawing/2017/decorative" val="1"/>
                </a:ext>
              </a:extLst>
            </p:cNvPr>
            <p:cNvSpPr>
              <a:spLocks noChangeArrowheads="1"/>
            </p:cNvSpPr>
            <p:nvPr/>
          </p:nvSpPr>
          <p:spPr bwMode="auto">
            <a:xfrm flipH="1">
              <a:off x="3184427" y="2127228"/>
              <a:ext cx="2337795" cy="1036217"/>
            </a:xfrm>
            <a:prstGeom prst="rect">
              <a:avLst/>
            </a:prstGeom>
            <a:gradFill rotWithShape="1">
              <a:gsLst>
                <a:gs pos="0">
                  <a:srgbClr val="2A93FB"/>
                </a:gs>
                <a:gs pos="34000">
                  <a:srgbClr val="2A93FB"/>
                </a:gs>
                <a:gs pos="100000">
                  <a:srgbClr val="2276CA"/>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74" name="Rectangle 292">
              <a:extLst>
                <a:ext uri="{FF2B5EF4-FFF2-40B4-BE49-F238E27FC236}">
                  <a16:creationId xmlns:a16="http://schemas.microsoft.com/office/drawing/2014/main" id="{24EC174A-E367-EA67-8709-31D1297F58B3}"/>
                </a:ext>
                <a:ext uri="{C183D7F6-B498-43B3-948B-1728B52AA6E4}">
                  <adec:decorative xmlns:adec="http://schemas.microsoft.com/office/drawing/2017/decorative" val="1"/>
                </a:ext>
              </a:extLst>
            </p:cNvPr>
            <p:cNvSpPr>
              <a:spLocks noChangeArrowheads="1"/>
            </p:cNvSpPr>
            <p:nvPr/>
          </p:nvSpPr>
          <p:spPr bwMode="auto">
            <a:xfrm flipH="1">
              <a:off x="2830813" y="2127228"/>
              <a:ext cx="802518" cy="1036217"/>
            </a:xfrm>
            <a:prstGeom prst="rect">
              <a:avLst/>
            </a:prstGeom>
            <a:solidFill>
              <a:srgbClr val="54A8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71" name="Rectangle 270">
            <a:extLst>
              <a:ext uri="{FF2B5EF4-FFF2-40B4-BE49-F238E27FC236}">
                <a16:creationId xmlns:a16="http://schemas.microsoft.com/office/drawing/2014/main" id="{48499738-78D1-34E0-2798-BE7525A83E3E}"/>
              </a:ext>
            </a:extLst>
          </p:cNvPr>
          <p:cNvSpPr>
            <a:spLocks noChangeArrowheads="1"/>
          </p:cNvSpPr>
          <p:nvPr/>
        </p:nvSpPr>
        <p:spPr bwMode="auto">
          <a:xfrm flipH="1">
            <a:off x="3914775" y="2186285"/>
            <a:ext cx="13160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None/>
            </a:pPr>
            <a:r>
              <a:rPr lang="es-US" altLang="en-US" sz="1800" dirty="0">
                <a:solidFill>
                  <a:schemeClr val="bg1"/>
                </a:solidFill>
              </a:rPr>
              <a:t>Plan de Salud Grupal</a:t>
            </a:r>
          </a:p>
        </p:txBody>
      </p:sp>
      <p:grpSp>
        <p:nvGrpSpPr>
          <p:cNvPr id="273" name="Group 272">
            <a:extLst>
              <a:ext uri="{FF2B5EF4-FFF2-40B4-BE49-F238E27FC236}">
                <a16:creationId xmlns:a16="http://schemas.microsoft.com/office/drawing/2014/main" id="{9F61520B-B7A4-2D47-0EC8-0A738C3D25D2}"/>
              </a:ext>
              <a:ext uri="{C183D7F6-B498-43B3-948B-1728B52AA6E4}">
                <adec:decorative xmlns:adec="http://schemas.microsoft.com/office/drawing/2017/decorative" val="1"/>
              </a:ext>
            </a:extLst>
          </p:cNvPr>
          <p:cNvGrpSpPr>
            <a:grpSpLocks/>
          </p:cNvGrpSpPr>
          <p:nvPr/>
        </p:nvGrpSpPr>
        <p:grpSpPr bwMode="auto">
          <a:xfrm>
            <a:off x="6669088" y="1092200"/>
            <a:ext cx="2714625" cy="1036638"/>
            <a:chOff x="6669780" y="1090085"/>
            <a:chExt cx="2714637" cy="1036217"/>
          </a:xfrm>
        </p:grpSpPr>
        <p:sp>
          <p:nvSpPr>
            <p:cNvPr id="286" name="Isosceles Triangle 285" descr="&quot;&quot;">
              <a:extLst>
                <a:ext uri="{FF2B5EF4-FFF2-40B4-BE49-F238E27FC236}">
                  <a16:creationId xmlns:a16="http://schemas.microsoft.com/office/drawing/2014/main" id="{3D00C1BE-D98F-CC4A-8351-D07F78207108}"/>
                </a:ext>
              </a:extLst>
            </p:cNvPr>
            <p:cNvSpPr/>
            <p:nvPr/>
          </p:nvSpPr>
          <p:spPr bwMode="auto">
            <a:xfrm rot="10800000" flipH="1">
              <a:off x="6687242" y="1996180"/>
              <a:ext cx="1847858" cy="96798"/>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70" name="Rectangle 286">
              <a:extLst>
                <a:ext uri="{FF2B5EF4-FFF2-40B4-BE49-F238E27FC236}">
                  <a16:creationId xmlns:a16="http://schemas.microsoft.com/office/drawing/2014/main" id="{499246DC-A21D-C551-9A52-9865E24E3141}"/>
                </a:ext>
                <a:ext uri="{C183D7F6-B498-43B3-948B-1728B52AA6E4}">
                  <adec:decorative xmlns:adec="http://schemas.microsoft.com/office/drawing/2017/decorative" val="1"/>
                </a:ext>
              </a:extLst>
            </p:cNvPr>
            <p:cNvSpPr>
              <a:spLocks noChangeArrowheads="1"/>
            </p:cNvSpPr>
            <p:nvPr/>
          </p:nvSpPr>
          <p:spPr bwMode="auto">
            <a:xfrm flipH="1">
              <a:off x="7046623" y="1090085"/>
              <a:ext cx="2337794" cy="1036217"/>
            </a:xfrm>
            <a:prstGeom prst="rect">
              <a:avLst/>
            </a:prstGeom>
            <a:gradFill rotWithShape="1">
              <a:gsLst>
                <a:gs pos="0">
                  <a:srgbClr val="003860"/>
                </a:gs>
                <a:gs pos="34000">
                  <a:srgbClr val="003860"/>
                </a:gs>
                <a:gs pos="100000">
                  <a:srgbClr val="002D4D"/>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71" name="Rectangle 287">
              <a:extLst>
                <a:ext uri="{FF2B5EF4-FFF2-40B4-BE49-F238E27FC236}">
                  <a16:creationId xmlns:a16="http://schemas.microsoft.com/office/drawing/2014/main" id="{22D22CD8-24F9-17A1-C27D-83EF26358A34}"/>
                </a:ext>
                <a:ext uri="{C183D7F6-B498-43B3-948B-1728B52AA6E4}">
                  <adec:decorative xmlns:adec="http://schemas.microsoft.com/office/drawing/2017/decorative" val="1"/>
                </a:ext>
              </a:extLst>
            </p:cNvPr>
            <p:cNvSpPr>
              <a:spLocks noChangeArrowheads="1"/>
            </p:cNvSpPr>
            <p:nvPr/>
          </p:nvSpPr>
          <p:spPr bwMode="auto">
            <a:xfrm flipH="1">
              <a:off x="6669780" y="1090085"/>
              <a:ext cx="802518" cy="1036217"/>
            </a:xfrm>
            <a:prstGeom prst="rect">
              <a:avLst/>
            </a:prstGeom>
            <a:solidFill>
              <a:srgbClr val="325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74" name="Rectangle 273">
            <a:extLst>
              <a:ext uri="{FF2B5EF4-FFF2-40B4-BE49-F238E27FC236}">
                <a16:creationId xmlns:a16="http://schemas.microsoft.com/office/drawing/2014/main" id="{283E76B8-22FB-99D8-BD2A-769438647EE8}"/>
              </a:ext>
            </a:extLst>
          </p:cNvPr>
          <p:cNvSpPr>
            <a:spLocks noChangeArrowheads="1"/>
          </p:cNvSpPr>
          <p:nvPr/>
        </p:nvSpPr>
        <p:spPr bwMode="auto">
          <a:xfrm flipH="1">
            <a:off x="7272338" y="1105992"/>
            <a:ext cx="22685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None/>
            </a:pPr>
            <a:r>
              <a:rPr lang="es-US" altLang="en-US" sz="1800" dirty="0">
                <a:solidFill>
                  <a:schemeClr val="bg1"/>
                </a:solidFill>
              </a:rPr>
              <a:t>Seguro de compensación a </a:t>
            </a:r>
            <a:br>
              <a:rPr lang="es-US" altLang="en-US" sz="1800" dirty="0">
                <a:solidFill>
                  <a:schemeClr val="bg1"/>
                </a:solidFill>
              </a:rPr>
            </a:br>
            <a:r>
              <a:rPr lang="es-US" altLang="en-US" sz="1800" dirty="0">
                <a:solidFill>
                  <a:schemeClr val="bg1"/>
                </a:solidFill>
              </a:rPr>
              <a:t>los trabajadores</a:t>
            </a:r>
          </a:p>
        </p:txBody>
      </p:sp>
      <p:grpSp>
        <p:nvGrpSpPr>
          <p:cNvPr id="276" name="Group 275">
            <a:extLst>
              <a:ext uri="{FF2B5EF4-FFF2-40B4-BE49-F238E27FC236}">
                <a16:creationId xmlns:a16="http://schemas.microsoft.com/office/drawing/2014/main" id="{5179F0AF-2577-7340-05E6-9C7A25B7DF91}"/>
              </a:ext>
              <a:ext uri="{C183D7F6-B498-43B3-948B-1728B52AA6E4}">
                <adec:decorative xmlns:adec="http://schemas.microsoft.com/office/drawing/2017/decorative" val="1"/>
              </a:ext>
            </a:extLst>
          </p:cNvPr>
          <p:cNvGrpSpPr>
            <a:grpSpLocks/>
          </p:cNvGrpSpPr>
          <p:nvPr/>
        </p:nvGrpSpPr>
        <p:grpSpPr bwMode="auto">
          <a:xfrm>
            <a:off x="2428875" y="1092200"/>
            <a:ext cx="2714625" cy="1036638"/>
            <a:chOff x="2428595" y="1090085"/>
            <a:chExt cx="2714636" cy="1036217"/>
          </a:xfrm>
        </p:grpSpPr>
        <p:sp>
          <p:nvSpPr>
            <p:cNvPr id="281" name="Isosceles Triangle 280" descr="&quot;&quot;">
              <a:extLst>
                <a:ext uri="{FF2B5EF4-FFF2-40B4-BE49-F238E27FC236}">
                  <a16:creationId xmlns:a16="http://schemas.microsoft.com/office/drawing/2014/main" id="{A9F02CFE-6360-6E66-6C06-B08E02041A09}"/>
                </a:ext>
              </a:extLst>
            </p:cNvPr>
            <p:cNvSpPr/>
            <p:nvPr/>
          </p:nvSpPr>
          <p:spPr bwMode="auto">
            <a:xfrm rot="10800000" flipH="1">
              <a:off x="2446058" y="1996180"/>
              <a:ext cx="1847857" cy="96798"/>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b="1">
                <a:solidFill>
                  <a:schemeClr val="bg1"/>
                </a:solidFill>
                <a:latin typeface="Calibri" panose="020F0502020204030204" pitchFamily="34" charset="0"/>
              </a:endParaRPr>
            </a:p>
          </p:txBody>
        </p:sp>
        <p:sp>
          <p:nvSpPr>
            <p:cNvPr id="61467" name="Rectangle 281">
              <a:extLst>
                <a:ext uri="{FF2B5EF4-FFF2-40B4-BE49-F238E27FC236}">
                  <a16:creationId xmlns:a16="http://schemas.microsoft.com/office/drawing/2014/main" id="{CA436994-EBA7-5C4D-473F-59DC8C528C9B}"/>
                </a:ext>
                <a:ext uri="{C183D7F6-B498-43B3-948B-1728B52AA6E4}">
                  <adec:decorative xmlns:adec="http://schemas.microsoft.com/office/drawing/2017/decorative" val="1"/>
                </a:ext>
              </a:extLst>
            </p:cNvPr>
            <p:cNvSpPr>
              <a:spLocks noChangeArrowheads="1"/>
            </p:cNvSpPr>
            <p:nvPr/>
          </p:nvSpPr>
          <p:spPr bwMode="auto">
            <a:xfrm flipH="1">
              <a:off x="2805437" y="1090085"/>
              <a:ext cx="2337794" cy="1036217"/>
            </a:xfrm>
            <a:prstGeom prst="rect">
              <a:avLst/>
            </a:prstGeom>
            <a:gradFill rotWithShape="1">
              <a:gsLst>
                <a:gs pos="0">
                  <a:srgbClr val="40B0FF"/>
                </a:gs>
                <a:gs pos="34000">
                  <a:srgbClr val="40B0FF"/>
                </a:gs>
                <a:gs pos="100000">
                  <a:srgbClr val="338DCD"/>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sp>
          <p:nvSpPr>
            <p:cNvPr id="61468" name="Rectangle 282">
              <a:extLst>
                <a:ext uri="{FF2B5EF4-FFF2-40B4-BE49-F238E27FC236}">
                  <a16:creationId xmlns:a16="http://schemas.microsoft.com/office/drawing/2014/main" id="{40218D59-D66D-3C78-83BD-B34B54DFE6CF}"/>
                </a:ext>
                <a:ext uri="{C183D7F6-B498-43B3-948B-1728B52AA6E4}">
                  <adec:decorative xmlns:adec="http://schemas.microsoft.com/office/drawing/2017/decorative" val="1"/>
                </a:ext>
              </a:extLst>
            </p:cNvPr>
            <p:cNvSpPr>
              <a:spLocks noChangeArrowheads="1"/>
            </p:cNvSpPr>
            <p:nvPr/>
          </p:nvSpPr>
          <p:spPr bwMode="auto">
            <a:xfrm flipH="1">
              <a:off x="2428595" y="1090085"/>
              <a:ext cx="802518" cy="1036217"/>
            </a:xfrm>
            <a:prstGeom prst="rect">
              <a:avLst/>
            </a:prstGeom>
            <a:solidFill>
              <a:srgbClr val="65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endParaRPr lang="en-US" altLang="en-US" sz="2000">
                <a:solidFill>
                  <a:schemeClr val="bg1"/>
                </a:solidFill>
                <a:latin typeface="Calibri" panose="020F0502020204030204" pitchFamily="34" charset="0"/>
              </a:endParaRPr>
            </a:p>
          </p:txBody>
        </p:sp>
      </p:grpSp>
      <p:sp>
        <p:nvSpPr>
          <p:cNvPr id="278" name="Rectangle 277">
            <a:extLst>
              <a:ext uri="{FF2B5EF4-FFF2-40B4-BE49-F238E27FC236}">
                <a16:creationId xmlns:a16="http://schemas.microsoft.com/office/drawing/2014/main" id="{4373ED06-888C-514C-9429-3F5E80A70207}"/>
              </a:ext>
            </a:extLst>
          </p:cNvPr>
          <p:cNvSpPr>
            <a:spLocks noChangeArrowheads="1"/>
          </p:cNvSpPr>
          <p:nvPr/>
        </p:nvSpPr>
        <p:spPr bwMode="auto">
          <a:xfrm flipH="1">
            <a:off x="3406775" y="1425575"/>
            <a:ext cx="1562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ClrTx/>
              <a:buFontTx/>
              <a:buNone/>
            </a:pPr>
            <a:r>
              <a:rPr lang="en-IN" altLang="en-US" sz="1800" dirty="0">
                <a:solidFill>
                  <a:schemeClr val="bg1"/>
                </a:solidFill>
              </a:rPr>
              <a:t>Medicaid</a:t>
            </a:r>
          </a:p>
        </p:txBody>
      </p:sp>
      <p:sp>
        <p:nvSpPr>
          <p:cNvPr id="61463" name="Footer Placeholder 4">
            <a:extLst>
              <a:ext uri="{FF2B5EF4-FFF2-40B4-BE49-F238E27FC236}">
                <a16:creationId xmlns:a16="http://schemas.microsoft.com/office/drawing/2014/main" id="{14EDC596-A65A-EC13-75F3-28030C055710}"/>
              </a:ext>
            </a:extLst>
          </p:cNvPr>
          <p:cNvSpPr>
            <a:spLocks noGrp="1" noChangeArrowheads="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US" altLang="en-US" dirty="0">
                <a:solidFill>
                  <a:srgbClr val="8FAADC"/>
                </a:solidFill>
                <a:latin typeface="Arial" panose="020B0604020202020204" pitchFamily="34" charset="0"/>
                <a:cs typeface="Arial" panose="020B0604020202020204" pitchFamily="34" charset="0"/>
              </a:rPr>
              <a:t>Coordinación de Beneficios</a:t>
            </a:r>
          </a:p>
        </p:txBody>
      </p:sp>
      <p:sp>
        <p:nvSpPr>
          <p:cNvPr id="61464" name="Slide Number Placeholder 2">
            <a:extLst>
              <a:ext uri="{FF2B5EF4-FFF2-40B4-BE49-F238E27FC236}">
                <a16:creationId xmlns:a16="http://schemas.microsoft.com/office/drawing/2014/main" id="{DD587C0D-9B35-8AA6-BAC5-6246DC431EC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593D257-463D-4128-8E82-936F0A5B103E}" type="slidenum">
              <a:rPr lang="en-US" altLang="en-US">
                <a:solidFill>
                  <a:srgbClr val="8FAADC"/>
                </a:solidFill>
                <a:latin typeface="Arial" panose="020B0604020202020204" pitchFamily="34" charset="0"/>
              </a:rPr>
              <a:pPr fontAlgn="base">
                <a:spcBef>
                  <a:spcPct val="0"/>
                </a:spcBef>
                <a:spcAft>
                  <a:spcPct val="0"/>
                </a:spcAft>
              </a:pPr>
              <a:t>13</a:t>
            </a:fld>
            <a:endParaRPr lang="en-US" altLang="en-US">
              <a:solidFill>
                <a:srgbClr val="8FAADC"/>
              </a:solidFill>
              <a:latin typeface="Arial" panose="020B0604020202020204" pitchFamily="34" charset="0"/>
            </a:endParaRPr>
          </a:p>
        </p:txBody>
      </p:sp>
      <p:sp>
        <p:nvSpPr>
          <p:cNvPr id="61465" name="Date Placeholder 1">
            <a:extLst>
              <a:ext uri="{FF2B5EF4-FFF2-40B4-BE49-F238E27FC236}">
                <a16:creationId xmlns:a16="http://schemas.microsoft.com/office/drawing/2014/main" id="{C37F7694-3EBA-466C-7BC4-1497CF3317F0}"/>
              </a:ext>
            </a:extLst>
          </p:cNvPr>
          <p:cNvSpPr>
            <a:spLocks noGrp="1" noChangeArrowheads="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US" altLang="en-US" dirty="0">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fill="hold"/>
                                        <p:tgtEl>
                                          <p:spTgt spid="249"/>
                                        </p:tgtEl>
                                        <p:attrNameLst>
                                          <p:attrName>ppt_x</p:attrName>
                                        </p:attrNameLst>
                                      </p:cBhvr>
                                      <p:tavLst>
                                        <p:tav tm="0">
                                          <p:val>
                                            <p:strVal val="#ppt_x"/>
                                          </p:val>
                                        </p:tav>
                                        <p:tav tm="100000">
                                          <p:val>
                                            <p:strVal val="#ppt_x"/>
                                          </p:val>
                                        </p:tav>
                                      </p:tavLst>
                                    </p:anim>
                                    <p:anim calcmode="lin" valueType="num">
                                      <p:cBhvr additive="base">
                                        <p:cTn id="8" dur="500" fill="hold"/>
                                        <p:tgtEl>
                                          <p:spTgt spid="2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anim calcmode="lin" valueType="num">
                                      <p:cBhvr additive="base">
                                        <p:cTn id="15" dur="500" fill="hold"/>
                                        <p:tgtEl>
                                          <p:spTgt spid="252"/>
                                        </p:tgtEl>
                                        <p:attrNameLst>
                                          <p:attrName>ppt_x</p:attrName>
                                        </p:attrNameLst>
                                      </p:cBhvr>
                                      <p:tavLst>
                                        <p:tav tm="0">
                                          <p:val>
                                            <p:strVal val="#ppt_x"/>
                                          </p:val>
                                        </p:tav>
                                        <p:tav tm="100000">
                                          <p:val>
                                            <p:strVal val="#ppt_x"/>
                                          </p:val>
                                        </p:tav>
                                      </p:tavLst>
                                    </p:anim>
                                    <p:anim calcmode="lin" valueType="num">
                                      <p:cBhvr additive="base">
                                        <p:cTn id="16" dur="500" fill="hold"/>
                                        <p:tgtEl>
                                          <p:spTgt spid="25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3"/>
                                        </p:tgtEl>
                                        <p:attrNameLst>
                                          <p:attrName>style.visibility</p:attrName>
                                        </p:attrNameLst>
                                      </p:cBhvr>
                                      <p:to>
                                        <p:strVal val="visible"/>
                                      </p:to>
                                    </p:set>
                                    <p:anim calcmode="lin" valueType="num">
                                      <p:cBhvr additive="base">
                                        <p:cTn id="19" dur="500" fill="hold"/>
                                        <p:tgtEl>
                                          <p:spTgt spid="253"/>
                                        </p:tgtEl>
                                        <p:attrNameLst>
                                          <p:attrName>ppt_x</p:attrName>
                                        </p:attrNameLst>
                                      </p:cBhvr>
                                      <p:tavLst>
                                        <p:tav tm="0">
                                          <p:val>
                                            <p:strVal val="#ppt_x"/>
                                          </p:val>
                                        </p:tav>
                                        <p:tav tm="100000">
                                          <p:val>
                                            <p:strVal val="#ppt_x"/>
                                          </p:val>
                                        </p:tav>
                                      </p:tavLst>
                                    </p:anim>
                                    <p:anim calcmode="lin" valueType="num">
                                      <p:cBhvr additive="base">
                                        <p:cTn id="20" dur="500" fill="hold"/>
                                        <p:tgtEl>
                                          <p:spTgt spid="25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5"/>
                                        </p:tgtEl>
                                        <p:attrNameLst>
                                          <p:attrName>style.visibility</p:attrName>
                                        </p:attrNameLst>
                                      </p:cBhvr>
                                      <p:to>
                                        <p:strVal val="visible"/>
                                      </p:to>
                                    </p:set>
                                    <p:anim calcmode="lin" valueType="num">
                                      <p:cBhvr additive="base">
                                        <p:cTn id="23" dur="500" fill="hold"/>
                                        <p:tgtEl>
                                          <p:spTgt spid="255"/>
                                        </p:tgtEl>
                                        <p:attrNameLst>
                                          <p:attrName>ppt_x</p:attrName>
                                        </p:attrNameLst>
                                      </p:cBhvr>
                                      <p:tavLst>
                                        <p:tav tm="0">
                                          <p:val>
                                            <p:strVal val="#ppt_x"/>
                                          </p:val>
                                        </p:tav>
                                        <p:tav tm="100000">
                                          <p:val>
                                            <p:strVal val="#ppt_x"/>
                                          </p:val>
                                        </p:tav>
                                      </p:tavLst>
                                    </p:anim>
                                    <p:anim calcmode="lin" valueType="num">
                                      <p:cBhvr additive="base">
                                        <p:cTn id="24" dur="500" fill="hold"/>
                                        <p:tgtEl>
                                          <p:spTgt spid="2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6"/>
                                        </p:tgtEl>
                                        <p:attrNameLst>
                                          <p:attrName>style.visibility</p:attrName>
                                        </p:attrNameLst>
                                      </p:cBhvr>
                                      <p:to>
                                        <p:strVal val="visible"/>
                                      </p:to>
                                    </p:set>
                                    <p:anim calcmode="lin" valueType="num">
                                      <p:cBhvr additive="base">
                                        <p:cTn id="27" dur="500" fill="hold"/>
                                        <p:tgtEl>
                                          <p:spTgt spid="256"/>
                                        </p:tgtEl>
                                        <p:attrNameLst>
                                          <p:attrName>ppt_x</p:attrName>
                                        </p:attrNameLst>
                                      </p:cBhvr>
                                      <p:tavLst>
                                        <p:tav tm="0">
                                          <p:val>
                                            <p:strVal val="#ppt_x"/>
                                          </p:val>
                                        </p:tav>
                                        <p:tav tm="100000">
                                          <p:val>
                                            <p:strVal val="#ppt_x"/>
                                          </p:val>
                                        </p:tav>
                                      </p:tavLst>
                                    </p:anim>
                                    <p:anim calcmode="lin" valueType="num">
                                      <p:cBhvr additive="base">
                                        <p:cTn id="28" dur="500" fill="hold"/>
                                        <p:tgtEl>
                                          <p:spTgt spid="25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8"/>
                                        </p:tgtEl>
                                        <p:attrNameLst>
                                          <p:attrName>style.visibility</p:attrName>
                                        </p:attrNameLst>
                                      </p:cBhvr>
                                      <p:to>
                                        <p:strVal val="visible"/>
                                      </p:to>
                                    </p:set>
                                    <p:anim calcmode="lin" valueType="num">
                                      <p:cBhvr additive="base">
                                        <p:cTn id="31" dur="500" fill="hold"/>
                                        <p:tgtEl>
                                          <p:spTgt spid="258"/>
                                        </p:tgtEl>
                                        <p:attrNameLst>
                                          <p:attrName>ppt_x</p:attrName>
                                        </p:attrNameLst>
                                      </p:cBhvr>
                                      <p:tavLst>
                                        <p:tav tm="0">
                                          <p:val>
                                            <p:strVal val="#ppt_x"/>
                                          </p:val>
                                        </p:tav>
                                        <p:tav tm="100000">
                                          <p:val>
                                            <p:strVal val="#ppt_x"/>
                                          </p:val>
                                        </p:tav>
                                      </p:tavLst>
                                    </p:anim>
                                    <p:anim calcmode="lin" valueType="num">
                                      <p:cBhvr additive="base">
                                        <p:cTn id="32" dur="500" fill="hold"/>
                                        <p:tgtEl>
                                          <p:spTgt spid="25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9"/>
                                        </p:tgtEl>
                                        <p:attrNameLst>
                                          <p:attrName>style.visibility</p:attrName>
                                        </p:attrNameLst>
                                      </p:cBhvr>
                                      <p:to>
                                        <p:strVal val="visible"/>
                                      </p:to>
                                    </p:set>
                                    <p:anim calcmode="lin" valueType="num">
                                      <p:cBhvr additive="base">
                                        <p:cTn id="35" dur="500" fill="hold"/>
                                        <p:tgtEl>
                                          <p:spTgt spid="259"/>
                                        </p:tgtEl>
                                        <p:attrNameLst>
                                          <p:attrName>ppt_x</p:attrName>
                                        </p:attrNameLst>
                                      </p:cBhvr>
                                      <p:tavLst>
                                        <p:tav tm="0">
                                          <p:val>
                                            <p:strVal val="#ppt_x"/>
                                          </p:val>
                                        </p:tav>
                                        <p:tav tm="100000">
                                          <p:val>
                                            <p:strVal val="#ppt_x"/>
                                          </p:val>
                                        </p:tav>
                                      </p:tavLst>
                                    </p:anim>
                                    <p:anim calcmode="lin" valueType="num">
                                      <p:cBhvr additive="base">
                                        <p:cTn id="36" dur="500" fill="hold"/>
                                        <p:tgtEl>
                                          <p:spTgt spid="2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1"/>
                                        </p:tgtEl>
                                        <p:attrNameLst>
                                          <p:attrName>style.visibility</p:attrName>
                                        </p:attrNameLst>
                                      </p:cBhvr>
                                      <p:to>
                                        <p:strVal val="visible"/>
                                      </p:to>
                                    </p:set>
                                    <p:anim calcmode="lin" valueType="num">
                                      <p:cBhvr additive="base">
                                        <p:cTn id="39" dur="500" fill="hold"/>
                                        <p:tgtEl>
                                          <p:spTgt spid="261"/>
                                        </p:tgtEl>
                                        <p:attrNameLst>
                                          <p:attrName>ppt_x</p:attrName>
                                        </p:attrNameLst>
                                      </p:cBhvr>
                                      <p:tavLst>
                                        <p:tav tm="0">
                                          <p:val>
                                            <p:strVal val="#ppt_x"/>
                                          </p:val>
                                        </p:tav>
                                        <p:tav tm="100000">
                                          <p:val>
                                            <p:strVal val="#ppt_x"/>
                                          </p:val>
                                        </p:tav>
                                      </p:tavLst>
                                    </p:anim>
                                    <p:anim calcmode="lin" valueType="num">
                                      <p:cBhvr additive="base">
                                        <p:cTn id="40" dur="500" fill="hold"/>
                                        <p:tgtEl>
                                          <p:spTgt spid="26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2"/>
                                        </p:tgtEl>
                                        <p:attrNameLst>
                                          <p:attrName>style.visibility</p:attrName>
                                        </p:attrNameLst>
                                      </p:cBhvr>
                                      <p:to>
                                        <p:strVal val="visible"/>
                                      </p:to>
                                    </p:set>
                                    <p:anim calcmode="lin" valueType="num">
                                      <p:cBhvr additive="base">
                                        <p:cTn id="43" dur="500" fill="hold"/>
                                        <p:tgtEl>
                                          <p:spTgt spid="262"/>
                                        </p:tgtEl>
                                        <p:attrNameLst>
                                          <p:attrName>ppt_x</p:attrName>
                                        </p:attrNameLst>
                                      </p:cBhvr>
                                      <p:tavLst>
                                        <p:tav tm="0">
                                          <p:val>
                                            <p:strVal val="#ppt_x"/>
                                          </p:val>
                                        </p:tav>
                                        <p:tav tm="100000">
                                          <p:val>
                                            <p:strVal val="#ppt_x"/>
                                          </p:val>
                                        </p:tav>
                                      </p:tavLst>
                                    </p:anim>
                                    <p:anim calcmode="lin" valueType="num">
                                      <p:cBhvr additive="base">
                                        <p:cTn id="44" dur="500" fill="hold"/>
                                        <p:tgtEl>
                                          <p:spTgt spid="26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4"/>
                                        </p:tgtEl>
                                        <p:attrNameLst>
                                          <p:attrName>style.visibility</p:attrName>
                                        </p:attrNameLst>
                                      </p:cBhvr>
                                      <p:to>
                                        <p:strVal val="visible"/>
                                      </p:to>
                                    </p:set>
                                    <p:anim calcmode="lin" valueType="num">
                                      <p:cBhvr additive="base">
                                        <p:cTn id="47" dur="500" fill="hold"/>
                                        <p:tgtEl>
                                          <p:spTgt spid="264"/>
                                        </p:tgtEl>
                                        <p:attrNameLst>
                                          <p:attrName>ppt_x</p:attrName>
                                        </p:attrNameLst>
                                      </p:cBhvr>
                                      <p:tavLst>
                                        <p:tav tm="0">
                                          <p:val>
                                            <p:strVal val="#ppt_x"/>
                                          </p:val>
                                        </p:tav>
                                        <p:tav tm="100000">
                                          <p:val>
                                            <p:strVal val="#ppt_x"/>
                                          </p:val>
                                        </p:tav>
                                      </p:tavLst>
                                    </p:anim>
                                    <p:anim calcmode="lin" valueType="num">
                                      <p:cBhvr additive="base">
                                        <p:cTn id="48" dur="500" fill="hold"/>
                                        <p:tgtEl>
                                          <p:spTgt spid="26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5"/>
                                        </p:tgtEl>
                                        <p:attrNameLst>
                                          <p:attrName>style.visibility</p:attrName>
                                        </p:attrNameLst>
                                      </p:cBhvr>
                                      <p:to>
                                        <p:strVal val="visible"/>
                                      </p:to>
                                    </p:set>
                                    <p:anim calcmode="lin" valueType="num">
                                      <p:cBhvr additive="base">
                                        <p:cTn id="51" dur="500" fill="hold"/>
                                        <p:tgtEl>
                                          <p:spTgt spid="265"/>
                                        </p:tgtEl>
                                        <p:attrNameLst>
                                          <p:attrName>ppt_x</p:attrName>
                                        </p:attrNameLst>
                                      </p:cBhvr>
                                      <p:tavLst>
                                        <p:tav tm="0">
                                          <p:val>
                                            <p:strVal val="#ppt_x"/>
                                          </p:val>
                                        </p:tav>
                                        <p:tav tm="100000">
                                          <p:val>
                                            <p:strVal val="#ppt_x"/>
                                          </p:val>
                                        </p:tav>
                                      </p:tavLst>
                                    </p:anim>
                                    <p:anim calcmode="lin" valueType="num">
                                      <p:cBhvr additive="base">
                                        <p:cTn id="52" dur="500" fill="hold"/>
                                        <p:tgtEl>
                                          <p:spTgt spid="26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7"/>
                                        </p:tgtEl>
                                        <p:attrNameLst>
                                          <p:attrName>style.visibility</p:attrName>
                                        </p:attrNameLst>
                                      </p:cBhvr>
                                      <p:to>
                                        <p:strVal val="visible"/>
                                      </p:to>
                                    </p:set>
                                    <p:anim calcmode="lin" valueType="num">
                                      <p:cBhvr additive="base">
                                        <p:cTn id="55" dur="500" fill="hold"/>
                                        <p:tgtEl>
                                          <p:spTgt spid="267"/>
                                        </p:tgtEl>
                                        <p:attrNameLst>
                                          <p:attrName>ppt_x</p:attrName>
                                        </p:attrNameLst>
                                      </p:cBhvr>
                                      <p:tavLst>
                                        <p:tav tm="0">
                                          <p:val>
                                            <p:strVal val="#ppt_x"/>
                                          </p:val>
                                        </p:tav>
                                        <p:tav tm="100000">
                                          <p:val>
                                            <p:strVal val="#ppt_x"/>
                                          </p:val>
                                        </p:tav>
                                      </p:tavLst>
                                    </p:anim>
                                    <p:anim calcmode="lin" valueType="num">
                                      <p:cBhvr additive="base">
                                        <p:cTn id="56" dur="500" fill="hold"/>
                                        <p:tgtEl>
                                          <p:spTgt spid="26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8"/>
                                        </p:tgtEl>
                                        <p:attrNameLst>
                                          <p:attrName>style.visibility</p:attrName>
                                        </p:attrNameLst>
                                      </p:cBhvr>
                                      <p:to>
                                        <p:strVal val="visible"/>
                                      </p:to>
                                    </p:set>
                                    <p:anim calcmode="lin" valueType="num">
                                      <p:cBhvr additive="base">
                                        <p:cTn id="59" dur="500" fill="hold"/>
                                        <p:tgtEl>
                                          <p:spTgt spid="268"/>
                                        </p:tgtEl>
                                        <p:attrNameLst>
                                          <p:attrName>ppt_x</p:attrName>
                                        </p:attrNameLst>
                                      </p:cBhvr>
                                      <p:tavLst>
                                        <p:tav tm="0">
                                          <p:val>
                                            <p:strVal val="#ppt_x"/>
                                          </p:val>
                                        </p:tav>
                                        <p:tav tm="100000">
                                          <p:val>
                                            <p:strVal val="#ppt_x"/>
                                          </p:val>
                                        </p:tav>
                                      </p:tavLst>
                                    </p:anim>
                                    <p:anim calcmode="lin" valueType="num">
                                      <p:cBhvr additive="base">
                                        <p:cTn id="60" dur="500" fill="hold"/>
                                        <p:tgtEl>
                                          <p:spTgt spid="26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70"/>
                                        </p:tgtEl>
                                        <p:attrNameLst>
                                          <p:attrName>style.visibility</p:attrName>
                                        </p:attrNameLst>
                                      </p:cBhvr>
                                      <p:to>
                                        <p:strVal val="visible"/>
                                      </p:to>
                                    </p:set>
                                    <p:anim calcmode="lin" valueType="num">
                                      <p:cBhvr additive="base">
                                        <p:cTn id="63" dur="500" fill="hold"/>
                                        <p:tgtEl>
                                          <p:spTgt spid="270"/>
                                        </p:tgtEl>
                                        <p:attrNameLst>
                                          <p:attrName>ppt_x</p:attrName>
                                        </p:attrNameLst>
                                      </p:cBhvr>
                                      <p:tavLst>
                                        <p:tav tm="0">
                                          <p:val>
                                            <p:strVal val="#ppt_x"/>
                                          </p:val>
                                        </p:tav>
                                        <p:tav tm="100000">
                                          <p:val>
                                            <p:strVal val="#ppt_x"/>
                                          </p:val>
                                        </p:tav>
                                      </p:tavLst>
                                    </p:anim>
                                    <p:anim calcmode="lin" valueType="num">
                                      <p:cBhvr additive="base">
                                        <p:cTn id="64" dur="500" fill="hold"/>
                                        <p:tgtEl>
                                          <p:spTgt spid="27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71"/>
                                        </p:tgtEl>
                                        <p:attrNameLst>
                                          <p:attrName>style.visibility</p:attrName>
                                        </p:attrNameLst>
                                      </p:cBhvr>
                                      <p:to>
                                        <p:strVal val="visible"/>
                                      </p:to>
                                    </p:set>
                                    <p:anim calcmode="lin" valueType="num">
                                      <p:cBhvr additive="base">
                                        <p:cTn id="67" dur="500" fill="hold"/>
                                        <p:tgtEl>
                                          <p:spTgt spid="271"/>
                                        </p:tgtEl>
                                        <p:attrNameLst>
                                          <p:attrName>ppt_x</p:attrName>
                                        </p:attrNameLst>
                                      </p:cBhvr>
                                      <p:tavLst>
                                        <p:tav tm="0">
                                          <p:val>
                                            <p:strVal val="#ppt_x"/>
                                          </p:val>
                                        </p:tav>
                                        <p:tav tm="100000">
                                          <p:val>
                                            <p:strVal val="#ppt_x"/>
                                          </p:val>
                                        </p:tav>
                                      </p:tavLst>
                                    </p:anim>
                                    <p:anim calcmode="lin" valueType="num">
                                      <p:cBhvr additive="base">
                                        <p:cTn id="68" dur="500" fill="hold"/>
                                        <p:tgtEl>
                                          <p:spTgt spid="27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73"/>
                                        </p:tgtEl>
                                        <p:attrNameLst>
                                          <p:attrName>style.visibility</p:attrName>
                                        </p:attrNameLst>
                                      </p:cBhvr>
                                      <p:to>
                                        <p:strVal val="visible"/>
                                      </p:to>
                                    </p:set>
                                    <p:anim calcmode="lin" valueType="num">
                                      <p:cBhvr additive="base">
                                        <p:cTn id="71" dur="500" fill="hold"/>
                                        <p:tgtEl>
                                          <p:spTgt spid="273"/>
                                        </p:tgtEl>
                                        <p:attrNameLst>
                                          <p:attrName>ppt_x</p:attrName>
                                        </p:attrNameLst>
                                      </p:cBhvr>
                                      <p:tavLst>
                                        <p:tav tm="0">
                                          <p:val>
                                            <p:strVal val="#ppt_x"/>
                                          </p:val>
                                        </p:tav>
                                        <p:tav tm="100000">
                                          <p:val>
                                            <p:strVal val="#ppt_x"/>
                                          </p:val>
                                        </p:tav>
                                      </p:tavLst>
                                    </p:anim>
                                    <p:anim calcmode="lin" valueType="num">
                                      <p:cBhvr additive="base">
                                        <p:cTn id="72" dur="500" fill="hold"/>
                                        <p:tgtEl>
                                          <p:spTgt spid="27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4"/>
                                        </p:tgtEl>
                                        <p:attrNameLst>
                                          <p:attrName>style.visibility</p:attrName>
                                        </p:attrNameLst>
                                      </p:cBhvr>
                                      <p:to>
                                        <p:strVal val="visible"/>
                                      </p:to>
                                    </p:set>
                                    <p:anim calcmode="lin" valueType="num">
                                      <p:cBhvr additive="base">
                                        <p:cTn id="75" dur="500" fill="hold"/>
                                        <p:tgtEl>
                                          <p:spTgt spid="274"/>
                                        </p:tgtEl>
                                        <p:attrNameLst>
                                          <p:attrName>ppt_x</p:attrName>
                                        </p:attrNameLst>
                                      </p:cBhvr>
                                      <p:tavLst>
                                        <p:tav tm="0">
                                          <p:val>
                                            <p:strVal val="#ppt_x"/>
                                          </p:val>
                                        </p:tav>
                                        <p:tav tm="100000">
                                          <p:val>
                                            <p:strVal val="#ppt_x"/>
                                          </p:val>
                                        </p:tav>
                                      </p:tavLst>
                                    </p:anim>
                                    <p:anim calcmode="lin" valueType="num">
                                      <p:cBhvr additive="base">
                                        <p:cTn id="76" dur="500" fill="hold"/>
                                        <p:tgtEl>
                                          <p:spTgt spid="27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6"/>
                                        </p:tgtEl>
                                        <p:attrNameLst>
                                          <p:attrName>style.visibility</p:attrName>
                                        </p:attrNameLst>
                                      </p:cBhvr>
                                      <p:to>
                                        <p:strVal val="visible"/>
                                      </p:to>
                                    </p:set>
                                    <p:anim calcmode="lin" valueType="num">
                                      <p:cBhvr additive="base">
                                        <p:cTn id="79" dur="500" fill="hold"/>
                                        <p:tgtEl>
                                          <p:spTgt spid="276"/>
                                        </p:tgtEl>
                                        <p:attrNameLst>
                                          <p:attrName>ppt_x</p:attrName>
                                        </p:attrNameLst>
                                      </p:cBhvr>
                                      <p:tavLst>
                                        <p:tav tm="0">
                                          <p:val>
                                            <p:strVal val="#ppt_x"/>
                                          </p:val>
                                        </p:tav>
                                        <p:tav tm="100000">
                                          <p:val>
                                            <p:strVal val="#ppt_x"/>
                                          </p:val>
                                        </p:tav>
                                      </p:tavLst>
                                    </p:anim>
                                    <p:anim calcmode="lin" valueType="num">
                                      <p:cBhvr additive="base">
                                        <p:cTn id="80" dur="500" fill="hold"/>
                                        <p:tgtEl>
                                          <p:spTgt spid="27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78"/>
                                        </p:tgtEl>
                                        <p:attrNameLst>
                                          <p:attrName>style.visibility</p:attrName>
                                        </p:attrNameLst>
                                      </p:cBhvr>
                                      <p:to>
                                        <p:strVal val="visible"/>
                                      </p:to>
                                    </p:set>
                                    <p:anim calcmode="lin" valueType="num">
                                      <p:cBhvr additive="base">
                                        <p:cTn id="83" dur="500" fill="hold"/>
                                        <p:tgtEl>
                                          <p:spTgt spid="278"/>
                                        </p:tgtEl>
                                        <p:attrNameLst>
                                          <p:attrName>ppt_x</p:attrName>
                                        </p:attrNameLst>
                                      </p:cBhvr>
                                      <p:tavLst>
                                        <p:tav tm="0">
                                          <p:val>
                                            <p:strVal val="#ppt_x"/>
                                          </p:val>
                                        </p:tav>
                                        <p:tav tm="100000">
                                          <p:val>
                                            <p:strVal val="#ppt_x"/>
                                          </p:val>
                                        </p:tav>
                                      </p:tavLst>
                                    </p:anim>
                                    <p:anim calcmode="lin" valueType="num">
                                      <p:cBhvr additive="base">
                                        <p:cTn id="84" dur="500" fill="hold"/>
                                        <p:tgtEl>
                                          <p:spTgt spid="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3" grpId="0"/>
      <p:bldP spid="256" grpId="0"/>
      <p:bldP spid="259" grpId="0"/>
      <p:bldP spid="262" grpId="0"/>
      <p:bldP spid="265" grpId="0"/>
      <p:bldP spid="268" grpId="0"/>
      <p:bldP spid="271" grpId="0"/>
      <p:bldP spid="274" grpId="0"/>
      <p:bldP spid="2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a:extLst>
              <a:ext uri="{FF2B5EF4-FFF2-40B4-BE49-F238E27FC236}">
                <a16:creationId xmlns:a16="http://schemas.microsoft.com/office/drawing/2014/main" id="{60DFE9DE-ABC4-37F4-9E3C-EAF5C0C0D908}"/>
              </a:ext>
            </a:extLst>
          </p:cNvPr>
          <p:cNvSpPr>
            <a:spLocks noGrp="1" noChangeArrowheads="1"/>
          </p:cNvSpPr>
          <p:nvPr>
            <p:ph type="title"/>
          </p:nvPr>
        </p:nvSpPr>
        <p:spPr>
          <a:xfrm>
            <a:off x="0" y="0"/>
            <a:ext cx="12192000" cy="958850"/>
          </a:xfrm>
        </p:spPr>
        <p:txBody>
          <a:bodyPr/>
          <a:lstStyle/>
          <a:p>
            <a:r>
              <a:rPr lang="en-US" altLang="en-US">
                <a:latin typeface="Arial Black" panose="020B0A04020102020204" pitchFamily="34" charset="0"/>
                <a:cs typeface="Arial Black" panose="020B0A04020102020204" pitchFamily="34" charset="0"/>
              </a:rPr>
              <a:t>Medicaid</a:t>
            </a:r>
          </a:p>
        </p:txBody>
      </p:sp>
      <p:sp>
        <p:nvSpPr>
          <p:cNvPr id="5" name="Content Placeholder 4" descr="&quot;&quot;">
            <a:extLst>
              <a:ext uri="{FF2B5EF4-FFF2-40B4-BE49-F238E27FC236}">
                <a16:creationId xmlns:a16="http://schemas.microsoft.com/office/drawing/2014/main" id="{D6770E64-6B54-26F6-2D16-7AE91B9C2752}"/>
              </a:ext>
            </a:extLst>
          </p:cNvPr>
          <p:cNvSpPr>
            <a:spLocks noGrp="1"/>
          </p:cNvSpPr>
          <p:nvPr>
            <p:ph type="body" sz="quarter" idx="13"/>
          </p:nvPr>
        </p:nvSpPr>
        <p:spPr>
          <a:xfrm>
            <a:off x="838200" y="1371600"/>
            <a:ext cx="10644188" cy="4167188"/>
          </a:xfrm>
        </p:spPr>
        <p:txBody>
          <a:bodyPr rtlCol="0">
            <a:normAutofit/>
          </a:bodyPr>
          <a:lstStyle/>
          <a:p>
            <a:pPr marL="0" indent="0" defTabSz="685800" eaLnBrk="1" hangingPunct="1">
              <a:lnSpc>
                <a:spcPct val="110000"/>
              </a:lnSpc>
              <a:spcBef>
                <a:spcPts val="600"/>
              </a:spcBef>
              <a:spcAft>
                <a:spcPts val="1200"/>
              </a:spcAft>
              <a:buNone/>
            </a:pPr>
            <a:r>
              <a:rPr lang="es-US" altLang="en-US" sz="2800" b="1" dirty="0">
                <a:solidFill>
                  <a:srgbClr val="00529B"/>
                </a:solidFill>
              </a:rPr>
              <a:t>Programa conjunto federal y estatal que ayuda a pagar:</a:t>
            </a:r>
          </a:p>
          <a:p>
            <a:pPr lvl="1" defTabSz="685800" fontAlgn="auto">
              <a:lnSpc>
                <a:spcPct val="110000"/>
              </a:lnSpc>
              <a:spcBef>
                <a:spcPts val="0"/>
              </a:spcBef>
              <a:spcAft>
                <a:spcPts val="600"/>
              </a:spcAft>
              <a:buFont typeface="Wingdings" panose="05000000000000000000" pitchFamily="2" charset="2"/>
              <a:buChar char="§"/>
              <a:defRPr/>
            </a:pPr>
            <a:r>
              <a:rPr lang="es-US" altLang="en-US" sz="2400" dirty="0">
                <a:solidFill>
                  <a:srgbClr val="00529B"/>
                </a:solidFill>
              </a:rPr>
              <a:t>Costos médicos de individuos y familias con ingresos y </a:t>
            </a:r>
            <a:br>
              <a:rPr lang="es-US" altLang="en-US" sz="2400" dirty="0">
                <a:solidFill>
                  <a:srgbClr val="00529B"/>
                </a:solidFill>
              </a:rPr>
            </a:br>
            <a:r>
              <a:rPr lang="es-US" altLang="en-US" sz="2400" dirty="0">
                <a:solidFill>
                  <a:srgbClr val="00529B"/>
                </a:solidFill>
              </a:rPr>
              <a:t>recursos limitados</a:t>
            </a:r>
          </a:p>
          <a:p>
            <a:pPr lvl="1" defTabSz="685800" fontAlgn="auto">
              <a:lnSpc>
                <a:spcPct val="110000"/>
              </a:lnSpc>
              <a:spcBef>
                <a:spcPts val="0"/>
              </a:spcBef>
              <a:spcAft>
                <a:spcPts val="600"/>
              </a:spcAft>
              <a:buFont typeface="Wingdings" panose="05000000000000000000" pitchFamily="2" charset="2"/>
              <a:buChar char="§"/>
              <a:defRPr/>
            </a:pPr>
            <a:r>
              <a:rPr lang="es-US" altLang="en-US" sz="2400" dirty="0">
                <a:solidFill>
                  <a:srgbClr val="00529B"/>
                </a:solidFill>
              </a:rPr>
              <a:t>Costos de Medicare: primas, deducibles, copagos y/o </a:t>
            </a:r>
            <a:r>
              <a:rPr lang="es-US" altLang="en-US" sz="2400" dirty="0" err="1">
                <a:solidFill>
                  <a:srgbClr val="00529B"/>
                </a:solidFill>
              </a:rPr>
              <a:t>coseguro</a:t>
            </a:r>
            <a:endParaRPr lang="es-US" altLang="en-US" sz="2400" dirty="0">
              <a:solidFill>
                <a:srgbClr val="00529B"/>
              </a:solidFill>
            </a:endParaRPr>
          </a:p>
          <a:p>
            <a:pPr marL="457200" lvl="1" indent="0" defTabSz="685800" fontAlgn="auto">
              <a:lnSpc>
                <a:spcPct val="110000"/>
              </a:lnSpc>
              <a:spcBef>
                <a:spcPts val="0"/>
              </a:spcBef>
              <a:spcAft>
                <a:spcPts val="600"/>
              </a:spcAft>
              <a:buNone/>
              <a:defRPr/>
            </a:pPr>
            <a:r>
              <a:rPr lang="en-US" sz="2800" dirty="0">
                <a:solidFill>
                  <a:srgbClr val="00529B"/>
                </a:solidFill>
              </a:rPr>
              <a:t>	</a:t>
            </a:r>
            <a:r>
              <a:rPr lang="es-US" altLang="en-US" sz="2800" dirty="0">
                <a:solidFill>
                  <a:srgbClr val="00529B"/>
                </a:solidFill>
              </a:rPr>
              <a:t>Nunca paga primero por servicios cubiertos por Medicare</a:t>
            </a:r>
            <a:endParaRPr lang="en-US" sz="2800" dirty="0">
              <a:solidFill>
                <a:srgbClr val="00529B"/>
              </a:solidFill>
            </a:endParaRPr>
          </a:p>
          <a:p>
            <a:pPr marL="0" indent="0" defTabSz="685800" fontAlgn="auto">
              <a:lnSpc>
                <a:spcPct val="110000"/>
              </a:lnSpc>
              <a:spcBef>
                <a:spcPts val="0"/>
              </a:spcBef>
              <a:spcAft>
                <a:spcPts val="600"/>
              </a:spcAft>
              <a:buNone/>
              <a:defRPr/>
            </a:pPr>
            <a:r>
              <a:rPr lang="en-US" sz="2800" dirty="0">
                <a:solidFill>
                  <a:srgbClr val="00529B"/>
                </a:solidFill>
              </a:rPr>
              <a:t>	</a:t>
            </a:r>
            <a:r>
              <a:rPr lang="es-US" altLang="en-US" sz="2800" dirty="0">
                <a:solidFill>
                  <a:srgbClr val="00529B"/>
                </a:solidFill>
              </a:rPr>
              <a:t>Es el pagador de último recurso </a:t>
            </a:r>
            <a:endParaRPr lang="en-US" sz="2800" dirty="0">
              <a:solidFill>
                <a:srgbClr val="00529B"/>
              </a:solidFill>
            </a:endParaRPr>
          </a:p>
        </p:txBody>
      </p:sp>
      <p:sp>
        <p:nvSpPr>
          <p:cNvPr id="11" name="Freeform: Shape 10" descr="Gráfica de una x roja">
            <a:extLst>
              <a:ext uri="{FF2B5EF4-FFF2-40B4-BE49-F238E27FC236}">
                <a16:creationId xmlns:a16="http://schemas.microsoft.com/office/drawing/2014/main" id="{E2D1A708-33C9-EFD9-BCDD-70E9022E43BC}"/>
              </a:ext>
            </a:extLst>
          </p:cNvPr>
          <p:cNvSpPr>
            <a:spLocks noChangeAspect="1"/>
          </p:cNvSpPr>
          <p:nvPr/>
        </p:nvSpPr>
        <p:spPr>
          <a:xfrm>
            <a:off x="1092811" y="3388019"/>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reeform: Shape 8" descr="Gráfica de un cheque verde">
            <a:extLst>
              <a:ext uri="{FF2B5EF4-FFF2-40B4-BE49-F238E27FC236}">
                <a16:creationId xmlns:a16="http://schemas.microsoft.com/office/drawing/2014/main" id="{1337DD8D-D7AE-DF26-57EE-BF6EE226065B}"/>
              </a:ext>
            </a:extLst>
          </p:cNvPr>
          <p:cNvSpPr>
            <a:spLocks noChangeAspect="1"/>
          </p:cNvSpPr>
          <p:nvPr/>
        </p:nvSpPr>
        <p:spPr>
          <a:xfrm>
            <a:off x="1091223" y="3938881"/>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3494" name="Footer Placeholder 2">
            <a:extLst>
              <a:ext uri="{FF2B5EF4-FFF2-40B4-BE49-F238E27FC236}">
                <a16:creationId xmlns:a16="http://schemas.microsoft.com/office/drawing/2014/main" id="{C9E99514-7651-5862-BB46-0C249F159D6E}"/>
              </a:ext>
            </a:extLst>
          </p:cNvPr>
          <p:cNvSpPr>
            <a:spLocks noGrp="1" noChangeArrowheads="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US" altLang="en-US" dirty="0">
                <a:solidFill>
                  <a:srgbClr val="8FAADC"/>
                </a:solidFill>
                <a:latin typeface="Arial" panose="020B0604020202020204" pitchFamily="34" charset="0"/>
              </a:rPr>
              <a:t>Coordinación de Beneficios</a:t>
            </a:r>
          </a:p>
        </p:txBody>
      </p:sp>
      <p:sp>
        <p:nvSpPr>
          <p:cNvPr id="63495" name="Slide Number Placeholder 6">
            <a:extLst>
              <a:ext uri="{FF2B5EF4-FFF2-40B4-BE49-F238E27FC236}">
                <a16:creationId xmlns:a16="http://schemas.microsoft.com/office/drawing/2014/main" id="{7096F3AD-B49D-34BA-608D-78CB01B2E64E}"/>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546DEA0-F6CF-4CA6-BA53-72E91101EBFD}" type="slidenum">
              <a:rPr lang="en-US" altLang="en-US">
                <a:solidFill>
                  <a:srgbClr val="8FAADC"/>
                </a:solidFill>
                <a:latin typeface="Arial" panose="020B0604020202020204" pitchFamily="34" charset="0"/>
              </a:rPr>
              <a:pPr fontAlgn="base">
                <a:spcBef>
                  <a:spcPct val="0"/>
                </a:spcBef>
                <a:spcAft>
                  <a:spcPct val="0"/>
                </a:spcAft>
              </a:pPr>
              <a:t>14</a:t>
            </a:fld>
            <a:endParaRPr lang="en-US" altLang="en-US">
              <a:solidFill>
                <a:srgbClr val="8FAADC"/>
              </a:solidFill>
              <a:latin typeface="Arial" panose="020B0604020202020204" pitchFamily="34" charset="0"/>
            </a:endParaRPr>
          </a:p>
        </p:txBody>
      </p:sp>
      <p:sp>
        <p:nvSpPr>
          <p:cNvPr id="63496" name="Date Placeholder 1">
            <a:extLst>
              <a:ext uri="{FF2B5EF4-FFF2-40B4-BE49-F238E27FC236}">
                <a16:creationId xmlns:a16="http://schemas.microsoft.com/office/drawing/2014/main" id="{A0ACC2E3-EAC3-6DD6-1BDC-637F2A56AAF1}"/>
              </a:ext>
            </a:extLst>
          </p:cNvPr>
          <p:cNvSpPr>
            <a:spLocks noGrp="1" noChangeArrowheads="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US" altLang="en-US" dirty="0">
                <a:solidFill>
                  <a:srgbClr val="8FAADC"/>
                </a:solidFill>
                <a:latin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a:extLst>
              <a:ext uri="{FF2B5EF4-FFF2-40B4-BE49-F238E27FC236}">
                <a16:creationId xmlns:a16="http://schemas.microsoft.com/office/drawing/2014/main" id="{96AECE7F-FBE6-F4D9-401B-E2FBFD9A796A}"/>
              </a:ext>
            </a:extLst>
          </p:cNvPr>
          <p:cNvSpPr>
            <a:spLocks noGrp="1" noChangeArrowheads="1"/>
          </p:cNvSpPr>
          <p:nvPr>
            <p:ph type="title" idx="4294967295"/>
          </p:nvPr>
        </p:nvSpPr>
        <p:spPr>
          <a:xfrm>
            <a:off x="0" y="0"/>
            <a:ext cx="12192000" cy="912813"/>
          </a:xfrm>
        </p:spPr>
        <p:txBody>
          <a:bodyPr/>
          <a:lstStyle/>
          <a:p>
            <a:pPr eaLnBrk="1" hangingPunct="1"/>
            <a:r>
              <a:rPr lang="es-US" altLang="en-US" sz="3000"/>
              <a:t>Planes de salud grupales (GHP)</a:t>
            </a:r>
          </a:p>
        </p:txBody>
      </p:sp>
      <p:sp>
        <p:nvSpPr>
          <p:cNvPr id="49497" name="Text Placeholder 19">
            <a:extLst>
              <a:ext uri="{FF2B5EF4-FFF2-40B4-BE49-F238E27FC236}">
                <a16:creationId xmlns:a16="http://schemas.microsoft.com/office/drawing/2014/main" id="{D4F9FE2C-2DF8-A421-32CB-2C0F12245952}"/>
              </a:ext>
            </a:extLst>
          </p:cNvPr>
          <p:cNvSpPr>
            <a:spLocks noChangeArrowheads="1"/>
          </p:cNvSpPr>
          <p:nvPr/>
        </p:nvSpPr>
        <p:spPr bwMode="auto">
          <a:xfrm>
            <a:off x="914400" y="1371600"/>
            <a:ext cx="10420350" cy="484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7688" indent="-273050">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58738" indent="0" eaLnBrk="1" hangingPunct="1">
              <a:spcAft>
                <a:spcPts val="1200"/>
              </a:spcAft>
              <a:buClr>
                <a:srgbClr val="00539A"/>
              </a:buClr>
              <a:buFont typeface="Wingdings" panose="05000000000000000000" pitchFamily="2" charset="2"/>
              <a:buNone/>
            </a:pPr>
            <a:r>
              <a:rPr lang="es-US" altLang="en-US" sz="2800" b="1" dirty="0">
                <a:solidFill>
                  <a:srgbClr val="00529B"/>
                </a:solidFill>
                <a:latin typeface="+mj-ea"/>
                <a:ea typeface="+mj-ea"/>
                <a:cs typeface="Arial" panose="020B0604020202020204" pitchFamily="34" charset="0"/>
              </a:rPr>
              <a:t>Cobertura ofrecida por muchas empresas y sindicatos a los empleados actuales y sus familias, y/o a los jubilados</a:t>
            </a:r>
          </a:p>
          <a:p>
            <a:pPr eaLnBrk="1" hangingPunct="1">
              <a:spcAft>
                <a:spcPts val="1200"/>
              </a:spcAft>
              <a:buClr>
                <a:srgbClr val="00539A"/>
              </a:buClr>
              <a:buFont typeface="Wingdings" panose="05000000000000000000" pitchFamily="2" charset="2"/>
              <a:buChar char="§"/>
            </a:pPr>
            <a:r>
              <a:rPr lang="es-US" altLang="en-US" sz="2400" b="1" dirty="0">
                <a:solidFill>
                  <a:srgbClr val="00529B"/>
                </a:solidFill>
                <a:latin typeface="+mj-ea"/>
                <a:ea typeface="+mj-ea"/>
                <a:cs typeface="Arial" panose="020B0604020202020204" pitchFamily="34" charset="0"/>
              </a:rPr>
              <a:t>Tipos de planes: Pago por servicio, atención administrada</a:t>
            </a:r>
          </a:p>
          <a:p>
            <a:pPr eaLnBrk="1" hangingPunct="1">
              <a:spcAft>
                <a:spcPts val="1200"/>
              </a:spcAft>
              <a:buClr>
                <a:srgbClr val="00539A"/>
              </a:buClr>
              <a:buFont typeface="Wingdings" panose="05000000000000000000" pitchFamily="2" charset="2"/>
              <a:buChar char="§"/>
            </a:pPr>
            <a:r>
              <a:rPr lang="es-US" altLang="en-US" sz="2400" b="1" dirty="0">
                <a:solidFill>
                  <a:srgbClr val="00529B"/>
                </a:solidFill>
                <a:latin typeface="+mj-ea"/>
                <a:ea typeface="+mj-ea"/>
                <a:cs typeface="Arial" panose="020B0604020202020204" pitchFamily="34" charset="0"/>
              </a:rPr>
              <a:t>Decisión del empleado: </a:t>
            </a:r>
            <a:r>
              <a:rPr lang="es-US" altLang="en-US" sz="2400" dirty="0">
                <a:solidFill>
                  <a:srgbClr val="00529B"/>
                </a:solidFill>
                <a:latin typeface="+mj-ea"/>
                <a:ea typeface="+mj-ea"/>
                <a:cs typeface="Arial" panose="020B0604020202020204" pitchFamily="34" charset="0"/>
              </a:rPr>
              <a:t>Los empleados generalmente pueden elegir entre mantener o rechazar</a:t>
            </a:r>
          </a:p>
          <a:p>
            <a:pPr eaLnBrk="1" hangingPunct="1">
              <a:spcAft>
                <a:spcPts val="1200"/>
              </a:spcAft>
              <a:buClr>
                <a:srgbClr val="00539A"/>
              </a:buClr>
              <a:buFont typeface="Wingdings" panose="05000000000000000000" pitchFamily="2" charset="2"/>
              <a:buChar char="§"/>
            </a:pPr>
            <a:r>
              <a:rPr lang="es-US" altLang="en-US" sz="2400" b="1" dirty="0">
                <a:solidFill>
                  <a:srgbClr val="00529B"/>
                </a:solidFill>
                <a:latin typeface="+mj-ea"/>
                <a:ea typeface="+mj-ea"/>
                <a:cs typeface="Arial" panose="020B0604020202020204" pitchFamily="34" charset="0"/>
              </a:rPr>
              <a:t>¿Quién paga primero? </a:t>
            </a:r>
            <a:r>
              <a:rPr lang="es-US" altLang="en-US" sz="2400" dirty="0">
                <a:solidFill>
                  <a:srgbClr val="00529B"/>
                </a:solidFill>
                <a:latin typeface="+mj-ea"/>
                <a:ea typeface="+mj-ea"/>
                <a:cs typeface="Arial" panose="020B0604020202020204" pitchFamily="34" charset="0"/>
              </a:rPr>
              <a:t>Medicare puede pagar primero (dependiendo del número de empleados)</a:t>
            </a:r>
          </a:p>
        </p:txBody>
      </p:sp>
      <p:sp>
        <p:nvSpPr>
          <p:cNvPr id="65540" name="Footer Placeholder 2">
            <a:extLst>
              <a:ext uri="{FF2B5EF4-FFF2-40B4-BE49-F238E27FC236}">
                <a16:creationId xmlns:a16="http://schemas.microsoft.com/office/drawing/2014/main" id="{2A679DFB-A233-C793-FDA6-35595A0812CF}"/>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65541" name="Slide Number Placeholder 4">
            <a:extLst>
              <a:ext uri="{FF2B5EF4-FFF2-40B4-BE49-F238E27FC236}">
                <a16:creationId xmlns:a16="http://schemas.microsoft.com/office/drawing/2014/main" id="{07A991AD-0F67-DBA1-509D-D36B84C9CFA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8106415F-71BD-483E-A162-B37514239182}" type="slidenum">
              <a:rPr lang="en-US" altLang="en-US">
                <a:solidFill>
                  <a:srgbClr val="8FAADC"/>
                </a:solidFill>
                <a:latin typeface="Arial" panose="020B0604020202020204" pitchFamily="34" charset="0"/>
                <a:cs typeface="Arial" panose="020B0604020202020204" pitchFamily="34" charset="0"/>
              </a:rPr>
              <a:pPr/>
              <a:t>15</a:t>
            </a:fld>
            <a:endParaRPr lang="en-US" altLang="en-US">
              <a:solidFill>
                <a:srgbClr val="8FAADC"/>
              </a:solidFill>
              <a:latin typeface="Arial" panose="020B0604020202020204" pitchFamily="34" charset="0"/>
              <a:cs typeface="Arial" panose="020B0604020202020204" pitchFamily="34" charset="0"/>
            </a:endParaRPr>
          </a:p>
        </p:txBody>
      </p:sp>
      <p:sp>
        <p:nvSpPr>
          <p:cNvPr id="65542" name="Date Placeholder 1">
            <a:extLst>
              <a:ext uri="{FF2B5EF4-FFF2-40B4-BE49-F238E27FC236}">
                <a16:creationId xmlns:a16="http://schemas.microsoft.com/office/drawing/2014/main" id="{5401AC7B-AD6D-4A9B-09F5-6AF729639FD7}"/>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497">
                                            <p:txEl>
                                              <p:pRg st="0" end="0"/>
                                            </p:txEl>
                                          </p:spTgt>
                                        </p:tgtEl>
                                        <p:attrNameLst>
                                          <p:attrName>style.visibility</p:attrName>
                                        </p:attrNameLst>
                                      </p:cBhvr>
                                      <p:to>
                                        <p:strVal val="visible"/>
                                      </p:to>
                                    </p:set>
                                    <p:animEffect transition="in" filter="fade">
                                      <p:cBhvr>
                                        <p:cTn id="7" dur="500"/>
                                        <p:tgtEl>
                                          <p:spTgt spid="494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497">
                                            <p:txEl>
                                              <p:pRg st="1" end="1"/>
                                            </p:txEl>
                                          </p:spTgt>
                                        </p:tgtEl>
                                        <p:attrNameLst>
                                          <p:attrName>style.visibility</p:attrName>
                                        </p:attrNameLst>
                                      </p:cBhvr>
                                      <p:to>
                                        <p:strVal val="visible"/>
                                      </p:to>
                                    </p:set>
                                    <p:animEffect transition="in" filter="fade">
                                      <p:cBhvr>
                                        <p:cTn id="12" dur="500"/>
                                        <p:tgtEl>
                                          <p:spTgt spid="494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497">
                                            <p:txEl>
                                              <p:pRg st="2" end="2"/>
                                            </p:txEl>
                                          </p:spTgt>
                                        </p:tgtEl>
                                        <p:attrNameLst>
                                          <p:attrName>style.visibility</p:attrName>
                                        </p:attrNameLst>
                                      </p:cBhvr>
                                      <p:to>
                                        <p:strVal val="visible"/>
                                      </p:to>
                                    </p:set>
                                    <p:animEffect transition="in" filter="fade">
                                      <p:cBhvr>
                                        <p:cTn id="17" dur="500"/>
                                        <p:tgtEl>
                                          <p:spTgt spid="494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497">
                                            <p:txEl>
                                              <p:pRg st="3" end="3"/>
                                            </p:txEl>
                                          </p:spTgt>
                                        </p:tgtEl>
                                        <p:attrNameLst>
                                          <p:attrName>style.visibility</p:attrName>
                                        </p:attrNameLst>
                                      </p:cBhvr>
                                      <p:to>
                                        <p:strVal val="visible"/>
                                      </p:to>
                                    </p:set>
                                    <p:animEffect transition="in" filter="fade">
                                      <p:cBhvr>
                                        <p:cTn id="22" dur="500"/>
                                        <p:tgtEl>
                                          <p:spTgt spid="494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9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a:extLst>
              <a:ext uri="{FF2B5EF4-FFF2-40B4-BE49-F238E27FC236}">
                <a16:creationId xmlns:a16="http://schemas.microsoft.com/office/drawing/2014/main" id="{5413EA71-02BB-8FB0-8351-43E71C941EA7}"/>
              </a:ext>
            </a:extLst>
          </p:cNvPr>
          <p:cNvSpPr>
            <a:spLocks noGrp="1" noChangeArrowheads="1"/>
          </p:cNvSpPr>
          <p:nvPr>
            <p:ph type="title" idx="4294967295"/>
          </p:nvPr>
        </p:nvSpPr>
        <p:spPr>
          <a:xfrm>
            <a:off x="0" y="-7938"/>
            <a:ext cx="12192000" cy="914401"/>
          </a:xfrm>
        </p:spPr>
        <p:txBody>
          <a:bodyPr/>
          <a:lstStyle/>
          <a:p>
            <a:pPr eaLnBrk="1" hangingPunct="1"/>
            <a:r>
              <a:rPr lang="es-US" altLang="en-US" sz="3000"/>
              <a:t>Planes de salud grupales (GHP) y Medicare</a:t>
            </a:r>
          </a:p>
        </p:txBody>
      </p:sp>
      <p:graphicFrame>
        <p:nvGraphicFramePr>
          <p:cNvPr id="50528" name="Content Placeholder 6">
            <a:extLst>
              <a:ext uri="{FF2B5EF4-FFF2-40B4-BE49-F238E27FC236}">
                <a16:creationId xmlns:a16="http://schemas.microsoft.com/office/drawing/2014/main" id="{3B64B165-0393-6D22-574A-5B82CB43C6C5}"/>
              </a:ext>
            </a:extLst>
          </p:cNvPr>
          <p:cNvGraphicFramePr>
            <a:graphicFrameLocks noGrp="1"/>
          </p:cNvGraphicFramePr>
          <p:nvPr>
            <p:extLst>
              <p:ext uri="{D42A27DB-BD31-4B8C-83A1-F6EECF244321}">
                <p14:modId xmlns:p14="http://schemas.microsoft.com/office/powerpoint/2010/main" val="3932968836"/>
              </p:ext>
            </p:extLst>
          </p:nvPr>
        </p:nvGraphicFramePr>
        <p:xfrm>
          <a:off x="838200" y="1301750"/>
          <a:ext cx="10355263" cy="4591370"/>
        </p:xfrm>
        <a:graphic>
          <a:graphicData uri="http://schemas.openxmlformats.org/drawingml/2006/table">
            <a:tbl>
              <a:tblPr firstRow="1"/>
              <a:tblGrid>
                <a:gridCol w="5592036">
                  <a:extLst>
                    <a:ext uri="{9D8B030D-6E8A-4147-A177-3AD203B41FA5}">
                      <a16:colId xmlns:a16="http://schemas.microsoft.com/office/drawing/2014/main" val="20000"/>
                    </a:ext>
                  </a:extLst>
                </a:gridCol>
                <a:gridCol w="4763227">
                  <a:extLst>
                    <a:ext uri="{9D8B030D-6E8A-4147-A177-3AD203B41FA5}">
                      <a16:colId xmlns:a16="http://schemas.microsoft.com/office/drawing/2014/main" val="20001"/>
                    </a:ext>
                  </a:extLst>
                </a:gridCol>
              </a:tblGrid>
              <a:tr h="319432">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2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Si usted tiene:</a:t>
                      </a:r>
                    </a:p>
                  </a:txBody>
                  <a:tcPr marL="51435" marR="51435" marT="0" marB="0"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2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¿Medicare paga primero?</a:t>
                      </a:r>
                    </a:p>
                  </a:txBody>
                  <a:tcPr marL="51435" marR="51435" marT="0" marB="0"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42571">
                <a:tc>
                  <a:txBody>
                    <a:bodyPr/>
                    <a:lstStyle>
                      <a:lvl1pPr marL="11430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114300" marR="0" lvl="0" indent="0" algn="l" defTabSz="914400" rtl="0" eaLnBrk="1" fontAlgn="base" latinLnBrk="0" hangingPunct="1">
                        <a:lnSpc>
                          <a:spcPct val="100000"/>
                        </a:lnSpc>
                        <a:spcBef>
                          <a:spcPct val="0"/>
                        </a:spcBef>
                        <a:spcAft>
                          <a:spcPct val="0"/>
                        </a:spcAft>
                        <a:buClrTx/>
                        <a:buSzPct val="100000"/>
                        <a:buFont typeface="Calibri Light" panose="020F0302020204030204" pitchFamily="34" charset="0"/>
                        <a:buNone/>
                        <a:tabLst/>
                      </a:pPr>
                      <a:r>
                        <a:rPr kumimoji="0" lang="es-US" altLang="en-US" sz="21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65 años o más y tiene cobertura de jubilado</a:t>
                      </a:r>
                    </a:p>
                  </a:txBody>
                  <a:tcPr marL="51435" marR="51435"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100" b="0" i="0" u="none" strike="noStrike" cap="none" normalizeH="0" baseline="0" dirty="0">
                          <a:ln>
                            <a:noFill/>
                          </a:ln>
                          <a:solidFill>
                            <a:srgbClr val="00529B"/>
                          </a:solidFill>
                          <a:effectLst/>
                          <a:latin typeface="+mn-lt"/>
                          <a:cs typeface="Arial" panose="020B0604020202020204" pitchFamily="34" charset="0"/>
                        </a:rPr>
                        <a:t>Medicare paga primario a la cobertura de jubilado</a:t>
                      </a:r>
                    </a:p>
                  </a:txBody>
                  <a:tcPr marL="51435" marR="51435"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958233">
                <a:tc>
                  <a:txBody>
                    <a:bodyPr/>
                    <a:lstStyle>
                      <a:lvl1pPr marL="11430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114300" marR="0" lvl="0" indent="0" algn="l" defTabSz="914400" rtl="0" eaLnBrk="1" fontAlgn="base" latinLnBrk="0" hangingPunct="1">
                        <a:lnSpc>
                          <a:spcPct val="100000"/>
                        </a:lnSpc>
                        <a:spcBef>
                          <a:spcPct val="0"/>
                        </a:spcBef>
                        <a:spcAft>
                          <a:spcPct val="0"/>
                        </a:spcAft>
                        <a:buClrTx/>
                        <a:buSzPct val="100000"/>
                        <a:buFont typeface="Calibri Light" panose="020F0302020204030204" pitchFamily="34" charset="0"/>
                        <a:buNone/>
                        <a:tabLst/>
                      </a:pPr>
                      <a:r>
                        <a:rPr kumimoji="0" lang="es-US" altLang="en-US" sz="21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65 años o más con cobertura de un GHP a través de su empleo actual (suyo o el de su cónyuge) </a:t>
                      </a:r>
                    </a:p>
                  </a:txBody>
                  <a:tcPr marL="51435" marR="51435" marT="0" marB="0" horzOverflow="overflow">
                    <a:lnL>
                      <a:noFill/>
                    </a:lnL>
                    <a:lnR>
                      <a:noFill/>
                    </a:lnR>
                    <a:lnT>
                      <a:noFill/>
                    </a:lnT>
                    <a:lnB>
                      <a:noFill/>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1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Si el empleador tiene menos de </a:t>
                      </a:r>
                    </a:p>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1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20 empleados</a:t>
                      </a:r>
                    </a:p>
                  </a:txBody>
                  <a:tcPr marL="51435" marR="51435"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277643">
                <a:tc>
                  <a:txBody>
                    <a:bodyPr/>
                    <a:lstStyle>
                      <a:lvl1pPr marL="11430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114300" marR="0" lvl="0" indent="0" algn="l" defTabSz="914400" rtl="0" eaLnBrk="1" fontAlgn="base" latinLnBrk="0" hangingPunct="1">
                        <a:lnSpc>
                          <a:spcPct val="100000"/>
                        </a:lnSpc>
                        <a:spcBef>
                          <a:spcPct val="0"/>
                        </a:spcBef>
                        <a:spcAft>
                          <a:spcPct val="0"/>
                        </a:spcAft>
                        <a:buClrTx/>
                        <a:buSzPct val="100000"/>
                        <a:buFont typeface="Calibri Light" panose="020F0302020204030204" pitchFamily="34" charset="0"/>
                        <a:buNone/>
                        <a:tabLst/>
                      </a:pPr>
                      <a:r>
                        <a:rPr kumimoji="0" lang="es-US" altLang="en-US" sz="21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Menos de 65 años con una discapacidad y tiene cobertura de un GHP a través de su empleo actual</a:t>
                      </a:r>
                      <a:r>
                        <a:rPr kumimoji="0" lang="es-US" altLang="en-US" sz="21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 </a:t>
                      </a:r>
                      <a:r>
                        <a:rPr kumimoji="0" lang="es-US" altLang="en-US" sz="21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(suyo o el de un miembro de la familia)</a:t>
                      </a:r>
                    </a:p>
                  </a:txBody>
                  <a:tcPr marL="51435" marR="51435" marT="0" marB="0" horzOverflow="overflow">
                    <a:lnL>
                      <a:noFill/>
                    </a:lnL>
                    <a:lnR>
                      <a:noFill/>
                    </a:lnR>
                    <a:lnT>
                      <a:noFill/>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1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Si el empleador tiene menos de </a:t>
                      </a:r>
                    </a:p>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1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100 empleados</a:t>
                      </a:r>
                    </a:p>
                  </a:txBody>
                  <a:tcPr marL="51435" marR="51435" marT="0" marB="0" horzOverflow="overflow">
                    <a:lnL>
                      <a:noFill/>
                    </a:lnL>
                    <a:lnR>
                      <a:noFill/>
                    </a:lnR>
                    <a:lnT>
                      <a:noFill/>
                    </a:lnT>
                    <a:lnB>
                      <a:noFill/>
                    </a:lnB>
                    <a:lnTlToBr>
                      <a:noFill/>
                    </a:lnTlToBr>
                    <a:lnBlToTr>
                      <a:noFill/>
                    </a:lnBlToTr>
                    <a:solidFill>
                      <a:srgbClr val="5B9BD5">
                        <a:alpha val="20000"/>
                      </a:srgbClr>
                    </a:solidFill>
                  </a:tcPr>
                </a:tc>
                <a:extLst>
                  <a:ext uri="{0D108BD9-81ED-4DB2-BD59-A6C34878D82A}">
                    <a16:rowId xmlns:a16="http://schemas.microsoft.com/office/drawing/2014/main" val="10003"/>
                  </a:ext>
                </a:extLst>
              </a:tr>
              <a:tr h="1277643">
                <a:tc>
                  <a:txBody>
                    <a:bodyPr/>
                    <a:lstStyle>
                      <a:lvl1pPr marL="11430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114300" marR="0" lvl="0" indent="0" algn="l" defTabSz="914400" rtl="0" eaLnBrk="1" fontAlgn="base" latinLnBrk="0" hangingPunct="1">
                        <a:lnSpc>
                          <a:spcPct val="100000"/>
                        </a:lnSpc>
                        <a:spcBef>
                          <a:spcPct val="0"/>
                        </a:spcBef>
                        <a:spcAft>
                          <a:spcPct val="0"/>
                        </a:spcAft>
                        <a:buClrTx/>
                        <a:buSzPct val="100000"/>
                        <a:buFont typeface="Calibri Light" panose="020F0302020204030204" pitchFamily="34" charset="0"/>
                        <a:buNone/>
                        <a:tabLst/>
                      </a:pPr>
                      <a:r>
                        <a:rPr kumimoji="0" lang="es-US" altLang="en-US" sz="2100" b="0" i="0" u="none" strike="noStrike" cap="none" normalizeH="0" baseline="0">
                          <a:ln>
                            <a:noFill/>
                          </a:ln>
                          <a:solidFill>
                            <a:srgbClr val="00529B"/>
                          </a:solidFill>
                          <a:effectLst/>
                          <a:latin typeface="Calibri" panose="020F0502020204030204" pitchFamily="34" charset="0"/>
                          <a:cs typeface="Calibri" panose="020F0502020204030204" pitchFamily="34" charset="0"/>
                        </a:rPr>
                        <a:t>Elegible para Medicare debido a enfermedad renal en etapa terminal (ESRD) y tiene cobertura de un GHP</a:t>
                      </a:r>
                    </a:p>
                  </a:txBody>
                  <a:tcPr marL="51435" marR="51435"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1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Cuando finaliza el período de coordinación de 30 meses o si ya tenía Medicare como primario antes de contraer ESRD</a:t>
                      </a:r>
                    </a:p>
                  </a:txBody>
                  <a:tcPr marL="51435" marR="51435"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7601" name="Footer Placeholder 2">
            <a:extLst>
              <a:ext uri="{FF2B5EF4-FFF2-40B4-BE49-F238E27FC236}">
                <a16:creationId xmlns:a16="http://schemas.microsoft.com/office/drawing/2014/main" id="{B7066ADE-D483-6569-2AE4-1C7948C42CDF}"/>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67602" name="Slide Number Placeholder 4">
            <a:extLst>
              <a:ext uri="{FF2B5EF4-FFF2-40B4-BE49-F238E27FC236}">
                <a16:creationId xmlns:a16="http://schemas.microsoft.com/office/drawing/2014/main" id="{A46BC7A5-27EF-7D45-50D8-F77D41842F5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255B9399-EA1B-4276-AD32-0AC1BF966D3F}" type="slidenum">
              <a:rPr lang="en-US" altLang="en-US">
                <a:solidFill>
                  <a:srgbClr val="8FAADC"/>
                </a:solidFill>
                <a:latin typeface="Arial" panose="020B0604020202020204" pitchFamily="34" charset="0"/>
                <a:cs typeface="Arial" panose="020B0604020202020204" pitchFamily="34" charset="0"/>
              </a:rPr>
              <a:pPr/>
              <a:t>16</a:t>
            </a:fld>
            <a:endParaRPr lang="en-US" altLang="en-US">
              <a:solidFill>
                <a:srgbClr val="8FAADC"/>
              </a:solidFill>
              <a:latin typeface="Arial" panose="020B0604020202020204" pitchFamily="34" charset="0"/>
              <a:cs typeface="Arial" panose="020B0604020202020204" pitchFamily="34" charset="0"/>
            </a:endParaRPr>
          </a:p>
        </p:txBody>
      </p:sp>
      <p:sp>
        <p:nvSpPr>
          <p:cNvPr id="67603" name="Date Placeholder 1">
            <a:extLst>
              <a:ext uri="{FF2B5EF4-FFF2-40B4-BE49-F238E27FC236}">
                <a16:creationId xmlns:a16="http://schemas.microsoft.com/office/drawing/2014/main" id="{54A3BC34-C40A-295F-0CFB-1BE9076457E1}"/>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Title 3">
            <a:extLst>
              <a:ext uri="{FF2B5EF4-FFF2-40B4-BE49-F238E27FC236}">
                <a16:creationId xmlns:a16="http://schemas.microsoft.com/office/drawing/2014/main" id="{30A641B2-DCE3-34A1-F1EC-67BD4AD0F9F6}"/>
              </a:ext>
            </a:extLst>
          </p:cNvPr>
          <p:cNvSpPr>
            <a:spLocks noGrp="1" noChangeArrowheads="1"/>
          </p:cNvSpPr>
          <p:nvPr>
            <p:ph type="title" idx="4294967295"/>
          </p:nvPr>
        </p:nvSpPr>
        <p:spPr>
          <a:xfrm>
            <a:off x="0" y="0"/>
            <a:ext cx="12192000" cy="901700"/>
          </a:xfrm>
        </p:spPr>
        <p:txBody>
          <a:bodyPr/>
          <a:lstStyle/>
          <a:p>
            <a:pPr eaLnBrk="1" hangingPunct="1"/>
            <a:r>
              <a:rPr lang="es-US" altLang="en-US" sz="3000"/>
              <a:t>Planes de salud no grupales </a:t>
            </a:r>
          </a:p>
        </p:txBody>
      </p:sp>
      <p:sp>
        <p:nvSpPr>
          <p:cNvPr id="51578" name="Text Placeholder 19">
            <a:extLst>
              <a:ext uri="{FF2B5EF4-FFF2-40B4-BE49-F238E27FC236}">
                <a16:creationId xmlns:a16="http://schemas.microsoft.com/office/drawing/2014/main" id="{EBBA0F77-00C3-5A5C-7ACB-AFFD3FA48674}"/>
              </a:ext>
            </a:extLst>
          </p:cNvPr>
          <p:cNvSpPr>
            <a:spLocks noGrp="1" noChangeArrowheads="1"/>
          </p:cNvSpPr>
          <p:nvPr>
            <p:ph type="body" idx="4294967295"/>
          </p:nvPr>
        </p:nvSpPr>
        <p:spPr>
          <a:xfrm>
            <a:off x="842963" y="1360488"/>
            <a:ext cx="10512425" cy="3937000"/>
          </a:xfrm>
        </p:spPr>
        <p:txBody>
          <a:bodyPr/>
          <a:lstStyle/>
          <a:p>
            <a:pPr marL="0" indent="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Por lo general, Medicare no paga por servicios cuando otras compañías de seguros pueden proporcionar la cobertura, esto incluye:</a:t>
            </a:r>
          </a:p>
          <a:p>
            <a:pPr marL="617538" lvl="1" indent="-342900" eaLnBrk="1" hangingPunct="1">
              <a:lnSpc>
                <a:spcPct val="100000"/>
              </a:lnSpc>
              <a:spcBef>
                <a:spcPct val="0"/>
              </a:spcBef>
              <a:spcAft>
                <a:spcPts val="1200"/>
              </a:spcAft>
              <a:buFont typeface="Wingdings" panose="05000000000000000000" pitchFamily="2" charset="2"/>
              <a:buChar char="§"/>
            </a:pPr>
            <a:r>
              <a:rPr lang="es-US" altLang="en-US" sz="2400" dirty="0">
                <a:solidFill>
                  <a:srgbClr val="00529B"/>
                </a:solidFill>
              </a:rPr>
              <a:t>Seguro sin culpa </a:t>
            </a:r>
          </a:p>
          <a:p>
            <a:pPr marL="617538" lvl="1" indent="-342900" eaLnBrk="1" hangingPunct="1">
              <a:lnSpc>
                <a:spcPct val="100000"/>
              </a:lnSpc>
              <a:spcBef>
                <a:spcPct val="0"/>
              </a:spcBef>
              <a:spcAft>
                <a:spcPts val="1200"/>
              </a:spcAft>
              <a:buFont typeface="Wingdings" panose="05000000000000000000" pitchFamily="2" charset="2"/>
              <a:buChar char="§"/>
            </a:pPr>
            <a:r>
              <a:rPr lang="es-US" altLang="en-US" sz="2400" dirty="0">
                <a:solidFill>
                  <a:srgbClr val="00529B"/>
                </a:solidFill>
              </a:rPr>
              <a:t>Seguro de responsabilidad</a:t>
            </a:r>
          </a:p>
          <a:p>
            <a:pPr marL="617538" lvl="1" indent="-342900" eaLnBrk="1" hangingPunct="1">
              <a:lnSpc>
                <a:spcPct val="100000"/>
              </a:lnSpc>
              <a:spcBef>
                <a:spcPct val="0"/>
              </a:spcBef>
              <a:spcAft>
                <a:spcPts val="1200"/>
              </a:spcAft>
              <a:buFont typeface="Wingdings" panose="05000000000000000000" pitchFamily="2" charset="2"/>
              <a:buChar char="§"/>
            </a:pPr>
            <a:r>
              <a:rPr lang="es-US" altLang="en-US" sz="2400" dirty="0">
                <a:solidFill>
                  <a:srgbClr val="00529B"/>
                </a:solidFill>
              </a:rPr>
              <a:t>Seguro de compensación a los trabajadores</a:t>
            </a:r>
          </a:p>
          <a:p>
            <a:pPr marL="617538" lvl="1" indent="-342900" eaLnBrk="1" hangingPunct="1">
              <a:lnSpc>
                <a:spcPct val="100000"/>
              </a:lnSpc>
              <a:spcBef>
                <a:spcPct val="0"/>
              </a:spcBef>
              <a:spcAft>
                <a:spcPts val="1200"/>
              </a:spcAft>
              <a:buFont typeface="Wingdings" panose="05000000000000000000" pitchFamily="2" charset="2"/>
              <a:buChar char="§"/>
            </a:pPr>
            <a:r>
              <a:rPr lang="es-US" altLang="en-US" sz="2400" dirty="0">
                <a:solidFill>
                  <a:srgbClr val="00529B"/>
                </a:solidFill>
              </a:rPr>
              <a:t>Programa Federal de Beneficios por Neumoconiosis (pulmón negro)</a:t>
            </a:r>
          </a:p>
          <a:p>
            <a:pPr marL="0" indent="0" eaLnBrk="1" hangingPunct="1">
              <a:buFont typeface="Wingdings" panose="05000000000000000000" pitchFamily="2" charset="2"/>
              <a:buNone/>
            </a:pPr>
            <a:endParaRPr lang="en-US" altLang="en-US" sz="2400" b="1" dirty="0"/>
          </a:p>
        </p:txBody>
      </p:sp>
      <p:sp>
        <p:nvSpPr>
          <p:cNvPr id="69636" name="Footer Placeholder 2">
            <a:extLst>
              <a:ext uri="{FF2B5EF4-FFF2-40B4-BE49-F238E27FC236}">
                <a16:creationId xmlns:a16="http://schemas.microsoft.com/office/drawing/2014/main" id="{D9919473-34BC-C064-8317-0F60BD6CCBF2}"/>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69637" name="Slide Number Placeholder 4">
            <a:extLst>
              <a:ext uri="{FF2B5EF4-FFF2-40B4-BE49-F238E27FC236}">
                <a16:creationId xmlns:a16="http://schemas.microsoft.com/office/drawing/2014/main" id="{65EAFD8D-1FAA-4712-47D1-D5926BEDE8A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D2B80909-63B6-456E-BFF2-AE5D95CC4309}" type="slidenum">
              <a:rPr lang="en-US" altLang="en-US">
                <a:solidFill>
                  <a:srgbClr val="8FAADC"/>
                </a:solidFill>
                <a:latin typeface="Arial" panose="020B0604020202020204" pitchFamily="34" charset="0"/>
                <a:cs typeface="Arial" panose="020B0604020202020204" pitchFamily="34" charset="0"/>
              </a:rPr>
              <a:pPr/>
              <a:t>17</a:t>
            </a:fld>
            <a:endParaRPr lang="en-US" altLang="en-US">
              <a:solidFill>
                <a:srgbClr val="8FAADC"/>
              </a:solidFill>
              <a:latin typeface="Arial" panose="020B0604020202020204" pitchFamily="34" charset="0"/>
              <a:cs typeface="Arial" panose="020B0604020202020204" pitchFamily="34" charset="0"/>
            </a:endParaRPr>
          </a:p>
        </p:txBody>
      </p:sp>
      <p:sp>
        <p:nvSpPr>
          <p:cNvPr id="69638" name="Date Placeholder 1">
            <a:extLst>
              <a:ext uri="{FF2B5EF4-FFF2-40B4-BE49-F238E27FC236}">
                <a16:creationId xmlns:a16="http://schemas.microsoft.com/office/drawing/2014/main" id="{42FB07DE-E5CA-89F1-6847-CDC8F7335963}"/>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78">
                                            <p:txEl>
                                              <p:pRg st="0" end="0"/>
                                            </p:txEl>
                                          </p:spTgt>
                                        </p:tgtEl>
                                        <p:attrNameLst>
                                          <p:attrName>style.visibility</p:attrName>
                                        </p:attrNameLst>
                                      </p:cBhvr>
                                      <p:to>
                                        <p:strVal val="visible"/>
                                      </p:to>
                                    </p:set>
                                    <p:animEffect transition="in" filter="fade">
                                      <p:cBhvr>
                                        <p:cTn id="7" dur="500"/>
                                        <p:tgtEl>
                                          <p:spTgt spid="51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578">
                                            <p:txEl>
                                              <p:pRg st="1" end="1"/>
                                            </p:txEl>
                                          </p:spTgt>
                                        </p:tgtEl>
                                        <p:attrNameLst>
                                          <p:attrName>style.visibility</p:attrName>
                                        </p:attrNameLst>
                                      </p:cBhvr>
                                      <p:to>
                                        <p:strVal val="visible"/>
                                      </p:to>
                                    </p:set>
                                    <p:animEffect transition="in" filter="fade">
                                      <p:cBhvr>
                                        <p:cTn id="12" dur="500"/>
                                        <p:tgtEl>
                                          <p:spTgt spid="51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578">
                                            <p:txEl>
                                              <p:pRg st="2" end="2"/>
                                            </p:txEl>
                                          </p:spTgt>
                                        </p:tgtEl>
                                        <p:attrNameLst>
                                          <p:attrName>style.visibility</p:attrName>
                                        </p:attrNameLst>
                                      </p:cBhvr>
                                      <p:to>
                                        <p:strVal val="visible"/>
                                      </p:to>
                                    </p:set>
                                    <p:animEffect transition="in" filter="fade">
                                      <p:cBhvr>
                                        <p:cTn id="17" dur="500"/>
                                        <p:tgtEl>
                                          <p:spTgt spid="51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578">
                                            <p:txEl>
                                              <p:pRg st="3" end="3"/>
                                            </p:txEl>
                                          </p:spTgt>
                                        </p:tgtEl>
                                        <p:attrNameLst>
                                          <p:attrName>style.visibility</p:attrName>
                                        </p:attrNameLst>
                                      </p:cBhvr>
                                      <p:to>
                                        <p:strVal val="visible"/>
                                      </p:to>
                                    </p:set>
                                    <p:animEffect transition="in" filter="fade">
                                      <p:cBhvr>
                                        <p:cTn id="22" dur="500"/>
                                        <p:tgtEl>
                                          <p:spTgt spid="515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578">
                                            <p:txEl>
                                              <p:pRg st="4" end="4"/>
                                            </p:txEl>
                                          </p:spTgt>
                                        </p:tgtEl>
                                        <p:attrNameLst>
                                          <p:attrName>style.visibility</p:attrName>
                                        </p:attrNameLst>
                                      </p:cBhvr>
                                      <p:to>
                                        <p:strVal val="visible"/>
                                      </p:to>
                                    </p:set>
                                    <p:animEffect transition="in" filter="fade">
                                      <p:cBhvr>
                                        <p:cTn id="27" dur="500"/>
                                        <p:tgtEl>
                                          <p:spTgt spid="515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78" grpId="0" uiExpand="1"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a:extLst>
              <a:ext uri="{FF2B5EF4-FFF2-40B4-BE49-F238E27FC236}">
                <a16:creationId xmlns:a16="http://schemas.microsoft.com/office/drawing/2014/main" id="{1FDCD848-F94D-55A7-681F-1AF5DB7D81AA}"/>
              </a:ext>
            </a:extLst>
          </p:cNvPr>
          <p:cNvSpPr>
            <a:spLocks noGrp="1" noChangeArrowheads="1"/>
          </p:cNvSpPr>
          <p:nvPr>
            <p:ph type="title" idx="4294967295"/>
          </p:nvPr>
        </p:nvSpPr>
        <p:spPr>
          <a:xfrm>
            <a:off x="0" y="-7938"/>
            <a:ext cx="12192000" cy="922338"/>
          </a:xfrm>
        </p:spPr>
        <p:txBody>
          <a:bodyPr/>
          <a:lstStyle/>
          <a:p>
            <a:pPr eaLnBrk="1" hangingPunct="1"/>
            <a:r>
              <a:rPr lang="es-US" altLang="en-US" sz="3000"/>
              <a:t>Seguro sin culpa</a:t>
            </a:r>
          </a:p>
        </p:txBody>
      </p:sp>
      <p:sp>
        <p:nvSpPr>
          <p:cNvPr id="52609" name="Content Placeholder 4">
            <a:extLst>
              <a:ext uri="{FF2B5EF4-FFF2-40B4-BE49-F238E27FC236}">
                <a16:creationId xmlns:a16="http://schemas.microsoft.com/office/drawing/2014/main" id="{02545A02-291A-B23F-EB68-FCDBE05C7E20}"/>
              </a:ext>
            </a:extLst>
          </p:cNvPr>
          <p:cNvSpPr>
            <a:spLocks noChangeArrowheads="1"/>
          </p:cNvSpPr>
          <p:nvPr/>
        </p:nvSpPr>
        <p:spPr bwMode="auto">
          <a:xfrm>
            <a:off x="1296988" y="3979863"/>
            <a:ext cx="3008312"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buClr>
                <a:srgbClr val="00539A"/>
              </a:buClr>
              <a:buFont typeface="Wingdings" panose="05000000000000000000" pitchFamily="2" charset="2"/>
              <a:buNone/>
            </a:pPr>
            <a:r>
              <a:rPr lang="es-US" altLang="en-US" dirty="0">
                <a:solidFill>
                  <a:srgbClr val="00529B"/>
                </a:solidFill>
                <a:latin typeface="+mj-ea"/>
                <a:ea typeface="+mj-ea"/>
                <a:cs typeface="Arial" panose="020B0604020202020204" pitchFamily="34" charset="0"/>
              </a:rPr>
              <a:t>Incluye seguro de automóvil, seguro para propietarios y planes de seguro comerciales</a:t>
            </a:r>
          </a:p>
        </p:txBody>
      </p:sp>
      <p:sp>
        <p:nvSpPr>
          <p:cNvPr id="52610" name="Rectangle: Rounded Corners 14">
            <a:extLst>
              <a:ext uri="{FF2B5EF4-FFF2-40B4-BE49-F238E27FC236}">
                <a16:creationId xmlns:a16="http://schemas.microsoft.com/office/drawing/2014/main" id="{5096AA72-4C5D-14FB-7001-ED2EE310FB4F}"/>
              </a:ext>
              <a:ext uri="{C183D7F6-B498-43B3-948B-1728B52AA6E4}">
                <adec:decorative xmlns:adec="http://schemas.microsoft.com/office/drawing/2017/decorative" val="1"/>
              </a:ext>
            </a:extLst>
          </p:cNvPr>
          <p:cNvSpPr>
            <a:spLocks noChangeArrowheads="1"/>
          </p:cNvSpPr>
          <p:nvPr/>
        </p:nvSpPr>
        <p:spPr bwMode="auto">
          <a:xfrm>
            <a:off x="1341157" y="1552575"/>
            <a:ext cx="2874962" cy="3752850"/>
          </a:xfrm>
          <a:prstGeom prst="roundRect">
            <a:avLst>
              <a:gd name="adj" fmla="val 16667"/>
            </a:avLst>
          </a:prstGeom>
          <a:noFill/>
          <a:ln w="38100" algn="ctr">
            <a:solidFill>
              <a:srgbClr val="5C84CC"/>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pic>
        <p:nvPicPr>
          <p:cNvPr id="71685" name="Picture 17" descr="imagen de una casa pequeña y un coche">
            <a:extLst>
              <a:ext uri="{FF2B5EF4-FFF2-40B4-BE49-F238E27FC236}">
                <a16:creationId xmlns:a16="http://schemas.microsoft.com/office/drawing/2014/main" id="{39400A1B-110D-E2A4-49B0-8286531945BF}"/>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557" y="1982788"/>
            <a:ext cx="2822575" cy="177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612" name="Content Placeholder 4">
            <a:extLst>
              <a:ext uri="{FF2B5EF4-FFF2-40B4-BE49-F238E27FC236}">
                <a16:creationId xmlns:a16="http://schemas.microsoft.com/office/drawing/2014/main" id="{C4EDC07A-2D07-559E-642A-909015D1B3C3}"/>
              </a:ext>
            </a:extLst>
          </p:cNvPr>
          <p:cNvSpPr>
            <a:spLocks noChangeArrowheads="1"/>
          </p:cNvSpPr>
          <p:nvPr/>
        </p:nvSpPr>
        <p:spPr bwMode="auto">
          <a:xfrm>
            <a:off x="4645025" y="3983038"/>
            <a:ext cx="3008313"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buClr>
                <a:srgbClr val="00539A"/>
              </a:buClr>
              <a:buFont typeface="Wingdings" panose="05000000000000000000" pitchFamily="2" charset="2"/>
              <a:buNone/>
            </a:pPr>
            <a:r>
              <a:rPr lang="es-US" altLang="en-US" dirty="0">
                <a:solidFill>
                  <a:srgbClr val="00529B"/>
                </a:solidFill>
                <a:latin typeface="+mj-ea"/>
                <a:ea typeface="+mj-ea"/>
                <a:cs typeface="Arial" panose="020B0604020202020204" pitchFamily="34" charset="0"/>
              </a:rPr>
              <a:t>Puede pagar independientemente de quién tenga la culpa</a:t>
            </a:r>
          </a:p>
        </p:txBody>
      </p:sp>
      <p:sp>
        <p:nvSpPr>
          <p:cNvPr id="52613" name="Rectangle: Rounded Corners 6">
            <a:extLst>
              <a:ext uri="{FF2B5EF4-FFF2-40B4-BE49-F238E27FC236}">
                <a16:creationId xmlns:a16="http://schemas.microsoft.com/office/drawing/2014/main" id="{436091E1-EACD-5BC9-EBBE-B30942C6FB43}"/>
              </a:ext>
              <a:ext uri="{C183D7F6-B498-43B3-948B-1728B52AA6E4}">
                <adec:decorative xmlns:adec="http://schemas.microsoft.com/office/drawing/2017/decorative" val="1"/>
              </a:ext>
            </a:extLst>
          </p:cNvPr>
          <p:cNvSpPr>
            <a:spLocks noChangeArrowheads="1"/>
          </p:cNvSpPr>
          <p:nvPr/>
        </p:nvSpPr>
        <p:spPr bwMode="auto">
          <a:xfrm>
            <a:off x="4711700" y="1587500"/>
            <a:ext cx="2874963" cy="3752850"/>
          </a:xfrm>
          <a:prstGeom prst="roundRect">
            <a:avLst>
              <a:gd name="adj" fmla="val 16667"/>
            </a:avLst>
          </a:prstGeom>
          <a:noFill/>
          <a:ln w="38100" algn="ctr">
            <a:solidFill>
              <a:srgbClr val="5C84CC"/>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pic>
        <p:nvPicPr>
          <p:cNvPr id="71688" name="Picture 21" descr="imagen de un accidente automovilístico con un hombre tomando una foto de su auto y una mujer en su teléfono">
            <a:extLst>
              <a:ext uri="{FF2B5EF4-FFF2-40B4-BE49-F238E27FC236}">
                <a16:creationId xmlns:a16="http://schemas.microsoft.com/office/drawing/2014/main" id="{0C33F16D-E569-1710-9330-3DFF23019958}"/>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100" y="2017713"/>
            <a:ext cx="2827338" cy="177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615" name="Content Placeholder 4">
            <a:extLst>
              <a:ext uri="{FF2B5EF4-FFF2-40B4-BE49-F238E27FC236}">
                <a16:creationId xmlns:a16="http://schemas.microsoft.com/office/drawing/2014/main" id="{85AFA7C5-4AC3-F4FD-D744-53291E883367}"/>
              </a:ext>
            </a:extLst>
          </p:cNvPr>
          <p:cNvSpPr>
            <a:spLocks noChangeArrowheads="1"/>
          </p:cNvSpPr>
          <p:nvPr/>
        </p:nvSpPr>
        <p:spPr bwMode="auto">
          <a:xfrm>
            <a:off x="8086725" y="3981450"/>
            <a:ext cx="3008313"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buClr>
                <a:srgbClr val="00539A"/>
              </a:buClr>
              <a:buFont typeface="Wingdings" panose="05000000000000000000" pitchFamily="2" charset="2"/>
              <a:buNone/>
            </a:pPr>
            <a:r>
              <a:rPr lang="es-US" altLang="en-US" dirty="0">
                <a:solidFill>
                  <a:srgbClr val="00529B"/>
                </a:solidFill>
                <a:latin typeface="+mj-ea"/>
                <a:ea typeface="+mj-ea"/>
                <a:cs typeface="Arial" panose="020B0604020202020204" pitchFamily="34" charset="0"/>
              </a:rPr>
              <a:t>Medicare puede pagar condicionalmente</a:t>
            </a:r>
          </a:p>
        </p:txBody>
      </p:sp>
      <p:sp>
        <p:nvSpPr>
          <p:cNvPr id="52616" name="Rectangle: Rounded Corners 7">
            <a:extLst>
              <a:ext uri="{FF2B5EF4-FFF2-40B4-BE49-F238E27FC236}">
                <a16:creationId xmlns:a16="http://schemas.microsoft.com/office/drawing/2014/main" id="{892884B8-2FD7-3C6C-6C4D-9B48C8699841}"/>
              </a:ext>
              <a:ext uri="{C183D7F6-B498-43B3-948B-1728B52AA6E4}">
                <adec:decorative xmlns:adec="http://schemas.microsoft.com/office/drawing/2017/decorative" val="1"/>
              </a:ext>
            </a:extLst>
          </p:cNvPr>
          <p:cNvSpPr>
            <a:spLocks noChangeArrowheads="1"/>
          </p:cNvSpPr>
          <p:nvPr/>
        </p:nvSpPr>
        <p:spPr bwMode="auto">
          <a:xfrm>
            <a:off x="8153400" y="1587500"/>
            <a:ext cx="2874963" cy="3752850"/>
          </a:xfrm>
          <a:prstGeom prst="roundRect">
            <a:avLst>
              <a:gd name="adj" fmla="val 16667"/>
            </a:avLst>
          </a:prstGeom>
          <a:noFill/>
          <a:ln w="38100" algn="ctr">
            <a:solidFill>
              <a:srgbClr val="5C84CC"/>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pic>
        <p:nvPicPr>
          <p:cNvPr id="71691" name="Picture 19" descr="imagen de una mujer de negocios sosteniendo una calculadora">
            <a:extLst>
              <a:ext uri="{FF2B5EF4-FFF2-40B4-BE49-F238E27FC236}">
                <a16:creationId xmlns:a16="http://schemas.microsoft.com/office/drawing/2014/main" id="{3728D010-1ECC-45D2-8EF1-CC6B3F6427B0}"/>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4038" y="2011363"/>
            <a:ext cx="2828925" cy="178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2" name="Footer Placeholder 2">
            <a:extLst>
              <a:ext uri="{FF2B5EF4-FFF2-40B4-BE49-F238E27FC236}">
                <a16:creationId xmlns:a16="http://schemas.microsoft.com/office/drawing/2014/main" id="{0C8A9D16-2FBA-04B6-5CE4-118127875853}"/>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71693" name="Slide Number Placeholder 4">
            <a:extLst>
              <a:ext uri="{FF2B5EF4-FFF2-40B4-BE49-F238E27FC236}">
                <a16:creationId xmlns:a16="http://schemas.microsoft.com/office/drawing/2014/main" id="{D5AA2B04-C5F9-89CD-35F6-FD9DE43DD1B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40EF2BB7-04EE-4722-84C3-C1DFB8BEEF77}" type="slidenum">
              <a:rPr lang="en-US" altLang="en-US">
                <a:solidFill>
                  <a:srgbClr val="8FAADC"/>
                </a:solidFill>
                <a:latin typeface="Arial" panose="020B0604020202020204" pitchFamily="34" charset="0"/>
                <a:cs typeface="Arial" panose="020B0604020202020204" pitchFamily="34" charset="0"/>
              </a:rPr>
              <a:pPr/>
              <a:t>18</a:t>
            </a:fld>
            <a:endParaRPr lang="en-US" altLang="en-US">
              <a:solidFill>
                <a:srgbClr val="8FAADC"/>
              </a:solidFill>
              <a:latin typeface="Arial" panose="020B0604020202020204" pitchFamily="34" charset="0"/>
              <a:cs typeface="Arial" panose="020B0604020202020204" pitchFamily="34" charset="0"/>
            </a:endParaRPr>
          </a:p>
        </p:txBody>
      </p:sp>
      <p:sp>
        <p:nvSpPr>
          <p:cNvPr id="71694" name="Date Placeholder 1">
            <a:extLst>
              <a:ext uri="{FF2B5EF4-FFF2-40B4-BE49-F238E27FC236}">
                <a16:creationId xmlns:a16="http://schemas.microsoft.com/office/drawing/2014/main" id="{BB67AC59-02AF-4E8B-1FAA-8B343132C3B4}"/>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609"/>
                                        </p:tgtEl>
                                        <p:attrNameLst>
                                          <p:attrName>style.visibility</p:attrName>
                                        </p:attrNameLst>
                                      </p:cBhvr>
                                      <p:to>
                                        <p:strVal val="visible"/>
                                      </p:to>
                                    </p:set>
                                    <p:animEffect transition="in" filter="fade">
                                      <p:cBhvr>
                                        <p:cTn id="7" dur="500"/>
                                        <p:tgtEl>
                                          <p:spTgt spid="526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612">
                                            <p:txEl>
                                              <p:pRg st="0" end="0"/>
                                            </p:txEl>
                                          </p:spTgt>
                                        </p:tgtEl>
                                        <p:attrNameLst>
                                          <p:attrName>style.visibility</p:attrName>
                                        </p:attrNameLst>
                                      </p:cBhvr>
                                      <p:to>
                                        <p:strVal val="visible"/>
                                      </p:to>
                                    </p:set>
                                    <p:animEffect transition="in" filter="fade">
                                      <p:cBhvr>
                                        <p:cTn id="12" dur="500"/>
                                        <p:tgtEl>
                                          <p:spTgt spid="526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615">
                                            <p:txEl>
                                              <p:pRg st="0" end="0"/>
                                            </p:txEl>
                                          </p:spTgt>
                                        </p:tgtEl>
                                        <p:attrNameLst>
                                          <p:attrName>style.visibility</p:attrName>
                                        </p:attrNameLst>
                                      </p:cBhvr>
                                      <p:to>
                                        <p:strVal val="visible"/>
                                      </p:to>
                                    </p:set>
                                    <p:animEffect transition="in" filter="fade">
                                      <p:cBhvr>
                                        <p:cTn id="17" dur="500"/>
                                        <p:tgtEl>
                                          <p:spTgt spid="526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09" grpId="0"/>
      <p:bldP spid="52610" grpId="0" animBg="1"/>
      <p:bldP spid="52613" grpId="0" animBg="1"/>
      <p:bldP spid="526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a:extLst>
              <a:ext uri="{FF2B5EF4-FFF2-40B4-BE49-F238E27FC236}">
                <a16:creationId xmlns:a16="http://schemas.microsoft.com/office/drawing/2014/main" id="{B3481B00-E938-FDF9-7CBB-6EC81946A6C7}"/>
              </a:ext>
            </a:extLst>
          </p:cNvPr>
          <p:cNvSpPr>
            <a:spLocks noGrp="1" noChangeArrowheads="1"/>
          </p:cNvSpPr>
          <p:nvPr>
            <p:ph type="title" idx="4294967295"/>
          </p:nvPr>
        </p:nvSpPr>
        <p:spPr>
          <a:xfrm>
            <a:off x="0" y="-7938"/>
            <a:ext cx="12192000" cy="922338"/>
          </a:xfrm>
        </p:spPr>
        <p:txBody>
          <a:bodyPr/>
          <a:lstStyle/>
          <a:p>
            <a:pPr eaLnBrk="1" hangingPunct="1"/>
            <a:r>
              <a:rPr lang="es-US" altLang="en-US" sz="3000" dirty="0"/>
              <a:t>Seguro de responsabilidad</a:t>
            </a:r>
          </a:p>
        </p:txBody>
      </p:sp>
      <p:sp>
        <p:nvSpPr>
          <p:cNvPr id="53648" name="Content Placeholder 4">
            <a:extLst>
              <a:ext uri="{FF2B5EF4-FFF2-40B4-BE49-F238E27FC236}">
                <a16:creationId xmlns:a16="http://schemas.microsoft.com/office/drawing/2014/main" id="{5CAA5845-46DB-EDDB-3ED7-B4862A4ED104}"/>
              </a:ext>
            </a:extLst>
          </p:cNvPr>
          <p:cNvSpPr>
            <a:spLocks noChangeArrowheads="1"/>
          </p:cNvSpPr>
          <p:nvPr/>
        </p:nvSpPr>
        <p:spPr bwMode="auto">
          <a:xfrm>
            <a:off x="4778375" y="1944688"/>
            <a:ext cx="6416675"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600"/>
              </a:spcAft>
              <a:buClr>
                <a:srgbClr val="00539A"/>
              </a:buClr>
              <a:buFont typeface="Wingdings" panose="05000000000000000000" pitchFamily="2" charset="2"/>
              <a:buNone/>
            </a:pPr>
            <a:r>
              <a:rPr lang="es-US" altLang="en-US" sz="2800" dirty="0">
                <a:solidFill>
                  <a:srgbClr val="00529B"/>
                </a:solidFill>
                <a:latin typeface="+mj-ea"/>
                <a:ea typeface="+mj-ea"/>
                <a:cs typeface="Arial" panose="020B0604020202020204" pitchFamily="34" charset="0"/>
              </a:rPr>
              <a:t>Le protege contra reclamaciones por  actos potencialmente indebidos, como negligencia</a:t>
            </a:r>
          </a:p>
        </p:txBody>
      </p:sp>
      <p:sp>
        <p:nvSpPr>
          <p:cNvPr id="73740" name="Rectangle: Rounded Corners 12">
            <a:extLst>
              <a:ext uri="{FF2B5EF4-FFF2-40B4-BE49-F238E27FC236}">
                <a16:creationId xmlns:a16="http://schemas.microsoft.com/office/drawing/2014/main" id="{6A18DF30-DC37-CE64-3373-ABA4A0D14014}"/>
              </a:ext>
              <a:ext uri="{C183D7F6-B498-43B3-948B-1728B52AA6E4}">
                <adec:decorative xmlns:adec="http://schemas.microsoft.com/office/drawing/2017/decorative" val="1"/>
              </a:ext>
            </a:extLst>
          </p:cNvPr>
          <p:cNvSpPr>
            <a:spLocks noChangeArrowheads="1"/>
          </p:cNvSpPr>
          <p:nvPr/>
        </p:nvSpPr>
        <p:spPr bwMode="auto">
          <a:xfrm>
            <a:off x="1978025" y="1377950"/>
            <a:ext cx="2609850" cy="2051050"/>
          </a:xfrm>
          <a:prstGeom prst="roundRect">
            <a:avLst>
              <a:gd name="adj" fmla="val 16667"/>
            </a:avLst>
          </a:prstGeom>
          <a:noFill/>
          <a:ln w="38100" algn="ctr">
            <a:solidFill>
              <a:srgbClr val="5C84CC"/>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pic>
        <p:nvPicPr>
          <p:cNvPr id="73741" name="Picture 7" descr="un gráfico de portapapeles detrás de un escudo con una cruz">
            <a:extLst>
              <a:ext uri="{FF2B5EF4-FFF2-40B4-BE49-F238E27FC236}">
                <a16:creationId xmlns:a16="http://schemas.microsoft.com/office/drawing/2014/main" id="{F4BFF84E-AE47-C36D-2734-7767AA0B8249}"/>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338" y="1547885"/>
            <a:ext cx="1750652" cy="179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652" name="Content Placeholder 4">
            <a:extLst>
              <a:ext uri="{FF2B5EF4-FFF2-40B4-BE49-F238E27FC236}">
                <a16:creationId xmlns:a16="http://schemas.microsoft.com/office/drawing/2014/main" id="{580E7DB5-1D53-AFDF-BB60-CAFEA0CFF0DB}"/>
              </a:ext>
            </a:extLst>
          </p:cNvPr>
          <p:cNvSpPr>
            <a:spLocks noChangeArrowheads="1"/>
          </p:cNvSpPr>
          <p:nvPr/>
        </p:nvSpPr>
        <p:spPr bwMode="auto">
          <a:xfrm>
            <a:off x="4778375" y="4121150"/>
            <a:ext cx="6280150"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600"/>
              </a:spcAft>
              <a:buClr>
                <a:srgbClr val="00539A"/>
              </a:buClr>
              <a:buFont typeface="Wingdings" panose="05000000000000000000" pitchFamily="2" charset="2"/>
              <a:buNone/>
            </a:pPr>
            <a:r>
              <a:rPr lang="es-US" altLang="en-US" sz="2800" dirty="0">
                <a:solidFill>
                  <a:srgbClr val="00529B"/>
                </a:solidFill>
                <a:latin typeface="+mj-ea"/>
                <a:ea typeface="+mj-ea"/>
                <a:cs typeface="Arial" panose="020B0604020202020204" pitchFamily="34" charset="0"/>
              </a:rPr>
              <a:t>Medicare puede pagar la factura condicionalmente, y luego recuperar el pago</a:t>
            </a:r>
          </a:p>
        </p:txBody>
      </p:sp>
      <p:sp>
        <p:nvSpPr>
          <p:cNvPr id="73738" name="Rectangle: Rounded Corners 13">
            <a:extLst>
              <a:ext uri="{FF2B5EF4-FFF2-40B4-BE49-F238E27FC236}">
                <a16:creationId xmlns:a16="http://schemas.microsoft.com/office/drawing/2014/main" id="{401EAFF5-E1E9-560E-D283-8C59986EA2D9}"/>
              </a:ext>
              <a:ext uri="{C183D7F6-B498-43B3-948B-1728B52AA6E4}">
                <adec:decorative xmlns:adec="http://schemas.microsoft.com/office/drawing/2017/decorative" val="1"/>
              </a:ext>
            </a:extLst>
          </p:cNvPr>
          <p:cNvSpPr>
            <a:spLocks noChangeArrowheads="1"/>
          </p:cNvSpPr>
          <p:nvPr/>
        </p:nvSpPr>
        <p:spPr bwMode="auto">
          <a:xfrm>
            <a:off x="1978025" y="3775075"/>
            <a:ext cx="2609850" cy="2047875"/>
          </a:xfrm>
          <a:prstGeom prst="roundRect">
            <a:avLst>
              <a:gd name="adj" fmla="val 16667"/>
            </a:avLst>
          </a:prstGeom>
          <a:noFill/>
          <a:ln w="38100" algn="ctr">
            <a:solidFill>
              <a:srgbClr val="5C84CC"/>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pic>
        <p:nvPicPr>
          <p:cNvPr id="73739" name="Graphic 19" descr="Gráfica de efectivo">
            <a:extLst>
              <a:ext uri="{FF2B5EF4-FFF2-40B4-BE49-F238E27FC236}">
                <a16:creationId xmlns:a16="http://schemas.microsoft.com/office/drawing/2014/main" id="{98CAD874-BD3B-9E93-5B93-49E5CE852957}"/>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8399" y="3775075"/>
            <a:ext cx="1984529" cy="1983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5" name="Footer Placeholder 2">
            <a:extLst>
              <a:ext uri="{FF2B5EF4-FFF2-40B4-BE49-F238E27FC236}">
                <a16:creationId xmlns:a16="http://schemas.microsoft.com/office/drawing/2014/main" id="{F0F5BC59-CAE2-A76A-DA31-AA36EB30100E}"/>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73736" name="Slide Number Placeholder 4">
            <a:extLst>
              <a:ext uri="{FF2B5EF4-FFF2-40B4-BE49-F238E27FC236}">
                <a16:creationId xmlns:a16="http://schemas.microsoft.com/office/drawing/2014/main" id="{8C2ACF40-104E-F737-7AF2-47CCA092016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2F44041A-42C6-4FDF-B0F4-70FB61C7A403}" type="slidenum">
              <a:rPr lang="en-US" altLang="en-US">
                <a:solidFill>
                  <a:srgbClr val="8FAADC"/>
                </a:solidFill>
                <a:latin typeface="Arial" panose="020B0604020202020204" pitchFamily="34" charset="0"/>
                <a:cs typeface="Arial" panose="020B0604020202020204" pitchFamily="34" charset="0"/>
              </a:rPr>
              <a:pPr/>
              <a:t>19</a:t>
            </a:fld>
            <a:endParaRPr lang="en-US" altLang="en-US">
              <a:solidFill>
                <a:srgbClr val="8FAADC"/>
              </a:solidFill>
              <a:latin typeface="Arial" panose="020B0604020202020204" pitchFamily="34" charset="0"/>
              <a:cs typeface="Arial" panose="020B0604020202020204" pitchFamily="34" charset="0"/>
            </a:endParaRPr>
          </a:p>
        </p:txBody>
      </p:sp>
      <p:sp>
        <p:nvSpPr>
          <p:cNvPr id="73737" name="Date Placeholder 1">
            <a:extLst>
              <a:ext uri="{FF2B5EF4-FFF2-40B4-BE49-F238E27FC236}">
                <a16:creationId xmlns:a16="http://schemas.microsoft.com/office/drawing/2014/main" id="{C967C0FB-3C80-33BF-C99C-FA4201989BFC}"/>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648"/>
                                        </p:tgtEl>
                                        <p:attrNameLst>
                                          <p:attrName>style.visibility</p:attrName>
                                        </p:attrNameLst>
                                      </p:cBhvr>
                                      <p:to>
                                        <p:strVal val="visible"/>
                                      </p:to>
                                    </p:set>
                                    <p:animEffect transition="in" filter="fade">
                                      <p:cBhvr>
                                        <p:cTn id="7" dur="500"/>
                                        <p:tgtEl>
                                          <p:spTgt spid="536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652">
                                            <p:txEl>
                                              <p:pRg st="0" end="0"/>
                                            </p:txEl>
                                          </p:spTgt>
                                        </p:tgtEl>
                                        <p:attrNameLst>
                                          <p:attrName>style.visibility</p:attrName>
                                        </p:attrNameLst>
                                      </p:cBhvr>
                                      <p:to>
                                        <p:strVal val="visible"/>
                                      </p:to>
                                    </p:set>
                                    <p:animEffect transition="in" filter="fade">
                                      <p:cBhvr>
                                        <p:cTn id="12" dur="500"/>
                                        <p:tgtEl>
                                          <p:spTgt spid="536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6">
            <a:extLst>
              <a:ext uri="{FF2B5EF4-FFF2-40B4-BE49-F238E27FC236}">
                <a16:creationId xmlns:a16="http://schemas.microsoft.com/office/drawing/2014/main" id="{30921B73-13F5-1380-B3D6-B502CE464E46}"/>
              </a:ext>
            </a:extLst>
          </p:cNvPr>
          <p:cNvSpPr>
            <a:spLocks noGrp="1" noChangeArrowheads="1"/>
          </p:cNvSpPr>
          <p:nvPr>
            <p:ph type="title" idx="4294967295"/>
          </p:nvPr>
        </p:nvSpPr>
        <p:spPr>
          <a:xfrm>
            <a:off x="1882775" y="403225"/>
            <a:ext cx="5027613" cy="720725"/>
          </a:xfrm>
        </p:spPr>
        <p:txBody>
          <a:bodyPr/>
          <a:lstStyle/>
          <a:p>
            <a:pPr algn="l" eaLnBrk="1" hangingPunct="1"/>
            <a:r>
              <a:rPr lang="es-US" altLang="en-US" sz="3400" dirty="0">
                <a:solidFill>
                  <a:srgbClr val="00539A"/>
                </a:solidFill>
              </a:rPr>
              <a:t>Contenido</a:t>
            </a:r>
          </a:p>
        </p:txBody>
      </p:sp>
      <p:sp>
        <p:nvSpPr>
          <p:cNvPr id="38915" name="Content Placeholder 2">
            <a:extLst>
              <a:ext uri="{FF2B5EF4-FFF2-40B4-BE49-F238E27FC236}">
                <a16:creationId xmlns:a16="http://schemas.microsoft.com/office/drawing/2014/main" id="{5FBA8F93-3825-59F1-6825-1B52BD939219}"/>
              </a:ext>
            </a:extLst>
          </p:cNvPr>
          <p:cNvSpPr>
            <a:spLocks noGrp="1" noChangeArrowheads="1"/>
          </p:cNvSpPr>
          <p:nvPr>
            <p:ph type="body" sz="quarter" idx="4294967295"/>
          </p:nvPr>
        </p:nvSpPr>
        <p:spPr>
          <a:xfrm>
            <a:off x="957262" y="1839813"/>
            <a:ext cx="10899377" cy="4181475"/>
          </a:xfrm>
        </p:spPr>
        <p:txBody>
          <a:bodyPr/>
          <a:lstStyle/>
          <a:p>
            <a:pPr marL="1600200" indent="-1576388" eaLnBrk="1" hangingPunct="1">
              <a:lnSpc>
                <a:spcPct val="100000"/>
              </a:lnSpc>
              <a:spcBef>
                <a:spcPct val="0"/>
              </a:spcBef>
              <a:spcAft>
                <a:spcPts val="1200"/>
              </a:spcAft>
              <a:buFontTx/>
              <a:buNone/>
            </a:pPr>
            <a:r>
              <a:rPr lang="es-US" altLang="en-US" sz="2400" b="1" dirty="0">
                <a:solidFill>
                  <a:srgbClr val="00529B"/>
                </a:solidFill>
              </a:rPr>
              <a:t>Lección 1</a:t>
            </a:r>
            <a:r>
              <a:rPr lang="es-US" altLang="en-US" sz="2400" dirty="0">
                <a:solidFill>
                  <a:srgbClr val="00529B"/>
                </a:solidFill>
              </a:rPr>
              <a:t>:</a:t>
            </a:r>
            <a:r>
              <a:rPr lang="es-US" altLang="en-US" sz="2400" b="1" dirty="0">
                <a:solidFill>
                  <a:srgbClr val="00529B"/>
                </a:solidFill>
              </a:rPr>
              <a:t> </a:t>
            </a:r>
            <a:r>
              <a:rPr lang="es-US" altLang="en-US" sz="2400" dirty="0">
                <a:solidFill>
                  <a:srgbClr val="00529B"/>
                </a:solidFill>
              </a:rPr>
              <a:t>Panorama general de la Coordinación de Beneficios…….......4-10</a:t>
            </a:r>
          </a:p>
          <a:p>
            <a:pPr marL="1600200" indent="-1576388" eaLnBrk="1" hangingPunct="1">
              <a:lnSpc>
                <a:spcPct val="100000"/>
              </a:lnSpc>
              <a:spcBef>
                <a:spcPct val="0"/>
              </a:spcBef>
              <a:spcAft>
                <a:spcPts val="1200"/>
              </a:spcAft>
              <a:buFontTx/>
              <a:buNone/>
            </a:pPr>
            <a:r>
              <a:rPr lang="es-US" altLang="en-US" sz="2400" b="1" dirty="0">
                <a:solidFill>
                  <a:srgbClr val="00529B"/>
                </a:solidFill>
              </a:rPr>
              <a:t>Lección 2</a:t>
            </a:r>
            <a:r>
              <a:rPr lang="es-US" altLang="en-US" sz="2400" dirty="0">
                <a:solidFill>
                  <a:srgbClr val="00529B"/>
                </a:solidFill>
              </a:rPr>
              <a:t>:</a:t>
            </a:r>
            <a:r>
              <a:rPr lang="es-US" altLang="en-US" sz="2400" b="1" dirty="0">
                <a:solidFill>
                  <a:srgbClr val="00529B"/>
                </a:solidFill>
              </a:rPr>
              <a:t> </a:t>
            </a:r>
            <a:r>
              <a:rPr lang="es-US" altLang="en-US" sz="2400" dirty="0">
                <a:solidFill>
                  <a:srgbClr val="00529B"/>
                </a:solidFill>
              </a:rPr>
              <a:t>Medicare y otros tipos de cobertura médica............................11-32</a:t>
            </a:r>
          </a:p>
          <a:p>
            <a:pPr marL="1600200" indent="-1576388" eaLnBrk="1" hangingPunct="1">
              <a:lnSpc>
                <a:spcPct val="100000"/>
              </a:lnSpc>
              <a:spcBef>
                <a:spcPct val="0"/>
              </a:spcBef>
              <a:spcAft>
                <a:spcPts val="1200"/>
              </a:spcAft>
              <a:buFontTx/>
              <a:buNone/>
            </a:pPr>
            <a:r>
              <a:rPr lang="es-US" altLang="en-US" sz="2400" b="1" dirty="0">
                <a:solidFill>
                  <a:srgbClr val="00529B"/>
                </a:solidFill>
              </a:rPr>
              <a:t>Lección 3</a:t>
            </a:r>
            <a:r>
              <a:rPr lang="es-US" altLang="en-US" sz="2400" dirty="0">
                <a:solidFill>
                  <a:srgbClr val="00529B"/>
                </a:solidFill>
              </a:rPr>
              <a:t>: Coordinación de Beneficios de la cobertura de Medicare </a:t>
            </a:r>
            <a:br>
              <a:rPr lang="es-US" altLang="en-US" sz="2400" dirty="0">
                <a:solidFill>
                  <a:srgbClr val="00529B"/>
                </a:solidFill>
              </a:rPr>
            </a:br>
            <a:r>
              <a:rPr lang="es-US" altLang="en-US" sz="2400" dirty="0">
                <a:solidFill>
                  <a:srgbClr val="00529B"/>
                </a:solidFill>
              </a:rPr>
              <a:t>para medicamentos (Parte D)................................................. 33-44</a:t>
            </a:r>
          </a:p>
          <a:p>
            <a:pPr marL="1600200" indent="-1576388" eaLnBrk="1" hangingPunct="1">
              <a:lnSpc>
                <a:spcPct val="100000"/>
              </a:lnSpc>
              <a:spcBef>
                <a:spcPct val="0"/>
              </a:spcBef>
              <a:spcAft>
                <a:spcPts val="1200"/>
              </a:spcAft>
              <a:buFontTx/>
              <a:buNone/>
            </a:pPr>
            <a:r>
              <a:rPr lang="es-US" altLang="en-US" sz="2400" b="1" dirty="0">
                <a:solidFill>
                  <a:srgbClr val="00529B"/>
                </a:solidFill>
              </a:rPr>
              <a:t>Apéndices</a:t>
            </a:r>
            <a:r>
              <a:rPr lang="es-US" altLang="en-US" sz="2400" dirty="0">
                <a:solidFill>
                  <a:srgbClr val="00529B"/>
                </a:solidFill>
              </a:rPr>
              <a:t>……………………………………………………………………... 45-48</a:t>
            </a:r>
          </a:p>
          <a:p>
            <a:pPr marL="1600200" indent="-1576388" eaLnBrk="1" hangingPunct="1">
              <a:lnSpc>
                <a:spcPct val="100000"/>
              </a:lnSpc>
              <a:spcBef>
                <a:spcPct val="0"/>
              </a:spcBef>
              <a:spcAft>
                <a:spcPts val="1200"/>
              </a:spcAft>
              <a:buFontTx/>
              <a:buNone/>
            </a:pPr>
            <a:r>
              <a:rPr lang="es-US" altLang="en-US" sz="2400" dirty="0">
                <a:solidFill>
                  <a:srgbClr val="00529B"/>
                </a:solidFill>
              </a:rPr>
              <a:t>Guía de recursos para la Coordinación de Beneficios............................... 45-46</a:t>
            </a:r>
          </a:p>
          <a:p>
            <a:pPr marL="273050" indent="-547688" eaLnBrk="1" hangingPunct="1">
              <a:lnSpc>
                <a:spcPct val="100000"/>
              </a:lnSpc>
              <a:spcBef>
                <a:spcPct val="0"/>
              </a:spcBef>
              <a:spcAft>
                <a:spcPts val="1200"/>
              </a:spcAft>
              <a:buFontTx/>
              <a:buNone/>
            </a:pPr>
            <a:r>
              <a:rPr lang="es-US" altLang="en-US" sz="2400" dirty="0">
                <a:solidFill>
                  <a:srgbClr val="00529B"/>
                </a:solidFill>
              </a:rPr>
              <a:t>Productos de Medicare relacionados con la Coordinación de Beneficios.. 47</a:t>
            </a:r>
          </a:p>
          <a:p>
            <a:pPr marL="273050" indent="-547688" eaLnBrk="1" hangingPunct="1">
              <a:lnSpc>
                <a:spcPct val="100000"/>
              </a:lnSpc>
              <a:spcBef>
                <a:spcPct val="0"/>
              </a:spcBef>
              <a:spcAft>
                <a:spcPts val="1200"/>
              </a:spcAft>
              <a:buFontTx/>
              <a:buNone/>
            </a:pPr>
            <a:r>
              <a:rPr lang="es-US" altLang="en-US" sz="2400" dirty="0">
                <a:solidFill>
                  <a:srgbClr val="00529B"/>
                </a:solidFill>
              </a:rPr>
              <a:t>Siglas............................................................................................................48</a:t>
            </a:r>
          </a:p>
        </p:txBody>
      </p:sp>
      <p:sp>
        <p:nvSpPr>
          <p:cNvPr id="38916" name="Footer Placeholder 2">
            <a:extLst>
              <a:ext uri="{FF2B5EF4-FFF2-40B4-BE49-F238E27FC236}">
                <a16:creationId xmlns:a16="http://schemas.microsoft.com/office/drawing/2014/main" id="{FDAF81C0-AEC3-FFA2-77A5-E52580F4AD2D}"/>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FFFFFF"/>
                </a:solidFill>
                <a:latin typeface="Arial" panose="020B0604020202020204" pitchFamily="34" charset="0"/>
                <a:cs typeface="Arial" panose="020B0604020202020204" pitchFamily="34" charset="0"/>
              </a:rPr>
              <a:t>Coordinación de Beneficios</a:t>
            </a:r>
          </a:p>
        </p:txBody>
      </p:sp>
      <p:sp>
        <p:nvSpPr>
          <p:cNvPr id="38917" name="Slide Number Placeholder 3">
            <a:extLst>
              <a:ext uri="{FF2B5EF4-FFF2-40B4-BE49-F238E27FC236}">
                <a16:creationId xmlns:a16="http://schemas.microsoft.com/office/drawing/2014/main" id="{43CB6322-9EB7-591B-17F2-744F1C763D7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EE8E2AD3-A9EA-40CB-AA4C-469060BFFCD4}" type="slidenum">
              <a:rPr lang="en-US" altLang="en-US">
                <a:solidFill>
                  <a:schemeClr val="bg1"/>
                </a:solidFill>
                <a:latin typeface="Arial" panose="020B0604020202020204" pitchFamily="34" charset="0"/>
                <a:cs typeface="Arial" panose="020B0604020202020204" pitchFamily="34" charset="0"/>
              </a:rPr>
              <a:pPr/>
              <a:t>2</a:t>
            </a:fld>
            <a:endParaRPr lang="en-US" altLang="en-US">
              <a:solidFill>
                <a:schemeClr val="bg1"/>
              </a:solidFill>
              <a:latin typeface="Arial" panose="020B0604020202020204" pitchFamily="34" charset="0"/>
              <a:cs typeface="Arial" panose="020B0604020202020204" pitchFamily="34" charset="0"/>
            </a:endParaRPr>
          </a:p>
        </p:txBody>
      </p:sp>
      <p:sp>
        <p:nvSpPr>
          <p:cNvPr id="38918" name="Date Placeholder 1">
            <a:extLst>
              <a:ext uri="{FF2B5EF4-FFF2-40B4-BE49-F238E27FC236}">
                <a16:creationId xmlns:a16="http://schemas.microsoft.com/office/drawing/2014/main" id="{BFB5E363-1B1A-BBF6-3B8D-0AABA82B434F}"/>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chemeClr val="bg1"/>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Title 3">
            <a:extLst>
              <a:ext uri="{FF2B5EF4-FFF2-40B4-BE49-F238E27FC236}">
                <a16:creationId xmlns:a16="http://schemas.microsoft.com/office/drawing/2014/main" id="{3D7CD300-745F-3EBD-5BCD-9D5D3FF054A9}"/>
              </a:ext>
            </a:extLst>
          </p:cNvPr>
          <p:cNvSpPr>
            <a:spLocks noGrp="1" noChangeArrowheads="1"/>
          </p:cNvSpPr>
          <p:nvPr>
            <p:ph type="title" idx="4294967295"/>
          </p:nvPr>
        </p:nvSpPr>
        <p:spPr>
          <a:xfrm>
            <a:off x="0" y="0"/>
            <a:ext cx="12192000" cy="947738"/>
          </a:xfrm>
        </p:spPr>
        <p:txBody>
          <a:bodyPr/>
          <a:lstStyle/>
          <a:p>
            <a:pPr eaLnBrk="1" hangingPunct="1"/>
            <a:r>
              <a:rPr lang="es-US" altLang="en-US" sz="3000" dirty="0"/>
              <a:t>Seguro de compensación a los trabajadores</a:t>
            </a:r>
          </a:p>
        </p:txBody>
      </p:sp>
      <p:sp>
        <p:nvSpPr>
          <p:cNvPr id="54686" name="Content Placeholder 4">
            <a:extLst>
              <a:ext uri="{FF2B5EF4-FFF2-40B4-BE49-F238E27FC236}">
                <a16:creationId xmlns:a16="http://schemas.microsoft.com/office/drawing/2014/main" id="{7B099852-F549-27C4-BDE3-76A9F6227353}"/>
              </a:ext>
            </a:extLst>
          </p:cNvPr>
          <p:cNvSpPr>
            <a:spLocks noGrp="1" noChangeArrowheads="1"/>
          </p:cNvSpPr>
          <p:nvPr>
            <p:ph sz="half" idx="4294967295"/>
          </p:nvPr>
        </p:nvSpPr>
        <p:spPr>
          <a:xfrm>
            <a:off x="709613" y="1703388"/>
            <a:ext cx="5715000" cy="3783012"/>
          </a:xfrm>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0" indent="0" defTabSz="685800" eaLnBrk="1" hangingPunct="1">
              <a:lnSpc>
                <a:spcPct val="100000"/>
              </a:lnSpc>
              <a:spcBef>
                <a:spcPct val="0"/>
              </a:spcBef>
              <a:spcAft>
                <a:spcPts val="1200"/>
              </a:spcAft>
              <a:buFont typeface="Wingdings" panose="05000000000000000000" pitchFamily="2" charset="2"/>
              <a:buNone/>
            </a:pPr>
            <a:r>
              <a:rPr lang="es-US" altLang="en-US" sz="2500" b="1" dirty="0">
                <a:solidFill>
                  <a:srgbClr val="00529B"/>
                </a:solidFill>
              </a:rPr>
              <a:t>Los empleadores están obligados a cubrir a los empleados que se enferman o que sufren una lesión en el trabajo:</a:t>
            </a:r>
          </a:p>
          <a:p>
            <a:pPr marL="547688" indent="-273050" defTabSz="685800" eaLnBrk="1" hangingPunct="1">
              <a:lnSpc>
                <a:spcPct val="100000"/>
              </a:lnSpc>
              <a:spcBef>
                <a:spcPct val="0"/>
              </a:spcBef>
              <a:spcAft>
                <a:spcPts val="1200"/>
              </a:spcAft>
            </a:pPr>
            <a:r>
              <a:rPr lang="es-US" altLang="en-US" sz="2400" dirty="0">
                <a:solidFill>
                  <a:srgbClr val="00529B"/>
                </a:solidFill>
              </a:rPr>
              <a:t>Si tiene Medicare y se lesiona en el trabajo, el seguro de compensación a los trabajadores paga primero</a:t>
            </a:r>
          </a:p>
          <a:p>
            <a:pPr marL="547688" indent="-273050" defTabSz="685800" eaLnBrk="1" hangingPunct="1">
              <a:lnSpc>
                <a:spcPct val="100000"/>
              </a:lnSpc>
              <a:spcBef>
                <a:spcPct val="0"/>
              </a:spcBef>
              <a:spcAft>
                <a:spcPts val="1200"/>
              </a:spcAft>
            </a:pPr>
            <a:r>
              <a:rPr lang="es-US" altLang="en-US" sz="2400" dirty="0">
                <a:solidFill>
                  <a:srgbClr val="00529B"/>
                </a:solidFill>
              </a:rPr>
              <a:t>En algunos casos, Medicare puede  pagar condicionalmente</a:t>
            </a:r>
          </a:p>
        </p:txBody>
      </p:sp>
      <p:pic>
        <p:nvPicPr>
          <p:cNvPr id="75780" name="Picture 7" descr="una imagen de una mujer negra enyesada llenando un formulario">
            <a:extLst>
              <a:ext uri="{FF2B5EF4-FFF2-40B4-BE49-F238E27FC236}">
                <a16:creationId xmlns:a16="http://schemas.microsoft.com/office/drawing/2014/main" id="{EC97125C-5F38-2D7E-AB5B-864EF83557F8}"/>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4613" y="1916832"/>
            <a:ext cx="5060950" cy="337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1" name="Footer Placeholder 2">
            <a:extLst>
              <a:ext uri="{FF2B5EF4-FFF2-40B4-BE49-F238E27FC236}">
                <a16:creationId xmlns:a16="http://schemas.microsoft.com/office/drawing/2014/main" id="{18756F44-7BC6-265F-7950-0ED01F1D4597}"/>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75782" name="Slide Number Placeholder 6">
            <a:extLst>
              <a:ext uri="{FF2B5EF4-FFF2-40B4-BE49-F238E27FC236}">
                <a16:creationId xmlns:a16="http://schemas.microsoft.com/office/drawing/2014/main" id="{CD79A278-6647-B0F1-AD85-A32DFE7264C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76648517-61E9-450F-83AA-EB5BF00F1DEF}" type="slidenum">
              <a:rPr lang="en-US" altLang="en-US">
                <a:solidFill>
                  <a:srgbClr val="8FAADC"/>
                </a:solidFill>
                <a:latin typeface="Arial" panose="020B0604020202020204" pitchFamily="34" charset="0"/>
                <a:cs typeface="Arial" panose="020B0604020202020204" pitchFamily="34" charset="0"/>
              </a:rPr>
              <a:pPr/>
              <a:t>20</a:t>
            </a:fld>
            <a:endParaRPr lang="en-US" altLang="en-US">
              <a:solidFill>
                <a:srgbClr val="8FAADC"/>
              </a:solidFill>
              <a:latin typeface="Arial" panose="020B0604020202020204" pitchFamily="34" charset="0"/>
              <a:cs typeface="Arial" panose="020B0604020202020204" pitchFamily="34" charset="0"/>
            </a:endParaRPr>
          </a:p>
        </p:txBody>
      </p:sp>
      <p:sp>
        <p:nvSpPr>
          <p:cNvPr id="75783" name="Date Placeholder 1">
            <a:extLst>
              <a:ext uri="{FF2B5EF4-FFF2-40B4-BE49-F238E27FC236}">
                <a16:creationId xmlns:a16="http://schemas.microsoft.com/office/drawing/2014/main" id="{5151AD70-FAEC-0F54-D5FE-A7C811ACDB95}"/>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6"/>
                                        </p:tgtEl>
                                        <p:attrNameLst>
                                          <p:attrName>style.visibility</p:attrName>
                                        </p:attrNameLst>
                                      </p:cBhvr>
                                      <p:to>
                                        <p:strVal val="visible"/>
                                      </p:to>
                                    </p:set>
                                    <p:animEffect transition="in" filter="fade">
                                      <p:cBhvr>
                                        <p:cTn id="7" dur="500"/>
                                        <p:tgtEl>
                                          <p:spTgt spid="546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686">
                                            <p:txEl>
                                              <p:pRg st="1" end="1"/>
                                            </p:txEl>
                                          </p:spTgt>
                                        </p:tgtEl>
                                        <p:attrNameLst>
                                          <p:attrName>style.visibility</p:attrName>
                                        </p:attrNameLst>
                                      </p:cBhvr>
                                      <p:to>
                                        <p:strVal val="visible"/>
                                      </p:to>
                                    </p:set>
                                    <p:animEffect transition="in" filter="fade">
                                      <p:cBhvr>
                                        <p:cTn id="12" dur="500"/>
                                        <p:tgtEl>
                                          <p:spTgt spid="546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686">
                                            <p:txEl>
                                              <p:pRg st="2" end="2"/>
                                            </p:txEl>
                                          </p:spTgt>
                                        </p:tgtEl>
                                        <p:attrNameLst>
                                          <p:attrName>style.visibility</p:attrName>
                                        </p:attrNameLst>
                                      </p:cBhvr>
                                      <p:to>
                                        <p:strVal val="visible"/>
                                      </p:to>
                                    </p:set>
                                    <p:animEffect transition="in" filter="fade">
                                      <p:cBhvr>
                                        <p:cTn id="17" dur="500"/>
                                        <p:tgtEl>
                                          <p:spTgt spid="546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a:extLst>
              <a:ext uri="{FF2B5EF4-FFF2-40B4-BE49-F238E27FC236}">
                <a16:creationId xmlns:a16="http://schemas.microsoft.com/office/drawing/2014/main" id="{E6A17E00-2820-DA20-F44C-27A339439577}"/>
              </a:ext>
            </a:extLst>
          </p:cNvPr>
          <p:cNvSpPr>
            <a:spLocks noGrp="1" noChangeArrowheads="1"/>
          </p:cNvSpPr>
          <p:nvPr>
            <p:ph type="title" idx="4294967295"/>
          </p:nvPr>
        </p:nvSpPr>
        <p:spPr>
          <a:xfrm>
            <a:off x="0" y="-7938"/>
            <a:ext cx="12192000" cy="922338"/>
          </a:xfrm>
        </p:spPr>
        <p:txBody>
          <a:bodyPr tIns="91440"/>
          <a:lstStyle/>
          <a:p>
            <a:pPr eaLnBrk="1" hangingPunct="1"/>
            <a:r>
              <a:rPr lang="es-US" altLang="en-US" sz="3000" dirty="0"/>
              <a:t>Seguro de compensación a los trabajadores </a:t>
            </a:r>
            <a:r>
              <a:rPr lang="es-US" altLang="en-US" sz="3200" dirty="0"/>
              <a:t>(continuación)</a:t>
            </a:r>
            <a:endParaRPr lang="es-US" altLang="en-US" sz="3000" dirty="0"/>
          </a:p>
        </p:txBody>
      </p:sp>
      <p:sp>
        <p:nvSpPr>
          <p:cNvPr id="55718" name="Content Placeholder 4">
            <a:extLst>
              <a:ext uri="{FF2B5EF4-FFF2-40B4-BE49-F238E27FC236}">
                <a16:creationId xmlns:a16="http://schemas.microsoft.com/office/drawing/2014/main" id="{FCBA4CAA-5786-8DE8-FAD6-D481A115DCEB}"/>
              </a:ext>
            </a:extLst>
          </p:cNvPr>
          <p:cNvSpPr>
            <a:spLocks noChangeArrowheads="1"/>
          </p:cNvSpPr>
          <p:nvPr/>
        </p:nvSpPr>
        <p:spPr bwMode="auto">
          <a:xfrm>
            <a:off x="2379663" y="3760788"/>
            <a:ext cx="3200400" cy="168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buClr>
                <a:srgbClr val="00539A"/>
              </a:buClr>
              <a:buFont typeface="Wingdings" panose="05000000000000000000" pitchFamily="2" charset="2"/>
              <a:buNone/>
            </a:pPr>
            <a:r>
              <a:rPr lang="es-US" altLang="en-US" sz="2000" dirty="0">
                <a:solidFill>
                  <a:srgbClr val="00529B"/>
                </a:solidFill>
                <a:latin typeface="+mj-ea"/>
                <a:ea typeface="+mj-ea"/>
                <a:cs typeface="Arial" panose="020B0604020202020204" pitchFamily="34" charset="0"/>
              </a:rPr>
              <a:t>Si el seguro de compensación a los trabajadores rechaza su reclamación, puede presentarla a Medicare</a:t>
            </a:r>
          </a:p>
        </p:txBody>
      </p:sp>
      <p:sp>
        <p:nvSpPr>
          <p:cNvPr id="77836" name="Rectangle: Rounded Corners 9">
            <a:extLst>
              <a:ext uri="{FF2B5EF4-FFF2-40B4-BE49-F238E27FC236}">
                <a16:creationId xmlns:a16="http://schemas.microsoft.com/office/drawing/2014/main" id="{3A5223D6-BEBB-2CE3-6C71-608422B2E378}"/>
              </a:ext>
              <a:ext uri="{C183D7F6-B498-43B3-948B-1728B52AA6E4}">
                <adec:decorative xmlns:adec="http://schemas.microsoft.com/office/drawing/2017/decorative" val="1"/>
              </a:ext>
            </a:extLst>
          </p:cNvPr>
          <p:cNvSpPr>
            <a:spLocks noChangeArrowheads="1"/>
          </p:cNvSpPr>
          <p:nvPr/>
        </p:nvSpPr>
        <p:spPr bwMode="auto">
          <a:xfrm>
            <a:off x="2287588" y="1409700"/>
            <a:ext cx="3382962" cy="4343400"/>
          </a:xfrm>
          <a:prstGeom prst="roundRect">
            <a:avLst>
              <a:gd name="adj" fmla="val 16667"/>
            </a:avLst>
          </a:prstGeom>
          <a:noFill/>
          <a:ln w="38100" algn="ctr">
            <a:solidFill>
              <a:srgbClr val="5C84CC"/>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pic>
        <p:nvPicPr>
          <p:cNvPr id="77837" name="Graphic 10" descr="un gráfico de una hoja de papel">
            <a:extLst>
              <a:ext uri="{FF2B5EF4-FFF2-40B4-BE49-F238E27FC236}">
                <a16:creationId xmlns:a16="http://schemas.microsoft.com/office/drawing/2014/main" id="{15A9DA16-58E9-A663-4AFD-690BBA23E295}"/>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170" y="1592756"/>
            <a:ext cx="1983798" cy="198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722" name="Content Placeholder 4">
            <a:extLst>
              <a:ext uri="{FF2B5EF4-FFF2-40B4-BE49-F238E27FC236}">
                <a16:creationId xmlns:a16="http://schemas.microsoft.com/office/drawing/2014/main" id="{FC64CDAF-4473-C474-EAB2-0E7055B40A37}"/>
              </a:ext>
            </a:extLst>
          </p:cNvPr>
          <p:cNvSpPr>
            <a:spLocks noChangeArrowheads="1"/>
          </p:cNvSpPr>
          <p:nvPr/>
        </p:nvSpPr>
        <p:spPr bwMode="auto">
          <a:xfrm>
            <a:off x="6405563" y="3573016"/>
            <a:ext cx="3382962" cy="168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buClr>
                <a:srgbClr val="00539A"/>
              </a:buClr>
              <a:buFont typeface="Wingdings" panose="05000000000000000000" pitchFamily="2" charset="2"/>
              <a:buNone/>
            </a:pPr>
            <a:r>
              <a:rPr lang="es-US" altLang="en-US" sz="2000" dirty="0">
                <a:solidFill>
                  <a:srgbClr val="00529B"/>
                </a:solidFill>
                <a:latin typeface="+mj-ea"/>
                <a:ea typeface="+mj-ea"/>
                <a:cs typeface="Arial" panose="020B0604020202020204" pitchFamily="34" charset="0"/>
              </a:rPr>
              <a:t>Las reclamaciones al seguro de compensación a los trabajadores pueden resolverse mediante liquidaciones, sentencias, concesiones u otros pagos</a:t>
            </a:r>
          </a:p>
        </p:txBody>
      </p:sp>
      <p:pic>
        <p:nvPicPr>
          <p:cNvPr id="77834" name="Graphic 11" descr="un gráfico de dos manos temblando">
            <a:extLst>
              <a:ext uri="{FF2B5EF4-FFF2-40B4-BE49-F238E27FC236}">
                <a16:creationId xmlns:a16="http://schemas.microsoft.com/office/drawing/2014/main" id="{CA3E6933-C51C-FE08-FF8C-670F59E46788}"/>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197" y="1700808"/>
            <a:ext cx="1909692" cy="1909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5" name="Rectangle: Rounded Corners 6">
            <a:extLst>
              <a:ext uri="{FF2B5EF4-FFF2-40B4-BE49-F238E27FC236}">
                <a16:creationId xmlns:a16="http://schemas.microsoft.com/office/drawing/2014/main" id="{D2C0BC2B-7DD7-B08E-4EB1-2FCE3C0CFA5A}"/>
              </a:ext>
              <a:ext uri="{C183D7F6-B498-43B3-948B-1728B52AA6E4}">
                <adec:decorative xmlns:adec="http://schemas.microsoft.com/office/drawing/2017/decorative" val="1"/>
              </a:ext>
            </a:extLst>
          </p:cNvPr>
          <p:cNvSpPr>
            <a:spLocks noChangeArrowheads="1"/>
          </p:cNvSpPr>
          <p:nvPr/>
        </p:nvSpPr>
        <p:spPr bwMode="auto">
          <a:xfrm>
            <a:off x="6405563" y="1414463"/>
            <a:ext cx="3382962" cy="4338637"/>
          </a:xfrm>
          <a:prstGeom prst="roundRect">
            <a:avLst>
              <a:gd name="adj" fmla="val 16667"/>
            </a:avLst>
          </a:prstGeom>
          <a:noFill/>
          <a:ln w="38100" algn="ctr">
            <a:solidFill>
              <a:srgbClr val="5C84CC"/>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77831" name="Footer Placeholder 2">
            <a:extLst>
              <a:ext uri="{FF2B5EF4-FFF2-40B4-BE49-F238E27FC236}">
                <a16:creationId xmlns:a16="http://schemas.microsoft.com/office/drawing/2014/main" id="{A09D4B28-91C9-0EE2-D31C-AF5B2273C4CF}"/>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77832" name="Slide Number Placeholder 4">
            <a:extLst>
              <a:ext uri="{FF2B5EF4-FFF2-40B4-BE49-F238E27FC236}">
                <a16:creationId xmlns:a16="http://schemas.microsoft.com/office/drawing/2014/main" id="{89AEF8FF-A8A2-CE35-00D3-29EBC820832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FE8494A7-AAC2-485F-BEA2-A1F00BAAF3AB}" type="slidenum">
              <a:rPr lang="en-US" altLang="en-US">
                <a:solidFill>
                  <a:srgbClr val="8FAADC"/>
                </a:solidFill>
                <a:latin typeface="Arial" panose="020B0604020202020204" pitchFamily="34" charset="0"/>
                <a:cs typeface="Arial" panose="020B0604020202020204" pitchFamily="34" charset="0"/>
              </a:rPr>
              <a:pPr/>
              <a:t>21</a:t>
            </a:fld>
            <a:endParaRPr lang="en-US" altLang="en-US">
              <a:solidFill>
                <a:srgbClr val="8FAADC"/>
              </a:solidFill>
              <a:latin typeface="Arial" panose="020B0604020202020204" pitchFamily="34" charset="0"/>
              <a:cs typeface="Arial" panose="020B0604020202020204" pitchFamily="34" charset="0"/>
            </a:endParaRPr>
          </a:p>
        </p:txBody>
      </p:sp>
      <p:sp>
        <p:nvSpPr>
          <p:cNvPr id="77833" name="Date Placeholder 1">
            <a:extLst>
              <a:ext uri="{FF2B5EF4-FFF2-40B4-BE49-F238E27FC236}">
                <a16:creationId xmlns:a16="http://schemas.microsoft.com/office/drawing/2014/main" id="{ECD00296-F914-5E71-016E-FB7D8A2D66F5}"/>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718">
                                            <p:txEl>
                                              <p:pRg st="0" end="0"/>
                                            </p:txEl>
                                          </p:spTgt>
                                        </p:tgtEl>
                                        <p:attrNameLst>
                                          <p:attrName>style.visibility</p:attrName>
                                        </p:attrNameLst>
                                      </p:cBhvr>
                                      <p:to>
                                        <p:strVal val="visible"/>
                                      </p:to>
                                    </p:set>
                                    <p:animEffect transition="in" filter="fade">
                                      <p:cBhvr>
                                        <p:cTn id="7" dur="500"/>
                                        <p:tgtEl>
                                          <p:spTgt spid="557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722">
                                            <p:txEl>
                                              <p:pRg st="0" end="0"/>
                                            </p:txEl>
                                          </p:spTgt>
                                        </p:tgtEl>
                                        <p:attrNameLst>
                                          <p:attrName>style.visibility</p:attrName>
                                        </p:attrNameLst>
                                      </p:cBhvr>
                                      <p:to>
                                        <p:strVal val="visible"/>
                                      </p:to>
                                    </p:set>
                                    <p:animEffect transition="in" filter="fade">
                                      <p:cBhvr>
                                        <p:cTn id="12" dur="500"/>
                                        <p:tgtEl>
                                          <p:spTgt spid="557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2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Title 3">
            <a:extLst>
              <a:ext uri="{FF2B5EF4-FFF2-40B4-BE49-F238E27FC236}">
                <a16:creationId xmlns:a16="http://schemas.microsoft.com/office/drawing/2014/main" id="{C021829F-283B-C148-525B-7094EA49DCA4}"/>
              </a:ext>
            </a:extLst>
          </p:cNvPr>
          <p:cNvSpPr>
            <a:spLocks noGrp="1" noChangeArrowheads="1"/>
          </p:cNvSpPr>
          <p:nvPr>
            <p:ph type="title" idx="4294967295"/>
          </p:nvPr>
        </p:nvSpPr>
        <p:spPr>
          <a:xfrm>
            <a:off x="0" y="0"/>
            <a:ext cx="12192000" cy="974725"/>
          </a:xfrm>
        </p:spPr>
        <p:txBody>
          <a:bodyPr/>
          <a:lstStyle/>
          <a:p>
            <a:pPr eaLnBrk="1" hangingPunct="1"/>
            <a:r>
              <a:rPr lang="es-US" altLang="en-US" sz="2500" dirty="0"/>
              <a:t>Acuerdo de cantidad estipulada reservada para gastos de Medicare por el seguro de compensación a los trabajadores (WCMSA)</a:t>
            </a:r>
          </a:p>
        </p:txBody>
      </p:sp>
      <p:sp>
        <p:nvSpPr>
          <p:cNvPr id="56756" name="Content Placeholder 4">
            <a:extLst>
              <a:ext uri="{FF2B5EF4-FFF2-40B4-BE49-F238E27FC236}">
                <a16:creationId xmlns:a16="http://schemas.microsoft.com/office/drawing/2014/main" id="{4B20C3FE-C51F-5730-1375-C96E1747AC98}"/>
              </a:ext>
            </a:extLst>
          </p:cNvPr>
          <p:cNvSpPr>
            <a:spLocks noGrp="1" noChangeArrowheads="1"/>
          </p:cNvSpPr>
          <p:nvPr>
            <p:ph sz="half" idx="4294967295"/>
          </p:nvPr>
        </p:nvSpPr>
        <p:spPr>
          <a:xfrm>
            <a:off x="834231" y="1556792"/>
            <a:ext cx="5494337" cy="4735513"/>
          </a:xfrm>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288925" indent="0" defTabSz="685800" eaLnBrk="1" hangingPunct="1">
              <a:lnSpc>
                <a:spcPct val="100000"/>
              </a:lnSpc>
              <a:spcBef>
                <a:spcPct val="0"/>
              </a:spcBef>
              <a:spcAft>
                <a:spcPts val="1200"/>
              </a:spcAft>
              <a:buFont typeface="Wingdings" panose="05000000000000000000" pitchFamily="2" charset="2"/>
              <a:buNone/>
            </a:pPr>
            <a:r>
              <a:rPr lang="es-US" altLang="en-US" sz="2400" b="1" dirty="0">
                <a:solidFill>
                  <a:srgbClr val="00529B"/>
                </a:solidFill>
              </a:rPr>
              <a:t>Fondos de indemnización reservados para pagar futuros servicios médicos o medicamentos relacionados con su lesión, enfermedad o condición </a:t>
            </a:r>
          </a:p>
          <a:p>
            <a:pPr marL="744538" indent="-273050" defTabSz="685800" eaLnBrk="1" hangingPunct="1">
              <a:lnSpc>
                <a:spcPct val="100000"/>
              </a:lnSpc>
              <a:spcBef>
                <a:spcPct val="0"/>
              </a:spcBef>
              <a:spcAft>
                <a:spcPts val="1200"/>
              </a:spcAft>
            </a:pPr>
            <a:r>
              <a:rPr lang="es-US" altLang="en-US" sz="2000" dirty="0">
                <a:solidFill>
                  <a:srgbClr val="00529B"/>
                </a:solidFill>
              </a:rPr>
              <a:t>Se utiliza solamente para los servicios cubiertos por Medicare</a:t>
            </a:r>
          </a:p>
          <a:p>
            <a:pPr marL="744538" indent="-273050" defTabSz="685800" eaLnBrk="1" hangingPunct="1">
              <a:lnSpc>
                <a:spcPct val="100000"/>
              </a:lnSpc>
              <a:spcBef>
                <a:spcPct val="0"/>
              </a:spcBef>
              <a:spcAft>
                <a:spcPts val="1200"/>
              </a:spcAft>
            </a:pPr>
            <a:r>
              <a:rPr lang="es-US" altLang="en-US" sz="2000" dirty="0">
                <a:solidFill>
                  <a:srgbClr val="00529B"/>
                </a:solidFill>
              </a:rPr>
              <a:t>Medicare paga los servicios cubiertos por Medicare después de que se hayan agotado los fondos del WCMSA</a:t>
            </a:r>
          </a:p>
        </p:txBody>
      </p:sp>
      <p:pic>
        <p:nvPicPr>
          <p:cNvPr id="79876" name="Picture 7" descr="una imagen de una pareja negra trabajando en cálculos">
            <a:extLst>
              <a:ext uri="{FF2B5EF4-FFF2-40B4-BE49-F238E27FC236}">
                <a16:creationId xmlns:a16="http://schemas.microsoft.com/office/drawing/2014/main" id="{946B79CF-7F4B-262C-1C6B-1A8BDB499D07}"/>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348" y="1916832"/>
            <a:ext cx="4822825" cy="321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7" name="Footer Placeholder 2">
            <a:extLst>
              <a:ext uri="{FF2B5EF4-FFF2-40B4-BE49-F238E27FC236}">
                <a16:creationId xmlns:a16="http://schemas.microsoft.com/office/drawing/2014/main" id="{B115A0F1-EF54-C86D-D5B4-1E073B73C627}"/>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79878" name="Slide Number Placeholder 6">
            <a:extLst>
              <a:ext uri="{FF2B5EF4-FFF2-40B4-BE49-F238E27FC236}">
                <a16:creationId xmlns:a16="http://schemas.microsoft.com/office/drawing/2014/main" id="{42FCBE9A-81DC-DE26-F27D-CA478C65172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0C357CB2-62F4-476B-9B54-62C95DDA3002}" type="slidenum">
              <a:rPr lang="en-US" altLang="en-US">
                <a:solidFill>
                  <a:srgbClr val="8FAADC"/>
                </a:solidFill>
                <a:latin typeface="Arial" panose="020B0604020202020204" pitchFamily="34" charset="0"/>
                <a:cs typeface="Arial" panose="020B0604020202020204" pitchFamily="34" charset="0"/>
              </a:rPr>
              <a:pPr/>
              <a:t>22</a:t>
            </a:fld>
            <a:endParaRPr lang="en-US" altLang="en-US">
              <a:solidFill>
                <a:srgbClr val="8FAADC"/>
              </a:solidFill>
              <a:latin typeface="Arial" panose="020B0604020202020204" pitchFamily="34" charset="0"/>
              <a:cs typeface="Arial" panose="020B0604020202020204" pitchFamily="34" charset="0"/>
            </a:endParaRPr>
          </a:p>
        </p:txBody>
      </p:sp>
      <p:sp>
        <p:nvSpPr>
          <p:cNvPr id="79879" name="Date Placeholder 1">
            <a:extLst>
              <a:ext uri="{FF2B5EF4-FFF2-40B4-BE49-F238E27FC236}">
                <a16:creationId xmlns:a16="http://schemas.microsoft.com/office/drawing/2014/main" id="{0E87E273-CFD3-F2A6-7386-B03651B10DAD}"/>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756">
                                            <p:txEl>
                                              <p:pRg st="0" end="0"/>
                                            </p:txEl>
                                          </p:spTgt>
                                        </p:tgtEl>
                                        <p:attrNameLst>
                                          <p:attrName>style.visibility</p:attrName>
                                        </p:attrNameLst>
                                      </p:cBhvr>
                                      <p:to>
                                        <p:strVal val="visible"/>
                                      </p:to>
                                    </p:set>
                                    <p:animEffect transition="in" filter="fade">
                                      <p:cBhvr>
                                        <p:cTn id="7" dur="500"/>
                                        <p:tgtEl>
                                          <p:spTgt spid="567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756">
                                            <p:txEl>
                                              <p:pRg st="1" end="1"/>
                                            </p:txEl>
                                          </p:spTgt>
                                        </p:tgtEl>
                                        <p:attrNameLst>
                                          <p:attrName>style.visibility</p:attrName>
                                        </p:attrNameLst>
                                      </p:cBhvr>
                                      <p:to>
                                        <p:strVal val="visible"/>
                                      </p:to>
                                    </p:set>
                                    <p:animEffect transition="in" filter="fade">
                                      <p:cBhvr>
                                        <p:cTn id="12" dur="500"/>
                                        <p:tgtEl>
                                          <p:spTgt spid="567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756">
                                            <p:txEl>
                                              <p:pRg st="2" end="2"/>
                                            </p:txEl>
                                          </p:spTgt>
                                        </p:tgtEl>
                                        <p:attrNameLst>
                                          <p:attrName>style.visibility</p:attrName>
                                        </p:attrNameLst>
                                      </p:cBhvr>
                                      <p:to>
                                        <p:strVal val="visible"/>
                                      </p:to>
                                    </p:set>
                                    <p:animEffect transition="in" filter="fade">
                                      <p:cBhvr>
                                        <p:cTn id="17" dur="500"/>
                                        <p:tgtEl>
                                          <p:spTgt spid="567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itle 3">
            <a:extLst>
              <a:ext uri="{FF2B5EF4-FFF2-40B4-BE49-F238E27FC236}">
                <a16:creationId xmlns:a16="http://schemas.microsoft.com/office/drawing/2014/main" id="{7A841E45-97EE-9855-07BE-0917432DF2DA}"/>
              </a:ext>
            </a:extLst>
          </p:cNvPr>
          <p:cNvSpPr>
            <a:spLocks noGrp="1" noChangeArrowheads="1"/>
          </p:cNvSpPr>
          <p:nvPr>
            <p:ph type="title" idx="4294967295"/>
          </p:nvPr>
        </p:nvSpPr>
        <p:spPr>
          <a:xfrm>
            <a:off x="0" y="0"/>
            <a:ext cx="12192000" cy="958850"/>
          </a:xfrm>
        </p:spPr>
        <p:txBody>
          <a:bodyPr/>
          <a:lstStyle/>
          <a:p>
            <a:pPr eaLnBrk="1" hangingPunct="1"/>
            <a:r>
              <a:rPr lang="es-US" altLang="en-US" sz="3000"/>
              <a:t>Programa Federal de Beneficios por Neumoconiosis (pulmón negro)</a:t>
            </a:r>
          </a:p>
        </p:txBody>
      </p:sp>
      <p:sp>
        <p:nvSpPr>
          <p:cNvPr id="57788" name="Content Placeholder 4">
            <a:extLst>
              <a:ext uri="{FF2B5EF4-FFF2-40B4-BE49-F238E27FC236}">
                <a16:creationId xmlns:a16="http://schemas.microsoft.com/office/drawing/2014/main" id="{E22E9F65-3380-854C-4DCE-40362FA79CB5}"/>
              </a:ext>
            </a:extLst>
          </p:cNvPr>
          <p:cNvSpPr>
            <a:spLocks noGrp="1" noChangeArrowheads="1"/>
          </p:cNvSpPr>
          <p:nvPr>
            <p:ph sz="half" idx="4294967295"/>
          </p:nvPr>
        </p:nvSpPr>
        <p:spPr>
          <a:xfrm>
            <a:off x="5572125" y="1822450"/>
            <a:ext cx="5781675" cy="2247900"/>
          </a:xfrm>
        </p:spPr>
        <p:txBody>
          <a:bodyPr/>
          <a:lstStyle/>
          <a:p>
            <a:pPr marL="547688" indent="-273050" defTabSz="685800" eaLnBrk="1" hangingPunct="1">
              <a:lnSpc>
                <a:spcPct val="100000"/>
              </a:lnSpc>
              <a:spcBef>
                <a:spcPct val="0"/>
              </a:spcBef>
              <a:spcAft>
                <a:spcPts val="1200"/>
              </a:spcAft>
            </a:pPr>
            <a:r>
              <a:rPr lang="es-US" altLang="en-US" sz="2400" dirty="0">
                <a:solidFill>
                  <a:srgbClr val="00529B"/>
                </a:solidFill>
              </a:rPr>
              <a:t>Paga primero por servicios </a:t>
            </a:r>
            <a:br>
              <a:rPr lang="es-US" altLang="en-US" sz="2400" dirty="0">
                <a:solidFill>
                  <a:srgbClr val="00529B"/>
                </a:solidFill>
              </a:rPr>
            </a:br>
            <a:r>
              <a:rPr lang="es-US" altLang="en-US" sz="2400" dirty="0">
                <a:solidFill>
                  <a:srgbClr val="00529B"/>
                </a:solidFill>
              </a:rPr>
              <a:t>médicos relacionados con la enfermedad pulmonar y otras afecciones causadas por la extracción de carbón </a:t>
            </a:r>
          </a:p>
          <a:p>
            <a:pPr marL="547688" indent="-273050" defTabSz="685800" eaLnBrk="1" hangingPunct="1">
              <a:lnSpc>
                <a:spcPct val="100000"/>
              </a:lnSpc>
              <a:spcBef>
                <a:spcPct val="0"/>
              </a:spcBef>
              <a:spcAft>
                <a:spcPts val="1200"/>
              </a:spcAft>
            </a:pPr>
            <a:r>
              <a:rPr lang="es-US" altLang="en-US" sz="2400" dirty="0">
                <a:solidFill>
                  <a:srgbClr val="00529B"/>
                </a:solidFill>
              </a:rPr>
              <a:t>Las reclamaciones por neumoconiosis (o enfermedad del pulmón negro) se consideran reclamaciones del seguro de compensación a los trabajadores</a:t>
            </a:r>
          </a:p>
        </p:txBody>
      </p:sp>
      <p:pic>
        <p:nvPicPr>
          <p:cNvPr id="81924" name="Content Placeholder 10" descr="una imagen de un médico examinando una radiografía">
            <a:extLst>
              <a:ext uri="{FF2B5EF4-FFF2-40B4-BE49-F238E27FC236}">
                <a16:creationId xmlns:a16="http://schemas.microsoft.com/office/drawing/2014/main" id="{AA17E834-DF92-FB21-9830-949C3085055F}"/>
              </a:ext>
              <a:ext uri="{C183D7F6-B498-43B3-948B-1728B52AA6E4}">
                <adec:decorative xmlns:adec="http://schemas.microsoft.com/office/drawing/2017/decorative" val="0"/>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36575" y="1822450"/>
            <a:ext cx="5181600" cy="3455988"/>
          </a:xfrm>
        </p:spPr>
      </p:pic>
      <p:sp>
        <p:nvSpPr>
          <p:cNvPr id="81925" name="Footer Placeholder 2">
            <a:extLst>
              <a:ext uri="{FF2B5EF4-FFF2-40B4-BE49-F238E27FC236}">
                <a16:creationId xmlns:a16="http://schemas.microsoft.com/office/drawing/2014/main" id="{DB7B94FD-013F-C7ED-14D4-F4E901F8361F}"/>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81926" name="Slide Number Placeholder 6">
            <a:extLst>
              <a:ext uri="{FF2B5EF4-FFF2-40B4-BE49-F238E27FC236}">
                <a16:creationId xmlns:a16="http://schemas.microsoft.com/office/drawing/2014/main" id="{36B9A6AA-DD93-7D2B-5005-1845BC05499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D933B2CF-836C-45DD-BE6C-741CD69D06DA}" type="slidenum">
              <a:rPr lang="en-US" altLang="en-US">
                <a:solidFill>
                  <a:srgbClr val="8FAADC"/>
                </a:solidFill>
                <a:latin typeface="Arial" panose="020B0604020202020204" pitchFamily="34" charset="0"/>
                <a:cs typeface="Arial" panose="020B0604020202020204" pitchFamily="34" charset="0"/>
              </a:rPr>
              <a:pPr/>
              <a:t>23</a:t>
            </a:fld>
            <a:endParaRPr lang="en-US" altLang="en-US">
              <a:solidFill>
                <a:srgbClr val="8FAADC"/>
              </a:solidFill>
              <a:latin typeface="Arial" panose="020B0604020202020204" pitchFamily="34" charset="0"/>
              <a:cs typeface="Arial" panose="020B0604020202020204" pitchFamily="34" charset="0"/>
            </a:endParaRPr>
          </a:p>
        </p:txBody>
      </p:sp>
      <p:sp>
        <p:nvSpPr>
          <p:cNvPr id="81927" name="Date Placeholder 1">
            <a:extLst>
              <a:ext uri="{FF2B5EF4-FFF2-40B4-BE49-F238E27FC236}">
                <a16:creationId xmlns:a16="http://schemas.microsoft.com/office/drawing/2014/main" id="{B3B25ACE-2F2E-0E2E-D813-09C2A05437BE}"/>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88">
                                            <p:txEl>
                                              <p:pRg st="0" end="0"/>
                                            </p:txEl>
                                          </p:spTgt>
                                        </p:tgtEl>
                                        <p:attrNameLst>
                                          <p:attrName>style.visibility</p:attrName>
                                        </p:attrNameLst>
                                      </p:cBhvr>
                                      <p:to>
                                        <p:strVal val="visible"/>
                                      </p:to>
                                    </p:set>
                                    <p:animEffect transition="in" filter="fade">
                                      <p:cBhvr>
                                        <p:cTn id="7" dur="500"/>
                                        <p:tgtEl>
                                          <p:spTgt spid="577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788">
                                            <p:txEl>
                                              <p:pRg st="1" end="1"/>
                                            </p:txEl>
                                          </p:spTgt>
                                        </p:tgtEl>
                                        <p:attrNameLst>
                                          <p:attrName>style.visibility</p:attrName>
                                        </p:attrNameLst>
                                      </p:cBhvr>
                                      <p:to>
                                        <p:strVal val="visible"/>
                                      </p:to>
                                    </p:set>
                                    <p:animEffect transition="in" filter="fade">
                                      <p:cBhvr>
                                        <p:cTn id="12" dur="500"/>
                                        <p:tgtEl>
                                          <p:spTgt spid="577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Title 3">
            <a:extLst>
              <a:ext uri="{FF2B5EF4-FFF2-40B4-BE49-F238E27FC236}">
                <a16:creationId xmlns:a16="http://schemas.microsoft.com/office/drawing/2014/main" id="{5970F17E-0152-B37A-2A17-160A54EC5984}"/>
              </a:ext>
            </a:extLst>
          </p:cNvPr>
          <p:cNvSpPr>
            <a:spLocks noGrp="1" noChangeArrowheads="1"/>
          </p:cNvSpPr>
          <p:nvPr>
            <p:ph type="title" idx="4294967295"/>
          </p:nvPr>
        </p:nvSpPr>
        <p:spPr>
          <a:xfrm>
            <a:off x="0" y="0"/>
            <a:ext cx="12192000" cy="944563"/>
          </a:xfrm>
        </p:spPr>
        <p:txBody>
          <a:bodyPr/>
          <a:lstStyle/>
          <a:p>
            <a:pPr eaLnBrk="1" hangingPunct="1"/>
            <a:r>
              <a:rPr lang="es-US" altLang="en-US" sz="2800"/>
              <a:t>Ley de Conciliación del Presupuesto Común Consolidado (COBRA) </a:t>
            </a:r>
          </a:p>
        </p:txBody>
      </p:sp>
      <p:sp>
        <p:nvSpPr>
          <p:cNvPr id="58820" name="Text Placeholder 8">
            <a:extLst>
              <a:ext uri="{FF2B5EF4-FFF2-40B4-BE49-F238E27FC236}">
                <a16:creationId xmlns:a16="http://schemas.microsoft.com/office/drawing/2014/main" id="{341B1F56-F1D7-C005-2470-E567CE3BCDED}"/>
              </a:ext>
            </a:extLst>
          </p:cNvPr>
          <p:cNvSpPr>
            <a:spLocks noGrp="1" noChangeArrowheads="1"/>
          </p:cNvSpPr>
          <p:nvPr>
            <p:ph type="body" idx="4294967295"/>
          </p:nvPr>
        </p:nvSpPr>
        <p:spPr>
          <a:xfrm>
            <a:off x="838200" y="1364208"/>
            <a:ext cx="10226352" cy="3937000"/>
          </a:xfrm>
        </p:spPr>
        <p:txBody>
          <a:bodyPr/>
          <a:lstStyle/>
          <a:p>
            <a:pPr marL="58738" indent="0" eaLnBrk="1" hangingPunct="1">
              <a:lnSpc>
                <a:spcPct val="100000"/>
              </a:lnSpc>
              <a:spcBef>
                <a:spcPct val="0"/>
              </a:spcBef>
              <a:spcAft>
                <a:spcPts val="1200"/>
              </a:spcAft>
              <a:buFont typeface="Wingdings" panose="05000000000000000000" pitchFamily="2" charset="2"/>
              <a:buNone/>
            </a:pPr>
            <a:r>
              <a:rPr lang="es-US" altLang="en-US" sz="2400" b="1" dirty="0">
                <a:solidFill>
                  <a:srgbClr val="00529B"/>
                </a:solidFill>
              </a:rPr>
              <a:t>Puede permitirle conservar temporalmente la cobertura médica </a:t>
            </a:r>
            <a:br>
              <a:rPr lang="es-US" altLang="en-US" sz="2400" b="1" dirty="0">
                <a:solidFill>
                  <a:srgbClr val="00529B"/>
                </a:solidFill>
              </a:rPr>
            </a:br>
            <a:r>
              <a:rPr lang="es-US" altLang="en-US" sz="2400" b="1" dirty="0">
                <a:solidFill>
                  <a:srgbClr val="00529B"/>
                </a:solidFill>
              </a:rPr>
              <a:t>del empleador o sindicato después de separarse del empleo o después de perder la cobertura como dependiente del empleado cubierto</a:t>
            </a:r>
          </a:p>
          <a:p>
            <a:pPr marL="547688" indent="-273050" eaLnBrk="1" hangingPunct="1">
              <a:lnSpc>
                <a:spcPct val="100000"/>
              </a:lnSpc>
              <a:spcBef>
                <a:spcPct val="0"/>
              </a:spcBef>
              <a:spcAft>
                <a:spcPts val="1200"/>
              </a:spcAft>
            </a:pPr>
            <a:r>
              <a:rPr lang="es-US" altLang="en-US" sz="2000" b="1" dirty="0">
                <a:solidFill>
                  <a:srgbClr val="00529B"/>
                </a:solidFill>
              </a:rPr>
              <a:t>Tamaño del empleador: </a:t>
            </a:r>
            <a:r>
              <a:rPr lang="es-US" altLang="en-US" sz="2000" dirty="0">
                <a:solidFill>
                  <a:srgbClr val="00529B"/>
                </a:solidFill>
              </a:rPr>
              <a:t>Sólo aplica a </a:t>
            </a:r>
            <a:br>
              <a:rPr lang="es-US" altLang="en-US" sz="2000" dirty="0">
                <a:solidFill>
                  <a:srgbClr val="00529B"/>
                </a:solidFill>
              </a:rPr>
            </a:br>
            <a:r>
              <a:rPr lang="es-US" altLang="en-US" sz="2000" dirty="0">
                <a:solidFill>
                  <a:srgbClr val="00529B"/>
                </a:solidFill>
              </a:rPr>
              <a:t>empresas con 20 o más empleados </a:t>
            </a:r>
          </a:p>
          <a:p>
            <a:pPr marL="547688" indent="-273050" eaLnBrk="1" hangingPunct="1">
              <a:lnSpc>
                <a:spcPct val="100000"/>
              </a:lnSpc>
              <a:spcBef>
                <a:spcPct val="0"/>
              </a:spcBef>
              <a:spcAft>
                <a:spcPts val="1200"/>
              </a:spcAft>
            </a:pPr>
            <a:r>
              <a:rPr lang="es-US" altLang="en-US" sz="2000" b="1" dirty="0">
                <a:solidFill>
                  <a:srgbClr val="00529B"/>
                </a:solidFill>
              </a:rPr>
              <a:t>Eventos calificadores: </a:t>
            </a:r>
            <a:r>
              <a:rPr lang="es-US" altLang="en-US" sz="2000" dirty="0">
                <a:solidFill>
                  <a:srgbClr val="00529B"/>
                </a:solidFill>
              </a:rPr>
              <a:t>La cobertura </a:t>
            </a:r>
            <a:br>
              <a:rPr lang="es-US" altLang="en-US" sz="2000" dirty="0">
                <a:solidFill>
                  <a:srgbClr val="00529B"/>
                </a:solidFill>
              </a:rPr>
            </a:br>
            <a:r>
              <a:rPr lang="es-US" altLang="en-US" sz="2000" dirty="0">
                <a:solidFill>
                  <a:srgbClr val="00529B"/>
                </a:solidFill>
              </a:rPr>
              <a:t>solamente puede comenzar cuando se </a:t>
            </a:r>
            <a:br>
              <a:rPr lang="es-US" altLang="en-US" sz="2000" dirty="0">
                <a:solidFill>
                  <a:srgbClr val="00529B"/>
                </a:solidFill>
              </a:rPr>
            </a:br>
            <a:r>
              <a:rPr lang="es-US" altLang="en-US" sz="2000" dirty="0">
                <a:solidFill>
                  <a:srgbClr val="00529B"/>
                </a:solidFill>
              </a:rPr>
              <a:t>pierde la cobertura a causa de determinados </a:t>
            </a:r>
            <a:br>
              <a:rPr lang="es-US" altLang="en-US" sz="2000" dirty="0">
                <a:solidFill>
                  <a:srgbClr val="00529B"/>
                </a:solidFill>
              </a:rPr>
            </a:br>
            <a:r>
              <a:rPr lang="es-US" altLang="en-US" sz="2000" dirty="0">
                <a:solidFill>
                  <a:srgbClr val="00529B"/>
                </a:solidFill>
              </a:rPr>
              <a:t>eventos específicos</a:t>
            </a:r>
          </a:p>
          <a:p>
            <a:pPr marL="547688" indent="-273050" eaLnBrk="1" hangingPunct="1">
              <a:lnSpc>
                <a:spcPct val="100000"/>
              </a:lnSpc>
              <a:spcBef>
                <a:spcPct val="0"/>
              </a:spcBef>
              <a:spcAft>
                <a:spcPts val="1200"/>
              </a:spcAft>
            </a:pPr>
            <a:r>
              <a:rPr lang="es-US" altLang="en-US" sz="2000" b="1" dirty="0">
                <a:solidFill>
                  <a:srgbClr val="00529B"/>
                </a:solidFill>
              </a:rPr>
              <a:t>Pago de primas: </a:t>
            </a:r>
            <a:r>
              <a:rPr lang="es-US" altLang="en-US" sz="2000" dirty="0">
                <a:solidFill>
                  <a:srgbClr val="00529B"/>
                </a:solidFill>
              </a:rPr>
              <a:t>Debe pagar la </a:t>
            </a:r>
            <a:br>
              <a:rPr lang="es-US" altLang="en-US" sz="2000" dirty="0">
                <a:solidFill>
                  <a:srgbClr val="00529B"/>
                </a:solidFill>
              </a:rPr>
            </a:br>
            <a:r>
              <a:rPr lang="es-US" altLang="en-US" sz="2000" dirty="0">
                <a:solidFill>
                  <a:srgbClr val="00529B"/>
                </a:solidFill>
              </a:rPr>
              <a:t>totalidad de la prima del seguro</a:t>
            </a:r>
          </a:p>
          <a:p>
            <a:pPr marL="547688" indent="-273050" eaLnBrk="1" hangingPunct="1">
              <a:lnSpc>
                <a:spcPct val="100000"/>
              </a:lnSpc>
              <a:spcBef>
                <a:spcPct val="0"/>
              </a:spcBef>
              <a:spcAft>
                <a:spcPts val="1200"/>
              </a:spcAft>
              <a:buFont typeface="Wingdings" panose="05000000000000000000" pitchFamily="2" charset="2"/>
              <a:buNone/>
            </a:pPr>
            <a:endParaRPr lang="en-US" altLang="en-US" dirty="0">
              <a:solidFill>
                <a:srgbClr val="00529B"/>
              </a:solidFill>
            </a:endParaRPr>
          </a:p>
        </p:txBody>
      </p:sp>
      <p:pic>
        <p:nvPicPr>
          <p:cNvPr id="83972" name="Picture 7" descr="una imagen de un pequeño paraguas verde sobre gráficos de empleados masculinos y femeninos">
            <a:extLst>
              <a:ext uri="{FF2B5EF4-FFF2-40B4-BE49-F238E27FC236}">
                <a16:creationId xmlns:a16="http://schemas.microsoft.com/office/drawing/2014/main" id="{DBA9D3C4-0ABD-7B30-5550-2CCA4B81D282}"/>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072" y="2708920"/>
            <a:ext cx="4383088" cy="271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3" name="Footer Placeholder 2">
            <a:extLst>
              <a:ext uri="{FF2B5EF4-FFF2-40B4-BE49-F238E27FC236}">
                <a16:creationId xmlns:a16="http://schemas.microsoft.com/office/drawing/2014/main" id="{A32434BD-97BB-FF70-0DAE-20DEE45FE891}"/>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83974" name="Slide Number Placeholder 4">
            <a:extLst>
              <a:ext uri="{FF2B5EF4-FFF2-40B4-BE49-F238E27FC236}">
                <a16:creationId xmlns:a16="http://schemas.microsoft.com/office/drawing/2014/main" id="{4374B7E9-5FA0-F8C3-F6D2-58528370C7F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93F7C19F-9E3F-45BD-BF59-6FEFE09163F2}" type="slidenum">
              <a:rPr lang="en-US" altLang="en-US">
                <a:solidFill>
                  <a:srgbClr val="8FAADC"/>
                </a:solidFill>
                <a:latin typeface="Arial" panose="020B0604020202020204" pitchFamily="34" charset="0"/>
                <a:cs typeface="Arial" panose="020B0604020202020204" pitchFamily="34" charset="0"/>
              </a:rPr>
              <a:pPr/>
              <a:t>24</a:t>
            </a:fld>
            <a:endParaRPr lang="en-US" altLang="en-US">
              <a:solidFill>
                <a:srgbClr val="8FAADC"/>
              </a:solidFill>
              <a:latin typeface="Arial" panose="020B0604020202020204" pitchFamily="34" charset="0"/>
              <a:cs typeface="Arial" panose="020B0604020202020204" pitchFamily="34" charset="0"/>
            </a:endParaRPr>
          </a:p>
        </p:txBody>
      </p:sp>
      <p:sp>
        <p:nvSpPr>
          <p:cNvPr id="83975" name="Date Placeholder 1">
            <a:extLst>
              <a:ext uri="{FF2B5EF4-FFF2-40B4-BE49-F238E27FC236}">
                <a16:creationId xmlns:a16="http://schemas.microsoft.com/office/drawing/2014/main" id="{2A098540-8B95-9392-E4C0-7DDD5742AB87}"/>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820">
                                            <p:txEl>
                                              <p:pRg st="0" end="0"/>
                                            </p:txEl>
                                          </p:spTgt>
                                        </p:tgtEl>
                                        <p:attrNameLst>
                                          <p:attrName>style.visibility</p:attrName>
                                        </p:attrNameLst>
                                      </p:cBhvr>
                                      <p:to>
                                        <p:strVal val="visible"/>
                                      </p:to>
                                    </p:set>
                                    <p:animEffect transition="in" filter="fade">
                                      <p:cBhvr>
                                        <p:cTn id="7" dur="500"/>
                                        <p:tgtEl>
                                          <p:spTgt spid="588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820">
                                            <p:txEl>
                                              <p:pRg st="1" end="1"/>
                                            </p:txEl>
                                          </p:spTgt>
                                        </p:tgtEl>
                                        <p:attrNameLst>
                                          <p:attrName>style.visibility</p:attrName>
                                        </p:attrNameLst>
                                      </p:cBhvr>
                                      <p:to>
                                        <p:strVal val="visible"/>
                                      </p:to>
                                    </p:set>
                                    <p:animEffect transition="in" filter="fade">
                                      <p:cBhvr>
                                        <p:cTn id="12" dur="500"/>
                                        <p:tgtEl>
                                          <p:spTgt spid="588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820">
                                            <p:txEl>
                                              <p:pRg st="2" end="2"/>
                                            </p:txEl>
                                          </p:spTgt>
                                        </p:tgtEl>
                                        <p:attrNameLst>
                                          <p:attrName>style.visibility</p:attrName>
                                        </p:attrNameLst>
                                      </p:cBhvr>
                                      <p:to>
                                        <p:strVal val="visible"/>
                                      </p:to>
                                    </p:set>
                                    <p:animEffect transition="in" filter="fade">
                                      <p:cBhvr>
                                        <p:cTn id="17" dur="500"/>
                                        <p:tgtEl>
                                          <p:spTgt spid="588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820">
                                            <p:txEl>
                                              <p:pRg st="3" end="3"/>
                                            </p:txEl>
                                          </p:spTgt>
                                        </p:tgtEl>
                                        <p:attrNameLst>
                                          <p:attrName>style.visibility</p:attrName>
                                        </p:attrNameLst>
                                      </p:cBhvr>
                                      <p:to>
                                        <p:strVal val="visible"/>
                                      </p:to>
                                    </p:set>
                                    <p:animEffect transition="in" filter="fade">
                                      <p:cBhvr>
                                        <p:cTn id="22" dur="500"/>
                                        <p:tgtEl>
                                          <p:spTgt spid="588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20"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3">
            <a:extLst>
              <a:ext uri="{FF2B5EF4-FFF2-40B4-BE49-F238E27FC236}">
                <a16:creationId xmlns:a16="http://schemas.microsoft.com/office/drawing/2014/main" id="{75395BE1-F7CB-0E89-88E8-4BAF967082A3}"/>
              </a:ext>
            </a:extLst>
          </p:cNvPr>
          <p:cNvSpPr>
            <a:spLocks noGrp="1" noChangeArrowheads="1"/>
          </p:cNvSpPr>
          <p:nvPr>
            <p:ph type="title" idx="4294967295"/>
          </p:nvPr>
        </p:nvSpPr>
        <p:spPr>
          <a:xfrm>
            <a:off x="304800" y="50800"/>
            <a:ext cx="11582400" cy="906463"/>
          </a:xfrm>
        </p:spPr>
        <p:txBody>
          <a:bodyPr/>
          <a:lstStyle/>
          <a:p>
            <a:pPr eaLnBrk="1" hangingPunct="1"/>
            <a:r>
              <a:rPr lang="es-US" altLang="en-US" sz="2800" dirty="0"/>
              <a:t> Cobertura de la Ley de Conciliación del Presupuesto Común Consolidado (COBRA) (continuación)</a:t>
            </a:r>
          </a:p>
        </p:txBody>
      </p:sp>
      <p:pic>
        <p:nvPicPr>
          <p:cNvPr id="86019" name="Picture 18">
            <a:extLst>
              <a:ext uri="{FF2B5EF4-FFF2-40B4-BE49-F238E27FC236}">
                <a16:creationId xmlns:a16="http://schemas.microsoft.com/office/drawing/2014/main" id="{25F03D07-179B-A955-5EFD-15A516B371E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5" y="1249363"/>
            <a:ext cx="8643938" cy="4670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0" name="TextBox 16">
            <a:extLst>
              <a:ext uri="{FF2B5EF4-FFF2-40B4-BE49-F238E27FC236}">
                <a16:creationId xmlns:a16="http://schemas.microsoft.com/office/drawing/2014/main" id="{52B1109E-AC7C-F56D-E90F-6A8F04655326}"/>
              </a:ext>
            </a:extLst>
          </p:cNvPr>
          <p:cNvSpPr>
            <a:spLocks noChangeArrowheads="1"/>
          </p:cNvSpPr>
          <p:nvPr/>
        </p:nvSpPr>
        <p:spPr bwMode="auto">
          <a:xfrm>
            <a:off x="1966913" y="1309688"/>
            <a:ext cx="367030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200" b="1" dirty="0">
                <a:solidFill>
                  <a:srgbClr val="002060"/>
                </a:solidFill>
                <a:latin typeface="Arial" panose="020B0604020202020204" pitchFamily="34" charset="0"/>
                <a:cs typeface="Arial" panose="020B0604020202020204" pitchFamily="34" charset="0"/>
              </a:rPr>
              <a:t>Medicare paga en </a:t>
            </a:r>
            <a:br>
              <a:rPr lang="es-US" altLang="en-US" sz="2200" b="1" dirty="0">
                <a:solidFill>
                  <a:srgbClr val="002060"/>
                </a:solidFill>
                <a:latin typeface="Arial" panose="020B0604020202020204" pitchFamily="34" charset="0"/>
                <a:cs typeface="Arial" panose="020B0604020202020204" pitchFamily="34" charset="0"/>
              </a:rPr>
            </a:br>
            <a:r>
              <a:rPr lang="es-US" altLang="en-US" sz="2200" b="1" dirty="0">
                <a:solidFill>
                  <a:srgbClr val="002060"/>
                </a:solidFill>
                <a:latin typeface="Arial" panose="020B0604020202020204" pitchFamily="34" charset="0"/>
                <a:cs typeface="Arial" panose="020B0604020202020204" pitchFamily="34" charset="0"/>
              </a:rPr>
              <a:t>primer lugar:</a:t>
            </a:r>
          </a:p>
        </p:txBody>
      </p:sp>
      <p:sp>
        <p:nvSpPr>
          <p:cNvPr id="86021" name="TextBox 14">
            <a:extLst>
              <a:ext uri="{FF2B5EF4-FFF2-40B4-BE49-F238E27FC236}">
                <a16:creationId xmlns:a16="http://schemas.microsoft.com/office/drawing/2014/main" id="{0B83F091-87EC-E04B-2F7B-FB597ADB0D3C}"/>
              </a:ext>
            </a:extLst>
          </p:cNvPr>
          <p:cNvSpPr>
            <a:spLocks noChangeArrowheads="1"/>
          </p:cNvSpPr>
          <p:nvPr/>
        </p:nvSpPr>
        <p:spPr bwMode="auto">
          <a:xfrm>
            <a:off x="5892800" y="1325563"/>
            <a:ext cx="4567238"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r>
              <a:rPr lang="es-US" altLang="en-US" sz="2200" b="1" dirty="0">
                <a:solidFill>
                  <a:srgbClr val="002060"/>
                </a:solidFill>
                <a:latin typeface="Arial" panose="020B0604020202020204" pitchFamily="34" charset="0"/>
                <a:cs typeface="Arial" panose="020B0604020202020204" pitchFamily="34" charset="0"/>
              </a:rPr>
              <a:t>Si usted:</a:t>
            </a:r>
          </a:p>
        </p:txBody>
      </p:sp>
      <p:sp>
        <p:nvSpPr>
          <p:cNvPr id="59855" name="Rectangle: Rounded Corners 8">
            <a:extLst>
              <a:ext uri="{FF2B5EF4-FFF2-40B4-BE49-F238E27FC236}">
                <a16:creationId xmlns:a16="http://schemas.microsoft.com/office/drawing/2014/main" id="{2AEE67C4-6D33-26A5-AF2C-59F64795486B}"/>
              </a:ext>
              <a:ext uri="{C183D7F6-B498-43B3-948B-1728B52AA6E4}">
                <adec:decorative xmlns:adec="http://schemas.microsoft.com/office/drawing/2017/decorative" val="1"/>
              </a:ext>
            </a:extLst>
          </p:cNvPr>
          <p:cNvSpPr>
            <a:spLocks noChangeArrowheads="1"/>
          </p:cNvSpPr>
          <p:nvPr/>
        </p:nvSpPr>
        <p:spPr bwMode="auto">
          <a:xfrm>
            <a:off x="1522413" y="2081213"/>
            <a:ext cx="4346575" cy="1460500"/>
          </a:xfrm>
          <a:prstGeom prst="roundRect">
            <a:avLst>
              <a:gd name="adj" fmla="val 16667"/>
            </a:avLst>
          </a:prstGeom>
          <a:solidFill>
            <a:srgbClr val="C0DFFF"/>
          </a:solidFill>
          <a:ln>
            <a:noFill/>
          </a:ln>
          <a:effectLst>
            <a:outerShdw blurRad="50800" dist="38100" dir="2700000" algn="tl" rotWithShape="0">
              <a:srgbClr val="000000">
                <a:alpha val="39999"/>
              </a:srgbClr>
            </a:outerShdw>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buSzPct val="100000"/>
              <a:defRPr/>
            </a:pPr>
            <a:r>
              <a:rPr lang="es-US" altLang="en-US" sz="2200" dirty="0">
                <a:solidFill>
                  <a:srgbClr val="002060"/>
                </a:solidFill>
                <a:latin typeface="Arial" panose="020B0604020202020204" pitchFamily="34" charset="0"/>
                <a:cs typeface="Arial" panose="020B0604020202020204" pitchFamily="34" charset="0"/>
              </a:rPr>
              <a:t>En la mayoría de los casos</a:t>
            </a:r>
          </a:p>
        </p:txBody>
      </p:sp>
      <p:sp>
        <p:nvSpPr>
          <p:cNvPr id="59856" name="Rectangle: Rounded Corners 4">
            <a:extLst>
              <a:ext uri="{FF2B5EF4-FFF2-40B4-BE49-F238E27FC236}">
                <a16:creationId xmlns:a16="http://schemas.microsoft.com/office/drawing/2014/main" id="{CAD36B07-4F2E-D871-F5FB-E0AF5F5B210A}"/>
              </a:ext>
              <a:ext uri="{C183D7F6-B498-43B3-948B-1728B52AA6E4}">
                <adec:decorative xmlns:adec="http://schemas.microsoft.com/office/drawing/2017/decorative" val="1"/>
              </a:ext>
            </a:extLst>
          </p:cNvPr>
          <p:cNvSpPr>
            <a:spLocks noChangeArrowheads="1"/>
          </p:cNvSpPr>
          <p:nvPr/>
        </p:nvSpPr>
        <p:spPr bwMode="auto">
          <a:xfrm>
            <a:off x="5584825" y="1881188"/>
            <a:ext cx="5089525" cy="1865312"/>
          </a:xfrm>
          <a:prstGeom prst="roundRect">
            <a:avLst>
              <a:gd name="adj" fmla="val 16667"/>
            </a:avLst>
          </a:prstGeom>
          <a:solidFill>
            <a:srgbClr val="00529B"/>
          </a:solidFill>
          <a:ln>
            <a:noFill/>
          </a:ln>
          <a:effectLst>
            <a:outerShdw blurRad="50800" dist="38100" dir="2700000" algn="tl" rotWithShape="0">
              <a:srgbClr val="000000">
                <a:alpha val="39999"/>
              </a:srgbClr>
            </a:outerShdw>
          </a:effectLst>
        </p:spPr>
        <p:txBody>
          <a:bodyPr lIns="274320"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buSzPct val="100000"/>
              <a:defRPr/>
            </a:pPr>
            <a:r>
              <a:rPr lang="es-US" altLang="en-US" sz="2200" dirty="0">
                <a:solidFill>
                  <a:srgbClr val="FFFFFF"/>
                </a:solidFill>
                <a:latin typeface="Arial" panose="020B0604020202020204" pitchFamily="34" charset="0"/>
                <a:cs typeface="Arial" panose="020B0604020202020204" pitchFamily="34" charset="0"/>
              </a:rPr>
              <a:t>Tiene 65 años o más o menor de 65 y tiene Medicare basado en discapacidad y cuenta con cobertura de continuación COBRA</a:t>
            </a:r>
          </a:p>
        </p:txBody>
      </p:sp>
      <p:sp>
        <p:nvSpPr>
          <p:cNvPr id="59857" name="Rectangle: Rounded Corners 10">
            <a:extLst>
              <a:ext uri="{FF2B5EF4-FFF2-40B4-BE49-F238E27FC236}">
                <a16:creationId xmlns:a16="http://schemas.microsoft.com/office/drawing/2014/main" id="{6D77DE5B-98EF-B689-C8BC-E4297FEEBD77}"/>
              </a:ext>
              <a:ext uri="{C183D7F6-B498-43B3-948B-1728B52AA6E4}">
                <adec:decorative xmlns:adec="http://schemas.microsoft.com/office/drawing/2017/decorative" val="1"/>
              </a:ext>
            </a:extLst>
          </p:cNvPr>
          <p:cNvSpPr>
            <a:spLocks noChangeArrowheads="1"/>
          </p:cNvSpPr>
          <p:nvPr/>
        </p:nvSpPr>
        <p:spPr bwMode="auto">
          <a:xfrm>
            <a:off x="1517650" y="4084638"/>
            <a:ext cx="4351338" cy="1460500"/>
          </a:xfrm>
          <a:prstGeom prst="roundRect">
            <a:avLst>
              <a:gd name="adj" fmla="val 16667"/>
            </a:avLst>
          </a:prstGeom>
          <a:solidFill>
            <a:srgbClr val="C0DFFF"/>
          </a:solidFill>
          <a:ln>
            <a:noFill/>
          </a:ln>
          <a:effectLst>
            <a:outerShdw blurRad="50800" dist="38100" dir="2700000" algn="tl" rotWithShape="0">
              <a:srgbClr val="000000">
                <a:alpha val="39999"/>
              </a:srgbClr>
            </a:outerShdw>
          </a:effectLst>
        </p:spPr>
        <p:txBody>
          <a:bodyPr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Bef>
                <a:spcPts val="600"/>
              </a:spcBef>
              <a:buSzPct val="100000"/>
              <a:defRPr/>
            </a:pPr>
            <a:r>
              <a:rPr lang="es-US" altLang="en-US" sz="2200" dirty="0">
                <a:solidFill>
                  <a:srgbClr val="002060"/>
                </a:solidFill>
                <a:latin typeface="Arial" panose="020B0604020202020204" pitchFamily="34" charset="0"/>
                <a:cs typeface="Arial" panose="020B0604020202020204" pitchFamily="34" charset="0"/>
              </a:rPr>
              <a:t>Cuando finaliza su período </a:t>
            </a:r>
            <a:br>
              <a:rPr lang="es-US" altLang="en-US" sz="2200" dirty="0">
                <a:solidFill>
                  <a:srgbClr val="002060"/>
                </a:solidFill>
                <a:latin typeface="Arial" panose="020B0604020202020204" pitchFamily="34" charset="0"/>
                <a:cs typeface="Arial" panose="020B0604020202020204" pitchFamily="34" charset="0"/>
              </a:rPr>
            </a:br>
            <a:r>
              <a:rPr lang="es-US" altLang="en-US" sz="2200" dirty="0">
                <a:solidFill>
                  <a:srgbClr val="002060"/>
                </a:solidFill>
                <a:latin typeface="Arial" panose="020B0604020202020204" pitchFamily="34" charset="0"/>
                <a:cs typeface="Arial" panose="020B0604020202020204" pitchFamily="34" charset="0"/>
              </a:rPr>
              <a:t>de coordinación de 30 meses</a:t>
            </a:r>
          </a:p>
        </p:txBody>
      </p:sp>
      <p:sp>
        <p:nvSpPr>
          <p:cNvPr id="59858" name="Rectangle: Rounded Corners 11">
            <a:extLst>
              <a:ext uri="{FF2B5EF4-FFF2-40B4-BE49-F238E27FC236}">
                <a16:creationId xmlns:a16="http://schemas.microsoft.com/office/drawing/2014/main" id="{83D7B290-FAFE-0DCA-D400-9FB04CC5029E}"/>
              </a:ext>
              <a:ext uri="{C183D7F6-B498-43B3-948B-1728B52AA6E4}">
                <adec:decorative xmlns:adec="http://schemas.microsoft.com/office/drawing/2017/decorative" val="1"/>
              </a:ext>
            </a:extLst>
          </p:cNvPr>
          <p:cNvSpPr>
            <a:spLocks noChangeArrowheads="1"/>
          </p:cNvSpPr>
          <p:nvPr/>
        </p:nvSpPr>
        <p:spPr bwMode="auto">
          <a:xfrm>
            <a:off x="5580063" y="3873500"/>
            <a:ext cx="5089525" cy="1865313"/>
          </a:xfrm>
          <a:prstGeom prst="roundRect">
            <a:avLst>
              <a:gd name="adj" fmla="val 16667"/>
            </a:avLst>
          </a:prstGeom>
          <a:solidFill>
            <a:srgbClr val="00529B"/>
          </a:solidFill>
          <a:ln>
            <a:noFill/>
          </a:ln>
          <a:effectLst>
            <a:outerShdw blurRad="50800" dist="38100" dir="2700000" algn="tl" rotWithShape="0">
              <a:srgbClr val="000000">
                <a:alpha val="39999"/>
              </a:srgbClr>
            </a:outerShdw>
          </a:effectLst>
        </p:spPr>
        <p:txBody>
          <a:bodyPr lIns="274320" anchor="ct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vl6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fontAlgn="base">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buSzPct val="100000"/>
              <a:defRPr/>
            </a:pPr>
            <a:r>
              <a:rPr lang="es-US" altLang="en-US" sz="2200" dirty="0">
                <a:solidFill>
                  <a:srgbClr val="FFFFFF"/>
                </a:solidFill>
                <a:latin typeface="Arial" panose="020B0604020202020204" pitchFamily="34" charset="0"/>
                <a:cs typeface="Arial" panose="020B0604020202020204" pitchFamily="34" charset="0"/>
              </a:rPr>
              <a:t>Cuenta con cobertura de continuación COBRA y es elegible para Medicare basado en ESRD </a:t>
            </a:r>
          </a:p>
        </p:txBody>
      </p:sp>
      <p:sp>
        <p:nvSpPr>
          <p:cNvPr id="86026" name="Footer Placeholder 2">
            <a:extLst>
              <a:ext uri="{FF2B5EF4-FFF2-40B4-BE49-F238E27FC236}">
                <a16:creationId xmlns:a16="http://schemas.microsoft.com/office/drawing/2014/main" id="{F9B0815E-3B3D-16DF-3B19-43A6042ACC40}"/>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86027" name="Slide Number Placeholder 5">
            <a:extLst>
              <a:ext uri="{FF2B5EF4-FFF2-40B4-BE49-F238E27FC236}">
                <a16:creationId xmlns:a16="http://schemas.microsoft.com/office/drawing/2014/main" id="{5EB0DB88-6274-6C3C-E6F0-5D9B5C0F546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A5C22471-6384-4DEA-BC1E-4F29541F98D0}" type="slidenum">
              <a:rPr lang="en-US" altLang="en-US">
                <a:solidFill>
                  <a:srgbClr val="8FAADC"/>
                </a:solidFill>
                <a:latin typeface="Arial" panose="020B0604020202020204" pitchFamily="34" charset="0"/>
                <a:cs typeface="Arial" panose="020B0604020202020204" pitchFamily="34" charset="0"/>
              </a:rPr>
              <a:pPr/>
              <a:t>25</a:t>
            </a:fld>
            <a:endParaRPr lang="en-US" altLang="en-US">
              <a:solidFill>
                <a:srgbClr val="8FAADC"/>
              </a:solidFill>
              <a:latin typeface="Arial" panose="020B0604020202020204" pitchFamily="34" charset="0"/>
              <a:cs typeface="Arial" panose="020B0604020202020204" pitchFamily="34" charset="0"/>
            </a:endParaRPr>
          </a:p>
        </p:txBody>
      </p:sp>
      <p:sp>
        <p:nvSpPr>
          <p:cNvPr id="86028" name="Date Placeholder 1">
            <a:extLst>
              <a:ext uri="{FF2B5EF4-FFF2-40B4-BE49-F238E27FC236}">
                <a16:creationId xmlns:a16="http://schemas.microsoft.com/office/drawing/2014/main" id="{6344516F-0146-59FC-087E-6B8898039E4E}"/>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3">
            <a:extLst>
              <a:ext uri="{FF2B5EF4-FFF2-40B4-BE49-F238E27FC236}">
                <a16:creationId xmlns:a16="http://schemas.microsoft.com/office/drawing/2014/main" id="{BD4C6F8E-EC93-9CA8-6290-794817C02F96}"/>
              </a:ext>
            </a:extLst>
          </p:cNvPr>
          <p:cNvSpPr>
            <a:spLocks noGrp="1" noChangeArrowheads="1"/>
          </p:cNvSpPr>
          <p:nvPr>
            <p:ph type="title" idx="4294967295"/>
          </p:nvPr>
        </p:nvSpPr>
        <p:spPr>
          <a:xfrm>
            <a:off x="0" y="-7938"/>
            <a:ext cx="12192000" cy="922338"/>
          </a:xfrm>
        </p:spPr>
        <p:txBody>
          <a:bodyPr/>
          <a:lstStyle/>
          <a:p>
            <a:pPr eaLnBrk="1" hangingPunct="1"/>
            <a:r>
              <a:rPr lang="es-US" altLang="en-US" sz="3000"/>
              <a:t>Cobertura para veteranos</a:t>
            </a:r>
          </a:p>
        </p:txBody>
      </p:sp>
      <p:sp>
        <p:nvSpPr>
          <p:cNvPr id="60889" name="Rectangle: Rounded Corners 14" descr="Si tiene Medicare y beneficios para veteranos, puede recibir tratamiento en cualquiera de los dos programas&#10;">
            <a:extLst>
              <a:ext uri="{FF2B5EF4-FFF2-40B4-BE49-F238E27FC236}">
                <a16:creationId xmlns:a16="http://schemas.microsoft.com/office/drawing/2014/main" id="{DDB73EC8-A8EE-A095-6734-370C241B6D15}"/>
              </a:ext>
              <a:ext uri="{C183D7F6-B498-43B3-948B-1728B52AA6E4}">
                <adec:decorative xmlns:adec="http://schemas.microsoft.com/office/drawing/2017/decorative" val="0"/>
              </a:ext>
            </a:extLst>
          </p:cNvPr>
          <p:cNvSpPr>
            <a:spLocks noChangeArrowheads="1"/>
          </p:cNvSpPr>
          <p:nvPr/>
        </p:nvSpPr>
        <p:spPr bwMode="auto">
          <a:xfrm>
            <a:off x="1844675" y="1325563"/>
            <a:ext cx="8502650" cy="1281112"/>
          </a:xfrm>
          <a:prstGeom prst="roundRect">
            <a:avLst>
              <a:gd name="adj" fmla="val 16667"/>
            </a:avLst>
          </a:prstGeom>
          <a:noFill/>
          <a:ln w="38100" algn="ctr">
            <a:solidFill>
              <a:srgbClr val="FEC736"/>
            </a:solidFill>
            <a:round/>
            <a:headEnd/>
            <a:tailEnd/>
          </a:ln>
          <a:extLst>
            <a:ext uri="{909E8E84-426E-40DD-AFC4-6F175D3DCCD1}">
              <a14:hiddenFill xmlns:a14="http://schemas.microsoft.com/office/drawing/2010/main">
                <a:solidFill>
                  <a:srgbClr val="FFFFFF"/>
                </a:solidFill>
              </a14:hiddenFill>
            </a:ext>
          </a:extLst>
        </p:spPr>
        <p:txBody>
          <a:bodyPr anchor="ct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pPr>
            <a:r>
              <a:rPr lang="es-US" altLang="en-US" sz="2400" b="1" dirty="0">
                <a:solidFill>
                  <a:srgbClr val="00529B"/>
                </a:solidFill>
                <a:latin typeface="Arial" panose="020B0604020202020204" pitchFamily="34" charset="0"/>
                <a:cs typeface="Arial" panose="020B0604020202020204" pitchFamily="34" charset="0"/>
              </a:rPr>
              <a:t>Si tiene Medicare y beneficios para veteranos,</a:t>
            </a:r>
          </a:p>
          <a:p>
            <a:pPr algn="ctr" eaLnBrk="1" hangingPunct="1">
              <a:spcAft>
                <a:spcPts val="600"/>
              </a:spcAft>
            </a:pPr>
            <a:r>
              <a:rPr lang="es-US" altLang="en-US" sz="2400" dirty="0">
                <a:solidFill>
                  <a:srgbClr val="00529B"/>
                </a:solidFill>
                <a:latin typeface="Arial" panose="020B0604020202020204" pitchFamily="34" charset="0"/>
                <a:cs typeface="Arial" panose="020B0604020202020204" pitchFamily="34" charset="0"/>
              </a:rPr>
              <a:t>puede recibir tratamiento bajo cualquiera de los </a:t>
            </a:r>
            <a:br>
              <a:rPr lang="es-US" altLang="en-US" sz="2400" dirty="0">
                <a:solidFill>
                  <a:srgbClr val="00529B"/>
                </a:solidFill>
                <a:latin typeface="Arial" panose="020B0604020202020204" pitchFamily="34" charset="0"/>
                <a:cs typeface="Arial" panose="020B0604020202020204" pitchFamily="34" charset="0"/>
              </a:rPr>
            </a:br>
            <a:r>
              <a:rPr lang="es-US" altLang="en-US" sz="2400" dirty="0">
                <a:solidFill>
                  <a:srgbClr val="00529B"/>
                </a:solidFill>
                <a:latin typeface="Arial" panose="020B0604020202020204" pitchFamily="34" charset="0"/>
                <a:cs typeface="Arial" panose="020B0604020202020204" pitchFamily="34" charset="0"/>
              </a:rPr>
              <a:t>dos programas</a:t>
            </a:r>
          </a:p>
        </p:txBody>
      </p:sp>
      <p:sp>
        <p:nvSpPr>
          <p:cNvPr id="60890" name="Rectangle: Rounded Corners 15" descr="Medicare paga cuando elige recibir sus beneficios de proveedores que no pertenecen a Asuntos de Veteranos (VA)&#10;">
            <a:extLst>
              <a:ext uri="{FF2B5EF4-FFF2-40B4-BE49-F238E27FC236}">
                <a16:creationId xmlns:a16="http://schemas.microsoft.com/office/drawing/2014/main" id="{ABF6D9AF-859E-DBA9-E3B9-E77AB73763AF}"/>
              </a:ext>
              <a:ext uri="{C183D7F6-B498-43B3-948B-1728B52AA6E4}">
                <adec:decorative xmlns:adec="http://schemas.microsoft.com/office/drawing/2017/decorative" val="0"/>
              </a:ext>
            </a:extLst>
          </p:cNvPr>
          <p:cNvSpPr>
            <a:spLocks noChangeArrowheads="1"/>
          </p:cNvSpPr>
          <p:nvPr/>
        </p:nvSpPr>
        <p:spPr bwMode="auto">
          <a:xfrm>
            <a:off x="1849438" y="2809875"/>
            <a:ext cx="8504237" cy="1281113"/>
          </a:xfrm>
          <a:prstGeom prst="roundRect">
            <a:avLst>
              <a:gd name="adj" fmla="val 16667"/>
            </a:avLst>
          </a:prstGeom>
          <a:noFill/>
          <a:ln w="38100" algn="ctr">
            <a:solidFill>
              <a:srgbClr val="FEC736"/>
            </a:solidFill>
            <a:round/>
            <a:headEnd/>
            <a:tailEnd/>
          </a:ln>
          <a:extLst>
            <a:ext uri="{909E8E84-426E-40DD-AFC4-6F175D3DCCD1}">
              <a14:hiddenFill xmlns:a14="http://schemas.microsoft.com/office/drawing/2010/main">
                <a:solidFill>
                  <a:srgbClr val="FFFFFF"/>
                </a:solidFill>
              </a14:hiddenFill>
            </a:ext>
          </a:extLst>
        </p:spPr>
        <p:txBody>
          <a:bodyPr anchor="ct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pPr>
            <a:r>
              <a:rPr lang="es-US" altLang="en-US" sz="2400" b="1" dirty="0">
                <a:solidFill>
                  <a:srgbClr val="00529B"/>
                </a:solidFill>
                <a:latin typeface="Arial" panose="020B0604020202020204" pitchFamily="34" charset="0"/>
                <a:cs typeface="Arial" panose="020B0604020202020204" pitchFamily="34" charset="0"/>
              </a:rPr>
              <a:t>Medicare paga cuando</a:t>
            </a:r>
            <a:r>
              <a:rPr lang="es-US" altLang="en-US" sz="2400" dirty="0">
                <a:solidFill>
                  <a:srgbClr val="00529B"/>
                </a:solidFill>
                <a:latin typeface="Arial" panose="020B0604020202020204" pitchFamily="34" charset="0"/>
                <a:cs typeface="Arial" panose="020B0604020202020204" pitchFamily="34" charset="0"/>
              </a:rPr>
              <a:t> elige a recibir sus beneficios </a:t>
            </a:r>
            <a:br>
              <a:rPr lang="es-US" altLang="en-US" sz="2400" dirty="0">
                <a:solidFill>
                  <a:srgbClr val="00529B"/>
                </a:solidFill>
                <a:latin typeface="Arial" panose="020B0604020202020204" pitchFamily="34" charset="0"/>
                <a:cs typeface="Arial" panose="020B0604020202020204" pitchFamily="34" charset="0"/>
              </a:rPr>
            </a:br>
            <a:r>
              <a:rPr lang="es-US" altLang="en-US" sz="2400" dirty="0">
                <a:solidFill>
                  <a:srgbClr val="00529B"/>
                </a:solidFill>
                <a:latin typeface="Arial" panose="020B0604020202020204" pitchFamily="34" charset="0"/>
                <a:cs typeface="Arial" panose="020B0604020202020204" pitchFamily="34" charset="0"/>
              </a:rPr>
              <a:t>de proveedores que no pertenecen a Asuntos </a:t>
            </a:r>
            <a:br>
              <a:rPr lang="es-US" altLang="en-US" sz="2400" dirty="0">
                <a:solidFill>
                  <a:srgbClr val="00529B"/>
                </a:solidFill>
                <a:latin typeface="Arial" panose="020B0604020202020204" pitchFamily="34" charset="0"/>
                <a:cs typeface="Arial" panose="020B0604020202020204" pitchFamily="34" charset="0"/>
              </a:rPr>
            </a:br>
            <a:r>
              <a:rPr lang="es-US" altLang="en-US" sz="2400" dirty="0">
                <a:solidFill>
                  <a:srgbClr val="00529B"/>
                </a:solidFill>
                <a:latin typeface="Arial" panose="020B0604020202020204" pitchFamily="34" charset="0"/>
                <a:cs typeface="Arial" panose="020B0604020202020204" pitchFamily="34" charset="0"/>
              </a:rPr>
              <a:t>de Veteranos (VA)</a:t>
            </a:r>
          </a:p>
        </p:txBody>
      </p:sp>
      <p:sp>
        <p:nvSpPr>
          <p:cNvPr id="60891" name="Rectangle: Rounded Corners 16" descr="Para que VA pague los servicios, deberá ir a un centro de VA o pedir a VA que autorice los servicios en un centro que no sea de VA&#10;">
            <a:extLst>
              <a:ext uri="{FF2B5EF4-FFF2-40B4-BE49-F238E27FC236}">
                <a16:creationId xmlns:a16="http://schemas.microsoft.com/office/drawing/2014/main" id="{ABA052EF-A48B-BF3A-FE1C-4483864188F8}"/>
              </a:ext>
              <a:ext uri="{C183D7F6-B498-43B3-948B-1728B52AA6E4}">
                <adec:decorative xmlns:adec="http://schemas.microsoft.com/office/drawing/2017/decorative" val="0"/>
              </a:ext>
            </a:extLst>
          </p:cNvPr>
          <p:cNvSpPr>
            <a:spLocks noChangeArrowheads="1"/>
          </p:cNvSpPr>
          <p:nvPr/>
        </p:nvSpPr>
        <p:spPr bwMode="auto">
          <a:xfrm>
            <a:off x="1849438" y="4294188"/>
            <a:ext cx="8504237" cy="1281112"/>
          </a:xfrm>
          <a:prstGeom prst="roundRect">
            <a:avLst>
              <a:gd name="adj" fmla="val 16667"/>
            </a:avLst>
          </a:prstGeom>
          <a:noFill/>
          <a:ln w="38100" algn="ctr">
            <a:solidFill>
              <a:srgbClr val="FEC736"/>
            </a:solidFill>
            <a:round/>
            <a:headEnd/>
            <a:tailEnd/>
          </a:ln>
          <a:extLst>
            <a:ext uri="{909E8E84-426E-40DD-AFC4-6F175D3DCCD1}">
              <a14:hiddenFill xmlns:a14="http://schemas.microsoft.com/office/drawing/2010/main">
                <a:solidFill>
                  <a:srgbClr val="FFFFFF"/>
                </a:solidFill>
              </a14:hiddenFill>
            </a:ext>
          </a:extLst>
        </p:spPr>
        <p:txBody>
          <a:bodyPr anchor="ct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pPr>
            <a:r>
              <a:rPr lang="es-US" altLang="en-US" sz="2400" b="1" dirty="0">
                <a:solidFill>
                  <a:srgbClr val="00529B"/>
                </a:solidFill>
                <a:latin typeface="Arial" panose="020B0604020202020204" pitchFamily="34" charset="0"/>
                <a:cs typeface="Arial" panose="020B0604020202020204" pitchFamily="34" charset="0"/>
              </a:rPr>
              <a:t>Para que</a:t>
            </a:r>
            <a:r>
              <a:rPr lang="es-US" altLang="en-US" sz="2400" dirty="0">
                <a:solidFill>
                  <a:srgbClr val="00529B"/>
                </a:solidFill>
                <a:latin typeface="Arial" panose="020B0604020202020204" pitchFamily="34" charset="0"/>
                <a:cs typeface="Arial" panose="020B0604020202020204" pitchFamily="34" charset="0"/>
              </a:rPr>
              <a:t> </a:t>
            </a:r>
            <a:r>
              <a:rPr lang="es-US" altLang="en-US" sz="2400" b="1" dirty="0">
                <a:solidFill>
                  <a:srgbClr val="00529B"/>
                </a:solidFill>
                <a:latin typeface="Arial" panose="020B0604020202020204" pitchFamily="34" charset="0"/>
                <a:cs typeface="Arial" panose="020B0604020202020204" pitchFamily="34" charset="0"/>
              </a:rPr>
              <a:t>VA pague los servicios,</a:t>
            </a:r>
            <a:r>
              <a:rPr lang="es-US" altLang="en-US" sz="2400" dirty="0">
                <a:solidFill>
                  <a:srgbClr val="00529B"/>
                </a:solidFill>
                <a:latin typeface="Arial" panose="020B0604020202020204" pitchFamily="34" charset="0"/>
                <a:cs typeface="Arial" panose="020B0604020202020204" pitchFamily="34" charset="0"/>
              </a:rPr>
              <a:t> deberá ir a un centro de VA o pedir a VA que autorice los servicios en un centro que no sea de VA</a:t>
            </a:r>
          </a:p>
        </p:txBody>
      </p:sp>
      <p:sp>
        <p:nvSpPr>
          <p:cNvPr id="88070" name="Footer Placeholder 2">
            <a:extLst>
              <a:ext uri="{FF2B5EF4-FFF2-40B4-BE49-F238E27FC236}">
                <a16:creationId xmlns:a16="http://schemas.microsoft.com/office/drawing/2014/main" id="{1A0FA3C2-D654-EDDC-542C-BFFCCDE7291F}"/>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88071" name="Slide Number Placeholder 4">
            <a:extLst>
              <a:ext uri="{FF2B5EF4-FFF2-40B4-BE49-F238E27FC236}">
                <a16:creationId xmlns:a16="http://schemas.microsoft.com/office/drawing/2014/main" id="{71CAC687-1837-AF03-FE7E-96D08DA7896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E50A10C1-2600-432D-A03F-AF73D9EEA721}" type="slidenum">
              <a:rPr lang="en-US" altLang="en-US">
                <a:solidFill>
                  <a:srgbClr val="8FAADC"/>
                </a:solidFill>
                <a:latin typeface="Arial" panose="020B0604020202020204" pitchFamily="34" charset="0"/>
                <a:cs typeface="Arial" panose="020B0604020202020204" pitchFamily="34" charset="0"/>
              </a:rPr>
              <a:pPr/>
              <a:t>26</a:t>
            </a:fld>
            <a:endParaRPr lang="en-US" altLang="en-US">
              <a:solidFill>
                <a:srgbClr val="8FAADC"/>
              </a:solidFill>
              <a:latin typeface="Arial" panose="020B0604020202020204" pitchFamily="34" charset="0"/>
              <a:cs typeface="Arial" panose="020B0604020202020204" pitchFamily="34" charset="0"/>
            </a:endParaRPr>
          </a:p>
        </p:txBody>
      </p:sp>
      <p:sp>
        <p:nvSpPr>
          <p:cNvPr id="88072" name="Date Placeholder 1">
            <a:extLst>
              <a:ext uri="{FF2B5EF4-FFF2-40B4-BE49-F238E27FC236}">
                <a16:creationId xmlns:a16="http://schemas.microsoft.com/office/drawing/2014/main" id="{B636BAF6-F465-4490-5D80-5FA9B8D15DF0}"/>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889"/>
                                        </p:tgtEl>
                                        <p:attrNameLst>
                                          <p:attrName>style.visibility</p:attrName>
                                        </p:attrNameLst>
                                      </p:cBhvr>
                                      <p:to>
                                        <p:strVal val="visible"/>
                                      </p:to>
                                    </p:set>
                                    <p:animEffect transition="in" filter="fade">
                                      <p:cBhvr>
                                        <p:cTn id="7" dur="500"/>
                                        <p:tgtEl>
                                          <p:spTgt spid="60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0890"/>
                                        </p:tgtEl>
                                        <p:attrNameLst>
                                          <p:attrName>style.visibility</p:attrName>
                                        </p:attrNameLst>
                                      </p:cBhvr>
                                      <p:to>
                                        <p:strVal val="visible"/>
                                      </p:to>
                                    </p:set>
                                    <p:animEffect transition="in" filter="fade">
                                      <p:cBhvr>
                                        <p:cTn id="12" dur="500"/>
                                        <p:tgtEl>
                                          <p:spTgt spid="608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60891"/>
                                        </p:tgtEl>
                                        <p:attrNameLst>
                                          <p:attrName>style.visibility</p:attrName>
                                        </p:attrNameLst>
                                      </p:cBhvr>
                                      <p:to>
                                        <p:strVal val="visible"/>
                                      </p:to>
                                    </p:set>
                                    <p:animEffect transition="in" filter="fade">
                                      <p:cBhvr>
                                        <p:cTn id="17" dur="500"/>
                                        <p:tgtEl>
                                          <p:spTgt spid="60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89" grpId="0" animBg="1"/>
      <p:bldP spid="60890" grpId="0" animBg="1"/>
      <p:bldP spid="60890" grpId="1" animBg="1"/>
      <p:bldP spid="60891" grpId="0" animBg="1"/>
      <p:bldP spid="60891"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Title 3">
            <a:extLst>
              <a:ext uri="{FF2B5EF4-FFF2-40B4-BE49-F238E27FC236}">
                <a16:creationId xmlns:a16="http://schemas.microsoft.com/office/drawing/2014/main" id="{E9618A87-896A-C29F-F1AB-A13AAC6C1E71}"/>
              </a:ext>
            </a:extLst>
          </p:cNvPr>
          <p:cNvSpPr>
            <a:spLocks noGrp="1" noChangeArrowheads="1"/>
          </p:cNvSpPr>
          <p:nvPr>
            <p:ph type="title" idx="4294967295"/>
          </p:nvPr>
        </p:nvSpPr>
        <p:spPr>
          <a:xfrm>
            <a:off x="0" y="0"/>
            <a:ext cx="12192000" cy="1036638"/>
          </a:xfrm>
        </p:spPr>
        <p:txBody>
          <a:bodyPr/>
          <a:lstStyle/>
          <a:p>
            <a:pPr eaLnBrk="1" hangingPunct="1"/>
            <a:r>
              <a:rPr lang="es-US" altLang="en-US" sz="3000"/>
              <a:t>Cobertura de TRICARE for Life (TFL)</a:t>
            </a:r>
          </a:p>
        </p:txBody>
      </p:sp>
      <p:sp>
        <p:nvSpPr>
          <p:cNvPr id="61922" name="Text Placeholder 7">
            <a:extLst>
              <a:ext uri="{FF2B5EF4-FFF2-40B4-BE49-F238E27FC236}">
                <a16:creationId xmlns:a16="http://schemas.microsoft.com/office/drawing/2014/main" id="{A868D3FF-E881-2E21-4AA2-5C79DDB195A4}"/>
              </a:ext>
            </a:extLst>
          </p:cNvPr>
          <p:cNvSpPr>
            <a:spLocks noGrp="1" noChangeArrowheads="1"/>
          </p:cNvSpPr>
          <p:nvPr>
            <p:ph type="body" idx="4294967295"/>
          </p:nvPr>
        </p:nvSpPr>
        <p:spPr>
          <a:xfrm>
            <a:off x="842963" y="1036638"/>
            <a:ext cx="10512425" cy="1325562"/>
          </a:xfrm>
        </p:spPr>
        <p:txBody>
          <a:bodyPr anchor="b"/>
          <a:lstStyle/>
          <a:p>
            <a:pPr marL="0" indent="0" eaLnBrk="1" hangingPunct="1">
              <a:lnSpc>
                <a:spcPct val="100000"/>
              </a:lnSpc>
              <a:spcBef>
                <a:spcPct val="0"/>
              </a:spcBef>
              <a:spcAft>
                <a:spcPts val="600"/>
              </a:spcAft>
              <a:buFont typeface="Wingdings" panose="05000000000000000000" pitchFamily="2" charset="2"/>
              <a:buNone/>
            </a:pPr>
            <a:r>
              <a:rPr lang="es-US" altLang="en-US" sz="2400" b="1" dirty="0">
                <a:solidFill>
                  <a:srgbClr val="00529B"/>
                </a:solidFill>
              </a:rPr>
              <a:t>Cobertura médica para personas jubiladas de los servicios uniformados/militares elegibles para Medicare de 65 años o más, sus familiares y sobrevivientes elegibles y ciertos excónyuges.</a:t>
            </a:r>
          </a:p>
        </p:txBody>
      </p:sp>
      <p:sp>
        <p:nvSpPr>
          <p:cNvPr id="61923" name="Content Placeholder 4">
            <a:extLst>
              <a:ext uri="{FF2B5EF4-FFF2-40B4-BE49-F238E27FC236}">
                <a16:creationId xmlns:a16="http://schemas.microsoft.com/office/drawing/2014/main" id="{FE8E610F-55BB-D7D8-BA70-2491A48AA874}"/>
              </a:ext>
            </a:extLst>
          </p:cNvPr>
          <p:cNvSpPr>
            <a:spLocks noGrp="1" noChangeArrowheads="1"/>
          </p:cNvSpPr>
          <p:nvPr>
            <p:ph sz="half" idx="4294967295"/>
          </p:nvPr>
        </p:nvSpPr>
        <p:spPr>
          <a:xfrm>
            <a:off x="5780088" y="2586038"/>
            <a:ext cx="5316537" cy="2968625"/>
          </a:xfrm>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547688" indent="-273050" defTabSz="685800" eaLnBrk="1" hangingPunct="1">
              <a:lnSpc>
                <a:spcPct val="100000"/>
              </a:lnSpc>
              <a:spcBef>
                <a:spcPct val="0"/>
              </a:spcBef>
              <a:spcAft>
                <a:spcPts val="1200"/>
              </a:spcAft>
            </a:pPr>
            <a:r>
              <a:rPr lang="es-US" altLang="en-US" sz="2000" b="1" dirty="0">
                <a:solidFill>
                  <a:srgbClr val="00529B"/>
                </a:solidFill>
              </a:rPr>
              <a:t>Debe tener</a:t>
            </a:r>
            <a:r>
              <a:rPr lang="es-US" altLang="en-US" sz="2000" dirty="0">
                <a:solidFill>
                  <a:srgbClr val="00529B"/>
                </a:solidFill>
              </a:rPr>
              <a:t> Medicare Parte A (seguro de hospital) y Parte B (seguro médico)</a:t>
            </a:r>
          </a:p>
          <a:p>
            <a:pPr marL="547688" indent="-273050" defTabSz="685800" eaLnBrk="1" hangingPunct="1">
              <a:lnSpc>
                <a:spcPct val="100000"/>
              </a:lnSpc>
              <a:spcBef>
                <a:spcPct val="0"/>
              </a:spcBef>
              <a:spcAft>
                <a:spcPts val="1200"/>
              </a:spcAft>
            </a:pPr>
            <a:r>
              <a:rPr lang="es-US" altLang="en-US" sz="2000" b="1" dirty="0">
                <a:solidFill>
                  <a:srgbClr val="00529B"/>
                </a:solidFill>
              </a:rPr>
              <a:t>Si tiene Medicare y</a:t>
            </a:r>
            <a:r>
              <a:rPr lang="es-US" altLang="en-US" sz="2000" dirty="0">
                <a:solidFill>
                  <a:srgbClr val="00529B"/>
                </a:solidFill>
              </a:rPr>
              <a:t> </a:t>
            </a:r>
            <a:r>
              <a:rPr lang="es-US" altLang="en-US" sz="2000" b="1" dirty="0">
                <a:solidFill>
                  <a:srgbClr val="00529B"/>
                </a:solidFill>
              </a:rPr>
              <a:t>TFL,</a:t>
            </a:r>
            <a:r>
              <a:rPr lang="es-US" altLang="en-US" sz="2000" dirty="0">
                <a:solidFill>
                  <a:srgbClr val="00529B"/>
                </a:solidFill>
              </a:rPr>
              <a:t> Medicare es su seguro primario</a:t>
            </a:r>
          </a:p>
          <a:p>
            <a:pPr marL="547688" indent="-273050" defTabSz="685800" eaLnBrk="1" hangingPunct="1">
              <a:lnSpc>
                <a:spcPct val="100000"/>
              </a:lnSpc>
              <a:spcBef>
                <a:spcPct val="0"/>
              </a:spcBef>
              <a:spcAft>
                <a:spcPts val="1200"/>
              </a:spcAft>
            </a:pPr>
            <a:r>
              <a:rPr lang="es-US" altLang="en-US" sz="2000" b="1" dirty="0">
                <a:solidFill>
                  <a:srgbClr val="00529B"/>
                </a:solidFill>
              </a:rPr>
              <a:t>Los beneficios de TFL</a:t>
            </a:r>
            <a:r>
              <a:rPr lang="es-US" altLang="en-US" sz="2000" dirty="0">
                <a:solidFill>
                  <a:srgbClr val="00529B"/>
                </a:solidFill>
              </a:rPr>
              <a:t> incluyen la cobertura de </a:t>
            </a:r>
            <a:r>
              <a:rPr lang="es-US" altLang="en-US" sz="2000" dirty="0" err="1">
                <a:solidFill>
                  <a:srgbClr val="00529B"/>
                </a:solidFill>
              </a:rPr>
              <a:t>coseguro</a:t>
            </a:r>
            <a:r>
              <a:rPr lang="es-US" altLang="en-US" sz="2000" dirty="0">
                <a:solidFill>
                  <a:srgbClr val="00529B"/>
                </a:solidFill>
              </a:rPr>
              <a:t> y deducibles </a:t>
            </a:r>
            <a:br>
              <a:rPr lang="es-US" altLang="en-US" sz="2000" dirty="0">
                <a:solidFill>
                  <a:srgbClr val="00529B"/>
                </a:solidFill>
              </a:rPr>
            </a:br>
            <a:r>
              <a:rPr lang="es-US" altLang="en-US" sz="2000" dirty="0">
                <a:solidFill>
                  <a:srgbClr val="00529B"/>
                </a:solidFill>
              </a:rPr>
              <a:t>de Medicare</a:t>
            </a:r>
          </a:p>
          <a:p>
            <a:pPr marL="547688" indent="-273050" defTabSz="685800" eaLnBrk="1" hangingPunct="1">
              <a:lnSpc>
                <a:spcPct val="100000"/>
              </a:lnSpc>
              <a:spcBef>
                <a:spcPts val="600"/>
              </a:spcBef>
            </a:pPr>
            <a:endParaRPr lang="en-US" altLang="en-US" dirty="0"/>
          </a:p>
        </p:txBody>
      </p:sp>
      <p:pic>
        <p:nvPicPr>
          <p:cNvPr id="90117" name="Picture 10" descr="una imagen de un militar llenando un formulario">
            <a:extLst>
              <a:ext uri="{FF2B5EF4-FFF2-40B4-BE49-F238E27FC236}">
                <a16:creationId xmlns:a16="http://schemas.microsoft.com/office/drawing/2014/main" id="{A03F5ADE-018C-0112-6C1C-15AAA675014B}"/>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505075"/>
            <a:ext cx="4705350" cy="312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8" name="Footer Placeholder 2">
            <a:extLst>
              <a:ext uri="{FF2B5EF4-FFF2-40B4-BE49-F238E27FC236}">
                <a16:creationId xmlns:a16="http://schemas.microsoft.com/office/drawing/2014/main" id="{41090D2D-D23E-93E8-55DA-8ED49670E486}"/>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90119" name="Slide Number Placeholder 6">
            <a:extLst>
              <a:ext uri="{FF2B5EF4-FFF2-40B4-BE49-F238E27FC236}">
                <a16:creationId xmlns:a16="http://schemas.microsoft.com/office/drawing/2014/main" id="{1DE38673-6E31-4E0C-0AD5-DE31082EFC7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1DE14540-5B72-48D3-8C0E-B98B6E9177CB}" type="slidenum">
              <a:rPr lang="en-US" altLang="en-US">
                <a:solidFill>
                  <a:srgbClr val="8FAADC"/>
                </a:solidFill>
                <a:latin typeface="Arial" panose="020B0604020202020204" pitchFamily="34" charset="0"/>
                <a:cs typeface="Arial" panose="020B0604020202020204" pitchFamily="34" charset="0"/>
              </a:rPr>
              <a:pPr/>
              <a:t>27</a:t>
            </a:fld>
            <a:endParaRPr lang="en-US" altLang="en-US">
              <a:solidFill>
                <a:srgbClr val="8FAADC"/>
              </a:solidFill>
              <a:latin typeface="Arial" panose="020B0604020202020204" pitchFamily="34" charset="0"/>
              <a:cs typeface="Arial" panose="020B0604020202020204" pitchFamily="34" charset="0"/>
            </a:endParaRPr>
          </a:p>
        </p:txBody>
      </p:sp>
      <p:sp>
        <p:nvSpPr>
          <p:cNvPr id="90120" name="Date Placeholder 1">
            <a:extLst>
              <a:ext uri="{FF2B5EF4-FFF2-40B4-BE49-F238E27FC236}">
                <a16:creationId xmlns:a16="http://schemas.microsoft.com/office/drawing/2014/main" id="{7FFDF78A-D821-97DF-92C0-D6C5D8516567}"/>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922">
                                            <p:txEl>
                                              <p:pRg st="0" end="0"/>
                                            </p:txEl>
                                          </p:spTgt>
                                        </p:tgtEl>
                                        <p:attrNameLst>
                                          <p:attrName>style.visibility</p:attrName>
                                        </p:attrNameLst>
                                      </p:cBhvr>
                                      <p:to>
                                        <p:strVal val="visible"/>
                                      </p:to>
                                    </p:set>
                                    <p:animEffect transition="in" filter="fade">
                                      <p:cBhvr>
                                        <p:cTn id="7" dur="500"/>
                                        <p:tgtEl>
                                          <p:spTgt spid="619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923">
                                            <p:txEl>
                                              <p:pRg st="0" end="0"/>
                                            </p:txEl>
                                          </p:spTgt>
                                        </p:tgtEl>
                                        <p:attrNameLst>
                                          <p:attrName>style.visibility</p:attrName>
                                        </p:attrNameLst>
                                      </p:cBhvr>
                                      <p:to>
                                        <p:strVal val="visible"/>
                                      </p:to>
                                    </p:set>
                                    <p:animEffect transition="in" filter="fade">
                                      <p:cBhvr>
                                        <p:cTn id="12" dur="500"/>
                                        <p:tgtEl>
                                          <p:spTgt spid="619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923">
                                            <p:txEl>
                                              <p:pRg st="1" end="1"/>
                                            </p:txEl>
                                          </p:spTgt>
                                        </p:tgtEl>
                                        <p:attrNameLst>
                                          <p:attrName>style.visibility</p:attrName>
                                        </p:attrNameLst>
                                      </p:cBhvr>
                                      <p:to>
                                        <p:strVal val="visible"/>
                                      </p:to>
                                    </p:set>
                                    <p:animEffect transition="in" filter="fade">
                                      <p:cBhvr>
                                        <p:cTn id="17" dur="500"/>
                                        <p:tgtEl>
                                          <p:spTgt spid="619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923">
                                            <p:txEl>
                                              <p:pRg st="2" end="2"/>
                                            </p:txEl>
                                          </p:spTgt>
                                        </p:tgtEl>
                                        <p:attrNameLst>
                                          <p:attrName>style.visibility</p:attrName>
                                        </p:attrNameLst>
                                      </p:cBhvr>
                                      <p:to>
                                        <p:strVal val="visible"/>
                                      </p:to>
                                    </p:set>
                                    <p:animEffect transition="in" filter="fade">
                                      <p:cBhvr>
                                        <p:cTn id="22" dur="500"/>
                                        <p:tgtEl>
                                          <p:spTgt spid="61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22"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3">
            <a:extLst>
              <a:ext uri="{FF2B5EF4-FFF2-40B4-BE49-F238E27FC236}">
                <a16:creationId xmlns:a16="http://schemas.microsoft.com/office/drawing/2014/main" id="{2226D051-3052-CCAA-F7AC-773C0F5ED37D}"/>
              </a:ext>
            </a:extLst>
          </p:cNvPr>
          <p:cNvSpPr>
            <a:spLocks noGrp="1" noChangeArrowheads="1"/>
          </p:cNvSpPr>
          <p:nvPr>
            <p:ph type="title" idx="4294967295"/>
          </p:nvPr>
        </p:nvSpPr>
        <p:spPr>
          <a:xfrm>
            <a:off x="0" y="-7938"/>
            <a:ext cx="12192000" cy="922338"/>
          </a:xfrm>
        </p:spPr>
        <p:txBody>
          <a:bodyPr/>
          <a:lstStyle/>
          <a:p>
            <a:pPr eaLnBrk="1" hangingPunct="1"/>
            <a:r>
              <a:rPr lang="es-US" altLang="en-US" sz="3000"/>
              <a:t>Cobertura de TRICARE for Life (TFL) (continuación)</a:t>
            </a:r>
          </a:p>
        </p:txBody>
      </p:sp>
      <p:graphicFrame>
        <p:nvGraphicFramePr>
          <p:cNvPr id="62955" name="Table 5">
            <a:extLst>
              <a:ext uri="{FF2B5EF4-FFF2-40B4-BE49-F238E27FC236}">
                <a16:creationId xmlns:a16="http://schemas.microsoft.com/office/drawing/2014/main" id="{E74E4F7D-EB8E-440E-514F-0F9E9785285B}"/>
              </a:ext>
            </a:extLst>
          </p:cNvPr>
          <p:cNvGraphicFramePr>
            <a:graphicFrameLocks noGrp="1"/>
          </p:cNvGraphicFramePr>
          <p:nvPr>
            <p:extLst>
              <p:ext uri="{D42A27DB-BD31-4B8C-83A1-F6EECF244321}">
                <p14:modId xmlns:p14="http://schemas.microsoft.com/office/powerpoint/2010/main" val="1131065823"/>
              </p:ext>
            </p:extLst>
          </p:nvPr>
        </p:nvGraphicFramePr>
        <p:xfrm>
          <a:off x="767408" y="1573213"/>
          <a:ext cx="10485362" cy="3905636"/>
        </p:xfrm>
        <a:graphic>
          <a:graphicData uri="http://schemas.openxmlformats.org/drawingml/2006/table">
            <a:tbl>
              <a:tblPr firstRow="1"/>
              <a:tblGrid>
                <a:gridCol w="6634368">
                  <a:extLst>
                    <a:ext uri="{9D8B030D-6E8A-4147-A177-3AD203B41FA5}">
                      <a16:colId xmlns:a16="http://schemas.microsoft.com/office/drawing/2014/main" val="20000"/>
                    </a:ext>
                  </a:extLst>
                </a:gridCol>
                <a:gridCol w="3850994">
                  <a:extLst>
                    <a:ext uri="{9D8B030D-6E8A-4147-A177-3AD203B41FA5}">
                      <a16:colId xmlns:a16="http://schemas.microsoft.com/office/drawing/2014/main" val="20001"/>
                    </a:ext>
                  </a:extLst>
                </a:gridCol>
              </a:tblGrid>
              <a:tr h="559643">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1" i="0" u="none" strike="noStrike" cap="none" normalizeH="0" baseline="0" dirty="0">
                          <a:ln>
                            <a:noFill/>
                          </a:ln>
                          <a:solidFill>
                            <a:srgbClr val="00529B"/>
                          </a:solidFill>
                          <a:effectLst/>
                          <a:latin typeface="Arial" panose="020B0604020202020204" pitchFamily="34" charset="0"/>
                          <a:cs typeface="Arial" panose="020B0604020202020204" pitchFamily="34" charset="0"/>
                        </a:rPr>
                        <a:t>Si los tipos de servicios están...</a:t>
                      </a:r>
                    </a:p>
                  </a:txBody>
                  <a:tcPr marT="45717" marB="45717"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1" i="0" u="none" strike="noStrike" cap="none" normalizeH="0" baseline="0" dirty="0">
                          <a:ln>
                            <a:noFill/>
                          </a:ln>
                          <a:solidFill>
                            <a:srgbClr val="00529B"/>
                          </a:solidFill>
                          <a:effectLst/>
                          <a:latin typeface="Arial" panose="020B0604020202020204" pitchFamily="34" charset="0"/>
                          <a:cs typeface="Arial" panose="020B0604020202020204" pitchFamily="34" charset="0"/>
                        </a:rPr>
                        <a:t>El pagador primario es...</a:t>
                      </a:r>
                    </a:p>
                  </a:txBody>
                  <a:tcPr marT="45717" marB="45717"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669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a:ln>
                            <a:noFill/>
                          </a:ln>
                          <a:solidFill>
                            <a:srgbClr val="00529B"/>
                          </a:solidFill>
                          <a:effectLst/>
                          <a:latin typeface="Arial" panose="020B0604020202020204" pitchFamily="34" charset="0"/>
                          <a:cs typeface="Arial" panose="020B0604020202020204" pitchFamily="34" charset="0"/>
                        </a:rPr>
                        <a:t>Cubiertos por Medicare y TFL</a:t>
                      </a:r>
                    </a:p>
                  </a:txBody>
                  <a:tcPr marT="45717" marB="45717"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a:ln>
                            <a:noFill/>
                          </a:ln>
                          <a:solidFill>
                            <a:srgbClr val="00529B"/>
                          </a:solidFill>
                          <a:effectLst/>
                          <a:latin typeface="Arial" panose="020B0604020202020204" pitchFamily="34" charset="0"/>
                          <a:cs typeface="Arial" panose="020B0604020202020204" pitchFamily="34" charset="0"/>
                        </a:rPr>
                        <a:t>Medicare</a:t>
                      </a:r>
                    </a:p>
                  </a:txBody>
                  <a:tcPr marT="45717" marB="45717"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56669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a:ln>
                            <a:noFill/>
                          </a:ln>
                          <a:solidFill>
                            <a:srgbClr val="00529B"/>
                          </a:solidFill>
                          <a:effectLst/>
                          <a:latin typeface="Arial" panose="020B0604020202020204" pitchFamily="34" charset="0"/>
                          <a:cs typeface="Arial" panose="020B0604020202020204" pitchFamily="34" charset="0"/>
                        </a:rPr>
                        <a:t>Cubiertos por TFL, pero no por Medicare</a:t>
                      </a:r>
                    </a:p>
                  </a:txBody>
                  <a:tcPr marT="45717" marB="45717" horzOverflow="overflow">
                    <a:lnL>
                      <a:noFill/>
                    </a:lnL>
                    <a:lnR>
                      <a:noFill/>
                    </a:lnR>
                    <a:lnT>
                      <a:noFill/>
                    </a:lnT>
                    <a:lnB>
                      <a:noFill/>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a:ln>
                            <a:noFill/>
                          </a:ln>
                          <a:solidFill>
                            <a:srgbClr val="00529B"/>
                          </a:solidFill>
                          <a:effectLst/>
                          <a:latin typeface="Arial" panose="020B0604020202020204" pitchFamily="34" charset="0"/>
                          <a:cs typeface="Arial" panose="020B0604020202020204" pitchFamily="34" charset="0"/>
                        </a:rPr>
                        <a:t>TFL</a:t>
                      </a:r>
                    </a:p>
                  </a:txBody>
                  <a:tcPr marT="45717" marB="4571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6669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a:ln>
                            <a:noFill/>
                          </a:ln>
                          <a:solidFill>
                            <a:srgbClr val="00529B"/>
                          </a:solidFill>
                          <a:effectLst/>
                          <a:latin typeface="Arial" panose="020B0604020202020204" pitchFamily="34" charset="0"/>
                          <a:cs typeface="Arial" panose="020B0604020202020204" pitchFamily="34" charset="0"/>
                        </a:rPr>
                        <a:t>Cubiertos por Medicare, pero no por TFL</a:t>
                      </a:r>
                    </a:p>
                  </a:txBody>
                  <a:tcPr marT="45717" marB="45717" horzOverflow="overflow">
                    <a:lnL>
                      <a:noFill/>
                    </a:lnL>
                    <a:lnR>
                      <a:noFill/>
                    </a:lnR>
                    <a:lnT>
                      <a:noFill/>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a:ln>
                            <a:noFill/>
                          </a:ln>
                          <a:solidFill>
                            <a:srgbClr val="00529B"/>
                          </a:solidFill>
                          <a:effectLst/>
                          <a:latin typeface="Arial" panose="020B0604020202020204" pitchFamily="34" charset="0"/>
                          <a:cs typeface="Arial" panose="020B0604020202020204" pitchFamily="34" charset="0"/>
                        </a:rPr>
                        <a:t>Medicare</a:t>
                      </a:r>
                    </a:p>
                  </a:txBody>
                  <a:tcPr marT="45717" marB="45717" horzOverflow="overflow">
                    <a:lnL>
                      <a:noFill/>
                    </a:lnL>
                    <a:lnR>
                      <a:noFill/>
                    </a:lnR>
                    <a:lnT>
                      <a:noFill/>
                    </a:lnT>
                    <a:lnB>
                      <a:noFill/>
                    </a:lnB>
                    <a:lnTlToBr>
                      <a:noFill/>
                    </a:lnTlToBr>
                    <a:lnBlToTr>
                      <a:noFill/>
                    </a:lnBlToTr>
                    <a:solidFill>
                      <a:srgbClr val="5B9BD5">
                        <a:alpha val="20000"/>
                      </a:srgbClr>
                    </a:solidFill>
                  </a:tcPr>
                </a:tc>
                <a:extLst>
                  <a:ext uri="{0D108BD9-81ED-4DB2-BD59-A6C34878D82A}">
                    <a16:rowId xmlns:a16="http://schemas.microsoft.com/office/drawing/2014/main" val="10003"/>
                  </a:ext>
                </a:extLst>
              </a:tr>
              <a:tr h="822897">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a:ln>
                            <a:noFill/>
                          </a:ln>
                          <a:solidFill>
                            <a:srgbClr val="00529B"/>
                          </a:solidFill>
                          <a:effectLst/>
                          <a:latin typeface="Arial" panose="020B0604020202020204" pitchFamily="34" charset="0"/>
                          <a:cs typeface="Arial" panose="020B0604020202020204" pitchFamily="34" charset="0"/>
                        </a:rPr>
                        <a:t>No cubiertos por Medicare ni TFL</a:t>
                      </a:r>
                    </a:p>
                  </a:txBody>
                  <a:tcPr marT="45717" marB="45717" horzOverflow="overflow">
                    <a:lnL>
                      <a:noFill/>
                    </a:lnL>
                    <a:lnR>
                      <a:noFill/>
                    </a:lnR>
                    <a:lnT>
                      <a:noFill/>
                    </a:lnT>
                    <a:lnB>
                      <a:noFill/>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a:ln>
                            <a:noFill/>
                          </a:ln>
                          <a:solidFill>
                            <a:srgbClr val="00529B"/>
                          </a:solidFill>
                          <a:effectLst/>
                          <a:latin typeface="Arial" panose="020B0604020202020204" pitchFamily="34" charset="0"/>
                          <a:cs typeface="Arial" panose="020B0604020202020204" pitchFamily="34" charset="0"/>
                        </a:rPr>
                        <a:t>Usted debe pagar la totalidad de la factura</a:t>
                      </a:r>
                    </a:p>
                  </a:txBody>
                  <a:tcPr marT="45717" marB="4571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822897">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a:ln>
                            <a:noFill/>
                          </a:ln>
                          <a:solidFill>
                            <a:srgbClr val="00529B"/>
                          </a:solidFill>
                          <a:effectLst/>
                          <a:latin typeface="Arial" panose="020B0604020202020204" pitchFamily="34" charset="0"/>
                          <a:cs typeface="Arial" panose="020B0604020202020204" pitchFamily="34" charset="0"/>
                        </a:rPr>
                        <a:t>Proporcionados en hospital militar o por proveedor federal</a:t>
                      </a:r>
                    </a:p>
                  </a:txBody>
                  <a:tcPr marT="45717" marB="45717"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s-US" altLang="en-US" sz="2400" b="0" i="0" u="none" strike="noStrike" cap="none" normalizeH="0" baseline="0" dirty="0">
                          <a:ln>
                            <a:noFill/>
                          </a:ln>
                          <a:solidFill>
                            <a:srgbClr val="00529B"/>
                          </a:solidFill>
                          <a:effectLst/>
                          <a:latin typeface="Arial" panose="020B0604020202020204" pitchFamily="34" charset="0"/>
                          <a:cs typeface="Arial" panose="020B0604020202020204" pitchFamily="34" charset="0"/>
                        </a:rPr>
                        <a:t>TFL</a:t>
                      </a:r>
                    </a:p>
                  </a:txBody>
                  <a:tcPr marT="45717" marB="45717"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extLst>
                  <a:ext uri="{0D108BD9-81ED-4DB2-BD59-A6C34878D82A}">
                    <a16:rowId xmlns:a16="http://schemas.microsoft.com/office/drawing/2014/main" val="10005"/>
                  </a:ext>
                </a:extLst>
              </a:tr>
            </a:tbl>
          </a:graphicData>
        </a:graphic>
      </p:graphicFrame>
      <p:sp>
        <p:nvSpPr>
          <p:cNvPr id="92179" name="Footer Placeholder 2">
            <a:extLst>
              <a:ext uri="{FF2B5EF4-FFF2-40B4-BE49-F238E27FC236}">
                <a16:creationId xmlns:a16="http://schemas.microsoft.com/office/drawing/2014/main" id="{EFAAB527-8315-00D4-55DA-2D6091BF9423}"/>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92180" name="Slide Number Placeholder 4">
            <a:extLst>
              <a:ext uri="{FF2B5EF4-FFF2-40B4-BE49-F238E27FC236}">
                <a16:creationId xmlns:a16="http://schemas.microsoft.com/office/drawing/2014/main" id="{00EF381D-B4D4-B2A0-22F4-217669F00F5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86708A4D-E87C-4728-BAD4-1104B50FF5F4}" type="slidenum">
              <a:rPr lang="en-US" altLang="en-US">
                <a:solidFill>
                  <a:srgbClr val="8FAADC"/>
                </a:solidFill>
                <a:latin typeface="Arial" panose="020B0604020202020204" pitchFamily="34" charset="0"/>
                <a:cs typeface="Arial" panose="020B0604020202020204" pitchFamily="34" charset="0"/>
              </a:rPr>
              <a:pPr/>
              <a:t>28</a:t>
            </a:fld>
            <a:endParaRPr lang="en-US" altLang="en-US">
              <a:solidFill>
                <a:srgbClr val="8FAADC"/>
              </a:solidFill>
              <a:latin typeface="Arial" panose="020B0604020202020204" pitchFamily="34" charset="0"/>
              <a:cs typeface="Arial" panose="020B0604020202020204" pitchFamily="34" charset="0"/>
            </a:endParaRPr>
          </a:p>
        </p:txBody>
      </p:sp>
      <p:sp>
        <p:nvSpPr>
          <p:cNvPr id="92181" name="Date Placeholder 1">
            <a:extLst>
              <a:ext uri="{FF2B5EF4-FFF2-40B4-BE49-F238E27FC236}">
                <a16:creationId xmlns:a16="http://schemas.microsoft.com/office/drawing/2014/main" id="{19666212-DF4D-3E92-9153-70A8C4D812A2}"/>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a:extLst>
              <a:ext uri="{FF2B5EF4-FFF2-40B4-BE49-F238E27FC236}">
                <a16:creationId xmlns:a16="http://schemas.microsoft.com/office/drawing/2014/main" id="{CB04DA38-848F-2085-3DAD-CCDDB0A93576}"/>
              </a:ext>
            </a:extLst>
          </p:cNvPr>
          <p:cNvSpPr>
            <a:spLocks noGrp="1" noChangeArrowheads="1"/>
          </p:cNvSpPr>
          <p:nvPr>
            <p:ph type="title" idx="4294967295"/>
          </p:nvPr>
        </p:nvSpPr>
        <p:spPr>
          <a:xfrm>
            <a:off x="0" y="-7938"/>
            <a:ext cx="12192000" cy="922338"/>
          </a:xfrm>
        </p:spPr>
        <p:txBody>
          <a:bodyPr/>
          <a:lstStyle/>
          <a:p>
            <a:pPr eaLnBrk="1" hangingPunct="1"/>
            <a:r>
              <a:rPr lang="es-US" altLang="en-US" sz="3000"/>
              <a:t>Medicare y el Mercado de Seguros Médicos</a:t>
            </a:r>
          </a:p>
        </p:txBody>
      </p:sp>
      <p:sp>
        <p:nvSpPr>
          <p:cNvPr id="64008" name="Content Placeholder 4">
            <a:extLst>
              <a:ext uri="{FF2B5EF4-FFF2-40B4-BE49-F238E27FC236}">
                <a16:creationId xmlns:a16="http://schemas.microsoft.com/office/drawing/2014/main" id="{C74A1933-AFE7-E8CD-D4E3-7CD71797D3B2}"/>
              </a:ext>
            </a:extLst>
          </p:cNvPr>
          <p:cNvSpPr>
            <a:spLocks noChangeArrowheads="1"/>
          </p:cNvSpPr>
          <p:nvPr/>
        </p:nvSpPr>
        <p:spPr bwMode="auto">
          <a:xfrm>
            <a:off x="974725" y="1393825"/>
            <a:ext cx="9785350" cy="413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7688" indent="-273050" defTabSz="685800">
              <a:buSzPct val="100000"/>
              <a:defRPr>
                <a:solidFill>
                  <a:schemeClr val="tx1"/>
                </a:solidFill>
                <a:latin typeface="Calibri" panose="020F0502020204030204" pitchFamily="34" charset="0"/>
                <a:cs typeface="Calibri" panose="020F0502020204030204" pitchFamily="34" charset="0"/>
              </a:defRPr>
            </a:lvl1pPr>
            <a:lvl2pPr marL="1004888" indent="-2730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1200"/>
              </a:spcAft>
              <a:buClr>
                <a:srgbClr val="00539A"/>
              </a:buClr>
              <a:buFont typeface="Wingdings" panose="05000000000000000000" pitchFamily="2" charset="2"/>
              <a:buChar char="§"/>
            </a:pPr>
            <a:r>
              <a:rPr lang="es-US" altLang="en-US" sz="2800" dirty="0">
                <a:solidFill>
                  <a:srgbClr val="00529B"/>
                </a:solidFill>
                <a:cs typeface="Arial" panose="020B0604020202020204" pitchFamily="34" charset="0"/>
              </a:rPr>
              <a:t>Medicare no es parte del Mercado</a:t>
            </a:r>
          </a:p>
          <a:p>
            <a:pPr eaLnBrk="1" hangingPunct="1">
              <a:spcAft>
                <a:spcPts val="1200"/>
              </a:spcAft>
              <a:buClr>
                <a:srgbClr val="00539A"/>
              </a:buClr>
              <a:buFont typeface="Wingdings" panose="05000000000000000000" pitchFamily="2" charset="2"/>
              <a:buChar char="§"/>
            </a:pPr>
            <a:r>
              <a:rPr lang="es-US" altLang="en-US" sz="2800" dirty="0">
                <a:solidFill>
                  <a:srgbClr val="00529B"/>
                </a:solidFill>
                <a:cs typeface="Arial" panose="020B0604020202020204" pitchFamily="34" charset="0"/>
              </a:rPr>
              <a:t>Si tiene Medicare, es ilegal que alguien le venda intencionadamente un plan del Mercado</a:t>
            </a:r>
          </a:p>
          <a:p>
            <a:pPr eaLnBrk="1" hangingPunct="1">
              <a:spcAft>
                <a:spcPts val="1200"/>
              </a:spcAft>
              <a:buClr>
                <a:srgbClr val="00539A"/>
              </a:buClr>
              <a:buFont typeface="Wingdings" panose="05000000000000000000" pitchFamily="2" charset="2"/>
              <a:buChar char="§"/>
            </a:pPr>
            <a:r>
              <a:rPr lang="es-US" altLang="en-US" sz="2800" dirty="0">
                <a:solidFill>
                  <a:srgbClr val="00529B"/>
                </a:solidFill>
                <a:cs typeface="Arial" panose="020B0604020202020204" pitchFamily="34" charset="0"/>
              </a:rPr>
              <a:t>Por lo general, no hay coordinación de beneficios entre los planes del Mercado y Medicare</a:t>
            </a:r>
          </a:p>
          <a:p>
            <a:pPr lvl="1" eaLnBrk="1" hangingPunct="1">
              <a:spcAft>
                <a:spcPts val="1200"/>
              </a:spcAft>
              <a:buFont typeface="Arial" panose="020B0604020202020204" pitchFamily="34" charset="0"/>
              <a:buChar char="•"/>
            </a:pPr>
            <a:r>
              <a:rPr lang="es-US" altLang="en-US" sz="2400" dirty="0">
                <a:solidFill>
                  <a:srgbClr val="00529B"/>
                </a:solidFill>
                <a:cs typeface="Arial" panose="020B0604020202020204" pitchFamily="34" charset="0"/>
              </a:rPr>
              <a:t>A menos que esté inscrito en un Programa de Opciones de Salud para Pequeñas Empresas (SHOP) patrocinado por el empleador</a:t>
            </a:r>
          </a:p>
          <a:p>
            <a:pPr eaLnBrk="1" hangingPunct="1">
              <a:spcAft>
                <a:spcPts val="1200"/>
              </a:spcAft>
              <a:buClr>
                <a:srgbClr val="00539A"/>
              </a:buClr>
              <a:buFont typeface="Wingdings" panose="05000000000000000000" pitchFamily="2" charset="2"/>
              <a:buChar char="§"/>
            </a:pPr>
            <a:endParaRPr lang="en-US" altLang="en-US" sz="2800" dirty="0">
              <a:solidFill>
                <a:srgbClr val="00529B"/>
              </a:solidFill>
              <a:latin typeface="Arial" panose="020B0604020202020204" pitchFamily="34" charset="0"/>
              <a:cs typeface="Arial" panose="020B0604020202020204" pitchFamily="34" charset="0"/>
            </a:endParaRPr>
          </a:p>
          <a:p>
            <a:pPr eaLnBrk="1" hangingPunct="1">
              <a:spcBef>
                <a:spcPts val="600"/>
              </a:spcBef>
              <a:buClr>
                <a:srgbClr val="00539A"/>
              </a:buClr>
              <a:buFont typeface="Wingdings" panose="05000000000000000000" pitchFamily="2" charset="2"/>
              <a:buChar char="§"/>
            </a:pPr>
            <a:endParaRPr lang="en-US" altLang="en-US" sz="2800" dirty="0">
              <a:solidFill>
                <a:srgbClr val="00529B"/>
              </a:solidFill>
              <a:latin typeface="Arial" panose="020B0604020202020204" pitchFamily="34" charset="0"/>
              <a:cs typeface="Arial" panose="020B0604020202020204" pitchFamily="34" charset="0"/>
            </a:endParaRPr>
          </a:p>
          <a:p>
            <a:pPr eaLnBrk="1" hangingPunct="1">
              <a:spcBef>
                <a:spcPts val="600"/>
              </a:spcBef>
              <a:buClr>
                <a:srgbClr val="00539A"/>
              </a:buClr>
              <a:buFont typeface="Wingdings" panose="05000000000000000000" pitchFamily="2" charset="2"/>
              <a:buChar char="§"/>
            </a:pPr>
            <a:endParaRPr lang="en-US" altLang="en-US" sz="2800" dirty="0">
              <a:solidFill>
                <a:srgbClr val="00529B"/>
              </a:solidFill>
              <a:latin typeface="Arial" panose="020B0604020202020204" pitchFamily="34" charset="0"/>
              <a:cs typeface="Arial" panose="020B0604020202020204" pitchFamily="34" charset="0"/>
            </a:endParaRPr>
          </a:p>
          <a:p>
            <a:pPr eaLnBrk="1" hangingPunct="1">
              <a:spcBef>
                <a:spcPts val="600"/>
              </a:spcBef>
              <a:buClr>
                <a:srgbClr val="00539A"/>
              </a:buClr>
              <a:buFont typeface="Wingdings" panose="05000000000000000000" pitchFamily="2" charset="2"/>
              <a:buChar char="§"/>
            </a:pPr>
            <a:endParaRPr lang="en-US" altLang="en-US" sz="2800" dirty="0">
              <a:latin typeface="Arial" panose="020B0604020202020204" pitchFamily="34" charset="0"/>
              <a:cs typeface="Arial" panose="020B0604020202020204" pitchFamily="34" charset="0"/>
            </a:endParaRPr>
          </a:p>
          <a:p>
            <a:pPr eaLnBrk="1" hangingPunct="1">
              <a:spcBef>
                <a:spcPts val="600"/>
              </a:spcBef>
              <a:buClr>
                <a:srgbClr val="00539A"/>
              </a:buClr>
              <a:buFont typeface="Wingdings" panose="05000000000000000000" pitchFamily="2" charset="2"/>
              <a:buChar char="§"/>
            </a:pPr>
            <a:endParaRPr lang="en-US" altLang="en-US" sz="2800" b="1" dirty="0">
              <a:solidFill>
                <a:srgbClr val="00529B"/>
              </a:solidFill>
              <a:latin typeface="Arial" panose="020B0604020202020204" pitchFamily="34" charset="0"/>
              <a:cs typeface="Arial" panose="020B0604020202020204" pitchFamily="34" charset="0"/>
            </a:endParaRPr>
          </a:p>
          <a:p>
            <a:pPr eaLnBrk="1" hangingPunct="1">
              <a:spcBef>
                <a:spcPts val="600"/>
              </a:spcBef>
              <a:buClr>
                <a:srgbClr val="00539A"/>
              </a:buClr>
              <a:buFont typeface="Wingdings" panose="05000000000000000000" pitchFamily="2" charset="2"/>
              <a:buNone/>
            </a:pPr>
            <a:endParaRPr lang="en-US" altLang="en-US" sz="2800" b="1" baseline="30000" dirty="0">
              <a:solidFill>
                <a:srgbClr val="00529B"/>
              </a:solidFill>
              <a:latin typeface="Arial" panose="020B0604020202020204" pitchFamily="34" charset="0"/>
              <a:cs typeface="Arial" panose="020B0604020202020204" pitchFamily="34" charset="0"/>
            </a:endParaRPr>
          </a:p>
        </p:txBody>
      </p:sp>
      <p:sp>
        <p:nvSpPr>
          <p:cNvPr id="94212" name="Footer Placeholder 2">
            <a:extLst>
              <a:ext uri="{FF2B5EF4-FFF2-40B4-BE49-F238E27FC236}">
                <a16:creationId xmlns:a16="http://schemas.microsoft.com/office/drawing/2014/main" id="{7417DB57-4ABD-482D-A364-5289C8AD2BAF}"/>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94213" name="Slide Number Placeholder 4">
            <a:extLst>
              <a:ext uri="{FF2B5EF4-FFF2-40B4-BE49-F238E27FC236}">
                <a16:creationId xmlns:a16="http://schemas.microsoft.com/office/drawing/2014/main" id="{35E9F294-4D2B-7C52-9574-447413C2C56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09C8D67C-3A48-4CCC-97B2-28398B10D4E4}" type="slidenum">
              <a:rPr lang="en-US" altLang="en-US">
                <a:solidFill>
                  <a:srgbClr val="8FAADC"/>
                </a:solidFill>
                <a:latin typeface="Arial" panose="020B0604020202020204" pitchFamily="34" charset="0"/>
                <a:cs typeface="Arial" panose="020B0604020202020204" pitchFamily="34" charset="0"/>
              </a:rPr>
              <a:pPr/>
              <a:t>29</a:t>
            </a:fld>
            <a:endParaRPr lang="en-US" altLang="en-US">
              <a:solidFill>
                <a:srgbClr val="8FAADC"/>
              </a:solidFill>
              <a:latin typeface="Arial" panose="020B0604020202020204" pitchFamily="34" charset="0"/>
              <a:cs typeface="Arial" panose="020B0604020202020204" pitchFamily="34" charset="0"/>
            </a:endParaRPr>
          </a:p>
        </p:txBody>
      </p:sp>
      <p:sp>
        <p:nvSpPr>
          <p:cNvPr id="94214" name="Date Placeholder 1">
            <a:extLst>
              <a:ext uri="{FF2B5EF4-FFF2-40B4-BE49-F238E27FC236}">
                <a16:creationId xmlns:a16="http://schemas.microsoft.com/office/drawing/2014/main" id="{6FD121A7-5B9E-0DD5-7EA7-91378EA2EAE3}"/>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008"/>
                                        </p:tgtEl>
                                        <p:attrNameLst>
                                          <p:attrName>style.visibility</p:attrName>
                                        </p:attrNameLst>
                                      </p:cBhvr>
                                      <p:to>
                                        <p:strVal val="visible"/>
                                      </p:to>
                                    </p:set>
                                    <p:animEffect transition="in" filter="fade">
                                      <p:cBhvr>
                                        <p:cTn id="7" dur="500"/>
                                        <p:tgtEl>
                                          <p:spTgt spid="64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49786604-7910-D5F8-62D0-206085A6B379}"/>
              </a:ext>
            </a:extLst>
          </p:cNvPr>
          <p:cNvSpPr>
            <a:spLocks noGrp="1" noChangeArrowheads="1"/>
          </p:cNvSpPr>
          <p:nvPr>
            <p:ph type="title" idx="4294967295"/>
          </p:nvPr>
        </p:nvSpPr>
        <p:spPr>
          <a:xfrm>
            <a:off x="0" y="-7938"/>
            <a:ext cx="12192000" cy="922338"/>
          </a:xfrm>
        </p:spPr>
        <p:txBody>
          <a:bodyPr/>
          <a:lstStyle/>
          <a:p>
            <a:pPr eaLnBrk="1" hangingPunct="1"/>
            <a:r>
              <a:rPr lang="es-US" altLang="en-US" sz="3000"/>
              <a:t>Objetivos de la Sesión</a:t>
            </a:r>
          </a:p>
        </p:txBody>
      </p:sp>
      <p:sp>
        <p:nvSpPr>
          <p:cNvPr id="40963" name="Content Placeholder 12">
            <a:extLst>
              <a:ext uri="{FF2B5EF4-FFF2-40B4-BE49-F238E27FC236}">
                <a16:creationId xmlns:a16="http://schemas.microsoft.com/office/drawing/2014/main" id="{07CB55BF-4455-5EF7-AB82-81A57140D25C}"/>
              </a:ext>
            </a:extLst>
          </p:cNvPr>
          <p:cNvSpPr>
            <a:spLocks noChangeArrowheads="1"/>
          </p:cNvSpPr>
          <p:nvPr/>
        </p:nvSpPr>
        <p:spPr bwMode="auto">
          <a:xfrm>
            <a:off x="1254125" y="1371600"/>
            <a:ext cx="9836150" cy="502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7688" indent="-273050"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1200"/>
              </a:spcAft>
              <a:buClr>
                <a:srgbClr val="00539A"/>
              </a:buClr>
              <a:buFont typeface="Wingdings" panose="05000000000000000000" pitchFamily="2" charset="2"/>
              <a:buNone/>
            </a:pPr>
            <a:r>
              <a:rPr lang="es-US" altLang="en-US" sz="3000" b="1" dirty="0">
                <a:solidFill>
                  <a:srgbClr val="00529B"/>
                </a:solidFill>
                <a:cs typeface="Arial" panose="020B0604020202020204" pitchFamily="34" charset="0"/>
              </a:rPr>
              <a:t>Al final de esta sesión, usted podrá: </a:t>
            </a:r>
          </a:p>
          <a:p>
            <a:pPr eaLnBrk="1" hangingPunct="1">
              <a:spcAft>
                <a:spcPts val="1200"/>
              </a:spcAft>
              <a:buClr>
                <a:srgbClr val="00539A"/>
              </a:buClr>
              <a:buFont typeface="Wingdings" panose="05000000000000000000" pitchFamily="2" charset="2"/>
              <a:buChar char="§"/>
            </a:pPr>
            <a:r>
              <a:rPr lang="es-US" altLang="en-US" sz="2600" dirty="0">
                <a:solidFill>
                  <a:srgbClr val="00529B"/>
                </a:solidFill>
                <a:cs typeface="Arial" panose="020B0604020202020204" pitchFamily="34" charset="0"/>
              </a:rPr>
              <a:t>Explicar la coordinación de coberturas de salud y medicamentos</a:t>
            </a:r>
          </a:p>
          <a:p>
            <a:pPr eaLnBrk="1" hangingPunct="1">
              <a:spcAft>
                <a:spcPts val="1200"/>
              </a:spcAft>
              <a:buClr>
                <a:srgbClr val="00539A"/>
              </a:buClr>
              <a:buFont typeface="Wingdings" panose="05000000000000000000" pitchFamily="2" charset="2"/>
              <a:buChar char="§"/>
            </a:pPr>
            <a:r>
              <a:rPr lang="es-US" altLang="en-US" sz="2600" dirty="0">
                <a:solidFill>
                  <a:srgbClr val="00529B"/>
                </a:solidFill>
                <a:cs typeface="Arial" panose="020B0604020202020204" pitchFamily="34" charset="0"/>
              </a:rPr>
              <a:t>Determinar quién paga primero</a:t>
            </a:r>
          </a:p>
          <a:p>
            <a:pPr eaLnBrk="1" hangingPunct="1">
              <a:spcAft>
                <a:spcPts val="1200"/>
              </a:spcAft>
              <a:buClr>
                <a:srgbClr val="00539A"/>
              </a:buClr>
              <a:buFont typeface="Wingdings" panose="05000000000000000000" pitchFamily="2" charset="2"/>
              <a:buChar char="§"/>
            </a:pPr>
            <a:r>
              <a:rPr lang="es-US" altLang="en-US" sz="2600" dirty="0">
                <a:solidFill>
                  <a:srgbClr val="00529B"/>
                </a:solidFill>
                <a:cs typeface="Arial" panose="020B0604020202020204" pitchFamily="34" charset="0"/>
              </a:rPr>
              <a:t>Identificar dónde se puede obtener más información</a:t>
            </a:r>
          </a:p>
        </p:txBody>
      </p:sp>
      <p:sp>
        <p:nvSpPr>
          <p:cNvPr id="40964" name="Footer Placeholder 4">
            <a:extLst>
              <a:ext uri="{FF2B5EF4-FFF2-40B4-BE49-F238E27FC236}">
                <a16:creationId xmlns:a16="http://schemas.microsoft.com/office/drawing/2014/main" id="{E951FF04-9621-56E6-A437-8A77C1D83CA1}"/>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40965" name="Slide Number Placeholder 2">
            <a:extLst>
              <a:ext uri="{FF2B5EF4-FFF2-40B4-BE49-F238E27FC236}">
                <a16:creationId xmlns:a16="http://schemas.microsoft.com/office/drawing/2014/main" id="{7CC3D218-6C27-B65D-B9E3-005C88FAB0CA}"/>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A23ADD0C-90FC-489C-B909-95C6815F1F3D}" type="slidenum">
              <a:rPr lang="en-US" altLang="en-US">
                <a:solidFill>
                  <a:srgbClr val="8FAADC"/>
                </a:solidFill>
                <a:latin typeface="Arial" panose="020B0604020202020204" pitchFamily="34" charset="0"/>
                <a:cs typeface="Arial" panose="020B0604020202020204" pitchFamily="34" charset="0"/>
              </a:rPr>
              <a:pPr/>
              <a:t>3</a:t>
            </a:fld>
            <a:endParaRPr lang="en-US" altLang="en-US">
              <a:solidFill>
                <a:srgbClr val="8FAADC"/>
              </a:solidFill>
              <a:latin typeface="Arial" panose="020B0604020202020204" pitchFamily="34" charset="0"/>
              <a:cs typeface="Arial" panose="020B0604020202020204" pitchFamily="34" charset="0"/>
            </a:endParaRPr>
          </a:p>
        </p:txBody>
      </p:sp>
      <p:sp>
        <p:nvSpPr>
          <p:cNvPr id="40966" name="Date Placeholder 3">
            <a:extLst>
              <a:ext uri="{FF2B5EF4-FFF2-40B4-BE49-F238E27FC236}">
                <a16:creationId xmlns:a16="http://schemas.microsoft.com/office/drawing/2014/main" id="{7FF540BC-C724-DBEA-7FF5-79CD586530DB}"/>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a:extLst>
              <a:ext uri="{FF2B5EF4-FFF2-40B4-BE49-F238E27FC236}">
                <a16:creationId xmlns:a16="http://schemas.microsoft.com/office/drawing/2014/main" id="{77B70CC1-7232-7425-4E0C-6A47BA9E28EF}"/>
              </a:ext>
            </a:extLst>
          </p:cNvPr>
          <p:cNvSpPr>
            <a:spLocks noGrp="1" noChangeArrowheads="1"/>
          </p:cNvSpPr>
          <p:nvPr>
            <p:ph type="title" idx="4294967295"/>
          </p:nvPr>
        </p:nvSpPr>
        <p:spPr>
          <a:xfrm>
            <a:off x="0" y="34925"/>
            <a:ext cx="12192000" cy="922338"/>
          </a:xfrm>
        </p:spPr>
        <p:txBody>
          <a:bodyPr/>
          <a:lstStyle/>
          <a:p>
            <a:pPr eaLnBrk="1" hangingPunct="1"/>
            <a:r>
              <a:rPr lang="es-US" altLang="en-US" sz="3000"/>
              <a:t>Consideraciones sobre Medicare y el Mercado</a:t>
            </a:r>
          </a:p>
        </p:txBody>
      </p:sp>
      <p:grpSp>
        <p:nvGrpSpPr>
          <p:cNvPr id="65039" name="Item 1 - Q" descr="Pregunta 1: ¿Qué sucede con la coordinación de beneficios?&#10;">
            <a:extLst>
              <a:ext uri="{FF2B5EF4-FFF2-40B4-BE49-F238E27FC236}">
                <a16:creationId xmlns:a16="http://schemas.microsoft.com/office/drawing/2014/main" id="{FD6CFEB6-9516-2732-1DBC-F42944A2A81C}"/>
              </a:ext>
              <a:ext uri="{C183D7F6-B498-43B3-948B-1728B52AA6E4}">
                <adec:decorative xmlns:adec="http://schemas.microsoft.com/office/drawing/2017/decorative" val="0"/>
              </a:ext>
            </a:extLst>
          </p:cNvPr>
          <p:cNvGrpSpPr>
            <a:grpSpLocks/>
          </p:cNvGrpSpPr>
          <p:nvPr/>
        </p:nvGrpSpPr>
        <p:grpSpPr bwMode="auto">
          <a:xfrm>
            <a:off x="504825" y="1104900"/>
            <a:ext cx="4127500" cy="1266825"/>
            <a:chOff x="1030705" y="1174112"/>
            <a:chExt cx="5196752" cy="914400"/>
          </a:xfrm>
        </p:grpSpPr>
        <p:sp>
          <p:nvSpPr>
            <p:cNvPr id="96282" name="Rectangle: Rounded Corners 15" descr="¿Qué sucede con la coordinación de beneficios?&#10;">
              <a:extLst>
                <a:ext uri="{FF2B5EF4-FFF2-40B4-BE49-F238E27FC236}">
                  <a16:creationId xmlns:a16="http://schemas.microsoft.com/office/drawing/2014/main" id="{836A9FFB-F435-603F-5D74-646D846330C8}"/>
                </a:ext>
              </a:extLst>
            </p:cNvPr>
            <p:cNvSpPr>
              <a:spLocks noChangeArrowheads="1"/>
            </p:cNvSpPr>
            <p:nvPr/>
          </p:nvSpPr>
          <p:spPr bwMode="auto">
            <a:xfrm>
              <a:off x="1030705" y="1174112"/>
              <a:ext cx="4846320" cy="914400"/>
            </a:xfrm>
            <a:prstGeom prst="roundRect">
              <a:avLst>
                <a:gd name="adj" fmla="val 16667"/>
              </a:avLst>
            </a:prstGeom>
            <a:noFill/>
            <a:ln w="38100" algn="ctr">
              <a:solidFill>
                <a:srgbClr val="2F528F"/>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600"/>
                </a:spcAft>
              </a:pPr>
              <a:r>
                <a:rPr lang="es-US" altLang="en-US" b="1" dirty="0">
                  <a:solidFill>
                    <a:srgbClr val="2F5597"/>
                  </a:solidFill>
                  <a:latin typeface="Arial" panose="020B0604020202020204" pitchFamily="34" charset="0"/>
                  <a:cs typeface="Arial" panose="020B0604020202020204" pitchFamily="34" charset="0"/>
                </a:rPr>
                <a:t>¿Qué sucede con la coordinación de beneficios?</a:t>
              </a:r>
            </a:p>
          </p:txBody>
        </p:sp>
        <p:grpSp>
          <p:nvGrpSpPr>
            <p:cNvPr id="96283" name="Group 16">
              <a:extLst>
                <a:ext uri="{FF2B5EF4-FFF2-40B4-BE49-F238E27FC236}">
                  <a16:creationId xmlns:a16="http://schemas.microsoft.com/office/drawing/2014/main" id="{52A60B70-0E07-6E04-1816-25BA487F0D0D}"/>
                </a:ext>
              </a:extLst>
            </p:cNvPr>
            <p:cNvGrpSpPr>
              <a:grpSpLocks/>
            </p:cNvGrpSpPr>
            <p:nvPr/>
          </p:nvGrpSpPr>
          <p:grpSpPr bwMode="auto">
            <a:xfrm>
              <a:off x="5935479" y="1305979"/>
              <a:ext cx="291978" cy="640080"/>
              <a:chOff x="5732904" y="1273307"/>
              <a:chExt cx="291978" cy="701186"/>
            </a:xfrm>
          </p:grpSpPr>
          <p:sp>
            <p:nvSpPr>
              <p:cNvPr id="96284" name="Isosceles Triangle 17">
                <a:extLst>
                  <a:ext uri="{FF2B5EF4-FFF2-40B4-BE49-F238E27FC236}">
                    <a16:creationId xmlns:a16="http://schemas.microsoft.com/office/drawing/2014/main" id="{3244E5DD-EC09-2779-9347-638F8953B0BB}"/>
                  </a:ext>
                </a:extLst>
              </p:cNvPr>
              <p:cNvSpPr>
                <a:spLocks noChangeArrowheads="1"/>
              </p:cNvSpPr>
              <p:nvPr/>
            </p:nvSpPr>
            <p:spPr bwMode="auto">
              <a:xfrm rot="5400000">
                <a:off x="5528300" y="1477911"/>
                <a:ext cx="701186" cy="291978"/>
              </a:xfrm>
              <a:prstGeom prst="triangle">
                <a:avLst>
                  <a:gd name="adj" fmla="val 50000"/>
                </a:avLst>
              </a:prstGeom>
              <a:solidFill>
                <a:srgbClr val="1F4E79"/>
              </a:solidFill>
              <a:ln w="12700" algn="ctr">
                <a:solidFill>
                  <a:srgbClr val="2F528F"/>
                </a:solidFill>
                <a:miter lim="800000"/>
                <a:headEnd/>
                <a:tailEnd/>
              </a:ln>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96285" name="Straight Connector 21">
                <a:extLst>
                  <a:ext uri="{FF2B5EF4-FFF2-40B4-BE49-F238E27FC236}">
                    <a16:creationId xmlns:a16="http://schemas.microsoft.com/office/drawing/2014/main" id="{D1062C24-E759-9726-DEB5-E86FD8267F57}"/>
                  </a:ext>
                  <a:ext uri="{C183D7F6-B498-43B3-948B-1728B52AA6E4}">
                    <adec:decorative xmlns:adec="http://schemas.microsoft.com/office/drawing/2017/decorative" val="1"/>
                  </a:ext>
                </a:extLst>
              </p:cNvPr>
              <p:cNvSpPr>
                <a:spLocks noChangeShapeType="1"/>
              </p:cNvSpPr>
              <p:nvPr/>
            </p:nvSpPr>
            <p:spPr bwMode="auto">
              <a:xfrm flipH="1">
                <a:off x="5878893" y="1395300"/>
                <a:ext cx="0" cy="457200"/>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65044" name="Item 1 - A" descr="Respuesta 1: Empresa menos que esté inscrito en un Programa de Opciones de Salud para Pequeñas as (SHOP) patrocinado por su empleador, por lo general, no hay coordinación de beneficios entre los Planes de Salud Calificados (QHP) del Mercado y Medicare&#10;&#10;">
            <a:extLst>
              <a:ext uri="{FF2B5EF4-FFF2-40B4-BE49-F238E27FC236}">
                <a16:creationId xmlns:a16="http://schemas.microsoft.com/office/drawing/2014/main" id="{39345CE6-38FF-61C4-4347-0199B1D76525}"/>
              </a:ext>
              <a:ext uri="{C183D7F6-B498-43B3-948B-1728B52AA6E4}">
                <adec:decorative xmlns:adec="http://schemas.microsoft.com/office/drawing/2017/decorative" val="0"/>
              </a:ext>
            </a:extLst>
          </p:cNvPr>
          <p:cNvSpPr>
            <a:spLocks noChangeArrowheads="1"/>
          </p:cNvSpPr>
          <p:nvPr/>
        </p:nvSpPr>
        <p:spPr bwMode="auto">
          <a:xfrm>
            <a:off x="4872038" y="1131888"/>
            <a:ext cx="6838950" cy="1244600"/>
          </a:xfrm>
          <a:prstGeom prst="roundRect">
            <a:avLst>
              <a:gd name="adj" fmla="val 16667"/>
            </a:avLst>
          </a:prstGeom>
          <a:noFill/>
          <a:ln w="38100" algn="ctr">
            <a:solidFill>
              <a:srgbClr val="FEBF22"/>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296863">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lvl="2" eaLnBrk="1" hangingPunct="1">
              <a:spcAft>
                <a:spcPts val="600"/>
              </a:spcAft>
            </a:pPr>
            <a:r>
              <a:rPr lang="es-US" altLang="en-US" sz="1650" dirty="0">
                <a:solidFill>
                  <a:srgbClr val="00529B"/>
                </a:solidFill>
                <a:latin typeface="Arial" panose="020B0604020202020204" pitchFamily="34" charset="0"/>
                <a:cs typeface="Arial" panose="020B0604020202020204" pitchFamily="34" charset="0"/>
              </a:rPr>
              <a:t>Al menos que esté inscrito en un Programa de Opciones de Salud para Pequeñas as (SHOP) patrocinado por su empleador, </a:t>
            </a:r>
            <a:r>
              <a:rPr lang="es-US" altLang="en-US" sz="1650" b="1" dirty="0">
                <a:solidFill>
                  <a:srgbClr val="00529B"/>
                </a:solidFill>
                <a:latin typeface="Arial" panose="020B0604020202020204" pitchFamily="34" charset="0"/>
                <a:cs typeface="Arial" panose="020B0604020202020204" pitchFamily="34" charset="0"/>
              </a:rPr>
              <a:t>por lo general, no hay coordinación de beneficios entre los Planes de Salud Calificados (QHP) del Mercado y Medicare</a:t>
            </a:r>
          </a:p>
        </p:txBody>
      </p:sp>
      <p:grpSp>
        <p:nvGrpSpPr>
          <p:cNvPr id="65045" name="Item 2 - Q" descr="Pregunta 2:¿Qué pasa si no se inscribe en la Parte B durante el Período &#10;de Inscripción Inicial de Medicare (IEP)?&#10;">
            <a:extLst>
              <a:ext uri="{FF2B5EF4-FFF2-40B4-BE49-F238E27FC236}">
                <a16:creationId xmlns:a16="http://schemas.microsoft.com/office/drawing/2014/main" id="{C6AAA6BC-D4BC-B60C-63B0-43D725805641}"/>
              </a:ext>
              <a:ext uri="{C183D7F6-B498-43B3-948B-1728B52AA6E4}">
                <adec:decorative xmlns:adec="http://schemas.microsoft.com/office/drawing/2017/decorative" val="0"/>
              </a:ext>
            </a:extLst>
          </p:cNvPr>
          <p:cNvGrpSpPr>
            <a:grpSpLocks/>
          </p:cNvGrpSpPr>
          <p:nvPr/>
        </p:nvGrpSpPr>
        <p:grpSpPr bwMode="auto">
          <a:xfrm>
            <a:off x="504825" y="2481263"/>
            <a:ext cx="4127500" cy="1268412"/>
            <a:chOff x="1030705" y="1174112"/>
            <a:chExt cx="5196752" cy="914400"/>
          </a:xfrm>
        </p:grpSpPr>
        <p:sp>
          <p:nvSpPr>
            <p:cNvPr id="96278" name="Rectangle: Rounded Corners 42">
              <a:extLst>
                <a:ext uri="{FF2B5EF4-FFF2-40B4-BE49-F238E27FC236}">
                  <a16:creationId xmlns:a16="http://schemas.microsoft.com/office/drawing/2014/main" id="{F7ECC9C4-C464-76E2-CE68-CB92827D776B}"/>
                </a:ext>
              </a:extLst>
            </p:cNvPr>
            <p:cNvSpPr>
              <a:spLocks noChangeArrowheads="1"/>
            </p:cNvSpPr>
            <p:nvPr/>
          </p:nvSpPr>
          <p:spPr bwMode="auto">
            <a:xfrm>
              <a:off x="1030705" y="1174112"/>
              <a:ext cx="4846320" cy="914400"/>
            </a:xfrm>
            <a:prstGeom prst="roundRect">
              <a:avLst>
                <a:gd name="adj" fmla="val 16667"/>
              </a:avLst>
            </a:prstGeom>
            <a:noFill/>
            <a:ln w="38100" algn="ctr">
              <a:solidFill>
                <a:srgbClr val="2F528F"/>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600"/>
                </a:spcAft>
              </a:pPr>
              <a:r>
                <a:rPr lang="es-US" altLang="en-US" b="1" dirty="0">
                  <a:solidFill>
                    <a:srgbClr val="2F5597"/>
                  </a:solidFill>
                  <a:latin typeface="Arial" panose="020B0604020202020204" pitchFamily="34" charset="0"/>
                  <a:cs typeface="Arial" panose="020B0604020202020204" pitchFamily="34" charset="0"/>
                </a:rPr>
                <a:t>¿Qué pasa si no se inscribe en la Parte B durante el Período </a:t>
              </a:r>
              <a:br>
                <a:rPr lang="es-US" altLang="en-US" b="1" dirty="0">
                  <a:solidFill>
                    <a:srgbClr val="2F5597"/>
                  </a:solidFill>
                  <a:latin typeface="Arial" panose="020B0604020202020204" pitchFamily="34" charset="0"/>
                  <a:cs typeface="Arial" panose="020B0604020202020204" pitchFamily="34" charset="0"/>
                </a:rPr>
              </a:br>
              <a:r>
                <a:rPr lang="es-US" altLang="en-US" b="1" dirty="0">
                  <a:solidFill>
                    <a:srgbClr val="2F5597"/>
                  </a:solidFill>
                  <a:latin typeface="Arial" panose="020B0604020202020204" pitchFamily="34" charset="0"/>
                  <a:cs typeface="Arial" panose="020B0604020202020204" pitchFamily="34" charset="0"/>
                </a:rPr>
                <a:t>de Inscripción Inicial de Medicare (IEP)?</a:t>
              </a:r>
            </a:p>
          </p:txBody>
        </p:sp>
        <p:grpSp>
          <p:nvGrpSpPr>
            <p:cNvPr id="96279" name="Group 43">
              <a:extLst>
                <a:ext uri="{FF2B5EF4-FFF2-40B4-BE49-F238E27FC236}">
                  <a16:creationId xmlns:a16="http://schemas.microsoft.com/office/drawing/2014/main" id="{96EF6EB5-3EE1-D1EA-F29A-9BA70D9E611D}"/>
                </a:ext>
              </a:extLst>
            </p:cNvPr>
            <p:cNvGrpSpPr>
              <a:grpSpLocks/>
            </p:cNvGrpSpPr>
            <p:nvPr/>
          </p:nvGrpSpPr>
          <p:grpSpPr bwMode="auto">
            <a:xfrm>
              <a:off x="5935479" y="1305979"/>
              <a:ext cx="291978" cy="640080"/>
              <a:chOff x="5732904" y="1273307"/>
              <a:chExt cx="291978" cy="701186"/>
            </a:xfrm>
          </p:grpSpPr>
          <p:sp>
            <p:nvSpPr>
              <p:cNvPr id="96280" name="Isosceles Triangle 44">
                <a:extLst>
                  <a:ext uri="{FF2B5EF4-FFF2-40B4-BE49-F238E27FC236}">
                    <a16:creationId xmlns:a16="http://schemas.microsoft.com/office/drawing/2014/main" id="{AB8639FE-B3A5-08DD-71D0-C3ABC6C2639E}"/>
                  </a:ext>
                </a:extLst>
              </p:cNvPr>
              <p:cNvSpPr>
                <a:spLocks noChangeArrowheads="1"/>
              </p:cNvSpPr>
              <p:nvPr/>
            </p:nvSpPr>
            <p:spPr bwMode="auto">
              <a:xfrm rot="5400000">
                <a:off x="5528300" y="1477911"/>
                <a:ext cx="701186" cy="291978"/>
              </a:xfrm>
              <a:prstGeom prst="triangle">
                <a:avLst>
                  <a:gd name="adj" fmla="val 50000"/>
                </a:avLst>
              </a:prstGeom>
              <a:solidFill>
                <a:srgbClr val="1F4E79"/>
              </a:solidFill>
              <a:ln w="12700" algn="ctr">
                <a:solidFill>
                  <a:srgbClr val="2F528F"/>
                </a:solidFill>
                <a:miter lim="800000"/>
                <a:headEnd/>
                <a:tailEnd/>
              </a:ln>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96281" name="Straight Connector 45">
                <a:extLst>
                  <a:ext uri="{FF2B5EF4-FFF2-40B4-BE49-F238E27FC236}">
                    <a16:creationId xmlns:a16="http://schemas.microsoft.com/office/drawing/2014/main" id="{72F8642C-A3BE-EA97-8205-753360523F2D}"/>
                  </a:ext>
                  <a:ext uri="{C183D7F6-B498-43B3-948B-1728B52AA6E4}">
                    <adec:decorative xmlns:adec="http://schemas.microsoft.com/office/drawing/2017/decorative" val="1"/>
                  </a:ext>
                </a:extLst>
              </p:cNvPr>
              <p:cNvSpPr>
                <a:spLocks noChangeShapeType="1"/>
              </p:cNvSpPr>
              <p:nvPr/>
            </p:nvSpPr>
            <p:spPr bwMode="auto">
              <a:xfrm flipH="1">
                <a:off x="5878893" y="1395300"/>
                <a:ext cx="0" cy="457200"/>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65050" name="Item 2 - A" descr="Respuesta 2: Si no se inscribe en la Parte B durante el IEP, puede pagar una multa por inscripción tardía de por vida">
            <a:extLst>
              <a:ext uri="{FF2B5EF4-FFF2-40B4-BE49-F238E27FC236}">
                <a16:creationId xmlns:a16="http://schemas.microsoft.com/office/drawing/2014/main" id="{42BBCE2A-9C10-B30F-E5DC-F9F07761CC36}"/>
              </a:ext>
              <a:ext uri="{C183D7F6-B498-43B3-948B-1728B52AA6E4}">
                <adec:decorative xmlns:adec="http://schemas.microsoft.com/office/drawing/2017/decorative" val="0"/>
              </a:ext>
            </a:extLst>
          </p:cNvPr>
          <p:cNvSpPr>
            <a:spLocks noChangeArrowheads="1"/>
          </p:cNvSpPr>
          <p:nvPr/>
        </p:nvSpPr>
        <p:spPr bwMode="auto">
          <a:xfrm>
            <a:off x="4872038" y="2509838"/>
            <a:ext cx="6861175" cy="1244600"/>
          </a:xfrm>
          <a:prstGeom prst="roundRect">
            <a:avLst>
              <a:gd name="adj" fmla="val 16667"/>
            </a:avLst>
          </a:prstGeom>
          <a:noFill/>
          <a:ln w="38100" algn="ctr">
            <a:solidFill>
              <a:srgbClr val="FEBF22"/>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296863">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lvl="2" eaLnBrk="1" hangingPunct="1">
              <a:spcAft>
                <a:spcPts val="600"/>
              </a:spcAft>
            </a:pPr>
            <a:r>
              <a:rPr lang="es-US" altLang="en-US" b="1" dirty="0">
                <a:solidFill>
                  <a:srgbClr val="00529B"/>
                </a:solidFill>
                <a:latin typeface="Arial" panose="020B0604020202020204" pitchFamily="34" charset="0"/>
                <a:cs typeface="Arial" panose="020B0604020202020204" pitchFamily="34" charset="0"/>
              </a:rPr>
              <a:t>Si no se inscribe en la Parte B durante el IEP,</a:t>
            </a:r>
            <a:r>
              <a:rPr lang="es-US" altLang="en-US" dirty="0">
                <a:solidFill>
                  <a:srgbClr val="00529B"/>
                </a:solidFill>
                <a:latin typeface="Arial" panose="020B0604020202020204" pitchFamily="34" charset="0"/>
                <a:cs typeface="Arial" panose="020B0604020202020204" pitchFamily="34" charset="0"/>
              </a:rPr>
              <a:t> puede pagar una multa por inscripción tardía de por vida.</a:t>
            </a:r>
          </a:p>
        </p:txBody>
      </p:sp>
      <p:grpSp>
        <p:nvGrpSpPr>
          <p:cNvPr id="65051" name="Item 3 - Q" descr="Pregunta 3: ¿Qué ocurre una vez que comienza la cobertura de la la cobertura de la Parte A?&#10;">
            <a:extLst>
              <a:ext uri="{FF2B5EF4-FFF2-40B4-BE49-F238E27FC236}">
                <a16:creationId xmlns:a16="http://schemas.microsoft.com/office/drawing/2014/main" id="{6253D137-B979-E165-F488-890DEEDD71F3}"/>
              </a:ext>
              <a:ext uri="{C183D7F6-B498-43B3-948B-1728B52AA6E4}">
                <adec:decorative xmlns:adec="http://schemas.microsoft.com/office/drawing/2017/decorative" val="0"/>
              </a:ext>
            </a:extLst>
          </p:cNvPr>
          <p:cNvGrpSpPr>
            <a:grpSpLocks/>
          </p:cNvGrpSpPr>
          <p:nvPr/>
        </p:nvGrpSpPr>
        <p:grpSpPr bwMode="auto">
          <a:xfrm>
            <a:off x="504825" y="3870325"/>
            <a:ext cx="4127500" cy="1243013"/>
            <a:chOff x="1030705" y="1174112"/>
            <a:chExt cx="5196752" cy="914400"/>
          </a:xfrm>
        </p:grpSpPr>
        <p:sp>
          <p:nvSpPr>
            <p:cNvPr id="96274" name="Rectangle: Rounded Corners 48">
              <a:extLst>
                <a:ext uri="{FF2B5EF4-FFF2-40B4-BE49-F238E27FC236}">
                  <a16:creationId xmlns:a16="http://schemas.microsoft.com/office/drawing/2014/main" id="{9581BDC1-963D-38D5-2AC1-449E5701AADD}"/>
                </a:ext>
              </a:extLst>
            </p:cNvPr>
            <p:cNvSpPr>
              <a:spLocks noChangeArrowheads="1"/>
            </p:cNvSpPr>
            <p:nvPr/>
          </p:nvSpPr>
          <p:spPr bwMode="auto">
            <a:xfrm>
              <a:off x="1030705" y="1174112"/>
              <a:ext cx="4846320" cy="914400"/>
            </a:xfrm>
            <a:prstGeom prst="roundRect">
              <a:avLst>
                <a:gd name="adj" fmla="val 16667"/>
              </a:avLst>
            </a:prstGeom>
            <a:noFill/>
            <a:ln w="38100" algn="ctr">
              <a:solidFill>
                <a:srgbClr val="2F528F"/>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600"/>
                </a:spcAft>
              </a:pPr>
              <a:r>
                <a:rPr lang="es-US" altLang="en-US" b="1" dirty="0">
                  <a:solidFill>
                    <a:srgbClr val="2F5597"/>
                  </a:solidFill>
                  <a:latin typeface="Arial" panose="020B0604020202020204" pitchFamily="34" charset="0"/>
                  <a:cs typeface="Arial" panose="020B0604020202020204" pitchFamily="34" charset="0"/>
                </a:rPr>
                <a:t>¿Qué ocurre una vez que comienza la cobertura de la  Parte A?</a:t>
              </a:r>
            </a:p>
          </p:txBody>
        </p:sp>
        <p:grpSp>
          <p:nvGrpSpPr>
            <p:cNvPr id="96275" name="Group 49">
              <a:extLst>
                <a:ext uri="{FF2B5EF4-FFF2-40B4-BE49-F238E27FC236}">
                  <a16:creationId xmlns:a16="http://schemas.microsoft.com/office/drawing/2014/main" id="{2B42360C-EDBD-7ECB-CD21-D7CAF3DF0261}"/>
                </a:ext>
              </a:extLst>
            </p:cNvPr>
            <p:cNvGrpSpPr>
              <a:grpSpLocks/>
            </p:cNvGrpSpPr>
            <p:nvPr/>
          </p:nvGrpSpPr>
          <p:grpSpPr bwMode="auto">
            <a:xfrm>
              <a:off x="5935479" y="1305979"/>
              <a:ext cx="291978" cy="640080"/>
              <a:chOff x="5732904" y="1273307"/>
              <a:chExt cx="291978" cy="701186"/>
            </a:xfrm>
          </p:grpSpPr>
          <p:sp>
            <p:nvSpPr>
              <p:cNvPr id="96276" name="Isosceles Triangle 50">
                <a:extLst>
                  <a:ext uri="{FF2B5EF4-FFF2-40B4-BE49-F238E27FC236}">
                    <a16:creationId xmlns:a16="http://schemas.microsoft.com/office/drawing/2014/main" id="{3004E8D4-D7BC-F127-7D47-DE1AC7822C12}"/>
                  </a:ext>
                </a:extLst>
              </p:cNvPr>
              <p:cNvSpPr>
                <a:spLocks noChangeArrowheads="1"/>
              </p:cNvSpPr>
              <p:nvPr/>
            </p:nvSpPr>
            <p:spPr bwMode="auto">
              <a:xfrm rot="5400000">
                <a:off x="5528300" y="1477911"/>
                <a:ext cx="701186" cy="291978"/>
              </a:xfrm>
              <a:prstGeom prst="triangle">
                <a:avLst>
                  <a:gd name="adj" fmla="val 50000"/>
                </a:avLst>
              </a:prstGeom>
              <a:solidFill>
                <a:srgbClr val="1F4E79"/>
              </a:solidFill>
              <a:ln w="12700" algn="ctr">
                <a:solidFill>
                  <a:srgbClr val="2F528F"/>
                </a:solidFill>
                <a:miter lim="800000"/>
                <a:headEnd/>
                <a:tailEnd/>
              </a:ln>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96277" name="Straight Connector 51">
                <a:extLst>
                  <a:ext uri="{FF2B5EF4-FFF2-40B4-BE49-F238E27FC236}">
                    <a16:creationId xmlns:a16="http://schemas.microsoft.com/office/drawing/2014/main" id="{BEDF2C8E-7010-00F0-CE4C-ACB33E6CABE6}"/>
                  </a:ext>
                  <a:ext uri="{C183D7F6-B498-43B3-948B-1728B52AA6E4}">
                    <adec:decorative xmlns:adec="http://schemas.microsoft.com/office/drawing/2017/decorative" val="1"/>
                  </a:ext>
                </a:extLst>
              </p:cNvPr>
              <p:cNvSpPr>
                <a:spLocks noChangeShapeType="1"/>
              </p:cNvSpPr>
              <p:nvPr/>
            </p:nvSpPr>
            <p:spPr bwMode="auto">
              <a:xfrm flipH="1">
                <a:off x="5878893" y="1395300"/>
                <a:ext cx="0" cy="457200"/>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65056" name="Item 3 - A" descr="Respuesta 3: Los créditos fiscales para el pago de primas y las reducciones de los costos compartidos que ofrece el Mercado cesarán una vez que comience su cobertura de la Parte A&#10;&#10;&#10;">
            <a:extLst>
              <a:ext uri="{FF2B5EF4-FFF2-40B4-BE49-F238E27FC236}">
                <a16:creationId xmlns:a16="http://schemas.microsoft.com/office/drawing/2014/main" id="{1406E39E-8B8D-09AA-67E1-49FE1E23118A}"/>
              </a:ext>
            </a:extLst>
          </p:cNvPr>
          <p:cNvSpPr>
            <a:spLocks noChangeArrowheads="1"/>
          </p:cNvSpPr>
          <p:nvPr/>
        </p:nvSpPr>
        <p:spPr bwMode="auto">
          <a:xfrm>
            <a:off x="4872038" y="3890963"/>
            <a:ext cx="6861175" cy="1243012"/>
          </a:xfrm>
          <a:prstGeom prst="roundRect">
            <a:avLst>
              <a:gd name="adj" fmla="val 16667"/>
            </a:avLst>
          </a:prstGeom>
          <a:noFill/>
          <a:ln w="38100" algn="ctr">
            <a:solidFill>
              <a:srgbClr val="FEBF22"/>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296863">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lvl="2" eaLnBrk="1" hangingPunct="1">
              <a:spcAft>
                <a:spcPts val="600"/>
              </a:spcAft>
            </a:pPr>
            <a:r>
              <a:rPr lang="es-US" altLang="en-US" dirty="0">
                <a:solidFill>
                  <a:srgbClr val="00529B"/>
                </a:solidFill>
                <a:latin typeface="Arial" panose="020B0604020202020204" pitchFamily="34" charset="0"/>
                <a:cs typeface="Arial" panose="020B0604020202020204" pitchFamily="34" charset="0"/>
              </a:rPr>
              <a:t>Los créditos fiscales para el pago de primas y las reducciones de los costos compartidos que ofrece el Mercado terminaran </a:t>
            </a:r>
            <a:r>
              <a:rPr lang="es-US" altLang="en-US" b="1" dirty="0">
                <a:solidFill>
                  <a:srgbClr val="00529B"/>
                </a:solidFill>
                <a:latin typeface="Arial" panose="020B0604020202020204" pitchFamily="34" charset="0"/>
                <a:cs typeface="Arial" panose="020B0604020202020204" pitchFamily="34" charset="0"/>
              </a:rPr>
              <a:t>una vez que comience su cobertura de la Parte A</a:t>
            </a:r>
          </a:p>
        </p:txBody>
      </p:sp>
      <p:grpSp>
        <p:nvGrpSpPr>
          <p:cNvPr id="65057" name="Item 4 - Q" descr="Pregunta 4: ¿Qué ocurre si tiene que pagar por la Parte A?&#10;&#10;">
            <a:extLst>
              <a:ext uri="{FF2B5EF4-FFF2-40B4-BE49-F238E27FC236}">
                <a16:creationId xmlns:a16="http://schemas.microsoft.com/office/drawing/2014/main" id="{9520B51F-668B-8069-81E5-5964DC7D04EB}"/>
              </a:ext>
              <a:ext uri="{C183D7F6-B498-43B3-948B-1728B52AA6E4}">
                <adec:decorative xmlns:adec="http://schemas.microsoft.com/office/drawing/2017/decorative" val="0"/>
              </a:ext>
            </a:extLst>
          </p:cNvPr>
          <p:cNvGrpSpPr>
            <a:grpSpLocks/>
          </p:cNvGrpSpPr>
          <p:nvPr/>
        </p:nvGrpSpPr>
        <p:grpSpPr bwMode="auto">
          <a:xfrm>
            <a:off x="504825" y="5241925"/>
            <a:ext cx="4175125" cy="1268413"/>
            <a:chOff x="1030705" y="1174112"/>
            <a:chExt cx="5196752" cy="914400"/>
          </a:xfrm>
        </p:grpSpPr>
        <p:sp>
          <p:nvSpPr>
            <p:cNvPr id="96270" name="Rectangle: Rounded Corners 54">
              <a:extLst>
                <a:ext uri="{FF2B5EF4-FFF2-40B4-BE49-F238E27FC236}">
                  <a16:creationId xmlns:a16="http://schemas.microsoft.com/office/drawing/2014/main" id="{E2122B41-846D-EA62-54D8-E1DCE68CBB81}"/>
                </a:ext>
              </a:extLst>
            </p:cNvPr>
            <p:cNvSpPr>
              <a:spLocks noChangeArrowheads="1"/>
            </p:cNvSpPr>
            <p:nvPr/>
          </p:nvSpPr>
          <p:spPr bwMode="auto">
            <a:xfrm>
              <a:off x="1030705" y="1174112"/>
              <a:ext cx="4846320" cy="914400"/>
            </a:xfrm>
            <a:prstGeom prst="roundRect">
              <a:avLst>
                <a:gd name="adj" fmla="val 16667"/>
              </a:avLst>
            </a:prstGeom>
            <a:noFill/>
            <a:ln w="38100" algn="ctr">
              <a:solidFill>
                <a:srgbClr val="2F528F"/>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600"/>
                </a:spcAft>
              </a:pPr>
              <a:r>
                <a:rPr lang="es-US" altLang="en-US" b="1" dirty="0">
                  <a:solidFill>
                    <a:srgbClr val="2F5597"/>
                  </a:solidFill>
                  <a:latin typeface="Arial" panose="020B0604020202020204" pitchFamily="34" charset="0"/>
                  <a:cs typeface="Arial" panose="020B0604020202020204" pitchFamily="34" charset="0"/>
                </a:rPr>
                <a:t>¿Qué ocurre si tiene que pagar por la Parte A?</a:t>
              </a:r>
            </a:p>
          </p:txBody>
        </p:sp>
        <p:grpSp>
          <p:nvGrpSpPr>
            <p:cNvPr id="96271" name="Group 55">
              <a:extLst>
                <a:ext uri="{FF2B5EF4-FFF2-40B4-BE49-F238E27FC236}">
                  <a16:creationId xmlns:a16="http://schemas.microsoft.com/office/drawing/2014/main" id="{FCCE9AFE-9A9B-28E9-282B-C48B3BEDE88D}"/>
                </a:ext>
              </a:extLst>
            </p:cNvPr>
            <p:cNvGrpSpPr>
              <a:grpSpLocks/>
            </p:cNvGrpSpPr>
            <p:nvPr/>
          </p:nvGrpSpPr>
          <p:grpSpPr bwMode="auto">
            <a:xfrm>
              <a:off x="5935479" y="1305979"/>
              <a:ext cx="291978" cy="640080"/>
              <a:chOff x="5732904" y="1273307"/>
              <a:chExt cx="291978" cy="701186"/>
            </a:xfrm>
          </p:grpSpPr>
          <p:sp>
            <p:nvSpPr>
              <p:cNvPr id="96272" name="Isosceles Triangle 56">
                <a:extLst>
                  <a:ext uri="{FF2B5EF4-FFF2-40B4-BE49-F238E27FC236}">
                    <a16:creationId xmlns:a16="http://schemas.microsoft.com/office/drawing/2014/main" id="{0802C5F2-A1F3-AF2A-A675-E8D4105439C0}"/>
                  </a:ext>
                </a:extLst>
              </p:cNvPr>
              <p:cNvSpPr>
                <a:spLocks noChangeArrowheads="1"/>
              </p:cNvSpPr>
              <p:nvPr/>
            </p:nvSpPr>
            <p:spPr bwMode="auto">
              <a:xfrm rot="5400000">
                <a:off x="5528300" y="1477911"/>
                <a:ext cx="701186" cy="291978"/>
              </a:xfrm>
              <a:prstGeom prst="triangle">
                <a:avLst>
                  <a:gd name="adj" fmla="val 50000"/>
                </a:avLst>
              </a:prstGeom>
              <a:solidFill>
                <a:srgbClr val="1F4E79"/>
              </a:solidFill>
              <a:ln w="12700" algn="ctr">
                <a:solidFill>
                  <a:srgbClr val="2F528F"/>
                </a:solidFill>
                <a:miter lim="800000"/>
                <a:headEnd/>
                <a:tailEnd/>
              </a:ln>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96273" name="Straight Connector 57">
                <a:extLst>
                  <a:ext uri="{FF2B5EF4-FFF2-40B4-BE49-F238E27FC236}">
                    <a16:creationId xmlns:a16="http://schemas.microsoft.com/office/drawing/2014/main" id="{96DE8525-EBAF-3D74-45C0-D6EB7ACD4C6D}"/>
                  </a:ext>
                  <a:ext uri="{C183D7F6-B498-43B3-948B-1728B52AA6E4}">
                    <adec:decorative xmlns:adec="http://schemas.microsoft.com/office/drawing/2017/decorative" val="1"/>
                  </a:ext>
                </a:extLst>
              </p:cNvPr>
              <p:cNvSpPr>
                <a:spLocks noChangeShapeType="1"/>
              </p:cNvSpPr>
              <p:nvPr/>
            </p:nvSpPr>
            <p:spPr bwMode="auto">
              <a:xfrm flipH="1">
                <a:off x="5878893" y="1395300"/>
                <a:ext cx="0" cy="457200"/>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65062" name="Item 4 - A" descr="Respuesta 4: Si tiene que pagar por la Parte A, debe comparar sus beneficios y las primas de Medicare con su plan del Mercado para determinar cuál sería mejor según sus necesidades &#10;y presupuesto&#10;">
            <a:extLst>
              <a:ext uri="{FF2B5EF4-FFF2-40B4-BE49-F238E27FC236}">
                <a16:creationId xmlns:a16="http://schemas.microsoft.com/office/drawing/2014/main" id="{B753EBBD-DA1E-F438-DBF1-892363FE9C79}"/>
              </a:ext>
            </a:extLst>
          </p:cNvPr>
          <p:cNvSpPr>
            <a:spLocks noChangeArrowheads="1"/>
          </p:cNvSpPr>
          <p:nvPr/>
        </p:nvSpPr>
        <p:spPr bwMode="auto">
          <a:xfrm>
            <a:off x="4872038" y="5241925"/>
            <a:ext cx="6861175" cy="1244600"/>
          </a:xfrm>
          <a:prstGeom prst="roundRect">
            <a:avLst>
              <a:gd name="adj" fmla="val 16667"/>
            </a:avLst>
          </a:prstGeom>
          <a:noFill/>
          <a:ln w="38100" algn="ctr">
            <a:solidFill>
              <a:srgbClr val="FEBF22"/>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296863">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lvl="2" eaLnBrk="1" hangingPunct="1">
              <a:spcAft>
                <a:spcPts val="600"/>
              </a:spcAft>
            </a:pPr>
            <a:r>
              <a:rPr lang="es-US" altLang="en-US" b="1" dirty="0">
                <a:solidFill>
                  <a:srgbClr val="00529B"/>
                </a:solidFill>
                <a:latin typeface="Arial" panose="020B0604020202020204" pitchFamily="34" charset="0"/>
                <a:cs typeface="Arial" panose="020B0604020202020204" pitchFamily="34" charset="0"/>
              </a:rPr>
              <a:t>Si tiene que pagar por la</a:t>
            </a:r>
            <a:r>
              <a:rPr lang="es-US" altLang="en-US" dirty="0">
                <a:solidFill>
                  <a:srgbClr val="00529B"/>
                </a:solidFill>
                <a:latin typeface="Arial" panose="020B0604020202020204" pitchFamily="34" charset="0"/>
                <a:cs typeface="Arial" panose="020B0604020202020204" pitchFamily="34" charset="0"/>
              </a:rPr>
              <a:t> </a:t>
            </a:r>
            <a:r>
              <a:rPr lang="es-US" altLang="en-US" b="1" dirty="0">
                <a:solidFill>
                  <a:srgbClr val="00529B"/>
                </a:solidFill>
                <a:latin typeface="Arial" panose="020B0604020202020204" pitchFamily="34" charset="0"/>
                <a:cs typeface="Arial" panose="020B0604020202020204" pitchFamily="34" charset="0"/>
              </a:rPr>
              <a:t>Parte A,</a:t>
            </a:r>
            <a:r>
              <a:rPr lang="es-US" altLang="en-US" dirty="0">
                <a:solidFill>
                  <a:srgbClr val="00529B"/>
                </a:solidFill>
                <a:latin typeface="Arial" panose="020B0604020202020204" pitchFamily="34" charset="0"/>
                <a:cs typeface="Arial" panose="020B0604020202020204" pitchFamily="34" charset="0"/>
              </a:rPr>
              <a:t> debe comparar sus beneficios y las primas de Medicare con su plan del Mercado para determinar cuál sería mejor según sus necesidades </a:t>
            </a:r>
            <a:br>
              <a:rPr lang="es-US" altLang="en-US" dirty="0">
                <a:solidFill>
                  <a:srgbClr val="00529B"/>
                </a:solidFill>
                <a:latin typeface="Arial" panose="020B0604020202020204" pitchFamily="34" charset="0"/>
                <a:cs typeface="Arial" panose="020B0604020202020204" pitchFamily="34" charset="0"/>
              </a:rPr>
            </a:br>
            <a:r>
              <a:rPr lang="es-US" altLang="en-US" dirty="0">
                <a:solidFill>
                  <a:srgbClr val="00529B"/>
                </a:solidFill>
                <a:latin typeface="Arial" panose="020B0604020202020204" pitchFamily="34" charset="0"/>
                <a:cs typeface="Arial" panose="020B0604020202020204" pitchFamily="34" charset="0"/>
              </a:rPr>
              <a:t>y presupuesto</a:t>
            </a:r>
          </a:p>
        </p:txBody>
      </p:sp>
      <p:sp>
        <p:nvSpPr>
          <p:cNvPr id="96267" name="Slide Number Placeholder 6">
            <a:extLst>
              <a:ext uri="{FF2B5EF4-FFF2-40B4-BE49-F238E27FC236}">
                <a16:creationId xmlns:a16="http://schemas.microsoft.com/office/drawing/2014/main" id="{CB746DBF-7E4E-06FF-2E4C-92028A73F4D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4320B792-8165-4BB5-86BE-A46E5007CDFA}" type="slidenum">
              <a:rPr lang="en-US" altLang="en-US">
                <a:solidFill>
                  <a:srgbClr val="8FAADC"/>
                </a:solidFill>
                <a:latin typeface="Arial" panose="020B0604020202020204" pitchFamily="34" charset="0"/>
                <a:cs typeface="Arial" panose="020B0604020202020204" pitchFamily="34" charset="0"/>
              </a:rPr>
              <a:pPr/>
              <a:t>30</a:t>
            </a:fld>
            <a:endParaRPr lang="en-US" altLang="en-US">
              <a:solidFill>
                <a:srgbClr val="8FAADC"/>
              </a:solidFill>
              <a:latin typeface="Arial" panose="020B0604020202020204" pitchFamily="34" charset="0"/>
              <a:cs typeface="Arial" panose="020B0604020202020204" pitchFamily="34" charset="0"/>
            </a:endParaRPr>
          </a:p>
        </p:txBody>
      </p:sp>
      <p:sp>
        <p:nvSpPr>
          <p:cNvPr id="96268" name="Footer Placeholder 2">
            <a:extLst>
              <a:ext uri="{FF2B5EF4-FFF2-40B4-BE49-F238E27FC236}">
                <a16:creationId xmlns:a16="http://schemas.microsoft.com/office/drawing/2014/main" id="{A6AC602A-A756-2DCE-69DF-FA74147C9928}"/>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96269" name="Date Placeholder 1">
            <a:extLst>
              <a:ext uri="{FF2B5EF4-FFF2-40B4-BE49-F238E27FC236}">
                <a16:creationId xmlns:a16="http://schemas.microsoft.com/office/drawing/2014/main" id="{D065F0ED-DC39-D947-F5EA-C028DD6710A9}"/>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65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044"/>
                                        </p:tgtEl>
                                        <p:attrNameLst>
                                          <p:attrName>style.visibility</p:attrName>
                                        </p:attrNameLst>
                                      </p:cBhvr>
                                      <p:to>
                                        <p:strVal val="visible"/>
                                      </p:to>
                                    </p:set>
                                    <p:animEffect transition="in" filter="fade">
                                      <p:cBhvr>
                                        <p:cTn id="11" dur="500"/>
                                        <p:tgtEl>
                                          <p:spTgt spid="6504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9"/>
                                          </p:stCondLst>
                                        </p:cTn>
                                        <p:tgtEl>
                                          <p:spTgt spid="6504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65050"/>
                                        </p:tgtEl>
                                        <p:attrNameLst>
                                          <p:attrName>style.visibility</p:attrName>
                                        </p:attrNameLst>
                                      </p:cBhvr>
                                      <p:to>
                                        <p:strVal val="visible"/>
                                      </p:to>
                                    </p:set>
                                    <p:animEffect transition="in" filter="fade">
                                      <p:cBhvr>
                                        <p:cTn id="20" dur="500"/>
                                        <p:tgtEl>
                                          <p:spTgt spid="650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9"/>
                                          </p:stCondLst>
                                        </p:cTn>
                                        <p:tgtEl>
                                          <p:spTgt spid="6505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65056"/>
                                        </p:tgtEl>
                                        <p:attrNameLst>
                                          <p:attrName>style.visibility</p:attrName>
                                        </p:attrNameLst>
                                      </p:cBhvr>
                                      <p:to>
                                        <p:strVal val="visible"/>
                                      </p:to>
                                    </p:set>
                                    <p:animEffect transition="in" filter="fade">
                                      <p:cBhvr>
                                        <p:cTn id="29" dur="500"/>
                                        <p:tgtEl>
                                          <p:spTgt spid="6505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9"/>
                                          </p:stCondLst>
                                        </p:cTn>
                                        <p:tgtEl>
                                          <p:spTgt spid="6505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65062"/>
                                        </p:tgtEl>
                                        <p:attrNameLst>
                                          <p:attrName>style.visibility</p:attrName>
                                        </p:attrNameLst>
                                      </p:cBhvr>
                                      <p:to>
                                        <p:strVal val="visible"/>
                                      </p:to>
                                    </p:set>
                                    <p:animEffect transition="in" filter="fade">
                                      <p:cBhvr>
                                        <p:cTn id="38" dur="500"/>
                                        <p:tgtEl>
                                          <p:spTgt spid="6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44" grpId="0" animBg="1"/>
      <p:bldP spid="65050" grpId="0" animBg="1"/>
      <p:bldP spid="65050" grpId="1" animBg="1"/>
      <p:bldP spid="65056" grpId="0" animBg="1"/>
      <p:bldP spid="65056" grpId="1" animBg="1"/>
      <p:bldP spid="65062" grpId="0" animBg="1"/>
      <p:bldP spid="6506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3">
            <a:extLst>
              <a:ext uri="{FF2B5EF4-FFF2-40B4-BE49-F238E27FC236}">
                <a16:creationId xmlns:a16="http://schemas.microsoft.com/office/drawing/2014/main" id="{5D96BCB4-9657-FAEC-8FD1-40E8A953FB8A}"/>
              </a:ext>
            </a:extLst>
          </p:cNvPr>
          <p:cNvSpPr>
            <a:spLocks noGrp="1" noChangeArrowheads="1"/>
          </p:cNvSpPr>
          <p:nvPr>
            <p:ph type="title" idx="4294967295"/>
          </p:nvPr>
        </p:nvSpPr>
        <p:spPr>
          <a:xfrm>
            <a:off x="1271464" y="186755"/>
            <a:ext cx="9316020" cy="793973"/>
          </a:xfrm>
        </p:spPr>
        <p:txBody>
          <a:bodyPr/>
          <a:lstStyle/>
          <a:p>
            <a:pPr eaLnBrk="1" hangingPunct="1"/>
            <a:r>
              <a:rPr lang="es-US" altLang="en-US" sz="3000" dirty="0">
                <a:solidFill>
                  <a:srgbClr val="00539A"/>
                </a:solidFill>
              </a:rPr>
              <a:t>Compruebe sus conocimientos: Pregunta 2 </a:t>
            </a:r>
          </a:p>
        </p:txBody>
      </p:sp>
      <p:sp>
        <p:nvSpPr>
          <p:cNvPr id="98307" name="Content Placeholder 4">
            <a:extLst>
              <a:ext uri="{FF2B5EF4-FFF2-40B4-BE49-F238E27FC236}">
                <a16:creationId xmlns:a16="http://schemas.microsoft.com/office/drawing/2014/main" id="{13CC1BE6-1724-D48A-4940-D92BF1977E6F}"/>
              </a:ext>
            </a:extLst>
          </p:cNvPr>
          <p:cNvSpPr>
            <a:spLocks noGrp="1" noChangeArrowheads="1"/>
          </p:cNvSpPr>
          <p:nvPr>
            <p:ph idx="4294967295"/>
          </p:nvPr>
        </p:nvSpPr>
        <p:spPr>
          <a:xfrm>
            <a:off x="715963" y="1720850"/>
            <a:ext cx="10760075" cy="4464050"/>
          </a:xfrm>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0" indent="0" defTabSz="685800" eaLnBrk="1" hangingPunct="1">
              <a:lnSpc>
                <a:spcPct val="100000"/>
              </a:lnSpc>
              <a:spcBef>
                <a:spcPts val="1200"/>
              </a:spcBef>
              <a:buFont typeface="Wingdings" panose="05000000000000000000" pitchFamily="2" charset="2"/>
              <a:buNone/>
            </a:pPr>
            <a:r>
              <a:rPr lang="es-US" altLang="en-US" sz="2300" b="1" dirty="0">
                <a:solidFill>
                  <a:srgbClr val="00529B"/>
                </a:solidFill>
              </a:rPr>
              <a:t>Si es mayor de 65 años y tiene cobertura de un Plan de Salud Grupal (GHP) de su empleador actual, Medicare paga primero si el empleador tiene:</a:t>
            </a:r>
          </a:p>
          <a:p>
            <a:pPr marL="346075" indent="-346075" defTabSz="685800" eaLnBrk="1" hangingPunct="1">
              <a:lnSpc>
                <a:spcPct val="110000"/>
              </a:lnSpc>
              <a:spcBef>
                <a:spcPts val="1200"/>
              </a:spcBef>
              <a:buFont typeface="Wingdings" panose="05000000000000000000" pitchFamily="2" charset="2"/>
              <a:buAutoNum type="alphaLcPeriod"/>
            </a:pPr>
            <a:r>
              <a:rPr lang="es-US" altLang="en-US" sz="2400" dirty="0">
                <a:solidFill>
                  <a:srgbClr val="00529B"/>
                </a:solidFill>
              </a:rPr>
              <a:t>Más de 30 empleados</a:t>
            </a:r>
          </a:p>
          <a:p>
            <a:pPr marL="346075" indent="-346075" defTabSz="685800" eaLnBrk="1" hangingPunct="1">
              <a:lnSpc>
                <a:spcPct val="110000"/>
              </a:lnSpc>
              <a:spcBef>
                <a:spcPts val="1200"/>
              </a:spcBef>
              <a:buFont typeface="Wingdings" panose="05000000000000000000" pitchFamily="2" charset="2"/>
              <a:buAutoNum type="alphaLcPeriod"/>
            </a:pPr>
            <a:r>
              <a:rPr lang="es-US" altLang="en-US" sz="2400" dirty="0">
                <a:solidFill>
                  <a:srgbClr val="00529B"/>
                </a:solidFill>
              </a:rPr>
              <a:t>Menos de 20 empleados</a:t>
            </a:r>
          </a:p>
          <a:p>
            <a:pPr marL="346075" indent="-346075" defTabSz="685800" eaLnBrk="1" hangingPunct="1">
              <a:lnSpc>
                <a:spcPct val="110000"/>
              </a:lnSpc>
              <a:spcBef>
                <a:spcPts val="1200"/>
              </a:spcBef>
              <a:buFont typeface="Wingdings" panose="05000000000000000000" pitchFamily="2" charset="2"/>
              <a:buAutoNum type="alphaLcPeriod"/>
            </a:pPr>
            <a:r>
              <a:rPr lang="es-US" altLang="en-US" sz="2400" dirty="0">
                <a:solidFill>
                  <a:srgbClr val="00529B"/>
                </a:solidFill>
              </a:rPr>
              <a:t>50 o más empleados</a:t>
            </a:r>
          </a:p>
          <a:p>
            <a:pPr marL="346075" indent="-346075" defTabSz="685800" eaLnBrk="1" hangingPunct="1">
              <a:lnSpc>
                <a:spcPct val="110000"/>
              </a:lnSpc>
              <a:spcBef>
                <a:spcPts val="1200"/>
              </a:spcBef>
              <a:buFont typeface="Wingdings" panose="05000000000000000000" pitchFamily="2" charset="2"/>
              <a:buAutoNum type="alphaLcPeriod"/>
            </a:pPr>
            <a:r>
              <a:rPr lang="es-US" altLang="en-US" sz="2400" dirty="0">
                <a:solidFill>
                  <a:srgbClr val="00529B"/>
                </a:solidFill>
              </a:rPr>
              <a:t>100 o más empleados </a:t>
            </a:r>
          </a:p>
        </p:txBody>
      </p:sp>
      <p:sp>
        <p:nvSpPr>
          <p:cNvPr id="66094" name="CAI1" descr="Recuadro verde resaltando B como la respuesta correcta">
            <a:extLst>
              <a:ext uri="{FF2B5EF4-FFF2-40B4-BE49-F238E27FC236}">
                <a16:creationId xmlns:a16="http://schemas.microsoft.com/office/drawing/2014/main" id="{42168BBB-BF16-BB5E-173C-2CEB65A31D7D}"/>
              </a:ext>
            </a:extLst>
          </p:cNvPr>
          <p:cNvSpPr>
            <a:spLocks noChangeArrowheads="1"/>
          </p:cNvSpPr>
          <p:nvPr>
            <p:custDataLst>
              <p:tags r:id="rId2"/>
            </p:custDataLst>
          </p:nvPr>
        </p:nvSpPr>
        <p:spPr bwMode="auto">
          <a:xfrm>
            <a:off x="715963" y="3140968"/>
            <a:ext cx="3939877" cy="432048"/>
          </a:xfrm>
          <a:prstGeom prst="roundRect">
            <a:avLst>
              <a:gd name="adj" fmla="val 16667"/>
            </a:avLst>
          </a:prstGeom>
          <a:noFill/>
          <a:ln w="25400" algn="ctr">
            <a:solidFill>
              <a:srgbClr val="00B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sz="1300">
              <a:solidFill>
                <a:srgbClr val="FFFFFF"/>
              </a:solidFill>
              <a:cs typeface="Arial" panose="020B0604020202020204" pitchFamily="34" charset="0"/>
            </a:endParaRPr>
          </a:p>
        </p:txBody>
      </p:sp>
      <p:sp>
        <p:nvSpPr>
          <p:cNvPr id="98309" name="Footer Placeholder 2">
            <a:extLst>
              <a:ext uri="{FF2B5EF4-FFF2-40B4-BE49-F238E27FC236}">
                <a16:creationId xmlns:a16="http://schemas.microsoft.com/office/drawing/2014/main" id="{DD1206E7-21E8-D474-F739-8F93621D3EF3}"/>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FFFFFF"/>
                </a:solidFill>
                <a:latin typeface="Arial" panose="020B0604020202020204" pitchFamily="34" charset="0"/>
                <a:cs typeface="Arial" panose="020B0604020202020204" pitchFamily="34" charset="0"/>
              </a:rPr>
              <a:t>Coordinación de Beneficios</a:t>
            </a:r>
          </a:p>
        </p:txBody>
      </p:sp>
      <p:sp>
        <p:nvSpPr>
          <p:cNvPr id="98310" name="Slide Number Placeholder 6">
            <a:extLst>
              <a:ext uri="{FF2B5EF4-FFF2-40B4-BE49-F238E27FC236}">
                <a16:creationId xmlns:a16="http://schemas.microsoft.com/office/drawing/2014/main" id="{13796D88-082E-D47E-6F31-B97152B612A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9FFA6B4F-F083-4AD8-8C73-C360ED157082}" type="slidenum">
              <a:rPr lang="en-US" altLang="en-US">
                <a:solidFill>
                  <a:schemeClr val="bg1"/>
                </a:solidFill>
                <a:latin typeface="Arial" panose="020B0604020202020204" pitchFamily="34" charset="0"/>
                <a:cs typeface="Arial" panose="020B0604020202020204" pitchFamily="34" charset="0"/>
              </a:rPr>
              <a:pPr/>
              <a:t>31</a:t>
            </a:fld>
            <a:endParaRPr lang="en-US" altLang="en-US">
              <a:solidFill>
                <a:schemeClr val="bg1"/>
              </a:solidFill>
              <a:latin typeface="Arial" panose="020B0604020202020204" pitchFamily="34" charset="0"/>
              <a:cs typeface="Arial" panose="020B0604020202020204" pitchFamily="34" charset="0"/>
            </a:endParaRPr>
          </a:p>
        </p:txBody>
      </p:sp>
      <p:sp>
        <p:nvSpPr>
          <p:cNvPr id="98311" name="Date Placeholder 1">
            <a:extLst>
              <a:ext uri="{FF2B5EF4-FFF2-40B4-BE49-F238E27FC236}">
                <a16:creationId xmlns:a16="http://schemas.microsoft.com/office/drawing/2014/main" id="{AC9F014B-4DD7-3CEB-4BEB-DA2FC0BEC443}"/>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chemeClr val="bg1"/>
                </a:solidFill>
                <a:latin typeface="Arial" panose="020B0604020202020204" pitchFamily="34" charset="0"/>
                <a:cs typeface="Arial" panose="020B0604020202020204" pitchFamily="34" charset="0"/>
              </a:rPr>
              <a:t>Mayo de 2022</a:t>
            </a:r>
          </a:p>
        </p:txBody>
      </p:sp>
      <p:sp>
        <p:nvSpPr>
          <p:cNvPr id="8" name="TextBox 7">
            <a:extLst>
              <a:ext uri="{FF2B5EF4-FFF2-40B4-BE49-F238E27FC236}">
                <a16:creationId xmlns:a16="http://schemas.microsoft.com/office/drawing/2014/main" id="{CFCFDA28-DC61-A0FC-DE12-B92D55F49AF2}"/>
              </a:ext>
            </a:extLst>
          </p:cNvPr>
          <p:cNvSpPr txBox="1"/>
          <p:nvPr/>
        </p:nvSpPr>
        <p:spPr>
          <a:xfrm>
            <a:off x="1854742" y="4849917"/>
            <a:ext cx="10145914" cy="338554"/>
          </a:xfrm>
          <a:prstGeom prst="rect">
            <a:avLst/>
          </a:prstGeom>
          <a:solidFill>
            <a:schemeClr val="bg1"/>
          </a:solidFill>
        </p:spPr>
        <p:txBody>
          <a:bodyPr wrap="square" lIns="0" tIns="0" rIns="0" bIns="0" rtlCol="0">
            <a:spAutoFit/>
          </a:bodyPr>
          <a:lstStyle/>
          <a:p>
            <a:pPr lvl="0" defTabSz="685800">
              <a:lnSpc>
                <a:spcPct val="100000"/>
              </a:lnSpc>
              <a:spcBef>
                <a:spcPts val="0"/>
              </a:spcBef>
              <a:spcAft>
                <a:spcPts val="1200"/>
              </a:spcAft>
            </a:pPr>
            <a:r>
              <a:rPr lang="es-US" sz="2200" b="1" dirty="0">
                <a:solidFill>
                  <a:srgbClr val="00529B"/>
                </a:solidFill>
                <a:latin typeface="Arial" panose="020B0604020202020204" pitchFamily="34" charset="0"/>
                <a:cs typeface="Arial" panose="020B0604020202020204" pitchFamily="34" charset="0"/>
              </a:rPr>
              <a:t>Minutero regresivo: </a:t>
            </a:r>
            <a:r>
              <a:rPr lang="es-US" sz="2200" dirty="0">
                <a:solidFill>
                  <a:srgbClr val="00529B"/>
                </a:solidFill>
                <a:effectLst/>
                <a:latin typeface="Arial" panose="020B0604020202020204" pitchFamily="34" charset="0"/>
                <a:ea typeface="DengXian" panose="02010600030101010101" pitchFamily="2" charset="-122"/>
                <a:cs typeface="Arial" panose="020B0604020202020204" pitchFamily="34" charset="0"/>
              </a:rPr>
              <a:t>¡Responda la pregunta antes de que desaparezca la barra!</a:t>
            </a:r>
            <a:endParaRPr lang="es-US" sz="2200" b="1" dirty="0">
              <a:solidFill>
                <a:srgbClr val="00529B"/>
              </a:solidFill>
              <a:latin typeface="Arial" panose="020B06040202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094"/>
                                        </p:tgtEl>
                                        <p:attrNameLst>
                                          <p:attrName>style.visibility</p:attrName>
                                        </p:attrNameLst>
                                      </p:cBhvr>
                                      <p:to>
                                        <p:strVal val="visible"/>
                                      </p:to>
                                    </p:set>
                                    <p:animEffect transition="in" filter="fade">
                                      <p:cBhvr>
                                        <p:cTn id="7" dur="500"/>
                                        <p:tgtEl>
                                          <p:spTgt spid="6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9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3">
            <a:extLst>
              <a:ext uri="{FF2B5EF4-FFF2-40B4-BE49-F238E27FC236}">
                <a16:creationId xmlns:a16="http://schemas.microsoft.com/office/drawing/2014/main" id="{AB3E1E86-7A80-E9AB-17E9-80EA1F60C979}"/>
              </a:ext>
            </a:extLst>
          </p:cNvPr>
          <p:cNvSpPr>
            <a:spLocks noGrp="1" noChangeArrowheads="1"/>
          </p:cNvSpPr>
          <p:nvPr>
            <p:ph type="title" idx="4294967295"/>
          </p:nvPr>
        </p:nvSpPr>
        <p:spPr>
          <a:xfrm>
            <a:off x="1271464" y="258763"/>
            <a:ext cx="9319195" cy="649957"/>
          </a:xfrm>
        </p:spPr>
        <p:txBody>
          <a:bodyPr/>
          <a:lstStyle/>
          <a:p>
            <a:pPr eaLnBrk="1" hangingPunct="1"/>
            <a:r>
              <a:rPr lang="es-US" altLang="en-US" sz="3000" dirty="0">
                <a:solidFill>
                  <a:srgbClr val="00539A"/>
                </a:solidFill>
              </a:rPr>
              <a:t>Compruebe sus conocimientos: Pregunta 3 </a:t>
            </a:r>
          </a:p>
        </p:txBody>
      </p:sp>
      <p:sp>
        <p:nvSpPr>
          <p:cNvPr id="100355" name="Content Placeholder 4">
            <a:extLst>
              <a:ext uri="{FF2B5EF4-FFF2-40B4-BE49-F238E27FC236}">
                <a16:creationId xmlns:a16="http://schemas.microsoft.com/office/drawing/2014/main" id="{5880D95B-2E2F-E879-DF20-6BFBC40D15A4}"/>
              </a:ext>
            </a:extLst>
          </p:cNvPr>
          <p:cNvSpPr>
            <a:spLocks noGrp="1" noChangeArrowheads="1"/>
          </p:cNvSpPr>
          <p:nvPr>
            <p:ph idx="4294967295"/>
          </p:nvPr>
        </p:nvSpPr>
        <p:spPr>
          <a:xfrm>
            <a:off x="1009650" y="1992313"/>
            <a:ext cx="10172700" cy="3489325"/>
          </a:xfrm>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0" indent="0" eaLnBrk="1" hangingPunct="1">
              <a:lnSpc>
                <a:spcPct val="100000"/>
              </a:lnSpc>
              <a:spcBef>
                <a:spcPts val="1200"/>
              </a:spcBef>
              <a:buFont typeface="Wingdings" panose="05000000000000000000" pitchFamily="2" charset="2"/>
              <a:buNone/>
            </a:pPr>
            <a:r>
              <a:rPr lang="es-US" altLang="en-US" sz="2400" b="1" dirty="0">
                <a:solidFill>
                  <a:srgbClr val="00529B"/>
                </a:solidFill>
              </a:rPr>
              <a:t>Medicare suele ser el pagador secundario de las reclamaciones que se relacionan con un seguro sin culpa</a:t>
            </a:r>
          </a:p>
          <a:p>
            <a:pPr marL="346075" indent="-346075"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Verdadero</a:t>
            </a:r>
          </a:p>
          <a:p>
            <a:pPr marL="346075" indent="-346075" eaLnBrk="1" hangingPunct="1">
              <a:lnSpc>
                <a:spcPct val="100000"/>
              </a:lnSpc>
              <a:spcBef>
                <a:spcPts val="1200"/>
              </a:spcBef>
              <a:buFont typeface="Wingdings" panose="05000000000000000000" pitchFamily="2" charset="2"/>
              <a:buAutoNum type="alphaLcPeriod"/>
            </a:pPr>
            <a:r>
              <a:rPr lang="es-US" altLang="en-US" sz="2400" dirty="0">
                <a:solidFill>
                  <a:srgbClr val="00529B"/>
                </a:solidFill>
              </a:rPr>
              <a:t>Falso</a:t>
            </a:r>
          </a:p>
        </p:txBody>
      </p:sp>
      <p:sp>
        <p:nvSpPr>
          <p:cNvPr id="67126" name="CAI1" descr="Recuadro verde resaltando A como la respuesta correcta">
            <a:extLst>
              <a:ext uri="{FF2B5EF4-FFF2-40B4-BE49-F238E27FC236}">
                <a16:creationId xmlns:a16="http://schemas.microsoft.com/office/drawing/2014/main" id="{895AE73F-CD19-30EE-5B8B-AC5B0788EA59}"/>
              </a:ext>
            </a:extLst>
          </p:cNvPr>
          <p:cNvSpPr>
            <a:spLocks noChangeArrowheads="1"/>
          </p:cNvSpPr>
          <p:nvPr>
            <p:custDataLst>
              <p:tags r:id="rId2"/>
            </p:custDataLst>
          </p:nvPr>
        </p:nvSpPr>
        <p:spPr bwMode="auto">
          <a:xfrm>
            <a:off x="1009650" y="2886075"/>
            <a:ext cx="1990006" cy="430213"/>
          </a:xfrm>
          <a:prstGeom prst="roundRect">
            <a:avLst>
              <a:gd name="adj" fmla="val 16667"/>
            </a:avLst>
          </a:prstGeom>
          <a:noFill/>
          <a:ln w="38100" algn="ctr">
            <a:solidFill>
              <a:srgbClr val="00B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sz="1300">
              <a:solidFill>
                <a:srgbClr val="FFFFFF"/>
              </a:solidFill>
              <a:cs typeface="Arial" panose="020B0604020202020204" pitchFamily="34" charset="0"/>
            </a:endParaRPr>
          </a:p>
        </p:txBody>
      </p:sp>
      <p:sp>
        <p:nvSpPr>
          <p:cNvPr id="100357" name="Footer Placeholder 2">
            <a:extLst>
              <a:ext uri="{FF2B5EF4-FFF2-40B4-BE49-F238E27FC236}">
                <a16:creationId xmlns:a16="http://schemas.microsoft.com/office/drawing/2014/main" id="{6876F73B-4170-13BA-A892-6D271FDA352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FFFFFF"/>
                </a:solidFill>
                <a:latin typeface="Arial" panose="020B0604020202020204" pitchFamily="34" charset="0"/>
                <a:cs typeface="Arial" panose="020B0604020202020204" pitchFamily="34" charset="0"/>
              </a:rPr>
              <a:t>Coordinación de Beneficios</a:t>
            </a:r>
          </a:p>
        </p:txBody>
      </p:sp>
      <p:sp>
        <p:nvSpPr>
          <p:cNvPr id="100358" name="Slide Number Placeholder 6">
            <a:extLst>
              <a:ext uri="{FF2B5EF4-FFF2-40B4-BE49-F238E27FC236}">
                <a16:creationId xmlns:a16="http://schemas.microsoft.com/office/drawing/2014/main" id="{2DF0E96E-DED9-15C5-92F2-607B68DAE7B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65D031B2-1A38-4519-B772-A348C3FBB77B}" type="slidenum">
              <a:rPr lang="en-US" altLang="en-US">
                <a:solidFill>
                  <a:schemeClr val="bg1"/>
                </a:solidFill>
                <a:latin typeface="Arial" panose="020B0604020202020204" pitchFamily="34" charset="0"/>
                <a:cs typeface="Arial" panose="020B0604020202020204" pitchFamily="34" charset="0"/>
              </a:rPr>
              <a:pPr/>
              <a:t>32</a:t>
            </a:fld>
            <a:endParaRPr lang="en-US" altLang="en-US">
              <a:solidFill>
                <a:schemeClr val="bg1"/>
              </a:solidFill>
              <a:latin typeface="Arial" panose="020B0604020202020204" pitchFamily="34" charset="0"/>
              <a:cs typeface="Arial" panose="020B0604020202020204" pitchFamily="34" charset="0"/>
            </a:endParaRPr>
          </a:p>
        </p:txBody>
      </p:sp>
      <p:sp>
        <p:nvSpPr>
          <p:cNvPr id="100359" name="Date Placeholder 1">
            <a:extLst>
              <a:ext uri="{FF2B5EF4-FFF2-40B4-BE49-F238E27FC236}">
                <a16:creationId xmlns:a16="http://schemas.microsoft.com/office/drawing/2014/main" id="{1EB591E2-8C21-130B-CA2E-4F1F0C006FA7}"/>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chemeClr val="bg1"/>
                </a:solidFill>
                <a:latin typeface="Arial" panose="020B0604020202020204" pitchFamily="34" charset="0"/>
                <a:cs typeface="Arial" panose="020B0604020202020204" pitchFamily="34" charset="0"/>
              </a:rPr>
              <a:t>Mayo de 2022</a:t>
            </a:r>
          </a:p>
        </p:txBody>
      </p:sp>
      <p:sp>
        <p:nvSpPr>
          <p:cNvPr id="8" name="TextBox 7">
            <a:extLst>
              <a:ext uri="{FF2B5EF4-FFF2-40B4-BE49-F238E27FC236}">
                <a16:creationId xmlns:a16="http://schemas.microsoft.com/office/drawing/2014/main" id="{E8791AAB-B49C-ED5E-ECD2-8AC4EC248A02}"/>
              </a:ext>
            </a:extLst>
          </p:cNvPr>
          <p:cNvSpPr txBox="1"/>
          <p:nvPr/>
        </p:nvSpPr>
        <p:spPr>
          <a:xfrm>
            <a:off x="1854743" y="4849917"/>
            <a:ext cx="10073905" cy="338554"/>
          </a:xfrm>
          <a:prstGeom prst="rect">
            <a:avLst/>
          </a:prstGeom>
          <a:solidFill>
            <a:schemeClr val="bg1"/>
          </a:solidFill>
        </p:spPr>
        <p:txBody>
          <a:bodyPr wrap="square" lIns="0" tIns="0" rIns="0" bIns="0" rtlCol="0">
            <a:spAutoFit/>
          </a:bodyPr>
          <a:lstStyle/>
          <a:p>
            <a:pPr lvl="0" defTabSz="685800">
              <a:lnSpc>
                <a:spcPct val="100000"/>
              </a:lnSpc>
              <a:spcBef>
                <a:spcPts val="0"/>
              </a:spcBef>
              <a:spcAft>
                <a:spcPts val="1200"/>
              </a:spcAft>
            </a:pPr>
            <a:r>
              <a:rPr lang="es-US" sz="2200" b="1" dirty="0">
                <a:solidFill>
                  <a:srgbClr val="00529B"/>
                </a:solidFill>
                <a:latin typeface="Arial" panose="020B0604020202020204" pitchFamily="34" charset="0"/>
                <a:cs typeface="Arial" panose="020B0604020202020204" pitchFamily="34" charset="0"/>
              </a:rPr>
              <a:t>Minutero regresivo: </a:t>
            </a:r>
            <a:r>
              <a:rPr lang="es-US" sz="2200" dirty="0">
                <a:solidFill>
                  <a:srgbClr val="00529B"/>
                </a:solidFill>
                <a:effectLst/>
                <a:latin typeface="Arial" panose="020B0604020202020204" pitchFamily="34" charset="0"/>
                <a:ea typeface="DengXian" panose="02010600030101010101" pitchFamily="2" charset="-122"/>
                <a:cs typeface="Arial" panose="020B0604020202020204" pitchFamily="34" charset="0"/>
              </a:rPr>
              <a:t>¡Responda la pregunta antes de que desaparezca la barra!</a:t>
            </a:r>
            <a:endParaRPr lang="es-US" sz="2200" b="1" dirty="0">
              <a:solidFill>
                <a:srgbClr val="00529B"/>
              </a:solidFill>
              <a:latin typeface="Arial" panose="020B06040202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126"/>
                                        </p:tgtEl>
                                        <p:attrNameLst>
                                          <p:attrName>style.visibility</p:attrName>
                                        </p:attrNameLst>
                                      </p:cBhvr>
                                      <p:to>
                                        <p:strVal val="visible"/>
                                      </p:to>
                                    </p:set>
                                    <p:animEffect transition="in" filter="fade">
                                      <p:cBhvr>
                                        <p:cTn id="7" dur="500"/>
                                        <p:tgtEl>
                                          <p:spTgt spid="67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22F0DEC4-EF30-6117-2C43-94BBD9B8C8BF}"/>
              </a:ext>
            </a:extLst>
          </p:cNvPr>
          <p:cNvSpPr>
            <a:spLocks noGrp="1" noChangeArrowheads="1"/>
          </p:cNvSpPr>
          <p:nvPr>
            <p:ph type="title" idx="4294967295"/>
          </p:nvPr>
        </p:nvSpPr>
        <p:spPr>
          <a:xfrm>
            <a:off x="3992563" y="1362075"/>
            <a:ext cx="5648325" cy="688975"/>
          </a:xfrm>
        </p:spPr>
        <p:txBody>
          <a:bodyPr anchor="t"/>
          <a:lstStyle/>
          <a:p>
            <a:pPr algn="l" eaLnBrk="1" hangingPunct="1"/>
            <a:r>
              <a:rPr lang="es-US" altLang="en-US" sz="3600">
                <a:solidFill>
                  <a:srgbClr val="00539A"/>
                </a:solidFill>
              </a:rPr>
              <a:t>Lección 3</a:t>
            </a:r>
          </a:p>
        </p:txBody>
      </p:sp>
      <p:sp>
        <p:nvSpPr>
          <p:cNvPr id="102403" name="Text Placeholder 4">
            <a:extLst>
              <a:ext uri="{FF2B5EF4-FFF2-40B4-BE49-F238E27FC236}">
                <a16:creationId xmlns:a16="http://schemas.microsoft.com/office/drawing/2014/main" id="{A4C4A477-6744-6932-C236-E16DFBCE559A}"/>
              </a:ext>
            </a:extLst>
          </p:cNvPr>
          <p:cNvSpPr>
            <a:spLocks noGrp="1" noChangeArrowheads="1"/>
          </p:cNvSpPr>
          <p:nvPr>
            <p:ph type="body" idx="4294967295"/>
          </p:nvPr>
        </p:nvSpPr>
        <p:spPr>
          <a:xfrm>
            <a:off x="3992563" y="2051050"/>
            <a:ext cx="6967537" cy="2755900"/>
          </a:xfrm>
        </p:spPr>
        <p:txBody>
          <a:bodyPr/>
          <a:lstStyle/>
          <a:p>
            <a:pPr marL="0" indent="0" eaLnBrk="1" hangingPunct="1">
              <a:buFont typeface="Wingdings" panose="05000000000000000000" pitchFamily="2" charset="2"/>
              <a:buNone/>
            </a:pPr>
            <a:r>
              <a:rPr lang="es-US" altLang="en-US" sz="3600" b="1">
                <a:solidFill>
                  <a:srgbClr val="00539A"/>
                </a:solidFill>
                <a:latin typeface="Arial Black" panose="020B0A04020102020204" pitchFamily="34" charset="0"/>
              </a:rPr>
              <a:t>Coordinación de Beneficios de la cobertura de Medicare para medicamentos (Parte D) </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3">
            <a:extLst>
              <a:ext uri="{FF2B5EF4-FFF2-40B4-BE49-F238E27FC236}">
                <a16:creationId xmlns:a16="http://schemas.microsoft.com/office/drawing/2014/main" id="{5A4E6DCF-6579-EFFC-C361-F6F270792F3A}"/>
              </a:ext>
            </a:extLst>
          </p:cNvPr>
          <p:cNvSpPr>
            <a:spLocks noGrp="1" noChangeArrowheads="1"/>
          </p:cNvSpPr>
          <p:nvPr>
            <p:ph type="title" idx="4294967295"/>
          </p:nvPr>
        </p:nvSpPr>
        <p:spPr>
          <a:xfrm>
            <a:off x="0" y="-7938"/>
            <a:ext cx="12192000" cy="922338"/>
          </a:xfrm>
        </p:spPr>
        <p:txBody>
          <a:bodyPr/>
          <a:lstStyle/>
          <a:p>
            <a:pPr eaLnBrk="1" hangingPunct="1"/>
            <a:r>
              <a:rPr lang="es-US" altLang="en-US" sz="3000"/>
              <a:t>Objetivos de la Lección 3: </a:t>
            </a:r>
          </a:p>
        </p:txBody>
      </p:sp>
      <p:sp>
        <p:nvSpPr>
          <p:cNvPr id="104451" name="Text Placeholder 9">
            <a:extLst>
              <a:ext uri="{FF2B5EF4-FFF2-40B4-BE49-F238E27FC236}">
                <a16:creationId xmlns:a16="http://schemas.microsoft.com/office/drawing/2014/main" id="{D0678370-BE93-9082-272D-5C06A0904D6C}"/>
              </a:ext>
            </a:extLst>
          </p:cNvPr>
          <p:cNvSpPr>
            <a:spLocks noGrp="1" noChangeArrowheads="1"/>
          </p:cNvSpPr>
          <p:nvPr>
            <p:ph type="body" sz="quarter" idx="4294967295"/>
          </p:nvPr>
        </p:nvSpPr>
        <p:spPr>
          <a:xfrm>
            <a:off x="946150" y="1692275"/>
            <a:ext cx="10299700" cy="4124325"/>
          </a:xfrm>
        </p:spPr>
        <p:txBody>
          <a:bodyPr/>
          <a:lstStyle/>
          <a:p>
            <a:pPr marL="547688" indent="-27305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Al final de esta lección, usted podrá: </a:t>
            </a:r>
          </a:p>
          <a:p>
            <a:pPr marL="744538" indent="-273050" eaLnBrk="1" hangingPunct="1">
              <a:lnSpc>
                <a:spcPct val="100000"/>
              </a:lnSpc>
              <a:spcBef>
                <a:spcPct val="0"/>
              </a:spcBef>
              <a:spcAft>
                <a:spcPts val="1200"/>
              </a:spcAft>
            </a:pPr>
            <a:r>
              <a:rPr lang="es-US" altLang="en-US" sz="2400" dirty="0">
                <a:solidFill>
                  <a:srgbClr val="00529B"/>
                </a:solidFill>
              </a:rPr>
              <a:t>Identificar a los posibles pagadores de la cobertura de medicamentos</a:t>
            </a:r>
          </a:p>
          <a:p>
            <a:pPr marL="744538" indent="-273050" eaLnBrk="1" hangingPunct="1">
              <a:lnSpc>
                <a:spcPct val="100000"/>
              </a:lnSpc>
              <a:spcBef>
                <a:spcPct val="0"/>
              </a:spcBef>
              <a:spcAft>
                <a:spcPts val="1200"/>
              </a:spcAft>
            </a:pPr>
            <a:r>
              <a:rPr lang="es-US" altLang="en-US" sz="2400" dirty="0">
                <a:solidFill>
                  <a:srgbClr val="00529B"/>
                </a:solidFill>
              </a:rPr>
              <a:t>Explicar consideraciones importantes sobre la cobertura de medicamentos para jubilados</a:t>
            </a:r>
          </a:p>
          <a:p>
            <a:pPr marL="744538" indent="-273050" eaLnBrk="1" hangingPunct="1">
              <a:lnSpc>
                <a:spcPct val="100000"/>
              </a:lnSpc>
              <a:spcBef>
                <a:spcPct val="0"/>
              </a:spcBef>
              <a:spcAft>
                <a:spcPts val="1200"/>
              </a:spcAft>
            </a:pPr>
            <a:r>
              <a:rPr lang="es-US" altLang="en-US" sz="2400" dirty="0">
                <a:solidFill>
                  <a:srgbClr val="00529B"/>
                </a:solidFill>
              </a:rPr>
              <a:t>Explicar cuándo la cobertura de medicamentos de Medicare (Parte D) paga primero</a:t>
            </a:r>
          </a:p>
        </p:txBody>
      </p:sp>
      <p:sp>
        <p:nvSpPr>
          <p:cNvPr id="104452" name="Footer Placeholder 2">
            <a:extLst>
              <a:ext uri="{FF2B5EF4-FFF2-40B4-BE49-F238E27FC236}">
                <a16:creationId xmlns:a16="http://schemas.microsoft.com/office/drawing/2014/main" id="{4037CEAC-6CAC-5B35-40B5-CA02E604902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04453" name="Slide Number Placeholder 1">
            <a:extLst>
              <a:ext uri="{FF2B5EF4-FFF2-40B4-BE49-F238E27FC236}">
                <a16:creationId xmlns:a16="http://schemas.microsoft.com/office/drawing/2014/main" id="{4906B16E-8298-3919-25AF-9112ABE29E0E}"/>
              </a:ext>
            </a:extLst>
          </p:cNvPr>
          <p:cNvSpPr>
            <a:spLocks noGrp="1" noChangeArrowheads="1"/>
          </p:cNvSpPr>
          <p:nvPr>
            <p:ph type="sldNum" sz="quarter" idx="12"/>
          </p:nvPr>
        </p:nvSpPr>
        <p:spPr>
          <a:xfrm>
            <a:off x="8610600" y="648493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7A75DA82-60BC-4EE3-A623-4158BD780DEB}" type="slidenum">
              <a:rPr lang="en-US" altLang="en-US">
                <a:solidFill>
                  <a:srgbClr val="8FAADC"/>
                </a:solidFill>
                <a:latin typeface="Arial" panose="020B0604020202020204" pitchFamily="34" charset="0"/>
                <a:cs typeface="Arial" panose="020B0604020202020204" pitchFamily="34" charset="0"/>
              </a:rPr>
              <a:pPr/>
              <a:t>34</a:t>
            </a:fld>
            <a:endParaRPr lang="en-US" altLang="en-US">
              <a:solidFill>
                <a:srgbClr val="8FAADC"/>
              </a:solidFill>
              <a:latin typeface="Arial" panose="020B0604020202020204" pitchFamily="34" charset="0"/>
              <a:cs typeface="Arial" panose="020B0604020202020204" pitchFamily="34" charset="0"/>
            </a:endParaRPr>
          </a:p>
        </p:txBody>
      </p:sp>
      <p:sp>
        <p:nvSpPr>
          <p:cNvPr id="104454" name="Date Placeholder 3">
            <a:extLst>
              <a:ext uri="{FF2B5EF4-FFF2-40B4-BE49-F238E27FC236}">
                <a16:creationId xmlns:a16="http://schemas.microsoft.com/office/drawing/2014/main" id="{11E2D2E5-EF27-61D9-48C3-16D0549D9721}"/>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Title 3">
            <a:extLst>
              <a:ext uri="{FF2B5EF4-FFF2-40B4-BE49-F238E27FC236}">
                <a16:creationId xmlns:a16="http://schemas.microsoft.com/office/drawing/2014/main" id="{9F28D066-F6B0-A6E7-3B18-97F2784DE399}"/>
              </a:ext>
            </a:extLst>
          </p:cNvPr>
          <p:cNvSpPr>
            <a:spLocks noGrp="1" noChangeArrowheads="1"/>
          </p:cNvSpPr>
          <p:nvPr>
            <p:ph type="title" idx="4294967295"/>
          </p:nvPr>
        </p:nvSpPr>
        <p:spPr>
          <a:xfrm>
            <a:off x="0" y="0"/>
            <a:ext cx="12192000" cy="958850"/>
          </a:xfrm>
        </p:spPr>
        <p:txBody>
          <a:bodyPr/>
          <a:lstStyle/>
          <a:p>
            <a:pPr eaLnBrk="1" hangingPunct="1"/>
            <a:r>
              <a:rPr lang="es-US" altLang="en-US" sz="3000"/>
              <a:t>Coordinación de beneficios para medicamentos</a:t>
            </a:r>
          </a:p>
        </p:txBody>
      </p:sp>
      <p:sp>
        <p:nvSpPr>
          <p:cNvPr id="70216" name="Content Placeholder 12">
            <a:extLst>
              <a:ext uri="{FF2B5EF4-FFF2-40B4-BE49-F238E27FC236}">
                <a16:creationId xmlns:a16="http://schemas.microsoft.com/office/drawing/2014/main" id="{59EBC884-4F7B-FD75-ECA4-E12F5668EF6E}"/>
              </a:ext>
            </a:extLst>
          </p:cNvPr>
          <p:cNvSpPr>
            <a:spLocks noGrp="1" noChangeArrowheads="1"/>
          </p:cNvSpPr>
          <p:nvPr>
            <p:ph sz="half" idx="4294967295"/>
          </p:nvPr>
        </p:nvSpPr>
        <p:spPr>
          <a:xfrm>
            <a:off x="5663952" y="1076326"/>
            <a:ext cx="6270625" cy="4306887"/>
          </a:xfrm>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288925" indent="0" defTabSz="685800" eaLnBrk="1" hangingPunct="1">
              <a:lnSpc>
                <a:spcPct val="100000"/>
              </a:lnSpc>
              <a:spcBef>
                <a:spcPct val="0"/>
              </a:spcBef>
              <a:spcAft>
                <a:spcPts val="600"/>
              </a:spcAft>
              <a:buClrTx/>
              <a:buFont typeface="Wingdings" panose="05000000000000000000" pitchFamily="2" charset="2"/>
              <a:buNone/>
            </a:pPr>
            <a:r>
              <a:rPr lang="es-US" altLang="en-US" b="1" dirty="0">
                <a:solidFill>
                  <a:srgbClr val="00529B"/>
                </a:solidFill>
              </a:rPr>
              <a:t>Garantiza el pago adecuado por parte de la cobertura de medicamentos de Medicare (Parte D)</a:t>
            </a:r>
          </a:p>
          <a:p>
            <a:pPr marL="547688" indent="-273050" defTabSz="685800" eaLnBrk="1" hangingPunct="1">
              <a:lnSpc>
                <a:spcPct val="110000"/>
              </a:lnSpc>
              <a:spcBef>
                <a:spcPct val="0"/>
              </a:spcBef>
              <a:spcAft>
                <a:spcPts val="600"/>
              </a:spcAft>
              <a:buClrTx/>
            </a:pPr>
            <a:r>
              <a:rPr lang="es-US" altLang="en-US" sz="2000" dirty="0">
                <a:solidFill>
                  <a:srgbClr val="2F5597"/>
                </a:solidFill>
              </a:rPr>
              <a:t>Siempre que Medicare es primario, la cobertura de medicamentos de Medicare se factura y pagará primero</a:t>
            </a:r>
          </a:p>
          <a:p>
            <a:pPr marL="547688" indent="-273050" defTabSz="685800" eaLnBrk="1" hangingPunct="1">
              <a:lnSpc>
                <a:spcPct val="110000"/>
              </a:lnSpc>
              <a:spcBef>
                <a:spcPct val="0"/>
              </a:spcBef>
              <a:spcAft>
                <a:spcPts val="600"/>
              </a:spcAft>
              <a:buClrTx/>
            </a:pPr>
            <a:r>
              <a:rPr lang="es-US" altLang="en-US" sz="2000" dirty="0">
                <a:solidFill>
                  <a:srgbClr val="00529B"/>
                </a:solidFill>
              </a:rPr>
              <a:t>Cuando Medicare es el pagador secundario, la cobertura de medicamentos de Medicare generalmente denegará las reclamaciones primarias</a:t>
            </a:r>
          </a:p>
          <a:p>
            <a:pPr marL="547688" indent="-273050" defTabSz="685800" eaLnBrk="1" hangingPunct="1">
              <a:lnSpc>
                <a:spcPct val="110000"/>
              </a:lnSpc>
              <a:spcBef>
                <a:spcPct val="0"/>
              </a:spcBef>
              <a:spcAft>
                <a:spcPts val="600"/>
              </a:spcAft>
              <a:buClrTx/>
            </a:pPr>
            <a:r>
              <a:rPr lang="es-US" altLang="en-US" sz="2000" dirty="0">
                <a:solidFill>
                  <a:srgbClr val="00529B"/>
                </a:solidFill>
              </a:rPr>
              <a:t>En algunos casos, la cobertura de medicamentos de Medicare puede realizar un pago primario condicional</a:t>
            </a:r>
          </a:p>
        </p:txBody>
      </p:sp>
      <p:pic>
        <p:nvPicPr>
          <p:cNvPr id="106500" name="Picture 8" descr="una imagen de una doctora y paciente">
            <a:extLst>
              <a:ext uri="{FF2B5EF4-FFF2-40B4-BE49-F238E27FC236}">
                <a16:creationId xmlns:a16="http://schemas.microsoft.com/office/drawing/2014/main" id="{0B62D0ED-F0BA-3ADC-3445-0B6FC13F0B2F}"/>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1957388"/>
            <a:ext cx="5145088" cy="342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1" name="Footer Placeholder 2">
            <a:extLst>
              <a:ext uri="{FF2B5EF4-FFF2-40B4-BE49-F238E27FC236}">
                <a16:creationId xmlns:a16="http://schemas.microsoft.com/office/drawing/2014/main" id="{5EDCE5C0-DD84-41BB-EC74-A416F0C7903A}"/>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06502" name="Slide Number Placeholder 4">
            <a:extLst>
              <a:ext uri="{FF2B5EF4-FFF2-40B4-BE49-F238E27FC236}">
                <a16:creationId xmlns:a16="http://schemas.microsoft.com/office/drawing/2014/main" id="{05CEFAC2-822B-DC80-4684-F621821D5B8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1D2583F9-7D7D-46A7-8D12-B4C820DA6EB4}" type="slidenum">
              <a:rPr lang="en-US" altLang="en-US">
                <a:solidFill>
                  <a:srgbClr val="8FAADC"/>
                </a:solidFill>
                <a:latin typeface="Arial" panose="020B0604020202020204" pitchFamily="34" charset="0"/>
                <a:cs typeface="Arial" panose="020B0604020202020204" pitchFamily="34" charset="0"/>
              </a:rPr>
              <a:pPr/>
              <a:t>35</a:t>
            </a:fld>
            <a:endParaRPr lang="en-US" altLang="en-US">
              <a:solidFill>
                <a:srgbClr val="8FAADC"/>
              </a:solidFill>
              <a:latin typeface="Arial" panose="020B0604020202020204" pitchFamily="34" charset="0"/>
              <a:cs typeface="Arial" panose="020B0604020202020204" pitchFamily="34" charset="0"/>
            </a:endParaRPr>
          </a:p>
        </p:txBody>
      </p:sp>
      <p:sp>
        <p:nvSpPr>
          <p:cNvPr id="106503" name="Date Placeholder 1">
            <a:extLst>
              <a:ext uri="{FF2B5EF4-FFF2-40B4-BE49-F238E27FC236}">
                <a16:creationId xmlns:a16="http://schemas.microsoft.com/office/drawing/2014/main" id="{2CDAADA3-6879-DFDC-273B-7D58B126703F}"/>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withEffect">
                                  <p:stCondLst>
                                    <p:cond delay="0"/>
                                  </p:stCondLst>
                                  <p:childTnLst>
                                    <p:set>
                                      <p:cBhvr>
                                        <p:cTn id="6" dur="1" fill="hold">
                                          <p:stCondLst>
                                            <p:cond delay="499"/>
                                          </p:stCondLst>
                                        </p:cTn>
                                        <p:tgtEl>
                                          <p:spTgt spid="70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0216">
                                            <p:txEl>
                                              <p:pRg st="1" end="1"/>
                                            </p:txEl>
                                          </p:spTgt>
                                        </p:tgtEl>
                                        <p:attrNameLst>
                                          <p:attrName>style.visibility</p:attrName>
                                        </p:attrNameLst>
                                      </p:cBhvr>
                                      <p:to>
                                        <p:strVal val="visible"/>
                                      </p:to>
                                    </p:set>
                                    <p:animEffect transition="in" filter="fade">
                                      <p:cBhvr>
                                        <p:cTn id="11" dur="500"/>
                                        <p:tgtEl>
                                          <p:spTgt spid="7021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0216">
                                            <p:txEl>
                                              <p:pRg st="2" end="2"/>
                                            </p:txEl>
                                          </p:spTgt>
                                        </p:tgtEl>
                                        <p:attrNameLst>
                                          <p:attrName>style.visibility</p:attrName>
                                        </p:attrNameLst>
                                      </p:cBhvr>
                                      <p:to>
                                        <p:strVal val="visible"/>
                                      </p:to>
                                    </p:set>
                                    <p:animEffect transition="in" filter="fade">
                                      <p:cBhvr>
                                        <p:cTn id="16" dur="500"/>
                                        <p:tgtEl>
                                          <p:spTgt spid="7021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0216">
                                            <p:txEl>
                                              <p:pRg st="3" end="3"/>
                                            </p:txEl>
                                          </p:spTgt>
                                        </p:tgtEl>
                                        <p:attrNameLst>
                                          <p:attrName>style.visibility</p:attrName>
                                        </p:attrNameLst>
                                      </p:cBhvr>
                                      <p:to>
                                        <p:strVal val="visible"/>
                                      </p:to>
                                    </p:set>
                                    <p:animEffect transition="in" filter="fade">
                                      <p:cBhvr>
                                        <p:cTn id="21" dur="500"/>
                                        <p:tgtEl>
                                          <p:spTgt spid="702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1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3">
            <a:extLst>
              <a:ext uri="{FF2B5EF4-FFF2-40B4-BE49-F238E27FC236}">
                <a16:creationId xmlns:a16="http://schemas.microsoft.com/office/drawing/2014/main" id="{E58DBC0C-05A1-A4AA-01C8-91D5E9FEDEF3}"/>
              </a:ext>
            </a:extLst>
          </p:cNvPr>
          <p:cNvSpPr>
            <a:spLocks noGrp="1" noChangeArrowheads="1"/>
          </p:cNvSpPr>
          <p:nvPr>
            <p:ph type="title" idx="4294967295"/>
          </p:nvPr>
        </p:nvSpPr>
        <p:spPr>
          <a:xfrm>
            <a:off x="0" y="0"/>
            <a:ext cx="12192000" cy="938213"/>
          </a:xfrm>
        </p:spPr>
        <p:txBody>
          <a:bodyPr/>
          <a:lstStyle/>
          <a:p>
            <a:pPr eaLnBrk="1" hangingPunct="1"/>
            <a:r>
              <a:rPr lang="es-US" altLang="en-US" sz="3000"/>
              <a:t>Pagadores posibles de la cobertura de medicamentos</a:t>
            </a:r>
          </a:p>
        </p:txBody>
      </p:sp>
      <p:sp>
        <p:nvSpPr>
          <p:cNvPr id="71248" name="Rectangle: Rounded Corners 7">
            <a:extLst>
              <a:ext uri="{FF2B5EF4-FFF2-40B4-BE49-F238E27FC236}">
                <a16:creationId xmlns:a16="http://schemas.microsoft.com/office/drawing/2014/main" id="{9F3C5EA6-7274-9ECF-7CE0-8BB22EFBD533}"/>
              </a:ext>
              <a:ext uri="{C183D7F6-B498-43B3-948B-1728B52AA6E4}">
                <adec:decorative xmlns:adec="http://schemas.microsoft.com/office/drawing/2017/decorative" val="1"/>
              </a:ext>
            </a:extLst>
          </p:cNvPr>
          <p:cNvSpPr>
            <a:spLocks noChangeArrowheads="1"/>
          </p:cNvSpPr>
          <p:nvPr/>
        </p:nvSpPr>
        <p:spPr bwMode="auto">
          <a:xfrm>
            <a:off x="1363663" y="1104900"/>
            <a:ext cx="9990137" cy="4900613"/>
          </a:xfrm>
          <a:prstGeom prst="roundRect">
            <a:avLst>
              <a:gd name="adj" fmla="val 12569"/>
            </a:avLst>
          </a:prstGeom>
          <a:noFill/>
          <a:ln w="28575" algn="ctr">
            <a:solidFill>
              <a:srgbClr val="FEC736"/>
            </a:solidFill>
            <a:round/>
            <a:headEnd/>
            <a:tailEnd/>
          </a:ln>
          <a:extLst>
            <a:ext uri="{909E8E84-426E-40DD-AFC4-6F175D3DCCD1}">
              <a14:hiddenFill xmlns:a14="http://schemas.microsoft.com/office/drawing/2010/main">
                <a:solidFill>
                  <a:srgbClr val="FFFFFF"/>
                </a:solidFill>
              </a14:hiddenFill>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71249" name="TextBox 9">
            <a:extLst>
              <a:ext uri="{FF2B5EF4-FFF2-40B4-BE49-F238E27FC236}">
                <a16:creationId xmlns:a16="http://schemas.microsoft.com/office/drawing/2014/main" id="{19B1EC89-AA21-6846-4885-18B5A80E4EC8}"/>
              </a:ext>
              <a:ext uri="{C183D7F6-B498-43B3-948B-1728B52AA6E4}">
                <adec:decorative xmlns:adec="http://schemas.microsoft.com/office/drawing/2017/decorative" val="1"/>
              </a:ext>
            </a:extLst>
          </p:cNvPr>
          <p:cNvSpPr>
            <a:spLocks noChangeArrowheads="1"/>
          </p:cNvSpPr>
          <p:nvPr/>
        </p:nvSpPr>
        <p:spPr bwMode="auto">
          <a:xfrm>
            <a:off x="1535113" y="1206500"/>
            <a:ext cx="4586287" cy="169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SzPct val="100000"/>
              <a:defRPr>
                <a:solidFill>
                  <a:schemeClr val="tx1"/>
                </a:solidFill>
                <a:latin typeface="Calibri" panose="020F0502020204030204" pitchFamily="34" charset="0"/>
                <a:cs typeface="Calibri" panose="020F0502020204030204" pitchFamily="34" charset="0"/>
              </a:defRPr>
            </a:lvl1pPr>
            <a:lvl2pPr>
              <a:buSzPct val="100000"/>
              <a:defRPr>
                <a:solidFill>
                  <a:schemeClr val="tx1"/>
                </a:solidFill>
                <a:latin typeface="Calibri" panose="020F0502020204030204" pitchFamily="34" charset="0"/>
                <a:cs typeface="Calibri" panose="020F0502020204030204" pitchFamily="34" charset="0"/>
              </a:defRPr>
            </a:lvl2pPr>
            <a:lvl3pPr marL="547688" indent="-27305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0" lvl="1" eaLnBrk="1" hangingPunct="1">
              <a:spcAft>
                <a:spcPts val="1200"/>
              </a:spcAft>
            </a:pPr>
            <a:r>
              <a:rPr lang="es-US" altLang="en-US" b="1" dirty="0">
                <a:solidFill>
                  <a:srgbClr val="00529B"/>
                </a:solidFill>
                <a:latin typeface="Arial" panose="020B0604020202020204" pitchFamily="34" charset="0"/>
                <a:cs typeface="Arial" panose="020B0604020202020204" pitchFamily="34" charset="0"/>
              </a:rPr>
              <a:t>Planes de salud grupales (GHP)</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Jubilado</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Empleado activo</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Cobertura de continuación de COBRA (Ley Ómnibus Consolidada de Reconciliación Presupuestaria)</a:t>
            </a:r>
          </a:p>
        </p:txBody>
      </p:sp>
      <p:sp>
        <p:nvSpPr>
          <p:cNvPr id="71250" name="TextBox 10">
            <a:extLst>
              <a:ext uri="{FF2B5EF4-FFF2-40B4-BE49-F238E27FC236}">
                <a16:creationId xmlns:a16="http://schemas.microsoft.com/office/drawing/2014/main" id="{0D998407-EB99-8278-377D-B5ADEE872B9D}"/>
              </a:ext>
              <a:ext uri="{C183D7F6-B498-43B3-948B-1728B52AA6E4}">
                <adec:decorative xmlns:adec="http://schemas.microsoft.com/office/drawing/2017/decorative" val="1"/>
              </a:ext>
            </a:extLst>
          </p:cNvPr>
          <p:cNvSpPr>
            <a:spLocks noChangeArrowheads="1"/>
          </p:cNvSpPr>
          <p:nvPr/>
        </p:nvSpPr>
        <p:spPr bwMode="auto">
          <a:xfrm>
            <a:off x="6121400" y="1185863"/>
            <a:ext cx="5257800" cy="243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SzPct val="100000"/>
              <a:defRPr>
                <a:solidFill>
                  <a:schemeClr val="tx1"/>
                </a:solidFill>
                <a:latin typeface="Calibri" panose="020F0502020204030204" pitchFamily="34" charset="0"/>
                <a:cs typeface="Calibri" panose="020F0502020204030204" pitchFamily="34" charset="0"/>
              </a:defRPr>
            </a:lvl1pPr>
            <a:lvl2pPr>
              <a:buSzPct val="100000"/>
              <a:defRPr>
                <a:solidFill>
                  <a:schemeClr val="tx1"/>
                </a:solidFill>
                <a:latin typeface="Calibri" panose="020F0502020204030204" pitchFamily="34" charset="0"/>
                <a:cs typeface="Calibri" panose="020F0502020204030204" pitchFamily="34" charset="0"/>
              </a:defRPr>
            </a:lvl2pPr>
            <a:lvl3pPr marL="547688" indent="-27305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0" lvl="1" eaLnBrk="1" hangingPunct="1">
              <a:spcAft>
                <a:spcPts val="1200"/>
              </a:spcAft>
            </a:pPr>
            <a:r>
              <a:rPr lang="es-US" altLang="en-US" b="1" dirty="0">
                <a:solidFill>
                  <a:srgbClr val="00529B"/>
                </a:solidFill>
                <a:latin typeface="Arial" panose="020B0604020202020204" pitchFamily="34" charset="0"/>
                <a:cs typeface="Arial" panose="020B0604020202020204" pitchFamily="34" charset="0"/>
              </a:rPr>
              <a:t>Federal</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Medicare Parte A (Seguro de Hospital) o Parte B (Seguro Médico).</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Programa Federal de Neumoconiosis (pulmón negro)</a:t>
            </a:r>
          </a:p>
          <a:p>
            <a:pPr lvl="2" eaLnBrk="1" hangingPunct="1">
              <a:spcAft>
                <a:spcPts val="600"/>
              </a:spcAft>
              <a:buFont typeface="Wingdings" panose="05000000000000000000" pitchFamily="2" charset="2"/>
              <a:buChar char="§"/>
            </a:pPr>
            <a:r>
              <a:rPr lang="es-US" altLang="en-US" sz="1600" dirty="0" err="1">
                <a:solidFill>
                  <a:srgbClr val="00529B"/>
                </a:solidFill>
                <a:latin typeface="Arial" panose="020B0604020202020204" pitchFamily="34" charset="0"/>
                <a:cs typeface="Arial" panose="020B0604020202020204" pitchFamily="34" charset="0"/>
              </a:rPr>
              <a:t>Indian</a:t>
            </a:r>
            <a:r>
              <a:rPr lang="es-US" altLang="en-US" sz="1600" dirty="0">
                <a:solidFill>
                  <a:srgbClr val="00529B"/>
                </a:solidFill>
                <a:latin typeface="Arial" panose="020B0604020202020204" pitchFamily="34" charset="0"/>
                <a:cs typeface="Arial" panose="020B0604020202020204" pitchFamily="34" charset="0"/>
              </a:rPr>
              <a:t> </a:t>
            </a:r>
            <a:r>
              <a:rPr lang="es-US" altLang="en-US" sz="1600" dirty="0" err="1">
                <a:solidFill>
                  <a:srgbClr val="00529B"/>
                </a:solidFill>
                <a:latin typeface="Arial" panose="020B0604020202020204" pitchFamily="34" charset="0"/>
                <a:cs typeface="Arial" panose="020B0604020202020204" pitchFamily="34" charset="0"/>
              </a:rPr>
              <a:t>Health</a:t>
            </a:r>
            <a:r>
              <a:rPr lang="es-US" altLang="en-US" sz="1600" dirty="0">
                <a:solidFill>
                  <a:srgbClr val="00529B"/>
                </a:solidFill>
                <a:latin typeface="Arial" panose="020B0604020202020204" pitchFamily="34" charset="0"/>
                <a:cs typeface="Arial" panose="020B0604020202020204" pitchFamily="34" charset="0"/>
              </a:rPr>
              <a:t> </a:t>
            </a:r>
            <a:r>
              <a:rPr lang="es-US" altLang="en-US" sz="1600" dirty="0" err="1">
                <a:solidFill>
                  <a:srgbClr val="00529B"/>
                </a:solidFill>
                <a:latin typeface="Arial" panose="020B0604020202020204" pitchFamily="34" charset="0"/>
                <a:cs typeface="Arial" panose="020B0604020202020204" pitchFamily="34" charset="0"/>
              </a:rPr>
              <a:t>Services</a:t>
            </a:r>
            <a:r>
              <a:rPr lang="es-US" altLang="en-US" sz="1600" dirty="0">
                <a:solidFill>
                  <a:srgbClr val="00529B"/>
                </a:solidFill>
                <a:latin typeface="Arial" panose="020B0604020202020204" pitchFamily="34" charset="0"/>
                <a:cs typeface="Arial" panose="020B0604020202020204" pitchFamily="34" charset="0"/>
              </a:rPr>
              <a:t> (IHS)</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Beneficios para Veteranos</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Beneficios de TRICARE </a:t>
            </a:r>
            <a:r>
              <a:rPr lang="es-US" altLang="en-US" sz="1600" dirty="0" err="1">
                <a:solidFill>
                  <a:srgbClr val="00529B"/>
                </a:solidFill>
                <a:latin typeface="Arial" panose="020B0604020202020204" pitchFamily="34" charset="0"/>
                <a:cs typeface="Arial" panose="020B0604020202020204" pitchFamily="34" charset="0"/>
              </a:rPr>
              <a:t>for</a:t>
            </a:r>
            <a:r>
              <a:rPr lang="es-US" altLang="en-US" sz="1600" dirty="0">
                <a:solidFill>
                  <a:srgbClr val="00529B"/>
                </a:solidFill>
                <a:latin typeface="Arial" panose="020B0604020202020204" pitchFamily="34" charset="0"/>
                <a:cs typeface="Arial" panose="020B0604020202020204" pitchFamily="34" charset="0"/>
              </a:rPr>
              <a:t> </a:t>
            </a:r>
            <a:r>
              <a:rPr lang="es-US" altLang="en-US" sz="1600" dirty="0" err="1">
                <a:solidFill>
                  <a:srgbClr val="00529B"/>
                </a:solidFill>
                <a:latin typeface="Arial" panose="020B0604020202020204" pitchFamily="34" charset="0"/>
                <a:cs typeface="Arial" panose="020B0604020202020204" pitchFamily="34" charset="0"/>
              </a:rPr>
              <a:t>Life</a:t>
            </a:r>
            <a:r>
              <a:rPr lang="es-US" altLang="en-US" sz="1600" dirty="0">
                <a:solidFill>
                  <a:srgbClr val="00529B"/>
                </a:solidFill>
                <a:latin typeface="Arial" panose="020B0604020202020204" pitchFamily="34" charset="0"/>
                <a:cs typeface="Arial" panose="020B0604020202020204" pitchFamily="34" charset="0"/>
              </a:rPr>
              <a:t> (TFL)</a:t>
            </a:r>
          </a:p>
        </p:txBody>
      </p:sp>
      <p:sp>
        <p:nvSpPr>
          <p:cNvPr id="71251" name="TextBox 11">
            <a:extLst>
              <a:ext uri="{FF2B5EF4-FFF2-40B4-BE49-F238E27FC236}">
                <a16:creationId xmlns:a16="http://schemas.microsoft.com/office/drawing/2014/main" id="{4BFF3393-7858-7D1C-9094-018D47767AF4}"/>
              </a:ext>
              <a:ext uri="{C183D7F6-B498-43B3-948B-1728B52AA6E4}">
                <adec:decorative xmlns:adec="http://schemas.microsoft.com/office/drawing/2017/decorative" val="1"/>
              </a:ext>
            </a:extLst>
          </p:cNvPr>
          <p:cNvSpPr>
            <a:spLocks noChangeArrowheads="1"/>
          </p:cNvSpPr>
          <p:nvPr/>
        </p:nvSpPr>
        <p:spPr bwMode="auto">
          <a:xfrm>
            <a:off x="1535113" y="4111625"/>
            <a:ext cx="4586287" cy="182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SzPct val="100000"/>
              <a:defRPr>
                <a:solidFill>
                  <a:schemeClr val="tx1"/>
                </a:solidFill>
                <a:latin typeface="Calibri" panose="020F0502020204030204" pitchFamily="34" charset="0"/>
                <a:cs typeface="Calibri" panose="020F0502020204030204" pitchFamily="34" charset="0"/>
              </a:defRPr>
            </a:lvl1pPr>
            <a:lvl2pPr>
              <a:buSzPct val="100000"/>
              <a:defRPr>
                <a:solidFill>
                  <a:schemeClr val="tx1"/>
                </a:solidFill>
                <a:latin typeface="Calibri" panose="020F0502020204030204" pitchFamily="34" charset="0"/>
                <a:cs typeface="Calibri" panose="020F0502020204030204" pitchFamily="34" charset="0"/>
              </a:defRPr>
            </a:lvl2pPr>
            <a:lvl3pPr marL="547688" indent="-27305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0" lvl="1" eaLnBrk="1" hangingPunct="1">
              <a:lnSpc>
                <a:spcPct val="90000"/>
              </a:lnSpc>
              <a:spcAft>
                <a:spcPts val="1200"/>
              </a:spcAft>
            </a:pPr>
            <a:r>
              <a:rPr lang="es-US" altLang="en-US" b="1" dirty="0">
                <a:solidFill>
                  <a:srgbClr val="00529B"/>
                </a:solidFill>
                <a:latin typeface="Arial" panose="020B0604020202020204" pitchFamily="34" charset="0"/>
                <a:cs typeface="Arial" panose="020B0604020202020204" pitchFamily="34" charset="0"/>
              </a:rPr>
              <a:t>Estatal</a:t>
            </a:r>
          </a:p>
          <a:p>
            <a:pPr lvl="2" eaLnBrk="1" hangingPunct="1">
              <a:lnSpc>
                <a:spcPct val="90000"/>
              </a:lnSpc>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Programas de Medicaid</a:t>
            </a:r>
          </a:p>
          <a:p>
            <a:pPr lvl="2" eaLnBrk="1" hangingPunct="1">
              <a:lnSpc>
                <a:spcPct val="90000"/>
              </a:lnSpc>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Programas estatales de asistencia farmacéutica (SPAP)</a:t>
            </a:r>
          </a:p>
          <a:p>
            <a:pPr lvl="2" eaLnBrk="1" hangingPunct="1">
              <a:lnSpc>
                <a:spcPct val="90000"/>
              </a:lnSpc>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Programas de Asistencia para Medicamentos contra el SIDA (ADAP)</a:t>
            </a:r>
          </a:p>
          <a:p>
            <a:pPr lvl="2" eaLnBrk="1" hangingPunct="1">
              <a:lnSpc>
                <a:spcPct val="90000"/>
              </a:lnSpc>
              <a:spcAft>
                <a:spcPts val="1200"/>
              </a:spcAft>
              <a:buFont typeface="Wingdings" panose="05000000000000000000" pitchFamily="2" charset="2"/>
              <a:buChar char="§"/>
            </a:pPr>
            <a:endParaRPr lang="en-US" altLang="en-US" sz="2400" dirty="0">
              <a:solidFill>
                <a:srgbClr val="00529B"/>
              </a:solidFill>
              <a:latin typeface="Arial" panose="020B0604020202020204" pitchFamily="34" charset="0"/>
              <a:cs typeface="Arial" panose="020B0604020202020204" pitchFamily="34" charset="0"/>
            </a:endParaRPr>
          </a:p>
        </p:txBody>
      </p:sp>
      <p:sp>
        <p:nvSpPr>
          <p:cNvPr id="71252" name="TextBox 13">
            <a:extLst>
              <a:ext uri="{FF2B5EF4-FFF2-40B4-BE49-F238E27FC236}">
                <a16:creationId xmlns:a16="http://schemas.microsoft.com/office/drawing/2014/main" id="{553BBA87-BF37-25E1-F495-6ED67277592C}"/>
              </a:ext>
              <a:ext uri="{C183D7F6-B498-43B3-948B-1728B52AA6E4}">
                <adec:decorative xmlns:adec="http://schemas.microsoft.com/office/drawing/2017/decorative" val="1"/>
              </a:ext>
            </a:extLst>
          </p:cNvPr>
          <p:cNvSpPr>
            <a:spLocks noChangeArrowheads="1"/>
          </p:cNvSpPr>
          <p:nvPr/>
        </p:nvSpPr>
        <p:spPr bwMode="auto">
          <a:xfrm>
            <a:off x="6121400" y="4111625"/>
            <a:ext cx="5087938" cy="184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SzPct val="100000"/>
              <a:defRPr>
                <a:solidFill>
                  <a:schemeClr val="tx1"/>
                </a:solidFill>
                <a:latin typeface="Calibri" panose="020F0502020204030204" pitchFamily="34" charset="0"/>
                <a:cs typeface="Calibri" panose="020F0502020204030204" pitchFamily="34" charset="0"/>
              </a:defRPr>
            </a:lvl1pPr>
            <a:lvl2pPr>
              <a:buSzPct val="100000"/>
              <a:defRPr>
                <a:solidFill>
                  <a:schemeClr val="tx1"/>
                </a:solidFill>
                <a:latin typeface="Calibri" panose="020F0502020204030204" pitchFamily="34" charset="0"/>
                <a:cs typeface="Calibri" panose="020F0502020204030204" pitchFamily="34" charset="0"/>
              </a:defRPr>
            </a:lvl2pPr>
            <a:lvl3pPr marL="547688" indent="-27305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marL="0" lvl="1" eaLnBrk="1" hangingPunct="1">
              <a:spcAft>
                <a:spcPts val="1200"/>
              </a:spcAft>
            </a:pPr>
            <a:r>
              <a:rPr lang="es-US" altLang="en-US" b="1" dirty="0">
                <a:solidFill>
                  <a:srgbClr val="00529B"/>
                </a:solidFill>
                <a:latin typeface="Arial" panose="020B0604020202020204" pitchFamily="34" charset="0"/>
                <a:cs typeface="Arial" panose="020B0604020202020204" pitchFamily="34" charset="0"/>
              </a:rPr>
              <a:t>Otros</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Sin culpa/Responsabilidad Civil</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Seguro de Accidentes de Trabajo</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Organizaciones benéficas</a:t>
            </a:r>
          </a:p>
          <a:p>
            <a:pPr lvl="2" eaLnBrk="1" hangingPunct="1">
              <a:spcAft>
                <a:spcPts val="600"/>
              </a:spcAft>
              <a:buFont typeface="Wingdings" panose="05000000000000000000" pitchFamily="2" charset="2"/>
              <a:buChar char="§"/>
            </a:pPr>
            <a:r>
              <a:rPr lang="es-US" altLang="en-US" sz="1600" dirty="0">
                <a:solidFill>
                  <a:srgbClr val="00529B"/>
                </a:solidFill>
                <a:latin typeface="Arial" panose="020B0604020202020204" pitchFamily="34" charset="0"/>
                <a:cs typeface="Arial" panose="020B0604020202020204" pitchFamily="34" charset="0"/>
              </a:rPr>
              <a:t>Programas de Asistencia al Paciente (PAP)</a:t>
            </a:r>
          </a:p>
        </p:txBody>
      </p:sp>
      <p:cxnSp>
        <p:nvCxnSpPr>
          <p:cNvPr id="71253" name="Straight Connector 14">
            <a:extLst>
              <a:ext uri="{FF2B5EF4-FFF2-40B4-BE49-F238E27FC236}">
                <a16:creationId xmlns:a16="http://schemas.microsoft.com/office/drawing/2014/main" id="{95DBABF3-373D-E48C-9059-749CAC605752}"/>
              </a:ext>
              <a:ext uri="{C183D7F6-B498-43B3-948B-1728B52AA6E4}">
                <adec:decorative xmlns:adec="http://schemas.microsoft.com/office/drawing/2017/decorative" val="1"/>
              </a:ext>
            </a:extLst>
          </p:cNvPr>
          <p:cNvCxnSpPr>
            <a:cxnSpLocks noChangeShapeType="1"/>
          </p:cNvCxnSpPr>
          <p:nvPr/>
        </p:nvCxnSpPr>
        <p:spPr bwMode="auto">
          <a:xfrm>
            <a:off x="1363663" y="4022725"/>
            <a:ext cx="9990137" cy="0"/>
          </a:xfrm>
          <a:prstGeom prst="line">
            <a:avLst/>
          </a:prstGeom>
          <a:noFill/>
          <a:ln w="28575" algn="ctr">
            <a:solidFill>
              <a:srgbClr val="FEC736"/>
            </a:solidFill>
            <a:round/>
            <a:headEnd/>
            <a:tailEnd/>
          </a:ln>
          <a:extLst>
            <a:ext uri="{909E8E84-426E-40DD-AFC4-6F175D3DCCD1}">
              <a14:hiddenFill xmlns:a14="http://schemas.microsoft.com/office/drawing/2010/main">
                <a:noFill/>
              </a14:hiddenFill>
            </a:ext>
          </a:extLst>
        </p:spPr>
      </p:cxnSp>
      <p:cxnSp>
        <p:nvCxnSpPr>
          <p:cNvPr id="71254" name="Straight Connector 15">
            <a:extLst>
              <a:ext uri="{FF2B5EF4-FFF2-40B4-BE49-F238E27FC236}">
                <a16:creationId xmlns:a16="http://schemas.microsoft.com/office/drawing/2014/main" id="{8D8CEF9B-EC05-309E-40EC-5EFC02BC6B6B}"/>
              </a:ext>
              <a:ext uri="{C183D7F6-B498-43B3-948B-1728B52AA6E4}">
                <adec:decorative xmlns:adec="http://schemas.microsoft.com/office/drawing/2017/decorative" val="1"/>
              </a:ext>
            </a:extLst>
          </p:cNvPr>
          <p:cNvCxnSpPr>
            <a:cxnSpLocks noChangeShapeType="1"/>
          </p:cNvCxnSpPr>
          <p:nvPr/>
        </p:nvCxnSpPr>
        <p:spPr bwMode="auto">
          <a:xfrm flipH="1">
            <a:off x="6121400" y="1104900"/>
            <a:ext cx="0" cy="4900613"/>
          </a:xfrm>
          <a:prstGeom prst="line">
            <a:avLst/>
          </a:prstGeom>
          <a:noFill/>
          <a:ln w="28575" algn="ctr">
            <a:solidFill>
              <a:srgbClr val="FEC736"/>
            </a:solidFill>
            <a:round/>
            <a:headEnd/>
            <a:tailEnd/>
          </a:ln>
          <a:extLst>
            <a:ext uri="{909E8E84-426E-40DD-AFC4-6F175D3DCCD1}">
              <a14:hiddenFill xmlns:a14="http://schemas.microsoft.com/office/drawing/2010/main">
                <a:noFill/>
              </a14:hiddenFill>
            </a:ext>
          </a:extLst>
        </p:spPr>
      </p:cxnSp>
      <p:sp>
        <p:nvSpPr>
          <p:cNvPr id="108554" name="Slide Number Placeholder 4">
            <a:extLst>
              <a:ext uri="{FF2B5EF4-FFF2-40B4-BE49-F238E27FC236}">
                <a16:creationId xmlns:a16="http://schemas.microsoft.com/office/drawing/2014/main" id="{08275A92-867F-B239-72BA-496B4252B976}"/>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AD0DE984-70C1-4A17-A20C-6ECFB464BE5E}" type="slidenum">
              <a:rPr lang="en-US" altLang="en-US">
                <a:solidFill>
                  <a:srgbClr val="8FAADC"/>
                </a:solidFill>
                <a:latin typeface="Arial" panose="020B0604020202020204" pitchFamily="34" charset="0"/>
                <a:cs typeface="Arial" panose="020B0604020202020204" pitchFamily="34" charset="0"/>
              </a:rPr>
              <a:pPr/>
              <a:t>36</a:t>
            </a:fld>
            <a:endParaRPr lang="en-US" altLang="en-US">
              <a:solidFill>
                <a:srgbClr val="8FAADC"/>
              </a:solidFill>
              <a:latin typeface="Arial" panose="020B0604020202020204" pitchFamily="34" charset="0"/>
              <a:cs typeface="Arial" panose="020B0604020202020204" pitchFamily="34" charset="0"/>
            </a:endParaRPr>
          </a:p>
        </p:txBody>
      </p:sp>
      <p:sp>
        <p:nvSpPr>
          <p:cNvPr id="108555" name="Footer Placeholder 2">
            <a:extLst>
              <a:ext uri="{FF2B5EF4-FFF2-40B4-BE49-F238E27FC236}">
                <a16:creationId xmlns:a16="http://schemas.microsoft.com/office/drawing/2014/main" id="{C7CFB768-2C73-6117-D20B-5E929FB125CD}"/>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08556" name="Date Placeholder 1">
            <a:extLst>
              <a:ext uri="{FF2B5EF4-FFF2-40B4-BE49-F238E27FC236}">
                <a16:creationId xmlns:a16="http://schemas.microsoft.com/office/drawing/2014/main" id="{3ECC5151-DAE2-4145-2234-4C4DA84D7D2B}"/>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withEffect">
                                  <p:stCondLst>
                                    <p:cond delay="0"/>
                                  </p:stCondLst>
                                  <p:childTnLst>
                                    <p:set>
                                      <p:cBhvr>
                                        <p:cTn id="6" dur="1" fill="hold">
                                          <p:stCondLst>
                                            <p:cond delay="499"/>
                                          </p:stCondLst>
                                        </p:cTn>
                                        <p:tgtEl>
                                          <p:spTgt spid="71248"/>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71253"/>
                                        </p:tgtEl>
                                        <p:attrNameLst>
                                          <p:attrName>style.visibility</p:attrName>
                                        </p:attrNameLst>
                                      </p:cBhvr>
                                      <p:to>
                                        <p:strVal val="visible"/>
                                      </p:to>
                                    </p:set>
                                    <p:animEffect transition="in" filter="wipe(right)">
                                      <p:cBhvr>
                                        <p:cTn id="9" dur="500"/>
                                        <p:tgtEl>
                                          <p:spTgt spid="71253"/>
                                        </p:tgtEl>
                                      </p:cBhvr>
                                    </p:animEffect>
                                  </p:childTnLst>
                                </p:cTn>
                              </p:par>
                              <p:par>
                                <p:cTn id="10" presetID="22" presetClass="entr" presetSubtype="2" fill="hold" nodeType="withEffect">
                                  <p:stCondLst>
                                    <p:cond delay="0"/>
                                  </p:stCondLst>
                                  <p:childTnLst>
                                    <p:set>
                                      <p:cBhvr>
                                        <p:cTn id="11" dur="1" fill="hold">
                                          <p:stCondLst>
                                            <p:cond delay="0"/>
                                          </p:stCondLst>
                                        </p:cTn>
                                        <p:tgtEl>
                                          <p:spTgt spid="71254"/>
                                        </p:tgtEl>
                                        <p:attrNameLst>
                                          <p:attrName>style.visibility</p:attrName>
                                        </p:attrNameLst>
                                      </p:cBhvr>
                                      <p:to>
                                        <p:strVal val="visible"/>
                                      </p:to>
                                    </p:set>
                                    <p:animEffect transition="in" filter="wipe(right)">
                                      <p:cBhvr>
                                        <p:cTn id="12" dur="500"/>
                                        <p:tgtEl>
                                          <p:spTgt spid="712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71249"/>
                                        </p:tgtEl>
                                        <p:attrNameLst>
                                          <p:attrName>style.visibility</p:attrName>
                                        </p:attrNameLst>
                                      </p:cBhvr>
                                      <p:to>
                                        <p:strVal val="visible"/>
                                      </p:to>
                                    </p:set>
                                    <p:animEffect transition="in" filter="fade">
                                      <p:cBhvr>
                                        <p:cTn id="17" dur="500"/>
                                        <p:tgtEl>
                                          <p:spTgt spid="712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71250"/>
                                        </p:tgtEl>
                                        <p:attrNameLst>
                                          <p:attrName>style.visibility</p:attrName>
                                        </p:attrNameLst>
                                      </p:cBhvr>
                                      <p:to>
                                        <p:strVal val="visible"/>
                                      </p:to>
                                    </p:set>
                                    <p:animEffect transition="in" filter="fade">
                                      <p:cBhvr>
                                        <p:cTn id="22" dur="500"/>
                                        <p:tgtEl>
                                          <p:spTgt spid="712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71251"/>
                                        </p:tgtEl>
                                        <p:attrNameLst>
                                          <p:attrName>style.visibility</p:attrName>
                                        </p:attrNameLst>
                                      </p:cBhvr>
                                      <p:to>
                                        <p:strVal val="visible"/>
                                      </p:to>
                                    </p:set>
                                    <p:animEffect transition="in" filter="fade">
                                      <p:cBhvr>
                                        <p:cTn id="27" dur="500"/>
                                        <p:tgtEl>
                                          <p:spTgt spid="712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71252"/>
                                        </p:tgtEl>
                                        <p:attrNameLst>
                                          <p:attrName>style.visibility</p:attrName>
                                        </p:attrNameLst>
                                      </p:cBhvr>
                                      <p:to>
                                        <p:strVal val="visible"/>
                                      </p:to>
                                    </p:set>
                                    <p:animEffect transition="in" filter="fade">
                                      <p:cBhvr>
                                        <p:cTn id="32" dur="500"/>
                                        <p:tgtEl>
                                          <p:spTgt spid="71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48" grpId="0" animBg="1" autoUpdateAnimBg="0"/>
      <p:bldP spid="71249" grpId="0" animBg="1"/>
      <p:bldP spid="71249" grpId="1"/>
      <p:bldP spid="71250" grpId="0" animBg="1"/>
      <p:bldP spid="71250" grpId="1"/>
      <p:bldP spid="71251" grpId="0" animBg="1"/>
      <p:bldP spid="71251" grpId="1"/>
      <p:bldP spid="71252" grpId="0" animBg="1"/>
      <p:bldP spid="71252" grpId="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Title 3">
            <a:extLst>
              <a:ext uri="{FF2B5EF4-FFF2-40B4-BE49-F238E27FC236}">
                <a16:creationId xmlns:a16="http://schemas.microsoft.com/office/drawing/2014/main" id="{26000892-9242-51EB-C2BF-A5C8C0234E8E}"/>
              </a:ext>
            </a:extLst>
          </p:cNvPr>
          <p:cNvSpPr>
            <a:spLocks noGrp="1" noChangeArrowheads="1"/>
          </p:cNvSpPr>
          <p:nvPr>
            <p:ph type="title" idx="4294967295"/>
          </p:nvPr>
        </p:nvSpPr>
        <p:spPr>
          <a:xfrm>
            <a:off x="838200" y="222250"/>
            <a:ext cx="10515600" cy="633413"/>
          </a:xfrm>
        </p:spPr>
        <p:txBody>
          <a:bodyPr/>
          <a:lstStyle/>
          <a:p>
            <a:pPr eaLnBrk="1" hangingPunct="1"/>
            <a:r>
              <a:rPr lang="es-US" altLang="en-US" sz="3000"/>
              <a:t>Consideraciones importantes sobre la cobertura de medicamentos para jubilados</a:t>
            </a:r>
          </a:p>
        </p:txBody>
      </p:sp>
      <p:sp>
        <p:nvSpPr>
          <p:cNvPr id="72285" name="Content Placeholder 4">
            <a:extLst>
              <a:ext uri="{FF2B5EF4-FFF2-40B4-BE49-F238E27FC236}">
                <a16:creationId xmlns:a16="http://schemas.microsoft.com/office/drawing/2014/main" id="{BBEC9F11-686A-45D2-C55B-084F6535BBEC}"/>
              </a:ext>
            </a:extLst>
          </p:cNvPr>
          <p:cNvSpPr>
            <a:spLocks noGrp="1" noChangeArrowheads="1"/>
          </p:cNvSpPr>
          <p:nvPr>
            <p:ph sz="half" idx="4294967295"/>
          </p:nvPr>
        </p:nvSpPr>
        <p:spPr>
          <a:xfrm>
            <a:off x="639763" y="1284288"/>
            <a:ext cx="5096197" cy="1916112"/>
          </a:xfrm>
        </p:spPr>
        <p:txBody>
          <a:bodyPr/>
          <a:lstStyle/>
          <a:p>
            <a:pPr marL="273050" indent="-273050" defTabSz="685800" eaLnBrk="1" hangingPunct="1">
              <a:lnSpc>
                <a:spcPct val="100000"/>
              </a:lnSpc>
              <a:spcBef>
                <a:spcPct val="0"/>
              </a:spcBef>
              <a:spcAft>
                <a:spcPts val="1200"/>
              </a:spcAft>
            </a:pPr>
            <a:r>
              <a:rPr lang="es-US" altLang="en-US" sz="2400" dirty="0">
                <a:solidFill>
                  <a:srgbClr val="00529B"/>
                </a:solidFill>
              </a:rPr>
              <a:t>Si pierde su cobertura acreditable de medicamentos, tendrá un Período de Inscripción Especial (SEP) para obtener la cobertura de medicamentos de Medicare</a:t>
            </a:r>
          </a:p>
        </p:txBody>
      </p:sp>
      <p:sp>
        <p:nvSpPr>
          <p:cNvPr id="72286" name="Content Placeholder 4">
            <a:extLst>
              <a:ext uri="{FF2B5EF4-FFF2-40B4-BE49-F238E27FC236}">
                <a16:creationId xmlns:a16="http://schemas.microsoft.com/office/drawing/2014/main" id="{3C1AA3BA-AB77-9193-3EA6-E9FD422B6558}"/>
              </a:ext>
            </a:extLst>
          </p:cNvPr>
          <p:cNvSpPr>
            <a:spLocks noChangeArrowheads="1"/>
          </p:cNvSpPr>
          <p:nvPr/>
        </p:nvSpPr>
        <p:spPr bwMode="auto">
          <a:xfrm>
            <a:off x="5859463" y="1284289"/>
            <a:ext cx="6213201" cy="2432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73050" indent="-273050" defTabSz="685800">
              <a:buSzPct val="100000"/>
              <a:defRPr>
                <a:solidFill>
                  <a:schemeClr val="tx1"/>
                </a:solidFill>
                <a:latin typeface="Calibri" panose="020F0502020204030204" pitchFamily="34" charset="0"/>
                <a:cs typeface="Calibri" panose="020F0502020204030204" pitchFamily="34" charset="0"/>
              </a:defRPr>
            </a:lvl1pPr>
            <a:lvl2pPr marL="547688" indent="-2730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Aft>
                <a:spcPts val="600"/>
              </a:spcAft>
              <a:buClr>
                <a:srgbClr val="00539A"/>
              </a:buClr>
              <a:buFont typeface="Wingdings" panose="05000000000000000000" pitchFamily="2" charset="2"/>
              <a:buChar char="§"/>
            </a:pPr>
            <a:r>
              <a:rPr lang="es-US" altLang="en-US" sz="2400" dirty="0">
                <a:solidFill>
                  <a:srgbClr val="00529B"/>
                </a:solidFill>
                <a:latin typeface="+mj-ea"/>
                <a:ea typeface="+mj-ea"/>
                <a:cs typeface="Arial" panose="020B0604020202020204" pitchFamily="34" charset="0"/>
              </a:rPr>
              <a:t>Las personas que cancelan la cobertura de medicamentos para jubilados pueden:</a:t>
            </a:r>
          </a:p>
          <a:p>
            <a:pPr lvl="1" eaLnBrk="1" hangingPunct="1">
              <a:spcAft>
                <a:spcPts val="600"/>
              </a:spcAft>
              <a:buFont typeface="Arial" panose="020B0604020202020204" pitchFamily="34" charset="0"/>
              <a:buChar char="•"/>
            </a:pPr>
            <a:r>
              <a:rPr lang="es-US" altLang="en-US" sz="2200" dirty="0">
                <a:solidFill>
                  <a:srgbClr val="00529B"/>
                </a:solidFill>
                <a:latin typeface="+mj-ea"/>
                <a:ea typeface="+mj-ea"/>
                <a:cs typeface="Arial" panose="020B0604020202020204" pitchFamily="34" charset="0"/>
              </a:rPr>
              <a:t>Perder la cobertura de salud </a:t>
            </a:r>
            <a:r>
              <a:rPr lang="es-US" altLang="en-US" sz="2200" dirty="0" err="1">
                <a:solidFill>
                  <a:srgbClr val="00529B"/>
                </a:solidFill>
                <a:latin typeface="+mj-ea"/>
                <a:ea typeface="+mj-ea"/>
                <a:cs typeface="Arial" panose="020B0604020202020204" pitchFamily="34" charset="0"/>
              </a:rPr>
              <a:t>tambien</a:t>
            </a:r>
            <a:endParaRPr lang="es-US" altLang="en-US" sz="2200" dirty="0">
              <a:solidFill>
                <a:srgbClr val="00529B"/>
              </a:solidFill>
              <a:latin typeface="+mj-ea"/>
              <a:ea typeface="+mj-ea"/>
              <a:cs typeface="Arial" panose="020B0604020202020204" pitchFamily="34" charset="0"/>
            </a:endParaRPr>
          </a:p>
          <a:p>
            <a:pPr lvl="1" eaLnBrk="1" hangingPunct="1">
              <a:spcAft>
                <a:spcPts val="600"/>
              </a:spcAft>
              <a:buFont typeface="Arial" panose="020B0604020202020204" pitchFamily="34" charset="0"/>
              <a:buChar char="•"/>
            </a:pPr>
            <a:r>
              <a:rPr lang="es-US" altLang="en-US" sz="2200" dirty="0">
                <a:solidFill>
                  <a:srgbClr val="00529B"/>
                </a:solidFill>
                <a:latin typeface="+mj-ea"/>
                <a:ea typeface="+mj-ea"/>
                <a:cs typeface="Arial" panose="020B0604020202020204" pitchFamily="34" charset="0"/>
              </a:rPr>
              <a:t>No poder recuperarlo</a:t>
            </a:r>
          </a:p>
          <a:p>
            <a:pPr lvl="1" eaLnBrk="1" hangingPunct="1">
              <a:spcAft>
                <a:spcPts val="600"/>
              </a:spcAft>
              <a:buFont typeface="Arial" panose="020B0604020202020204" pitchFamily="34" charset="0"/>
              <a:buChar char="•"/>
            </a:pPr>
            <a:r>
              <a:rPr lang="es-US" altLang="en-US" sz="2200" dirty="0">
                <a:solidFill>
                  <a:srgbClr val="00529B"/>
                </a:solidFill>
                <a:latin typeface="+mj-ea"/>
                <a:ea typeface="+mj-ea"/>
                <a:cs typeface="Arial" panose="020B0604020202020204" pitchFamily="34" charset="0"/>
              </a:rPr>
              <a:t>Causar la pérdida de cobertura a los miembros de la familia</a:t>
            </a:r>
          </a:p>
        </p:txBody>
      </p:sp>
      <p:sp>
        <p:nvSpPr>
          <p:cNvPr id="110597" name="Content Placeholder 4">
            <a:extLst>
              <a:ext uri="{FF2B5EF4-FFF2-40B4-BE49-F238E27FC236}">
                <a16:creationId xmlns:a16="http://schemas.microsoft.com/office/drawing/2014/main" id="{4C33B2C4-38E0-308E-F6F6-3064FCFE1EFF}"/>
              </a:ext>
            </a:extLst>
          </p:cNvPr>
          <p:cNvSpPr>
            <a:spLocks noChangeArrowheads="1"/>
          </p:cNvSpPr>
          <p:nvPr/>
        </p:nvSpPr>
        <p:spPr bwMode="auto">
          <a:xfrm>
            <a:off x="871538" y="3649018"/>
            <a:ext cx="10409038" cy="572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685800">
              <a:buSzPct val="100000"/>
              <a:defRPr>
                <a:solidFill>
                  <a:schemeClr val="tx1"/>
                </a:solidFill>
                <a:latin typeface="Calibri" panose="020F0502020204030204" pitchFamily="34" charset="0"/>
                <a:cs typeface="Calibri" panose="020F0502020204030204" pitchFamily="34" charset="0"/>
              </a:defRPr>
            </a:lvl1pPr>
            <a:lvl2pPr marL="742950" indent="-2857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buClr>
                <a:srgbClr val="00539A"/>
              </a:buClr>
              <a:buFont typeface="Wingdings" panose="05000000000000000000" pitchFamily="2" charset="2"/>
              <a:buNone/>
            </a:pPr>
            <a:r>
              <a:rPr lang="es-US" altLang="en-US" sz="2400" b="1" dirty="0">
                <a:solidFill>
                  <a:srgbClr val="00529B"/>
                </a:solidFill>
                <a:latin typeface="+mj-ea"/>
                <a:ea typeface="+mj-ea"/>
                <a:cs typeface="Arial" panose="020B0604020202020204" pitchFamily="34" charset="0"/>
              </a:rPr>
              <a:t>La mayoría de los planes para jubilados ofrecen cobertura </a:t>
            </a:r>
            <a:br>
              <a:rPr lang="es-US" altLang="en-US" sz="2400" b="1" dirty="0">
                <a:solidFill>
                  <a:srgbClr val="00529B"/>
                </a:solidFill>
                <a:latin typeface="+mj-ea"/>
                <a:ea typeface="+mj-ea"/>
                <a:cs typeface="Arial" panose="020B0604020202020204" pitchFamily="34" charset="0"/>
              </a:rPr>
            </a:br>
            <a:r>
              <a:rPr lang="es-US" altLang="en-US" sz="2400" b="1" dirty="0">
                <a:solidFill>
                  <a:srgbClr val="00529B"/>
                </a:solidFill>
                <a:latin typeface="+mj-ea"/>
                <a:ea typeface="+mj-ea"/>
                <a:cs typeface="Arial" panose="020B0604020202020204" pitchFamily="34" charset="0"/>
              </a:rPr>
              <a:t>acreditable para toda la familia</a:t>
            </a:r>
          </a:p>
        </p:txBody>
      </p:sp>
      <p:sp>
        <p:nvSpPr>
          <p:cNvPr id="72288" name="Rectangle: Rounded Corners 11" descr="Cada año, recibirá un aviso si tiene cobertura de medicamentos a través de &#10;un empleador, sindicato u otro GHP&#10;">
            <a:extLst>
              <a:ext uri="{FF2B5EF4-FFF2-40B4-BE49-F238E27FC236}">
                <a16:creationId xmlns:a16="http://schemas.microsoft.com/office/drawing/2014/main" id="{79E9310D-6754-735C-C27F-2C84F44501EB}"/>
              </a:ext>
              <a:ext uri="{C183D7F6-B498-43B3-948B-1728B52AA6E4}">
                <adec:decorative xmlns:adec="http://schemas.microsoft.com/office/drawing/2017/decorative" val="0"/>
              </a:ext>
            </a:extLst>
          </p:cNvPr>
          <p:cNvSpPr>
            <a:spLocks noChangeArrowheads="1"/>
          </p:cNvSpPr>
          <p:nvPr/>
        </p:nvSpPr>
        <p:spPr bwMode="auto">
          <a:xfrm>
            <a:off x="838200" y="4556125"/>
            <a:ext cx="3341688" cy="1493838"/>
          </a:xfrm>
          <a:prstGeom prst="roundRect">
            <a:avLst>
              <a:gd name="adj" fmla="val 16667"/>
            </a:avLst>
          </a:prstGeom>
          <a:noFill/>
          <a:ln w="38100" algn="ctr">
            <a:solidFill>
              <a:srgbClr val="FEC736"/>
            </a:solidFill>
            <a:round/>
            <a:headEnd/>
            <a:tailEnd/>
          </a:ln>
          <a:extLst>
            <a:ext uri="{909E8E84-426E-40DD-AFC4-6F175D3DCCD1}">
              <a14:hiddenFill xmlns:a14="http://schemas.microsoft.com/office/drawing/2010/main">
                <a:solidFill>
                  <a:srgbClr val="FFFFFF"/>
                </a:solidFill>
              </a14:hiddenFill>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lnSpc>
                <a:spcPts val="2000"/>
              </a:lnSpc>
              <a:spcAft>
                <a:spcPts val="600"/>
              </a:spcAft>
            </a:pPr>
            <a:r>
              <a:rPr lang="es-US" altLang="en-US" dirty="0">
                <a:solidFill>
                  <a:srgbClr val="00529B"/>
                </a:solidFill>
                <a:latin typeface="Arial" panose="020B0604020202020204" pitchFamily="34" charset="0"/>
                <a:cs typeface="Arial" panose="020B0604020202020204" pitchFamily="34" charset="0"/>
              </a:rPr>
              <a:t>Cada año, recibirá un aviso si tiene cobertura de medicamentos a través de </a:t>
            </a:r>
            <a:br>
              <a:rPr lang="es-US" altLang="en-US" dirty="0">
                <a:solidFill>
                  <a:srgbClr val="00529B"/>
                </a:solidFill>
                <a:latin typeface="Arial" panose="020B0604020202020204" pitchFamily="34" charset="0"/>
                <a:cs typeface="Arial" panose="020B0604020202020204" pitchFamily="34" charset="0"/>
              </a:rPr>
            </a:br>
            <a:r>
              <a:rPr lang="es-US" altLang="en-US" dirty="0">
                <a:solidFill>
                  <a:srgbClr val="00529B"/>
                </a:solidFill>
                <a:latin typeface="Arial" panose="020B0604020202020204" pitchFamily="34" charset="0"/>
                <a:cs typeface="Arial" panose="020B0604020202020204" pitchFamily="34" charset="0"/>
              </a:rPr>
              <a:t>un empleador, sindicato u otro GHP</a:t>
            </a:r>
          </a:p>
        </p:txBody>
      </p:sp>
      <p:sp>
        <p:nvSpPr>
          <p:cNvPr id="72289" name="Rectangle: Rounded Corners 12" descr="En este aviso se le informará si la cobertura de medicamentos que tiene se considera &quot;acreditable&quot;.">
            <a:extLst>
              <a:ext uri="{FF2B5EF4-FFF2-40B4-BE49-F238E27FC236}">
                <a16:creationId xmlns:a16="http://schemas.microsoft.com/office/drawing/2014/main" id="{69CF59DA-8662-9A6C-3EE2-D1F3B581EFB0}"/>
              </a:ext>
              <a:ext uri="{C183D7F6-B498-43B3-948B-1728B52AA6E4}">
                <adec:decorative xmlns:adec="http://schemas.microsoft.com/office/drawing/2017/decorative" val="0"/>
              </a:ext>
            </a:extLst>
          </p:cNvPr>
          <p:cNvSpPr>
            <a:spLocks noChangeArrowheads="1"/>
          </p:cNvSpPr>
          <p:nvPr/>
        </p:nvSpPr>
        <p:spPr bwMode="auto">
          <a:xfrm>
            <a:off x="4425950" y="4556125"/>
            <a:ext cx="3340100" cy="1493838"/>
          </a:xfrm>
          <a:prstGeom prst="roundRect">
            <a:avLst>
              <a:gd name="adj" fmla="val 16667"/>
            </a:avLst>
          </a:prstGeom>
          <a:noFill/>
          <a:ln w="38100" algn="ctr">
            <a:solidFill>
              <a:srgbClr val="FEC736"/>
            </a:solidFill>
            <a:round/>
            <a:headEnd/>
            <a:tailEnd/>
          </a:ln>
          <a:extLst>
            <a:ext uri="{909E8E84-426E-40DD-AFC4-6F175D3DCCD1}">
              <a14:hiddenFill xmlns:a14="http://schemas.microsoft.com/office/drawing/2010/main">
                <a:solidFill>
                  <a:srgbClr val="FFFFFF"/>
                </a:solidFill>
              </a14:hiddenFill>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pPr>
            <a:r>
              <a:rPr lang="es-US" altLang="en-US" dirty="0">
                <a:solidFill>
                  <a:srgbClr val="00529B"/>
                </a:solidFill>
                <a:latin typeface="Arial" panose="020B0604020202020204" pitchFamily="34" charset="0"/>
                <a:cs typeface="Arial" panose="020B0604020202020204" pitchFamily="34" charset="0"/>
              </a:rPr>
              <a:t>En este aviso se le informará si la cobertura de medicamentos que tiene se considera "acreditable".</a:t>
            </a:r>
          </a:p>
        </p:txBody>
      </p:sp>
      <p:sp>
        <p:nvSpPr>
          <p:cNvPr id="72290" name="Rectangle: Rounded Corners 13" descr="Consulte con su administrador de beneficios para obtener más información&#10;">
            <a:extLst>
              <a:ext uri="{FF2B5EF4-FFF2-40B4-BE49-F238E27FC236}">
                <a16:creationId xmlns:a16="http://schemas.microsoft.com/office/drawing/2014/main" id="{BEE4A1B9-D454-EB5D-CB6F-162A28ACDAE6}"/>
              </a:ext>
              <a:ext uri="{C183D7F6-B498-43B3-948B-1728B52AA6E4}">
                <adec:decorative xmlns:adec="http://schemas.microsoft.com/office/drawing/2017/decorative" val="0"/>
              </a:ext>
            </a:extLst>
          </p:cNvPr>
          <p:cNvSpPr>
            <a:spLocks noChangeArrowheads="1"/>
          </p:cNvSpPr>
          <p:nvPr/>
        </p:nvSpPr>
        <p:spPr bwMode="auto">
          <a:xfrm>
            <a:off x="8012318" y="4548093"/>
            <a:ext cx="3341687" cy="1493838"/>
          </a:xfrm>
          <a:prstGeom prst="roundRect">
            <a:avLst>
              <a:gd name="adj" fmla="val 16667"/>
            </a:avLst>
          </a:prstGeom>
          <a:noFill/>
          <a:ln w="38100" algn="ctr">
            <a:solidFill>
              <a:srgbClr val="FEC736"/>
            </a:solidFill>
            <a:round/>
            <a:headEnd/>
            <a:tailEnd/>
          </a:ln>
          <a:extLst>
            <a:ext uri="{909E8E84-426E-40DD-AFC4-6F175D3DCCD1}">
              <a14:hiddenFill xmlns:a14="http://schemas.microsoft.com/office/drawing/2010/main">
                <a:solidFill>
                  <a:srgbClr val="FFFFFF"/>
                </a:solidFill>
              </a14:hiddenFill>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pPr>
            <a:r>
              <a:rPr lang="es-US" altLang="en-US" dirty="0">
                <a:solidFill>
                  <a:srgbClr val="00529B"/>
                </a:solidFill>
                <a:latin typeface="Arial" panose="020B0604020202020204" pitchFamily="34" charset="0"/>
                <a:cs typeface="Arial" panose="020B0604020202020204" pitchFamily="34" charset="0"/>
              </a:rPr>
              <a:t>Consulte con su administrador de beneficios para obtener más información</a:t>
            </a:r>
          </a:p>
        </p:txBody>
      </p:sp>
      <p:sp>
        <p:nvSpPr>
          <p:cNvPr id="110601" name="Footer Placeholder 2">
            <a:extLst>
              <a:ext uri="{FF2B5EF4-FFF2-40B4-BE49-F238E27FC236}">
                <a16:creationId xmlns:a16="http://schemas.microsoft.com/office/drawing/2014/main" id="{DD60F54D-9C61-6B7F-06FC-5B643479BAA7}"/>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10602" name="Slide Number Placeholder 6">
            <a:extLst>
              <a:ext uri="{FF2B5EF4-FFF2-40B4-BE49-F238E27FC236}">
                <a16:creationId xmlns:a16="http://schemas.microsoft.com/office/drawing/2014/main" id="{B9BBA4E4-6178-028E-3029-595A3A1D2C8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5E0C6751-2DF9-4C98-A386-A692B3C8CE20}" type="slidenum">
              <a:rPr lang="en-US" altLang="en-US">
                <a:solidFill>
                  <a:srgbClr val="8FAADC"/>
                </a:solidFill>
                <a:latin typeface="Arial" panose="020B0604020202020204" pitchFamily="34" charset="0"/>
                <a:cs typeface="Arial" panose="020B0604020202020204" pitchFamily="34" charset="0"/>
              </a:rPr>
              <a:pPr/>
              <a:t>37</a:t>
            </a:fld>
            <a:endParaRPr lang="en-US" altLang="en-US">
              <a:solidFill>
                <a:srgbClr val="8FAADC"/>
              </a:solidFill>
              <a:latin typeface="Arial" panose="020B0604020202020204" pitchFamily="34" charset="0"/>
              <a:cs typeface="Arial" panose="020B0604020202020204" pitchFamily="34" charset="0"/>
            </a:endParaRPr>
          </a:p>
        </p:txBody>
      </p:sp>
      <p:sp>
        <p:nvSpPr>
          <p:cNvPr id="110603" name="Date Placeholder 1">
            <a:extLst>
              <a:ext uri="{FF2B5EF4-FFF2-40B4-BE49-F238E27FC236}">
                <a16:creationId xmlns:a16="http://schemas.microsoft.com/office/drawing/2014/main" id="{7DD962E4-B791-2BE0-FD58-D22A4F131BD7}"/>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285">
                                            <p:txEl>
                                              <p:pRg st="0" end="0"/>
                                            </p:txEl>
                                          </p:spTgt>
                                        </p:tgtEl>
                                        <p:attrNameLst>
                                          <p:attrName>style.visibility</p:attrName>
                                        </p:attrNameLst>
                                      </p:cBhvr>
                                      <p:to>
                                        <p:strVal val="visible"/>
                                      </p:to>
                                    </p:set>
                                    <p:animEffect transition="in" filter="fade">
                                      <p:cBhvr>
                                        <p:cTn id="7" dur="500"/>
                                        <p:tgtEl>
                                          <p:spTgt spid="72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286">
                                            <p:txEl>
                                              <p:pRg st="0" end="0"/>
                                            </p:txEl>
                                          </p:spTgt>
                                        </p:tgtEl>
                                        <p:attrNameLst>
                                          <p:attrName>style.visibility</p:attrName>
                                        </p:attrNameLst>
                                      </p:cBhvr>
                                      <p:to>
                                        <p:strVal val="visible"/>
                                      </p:to>
                                    </p:set>
                                    <p:animEffect transition="in" filter="fade">
                                      <p:cBhvr>
                                        <p:cTn id="12" dur="500"/>
                                        <p:tgtEl>
                                          <p:spTgt spid="722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286">
                                            <p:txEl>
                                              <p:pRg st="1" end="1"/>
                                            </p:txEl>
                                          </p:spTgt>
                                        </p:tgtEl>
                                        <p:attrNameLst>
                                          <p:attrName>style.visibility</p:attrName>
                                        </p:attrNameLst>
                                      </p:cBhvr>
                                      <p:to>
                                        <p:strVal val="visible"/>
                                      </p:to>
                                    </p:set>
                                    <p:animEffect transition="in" filter="fade">
                                      <p:cBhvr>
                                        <p:cTn id="17" dur="500"/>
                                        <p:tgtEl>
                                          <p:spTgt spid="7228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2286">
                                            <p:txEl>
                                              <p:pRg st="2" end="2"/>
                                            </p:txEl>
                                          </p:spTgt>
                                        </p:tgtEl>
                                        <p:attrNameLst>
                                          <p:attrName>style.visibility</p:attrName>
                                        </p:attrNameLst>
                                      </p:cBhvr>
                                      <p:to>
                                        <p:strVal val="visible"/>
                                      </p:to>
                                    </p:set>
                                    <p:animEffect transition="in" filter="fade">
                                      <p:cBhvr>
                                        <p:cTn id="20" dur="500"/>
                                        <p:tgtEl>
                                          <p:spTgt spid="7228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2286">
                                            <p:txEl>
                                              <p:pRg st="3" end="3"/>
                                            </p:txEl>
                                          </p:spTgt>
                                        </p:tgtEl>
                                        <p:attrNameLst>
                                          <p:attrName>style.visibility</p:attrName>
                                        </p:attrNameLst>
                                      </p:cBhvr>
                                      <p:to>
                                        <p:strVal val="visible"/>
                                      </p:to>
                                    </p:set>
                                    <p:animEffect transition="in" filter="fade">
                                      <p:cBhvr>
                                        <p:cTn id="23" dur="500"/>
                                        <p:tgtEl>
                                          <p:spTgt spid="72286">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2288"/>
                                        </p:tgtEl>
                                        <p:attrNameLst>
                                          <p:attrName>style.visibility</p:attrName>
                                        </p:attrNameLst>
                                      </p:cBhvr>
                                      <p:to>
                                        <p:strVal val="visible"/>
                                      </p:to>
                                    </p:set>
                                    <p:animEffect transition="in" filter="fade">
                                      <p:cBhvr>
                                        <p:cTn id="28" dur="500"/>
                                        <p:tgtEl>
                                          <p:spTgt spid="7228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72289"/>
                                        </p:tgtEl>
                                        <p:attrNameLst>
                                          <p:attrName>style.visibility</p:attrName>
                                        </p:attrNameLst>
                                      </p:cBhvr>
                                      <p:to>
                                        <p:strVal val="visible"/>
                                      </p:to>
                                    </p:set>
                                    <p:animEffect transition="in" filter="fade">
                                      <p:cBhvr>
                                        <p:cTn id="33" dur="500"/>
                                        <p:tgtEl>
                                          <p:spTgt spid="7228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72290"/>
                                        </p:tgtEl>
                                        <p:attrNameLst>
                                          <p:attrName>style.visibility</p:attrName>
                                        </p:attrNameLst>
                                      </p:cBhvr>
                                      <p:to>
                                        <p:strVal val="visible"/>
                                      </p:to>
                                    </p:set>
                                    <p:animEffect transition="in" filter="fade">
                                      <p:cBhvr>
                                        <p:cTn id="38" dur="500"/>
                                        <p:tgtEl>
                                          <p:spTgt spid="7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85" grpId="0" build="p"/>
      <p:bldP spid="72288" grpId="0" animBg="1"/>
      <p:bldP spid="72289" grpId="0" animBg="1"/>
      <p:bldP spid="72289" grpId="1" animBg="1"/>
      <p:bldP spid="72290" grpId="0" animBg="1"/>
      <p:bldP spid="7229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3">
            <a:extLst>
              <a:ext uri="{FF2B5EF4-FFF2-40B4-BE49-F238E27FC236}">
                <a16:creationId xmlns:a16="http://schemas.microsoft.com/office/drawing/2014/main" id="{0CC2EF98-F66B-05E6-F204-4B7E4CE72CF7}"/>
              </a:ext>
            </a:extLst>
          </p:cNvPr>
          <p:cNvSpPr>
            <a:spLocks noGrp="1" noChangeArrowheads="1"/>
          </p:cNvSpPr>
          <p:nvPr>
            <p:ph type="title" idx="4294967295"/>
          </p:nvPr>
        </p:nvSpPr>
        <p:spPr>
          <a:xfrm>
            <a:off x="0" y="34925"/>
            <a:ext cx="12192000" cy="922338"/>
          </a:xfrm>
        </p:spPr>
        <p:txBody>
          <a:bodyPr/>
          <a:lstStyle/>
          <a:p>
            <a:pPr eaLnBrk="1" hangingPunct="1"/>
            <a:r>
              <a:rPr lang="es-US" altLang="en-US" sz="2800"/>
              <a:t>Coordinación de los beneficios de medicamentos con la cobertura de medicamentos de Medicare (Parte D)</a:t>
            </a:r>
            <a:r>
              <a:rPr lang="es-US" altLang="en-US" sz="3000"/>
              <a:t> </a:t>
            </a:r>
            <a:r>
              <a:rPr lang="es-US" altLang="en-US" sz="2000"/>
              <a:t>(1 de 6)</a:t>
            </a:r>
          </a:p>
        </p:txBody>
      </p:sp>
      <p:graphicFrame>
        <p:nvGraphicFramePr>
          <p:cNvPr id="73321" name="Content Placeholder 7">
            <a:extLst>
              <a:ext uri="{FF2B5EF4-FFF2-40B4-BE49-F238E27FC236}">
                <a16:creationId xmlns:a16="http://schemas.microsoft.com/office/drawing/2014/main" id="{67FBF679-4A9E-8FEB-B1EA-5B5D09C567AC}"/>
              </a:ext>
            </a:extLst>
          </p:cNvPr>
          <p:cNvGraphicFramePr>
            <a:graphicFrameLocks noGrp="1"/>
          </p:cNvGraphicFramePr>
          <p:nvPr>
            <p:extLst>
              <p:ext uri="{D42A27DB-BD31-4B8C-83A1-F6EECF244321}">
                <p14:modId xmlns:p14="http://schemas.microsoft.com/office/powerpoint/2010/main" val="1281160755"/>
              </p:ext>
            </p:extLst>
          </p:nvPr>
        </p:nvGraphicFramePr>
        <p:xfrm>
          <a:off x="1162050" y="1319213"/>
          <a:ext cx="10334549" cy="4970280"/>
        </p:xfrm>
        <a:graphic>
          <a:graphicData uri="http://schemas.openxmlformats.org/drawingml/2006/table">
            <a:tbl>
              <a:tblPr firstRow="1"/>
              <a:tblGrid>
                <a:gridCol w="2450746">
                  <a:extLst>
                    <a:ext uri="{9D8B030D-6E8A-4147-A177-3AD203B41FA5}">
                      <a16:colId xmlns:a16="http://schemas.microsoft.com/office/drawing/2014/main" val="20000"/>
                    </a:ext>
                  </a:extLst>
                </a:gridCol>
                <a:gridCol w="3942717">
                  <a:extLst>
                    <a:ext uri="{9D8B030D-6E8A-4147-A177-3AD203B41FA5}">
                      <a16:colId xmlns:a16="http://schemas.microsoft.com/office/drawing/2014/main" val="20001"/>
                    </a:ext>
                  </a:extLst>
                </a:gridCol>
                <a:gridCol w="3941086">
                  <a:extLst>
                    <a:ext uri="{9D8B030D-6E8A-4147-A177-3AD203B41FA5}">
                      <a16:colId xmlns:a16="http://schemas.microsoft.com/office/drawing/2014/main" val="20002"/>
                    </a:ext>
                  </a:extLst>
                </a:gridCol>
              </a:tblGrid>
              <a:tr h="47437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Tx/>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Tipo de plan</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 typeface="Wingdings" panose="05000000000000000000" pitchFamily="2" charset="2"/>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Situación</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 typeface="Wingdings" panose="05000000000000000000" pitchFamily="2" charset="2"/>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¿La Parte D paga primero?</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721">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Cobertura para jubilados</a:t>
                      </a:r>
                    </a:p>
                  </a:txBody>
                  <a:tcPr marL="68580" marR="68580"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Tiene 65 años o más y cobertura para jubilados</a:t>
                      </a:r>
                    </a:p>
                  </a:txBody>
                  <a:tcPr marL="68580" marR="68580"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Sí</a:t>
                      </a:r>
                    </a:p>
                  </a:txBody>
                  <a:tcPr marL="68580" marR="68580"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1106058">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Plan de salud grupal (GHP)</a:t>
                      </a:r>
                    </a:p>
                    <a:p>
                      <a:pPr marL="0" marR="0" lvl="0" indent="0" algn="l" defTabSz="914400" rtl="0" eaLnBrk="1" fontAlgn="base" latinLnBrk="0" hangingPunct="1">
                        <a:lnSpc>
                          <a:spcPct val="100000"/>
                        </a:lnSpc>
                        <a:spcBef>
                          <a:spcPts val="600"/>
                        </a:spcBef>
                        <a:spcAft>
                          <a:spcPct val="0"/>
                        </a:spcAft>
                        <a:buClrTx/>
                        <a:buSzPct val="100000"/>
                        <a:buFontTx/>
                        <a:buNone/>
                        <a:tabLst/>
                      </a:pPr>
                      <a:endParaRPr kumimoji="0" lang="en-US" altLang="en-US" sz="1900" b="0" i="0" u="none" strike="noStrike" cap="none" normalizeH="0" baseline="0" dirty="0">
                        <a:ln>
                          <a:noFill/>
                        </a:ln>
                        <a:solidFill>
                          <a:srgbClr val="00529B"/>
                        </a:solidFill>
                        <a:effectLst/>
                        <a:latin typeface="Arial" panose="020B0604020202020204" pitchFamily="34" charset="0"/>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Tiene 65 años o más y tiene cobertura a través de un GHP de un empleo activo actual (de usted o de su cónyuge)</a:t>
                      </a:r>
                    </a:p>
                  </a:txBody>
                  <a:tcPr marL="68580" marR="68580" marT="0" marB="0" horzOverflow="overflow">
                    <a:lnL>
                      <a:noFill/>
                    </a:lnL>
                    <a:lnR>
                      <a:noFill/>
                    </a:lnR>
                    <a:lnT>
                      <a:noFill/>
                    </a:lnT>
                    <a:lnB>
                      <a:noFill/>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Si el empleador tiene menos de 20 empleados</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363472">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a:ln>
                            <a:noFill/>
                          </a:ln>
                          <a:solidFill>
                            <a:srgbClr val="00529B"/>
                          </a:solidFill>
                          <a:effectLst/>
                          <a:latin typeface="Calibri" panose="020F0502020204030204" pitchFamily="34" charset="0"/>
                          <a:cs typeface="Calibri" panose="020F0502020204030204" pitchFamily="34" charset="0"/>
                        </a:rPr>
                        <a:t> </a:t>
                      </a:r>
                    </a:p>
                  </a:txBody>
                  <a:tcPr marL="68580" marR="68580" marT="0" marB="0" horzOverflow="overflow">
                    <a:lnL>
                      <a:noFill/>
                    </a:lnL>
                    <a:lnR>
                      <a:noFill/>
                    </a:lnR>
                    <a:lnT>
                      <a:noFill/>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Tiene menos de 65 años, con una discapacidad y tiene cobertura a través de un GHP de su empleo actual (suyo o de un miembro de su familia)</a:t>
                      </a:r>
                    </a:p>
                  </a:txBody>
                  <a:tcPr marL="68580" marR="68580" marT="0" marB="0" horzOverflow="overflow">
                    <a:lnL>
                      <a:noFill/>
                    </a:lnL>
                    <a:lnR>
                      <a:noFill/>
                    </a:lnR>
                    <a:lnT>
                      <a:noFill/>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Si el empleador tiene menos de 100 empleados</a:t>
                      </a:r>
                    </a:p>
                  </a:txBody>
                  <a:tcPr marL="68580" marR="68580" marT="0" marB="0" horzOverflow="overflow">
                    <a:lnL>
                      <a:noFill/>
                    </a:lnL>
                    <a:lnR>
                      <a:noFill/>
                    </a:lnR>
                    <a:lnT>
                      <a:noFill/>
                    </a:lnT>
                    <a:lnB>
                      <a:noFill/>
                    </a:lnB>
                    <a:lnTlToBr>
                      <a:noFill/>
                    </a:lnTlToBr>
                    <a:lnBlToTr>
                      <a:noFill/>
                    </a:lnBlToTr>
                    <a:solidFill>
                      <a:srgbClr val="5B9BD5">
                        <a:alpha val="20000"/>
                      </a:srgbClr>
                    </a:solidFill>
                  </a:tcPr>
                </a:tc>
                <a:extLst>
                  <a:ext uri="{0D108BD9-81ED-4DB2-BD59-A6C34878D82A}">
                    <a16:rowId xmlns:a16="http://schemas.microsoft.com/office/drawing/2014/main" val="10003"/>
                  </a:ext>
                </a:extLst>
              </a:tr>
              <a:tr h="1363472">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endParaRPr kumimoji="0" lang="en-US" altLang="en-US" sz="1900" b="0" i="0" u="none" strike="noStrike" cap="none" normalizeH="0" baseline="0">
                        <a:ln>
                          <a:noFill/>
                        </a:ln>
                        <a:solidFill>
                          <a:srgbClr val="00529B"/>
                        </a:solidFill>
                        <a:effectLst/>
                        <a:latin typeface="Arial" panose="020B0604020202020204" pitchFamily="34" charset="0"/>
                        <a:cs typeface="Calibri" panose="020F0502020204030204" pitchFamily="34" charset="0"/>
                      </a:endParaRPr>
                    </a:p>
                  </a:txBody>
                  <a:tcPr marL="68580" marR="68580"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Es elegible para Medicare debido a que tiene enfermedad renal en etapa terminal (ERSD) y tiene cobertura a través de un GHP</a:t>
                      </a:r>
                    </a:p>
                  </a:txBody>
                  <a:tcPr marL="68580" marR="68580"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9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Cuando finaliza el período de coordinación de 30 meses o si ya tenía Medicare antes de contraer ESRD y Medicare era el pagador primario</a:t>
                      </a:r>
                    </a:p>
                  </a:txBody>
                  <a:tcPr marL="68580" marR="68580"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2662" name="Footer Placeholder 2">
            <a:extLst>
              <a:ext uri="{FF2B5EF4-FFF2-40B4-BE49-F238E27FC236}">
                <a16:creationId xmlns:a16="http://schemas.microsoft.com/office/drawing/2014/main" id="{9305C713-7707-7545-37D5-6282A159E2BB}"/>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12663" name="Slide Number Placeholder 3">
            <a:extLst>
              <a:ext uri="{FF2B5EF4-FFF2-40B4-BE49-F238E27FC236}">
                <a16:creationId xmlns:a16="http://schemas.microsoft.com/office/drawing/2014/main" id="{8E4AEB87-CAE0-4A6A-C65C-DD24F52F108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C8FA9CC8-B398-45D7-AA5B-34A49C4C3CB1}" type="slidenum">
              <a:rPr lang="en-US" altLang="en-US">
                <a:solidFill>
                  <a:srgbClr val="8FAADC"/>
                </a:solidFill>
                <a:latin typeface="Arial" panose="020B0604020202020204" pitchFamily="34" charset="0"/>
                <a:cs typeface="Arial" panose="020B0604020202020204" pitchFamily="34" charset="0"/>
              </a:rPr>
              <a:pPr/>
              <a:t>38</a:t>
            </a:fld>
            <a:endParaRPr lang="en-US" altLang="en-US">
              <a:solidFill>
                <a:srgbClr val="8FAADC"/>
              </a:solidFill>
              <a:latin typeface="Arial" panose="020B0604020202020204" pitchFamily="34" charset="0"/>
              <a:cs typeface="Arial" panose="020B0604020202020204" pitchFamily="34" charset="0"/>
            </a:endParaRPr>
          </a:p>
        </p:txBody>
      </p:sp>
      <p:sp>
        <p:nvSpPr>
          <p:cNvPr id="112664" name="Date Placeholder 1">
            <a:extLst>
              <a:ext uri="{FF2B5EF4-FFF2-40B4-BE49-F238E27FC236}">
                <a16:creationId xmlns:a16="http://schemas.microsoft.com/office/drawing/2014/main" id="{82C175F5-783A-016F-FDFF-A6D00F24020F}"/>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3">
            <a:extLst>
              <a:ext uri="{FF2B5EF4-FFF2-40B4-BE49-F238E27FC236}">
                <a16:creationId xmlns:a16="http://schemas.microsoft.com/office/drawing/2014/main" id="{AD0E6FC3-53BD-1F44-3870-36C54735DA1D}"/>
              </a:ext>
            </a:extLst>
          </p:cNvPr>
          <p:cNvSpPr>
            <a:spLocks noGrp="1" noChangeArrowheads="1"/>
          </p:cNvSpPr>
          <p:nvPr>
            <p:ph type="title" idx="4294967295"/>
          </p:nvPr>
        </p:nvSpPr>
        <p:spPr>
          <a:xfrm>
            <a:off x="0" y="34925"/>
            <a:ext cx="12192000" cy="922338"/>
          </a:xfrm>
        </p:spPr>
        <p:txBody>
          <a:bodyPr/>
          <a:lstStyle/>
          <a:p>
            <a:pPr eaLnBrk="1" hangingPunct="1"/>
            <a:r>
              <a:rPr lang="es-US" altLang="en-US" sz="2800"/>
              <a:t>Coordinación de los beneficios de medicamentos con la cobertura de medicamentos de Medicare (Parte D)</a:t>
            </a:r>
            <a:r>
              <a:rPr lang="es-US" altLang="en-US"/>
              <a:t> </a:t>
            </a:r>
            <a:r>
              <a:rPr lang="es-US" altLang="en-US" sz="2000"/>
              <a:t>(2 de 6)</a:t>
            </a:r>
          </a:p>
        </p:txBody>
      </p:sp>
      <p:sp>
        <p:nvSpPr>
          <p:cNvPr id="114691" name="Footer Placeholder 2">
            <a:extLst>
              <a:ext uri="{FF2B5EF4-FFF2-40B4-BE49-F238E27FC236}">
                <a16:creationId xmlns:a16="http://schemas.microsoft.com/office/drawing/2014/main" id="{84922D7B-18C8-08EA-3526-1844E9566787}"/>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graphicFrame>
        <p:nvGraphicFramePr>
          <p:cNvPr id="74378" name="Content Placeholder 7">
            <a:extLst>
              <a:ext uri="{FF2B5EF4-FFF2-40B4-BE49-F238E27FC236}">
                <a16:creationId xmlns:a16="http://schemas.microsoft.com/office/drawing/2014/main" id="{601289D7-C8F8-97A6-719E-CA63F9E9B4FD}"/>
              </a:ext>
            </a:extLst>
          </p:cNvPr>
          <p:cNvGraphicFramePr>
            <a:graphicFrameLocks noGrp="1"/>
          </p:cNvGraphicFramePr>
          <p:nvPr>
            <p:extLst>
              <p:ext uri="{D42A27DB-BD31-4B8C-83A1-F6EECF244321}">
                <p14:modId xmlns:p14="http://schemas.microsoft.com/office/powerpoint/2010/main" val="714240626"/>
              </p:ext>
            </p:extLst>
          </p:nvPr>
        </p:nvGraphicFramePr>
        <p:xfrm>
          <a:off x="1065213" y="1265238"/>
          <a:ext cx="10061575" cy="3057526"/>
        </p:xfrm>
        <a:graphic>
          <a:graphicData uri="http://schemas.openxmlformats.org/drawingml/2006/table">
            <a:tbl>
              <a:tblPr firstRow="1"/>
              <a:tblGrid>
                <a:gridCol w="2386012">
                  <a:extLst>
                    <a:ext uri="{9D8B030D-6E8A-4147-A177-3AD203B41FA5}">
                      <a16:colId xmlns:a16="http://schemas.microsoft.com/office/drawing/2014/main" val="20000"/>
                    </a:ext>
                  </a:extLst>
                </a:gridCol>
                <a:gridCol w="3838575">
                  <a:extLst>
                    <a:ext uri="{9D8B030D-6E8A-4147-A177-3AD203B41FA5}">
                      <a16:colId xmlns:a16="http://schemas.microsoft.com/office/drawing/2014/main" val="20001"/>
                    </a:ext>
                  </a:extLst>
                </a:gridCol>
                <a:gridCol w="3836988">
                  <a:extLst>
                    <a:ext uri="{9D8B030D-6E8A-4147-A177-3AD203B41FA5}">
                      <a16:colId xmlns:a16="http://schemas.microsoft.com/office/drawing/2014/main" val="20002"/>
                    </a:ext>
                  </a:extLst>
                </a:gridCol>
              </a:tblGrid>
              <a:tr h="528638">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Tx/>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Tipo de plan</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 typeface="Wingdings" panose="05000000000000000000" pitchFamily="2" charset="2"/>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Situación</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 typeface="Wingdings" panose="05000000000000000000" pitchFamily="2" charset="2"/>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¿La Parte D paga primero?</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792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Cobertura de continuación COBRA</a:t>
                      </a:r>
                    </a:p>
                  </a:txBody>
                  <a:tcPr marL="68580" marR="68580"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marL="7938" indent="7938">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7938" marR="0" lvl="0" indent="7938" algn="l" defTabSz="914400" rtl="0" eaLnBrk="1" fontAlgn="base" latinLnBrk="0" hangingPunct="1">
                        <a:lnSpc>
                          <a:spcPct val="100000"/>
                        </a:lnSpc>
                        <a:spcBef>
                          <a:spcPct val="0"/>
                        </a:spcBef>
                        <a:spcAft>
                          <a:spcPts val="60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Tiene 65 años o más, así como si es menor de 65 años y tiene una discapacidad</a:t>
                      </a:r>
                    </a:p>
                  </a:txBody>
                  <a:tcPr marL="68580" marR="68580"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En la mayoría de los casos</a:t>
                      </a:r>
                    </a:p>
                  </a:txBody>
                  <a:tcPr marL="68580" marR="68580"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1350963">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endParaRPr kumimoji="0" lang="en-US" altLang="en-US" sz="2000" b="0" i="0" u="none" strike="noStrike" cap="none" normalizeH="0" baseline="0">
                        <a:ln>
                          <a:noFill/>
                        </a:ln>
                        <a:solidFill>
                          <a:srgbClr val="00529B"/>
                        </a:solidFill>
                        <a:effectLst/>
                        <a:latin typeface="Arial" panose="020B0604020202020204" pitchFamily="34" charset="0"/>
                        <a:cs typeface="Times New Roman" panose="02020603050405020304" pitchFamily="18" charset="0"/>
                      </a:endParaRPr>
                    </a:p>
                  </a:txBody>
                  <a:tcPr marL="68580" marR="68580"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Tiene una cobertura de continuación COBRA y es elegible para Medicare por padecer ESRD</a:t>
                      </a:r>
                    </a:p>
                  </a:txBody>
                  <a:tcPr marL="68580" marR="68580"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Cuando finaliza su período de coordinación de 30 meses</a:t>
                      </a:r>
                    </a:p>
                  </a:txBody>
                  <a:tcPr marL="68580" marR="68580"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4705" name="Slide Number Placeholder 1">
            <a:extLst>
              <a:ext uri="{FF2B5EF4-FFF2-40B4-BE49-F238E27FC236}">
                <a16:creationId xmlns:a16="http://schemas.microsoft.com/office/drawing/2014/main" id="{14DE7538-417F-308B-5F72-75097F5AA15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BB426EBD-5457-4379-B213-91E0963350D7}" type="slidenum">
              <a:rPr lang="en-US" altLang="en-US">
                <a:solidFill>
                  <a:srgbClr val="8FAADC"/>
                </a:solidFill>
                <a:latin typeface="Arial" panose="020B0604020202020204" pitchFamily="34" charset="0"/>
                <a:cs typeface="Arial" panose="020B0604020202020204" pitchFamily="34" charset="0"/>
              </a:rPr>
              <a:pPr/>
              <a:t>39</a:t>
            </a:fld>
            <a:endParaRPr lang="en-US" altLang="en-US">
              <a:solidFill>
                <a:srgbClr val="8FAADC"/>
              </a:solidFill>
              <a:latin typeface="Arial" panose="020B0604020202020204" pitchFamily="34" charset="0"/>
              <a:cs typeface="Arial" panose="020B0604020202020204" pitchFamily="34" charset="0"/>
            </a:endParaRPr>
          </a:p>
        </p:txBody>
      </p:sp>
      <p:sp>
        <p:nvSpPr>
          <p:cNvPr id="114706" name="Date Placeholder 1">
            <a:extLst>
              <a:ext uri="{FF2B5EF4-FFF2-40B4-BE49-F238E27FC236}">
                <a16:creationId xmlns:a16="http://schemas.microsoft.com/office/drawing/2014/main" id="{B33F6408-5BB4-7732-F6A5-EFDB92DDA28C}"/>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CC8D73B3-834B-DC85-41D6-FFB880085D85}"/>
              </a:ext>
            </a:extLst>
          </p:cNvPr>
          <p:cNvSpPr>
            <a:spLocks noGrp="1" noChangeArrowheads="1"/>
          </p:cNvSpPr>
          <p:nvPr>
            <p:ph type="title" idx="4294967295"/>
          </p:nvPr>
        </p:nvSpPr>
        <p:spPr>
          <a:xfrm>
            <a:off x="3992563" y="1362075"/>
            <a:ext cx="5648325" cy="688975"/>
          </a:xfrm>
        </p:spPr>
        <p:txBody>
          <a:bodyPr anchor="t"/>
          <a:lstStyle/>
          <a:p>
            <a:pPr algn="l" eaLnBrk="1" hangingPunct="1"/>
            <a:r>
              <a:rPr lang="es-US" altLang="en-US" sz="3600" dirty="0">
                <a:solidFill>
                  <a:srgbClr val="00539A"/>
                </a:solidFill>
              </a:rPr>
              <a:t>Lección 1</a:t>
            </a:r>
          </a:p>
        </p:txBody>
      </p:sp>
      <p:sp>
        <p:nvSpPr>
          <p:cNvPr id="43011" name="Text Placeholder 4">
            <a:extLst>
              <a:ext uri="{FF2B5EF4-FFF2-40B4-BE49-F238E27FC236}">
                <a16:creationId xmlns:a16="http://schemas.microsoft.com/office/drawing/2014/main" id="{52B7FED2-67CE-D95D-FDFE-7F566F9957EF}"/>
              </a:ext>
            </a:extLst>
          </p:cNvPr>
          <p:cNvSpPr>
            <a:spLocks noGrp="1" noChangeArrowheads="1"/>
          </p:cNvSpPr>
          <p:nvPr>
            <p:ph type="body" idx="4294967295"/>
          </p:nvPr>
        </p:nvSpPr>
        <p:spPr>
          <a:xfrm>
            <a:off x="3992563" y="2051050"/>
            <a:ext cx="6967537" cy="2755900"/>
          </a:xfrm>
        </p:spPr>
        <p:txBody>
          <a:bodyPr/>
          <a:lstStyle/>
          <a:p>
            <a:pPr marL="0" indent="0" eaLnBrk="1" hangingPunct="1">
              <a:buFont typeface="Wingdings" panose="05000000000000000000" pitchFamily="2" charset="2"/>
              <a:buNone/>
            </a:pPr>
            <a:r>
              <a:rPr lang="es-US" altLang="en-US" sz="3600" b="1" dirty="0">
                <a:solidFill>
                  <a:srgbClr val="00539A"/>
                </a:solidFill>
                <a:latin typeface="Arial Black" panose="020B0A04020102020204" pitchFamily="34" charset="0"/>
              </a:rPr>
              <a:t>Panorama general de la coordinación de beneficios</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4">
            <a:extLst>
              <a:ext uri="{FF2B5EF4-FFF2-40B4-BE49-F238E27FC236}">
                <a16:creationId xmlns:a16="http://schemas.microsoft.com/office/drawing/2014/main" id="{AB524F5C-7480-D7DF-F398-E80F6C9B5B1D}"/>
              </a:ext>
            </a:extLst>
          </p:cNvPr>
          <p:cNvSpPr>
            <a:spLocks noGrp="1" noChangeArrowheads="1"/>
          </p:cNvSpPr>
          <p:nvPr>
            <p:ph type="title" idx="4294967295"/>
          </p:nvPr>
        </p:nvSpPr>
        <p:spPr>
          <a:xfrm>
            <a:off x="0" y="0"/>
            <a:ext cx="12192000" cy="922338"/>
          </a:xfrm>
        </p:spPr>
        <p:txBody>
          <a:bodyPr/>
          <a:lstStyle/>
          <a:p>
            <a:pPr eaLnBrk="1" hangingPunct="1"/>
            <a:r>
              <a:rPr lang="es-US" altLang="en-US" sz="2800"/>
              <a:t>Coordinación de los beneficios de medicamentos con la cobertura de medicamentos de Medicare (Parte D)</a:t>
            </a:r>
            <a:r>
              <a:rPr lang="es-US" altLang="en-US"/>
              <a:t> </a:t>
            </a:r>
            <a:r>
              <a:rPr lang="es-US" altLang="en-US" sz="2000"/>
              <a:t>(3 de 6)</a:t>
            </a:r>
          </a:p>
        </p:txBody>
      </p:sp>
      <p:graphicFrame>
        <p:nvGraphicFramePr>
          <p:cNvPr id="75425" name="Content Placeholder 7">
            <a:extLst>
              <a:ext uri="{FF2B5EF4-FFF2-40B4-BE49-F238E27FC236}">
                <a16:creationId xmlns:a16="http://schemas.microsoft.com/office/drawing/2014/main" id="{23F72099-89C6-5479-5B05-F93FECD74A33}"/>
              </a:ext>
            </a:extLst>
          </p:cNvPr>
          <p:cNvGraphicFramePr>
            <a:graphicFrameLocks noGrp="1"/>
          </p:cNvGraphicFramePr>
          <p:nvPr>
            <p:extLst>
              <p:ext uri="{D42A27DB-BD31-4B8C-83A1-F6EECF244321}">
                <p14:modId xmlns:p14="http://schemas.microsoft.com/office/powerpoint/2010/main" val="2287074058"/>
              </p:ext>
            </p:extLst>
          </p:nvPr>
        </p:nvGraphicFramePr>
        <p:xfrm>
          <a:off x="1271588" y="1131888"/>
          <a:ext cx="9648825" cy="2391990"/>
        </p:xfrm>
        <a:graphic>
          <a:graphicData uri="http://schemas.openxmlformats.org/drawingml/2006/table">
            <a:tbl>
              <a:tblPr firstRow="1"/>
              <a:tblGrid>
                <a:gridCol w="3698875">
                  <a:extLst>
                    <a:ext uri="{9D8B030D-6E8A-4147-A177-3AD203B41FA5}">
                      <a16:colId xmlns:a16="http://schemas.microsoft.com/office/drawing/2014/main" val="20000"/>
                    </a:ext>
                  </a:extLst>
                </a:gridCol>
                <a:gridCol w="5949950">
                  <a:extLst>
                    <a:ext uri="{9D8B030D-6E8A-4147-A177-3AD203B41FA5}">
                      <a16:colId xmlns:a16="http://schemas.microsoft.com/office/drawing/2014/main" val="20001"/>
                    </a:ext>
                  </a:extLst>
                </a:gridCol>
              </a:tblGrid>
              <a:tr h="53022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Tx/>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Tipo de plan</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 typeface="Wingdings" panose="05000000000000000000" pitchFamily="2" charset="2"/>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¿La Parte D paga primero?</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881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Programa Federal de Neumoconiosis (pulmón negro)</a:t>
                      </a:r>
                    </a:p>
                  </a:txBody>
                  <a:tcPr marL="63281" marR="63281"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Sí, para recetas que no estén relacionadas con la enfermedad pulmonar y otras afecciones causadas por la extracción de carbón</a:t>
                      </a:r>
                    </a:p>
                  </a:txBody>
                  <a:tcPr marL="63281" marR="63281"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742950">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Indian Health Insurance Services (IHS)</a:t>
                      </a:r>
                    </a:p>
                  </a:txBody>
                  <a:tcPr marL="63281" marR="63281"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Sí, incluso si obtiene sus medicamentos de clínicas indígenas urbanas, tribales o del IHS</a:t>
                      </a:r>
                    </a:p>
                  </a:txBody>
                  <a:tcPr marL="63281" marR="63281"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6749" name="Footer Placeholder 2">
            <a:extLst>
              <a:ext uri="{FF2B5EF4-FFF2-40B4-BE49-F238E27FC236}">
                <a16:creationId xmlns:a16="http://schemas.microsoft.com/office/drawing/2014/main" id="{E579BD86-05D6-8E08-15D9-C99D5516AE28}"/>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16750" name="Slide Number Placeholder 3">
            <a:extLst>
              <a:ext uri="{FF2B5EF4-FFF2-40B4-BE49-F238E27FC236}">
                <a16:creationId xmlns:a16="http://schemas.microsoft.com/office/drawing/2014/main" id="{12A23A8F-7678-427E-F4C8-67A11FB4FD0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49151269-352C-4F38-BE4E-23F81209AC39}" type="slidenum">
              <a:rPr lang="en-US" altLang="en-US">
                <a:solidFill>
                  <a:srgbClr val="8FAADC"/>
                </a:solidFill>
                <a:latin typeface="Arial" panose="020B0604020202020204" pitchFamily="34" charset="0"/>
                <a:cs typeface="Arial" panose="020B0604020202020204" pitchFamily="34" charset="0"/>
              </a:rPr>
              <a:pPr/>
              <a:t>40</a:t>
            </a:fld>
            <a:endParaRPr lang="en-US" altLang="en-US">
              <a:solidFill>
                <a:srgbClr val="8FAADC"/>
              </a:solidFill>
              <a:latin typeface="Arial" panose="020B0604020202020204" pitchFamily="34" charset="0"/>
              <a:cs typeface="Arial" panose="020B0604020202020204" pitchFamily="34" charset="0"/>
            </a:endParaRPr>
          </a:p>
        </p:txBody>
      </p:sp>
      <p:sp>
        <p:nvSpPr>
          <p:cNvPr id="116751" name="Date Placeholder 1">
            <a:extLst>
              <a:ext uri="{FF2B5EF4-FFF2-40B4-BE49-F238E27FC236}">
                <a16:creationId xmlns:a16="http://schemas.microsoft.com/office/drawing/2014/main" id="{74219E90-F86C-9B41-F9FE-3A82F9FFC60E}"/>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a:extLst>
              <a:ext uri="{FF2B5EF4-FFF2-40B4-BE49-F238E27FC236}">
                <a16:creationId xmlns:a16="http://schemas.microsoft.com/office/drawing/2014/main" id="{B424ECD1-3D7B-3028-7C20-1BD06D0E8370}"/>
              </a:ext>
            </a:extLst>
          </p:cNvPr>
          <p:cNvSpPr>
            <a:spLocks noGrp="1" noChangeArrowheads="1"/>
          </p:cNvSpPr>
          <p:nvPr>
            <p:ph type="title" idx="4294967295"/>
          </p:nvPr>
        </p:nvSpPr>
        <p:spPr>
          <a:xfrm>
            <a:off x="0" y="12700"/>
            <a:ext cx="12192000" cy="901700"/>
          </a:xfrm>
        </p:spPr>
        <p:txBody>
          <a:bodyPr/>
          <a:lstStyle/>
          <a:p>
            <a:pPr eaLnBrk="1" hangingPunct="1"/>
            <a:r>
              <a:rPr lang="es-US" altLang="en-US" sz="2800"/>
              <a:t>Coordinación de los beneficios de medicamentos con la cobertura de medicamentos de Medicare (Parte D)</a:t>
            </a:r>
            <a:r>
              <a:rPr lang="es-US" altLang="en-US" sz="2700"/>
              <a:t> </a:t>
            </a:r>
            <a:r>
              <a:rPr lang="es-US" altLang="en-US" sz="2000"/>
              <a:t>(4 de 6)</a:t>
            </a:r>
          </a:p>
        </p:txBody>
      </p:sp>
      <p:graphicFrame>
        <p:nvGraphicFramePr>
          <p:cNvPr id="76469" name="Content Placeholder 7">
            <a:extLst>
              <a:ext uri="{FF2B5EF4-FFF2-40B4-BE49-F238E27FC236}">
                <a16:creationId xmlns:a16="http://schemas.microsoft.com/office/drawing/2014/main" id="{7724DBEA-7167-2E2C-D0E9-BD0DC16E6B62}"/>
              </a:ext>
            </a:extLst>
          </p:cNvPr>
          <p:cNvGraphicFramePr>
            <a:graphicFrameLocks noGrp="1"/>
          </p:cNvGraphicFramePr>
          <p:nvPr>
            <p:extLst>
              <p:ext uri="{D42A27DB-BD31-4B8C-83A1-F6EECF244321}">
                <p14:modId xmlns:p14="http://schemas.microsoft.com/office/powerpoint/2010/main" val="1663734394"/>
              </p:ext>
            </p:extLst>
          </p:nvPr>
        </p:nvGraphicFramePr>
        <p:xfrm>
          <a:off x="1271588" y="1179513"/>
          <a:ext cx="9648825" cy="2490415"/>
        </p:xfrm>
        <a:graphic>
          <a:graphicData uri="http://schemas.openxmlformats.org/drawingml/2006/table">
            <a:tbl>
              <a:tblPr firstRow="1"/>
              <a:tblGrid>
                <a:gridCol w="3698875">
                  <a:extLst>
                    <a:ext uri="{9D8B030D-6E8A-4147-A177-3AD203B41FA5}">
                      <a16:colId xmlns:a16="http://schemas.microsoft.com/office/drawing/2014/main" val="20000"/>
                    </a:ext>
                  </a:extLst>
                </a:gridCol>
                <a:gridCol w="5949950">
                  <a:extLst>
                    <a:ext uri="{9D8B030D-6E8A-4147-A177-3AD203B41FA5}">
                      <a16:colId xmlns:a16="http://schemas.microsoft.com/office/drawing/2014/main" val="20001"/>
                    </a:ext>
                  </a:extLst>
                </a:gridCol>
              </a:tblGrid>
              <a:tr h="53022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Tx/>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Tipo de plan</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 typeface="Wingdings" panose="05000000000000000000" pitchFamily="2" charset="2"/>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¿La Parte D paga primero?</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69590">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Asuntos de Veteranos (VA)</a:t>
                      </a:r>
                    </a:p>
                  </a:txBody>
                  <a:tcPr marL="63281" marR="63281"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No existe coordinación de beneficios. La receta </a:t>
                      </a:r>
                      <a:b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b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deberá ser cubierta exclusivamente ya sea por VA o </a:t>
                      </a:r>
                      <a:b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b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por Medicare.</a:t>
                      </a:r>
                    </a:p>
                  </a:txBody>
                  <a:tcPr marL="63281" marR="63281"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598488">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TRICARE for Life (TFL)</a:t>
                      </a:r>
                    </a:p>
                  </a:txBody>
                  <a:tcPr marL="63281" marR="63281"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Sí. </a:t>
                      </a:r>
                    </a:p>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En general, no será necesario inscribirse en un plan de medicamentos de Medicare.</a:t>
                      </a:r>
                    </a:p>
                  </a:txBody>
                  <a:tcPr marL="63281" marR="63281"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8797" name="Footer Placeholder 2">
            <a:extLst>
              <a:ext uri="{FF2B5EF4-FFF2-40B4-BE49-F238E27FC236}">
                <a16:creationId xmlns:a16="http://schemas.microsoft.com/office/drawing/2014/main" id="{9142FBD6-C4C8-F170-1D3D-2F98EE61E830}"/>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18798" name="Slide Number Placeholder 3">
            <a:extLst>
              <a:ext uri="{FF2B5EF4-FFF2-40B4-BE49-F238E27FC236}">
                <a16:creationId xmlns:a16="http://schemas.microsoft.com/office/drawing/2014/main" id="{D3B70F0E-F35B-73DC-E16D-4106DB9E8F1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8AA9F177-D84E-4AEA-AF5E-D6D0BB3A1082}" type="slidenum">
              <a:rPr lang="en-US" altLang="en-US">
                <a:solidFill>
                  <a:srgbClr val="8FAADC"/>
                </a:solidFill>
                <a:latin typeface="Arial" panose="020B0604020202020204" pitchFamily="34" charset="0"/>
                <a:cs typeface="Arial" panose="020B0604020202020204" pitchFamily="34" charset="0"/>
              </a:rPr>
              <a:pPr/>
              <a:t>41</a:t>
            </a:fld>
            <a:endParaRPr lang="en-US" altLang="en-US">
              <a:solidFill>
                <a:srgbClr val="8FAADC"/>
              </a:solidFill>
              <a:latin typeface="Arial" panose="020B0604020202020204" pitchFamily="34" charset="0"/>
              <a:cs typeface="Arial" panose="020B0604020202020204" pitchFamily="34" charset="0"/>
            </a:endParaRPr>
          </a:p>
        </p:txBody>
      </p:sp>
      <p:sp>
        <p:nvSpPr>
          <p:cNvPr id="118799" name="Date Placeholder 1">
            <a:extLst>
              <a:ext uri="{FF2B5EF4-FFF2-40B4-BE49-F238E27FC236}">
                <a16:creationId xmlns:a16="http://schemas.microsoft.com/office/drawing/2014/main" id="{18BC6829-6942-2903-F65B-331493C608DA}"/>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4">
            <a:extLst>
              <a:ext uri="{FF2B5EF4-FFF2-40B4-BE49-F238E27FC236}">
                <a16:creationId xmlns:a16="http://schemas.microsoft.com/office/drawing/2014/main" id="{D1BC3903-30FE-728A-8D1B-4ABC2BF51C4E}"/>
              </a:ext>
            </a:extLst>
          </p:cNvPr>
          <p:cNvSpPr>
            <a:spLocks noGrp="1" noChangeArrowheads="1"/>
          </p:cNvSpPr>
          <p:nvPr>
            <p:ph type="title" idx="4294967295"/>
          </p:nvPr>
        </p:nvSpPr>
        <p:spPr>
          <a:xfrm>
            <a:off x="0" y="0"/>
            <a:ext cx="12192000" cy="922338"/>
          </a:xfrm>
        </p:spPr>
        <p:txBody>
          <a:bodyPr/>
          <a:lstStyle/>
          <a:p>
            <a:pPr eaLnBrk="1" hangingPunct="1"/>
            <a:r>
              <a:rPr lang="es-US" altLang="en-US" sz="2800"/>
              <a:t>Coordinación de los beneficios de medicamentos con la cobertura de medicamentos de Medicare (Parte D)</a:t>
            </a:r>
            <a:r>
              <a:rPr lang="es-US" altLang="en-US"/>
              <a:t> </a:t>
            </a:r>
            <a:r>
              <a:rPr lang="es-US" altLang="en-US" sz="2000"/>
              <a:t>(5 de 6)</a:t>
            </a:r>
          </a:p>
        </p:txBody>
      </p:sp>
      <p:graphicFrame>
        <p:nvGraphicFramePr>
          <p:cNvPr id="77513" name="Content Placeholder 7">
            <a:extLst>
              <a:ext uri="{FF2B5EF4-FFF2-40B4-BE49-F238E27FC236}">
                <a16:creationId xmlns:a16="http://schemas.microsoft.com/office/drawing/2014/main" id="{AB6ED6AE-6B87-7C92-3D43-63CC02DC7422}"/>
              </a:ext>
            </a:extLst>
          </p:cNvPr>
          <p:cNvGraphicFramePr>
            <a:graphicFrameLocks noGrp="1"/>
          </p:cNvGraphicFramePr>
          <p:nvPr>
            <p:extLst>
              <p:ext uri="{D42A27DB-BD31-4B8C-83A1-F6EECF244321}">
                <p14:modId xmlns:p14="http://schemas.microsoft.com/office/powerpoint/2010/main" val="2578635469"/>
              </p:ext>
            </p:extLst>
          </p:nvPr>
        </p:nvGraphicFramePr>
        <p:xfrm>
          <a:off x="1271588" y="1131888"/>
          <a:ext cx="9648825" cy="4169319"/>
        </p:xfrm>
        <a:graphic>
          <a:graphicData uri="http://schemas.openxmlformats.org/drawingml/2006/table">
            <a:tbl>
              <a:tblPr firstRow="1"/>
              <a:tblGrid>
                <a:gridCol w="3698875">
                  <a:extLst>
                    <a:ext uri="{9D8B030D-6E8A-4147-A177-3AD203B41FA5}">
                      <a16:colId xmlns:a16="http://schemas.microsoft.com/office/drawing/2014/main" val="20000"/>
                    </a:ext>
                  </a:extLst>
                </a:gridCol>
                <a:gridCol w="5949950">
                  <a:extLst>
                    <a:ext uri="{9D8B030D-6E8A-4147-A177-3AD203B41FA5}">
                      <a16:colId xmlns:a16="http://schemas.microsoft.com/office/drawing/2014/main" val="20001"/>
                    </a:ext>
                  </a:extLst>
                </a:gridCol>
              </a:tblGrid>
              <a:tr h="555642">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Tx/>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Tipo de plan</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 typeface="Wingdings" panose="05000000000000000000" pitchFamily="2" charset="2"/>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¿La Parte D paga primero?</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74287">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Programas Estatales de Medicaid</a:t>
                      </a:r>
                    </a:p>
                  </a:txBody>
                  <a:tcPr marL="63281" marR="63281"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Sí, para todos los medicamentos cubiertos por la Parte D. Los estados pueden proporcionar cobertura de Medicaid para los medicamentos excluidos de la cobertura de medicamentos de Medicare.</a:t>
                      </a:r>
                    </a:p>
                  </a:txBody>
                  <a:tcPr marL="63281" marR="63281"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106969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Programas estatales de asistencia farmacéutica (SPAP)</a:t>
                      </a:r>
                    </a:p>
                  </a:txBody>
                  <a:tcPr marL="63281" marR="63281" marT="0" marB="0" horzOverflow="overflow">
                    <a:lnL>
                      <a:noFill/>
                    </a:lnL>
                    <a:lnR>
                      <a:noFill/>
                    </a:lnR>
                    <a:lnT>
                      <a:noFill/>
                    </a:lnT>
                    <a:lnB>
                      <a:noFill/>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Sí. El estado puede ayudar a pagar algunos costos de la Parte D para medicamentos, deducibles y copagos.</a:t>
                      </a:r>
                    </a:p>
                  </a:txBody>
                  <a:tcPr marL="63281" marR="63281"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69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Programa de Asistencia para Medicamentos contra el SIDA (ADAP)</a:t>
                      </a:r>
                    </a:p>
                  </a:txBody>
                  <a:tcPr marL="63281" marR="63281"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Sí, para todos los medicamentos cubiertos por la </a:t>
                      </a:r>
                      <a:b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b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Parte D.</a:t>
                      </a:r>
                    </a:p>
                  </a:txBody>
                  <a:tcPr marL="63281" marR="63281"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extLst>
                  <a:ext uri="{0D108BD9-81ED-4DB2-BD59-A6C34878D82A}">
                    <a16:rowId xmlns:a16="http://schemas.microsoft.com/office/drawing/2014/main" val="10003"/>
                  </a:ext>
                </a:extLst>
              </a:tr>
            </a:tbl>
          </a:graphicData>
        </a:graphic>
      </p:graphicFrame>
      <p:sp>
        <p:nvSpPr>
          <p:cNvPr id="120847" name="Footer Placeholder 2">
            <a:extLst>
              <a:ext uri="{FF2B5EF4-FFF2-40B4-BE49-F238E27FC236}">
                <a16:creationId xmlns:a16="http://schemas.microsoft.com/office/drawing/2014/main" id="{C5F1D601-D0BB-DFB8-2584-B40114B1D43B}"/>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20848" name="Slide Number Placeholder 3">
            <a:extLst>
              <a:ext uri="{FF2B5EF4-FFF2-40B4-BE49-F238E27FC236}">
                <a16:creationId xmlns:a16="http://schemas.microsoft.com/office/drawing/2014/main" id="{7E730E29-A322-BC6D-1599-69A3692A956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8DC039A9-6546-48F5-918D-67CA16440F4D}" type="slidenum">
              <a:rPr lang="en-US" altLang="en-US">
                <a:solidFill>
                  <a:srgbClr val="8FAADC"/>
                </a:solidFill>
                <a:latin typeface="Arial" panose="020B0604020202020204" pitchFamily="34" charset="0"/>
                <a:cs typeface="Arial" panose="020B0604020202020204" pitchFamily="34" charset="0"/>
              </a:rPr>
              <a:pPr/>
              <a:t>42</a:t>
            </a:fld>
            <a:endParaRPr lang="en-US" altLang="en-US">
              <a:solidFill>
                <a:srgbClr val="8FAADC"/>
              </a:solidFill>
              <a:latin typeface="Arial" panose="020B0604020202020204" pitchFamily="34" charset="0"/>
              <a:cs typeface="Arial" panose="020B0604020202020204" pitchFamily="34" charset="0"/>
            </a:endParaRPr>
          </a:p>
        </p:txBody>
      </p:sp>
      <p:sp>
        <p:nvSpPr>
          <p:cNvPr id="120849" name="Date Placeholder 1">
            <a:extLst>
              <a:ext uri="{FF2B5EF4-FFF2-40B4-BE49-F238E27FC236}">
                <a16:creationId xmlns:a16="http://schemas.microsoft.com/office/drawing/2014/main" id="{A31C0837-8E55-50FC-6FBC-0B9A991A6218}"/>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4">
            <a:extLst>
              <a:ext uri="{FF2B5EF4-FFF2-40B4-BE49-F238E27FC236}">
                <a16:creationId xmlns:a16="http://schemas.microsoft.com/office/drawing/2014/main" id="{CD757102-FA12-6A1A-5A47-C6E20B7D093B}"/>
              </a:ext>
            </a:extLst>
          </p:cNvPr>
          <p:cNvSpPr>
            <a:spLocks noGrp="1" noChangeArrowheads="1"/>
          </p:cNvSpPr>
          <p:nvPr>
            <p:ph type="title" idx="4294967295"/>
          </p:nvPr>
        </p:nvSpPr>
        <p:spPr>
          <a:xfrm>
            <a:off x="0" y="0"/>
            <a:ext cx="12192000" cy="922338"/>
          </a:xfrm>
        </p:spPr>
        <p:txBody>
          <a:bodyPr/>
          <a:lstStyle/>
          <a:p>
            <a:pPr eaLnBrk="1" hangingPunct="1"/>
            <a:r>
              <a:rPr lang="es-US" altLang="en-US" sz="2800"/>
              <a:t>Coordinación de los beneficios de medicamentos con la cobertura de medicamentos de Medicare (Parte D)</a:t>
            </a:r>
            <a:r>
              <a:rPr lang="es-US" altLang="en-US"/>
              <a:t> </a:t>
            </a:r>
            <a:r>
              <a:rPr lang="es-US" altLang="en-US" sz="2000"/>
              <a:t>(6 de 6)</a:t>
            </a:r>
          </a:p>
        </p:txBody>
      </p:sp>
      <p:graphicFrame>
        <p:nvGraphicFramePr>
          <p:cNvPr id="78560" name="Content Placeholder 7">
            <a:extLst>
              <a:ext uri="{FF2B5EF4-FFF2-40B4-BE49-F238E27FC236}">
                <a16:creationId xmlns:a16="http://schemas.microsoft.com/office/drawing/2014/main" id="{BD894528-67BD-6023-2E58-C8814BA2136F}"/>
              </a:ext>
            </a:extLst>
          </p:cNvPr>
          <p:cNvGraphicFramePr>
            <a:graphicFrameLocks noGrp="1"/>
          </p:cNvGraphicFramePr>
          <p:nvPr>
            <p:extLst>
              <p:ext uri="{D42A27DB-BD31-4B8C-83A1-F6EECF244321}">
                <p14:modId xmlns:p14="http://schemas.microsoft.com/office/powerpoint/2010/main" val="801680703"/>
              </p:ext>
            </p:extLst>
          </p:nvPr>
        </p:nvGraphicFramePr>
        <p:xfrm>
          <a:off x="1271588" y="1131888"/>
          <a:ext cx="9648825" cy="4410323"/>
        </p:xfrm>
        <a:graphic>
          <a:graphicData uri="http://schemas.openxmlformats.org/drawingml/2006/table">
            <a:tbl>
              <a:tblPr firstRow="1"/>
              <a:tblGrid>
                <a:gridCol w="3698875">
                  <a:extLst>
                    <a:ext uri="{9D8B030D-6E8A-4147-A177-3AD203B41FA5}">
                      <a16:colId xmlns:a16="http://schemas.microsoft.com/office/drawing/2014/main" val="20000"/>
                    </a:ext>
                  </a:extLst>
                </a:gridCol>
                <a:gridCol w="5949950">
                  <a:extLst>
                    <a:ext uri="{9D8B030D-6E8A-4147-A177-3AD203B41FA5}">
                      <a16:colId xmlns:a16="http://schemas.microsoft.com/office/drawing/2014/main" val="20001"/>
                    </a:ext>
                  </a:extLst>
                </a:gridCol>
              </a:tblGrid>
              <a:tr h="53022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Tx/>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Tipo de plan</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Pct val="100000"/>
                        <a:buFont typeface="Wingdings" panose="05000000000000000000" pitchFamily="2" charset="2"/>
                        <a:buNone/>
                        <a:tabLst/>
                      </a:pPr>
                      <a:r>
                        <a:rPr kumimoji="0" lang="es-US" altLang="en-US" sz="2400" b="1"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¿La Parte D paga primero?</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0763">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Seguro sin culpa/de responsabilidad civil</a:t>
                      </a:r>
                    </a:p>
                  </a:txBody>
                  <a:tcPr marL="63281" marR="63281"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Para recetas cubiertas por una cobertura de medicamentos que no están relacionados con el accidente o la lesión.</a:t>
                      </a:r>
                    </a:p>
                  </a:txBody>
                  <a:tcPr marL="63281" marR="63281" marT="0" marB="0"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1178172">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Programa de Asistencia al Paciente patrocinado por el fabricante (PAP)</a:t>
                      </a:r>
                    </a:p>
                  </a:txBody>
                  <a:tcPr marL="61722" marR="61722" marT="0" marB="0" horzOverflow="overflow">
                    <a:lnL>
                      <a:noFill/>
                    </a:lnL>
                    <a:lnR>
                      <a:noFill/>
                    </a:lnR>
                    <a:lnT>
                      <a:noFill/>
                    </a:lnT>
                    <a:lnB>
                      <a:noFill/>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ts val="100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Sí</a:t>
                      </a:r>
                    </a:p>
                  </a:txBody>
                  <a:tcPr marL="61722" marR="61722"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766763">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Organizaciones benéficas</a:t>
                      </a:r>
                    </a:p>
                  </a:txBody>
                  <a:tcPr marL="63281" marR="63281" marT="0" marB="0" horzOverflow="overflow">
                    <a:lnL>
                      <a:noFill/>
                    </a:lnL>
                    <a:lnR>
                      <a:noFill/>
                    </a:lnR>
                    <a:lnT>
                      <a:noFill/>
                    </a:lnT>
                    <a:lnB>
                      <a:noFill/>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Sí</a:t>
                      </a:r>
                    </a:p>
                  </a:txBody>
                  <a:tcPr marL="63281" marR="63281" marT="0" marB="0" horzOverflow="overflow">
                    <a:lnL>
                      <a:noFill/>
                    </a:lnL>
                    <a:lnR>
                      <a:noFill/>
                    </a:lnR>
                    <a:lnT>
                      <a:noFill/>
                    </a:lnT>
                    <a:lnB>
                      <a:noFill/>
                    </a:lnB>
                    <a:lnTlToBr>
                      <a:noFill/>
                    </a:lnTlToBr>
                    <a:lnBlToTr>
                      <a:noFill/>
                    </a:lnBlToTr>
                    <a:solidFill>
                      <a:srgbClr val="5B9BD5">
                        <a:alpha val="20000"/>
                      </a:srgbClr>
                    </a:solidFill>
                  </a:tcPr>
                </a:tc>
                <a:extLst>
                  <a:ext uri="{0D108BD9-81ED-4DB2-BD59-A6C34878D82A}">
                    <a16:rowId xmlns:a16="http://schemas.microsoft.com/office/drawing/2014/main" val="10003"/>
                  </a:ext>
                </a:extLst>
              </a:tr>
              <a:tr h="914400">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ts val="1000"/>
                        </a:spcAft>
                        <a:buClrTx/>
                        <a:buSzPct val="100000"/>
                        <a:buFontTx/>
                        <a:buNone/>
                        <a:tabLst/>
                      </a:pPr>
                      <a:r>
                        <a:rPr kumimoji="0" lang="es-US" altLang="en-US" sz="2000" b="0" i="0" u="none" strike="noStrike" cap="none" normalizeH="0" baseline="0">
                          <a:ln>
                            <a:noFill/>
                          </a:ln>
                          <a:solidFill>
                            <a:srgbClr val="00529B"/>
                          </a:solidFill>
                          <a:effectLst/>
                          <a:latin typeface="Calibri" panose="020F0502020204030204" pitchFamily="34" charset="0"/>
                          <a:cs typeface="Calibri" panose="020F0502020204030204" pitchFamily="34" charset="0"/>
                        </a:rPr>
                        <a:t>Seguro de compensación a los trabajadores</a:t>
                      </a:r>
                    </a:p>
                  </a:txBody>
                  <a:tcPr marL="61722" marR="61722"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ts val="1000"/>
                        </a:spcAft>
                        <a:buClrTx/>
                        <a:buSzPct val="100000"/>
                        <a:buFontTx/>
                        <a:buNone/>
                        <a:tabLst/>
                      </a:pPr>
                      <a:r>
                        <a:rPr kumimoji="0" lang="es-US" altLang="en-US" sz="20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Sí, para recetas que no son para enfermedades o lesiones relacionadas con el accidente de trabajo. Medicare podría efectuar un pago condicional.</a:t>
                      </a:r>
                    </a:p>
                  </a:txBody>
                  <a:tcPr marL="61722" marR="61722" marT="0" marB="0"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22897" name="Footer Placeholder 2">
            <a:extLst>
              <a:ext uri="{FF2B5EF4-FFF2-40B4-BE49-F238E27FC236}">
                <a16:creationId xmlns:a16="http://schemas.microsoft.com/office/drawing/2014/main" id="{4E1C83E7-24E5-6568-4DE1-06802E3A8AC2}"/>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22898" name="Slide Number Placeholder 3">
            <a:extLst>
              <a:ext uri="{FF2B5EF4-FFF2-40B4-BE49-F238E27FC236}">
                <a16:creationId xmlns:a16="http://schemas.microsoft.com/office/drawing/2014/main" id="{978E1CD5-4EE4-33C3-26FE-A9F857D315B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36AD1A42-14CC-4640-BE9D-D6FC1DB840AB}" type="slidenum">
              <a:rPr lang="en-US" altLang="en-US">
                <a:solidFill>
                  <a:srgbClr val="8FAADC"/>
                </a:solidFill>
                <a:latin typeface="Arial" panose="020B0604020202020204" pitchFamily="34" charset="0"/>
                <a:cs typeface="Arial" panose="020B0604020202020204" pitchFamily="34" charset="0"/>
              </a:rPr>
              <a:pPr/>
              <a:t>43</a:t>
            </a:fld>
            <a:endParaRPr lang="en-US" altLang="en-US">
              <a:solidFill>
                <a:srgbClr val="8FAADC"/>
              </a:solidFill>
              <a:latin typeface="Arial" panose="020B0604020202020204" pitchFamily="34" charset="0"/>
              <a:cs typeface="Arial" panose="020B0604020202020204" pitchFamily="34" charset="0"/>
            </a:endParaRPr>
          </a:p>
        </p:txBody>
      </p:sp>
      <p:sp>
        <p:nvSpPr>
          <p:cNvPr id="122899" name="Date Placeholder 1">
            <a:extLst>
              <a:ext uri="{FF2B5EF4-FFF2-40B4-BE49-F238E27FC236}">
                <a16:creationId xmlns:a16="http://schemas.microsoft.com/office/drawing/2014/main" id="{866E6036-B923-B9FB-CDF4-F5751E372F7E}"/>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E62AED14-447A-7421-2C2B-1AF307271E3B}"/>
              </a:ext>
            </a:extLst>
          </p:cNvPr>
          <p:cNvSpPr>
            <a:spLocks noGrp="1" noChangeArrowheads="1"/>
          </p:cNvSpPr>
          <p:nvPr>
            <p:ph type="title" idx="4294967295"/>
          </p:nvPr>
        </p:nvSpPr>
        <p:spPr>
          <a:xfrm>
            <a:off x="1360488" y="307975"/>
            <a:ext cx="9471025" cy="719138"/>
          </a:xfrm>
        </p:spPr>
        <p:txBody>
          <a:bodyPr/>
          <a:lstStyle/>
          <a:p>
            <a:pPr eaLnBrk="1" hangingPunct="1"/>
            <a:r>
              <a:rPr lang="es-US" altLang="en-US" sz="3000">
                <a:solidFill>
                  <a:srgbClr val="00539A"/>
                </a:solidFill>
              </a:rPr>
              <a:t>Compruebe sus conocimientos: Pregunta 4</a:t>
            </a:r>
          </a:p>
        </p:txBody>
      </p:sp>
      <p:sp>
        <p:nvSpPr>
          <p:cNvPr id="124931" name="Content Placeholder 8">
            <a:extLst>
              <a:ext uri="{FF2B5EF4-FFF2-40B4-BE49-F238E27FC236}">
                <a16:creationId xmlns:a16="http://schemas.microsoft.com/office/drawing/2014/main" id="{D2DD4C83-1A18-C7C9-E8A7-F145C73FF61A}"/>
              </a:ext>
            </a:extLst>
          </p:cNvPr>
          <p:cNvSpPr>
            <a:spLocks noGrp="1" noChangeArrowheads="1"/>
          </p:cNvSpPr>
          <p:nvPr>
            <p:ph type="body" sz="quarter" idx="4294967295"/>
          </p:nvPr>
        </p:nvSpPr>
        <p:spPr>
          <a:xfrm>
            <a:off x="773113" y="1895475"/>
            <a:ext cx="11011519" cy="4167188"/>
          </a:xfrm>
        </p:spPr>
        <p:txBody>
          <a:bodyPr/>
          <a:lstStyle/>
          <a:p>
            <a:pPr marL="0" indent="0" eaLnBrk="1" hangingPunct="1">
              <a:lnSpc>
                <a:spcPct val="100000"/>
              </a:lnSpc>
              <a:spcBef>
                <a:spcPts val="1200"/>
              </a:spcBef>
              <a:buFont typeface="Wingdings" panose="05000000000000000000" pitchFamily="2" charset="2"/>
              <a:buNone/>
            </a:pPr>
            <a:r>
              <a:rPr lang="es-US" altLang="en-US" sz="2400" b="1" dirty="0">
                <a:solidFill>
                  <a:srgbClr val="00529B"/>
                </a:solidFill>
              </a:rPr>
              <a:t>Para las personas cubiertas por Medicare y todos los beneficios de Medicaid que tienen un problema médico cubierto por el seguro de compensación a los trabajadores, Medicare paga:</a:t>
            </a:r>
          </a:p>
          <a:p>
            <a:pPr marL="346075" indent="-346075" eaLnBrk="1" hangingPunct="1">
              <a:lnSpc>
                <a:spcPct val="100000"/>
              </a:lnSpc>
              <a:spcBef>
                <a:spcPts val="1200"/>
              </a:spcBef>
              <a:buFontTx/>
              <a:buAutoNum type="alphaLcPeriod"/>
            </a:pPr>
            <a:r>
              <a:rPr lang="es-US" altLang="en-US" sz="2400" dirty="0">
                <a:solidFill>
                  <a:srgbClr val="00529B"/>
                </a:solidFill>
              </a:rPr>
              <a:t>Todas las recetas </a:t>
            </a:r>
          </a:p>
          <a:p>
            <a:pPr marL="346075" indent="-346075" eaLnBrk="1" hangingPunct="1">
              <a:lnSpc>
                <a:spcPct val="100000"/>
              </a:lnSpc>
              <a:spcBef>
                <a:spcPts val="1200"/>
              </a:spcBef>
              <a:buFontTx/>
              <a:buAutoNum type="alphaLcPeriod"/>
            </a:pPr>
            <a:r>
              <a:rPr lang="es-US" altLang="en-US" sz="2400" dirty="0">
                <a:solidFill>
                  <a:srgbClr val="00529B"/>
                </a:solidFill>
              </a:rPr>
              <a:t>Recetas que no estén relacionadas con lesiones o enfermedades </a:t>
            </a:r>
            <a:br>
              <a:rPr lang="es-US" altLang="en-US" sz="2400" dirty="0">
                <a:solidFill>
                  <a:srgbClr val="00529B"/>
                </a:solidFill>
              </a:rPr>
            </a:br>
            <a:r>
              <a:rPr lang="es-US" altLang="en-US" sz="2400" dirty="0">
                <a:solidFill>
                  <a:srgbClr val="00529B"/>
                </a:solidFill>
              </a:rPr>
              <a:t>de trabajo</a:t>
            </a:r>
          </a:p>
        </p:txBody>
      </p:sp>
      <p:sp>
        <p:nvSpPr>
          <p:cNvPr id="79611" name="CAI1" descr="Recuadro verde resaltando B como la respuesta correcta&#10;">
            <a:extLst>
              <a:ext uri="{FF2B5EF4-FFF2-40B4-BE49-F238E27FC236}">
                <a16:creationId xmlns:a16="http://schemas.microsoft.com/office/drawing/2014/main" id="{8106FFB5-4938-C4FA-106C-F77DF58220FB}"/>
              </a:ext>
            </a:extLst>
          </p:cNvPr>
          <p:cNvSpPr>
            <a:spLocks noChangeArrowheads="1"/>
          </p:cNvSpPr>
          <p:nvPr>
            <p:custDataLst>
              <p:tags r:id="rId2"/>
            </p:custDataLst>
          </p:nvPr>
        </p:nvSpPr>
        <p:spPr bwMode="auto">
          <a:xfrm>
            <a:off x="773113" y="3641724"/>
            <a:ext cx="9427343" cy="867395"/>
          </a:xfrm>
          <a:prstGeom prst="roundRect">
            <a:avLst>
              <a:gd name="adj" fmla="val 16667"/>
            </a:avLst>
          </a:prstGeom>
          <a:noFill/>
          <a:ln w="38100" algn="ctr">
            <a:solidFill>
              <a:srgbClr val="00B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sz="1300" b="1">
              <a:solidFill>
                <a:srgbClr val="FFFFFF"/>
              </a:solidFill>
              <a:cs typeface="Arial" panose="020B0604020202020204" pitchFamily="34" charset="0"/>
            </a:endParaRPr>
          </a:p>
        </p:txBody>
      </p:sp>
      <p:sp>
        <p:nvSpPr>
          <p:cNvPr id="124933" name="Footer Placeholder 3">
            <a:extLst>
              <a:ext uri="{FF2B5EF4-FFF2-40B4-BE49-F238E27FC236}">
                <a16:creationId xmlns:a16="http://schemas.microsoft.com/office/drawing/2014/main" id="{F6E9089D-FF68-0FD4-8808-995E49883CF5}"/>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FFFFFF"/>
                </a:solidFill>
                <a:latin typeface="Arial" panose="020B0604020202020204" pitchFamily="34" charset="0"/>
                <a:cs typeface="Arial" panose="020B0604020202020204" pitchFamily="34" charset="0"/>
              </a:rPr>
              <a:t>Coordinación de Beneficios</a:t>
            </a:r>
          </a:p>
        </p:txBody>
      </p:sp>
      <p:sp>
        <p:nvSpPr>
          <p:cNvPr id="124934" name="Slide Number Placeholder 4">
            <a:extLst>
              <a:ext uri="{FF2B5EF4-FFF2-40B4-BE49-F238E27FC236}">
                <a16:creationId xmlns:a16="http://schemas.microsoft.com/office/drawing/2014/main" id="{4DF1C53A-0A8F-9E56-3D89-F6299E0DD79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8783EDA6-DFF3-48D2-A0E4-5EA851346D46}" type="slidenum">
              <a:rPr lang="en-US" altLang="en-US">
                <a:solidFill>
                  <a:schemeClr val="bg1"/>
                </a:solidFill>
                <a:latin typeface="Arial" panose="020B0604020202020204" pitchFamily="34" charset="0"/>
                <a:cs typeface="Arial" panose="020B0604020202020204" pitchFamily="34" charset="0"/>
              </a:rPr>
              <a:pPr/>
              <a:t>44</a:t>
            </a:fld>
            <a:endParaRPr lang="en-US" altLang="en-US">
              <a:solidFill>
                <a:schemeClr val="bg1"/>
              </a:solidFill>
              <a:latin typeface="Arial" panose="020B0604020202020204" pitchFamily="34" charset="0"/>
              <a:cs typeface="Arial" panose="020B0604020202020204" pitchFamily="34" charset="0"/>
            </a:endParaRPr>
          </a:p>
        </p:txBody>
      </p:sp>
      <p:sp>
        <p:nvSpPr>
          <p:cNvPr id="124935" name="Date Placeholder 2">
            <a:extLst>
              <a:ext uri="{FF2B5EF4-FFF2-40B4-BE49-F238E27FC236}">
                <a16:creationId xmlns:a16="http://schemas.microsoft.com/office/drawing/2014/main" id="{37EF07F6-8DAB-133C-566C-61CD6EC68B92}"/>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chemeClr val="bg1"/>
                </a:solidFill>
                <a:latin typeface="Arial" panose="020B0604020202020204" pitchFamily="34" charset="0"/>
                <a:cs typeface="Arial" panose="020B0604020202020204" pitchFamily="34" charset="0"/>
              </a:rPr>
              <a:t>Mayo de 2022</a:t>
            </a:r>
          </a:p>
        </p:txBody>
      </p:sp>
      <p:sp>
        <p:nvSpPr>
          <p:cNvPr id="8" name="TextBox 7">
            <a:extLst>
              <a:ext uri="{FF2B5EF4-FFF2-40B4-BE49-F238E27FC236}">
                <a16:creationId xmlns:a16="http://schemas.microsoft.com/office/drawing/2014/main" id="{02FB0D49-3114-206E-5AB2-1F2AD1B6AC0A}"/>
              </a:ext>
            </a:extLst>
          </p:cNvPr>
          <p:cNvSpPr txBox="1"/>
          <p:nvPr/>
        </p:nvSpPr>
        <p:spPr>
          <a:xfrm>
            <a:off x="1854743" y="4849917"/>
            <a:ext cx="10073905" cy="338554"/>
          </a:xfrm>
          <a:prstGeom prst="rect">
            <a:avLst/>
          </a:prstGeom>
          <a:solidFill>
            <a:schemeClr val="bg1"/>
          </a:solidFill>
        </p:spPr>
        <p:txBody>
          <a:bodyPr wrap="square" lIns="0" tIns="0" rIns="0" bIns="0" rtlCol="0">
            <a:spAutoFit/>
          </a:bodyPr>
          <a:lstStyle/>
          <a:p>
            <a:pPr lvl="0" defTabSz="685800">
              <a:lnSpc>
                <a:spcPct val="100000"/>
              </a:lnSpc>
              <a:spcBef>
                <a:spcPts val="0"/>
              </a:spcBef>
              <a:spcAft>
                <a:spcPts val="1200"/>
              </a:spcAft>
            </a:pPr>
            <a:r>
              <a:rPr lang="es-US" sz="2200" b="1" dirty="0">
                <a:solidFill>
                  <a:srgbClr val="00529B"/>
                </a:solidFill>
                <a:latin typeface="Arial" panose="020B0604020202020204" pitchFamily="34" charset="0"/>
                <a:cs typeface="Arial" panose="020B0604020202020204" pitchFamily="34" charset="0"/>
              </a:rPr>
              <a:t>Minutero regresivo: </a:t>
            </a:r>
            <a:r>
              <a:rPr lang="es-US" sz="2200" dirty="0">
                <a:solidFill>
                  <a:srgbClr val="00529B"/>
                </a:solidFill>
                <a:effectLst/>
                <a:latin typeface="Arial" panose="020B0604020202020204" pitchFamily="34" charset="0"/>
                <a:ea typeface="DengXian" panose="02010600030101010101" pitchFamily="2" charset="-122"/>
                <a:cs typeface="Arial" panose="020B0604020202020204" pitchFamily="34" charset="0"/>
              </a:rPr>
              <a:t>¡Responda la pregunta antes de que desaparezca la barra!</a:t>
            </a:r>
            <a:endParaRPr lang="es-US" sz="2200" b="1" dirty="0">
              <a:solidFill>
                <a:srgbClr val="00529B"/>
              </a:solidFill>
              <a:latin typeface="Arial" panose="020B06040202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611"/>
                                        </p:tgtEl>
                                        <p:attrNameLst>
                                          <p:attrName>style.visibility</p:attrName>
                                        </p:attrNameLst>
                                      </p:cBhvr>
                                      <p:to>
                                        <p:strVal val="visible"/>
                                      </p:to>
                                    </p:set>
                                    <p:animEffect transition="in" filter="fade">
                                      <p:cBhvr>
                                        <p:cTn id="7" dur="500"/>
                                        <p:tgtEl>
                                          <p:spTgt spid="79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2213CB46-B13B-49F0-0571-9BAB24374F36}"/>
              </a:ext>
            </a:extLst>
          </p:cNvPr>
          <p:cNvSpPr>
            <a:spLocks noGrp="1" noChangeArrowheads="1"/>
          </p:cNvSpPr>
          <p:nvPr>
            <p:ph type="title" idx="4294967295"/>
          </p:nvPr>
        </p:nvSpPr>
        <p:spPr>
          <a:xfrm>
            <a:off x="0" y="34925"/>
            <a:ext cx="12192000" cy="922338"/>
          </a:xfrm>
        </p:spPr>
        <p:txBody>
          <a:bodyPr/>
          <a:lstStyle/>
          <a:p>
            <a:pPr eaLnBrk="1" hangingPunct="1"/>
            <a:r>
              <a:rPr lang="es-US" altLang="en-US" sz="3000"/>
              <a:t>Coordinación de Beneficios: Guía de recursos</a:t>
            </a:r>
          </a:p>
        </p:txBody>
      </p:sp>
      <p:graphicFrame>
        <p:nvGraphicFramePr>
          <p:cNvPr id="80642" name="Content Placeholder 7">
            <a:extLst>
              <a:ext uri="{FF2B5EF4-FFF2-40B4-BE49-F238E27FC236}">
                <a16:creationId xmlns:a16="http://schemas.microsoft.com/office/drawing/2014/main" id="{454C32D0-352F-3BF1-BA11-EDFF04C047CD}"/>
              </a:ext>
            </a:extLst>
          </p:cNvPr>
          <p:cNvGraphicFramePr>
            <a:graphicFrameLocks noGrp="1"/>
          </p:cNvGraphicFramePr>
          <p:nvPr>
            <p:extLst>
              <p:ext uri="{D42A27DB-BD31-4B8C-83A1-F6EECF244321}">
                <p14:modId xmlns:p14="http://schemas.microsoft.com/office/powerpoint/2010/main" val="627926099"/>
              </p:ext>
            </p:extLst>
          </p:nvPr>
        </p:nvGraphicFramePr>
        <p:xfrm>
          <a:off x="1273175" y="1220788"/>
          <a:ext cx="9645650" cy="5148263"/>
        </p:xfrm>
        <a:graphic>
          <a:graphicData uri="http://schemas.openxmlformats.org/drawingml/2006/table">
            <a:tbl>
              <a:tblPr firstRow="1"/>
              <a:tblGrid>
                <a:gridCol w="3697288">
                  <a:extLst>
                    <a:ext uri="{9D8B030D-6E8A-4147-A177-3AD203B41FA5}">
                      <a16:colId xmlns:a16="http://schemas.microsoft.com/office/drawing/2014/main" val="3066186724"/>
                    </a:ext>
                  </a:extLst>
                </a:gridCol>
                <a:gridCol w="5948362">
                  <a:extLst>
                    <a:ext uri="{9D8B030D-6E8A-4147-A177-3AD203B41FA5}">
                      <a16:colId xmlns:a16="http://schemas.microsoft.com/office/drawing/2014/main" val="991580815"/>
                    </a:ext>
                  </a:extLst>
                </a:gridCol>
              </a:tblGrid>
              <a:tr h="1743075">
                <a:tc>
                  <a:txBody>
                    <a:bodyPr/>
                    <a:lstStyle>
                      <a:lvl1pPr>
                        <a:lnSpc>
                          <a:spcPct val="90000"/>
                        </a:lnSpc>
                        <a:spcBef>
                          <a:spcPts val="1000"/>
                        </a:spcBef>
                        <a:buClr>
                          <a:srgbClr val="00539A"/>
                        </a:buClr>
                        <a:buSzPct val="10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SzPct val="100000"/>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SzPct val="100000"/>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Pct val="100000"/>
                        <a:buFontTx/>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Centros de Servicios de Medicare y Medicaid (CMS)</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marL="231775" indent="-231775">
                        <a:lnSpc>
                          <a:spcPct val="90000"/>
                        </a:lnSpc>
                        <a:spcBef>
                          <a:spcPts val="1000"/>
                        </a:spcBef>
                        <a:buClr>
                          <a:srgbClr val="00539A"/>
                        </a:buClr>
                        <a:buSzPct val="10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SzPct val="100000"/>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SzPct val="100000"/>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1775" marR="0" lvl="0" indent="-231775" algn="l" defTabSz="9144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Llame al 1-800-633-4227 (1-800-MEDICARE); </a:t>
                      </a:r>
                      <a:b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b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TTY: 1-877-486-2048</a:t>
                      </a:r>
                    </a:p>
                    <a:p>
                      <a:pPr marL="231775" marR="0" lvl="0" indent="-231775" algn="l" defTabSz="9144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4"/>
                        </a:rPr>
                        <a:t>es.Medicare.gov/</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4"/>
                        </a:rPr>
                        <a:t>supplements-other-insurance</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4"/>
                        </a:rPr>
                        <a:t>/</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4"/>
                        </a:rPr>
                        <a:t>how</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4"/>
                        </a:rPr>
                        <a:t>-medicare-</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4"/>
                        </a:rPr>
                        <a:t>works</a:t>
                      </a: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4"/>
                        </a:rPr>
                        <a:t>-</a:t>
                      </a:r>
                      <a:r>
                        <a:rPr kumimoji="0" lang="es-US" altLang="en-US" sz="1800" b="0" i="0" u="none"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4"/>
                        </a:rPr>
                        <a:t>with-other-insurance</a:t>
                      </a:r>
                      <a:endPar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4"/>
                      </a:endParaRPr>
                    </a:p>
                    <a:p>
                      <a:pPr marL="231775" marR="0" lvl="0" indent="-231775" algn="l" defTabSz="9144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5"/>
                        </a:rPr>
                        <a:t>CMS.gov</a:t>
                      </a: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rPr>
                        <a:t> </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7597050"/>
                  </a:ext>
                </a:extLst>
              </a:tr>
              <a:tr h="831850">
                <a:tc>
                  <a:txBody>
                    <a:bodyPr/>
                    <a:lstStyle>
                      <a:lvl1pPr>
                        <a:lnSpc>
                          <a:spcPct val="90000"/>
                        </a:lnSpc>
                        <a:spcBef>
                          <a:spcPts val="1000"/>
                        </a:spcBef>
                        <a:buClr>
                          <a:srgbClr val="00539A"/>
                        </a:buClr>
                        <a:buSzPct val="10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SzPct val="100000"/>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SzPct val="100000"/>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Pct val="100000"/>
                        <a:buFont typeface="Arial" panose="020B0604020202020204" pitchFamily="34" charset="0"/>
                        <a:buNone/>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Centro de Coordinación y Recuperación de Beneficios</a:t>
                      </a: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marL="231775" indent="-231775" defTabSz="685800">
                        <a:lnSpc>
                          <a:spcPct val="90000"/>
                        </a:lnSpc>
                        <a:spcBef>
                          <a:spcPts val="1000"/>
                        </a:spcBef>
                        <a:buClr>
                          <a:srgbClr val="00539A"/>
                        </a:buClr>
                        <a:buSzPct val="10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marL="742950" indent="-285750" defTabSz="685800">
                        <a:lnSpc>
                          <a:spcPct val="90000"/>
                        </a:lnSpc>
                        <a:spcBef>
                          <a:spcPts val="500"/>
                        </a:spcBef>
                        <a:buSzPct val="100000"/>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SzPct val="100000"/>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1775" marR="0" lvl="0" indent="-231775" algn="l" defTabSz="6858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Llame al 1-855-798-2627; TTY: 1-855-797-2627 </a:t>
                      </a:r>
                      <a:b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b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Correo postal: P.O. Box 138832 Oklahoma City, OK 73113</a:t>
                      </a:r>
                    </a:p>
                  </a:txBody>
                  <a:tcPr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865569087"/>
                  </a:ext>
                </a:extLst>
              </a:tr>
              <a:tr h="1385888">
                <a:tc>
                  <a:txBody>
                    <a:bodyPr/>
                    <a:lstStyle>
                      <a:lvl1pPr>
                        <a:lnSpc>
                          <a:spcPct val="90000"/>
                        </a:lnSpc>
                        <a:spcBef>
                          <a:spcPts val="1000"/>
                        </a:spcBef>
                        <a:buClr>
                          <a:srgbClr val="00539A"/>
                        </a:buClr>
                        <a:buSzPct val="10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SzPct val="100000"/>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SzPct val="100000"/>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Pct val="100000"/>
                        <a:buFontTx/>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Departamento de Trabajo de EE. UU.</a:t>
                      </a:r>
                    </a:p>
                    <a:p>
                      <a:pPr marL="0" marR="0" lvl="0" indent="0" algn="l" defTabSz="9144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COBRA</a:t>
                      </a:r>
                    </a:p>
                    <a:p>
                      <a:pPr marL="115888" marR="0" lvl="0" indent="-115888" algn="l" defTabSz="9144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Arial" panose="020B0604020202020204" pitchFamily="34" charset="0"/>
                        </a:rPr>
                        <a:t>Programa de Neumoconiosis (pulmón negro)</a:t>
                      </a:r>
                    </a:p>
                  </a:txBody>
                  <a:tcPr horzOverflow="overflow">
                    <a:lnL>
                      <a:noFill/>
                    </a:lnL>
                    <a:lnR>
                      <a:noFill/>
                    </a:lnR>
                    <a:lnT>
                      <a:noFill/>
                    </a:lnT>
                    <a:lnB>
                      <a:noFill/>
                    </a:lnB>
                    <a:lnTlToBr>
                      <a:noFill/>
                    </a:lnTlToBr>
                    <a:lnBlToTr>
                      <a:noFill/>
                    </a:lnBlToTr>
                    <a:noFill/>
                  </a:tcPr>
                </a:tc>
                <a:tc>
                  <a:txBody>
                    <a:bodyPr/>
                    <a:lstStyle>
                      <a:lvl1pPr marL="231775" indent="-231775" defTabSz="685800">
                        <a:lnSpc>
                          <a:spcPct val="90000"/>
                        </a:lnSpc>
                        <a:spcBef>
                          <a:spcPts val="1000"/>
                        </a:spcBef>
                        <a:buClr>
                          <a:srgbClr val="00539A"/>
                        </a:buClr>
                        <a:buSzPct val="10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marL="742950" indent="-285750" defTabSz="685800">
                        <a:lnSpc>
                          <a:spcPct val="90000"/>
                        </a:lnSpc>
                        <a:spcBef>
                          <a:spcPts val="500"/>
                        </a:spcBef>
                        <a:buSzPct val="100000"/>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SzPct val="100000"/>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1775" marR="0" lvl="0" indent="-231775" algn="l" defTabSz="6858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Llame al 1‑866-4-USA-DOL (1‑866‑487-2365); </a:t>
                      </a:r>
                      <a:b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b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TTY: 1-877-889-5627</a:t>
                      </a:r>
                    </a:p>
                    <a:p>
                      <a:pPr marL="231775" marR="0" lvl="0" indent="-231775" algn="l" defTabSz="6858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hlinkClick r:id="rId6"/>
                        </a:rPr>
                        <a:t>DOL.gov/dol/topic/health-plans/cobra.htm</a:t>
                      </a:r>
                    </a:p>
                    <a:p>
                      <a:pPr marL="231775" marR="0" lvl="0" indent="-231775" algn="l" defTabSz="6858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sng" strike="noStrike" cap="none" normalizeH="0" baseline="0">
                          <a:ln>
                            <a:noFill/>
                          </a:ln>
                          <a:solidFill>
                            <a:srgbClr val="00529B"/>
                          </a:solidFill>
                          <a:effectLst/>
                          <a:latin typeface="Calibri" panose="020F0502020204030204" pitchFamily="34" charset="0"/>
                          <a:cs typeface="Arial" panose="020B0604020202020204" pitchFamily="34" charset="0"/>
                          <a:hlinkClick r:id="rId7"/>
                        </a:rPr>
                        <a:t>DOL.gov/owcp/dcmwc</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097901504"/>
                  </a:ext>
                </a:extLst>
              </a:tr>
              <a:tr h="1187450">
                <a:tc>
                  <a:txBody>
                    <a:bodyPr/>
                    <a:lstStyle>
                      <a:lvl1pPr>
                        <a:lnSpc>
                          <a:spcPct val="90000"/>
                        </a:lnSpc>
                        <a:spcBef>
                          <a:spcPts val="1000"/>
                        </a:spcBef>
                        <a:buClr>
                          <a:srgbClr val="00539A"/>
                        </a:buClr>
                        <a:buSzPct val="10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SzPct val="100000"/>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SzPct val="100000"/>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Pct val="100000"/>
                        <a:buFont typeface="Arial" panose="020B0604020202020204" pitchFamily="34" charset="0"/>
                        <a:buNone/>
                        <a:tabLst/>
                      </a:pPr>
                      <a:r>
                        <a:rPr kumimoji="0" lang="es-US" altLang="en-US" sz="1800" b="0" i="0" u="none" strike="noStrike" cap="none" normalizeH="0" baseline="0">
                          <a:ln>
                            <a:noFill/>
                          </a:ln>
                          <a:solidFill>
                            <a:srgbClr val="00529B"/>
                          </a:solidFill>
                          <a:effectLst/>
                          <a:latin typeface="Calibri" panose="020F0502020204030204" pitchFamily="34" charset="0"/>
                          <a:cs typeface="Arial" panose="020B0604020202020204" pitchFamily="34" charset="0"/>
                        </a:rPr>
                        <a:t>Oficina de Administración de Personal (Programa Federal de Beneficios Médicos del Empleado)</a:t>
                      </a: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tc>
                  <a:txBody>
                    <a:bodyPr/>
                    <a:lstStyle>
                      <a:lvl1pPr marL="231775" indent="-231775" defTabSz="685800">
                        <a:lnSpc>
                          <a:spcPct val="90000"/>
                        </a:lnSpc>
                        <a:spcBef>
                          <a:spcPts val="1000"/>
                        </a:spcBef>
                        <a:buClr>
                          <a:srgbClr val="00539A"/>
                        </a:buClr>
                        <a:buSzPct val="10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marL="742950" indent="-285750" defTabSz="685800">
                        <a:lnSpc>
                          <a:spcPct val="90000"/>
                        </a:lnSpc>
                        <a:spcBef>
                          <a:spcPts val="500"/>
                        </a:spcBef>
                        <a:buSzPct val="100000"/>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SzPct val="100000"/>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1775" marR="0" lvl="0" indent="-231775" algn="l" defTabSz="685800" rtl="0" eaLnBrk="1" fontAlgn="base" latinLnBrk="0" hangingPunct="1">
                        <a:lnSpc>
                          <a:spcPct val="100000"/>
                        </a:lnSpc>
                        <a:spcBef>
                          <a:spcPct val="0"/>
                        </a:spcBef>
                        <a:spcAft>
                          <a:spcPts val="600"/>
                        </a:spcAft>
                        <a:buClrTx/>
                        <a:buSzPct val="100000"/>
                        <a:buFont typeface="Wingdings" panose="05000000000000000000" pitchFamily="2" charset="2"/>
                        <a:buChar char="§"/>
                        <a:tabLst/>
                      </a:pP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8"/>
                        </a:rPr>
                        <a:t>OPM.gov/</a:t>
                      </a:r>
                      <a:r>
                        <a:rPr kumimoji="0" lang="es-US" altLang="en-US" sz="1800" b="0" i="0" u="sng"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8"/>
                        </a:rPr>
                        <a:t>healthcare-insurance</a:t>
                      </a: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hlinkClick r:id="rId8"/>
                        </a:rPr>
                        <a:t>/</a:t>
                      </a:r>
                      <a:r>
                        <a:rPr kumimoji="0" lang="es-US" altLang="en-US" sz="1800" b="0" i="0" u="sng" strike="noStrike" cap="none" normalizeH="0" baseline="0" dirty="0" err="1">
                          <a:ln>
                            <a:noFill/>
                          </a:ln>
                          <a:solidFill>
                            <a:srgbClr val="00529B"/>
                          </a:solidFill>
                          <a:effectLst/>
                          <a:latin typeface="Calibri" panose="020F0502020204030204" pitchFamily="34" charset="0"/>
                          <a:cs typeface="Arial" panose="020B0604020202020204" pitchFamily="34" charset="0"/>
                          <a:hlinkClick r:id="rId8"/>
                        </a:rPr>
                        <a:t>healthcare</a:t>
                      </a:r>
                      <a:r>
                        <a:rPr kumimoji="0" lang="es-US" altLang="en-US" sz="1800" b="0" i="0" u="sng" strike="noStrike" cap="none" normalizeH="0" baseline="0" dirty="0">
                          <a:ln>
                            <a:noFill/>
                          </a:ln>
                          <a:solidFill>
                            <a:srgbClr val="00529B"/>
                          </a:solidFill>
                          <a:effectLst/>
                          <a:latin typeface="Calibri" panose="020F0502020204030204" pitchFamily="34" charset="0"/>
                          <a:cs typeface="Arial" panose="020B0604020202020204" pitchFamily="34" charset="0"/>
                        </a:rPr>
                        <a:t> </a:t>
                      </a:r>
                    </a:p>
                  </a:txBody>
                  <a:tcPr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extLst>
                  <a:ext uri="{0D108BD9-81ED-4DB2-BD59-A6C34878D82A}">
                    <a16:rowId xmlns:a16="http://schemas.microsoft.com/office/drawing/2014/main" val="3825378132"/>
                  </a:ext>
                </a:extLst>
              </a:tr>
            </a:tbl>
          </a:graphicData>
        </a:graphic>
      </p:graphicFrame>
      <p:sp>
        <p:nvSpPr>
          <p:cNvPr id="126991" name="Footer Placeholder 2">
            <a:extLst>
              <a:ext uri="{FF2B5EF4-FFF2-40B4-BE49-F238E27FC236}">
                <a16:creationId xmlns:a16="http://schemas.microsoft.com/office/drawing/2014/main" id="{14B47FA1-487C-B505-81FC-77D1EC65C581}"/>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26992" name="Slide Number Placeholder 6">
            <a:extLst>
              <a:ext uri="{FF2B5EF4-FFF2-40B4-BE49-F238E27FC236}">
                <a16:creationId xmlns:a16="http://schemas.microsoft.com/office/drawing/2014/main" id="{CDB71B43-B8B5-554C-1BAA-DF3D74E9878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6DF8C0B0-BECC-4BEA-B2BE-94F0790D5AE7}" type="slidenum">
              <a:rPr lang="en-US" altLang="en-US">
                <a:solidFill>
                  <a:srgbClr val="8FAADC"/>
                </a:solidFill>
                <a:latin typeface="Arial" panose="020B0604020202020204" pitchFamily="34" charset="0"/>
                <a:cs typeface="Arial" panose="020B0604020202020204" pitchFamily="34" charset="0"/>
              </a:rPr>
              <a:pPr/>
              <a:t>45</a:t>
            </a:fld>
            <a:endParaRPr lang="en-US" altLang="en-US">
              <a:solidFill>
                <a:srgbClr val="8FAADC"/>
              </a:solidFill>
              <a:latin typeface="Arial" panose="020B0604020202020204" pitchFamily="34" charset="0"/>
              <a:cs typeface="Arial" panose="020B0604020202020204" pitchFamily="34" charset="0"/>
            </a:endParaRPr>
          </a:p>
        </p:txBody>
      </p:sp>
      <p:sp>
        <p:nvSpPr>
          <p:cNvPr id="126993" name="Date Placeholder 3">
            <a:extLst>
              <a:ext uri="{FF2B5EF4-FFF2-40B4-BE49-F238E27FC236}">
                <a16:creationId xmlns:a16="http://schemas.microsoft.com/office/drawing/2014/main" id="{A0950080-13C9-7A93-55DE-61DC4570CE62}"/>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9EBE0B4B-9966-44D5-F062-8C64BDEB0DFA}"/>
              </a:ext>
            </a:extLst>
          </p:cNvPr>
          <p:cNvSpPr>
            <a:spLocks noGrp="1" noChangeArrowheads="1"/>
          </p:cNvSpPr>
          <p:nvPr>
            <p:ph type="title" idx="4294967295"/>
          </p:nvPr>
        </p:nvSpPr>
        <p:spPr>
          <a:xfrm>
            <a:off x="285750" y="169863"/>
            <a:ext cx="11620500" cy="666750"/>
          </a:xfrm>
        </p:spPr>
        <p:txBody>
          <a:bodyPr/>
          <a:lstStyle/>
          <a:p>
            <a:pPr eaLnBrk="1" hangingPunct="1"/>
            <a:r>
              <a:rPr lang="es-US" altLang="en-US" sz="3000"/>
              <a:t>Coordinación de Beneficios: Guía de recursos (continuación)</a:t>
            </a:r>
          </a:p>
        </p:txBody>
      </p:sp>
      <p:graphicFrame>
        <p:nvGraphicFramePr>
          <p:cNvPr id="81689" name="Content Placeholder 7">
            <a:extLst>
              <a:ext uri="{FF2B5EF4-FFF2-40B4-BE49-F238E27FC236}">
                <a16:creationId xmlns:a16="http://schemas.microsoft.com/office/drawing/2014/main" id="{B8B9840C-6032-6552-67E9-FF63F1B5801A}"/>
              </a:ext>
            </a:extLst>
          </p:cNvPr>
          <p:cNvGraphicFramePr>
            <a:graphicFrameLocks noGrp="1"/>
          </p:cNvGraphicFramePr>
          <p:nvPr>
            <p:extLst>
              <p:ext uri="{D42A27DB-BD31-4B8C-83A1-F6EECF244321}">
                <p14:modId xmlns:p14="http://schemas.microsoft.com/office/powerpoint/2010/main" val="3357398431"/>
              </p:ext>
            </p:extLst>
          </p:nvPr>
        </p:nvGraphicFramePr>
        <p:xfrm>
          <a:off x="1273175" y="1241425"/>
          <a:ext cx="9645650" cy="3924422"/>
        </p:xfrm>
        <a:graphic>
          <a:graphicData uri="http://schemas.openxmlformats.org/drawingml/2006/table">
            <a:tbl>
              <a:tblPr firstRow="1"/>
              <a:tblGrid>
                <a:gridCol w="3697288">
                  <a:extLst>
                    <a:ext uri="{9D8B030D-6E8A-4147-A177-3AD203B41FA5}">
                      <a16:colId xmlns:a16="http://schemas.microsoft.com/office/drawing/2014/main" val="20000"/>
                    </a:ext>
                  </a:extLst>
                </a:gridCol>
                <a:gridCol w="5948362">
                  <a:extLst>
                    <a:ext uri="{9D8B030D-6E8A-4147-A177-3AD203B41FA5}">
                      <a16:colId xmlns:a16="http://schemas.microsoft.com/office/drawing/2014/main" val="20001"/>
                    </a:ext>
                  </a:extLst>
                </a:gridCol>
              </a:tblGrid>
              <a:tr h="123497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 typeface="Arial" panose="020B0604020202020204" pitchFamily="34" charset="0"/>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Centro del Programa de Asistencia </a:t>
                      </a:r>
                      <a:b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b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al Paciente</a:t>
                      </a:r>
                    </a:p>
                  </a:txBody>
                  <a:tcPr marT="45716" marB="45716"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marL="231775" indent="-231775" defTabSz="685800">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defTabSz="685800">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defTabSz="68580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defTabSz="68580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defTabSz="685800">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defTabSz="685800"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defTabSz="685800"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defTabSz="685800"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defTabSz="685800"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1775" marR="0" lvl="0" indent="-231775" algn="l" defTabSz="685800" rtl="0" eaLnBrk="1" fontAlgn="base" latinLnBrk="0" hangingPunct="1">
                        <a:lnSpc>
                          <a:spcPct val="100000"/>
                        </a:lnSpc>
                        <a:spcBef>
                          <a:spcPts val="600"/>
                        </a:spcBef>
                        <a:spcAft>
                          <a:spcPct val="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hlinkClick r:id="rId4"/>
                        </a:rPr>
                        <a:t>rxassist.org</a:t>
                      </a:r>
                    </a:p>
                  </a:txBody>
                  <a:tcPr marT="45716" marB="45716"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0028">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800" b="0" i="0" u="none" strike="noStrike" cap="none" normalizeH="0" baseline="0">
                          <a:ln>
                            <a:noFill/>
                          </a:ln>
                          <a:solidFill>
                            <a:srgbClr val="00529B"/>
                          </a:solidFill>
                          <a:effectLst/>
                          <a:latin typeface="Calibri" panose="020F0502020204030204" pitchFamily="34" charset="0"/>
                          <a:cs typeface="Calibri" panose="020F0502020204030204" pitchFamily="34" charset="0"/>
                        </a:rPr>
                        <a:t>Resumen de beneficios de Medicare o TRICARE</a:t>
                      </a:r>
                    </a:p>
                  </a:txBody>
                  <a:tcPr marT="45716" marB="45716"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tc>
                  <a:txBody>
                    <a:bodyPr/>
                    <a:lstStyle>
                      <a:lvl1pPr marL="231775" indent="-231775">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1775" marR="0" lvl="0" indent="-231775"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
                        <a:tabLst/>
                      </a:pPr>
                      <a:r>
                        <a:rPr kumimoji="0" lang="es-US" altLang="en-US" sz="1800" b="0" i="0" u="sng" strike="noStrike" cap="none" normalizeH="0" baseline="0">
                          <a:ln>
                            <a:noFill/>
                          </a:ln>
                          <a:solidFill>
                            <a:srgbClr val="00529B"/>
                          </a:solidFill>
                          <a:effectLst/>
                          <a:latin typeface="Calibri" panose="020F0502020204030204" pitchFamily="34" charset="0"/>
                          <a:cs typeface="Calibri" panose="020F0502020204030204" pitchFamily="34" charset="0"/>
                          <a:hlinkClick r:id="rId5"/>
                        </a:rPr>
                        <a:t>tricare.mil/Plans/Eligibility?sc_database=web</a:t>
                      </a:r>
                    </a:p>
                  </a:txBody>
                  <a:tcPr marT="45716" marB="45716" horzOverflow="overflow">
                    <a:lnL>
                      <a:noFill/>
                    </a:lnL>
                    <a:lnR>
                      <a:noFill/>
                    </a:lnR>
                    <a:lnT w="12700" cap="flat" cmpd="sng" algn="ctr">
                      <a:solidFill>
                        <a:srgbClr val="5B9BD5"/>
                      </a:solidFill>
                      <a:prstDash val="solid"/>
                      <a:round/>
                      <a:headEnd type="none" w="med" len="med"/>
                      <a:tailEnd type="none" w="med" len="med"/>
                    </a:lnT>
                    <a:lnB>
                      <a:noFill/>
                    </a:lnB>
                    <a:lnTlToBr>
                      <a:noFill/>
                    </a:lnTlToBr>
                    <a:lnBlToTr>
                      <a:noFill/>
                    </a:lnBlToTr>
                    <a:solidFill>
                      <a:srgbClr val="5B9BD5">
                        <a:alpha val="20000"/>
                      </a:srgbClr>
                    </a:solidFill>
                  </a:tcPr>
                </a:tc>
                <a:extLst>
                  <a:ext uri="{0D108BD9-81ED-4DB2-BD59-A6C34878D82A}">
                    <a16:rowId xmlns:a16="http://schemas.microsoft.com/office/drawing/2014/main" val="10001"/>
                  </a:ext>
                </a:extLst>
              </a:tr>
              <a:tr h="982583">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800" b="0" i="0" u="none" strike="noStrike" cap="none" normalizeH="0" baseline="0">
                          <a:ln>
                            <a:noFill/>
                          </a:ln>
                          <a:solidFill>
                            <a:srgbClr val="00529B"/>
                          </a:solidFill>
                          <a:effectLst/>
                          <a:latin typeface="Calibri" panose="020F0502020204030204" pitchFamily="34" charset="0"/>
                          <a:cs typeface="Calibri" panose="020F0502020204030204" pitchFamily="34" charset="0"/>
                        </a:rPr>
                        <a:t>TRICARE</a:t>
                      </a:r>
                    </a:p>
                  </a:txBody>
                  <a:tcPr marT="45716" marB="45716" horzOverflow="overflow">
                    <a:lnL>
                      <a:noFill/>
                    </a:lnL>
                    <a:lnR>
                      <a:noFill/>
                    </a:lnR>
                    <a:lnT>
                      <a:noFill/>
                    </a:lnT>
                    <a:lnB>
                      <a:noFill/>
                    </a:lnB>
                    <a:lnTlToBr>
                      <a:noFill/>
                    </a:lnTlToBr>
                    <a:lnBlToTr>
                      <a:noFill/>
                    </a:lnBlToTr>
                    <a:noFill/>
                  </a:tcPr>
                </a:tc>
                <a:tc>
                  <a:txBody>
                    <a:bodyPr/>
                    <a:lstStyle>
                      <a:lvl1pPr marL="231775" indent="-231775">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1775" marR="0" lvl="0" indent="-231775"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
                        <a:tabLst/>
                      </a:pPr>
                      <a:r>
                        <a:rPr kumimoji="0" lang="es-US" altLang="en-US" sz="1800" b="0" i="0" u="none" strike="noStrike" cap="none" normalizeH="0" baseline="0">
                          <a:ln>
                            <a:noFill/>
                          </a:ln>
                          <a:solidFill>
                            <a:srgbClr val="00529B"/>
                          </a:solidFill>
                          <a:effectLst/>
                          <a:latin typeface="Calibri" panose="020F0502020204030204" pitchFamily="34" charset="0"/>
                          <a:cs typeface="Calibri" panose="020F0502020204030204" pitchFamily="34" charset="0"/>
                          <a:hlinkClick r:id="rId6"/>
                        </a:rPr>
                        <a:t>tricare.mil</a:t>
                      </a:r>
                    </a:p>
                  </a:txBody>
                  <a:tcPr marT="45716" marB="4571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6714">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Tx/>
                        <a:buNone/>
                        <a:tabLst/>
                      </a:pPr>
                      <a:r>
                        <a:rPr kumimoji="0" lang="es-US" altLang="en-US" sz="1800" b="0" i="0" u="none" strike="noStrike" cap="none" normalizeH="0" baseline="0">
                          <a:ln>
                            <a:noFill/>
                          </a:ln>
                          <a:solidFill>
                            <a:srgbClr val="00529B"/>
                          </a:solidFill>
                          <a:effectLst/>
                          <a:latin typeface="Calibri" panose="020F0502020204030204" pitchFamily="34" charset="0"/>
                          <a:cs typeface="Calibri" panose="020F0502020204030204" pitchFamily="34" charset="0"/>
                        </a:rPr>
                        <a:t>Departamento de Asuntos de Veteranos </a:t>
                      </a:r>
                    </a:p>
                  </a:txBody>
                  <a:tcPr marT="45716" marB="45716"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tc>
                  <a:txBody>
                    <a:bodyPr/>
                    <a:lstStyle>
                      <a:lvl1pPr marL="231775" indent="-231775">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1775" marR="0" lvl="0" indent="-231775"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Llame al 1-800-827-1000. TTY: 1-800-829-4833</a:t>
                      </a:r>
                    </a:p>
                    <a:p>
                      <a:pPr marL="231775" marR="0" lvl="0" indent="-231775"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
                        <a:tabLst/>
                      </a:pPr>
                      <a:r>
                        <a:rPr kumimoji="0" lang="es-US" altLang="en-US" sz="1800" b="0" i="0" u="sng" strike="noStrike" cap="none" normalizeH="0" baseline="0" dirty="0">
                          <a:ln>
                            <a:noFill/>
                          </a:ln>
                          <a:solidFill>
                            <a:srgbClr val="00529B"/>
                          </a:solidFill>
                          <a:effectLst/>
                          <a:latin typeface="Calibri" panose="020F0502020204030204" pitchFamily="34" charset="0"/>
                          <a:cs typeface="Calibri" panose="020F0502020204030204" pitchFamily="34" charset="0"/>
                          <a:hlinkClick r:id="rId7"/>
                        </a:rPr>
                        <a:t>VA.gov/opa/</a:t>
                      </a:r>
                      <a:r>
                        <a:rPr kumimoji="0" lang="es-US" altLang="en-US" sz="1800" b="0" i="0" u="sng" strike="noStrike" cap="none" normalizeH="0" baseline="0" dirty="0" err="1">
                          <a:ln>
                            <a:noFill/>
                          </a:ln>
                          <a:solidFill>
                            <a:srgbClr val="00529B"/>
                          </a:solidFill>
                          <a:effectLst/>
                          <a:latin typeface="Calibri" panose="020F0502020204030204" pitchFamily="34" charset="0"/>
                          <a:cs typeface="Calibri" panose="020F0502020204030204" pitchFamily="34" charset="0"/>
                          <a:hlinkClick r:id="rId7"/>
                        </a:rPr>
                        <a:t>publications</a:t>
                      </a:r>
                      <a:r>
                        <a:rPr kumimoji="0" lang="es-US" altLang="en-US" sz="1800" b="0" i="0" u="sng" strike="noStrike" cap="none" normalizeH="0" baseline="0" dirty="0">
                          <a:ln>
                            <a:noFill/>
                          </a:ln>
                          <a:solidFill>
                            <a:srgbClr val="00529B"/>
                          </a:solidFill>
                          <a:effectLst/>
                          <a:latin typeface="Calibri" panose="020F0502020204030204" pitchFamily="34" charset="0"/>
                          <a:cs typeface="Calibri" panose="020F0502020204030204" pitchFamily="34" charset="0"/>
                          <a:hlinkClick r:id="rId7"/>
                        </a:rPr>
                        <a:t>/benefits_book.asp</a:t>
                      </a:r>
                    </a:p>
                    <a:p>
                      <a:pPr marL="231775" marR="0" lvl="0" indent="-231775"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
                        <a:tabLst/>
                      </a:pPr>
                      <a:r>
                        <a:rPr kumimoji="0" lang="es-US" altLang="en-US" sz="1800" b="0" i="0" u="sng" strike="noStrike" cap="none" normalizeH="0" baseline="0" dirty="0">
                          <a:ln>
                            <a:noFill/>
                          </a:ln>
                          <a:solidFill>
                            <a:srgbClr val="00529B"/>
                          </a:solidFill>
                          <a:effectLst/>
                          <a:latin typeface="Calibri" panose="020F0502020204030204" pitchFamily="34" charset="0"/>
                          <a:cs typeface="Calibri" panose="020F0502020204030204" pitchFamily="34" charset="0"/>
                          <a:hlinkClick r:id="rId8"/>
                        </a:rPr>
                        <a:t>benefits.VA.gov/</a:t>
                      </a:r>
                      <a:r>
                        <a:rPr kumimoji="0" lang="es-US" altLang="en-US" sz="1800" b="0" i="0" u="sng" strike="noStrike" cap="none" normalizeH="0" baseline="0" dirty="0" err="1">
                          <a:ln>
                            <a:noFill/>
                          </a:ln>
                          <a:solidFill>
                            <a:srgbClr val="00529B"/>
                          </a:solidFill>
                          <a:effectLst/>
                          <a:latin typeface="Calibri" panose="020F0502020204030204" pitchFamily="34" charset="0"/>
                          <a:cs typeface="Calibri" panose="020F0502020204030204" pitchFamily="34" charset="0"/>
                          <a:hlinkClick r:id="rId8"/>
                        </a:rPr>
                        <a:t>benefits</a:t>
                      </a:r>
                      <a:endParaRPr kumimoji="0" lang="es-US" altLang="en-US" sz="1800" b="0" i="0" u="sng" strike="noStrike" cap="none" normalizeH="0" baseline="0" dirty="0">
                        <a:ln>
                          <a:noFill/>
                        </a:ln>
                        <a:solidFill>
                          <a:srgbClr val="00529B"/>
                        </a:solidFill>
                        <a:effectLst/>
                        <a:latin typeface="Calibri" panose="020F0502020204030204" pitchFamily="34" charset="0"/>
                        <a:cs typeface="Calibri" panose="020F0502020204030204" pitchFamily="34" charset="0"/>
                        <a:hlinkClick r:id="rId8"/>
                      </a:endParaRPr>
                    </a:p>
                  </a:txBody>
                  <a:tcPr marT="45716" marB="45716" horzOverflow="overflow">
                    <a:lnL>
                      <a:noFill/>
                    </a:lnL>
                    <a:lnR>
                      <a:noFill/>
                    </a:lnR>
                    <a:lnT>
                      <a:noFill/>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extLst>
                  <a:ext uri="{0D108BD9-81ED-4DB2-BD59-A6C34878D82A}">
                    <a16:rowId xmlns:a16="http://schemas.microsoft.com/office/drawing/2014/main" val="10003"/>
                  </a:ext>
                </a:extLst>
              </a:tr>
            </a:tbl>
          </a:graphicData>
        </a:graphic>
      </p:graphicFrame>
      <p:sp>
        <p:nvSpPr>
          <p:cNvPr id="129039" name="Footer Placeholder 2">
            <a:extLst>
              <a:ext uri="{FF2B5EF4-FFF2-40B4-BE49-F238E27FC236}">
                <a16:creationId xmlns:a16="http://schemas.microsoft.com/office/drawing/2014/main" id="{6BB31E51-829A-1281-A691-9B765D24269D}"/>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29040" name="Slide Number Placeholder 4">
            <a:extLst>
              <a:ext uri="{FF2B5EF4-FFF2-40B4-BE49-F238E27FC236}">
                <a16:creationId xmlns:a16="http://schemas.microsoft.com/office/drawing/2014/main" id="{384DB110-C777-379A-C7F4-A32D126EBC2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44694188-4818-4F5B-BEDA-5417BE766E9A}" type="slidenum">
              <a:rPr lang="en-US" altLang="en-US">
                <a:solidFill>
                  <a:srgbClr val="8FAADC"/>
                </a:solidFill>
                <a:latin typeface="Arial" panose="020B0604020202020204" pitchFamily="34" charset="0"/>
                <a:cs typeface="Arial" panose="020B0604020202020204" pitchFamily="34" charset="0"/>
              </a:rPr>
              <a:pPr/>
              <a:t>46</a:t>
            </a:fld>
            <a:endParaRPr lang="en-US" altLang="en-US">
              <a:solidFill>
                <a:srgbClr val="8FAADC"/>
              </a:solidFill>
              <a:latin typeface="Arial" panose="020B0604020202020204" pitchFamily="34" charset="0"/>
              <a:cs typeface="Arial" panose="020B0604020202020204" pitchFamily="34" charset="0"/>
            </a:endParaRPr>
          </a:p>
        </p:txBody>
      </p:sp>
      <p:sp>
        <p:nvSpPr>
          <p:cNvPr id="129041" name="Date Placeholder 3">
            <a:extLst>
              <a:ext uri="{FF2B5EF4-FFF2-40B4-BE49-F238E27FC236}">
                <a16:creationId xmlns:a16="http://schemas.microsoft.com/office/drawing/2014/main" id="{6C2625A0-B9FD-E1CA-E9AF-E14C6D96597A}"/>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7D064805-9B06-24F5-509D-C9A2F2D7086C}"/>
              </a:ext>
            </a:extLst>
          </p:cNvPr>
          <p:cNvSpPr>
            <a:spLocks noGrp="1" noChangeArrowheads="1"/>
          </p:cNvSpPr>
          <p:nvPr>
            <p:ph type="title" idx="4294967295"/>
          </p:nvPr>
        </p:nvSpPr>
        <p:spPr>
          <a:xfrm>
            <a:off x="0" y="34925"/>
            <a:ext cx="12192000" cy="922338"/>
          </a:xfrm>
        </p:spPr>
        <p:txBody>
          <a:bodyPr/>
          <a:lstStyle/>
          <a:p>
            <a:pPr eaLnBrk="1" hangingPunct="1"/>
            <a:r>
              <a:rPr lang="es-US" altLang="en-US" sz="3000"/>
              <a:t>Coordinación de Beneficios: Productos de Medicare</a:t>
            </a:r>
          </a:p>
        </p:txBody>
      </p:sp>
      <p:graphicFrame>
        <p:nvGraphicFramePr>
          <p:cNvPr id="82736" name="Content Placeholder 7">
            <a:extLst>
              <a:ext uri="{FF2B5EF4-FFF2-40B4-BE49-F238E27FC236}">
                <a16:creationId xmlns:a16="http://schemas.microsoft.com/office/drawing/2014/main" id="{9ACE3CB5-FCF5-7D27-1D87-5BFA68BB2BF3}"/>
              </a:ext>
            </a:extLst>
          </p:cNvPr>
          <p:cNvGraphicFramePr>
            <a:graphicFrameLocks noGrp="1"/>
          </p:cNvGraphicFramePr>
          <p:nvPr>
            <p:extLst>
              <p:ext uri="{D42A27DB-BD31-4B8C-83A1-F6EECF244321}">
                <p14:modId xmlns:p14="http://schemas.microsoft.com/office/powerpoint/2010/main" val="3363195154"/>
              </p:ext>
            </p:extLst>
          </p:nvPr>
        </p:nvGraphicFramePr>
        <p:xfrm>
          <a:off x="1103313" y="1460500"/>
          <a:ext cx="9985375" cy="1981200"/>
        </p:xfrm>
        <a:graphic>
          <a:graphicData uri="http://schemas.openxmlformats.org/drawingml/2006/table">
            <a:tbl>
              <a:tblPr firstRow="1"/>
              <a:tblGrid>
                <a:gridCol w="4135437">
                  <a:extLst>
                    <a:ext uri="{9D8B030D-6E8A-4147-A177-3AD203B41FA5}">
                      <a16:colId xmlns:a16="http://schemas.microsoft.com/office/drawing/2014/main" val="20000"/>
                    </a:ext>
                  </a:extLst>
                </a:gridCol>
                <a:gridCol w="5849938">
                  <a:extLst>
                    <a:ext uri="{9D8B030D-6E8A-4147-A177-3AD203B41FA5}">
                      <a16:colId xmlns:a16="http://schemas.microsoft.com/office/drawing/2014/main" val="20001"/>
                    </a:ext>
                  </a:extLst>
                </a:gridCol>
              </a:tblGrid>
              <a:tr h="373063">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 typeface="Calibri Light" panose="020F0302020204030204" pitchFamily="34" charset="0"/>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“Medicare y otros beneficios médicos: </a:t>
                      </a:r>
                      <a:b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b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Su guía sobre quién paga primero” (Producto de CMS n.º 02179)</a:t>
                      </a:r>
                    </a:p>
                    <a:p>
                      <a:pPr marL="0" marR="0" lvl="0" indent="0" algn="l" defTabSz="914400" rtl="0" eaLnBrk="1" fontAlgn="base" latinLnBrk="0" hangingPunct="1">
                        <a:lnSpc>
                          <a:spcPct val="100000"/>
                        </a:lnSpc>
                        <a:spcBef>
                          <a:spcPts val="600"/>
                        </a:spcBef>
                        <a:spcAft>
                          <a:spcPct val="0"/>
                        </a:spcAft>
                        <a:buClrTx/>
                        <a:buSzPct val="100000"/>
                        <a:buFontTx/>
                        <a:buNone/>
                        <a:tabLst/>
                      </a:pPr>
                      <a:endParaRPr kumimoji="0" lang="en-US" altLang="en-US" sz="1800" b="0"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marL="231775" indent="-231775">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31775" marR="0" lvl="0" indent="-231775"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
                        <a:tabLst/>
                      </a:pP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hlinkClick r:id="rId4"/>
                        </a:rPr>
                        <a:t>Medicare.gov/sites/default/files/2021-10/02179-Medicare-and-other-health-benefits-your-guide-to-who-pays-first.pdf</a:t>
                      </a: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 </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Pct val="100000"/>
                        <a:buFont typeface="Calibri Light" panose="020F0302020204030204" pitchFamily="34" charset="0"/>
                        <a:buNone/>
                        <a:tabLst/>
                      </a:pP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Manual "Medicare y Usted" </a:t>
                      </a:r>
                      <a:b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br>
                      <a:r>
                        <a:rPr kumimoji="0" lang="es-US" altLang="en-US" sz="1800" b="0" i="0" u="none" strike="noStrike" cap="none" normalizeH="0" baseline="0" dirty="0">
                          <a:ln>
                            <a:noFill/>
                          </a:ln>
                          <a:solidFill>
                            <a:srgbClr val="00529B"/>
                          </a:solidFill>
                          <a:effectLst/>
                          <a:latin typeface="Calibri" panose="020F0502020204030204" pitchFamily="34" charset="0"/>
                          <a:cs typeface="Calibri" panose="020F0502020204030204" pitchFamily="34" charset="0"/>
                        </a:rPr>
                        <a:t>(Producto de CMS n.º 10050)</a:t>
                      </a: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tc>
                  <a:txBody>
                    <a:bodyPr/>
                    <a:lstStyle>
                      <a:lvl1pPr>
                        <a:lnSpc>
                          <a:spcPct val="90000"/>
                        </a:lnSpc>
                        <a:spcBef>
                          <a:spcPts val="1000"/>
                        </a:spcBef>
                        <a:buClr>
                          <a:srgbClr val="00539A"/>
                        </a:buClr>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cs typeface="Arial" panose="020B0604020202020204" pitchFamily="34" charset="0"/>
                        </a:defRPr>
                      </a:lvl2pPr>
                      <a:lvl3pPr marL="285750" indent="-285750">
                        <a:lnSpc>
                          <a:spcPct val="90000"/>
                        </a:lnSpc>
                        <a:spcBef>
                          <a:spcPts val="500"/>
                        </a:spcBef>
                        <a:buFont typeface="Arial" panose="020B0604020202020204" pitchFamily="34" charset="0"/>
                        <a:defRPr>
                          <a:solidFill>
                            <a:schemeClr val="tx1"/>
                          </a:solidFill>
                          <a:latin typeface="Calibri" panose="020F0502020204030204" pitchFamily="34" charset="0"/>
                          <a:cs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5pPr>
                      <a:lvl6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6pPr>
                      <a:lvl7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7pPr>
                      <a:lvl8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8pPr>
                      <a:lvl9pPr fontAlgn="base">
                        <a:lnSpc>
                          <a:spcPct val="90000"/>
                        </a:lnSpc>
                        <a:spcBef>
                          <a:spcPts val="500"/>
                        </a:spcBef>
                        <a:spcAft>
                          <a:spcPct val="0"/>
                        </a:spcAft>
                        <a:buSzPct val="100000"/>
                        <a:buFont typeface="Arial" panose="020B0604020202020204" pitchFamily="34" charset="0"/>
                        <a:defRPr sz="1600">
                          <a:solidFill>
                            <a:schemeClr val="tx1"/>
                          </a:solidFill>
                          <a:latin typeface="Calibri" panose="020F0502020204030204" pitchFamily="34" charset="0"/>
                          <a:cs typeface="Arial" panose="020B0604020202020204" pitchFamily="34" charset="0"/>
                        </a:defRPr>
                      </a:lvl9pPr>
                    </a:lstStyle>
                    <a:p>
                      <a:pPr marL="285750" marR="0" lvl="2" indent="-285750"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
                        <a:tabLst/>
                      </a:pPr>
                      <a:r>
                        <a:rPr kumimoji="0" lang="es-US" altLang="en-US" sz="1800" b="0" i="0" u="sng" strike="noStrike" cap="none" normalizeH="0" baseline="0" dirty="0">
                          <a:ln>
                            <a:noFill/>
                          </a:ln>
                          <a:solidFill>
                            <a:srgbClr val="00529B"/>
                          </a:solidFill>
                          <a:effectLst/>
                          <a:latin typeface="Calibri" panose="020F0502020204030204" pitchFamily="34" charset="0"/>
                          <a:cs typeface="Calibri" panose="020F0502020204030204" pitchFamily="34" charset="0"/>
                          <a:hlinkClick r:id="rId5"/>
                        </a:rPr>
                        <a:t>Medicare.gov/Pubs/</a:t>
                      </a:r>
                      <a:r>
                        <a:rPr kumimoji="0" lang="es-US" altLang="en-US" sz="1800" b="0" i="0" u="sng" strike="noStrike" cap="none" normalizeH="0" baseline="0" dirty="0" err="1">
                          <a:ln>
                            <a:noFill/>
                          </a:ln>
                          <a:solidFill>
                            <a:srgbClr val="00529B"/>
                          </a:solidFill>
                          <a:effectLst/>
                          <a:latin typeface="Calibri" panose="020F0502020204030204" pitchFamily="34" charset="0"/>
                          <a:cs typeface="Calibri" panose="020F0502020204030204" pitchFamily="34" charset="0"/>
                          <a:hlinkClick r:id="rId5"/>
                        </a:rPr>
                        <a:t>pdf</a:t>
                      </a:r>
                      <a:r>
                        <a:rPr kumimoji="0" lang="es-US" altLang="en-US" sz="1800" b="0" i="0" u="sng" strike="noStrike" cap="none" normalizeH="0" baseline="0" dirty="0">
                          <a:ln>
                            <a:noFill/>
                          </a:ln>
                          <a:solidFill>
                            <a:srgbClr val="00529B"/>
                          </a:solidFill>
                          <a:effectLst/>
                          <a:latin typeface="Calibri" panose="020F0502020204030204" pitchFamily="34" charset="0"/>
                          <a:cs typeface="Calibri" panose="020F0502020204030204" pitchFamily="34" charset="0"/>
                          <a:hlinkClick r:id="rId5"/>
                        </a:rPr>
                        <a:t>/10050-s-Medicare-and-You.pdf</a:t>
                      </a:r>
                      <a:r>
                        <a:rPr kumimoji="0" lang="es-US" altLang="en-US" sz="1800" b="0" i="0" u="sng" strike="noStrike" cap="none" normalizeH="0" baseline="0" dirty="0">
                          <a:ln>
                            <a:noFill/>
                          </a:ln>
                          <a:solidFill>
                            <a:srgbClr val="00529B"/>
                          </a:solidFill>
                          <a:effectLst/>
                          <a:latin typeface="Calibri" panose="020F0502020204030204" pitchFamily="34" charset="0"/>
                          <a:cs typeface="Calibri" panose="020F0502020204030204" pitchFamily="34" charset="0"/>
                        </a:rPr>
                        <a:t> </a:t>
                      </a:r>
                    </a:p>
                    <a:p>
                      <a:pPr marL="285750" marR="0" lvl="2" indent="-285750"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
                        <a:tabLst/>
                      </a:pPr>
                      <a:endParaRPr kumimoji="0" lang="en-US" altLang="en-US" sz="1800" b="0" i="0" u="sng"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horzOverflow="overflow">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solidFill>
                      <a:srgbClr val="5B9BD5">
                        <a:alpha val="20000"/>
                      </a:srgbClr>
                    </a:solidFill>
                  </a:tcPr>
                </a:tc>
                <a:extLst>
                  <a:ext uri="{0D108BD9-81ED-4DB2-BD59-A6C34878D82A}">
                    <a16:rowId xmlns:a16="http://schemas.microsoft.com/office/drawing/2014/main" val="10001"/>
                  </a:ext>
                </a:extLst>
              </a:tr>
            </a:tbl>
          </a:graphicData>
        </a:graphic>
      </p:graphicFrame>
      <p:sp>
        <p:nvSpPr>
          <p:cNvPr id="131083" name="Content Placeholder 4">
            <a:extLst>
              <a:ext uri="{FF2B5EF4-FFF2-40B4-BE49-F238E27FC236}">
                <a16:creationId xmlns:a16="http://schemas.microsoft.com/office/drawing/2014/main" id="{5E331B83-8739-5FB2-2A6C-931D3C6D44BB}"/>
              </a:ext>
            </a:extLst>
          </p:cNvPr>
          <p:cNvSpPr>
            <a:spLocks noChangeArrowheads="1"/>
          </p:cNvSpPr>
          <p:nvPr/>
        </p:nvSpPr>
        <p:spPr bwMode="auto">
          <a:xfrm>
            <a:off x="1074738" y="3729038"/>
            <a:ext cx="10042525" cy="160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7688" indent="-273050">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buFont typeface="Wingdings" panose="05000000000000000000" pitchFamily="2" charset="2"/>
              <a:buNone/>
            </a:pPr>
            <a:r>
              <a:rPr lang="es-US" altLang="en-US" b="1" dirty="0">
                <a:solidFill>
                  <a:srgbClr val="00529B"/>
                </a:solidFill>
                <a:latin typeface="+mj-ea"/>
                <a:ea typeface="+mj-ea"/>
                <a:cs typeface="Arial" panose="020B0604020202020204" pitchFamily="34" charset="0"/>
              </a:rPr>
              <a:t>Para acceder a otros productos útiles:</a:t>
            </a:r>
          </a:p>
          <a:p>
            <a:pPr eaLnBrk="1" hangingPunct="1">
              <a:spcBef>
                <a:spcPts val="600"/>
              </a:spcBef>
              <a:buFont typeface="Wingdings" panose="05000000000000000000" pitchFamily="2" charset="2"/>
              <a:buChar char="§"/>
            </a:pPr>
            <a:r>
              <a:rPr lang="es-US" altLang="en-US" dirty="0">
                <a:solidFill>
                  <a:srgbClr val="00529B"/>
                </a:solidFill>
                <a:latin typeface="+mj-ea"/>
                <a:ea typeface="+mj-ea"/>
                <a:cs typeface="Arial" panose="020B0604020202020204" pitchFamily="34" charset="0"/>
              </a:rPr>
              <a:t>Consulte o descárguelos en </a:t>
            </a:r>
            <a:r>
              <a:rPr lang="es-US" altLang="en-US" dirty="0">
                <a:solidFill>
                  <a:srgbClr val="00529B"/>
                </a:solidFill>
                <a:latin typeface="+mj-ea"/>
                <a:ea typeface="+mj-ea"/>
                <a:cs typeface="Arial" panose="020B0604020202020204" pitchFamily="34" charset="0"/>
                <a:hlinkClick r:id="rId6"/>
              </a:rPr>
              <a:t>es.Medicare.gov/</a:t>
            </a:r>
            <a:r>
              <a:rPr lang="es-US" altLang="en-US" dirty="0" err="1">
                <a:solidFill>
                  <a:srgbClr val="00529B"/>
                </a:solidFill>
                <a:latin typeface="+mj-ea"/>
                <a:ea typeface="+mj-ea"/>
                <a:cs typeface="Arial" panose="020B0604020202020204" pitchFamily="34" charset="0"/>
                <a:hlinkClick r:id="rId6"/>
              </a:rPr>
              <a:t>Publications</a:t>
            </a:r>
            <a:r>
              <a:rPr lang="es-US" altLang="en-US" dirty="0">
                <a:solidFill>
                  <a:srgbClr val="00529B"/>
                </a:solidFill>
                <a:latin typeface="+mj-ea"/>
                <a:ea typeface="+mj-ea"/>
                <a:cs typeface="Arial" panose="020B0604020202020204" pitchFamily="34" charset="0"/>
              </a:rPr>
              <a:t>. </a:t>
            </a:r>
          </a:p>
          <a:p>
            <a:pPr eaLnBrk="1" hangingPunct="1">
              <a:spcBef>
                <a:spcPts val="600"/>
              </a:spcBef>
              <a:buFont typeface="Wingdings" panose="05000000000000000000" pitchFamily="2" charset="2"/>
              <a:buChar char="§"/>
            </a:pPr>
            <a:r>
              <a:rPr lang="es-US" altLang="en-US" dirty="0">
                <a:solidFill>
                  <a:srgbClr val="00529B"/>
                </a:solidFill>
                <a:latin typeface="+mj-ea"/>
                <a:ea typeface="+mj-ea"/>
                <a:cs typeface="Arial" panose="020B0604020202020204" pitchFamily="34" charset="0"/>
              </a:rPr>
              <a:t>Solicite varios ejemplares (solo socios) en </a:t>
            </a:r>
            <a:r>
              <a:rPr lang="es-US" altLang="en-US" dirty="0">
                <a:solidFill>
                  <a:srgbClr val="00529B"/>
                </a:solidFill>
                <a:latin typeface="+mj-ea"/>
                <a:ea typeface="+mj-ea"/>
                <a:cs typeface="Arial" panose="020B0604020202020204" pitchFamily="34" charset="0"/>
                <a:hlinkClick r:id="rId7"/>
              </a:rPr>
              <a:t>Productordering.cms.hhs.gov</a:t>
            </a:r>
            <a:r>
              <a:rPr lang="es-US" altLang="en-US" dirty="0">
                <a:solidFill>
                  <a:srgbClr val="00529B"/>
                </a:solidFill>
                <a:latin typeface="+mj-ea"/>
                <a:ea typeface="+mj-ea"/>
                <a:cs typeface="Arial" panose="020B0604020202020204" pitchFamily="34" charset="0"/>
              </a:rPr>
              <a:t>. Debe inscribir a </a:t>
            </a:r>
            <a:br>
              <a:rPr lang="es-US" altLang="en-US" dirty="0">
                <a:solidFill>
                  <a:srgbClr val="00529B"/>
                </a:solidFill>
                <a:latin typeface="+mj-ea"/>
                <a:ea typeface="+mj-ea"/>
                <a:cs typeface="Arial" panose="020B0604020202020204" pitchFamily="34" charset="0"/>
              </a:rPr>
            </a:br>
            <a:r>
              <a:rPr lang="es-US" altLang="en-US" dirty="0">
                <a:solidFill>
                  <a:srgbClr val="00529B"/>
                </a:solidFill>
                <a:latin typeface="+mj-ea"/>
                <a:ea typeface="+mj-ea"/>
                <a:cs typeface="Arial" panose="020B0604020202020204" pitchFamily="34" charset="0"/>
              </a:rPr>
              <a:t>su organización.</a:t>
            </a:r>
          </a:p>
        </p:txBody>
      </p:sp>
      <p:sp>
        <p:nvSpPr>
          <p:cNvPr id="131084" name="Footer Placeholder 2">
            <a:extLst>
              <a:ext uri="{FF2B5EF4-FFF2-40B4-BE49-F238E27FC236}">
                <a16:creationId xmlns:a16="http://schemas.microsoft.com/office/drawing/2014/main" id="{88C36762-DF62-5B31-DBD9-2149C28BAAD1}"/>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31085" name="Slide Number Placeholder 7">
            <a:extLst>
              <a:ext uri="{FF2B5EF4-FFF2-40B4-BE49-F238E27FC236}">
                <a16:creationId xmlns:a16="http://schemas.microsoft.com/office/drawing/2014/main" id="{29995AC0-1558-E86E-70EB-DDE5C76E6A79}"/>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0E7E8484-8F2C-4378-9E50-F0402EC84ED9}" type="slidenum">
              <a:rPr lang="en-US" altLang="en-US">
                <a:solidFill>
                  <a:srgbClr val="8FAADC"/>
                </a:solidFill>
                <a:latin typeface="Arial" panose="020B0604020202020204" pitchFamily="34" charset="0"/>
                <a:cs typeface="Arial" panose="020B0604020202020204" pitchFamily="34" charset="0"/>
              </a:rPr>
              <a:pPr/>
              <a:t>47</a:t>
            </a:fld>
            <a:endParaRPr lang="en-US" altLang="en-US">
              <a:solidFill>
                <a:srgbClr val="8FAADC"/>
              </a:solidFill>
              <a:latin typeface="Arial" panose="020B0604020202020204" pitchFamily="34" charset="0"/>
              <a:cs typeface="Arial" panose="020B0604020202020204" pitchFamily="34" charset="0"/>
            </a:endParaRPr>
          </a:p>
        </p:txBody>
      </p:sp>
      <p:sp>
        <p:nvSpPr>
          <p:cNvPr id="131086" name="Date Placeholder 3">
            <a:extLst>
              <a:ext uri="{FF2B5EF4-FFF2-40B4-BE49-F238E27FC236}">
                <a16:creationId xmlns:a16="http://schemas.microsoft.com/office/drawing/2014/main" id="{B0252B3E-2377-10A5-07FA-11313F51B3FD}"/>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D331EB64-84AB-B9E3-DD8D-B2E0C02383A0}"/>
              </a:ext>
            </a:extLst>
          </p:cNvPr>
          <p:cNvSpPr>
            <a:spLocks noGrp="1" noChangeArrowheads="1"/>
          </p:cNvSpPr>
          <p:nvPr>
            <p:ph type="title" idx="4294967295"/>
          </p:nvPr>
        </p:nvSpPr>
        <p:spPr>
          <a:xfrm>
            <a:off x="838200" y="222250"/>
            <a:ext cx="10515600" cy="692150"/>
          </a:xfrm>
        </p:spPr>
        <p:txBody>
          <a:bodyPr/>
          <a:lstStyle/>
          <a:p>
            <a:pPr eaLnBrk="1" hangingPunct="1"/>
            <a:r>
              <a:rPr lang="es-US" altLang="en-US" sz="3000"/>
              <a:t>Siglas</a:t>
            </a:r>
          </a:p>
        </p:txBody>
      </p:sp>
      <p:sp>
        <p:nvSpPr>
          <p:cNvPr id="133123" name="Content Placeholder 2">
            <a:extLst>
              <a:ext uri="{FF2B5EF4-FFF2-40B4-BE49-F238E27FC236}">
                <a16:creationId xmlns:a16="http://schemas.microsoft.com/office/drawing/2014/main" id="{692544CE-E582-50BC-F990-87D640EFD0D1}"/>
              </a:ext>
            </a:extLst>
          </p:cNvPr>
          <p:cNvSpPr>
            <a:spLocks noGrp="1" noChangeArrowheads="1"/>
          </p:cNvSpPr>
          <p:nvPr>
            <p:ph type="body" sz="quarter" idx="4294967295"/>
          </p:nvPr>
        </p:nvSpPr>
        <p:spPr>
          <a:xfrm>
            <a:off x="617539" y="1265262"/>
            <a:ext cx="4974406" cy="4972050"/>
          </a:xfrm>
        </p:spPr>
        <p:txBody>
          <a:bodyPr/>
          <a:lstStyle/>
          <a:p>
            <a:pPr marL="0" indent="0" eaLnBrk="1" hangingPunct="1">
              <a:buFont typeface="Wingdings" panose="05000000000000000000" pitchFamily="2" charset="2"/>
              <a:buNone/>
            </a:pPr>
            <a:r>
              <a:rPr lang="es-US" altLang="en-US" sz="1600" b="1" dirty="0">
                <a:solidFill>
                  <a:srgbClr val="00529B"/>
                </a:solidFill>
              </a:rPr>
              <a:t>AI/AN:</a:t>
            </a:r>
            <a:r>
              <a:rPr lang="es-US" altLang="en-US" sz="1600" dirty="0">
                <a:solidFill>
                  <a:srgbClr val="00529B"/>
                </a:solidFill>
              </a:rPr>
              <a:t> indios americanos e indígenas de Alaska </a:t>
            </a:r>
          </a:p>
          <a:p>
            <a:pPr marL="0" indent="0" eaLnBrk="1" hangingPunct="1">
              <a:buFont typeface="Wingdings" panose="05000000000000000000" pitchFamily="2" charset="2"/>
              <a:buNone/>
            </a:pPr>
            <a:r>
              <a:rPr lang="es-US" altLang="en-US" sz="1600" b="1" dirty="0">
                <a:solidFill>
                  <a:srgbClr val="00529B"/>
                </a:solidFill>
              </a:rPr>
              <a:t>BCRC:</a:t>
            </a:r>
            <a:r>
              <a:rPr lang="es-US" altLang="en-US" sz="1600" dirty="0">
                <a:solidFill>
                  <a:srgbClr val="00529B"/>
                </a:solidFill>
              </a:rPr>
              <a:t> Centro de Coordinación y Recuperación de Beneficios </a:t>
            </a:r>
          </a:p>
          <a:p>
            <a:pPr marL="0" indent="0" eaLnBrk="1" hangingPunct="1">
              <a:buFont typeface="Wingdings" panose="05000000000000000000" pitchFamily="2" charset="2"/>
              <a:buNone/>
            </a:pPr>
            <a:r>
              <a:rPr lang="es-US" altLang="en-US" sz="1600" b="1" dirty="0">
                <a:solidFill>
                  <a:srgbClr val="00529B"/>
                </a:solidFill>
              </a:rPr>
              <a:t>CMS:</a:t>
            </a:r>
            <a:r>
              <a:rPr lang="es-US" altLang="en-US" sz="1600" dirty="0">
                <a:solidFill>
                  <a:srgbClr val="00529B"/>
                </a:solidFill>
              </a:rPr>
              <a:t> Centros de Servicios de Medicare y Medicaid </a:t>
            </a:r>
          </a:p>
          <a:p>
            <a:pPr marL="0" indent="0" eaLnBrk="1" hangingPunct="1">
              <a:buFont typeface="Wingdings" panose="05000000000000000000" pitchFamily="2" charset="2"/>
              <a:buNone/>
            </a:pPr>
            <a:r>
              <a:rPr lang="es-US" altLang="en-US" sz="1600" b="1" dirty="0">
                <a:solidFill>
                  <a:srgbClr val="00529B"/>
                </a:solidFill>
              </a:rPr>
              <a:t>COB</a:t>
            </a:r>
            <a:r>
              <a:rPr lang="es-US" altLang="en-US" sz="1600" dirty="0">
                <a:solidFill>
                  <a:srgbClr val="00529B"/>
                </a:solidFill>
              </a:rPr>
              <a:t>: Coordinación de Beneficios</a:t>
            </a:r>
          </a:p>
          <a:p>
            <a:pPr marL="0" indent="0" eaLnBrk="1" hangingPunct="1">
              <a:buFont typeface="Wingdings" panose="05000000000000000000" pitchFamily="2" charset="2"/>
              <a:buNone/>
            </a:pPr>
            <a:r>
              <a:rPr lang="es-US" altLang="en-US" sz="1600" b="1" dirty="0">
                <a:solidFill>
                  <a:srgbClr val="00529B"/>
                </a:solidFill>
              </a:rPr>
              <a:t>COBA</a:t>
            </a:r>
            <a:r>
              <a:rPr lang="es-US" altLang="en-US" sz="1600" dirty="0">
                <a:solidFill>
                  <a:srgbClr val="00529B"/>
                </a:solidFill>
              </a:rPr>
              <a:t>: Convenio de coordinación de beneficios</a:t>
            </a:r>
          </a:p>
          <a:p>
            <a:pPr marL="0" indent="0" eaLnBrk="1" hangingPunct="1">
              <a:buFont typeface="Wingdings" panose="05000000000000000000" pitchFamily="2" charset="2"/>
              <a:buNone/>
            </a:pPr>
            <a:r>
              <a:rPr lang="es-US" altLang="en-US" sz="1600" b="1" dirty="0">
                <a:solidFill>
                  <a:srgbClr val="00529B"/>
                </a:solidFill>
              </a:rPr>
              <a:t>COBRA: </a:t>
            </a:r>
            <a:r>
              <a:rPr lang="es-US" altLang="en-US" sz="1600" dirty="0">
                <a:solidFill>
                  <a:srgbClr val="00529B"/>
                </a:solidFill>
              </a:rPr>
              <a:t>Ley de Conciliación del Presupuesto Común Consolidado </a:t>
            </a:r>
          </a:p>
          <a:p>
            <a:pPr marL="0" indent="0" eaLnBrk="1" hangingPunct="1">
              <a:buFont typeface="Wingdings" panose="05000000000000000000" pitchFamily="2" charset="2"/>
              <a:buNone/>
            </a:pPr>
            <a:r>
              <a:rPr lang="es-US" altLang="en-US" sz="1600" b="1" dirty="0">
                <a:solidFill>
                  <a:srgbClr val="00529B"/>
                </a:solidFill>
              </a:rPr>
              <a:t>CWF: </a:t>
            </a:r>
            <a:r>
              <a:rPr lang="es-US" altLang="en-US" sz="1600" dirty="0">
                <a:solidFill>
                  <a:srgbClr val="00529B"/>
                </a:solidFill>
              </a:rPr>
              <a:t>Expediente de trabajo común</a:t>
            </a:r>
          </a:p>
          <a:p>
            <a:pPr marL="0" indent="0" eaLnBrk="1" hangingPunct="1">
              <a:buFont typeface="Wingdings" panose="05000000000000000000" pitchFamily="2" charset="2"/>
              <a:buNone/>
            </a:pPr>
            <a:r>
              <a:rPr lang="es-US" altLang="en-US" sz="1600" b="1" dirty="0">
                <a:solidFill>
                  <a:srgbClr val="00529B"/>
                </a:solidFill>
              </a:rPr>
              <a:t>ESRD: </a:t>
            </a:r>
            <a:r>
              <a:rPr lang="es-US" altLang="en-US" sz="1600" dirty="0">
                <a:solidFill>
                  <a:srgbClr val="00529B"/>
                </a:solidFill>
              </a:rPr>
              <a:t>Enfermedad renal en etapa terminal </a:t>
            </a:r>
          </a:p>
          <a:p>
            <a:pPr marL="0" indent="0" eaLnBrk="1" hangingPunct="1">
              <a:buFont typeface="Wingdings" panose="05000000000000000000" pitchFamily="2" charset="2"/>
              <a:buNone/>
            </a:pPr>
            <a:r>
              <a:rPr lang="es-US" altLang="en-US" sz="1600" b="1" dirty="0">
                <a:solidFill>
                  <a:srgbClr val="00529B"/>
                </a:solidFill>
              </a:rPr>
              <a:t>FEHB</a:t>
            </a:r>
            <a:r>
              <a:rPr lang="es-US" altLang="en-US" sz="1600" dirty="0">
                <a:solidFill>
                  <a:srgbClr val="00529B"/>
                </a:solidFill>
              </a:rPr>
              <a:t>: Beneficios de salud para empleados federales </a:t>
            </a:r>
          </a:p>
          <a:p>
            <a:pPr marL="0" indent="0" eaLnBrk="1" hangingPunct="1">
              <a:buFont typeface="Wingdings" panose="05000000000000000000" pitchFamily="2" charset="2"/>
              <a:buNone/>
            </a:pPr>
            <a:r>
              <a:rPr lang="es-US" altLang="en-US" sz="1600" b="1" dirty="0">
                <a:solidFill>
                  <a:srgbClr val="00529B"/>
                </a:solidFill>
              </a:rPr>
              <a:t>GHP</a:t>
            </a:r>
            <a:r>
              <a:rPr lang="es-US" altLang="en-US" sz="1600" dirty="0">
                <a:solidFill>
                  <a:srgbClr val="00529B"/>
                </a:solidFill>
              </a:rPr>
              <a:t>: Plan de salud grupal </a:t>
            </a:r>
          </a:p>
          <a:p>
            <a:pPr marL="0" indent="0" eaLnBrk="1" hangingPunct="1">
              <a:buFont typeface="Wingdings" panose="05000000000000000000" pitchFamily="2" charset="2"/>
              <a:buNone/>
            </a:pPr>
            <a:r>
              <a:rPr lang="es-US" altLang="en-US" sz="1600" b="1" dirty="0">
                <a:solidFill>
                  <a:srgbClr val="00529B"/>
                </a:solidFill>
              </a:rPr>
              <a:t>IHS:</a:t>
            </a:r>
            <a:r>
              <a:rPr lang="es-US" altLang="en-US" sz="1600" dirty="0">
                <a:solidFill>
                  <a:srgbClr val="00529B"/>
                </a:solidFill>
              </a:rPr>
              <a:t> Servicios de Salud Indígena </a:t>
            </a:r>
          </a:p>
          <a:p>
            <a:pPr marL="0" indent="0" eaLnBrk="1" hangingPunct="1">
              <a:buFont typeface="Wingdings" panose="05000000000000000000" pitchFamily="2" charset="2"/>
              <a:buNone/>
            </a:pPr>
            <a:r>
              <a:rPr lang="es-US" altLang="en-US" sz="1600" b="1" dirty="0">
                <a:solidFill>
                  <a:srgbClr val="00529B"/>
                </a:solidFill>
              </a:rPr>
              <a:t>I/T/U:</a:t>
            </a:r>
            <a:r>
              <a:rPr lang="es-US" altLang="en-US" sz="1600" dirty="0">
                <a:solidFill>
                  <a:srgbClr val="00529B"/>
                </a:solidFill>
              </a:rPr>
              <a:t> Servicios de salud indígena, tribus </a:t>
            </a:r>
            <a:br>
              <a:rPr lang="es-US" altLang="en-US" sz="1600" dirty="0">
                <a:solidFill>
                  <a:srgbClr val="00529B"/>
                </a:solidFill>
              </a:rPr>
            </a:br>
            <a:r>
              <a:rPr lang="es-US" altLang="en-US" sz="1600" dirty="0">
                <a:solidFill>
                  <a:srgbClr val="00529B"/>
                </a:solidFill>
              </a:rPr>
              <a:t>e indígenas en centros urbanos</a:t>
            </a:r>
          </a:p>
        </p:txBody>
      </p:sp>
      <p:cxnSp>
        <p:nvCxnSpPr>
          <p:cNvPr id="133124" name="Straight Connector 8">
            <a:extLst>
              <a:ext uri="{FF2B5EF4-FFF2-40B4-BE49-F238E27FC236}">
                <a16:creationId xmlns:a16="http://schemas.microsoft.com/office/drawing/2014/main" id="{F78F7C24-95ED-67BE-4EAC-B41A988B1D35}"/>
              </a:ext>
              <a:ext uri="{C183D7F6-B498-43B3-948B-1728B52AA6E4}">
                <adec:decorative xmlns:adec="http://schemas.microsoft.com/office/drawing/2017/decorative" val="1"/>
              </a:ext>
            </a:extLst>
          </p:cNvPr>
          <p:cNvCxnSpPr>
            <a:cxnSpLocks noChangeShapeType="1"/>
          </p:cNvCxnSpPr>
          <p:nvPr/>
        </p:nvCxnSpPr>
        <p:spPr bwMode="auto">
          <a:xfrm flipH="1">
            <a:off x="5786438" y="1200150"/>
            <a:ext cx="0" cy="4826000"/>
          </a:xfrm>
          <a:prstGeom prst="line">
            <a:avLst/>
          </a:prstGeom>
          <a:noFill/>
          <a:ln w="6350" algn="ctr">
            <a:solidFill>
              <a:srgbClr val="BDD7EE"/>
            </a:solidFill>
            <a:round/>
            <a:headEnd/>
            <a:tailEnd/>
          </a:ln>
          <a:extLst>
            <a:ext uri="{909E8E84-426E-40DD-AFC4-6F175D3DCCD1}">
              <a14:hiddenFill xmlns:a14="http://schemas.microsoft.com/office/drawing/2010/main">
                <a:noFill/>
              </a14:hiddenFill>
            </a:ext>
          </a:extLst>
        </p:spPr>
      </p:cxnSp>
      <p:sp>
        <p:nvSpPr>
          <p:cNvPr id="133125" name="Footer Placeholder 3">
            <a:extLst>
              <a:ext uri="{FF2B5EF4-FFF2-40B4-BE49-F238E27FC236}">
                <a16:creationId xmlns:a16="http://schemas.microsoft.com/office/drawing/2014/main" id="{C78243E8-2AED-121C-3ADD-614EC242D18A}"/>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33126" name="Slide Number Placeholder 4">
            <a:extLst>
              <a:ext uri="{FF2B5EF4-FFF2-40B4-BE49-F238E27FC236}">
                <a16:creationId xmlns:a16="http://schemas.microsoft.com/office/drawing/2014/main" id="{21427F74-17E9-E28E-B5DF-655199AF018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F7C724F7-F539-4771-8858-B09A7317BCE7}" type="slidenum">
              <a:rPr lang="en-US" altLang="en-US">
                <a:solidFill>
                  <a:srgbClr val="8FAADC"/>
                </a:solidFill>
                <a:latin typeface="Arial" panose="020B0604020202020204" pitchFamily="34" charset="0"/>
                <a:cs typeface="Arial" panose="020B0604020202020204" pitchFamily="34" charset="0"/>
              </a:rPr>
              <a:pPr/>
              <a:t>48</a:t>
            </a:fld>
            <a:endParaRPr lang="en-US" altLang="en-US">
              <a:solidFill>
                <a:srgbClr val="8FAADC"/>
              </a:solidFill>
              <a:latin typeface="Arial" panose="020B0604020202020204" pitchFamily="34" charset="0"/>
              <a:cs typeface="Arial" panose="020B0604020202020204" pitchFamily="34" charset="0"/>
            </a:endParaRPr>
          </a:p>
        </p:txBody>
      </p:sp>
      <p:sp>
        <p:nvSpPr>
          <p:cNvPr id="133127" name="Date Placeholder 2">
            <a:extLst>
              <a:ext uri="{FF2B5EF4-FFF2-40B4-BE49-F238E27FC236}">
                <a16:creationId xmlns:a16="http://schemas.microsoft.com/office/drawing/2014/main" id="{956E314E-3A60-0BA5-57A0-40333B5D3B45}"/>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
        <p:nvSpPr>
          <p:cNvPr id="9" name="Content Placeholder 2">
            <a:extLst>
              <a:ext uri="{FF2B5EF4-FFF2-40B4-BE49-F238E27FC236}">
                <a16:creationId xmlns:a16="http://schemas.microsoft.com/office/drawing/2014/main" id="{4172791C-1CB7-9389-7D09-420A17F27925}"/>
              </a:ext>
            </a:extLst>
          </p:cNvPr>
          <p:cNvSpPr txBox="1">
            <a:spLocks noChangeArrowheads="1"/>
          </p:cNvSpPr>
          <p:nvPr/>
        </p:nvSpPr>
        <p:spPr bwMode="auto">
          <a:xfrm>
            <a:off x="6162154" y="1265262"/>
            <a:ext cx="4974406" cy="497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rgbClr val="00539A"/>
              </a:buClr>
              <a:buSzPct val="100000"/>
              <a:buFont typeface="Wingdings" panose="05000000000000000000" pitchFamily="2" charset="2"/>
              <a:buChar char="§"/>
              <a:defRPr sz="26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SzPct val="100000"/>
              <a:buFont typeface="Arial" panose="020B0604020202020204" pitchFamily="34" charset="0"/>
              <a:buChar char="•"/>
              <a:defRPr sz="22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s-US" altLang="en-US" sz="1600" b="1" dirty="0">
                <a:solidFill>
                  <a:srgbClr val="00529B"/>
                </a:solidFill>
              </a:rPr>
              <a:t>MMA</a:t>
            </a:r>
            <a:r>
              <a:rPr lang="es-US" altLang="en-US" sz="1600" dirty="0">
                <a:solidFill>
                  <a:srgbClr val="00529B"/>
                </a:solidFill>
              </a:rPr>
              <a:t>: Ley de modernización de Medicare </a:t>
            </a:r>
          </a:p>
          <a:p>
            <a:pPr marL="0" indent="0" eaLnBrk="1" hangingPunct="1">
              <a:buFont typeface="Wingdings" panose="05000000000000000000" pitchFamily="2" charset="2"/>
              <a:buNone/>
            </a:pPr>
            <a:r>
              <a:rPr lang="es-US" altLang="en-US" sz="1600" b="1" dirty="0">
                <a:solidFill>
                  <a:srgbClr val="00529B"/>
                </a:solidFill>
              </a:rPr>
              <a:t>NTP:</a:t>
            </a:r>
            <a:r>
              <a:rPr lang="es-US" altLang="en-US" sz="1600" dirty="0">
                <a:solidFill>
                  <a:srgbClr val="00529B"/>
                </a:solidFill>
              </a:rPr>
              <a:t> Programa de Capacitación Nacional </a:t>
            </a:r>
          </a:p>
          <a:p>
            <a:pPr marL="0" indent="0" eaLnBrk="1" hangingPunct="1">
              <a:buFont typeface="Wingdings" panose="05000000000000000000" pitchFamily="2" charset="2"/>
              <a:buNone/>
            </a:pPr>
            <a:r>
              <a:rPr lang="es-US" altLang="en-US" sz="1600" b="1" dirty="0">
                <a:solidFill>
                  <a:srgbClr val="00529B"/>
                </a:solidFill>
              </a:rPr>
              <a:t>PAP</a:t>
            </a:r>
            <a:r>
              <a:rPr lang="es-US" altLang="en-US" sz="1600" dirty="0">
                <a:solidFill>
                  <a:srgbClr val="00529B"/>
                </a:solidFill>
              </a:rPr>
              <a:t>: Programa de Asistencia a Pacientes </a:t>
            </a:r>
          </a:p>
          <a:p>
            <a:pPr marL="0" indent="0" eaLnBrk="1" hangingPunct="1">
              <a:buFont typeface="Wingdings" panose="05000000000000000000" pitchFamily="2" charset="2"/>
              <a:buNone/>
            </a:pPr>
            <a:r>
              <a:rPr lang="es-US" altLang="en-US" sz="1600" b="1" dirty="0">
                <a:solidFill>
                  <a:srgbClr val="00529B"/>
                </a:solidFill>
              </a:rPr>
              <a:t>QHP</a:t>
            </a:r>
            <a:r>
              <a:rPr lang="es-US" altLang="en-US" sz="1600" dirty="0">
                <a:solidFill>
                  <a:srgbClr val="00529B"/>
                </a:solidFill>
              </a:rPr>
              <a:t>: Plan de Salud Calificado </a:t>
            </a:r>
          </a:p>
          <a:p>
            <a:pPr marL="0" indent="0" eaLnBrk="1" hangingPunct="1">
              <a:buFont typeface="Wingdings" panose="05000000000000000000" pitchFamily="2" charset="2"/>
              <a:buNone/>
            </a:pPr>
            <a:r>
              <a:rPr lang="es-US" altLang="en-US" sz="1600" b="1" dirty="0">
                <a:solidFill>
                  <a:srgbClr val="00529B"/>
                </a:solidFill>
              </a:rPr>
              <a:t>SEP:</a:t>
            </a:r>
            <a:r>
              <a:rPr lang="es-US" altLang="en-US" sz="1600" dirty="0">
                <a:solidFill>
                  <a:srgbClr val="00529B"/>
                </a:solidFill>
              </a:rPr>
              <a:t> Período de Inscripción Especial </a:t>
            </a:r>
          </a:p>
          <a:p>
            <a:pPr marL="0" indent="0" eaLnBrk="1" hangingPunct="1">
              <a:buFont typeface="Wingdings" panose="05000000000000000000" pitchFamily="2" charset="2"/>
              <a:buNone/>
            </a:pPr>
            <a:r>
              <a:rPr lang="es-US" altLang="en-US" sz="1600" b="1" dirty="0">
                <a:solidFill>
                  <a:srgbClr val="00529B"/>
                </a:solidFill>
              </a:rPr>
              <a:t>SHIP:</a:t>
            </a:r>
            <a:r>
              <a:rPr lang="es-US" altLang="en-US" sz="1600" dirty="0">
                <a:solidFill>
                  <a:srgbClr val="00529B"/>
                </a:solidFill>
              </a:rPr>
              <a:t> Programa Estatal de Asistencia sobre Seguros Médicos </a:t>
            </a:r>
          </a:p>
          <a:p>
            <a:pPr marL="0" indent="0" eaLnBrk="1" hangingPunct="1">
              <a:buFont typeface="Wingdings" panose="05000000000000000000" pitchFamily="2" charset="2"/>
              <a:buNone/>
            </a:pPr>
            <a:r>
              <a:rPr lang="es-US" altLang="en-US" sz="1600" b="1" dirty="0">
                <a:solidFill>
                  <a:srgbClr val="00529B"/>
                </a:solidFill>
              </a:rPr>
              <a:t>SNP: </a:t>
            </a:r>
            <a:r>
              <a:rPr lang="es-US" altLang="en-US" sz="1600" dirty="0">
                <a:solidFill>
                  <a:srgbClr val="00529B"/>
                </a:solidFill>
              </a:rPr>
              <a:t>Plan para Necesidades Especiales</a:t>
            </a:r>
          </a:p>
          <a:p>
            <a:pPr marL="0" indent="0" eaLnBrk="1" hangingPunct="1">
              <a:buFont typeface="Wingdings" panose="05000000000000000000" pitchFamily="2" charset="2"/>
              <a:buNone/>
            </a:pPr>
            <a:r>
              <a:rPr lang="es-US" altLang="en-US" sz="1600" b="1" dirty="0">
                <a:solidFill>
                  <a:srgbClr val="00529B"/>
                </a:solidFill>
              </a:rPr>
              <a:t>SPAP: </a:t>
            </a:r>
            <a:r>
              <a:rPr lang="es-US" altLang="en-US" sz="1600" dirty="0">
                <a:solidFill>
                  <a:srgbClr val="00529B"/>
                </a:solidFill>
              </a:rPr>
              <a:t>Programas estatales de asistencia farmacéutica</a:t>
            </a:r>
          </a:p>
          <a:p>
            <a:pPr marL="0" indent="0" eaLnBrk="1" hangingPunct="1">
              <a:buFont typeface="Wingdings" panose="05000000000000000000" pitchFamily="2" charset="2"/>
              <a:buNone/>
            </a:pPr>
            <a:r>
              <a:rPr lang="es-US" altLang="en-US" sz="1600" b="1" dirty="0">
                <a:solidFill>
                  <a:srgbClr val="00529B"/>
                </a:solidFill>
              </a:rPr>
              <a:t>TFL:</a:t>
            </a:r>
            <a:r>
              <a:rPr lang="es-US" altLang="en-US" sz="1600" dirty="0">
                <a:solidFill>
                  <a:srgbClr val="00529B"/>
                </a:solidFill>
              </a:rPr>
              <a:t> TRICARE </a:t>
            </a:r>
            <a:r>
              <a:rPr lang="es-US" altLang="en-US" sz="1600" dirty="0" err="1">
                <a:solidFill>
                  <a:srgbClr val="00529B"/>
                </a:solidFill>
              </a:rPr>
              <a:t>for</a:t>
            </a:r>
            <a:r>
              <a:rPr lang="es-US" altLang="en-US" sz="1600" dirty="0">
                <a:solidFill>
                  <a:srgbClr val="00529B"/>
                </a:solidFill>
              </a:rPr>
              <a:t> </a:t>
            </a:r>
            <a:r>
              <a:rPr lang="es-US" altLang="en-US" sz="1600" dirty="0" err="1">
                <a:solidFill>
                  <a:srgbClr val="00529B"/>
                </a:solidFill>
              </a:rPr>
              <a:t>Life</a:t>
            </a:r>
            <a:r>
              <a:rPr lang="es-US" altLang="en-US" sz="1600" dirty="0">
                <a:solidFill>
                  <a:srgbClr val="00529B"/>
                </a:solidFill>
              </a:rPr>
              <a:t> </a:t>
            </a:r>
          </a:p>
          <a:p>
            <a:pPr marL="0" indent="0" eaLnBrk="1" hangingPunct="1">
              <a:buFont typeface="Wingdings" panose="05000000000000000000" pitchFamily="2" charset="2"/>
              <a:buNone/>
            </a:pPr>
            <a:r>
              <a:rPr lang="es-US" altLang="en-US" sz="1600" b="1" dirty="0" err="1">
                <a:solidFill>
                  <a:srgbClr val="00529B"/>
                </a:solidFill>
              </a:rPr>
              <a:t>TrOOP</a:t>
            </a:r>
            <a:r>
              <a:rPr lang="es-US" altLang="en-US" sz="1600" dirty="0">
                <a:solidFill>
                  <a:srgbClr val="00529B"/>
                </a:solidFill>
              </a:rPr>
              <a:t>: gastos de bolsillo reales </a:t>
            </a:r>
          </a:p>
          <a:p>
            <a:pPr marL="0" indent="0" eaLnBrk="1" hangingPunct="1">
              <a:buFont typeface="Wingdings" panose="05000000000000000000" pitchFamily="2" charset="2"/>
              <a:buNone/>
            </a:pPr>
            <a:r>
              <a:rPr lang="es-US" altLang="en-US" sz="1600" b="1" dirty="0">
                <a:solidFill>
                  <a:srgbClr val="00529B"/>
                </a:solidFill>
              </a:rPr>
              <a:t>VA</a:t>
            </a:r>
            <a:r>
              <a:rPr lang="es-US" altLang="en-US" sz="1600" dirty="0">
                <a:solidFill>
                  <a:srgbClr val="00529B"/>
                </a:solidFill>
              </a:rPr>
              <a:t>: Asuntos de Veteranos </a:t>
            </a:r>
          </a:p>
          <a:p>
            <a:pPr marL="0" indent="0" eaLnBrk="1" hangingPunct="1">
              <a:buFont typeface="Wingdings" panose="05000000000000000000" pitchFamily="2" charset="2"/>
              <a:buNone/>
            </a:pPr>
            <a:r>
              <a:rPr lang="es-US" altLang="en-US" sz="1600" b="1" dirty="0">
                <a:solidFill>
                  <a:srgbClr val="00529B"/>
                </a:solidFill>
              </a:rPr>
              <a:t>WCMSA</a:t>
            </a:r>
            <a:r>
              <a:rPr lang="es-US" altLang="en-US" sz="1600" dirty="0">
                <a:solidFill>
                  <a:srgbClr val="00529B"/>
                </a:solidFill>
              </a:rPr>
              <a:t>: Acuerdo de cantidad estipulada reservada para gastos de Medicare por el seguro de compensación a los trabajadores </a:t>
            </a: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5">
            <a:extLst>
              <a:ext uri="{FF2B5EF4-FFF2-40B4-BE49-F238E27FC236}">
                <a16:creationId xmlns:a16="http://schemas.microsoft.com/office/drawing/2014/main" id="{F5843A47-5740-554F-ACA0-C478085034E7}"/>
              </a:ext>
            </a:extLst>
          </p:cNvPr>
          <p:cNvSpPr>
            <a:spLocks noGrp="1" noChangeArrowheads="1"/>
          </p:cNvSpPr>
          <p:nvPr>
            <p:ph type="title" idx="4294967295"/>
          </p:nvPr>
        </p:nvSpPr>
        <p:spPr>
          <a:xfrm>
            <a:off x="0" y="23813"/>
            <a:ext cx="12192000" cy="915987"/>
          </a:xfrm>
        </p:spPr>
        <p:txBody>
          <a:bodyPr/>
          <a:lstStyle/>
          <a:p>
            <a:pPr eaLnBrk="1" hangingPunct="1"/>
            <a:r>
              <a:rPr lang="es-US" altLang="en-US" sz="3000" dirty="0"/>
              <a:t>Manténgase conectado</a:t>
            </a:r>
          </a:p>
        </p:txBody>
      </p:sp>
      <p:sp>
        <p:nvSpPr>
          <p:cNvPr id="135171" name="Content Placeholder 4">
            <a:extLst>
              <a:ext uri="{FF2B5EF4-FFF2-40B4-BE49-F238E27FC236}">
                <a16:creationId xmlns:a16="http://schemas.microsoft.com/office/drawing/2014/main" id="{8B811755-CC81-636F-36F8-46BCD23D3B88}"/>
              </a:ext>
            </a:extLst>
          </p:cNvPr>
          <p:cNvSpPr>
            <a:spLocks noChangeArrowheads="1"/>
          </p:cNvSpPr>
          <p:nvPr/>
        </p:nvSpPr>
        <p:spPr bwMode="auto">
          <a:xfrm>
            <a:off x="812635" y="3942768"/>
            <a:ext cx="5771058" cy="2024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buFont typeface="Arial" panose="020B0604020202020204" pitchFamily="34" charset="0"/>
              <a:buNone/>
            </a:pPr>
            <a:r>
              <a:rPr lang="es-US" altLang="en-US" sz="2400" dirty="0">
                <a:solidFill>
                  <a:srgbClr val="2F5597"/>
                </a:solidFill>
                <a:latin typeface="+mj-ea"/>
                <a:ea typeface="+mj-ea"/>
                <a:cs typeface="Arial" panose="020B0604020202020204" pitchFamily="34" charset="0"/>
              </a:rPr>
              <a:t>Para ver los materiales de capacitación disponibles, o para suscribirse a nuestra lista de correo electrónico, visite:</a:t>
            </a:r>
          </a:p>
          <a:p>
            <a:pPr algn="ctr" eaLnBrk="1" hangingPunct="1">
              <a:spcAft>
                <a:spcPts val="600"/>
              </a:spcAft>
              <a:buFont typeface="Arial" panose="020B0604020202020204" pitchFamily="34" charset="0"/>
              <a:buNone/>
            </a:pPr>
            <a:r>
              <a:rPr lang="es-US" altLang="en-US" sz="2400" dirty="0">
                <a:solidFill>
                  <a:srgbClr val="2F5597"/>
                </a:solidFill>
                <a:latin typeface="+mj-ea"/>
                <a:ea typeface="+mj-ea"/>
                <a:cs typeface="Arial" panose="020B0604020202020204" pitchFamily="34" charset="0"/>
                <a:hlinkClick r:id="rId4"/>
              </a:rPr>
              <a:t>CMSnationaltrainingprogram.cms.gov</a:t>
            </a:r>
            <a:r>
              <a:rPr lang="es-US" altLang="en-US" sz="2400" dirty="0">
                <a:solidFill>
                  <a:srgbClr val="2F5597"/>
                </a:solidFill>
                <a:latin typeface="+mj-ea"/>
                <a:ea typeface="+mj-ea"/>
                <a:cs typeface="Arial" panose="020B0604020202020204" pitchFamily="34" charset="0"/>
              </a:rPr>
              <a:t>.</a:t>
            </a:r>
          </a:p>
        </p:txBody>
      </p:sp>
      <p:grpSp>
        <p:nvGrpSpPr>
          <p:cNvPr id="135172" name="Group 19" descr="un gráfico de una pantalla de computadora">
            <a:extLst>
              <a:ext uri="{FF2B5EF4-FFF2-40B4-BE49-F238E27FC236}">
                <a16:creationId xmlns:a16="http://schemas.microsoft.com/office/drawing/2014/main" id="{45A4A259-C2C7-39A1-58F0-5FAF9AC5121C}"/>
              </a:ext>
            </a:extLst>
          </p:cNvPr>
          <p:cNvGrpSpPr>
            <a:grpSpLocks/>
          </p:cNvGrpSpPr>
          <p:nvPr/>
        </p:nvGrpSpPr>
        <p:grpSpPr bwMode="auto">
          <a:xfrm>
            <a:off x="2557463" y="2035175"/>
            <a:ext cx="2289175" cy="1693863"/>
            <a:chOff x="1604513" y="1515733"/>
            <a:chExt cx="4416725" cy="3268763"/>
          </a:xfrm>
        </p:grpSpPr>
        <p:grpSp>
          <p:nvGrpSpPr>
            <p:cNvPr id="135178" name="Group 20">
              <a:extLst>
                <a:ext uri="{FF2B5EF4-FFF2-40B4-BE49-F238E27FC236}">
                  <a16:creationId xmlns:a16="http://schemas.microsoft.com/office/drawing/2014/main" id="{C0B53A6C-0329-D3AF-3167-040B64145775}"/>
                </a:ext>
              </a:extLst>
            </p:cNvPr>
            <p:cNvGrpSpPr>
              <a:grpSpLocks/>
            </p:cNvGrpSpPr>
            <p:nvPr/>
          </p:nvGrpSpPr>
          <p:grpSpPr bwMode="auto">
            <a:xfrm>
              <a:off x="1604513" y="1515733"/>
              <a:ext cx="4416725" cy="3268763"/>
              <a:chOff x="1604513" y="1515733"/>
              <a:chExt cx="4416725" cy="3268763"/>
            </a:xfrm>
          </p:grpSpPr>
          <p:sp>
            <p:nvSpPr>
              <p:cNvPr id="135183" name="Rectangle: Rounded Corners 25">
                <a:extLst>
                  <a:ext uri="{FF2B5EF4-FFF2-40B4-BE49-F238E27FC236}">
                    <a16:creationId xmlns:a16="http://schemas.microsoft.com/office/drawing/2014/main" id="{A31A59A2-E649-2E10-97AA-8BF8A4E07C88}"/>
                  </a:ext>
                </a:extLst>
              </p:cNvPr>
              <p:cNvSpPr>
                <a:spLocks noChangeArrowheads="1"/>
              </p:cNvSpPr>
              <p:nvPr/>
            </p:nvSpPr>
            <p:spPr bwMode="auto">
              <a:xfrm>
                <a:off x="1604513" y="1515733"/>
                <a:ext cx="4416725" cy="3268763"/>
              </a:xfrm>
              <a:prstGeom prst="roundRect">
                <a:avLst>
                  <a:gd name="adj" fmla="val 2958"/>
                </a:avLst>
              </a:prstGeom>
              <a:solidFill>
                <a:srgbClr val="FFFFFF"/>
              </a:solidFill>
              <a:ln w="76200" algn="ctr">
                <a:solidFill>
                  <a:srgbClr val="000000"/>
                </a:solidFill>
                <a:round/>
                <a:headEnd/>
                <a:tailEnd/>
              </a:ln>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135184" name="Straight Connector 26">
                <a:extLst>
                  <a:ext uri="{FF2B5EF4-FFF2-40B4-BE49-F238E27FC236}">
                    <a16:creationId xmlns:a16="http://schemas.microsoft.com/office/drawing/2014/main" id="{FD61974B-3254-893D-02BE-F4DD3D1BC706}"/>
                  </a:ext>
                </a:extLst>
              </p:cNvPr>
              <p:cNvSpPr>
                <a:spLocks noChangeShapeType="1"/>
              </p:cNvSpPr>
              <p:nvPr/>
            </p:nvSpPr>
            <p:spPr bwMode="auto">
              <a:xfrm>
                <a:off x="1604513" y="1928183"/>
                <a:ext cx="4416725" cy="0"/>
              </a:xfrm>
              <a:prstGeom prst="line">
                <a:avLst/>
              </a:prstGeom>
              <a:noFill/>
              <a:ln w="7620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5179" name="Oval 21">
              <a:extLst>
                <a:ext uri="{FF2B5EF4-FFF2-40B4-BE49-F238E27FC236}">
                  <a16:creationId xmlns:a16="http://schemas.microsoft.com/office/drawing/2014/main" id="{B119D5C5-B4D5-C4B7-A554-BB162FAB8B3D}"/>
                </a:ext>
              </a:extLst>
            </p:cNvPr>
            <p:cNvSpPr>
              <a:spLocks noChangeAspect="1" noChangeArrowheads="1"/>
            </p:cNvSpPr>
            <p:nvPr/>
          </p:nvSpPr>
          <p:spPr bwMode="auto">
            <a:xfrm>
              <a:off x="5734050" y="1649708"/>
              <a:ext cx="137160" cy="137160"/>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135180" name="Oval 22">
              <a:extLst>
                <a:ext uri="{FF2B5EF4-FFF2-40B4-BE49-F238E27FC236}">
                  <a16:creationId xmlns:a16="http://schemas.microsoft.com/office/drawing/2014/main" id="{B54F22A0-9736-8812-735C-CB31303A935F}"/>
                </a:ext>
              </a:extLst>
            </p:cNvPr>
            <p:cNvSpPr>
              <a:spLocks noChangeAspect="1" noChangeArrowheads="1"/>
            </p:cNvSpPr>
            <p:nvPr/>
          </p:nvSpPr>
          <p:spPr bwMode="auto">
            <a:xfrm>
              <a:off x="5553075" y="1649708"/>
              <a:ext cx="137160" cy="137160"/>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135181" name="Oval 23">
              <a:extLst>
                <a:ext uri="{FF2B5EF4-FFF2-40B4-BE49-F238E27FC236}">
                  <a16:creationId xmlns:a16="http://schemas.microsoft.com/office/drawing/2014/main" id="{6092005B-845A-1225-0D46-CBDF82478B20}"/>
                </a:ext>
              </a:extLst>
            </p:cNvPr>
            <p:cNvSpPr>
              <a:spLocks noChangeAspect="1" noChangeArrowheads="1"/>
            </p:cNvSpPr>
            <p:nvPr/>
          </p:nvSpPr>
          <p:spPr bwMode="auto">
            <a:xfrm>
              <a:off x="5381625" y="1649708"/>
              <a:ext cx="137160" cy="137160"/>
            </a:xfrm>
            <a:prstGeom prst="ellipse">
              <a:avLst/>
            </a:prstGeom>
            <a:solidFill>
              <a:srgbClr val="000000"/>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endParaRPr lang="en-US" altLang="en-US">
                <a:solidFill>
                  <a:srgbClr val="FFFFFF"/>
                </a:solidFill>
                <a:cs typeface="Arial" panose="020B0604020202020204" pitchFamily="34" charset="0"/>
              </a:endParaRPr>
            </a:p>
          </p:txBody>
        </p:sp>
        <p:pic>
          <p:nvPicPr>
            <p:cNvPr id="135182" name="Graphic 24" descr="Cursor">
              <a:extLst>
                <a:ext uri="{FF2B5EF4-FFF2-40B4-BE49-F238E27FC236}">
                  <a16:creationId xmlns:a16="http://schemas.microsoft.com/office/drawing/2014/main" id="{A840475B-6602-43D6-97E0-C74248B0B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275" y="3300235"/>
              <a:ext cx="1020800" cy="102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5173" name="TextBox 16">
            <a:extLst>
              <a:ext uri="{FF2B5EF4-FFF2-40B4-BE49-F238E27FC236}">
                <a16:creationId xmlns:a16="http://schemas.microsoft.com/office/drawing/2014/main" id="{AA25F8D6-0F9B-321B-FC21-53A8295265DA}"/>
              </a:ext>
            </a:extLst>
          </p:cNvPr>
          <p:cNvSpPr>
            <a:spLocks noChangeArrowheads="1"/>
          </p:cNvSpPr>
          <p:nvPr/>
        </p:nvSpPr>
        <p:spPr bwMode="auto">
          <a:xfrm>
            <a:off x="7134225" y="3843338"/>
            <a:ext cx="3302000" cy="126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algn="ctr" eaLnBrk="1" hangingPunct="1">
              <a:spcAft>
                <a:spcPts val="600"/>
              </a:spcAft>
            </a:pPr>
            <a:r>
              <a:rPr lang="es-US" altLang="en-US" sz="2400" dirty="0">
                <a:solidFill>
                  <a:srgbClr val="2F5597"/>
                </a:solidFill>
                <a:latin typeface="Arial" panose="020B0604020202020204" pitchFamily="34" charset="0"/>
                <a:cs typeface="Arial" panose="020B0604020202020204" pitchFamily="34" charset="0"/>
              </a:rPr>
              <a:t>Comuníquese con nosotros en </a:t>
            </a:r>
            <a:r>
              <a:rPr lang="es-US" altLang="en-US" sz="2400" dirty="0">
                <a:solidFill>
                  <a:srgbClr val="2F5597"/>
                </a:solidFill>
                <a:latin typeface="Arial" panose="020B0604020202020204" pitchFamily="34" charset="0"/>
                <a:cs typeface="Arial" panose="020B0604020202020204" pitchFamily="34" charset="0"/>
                <a:hlinkClick r:id="rId6"/>
              </a:rPr>
              <a:t>training@cms.hhs.gov</a:t>
            </a:r>
            <a:r>
              <a:rPr lang="es-US" altLang="en-US" sz="2400" dirty="0">
                <a:solidFill>
                  <a:srgbClr val="2F5597"/>
                </a:solidFill>
                <a:latin typeface="Arial" panose="020B0604020202020204" pitchFamily="34" charset="0"/>
                <a:cs typeface="Arial" panose="020B0604020202020204" pitchFamily="34" charset="0"/>
              </a:rPr>
              <a:t>.</a:t>
            </a:r>
          </a:p>
          <a:p>
            <a:pPr algn="ctr" eaLnBrk="1" hangingPunct="1"/>
            <a:endParaRPr lang="en-US" altLang="en-US" sz="2400" dirty="0">
              <a:latin typeface="Arial" panose="020B0604020202020204" pitchFamily="34" charset="0"/>
              <a:cs typeface="Arial" panose="020B0604020202020204" pitchFamily="34" charset="0"/>
            </a:endParaRPr>
          </a:p>
        </p:txBody>
      </p:sp>
      <p:pic>
        <p:nvPicPr>
          <p:cNvPr id="135174" name="Picture 15" descr="un gráfico de una carta con el símbolo @">
            <a:extLst>
              <a:ext uri="{FF2B5EF4-FFF2-40B4-BE49-F238E27FC236}">
                <a16:creationId xmlns:a16="http://schemas.microsoft.com/office/drawing/2014/main" id="{503A0CEA-D417-9C00-9592-D3F63A43E27F}"/>
              </a:ext>
              <a:ext uri="{C183D7F6-B498-43B3-948B-1728B52AA6E4}">
                <adec:decorative xmlns:adec="http://schemas.microsoft.com/office/drawing/2017/decorative" val="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3300" y="1408113"/>
            <a:ext cx="2863850" cy="286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5" name="Footer Placeholder 2">
            <a:extLst>
              <a:ext uri="{FF2B5EF4-FFF2-40B4-BE49-F238E27FC236}">
                <a16:creationId xmlns:a16="http://schemas.microsoft.com/office/drawing/2014/main" id="{BC796756-6334-F6A1-F737-54E136A232C8}"/>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Coordinación de Beneficios</a:t>
            </a:r>
          </a:p>
        </p:txBody>
      </p:sp>
      <p:sp>
        <p:nvSpPr>
          <p:cNvPr id="135176" name="Slide Number Placeholder 3">
            <a:extLst>
              <a:ext uri="{FF2B5EF4-FFF2-40B4-BE49-F238E27FC236}">
                <a16:creationId xmlns:a16="http://schemas.microsoft.com/office/drawing/2014/main" id="{E03C82F6-5B80-F357-D5FD-32BBE0982814}"/>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5269BCAA-3A06-4AA1-BBB3-A9194A62FCFD}" type="slidenum">
              <a:rPr lang="en-US" altLang="en-US">
                <a:solidFill>
                  <a:srgbClr val="8FAADC"/>
                </a:solidFill>
                <a:latin typeface="Arial" panose="020B0604020202020204" pitchFamily="34" charset="0"/>
                <a:cs typeface="Arial" panose="020B0604020202020204" pitchFamily="34" charset="0"/>
              </a:rPr>
              <a:pPr/>
              <a:t>49</a:t>
            </a:fld>
            <a:endParaRPr lang="en-US" altLang="en-US">
              <a:solidFill>
                <a:srgbClr val="8FAADC"/>
              </a:solidFill>
              <a:latin typeface="Arial" panose="020B0604020202020204" pitchFamily="34" charset="0"/>
              <a:cs typeface="Arial" panose="020B0604020202020204" pitchFamily="34" charset="0"/>
            </a:endParaRPr>
          </a:p>
        </p:txBody>
      </p:sp>
      <p:sp>
        <p:nvSpPr>
          <p:cNvPr id="135177" name="Date Placeholder 1">
            <a:extLst>
              <a:ext uri="{FF2B5EF4-FFF2-40B4-BE49-F238E27FC236}">
                <a16:creationId xmlns:a16="http://schemas.microsoft.com/office/drawing/2014/main" id="{1FE9D757-0C2E-B9D3-71AD-3C29DE5B8A79}"/>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a:extLst>
              <a:ext uri="{FF2B5EF4-FFF2-40B4-BE49-F238E27FC236}">
                <a16:creationId xmlns:a16="http://schemas.microsoft.com/office/drawing/2014/main" id="{E79A0DFC-E551-5EF6-5A74-AC1EF0091CF3}"/>
              </a:ext>
            </a:extLst>
          </p:cNvPr>
          <p:cNvSpPr>
            <a:spLocks noGrp="1" noChangeArrowheads="1"/>
          </p:cNvSpPr>
          <p:nvPr>
            <p:ph type="title" idx="4294967295"/>
          </p:nvPr>
        </p:nvSpPr>
        <p:spPr>
          <a:xfrm>
            <a:off x="0" y="23813"/>
            <a:ext cx="12192000" cy="915987"/>
          </a:xfrm>
        </p:spPr>
        <p:txBody>
          <a:bodyPr/>
          <a:lstStyle/>
          <a:p>
            <a:pPr eaLnBrk="1" hangingPunct="1"/>
            <a:r>
              <a:rPr lang="es-US" altLang="en-US" sz="3000"/>
              <a:t>Objetivos de la lección 1: </a:t>
            </a:r>
          </a:p>
        </p:txBody>
      </p:sp>
      <p:sp>
        <p:nvSpPr>
          <p:cNvPr id="45059" name="Text Placeholder 9">
            <a:extLst>
              <a:ext uri="{FF2B5EF4-FFF2-40B4-BE49-F238E27FC236}">
                <a16:creationId xmlns:a16="http://schemas.microsoft.com/office/drawing/2014/main" id="{034B1736-5466-4901-3CC9-0FD0A5753E67}"/>
              </a:ext>
            </a:extLst>
          </p:cNvPr>
          <p:cNvSpPr>
            <a:spLocks noGrp="1" noChangeArrowheads="1"/>
          </p:cNvSpPr>
          <p:nvPr>
            <p:ph idx="4294967295"/>
          </p:nvPr>
        </p:nvSpPr>
        <p:spPr>
          <a:xfrm>
            <a:off x="1177925" y="1371600"/>
            <a:ext cx="9836150" cy="5021263"/>
          </a:xfrm>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marL="547688" indent="-273050" eaLnBrk="1" hangingPunct="1">
              <a:lnSpc>
                <a:spcPct val="100000"/>
              </a:lnSpc>
              <a:spcBef>
                <a:spcPct val="0"/>
              </a:spcBef>
              <a:spcAft>
                <a:spcPts val="1200"/>
              </a:spcAft>
              <a:buFont typeface="Wingdings" panose="05000000000000000000" pitchFamily="2" charset="2"/>
              <a:buNone/>
            </a:pPr>
            <a:r>
              <a:rPr lang="es-US" altLang="en-US" sz="2800" b="1" dirty="0">
                <a:solidFill>
                  <a:srgbClr val="00529B"/>
                </a:solidFill>
              </a:rPr>
              <a:t>Al final de esta lección, usted podrá: </a:t>
            </a:r>
          </a:p>
          <a:p>
            <a:pPr marL="914400" indent="-273050" eaLnBrk="1" hangingPunct="1">
              <a:lnSpc>
                <a:spcPct val="100000"/>
              </a:lnSpc>
              <a:spcBef>
                <a:spcPct val="0"/>
              </a:spcBef>
              <a:spcAft>
                <a:spcPts val="1200"/>
              </a:spcAft>
            </a:pPr>
            <a:r>
              <a:rPr lang="es-US" altLang="en-US" sz="2400" dirty="0">
                <a:solidFill>
                  <a:srgbClr val="00529B"/>
                </a:solidFill>
              </a:rPr>
              <a:t>Explicar la coordinación de beneficios y sus términos relacionados</a:t>
            </a:r>
          </a:p>
          <a:p>
            <a:pPr marL="914400" indent="-273050" eaLnBrk="1" hangingPunct="1">
              <a:lnSpc>
                <a:spcPct val="100000"/>
              </a:lnSpc>
              <a:spcBef>
                <a:spcPct val="0"/>
              </a:spcBef>
              <a:spcAft>
                <a:spcPts val="1200"/>
              </a:spcAft>
            </a:pPr>
            <a:r>
              <a:rPr lang="es-US" altLang="en-US" sz="2400" dirty="0">
                <a:solidFill>
                  <a:srgbClr val="00529B"/>
                </a:solidFill>
              </a:rPr>
              <a:t>Explicar las reglas que determinan cuándo Medicare es el pagador primario o secundario en una reclamación </a:t>
            </a:r>
          </a:p>
          <a:p>
            <a:pPr marL="914400" indent="-273050" eaLnBrk="1" hangingPunct="1">
              <a:lnSpc>
                <a:spcPct val="100000"/>
              </a:lnSpc>
              <a:spcBef>
                <a:spcPct val="0"/>
              </a:spcBef>
              <a:spcAft>
                <a:spcPts val="1200"/>
              </a:spcAft>
            </a:pPr>
            <a:r>
              <a:rPr lang="es-US" altLang="en-US" sz="2400" dirty="0">
                <a:solidFill>
                  <a:srgbClr val="00529B"/>
                </a:solidFill>
              </a:rPr>
              <a:t>Describir el Centro de Coordinación y Recuperación de Beneficios (BCRC) y su función</a:t>
            </a:r>
          </a:p>
        </p:txBody>
      </p:sp>
      <p:sp>
        <p:nvSpPr>
          <p:cNvPr id="45060" name="Footer Placeholder 2">
            <a:extLst>
              <a:ext uri="{FF2B5EF4-FFF2-40B4-BE49-F238E27FC236}">
                <a16:creationId xmlns:a16="http://schemas.microsoft.com/office/drawing/2014/main" id="{B20533B8-2DF7-D655-E870-DF817C8BF73E}"/>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dirty="0">
                <a:solidFill>
                  <a:srgbClr val="8FAADC"/>
                </a:solidFill>
                <a:latin typeface="Arial" panose="020B0604020202020204" pitchFamily="34" charset="0"/>
                <a:cs typeface="Arial" panose="020B0604020202020204" pitchFamily="34" charset="0"/>
              </a:rPr>
              <a:t>Coordinación de Beneficios</a:t>
            </a:r>
          </a:p>
        </p:txBody>
      </p:sp>
      <p:sp>
        <p:nvSpPr>
          <p:cNvPr id="45061" name="Slide Number Placeholder 1">
            <a:extLst>
              <a:ext uri="{FF2B5EF4-FFF2-40B4-BE49-F238E27FC236}">
                <a16:creationId xmlns:a16="http://schemas.microsoft.com/office/drawing/2014/main" id="{25A9FC84-CB32-74E3-10EC-CCFE4115ABF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43DB2115-2D5A-4E8A-B579-224707445729}" type="slidenum">
              <a:rPr lang="en-US" altLang="en-US">
                <a:solidFill>
                  <a:srgbClr val="8FAADC"/>
                </a:solidFill>
                <a:latin typeface="Arial" panose="020B0604020202020204" pitchFamily="34" charset="0"/>
                <a:cs typeface="Arial" panose="020B0604020202020204" pitchFamily="34" charset="0"/>
              </a:rPr>
              <a:pPr/>
              <a:t>5</a:t>
            </a:fld>
            <a:endParaRPr lang="en-US" altLang="en-US">
              <a:solidFill>
                <a:srgbClr val="8FAADC"/>
              </a:solidFill>
              <a:latin typeface="Arial" panose="020B0604020202020204" pitchFamily="34" charset="0"/>
              <a:cs typeface="Arial" panose="020B0604020202020204" pitchFamily="34" charset="0"/>
            </a:endParaRPr>
          </a:p>
        </p:txBody>
      </p:sp>
      <p:sp>
        <p:nvSpPr>
          <p:cNvPr id="45062" name="Date Placeholder 3">
            <a:extLst>
              <a:ext uri="{FF2B5EF4-FFF2-40B4-BE49-F238E27FC236}">
                <a16:creationId xmlns:a16="http://schemas.microsoft.com/office/drawing/2014/main" id="{2F44E20D-D7EA-B72E-53E7-DBA820DBEF8D}"/>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a:extLst>
              <a:ext uri="{FF2B5EF4-FFF2-40B4-BE49-F238E27FC236}">
                <a16:creationId xmlns:a16="http://schemas.microsoft.com/office/drawing/2014/main" id="{EE4D29A6-CCF8-3082-E710-13ED6FBEE946}"/>
              </a:ext>
            </a:extLst>
          </p:cNvPr>
          <p:cNvSpPr>
            <a:spLocks noGrp="1" noChangeArrowheads="1"/>
          </p:cNvSpPr>
          <p:nvPr>
            <p:ph type="title"/>
          </p:nvPr>
        </p:nvSpPr>
        <p:spPr>
          <a:xfrm>
            <a:off x="0" y="0"/>
            <a:ext cx="12192000" cy="949325"/>
          </a:xfrm>
        </p:spPr>
        <p:txBody>
          <a:bodyPr/>
          <a:lstStyle/>
          <a:p>
            <a:r>
              <a:rPr lang="es-US" altLang="en-US" sz="3200" dirty="0"/>
              <a:t>Panorama general de la coordinación de beneficios</a:t>
            </a:r>
            <a:endParaRPr lang="en-US" altLang="en-US" dirty="0">
              <a:latin typeface="Arial Black" panose="020B0A04020102020204" pitchFamily="34" charset="0"/>
              <a:cs typeface="Arial Black" panose="020B0A04020102020204" pitchFamily="34" charset="0"/>
            </a:endParaRPr>
          </a:p>
        </p:txBody>
      </p:sp>
      <p:sp>
        <p:nvSpPr>
          <p:cNvPr id="22" name="Content Placeholder 4">
            <a:extLst>
              <a:ext uri="{FF2B5EF4-FFF2-40B4-BE49-F238E27FC236}">
                <a16:creationId xmlns:a16="http://schemas.microsoft.com/office/drawing/2014/main" id="{F76A0E3A-4DCB-E5B8-5F10-86B4558B252F}"/>
              </a:ext>
            </a:extLst>
          </p:cNvPr>
          <p:cNvSpPr txBox="1">
            <a:spLocks noChangeArrowheads="1"/>
          </p:cNvSpPr>
          <p:nvPr/>
        </p:nvSpPr>
        <p:spPr bwMode="auto">
          <a:xfrm>
            <a:off x="569913" y="1371600"/>
            <a:ext cx="110521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defTabSz="685800">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685800" indent="-228600" defTabSz="6858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spcAft>
                <a:spcPts val="1200"/>
              </a:spcAft>
            </a:pPr>
            <a:r>
              <a:rPr lang="es-US" altLang="en-US" b="1" dirty="0">
                <a:solidFill>
                  <a:srgbClr val="00529B"/>
                </a:solidFill>
              </a:rPr>
              <a:t>Pagador: </a:t>
            </a:r>
            <a:r>
              <a:rPr lang="es-US" altLang="en-US" dirty="0">
                <a:solidFill>
                  <a:srgbClr val="00529B"/>
                </a:solidFill>
              </a:rPr>
              <a:t>Así se denomina a cada tipo de cobertura del seguro médico</a:t>
            </a:r>
          </a:p>
          <a:p>
            <a:pPr eaLnBrk="1" hangingPunct="1">
              <a:lnSpc>
                <a:spcPct val="100000"/>
              </a:lnSpc>
              <a:spcBef>
                <a:spcPct val="0"/>
              </a:spcBef>
              <a:spcAft>
                <a:spcPts val="1200"/>
              </a:spcAft>
            </a:pPr>
            <a:r>
              <a:rPr lang="es-US" altLang="en-US" b="1" dirty="0">
                <a:solidFill>
                  <a:srgbClr val="00529B"/>
                </a:solidFill>
              </a:rPr>
              <a:t>Coordinación de beneficios: </a:t>
            </a:r>
            <a:r>
              <a:rPr lang="es-US" altLang="en-US" dirty="0">
                <a:solidFill>
                  <a:srgbClr val="00529B"/>
                </a:solidFill>
              </a:rPr>
              <a:t>Normas que determinan quién paga en primero, segundo y (en algunos casos) tercer lugar</a:t>
            </a:r>
          </a:p>
          <a:p>
            <a:pPr eaLnBrk="1" hangingPunct="1">
              <a:lnSpc>
                <a:spcPct val="100000"/>
              </a:lnSpc>
              <a:spcBef>
                <a:spcPct val="0"/>
              </a:spcBef>
              <a:spcAft>
                <a:spcPts val="1200"/>
              </a:spcAft>
            </a:pPr>
            <a:endParaRPr lang="en-US" altLang="en-US" dirty="0">
              <a:solidFill>
                <a:srgbClr val="00529B"/>
              </a:solidFill>
            </a:endParaRPr>
          </a:p>
        </p:txBody>
      </p:sp>
      <p:sp>
        <p:nvSpPr>
          <p:cNvPr id="17" name="Content Placeholder 4">
            <a:extLst>
              <a:ext uri="{FF2B5EF4-FFF2-40B4-BE49-F238E27FC236}">
                <a16:creationId xmlns:a16="http://schemas.microsoft.com/office/drawing/2014/main" id="{3333DE47-F4BA-E694-D7FB-955F25562A05}"/>
              </a:ext>
            </a:extLst>
          </p:cNvPr>
          <p:cNvSpPr>
            <a:spLocks noChangeArrowheads="1"/>
          </p:cNvSpPr>
          <p:nvPr/>
        </p:nvSpPr>
        <p:spPr bwMode="auto">
          <a:xfrm>
            <a:off x="838200" y="3695700"/>
            <a:ext cx="3405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685800" indent="-228600" defTabSz="6858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ts val="600"/>
              </a:spcBef>
              <a:buNone/>
            </a:pPr>
            <a:r>
              <a:rPr lang="es-US" altLang="en-US" b="1" dirty="0">
                <a:solidFill>
                  <a:srgbClr val="00529B"/>
                </a:solidFill>
              </a:rPr>
              <a:t>Pagador primario</a:t>
            </a:r>
          </a:p>
          <a:p>
            <a:pPr algn="ctr" eaLnBrk="1" hangingPunct="1">
              <a:lnSpc>
                <a:spcPct val="100000"/>
              </a:lnSpc>
              <a:spcBef>
                <a:spcPts val="600"/>
              </a:spcBef>
              <a:buFont typeface="Wingdings" panose="05000000000000000000" pitchFamily="2" charset="2"/>
              <a:buNone/>
            </a:pPr>
            <a:endParaRPr lang="en-US" altLang="en-US" sz="2800" dirty="0">
              <a:solidFill>
                <a:srgbClr val="00529B"/>
              </a:solidFill>
            </a:endParaRPr>
          </a:p>
        </p:txBody>
      </p:sp>
      <p:sp>
        <p:nvSpPr>
          <p:cNvPr id="34" name="Rectangle: Rounded Corners 33">
            <a:extLst>
              <a:ext uri="{FF2B5EF4-FFF2-40B4-BE49-F238E27FC236}">
                <a16:creationId xmlns:a16="http://schemas.microsoft.com/office/drawing/2014/main" id="{03988931-DD6F-3435-BDB4-39F7693438FF}"/>
              </a:ext>
              <a:ext uri="{C183D7F6-B498-43B3-948B-1728B52AA6E4}">
                <adec:decorative xmlns:adec="http://schemas.microsoft.com/office/drawing/2017/decorative" val="1"/>
              </a:ext>
            </a:extLst>
          </p:cNvPr>
          <p:cNvSpPr/>
          <p:nvPr/>
        </p:nvSpPr>
        <p:spPr>
          <a:xfrm>
            <a:off x="957263" y="3143250"/>
            <a:ext cx="3162300" cy="15875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600"/>
              </a:spcBef>
              <a:spcAft>
                <a:spcPts val="0"/>
              </a:spcAft>
              <a:defRPr/>
            </a:pPr>
            <a:endParaRPr lang="en-US" sz="2000" b="1" dirty="0">
              <a:solidFill>
                <a:srgbClr val="00529B"/>
              </a:solidFill>
            </a:endParaRPr>
          </a:p>
        </p:txBody>
      </p:sp>
      <p:sp>
        <p:nvSpPr>
          <p:cNvPr id="19" name="Content Placeholder 4">
            <a:extLst>
              <a:ext uri="{FF2B5EF4-FFF2-40B4-BE49-F238E27FC236}">
                <a16:creationId xmlns:a16="http://schemas.microsoft.com/office/drawing/2014/main" id="{9789E789-E958-9D17-83DB-FD7C9642B796}"/>
              </a:ext>
            </a:extLst>
          </p:cNvPr>
          <p:cNvSpPr>
            <a:spLocks noChangeArrowheads="1"/>
          </p:cNvSpPr>
          <p:nvPr/>
        </p:nvSpPr>
        <p:spPr bwMode="auto">
          <a:xfrm>
            <a:off x="4554538" y="3695700"/>
            <a:ext cx="3200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685800" indent="-228600" defTabSz="6858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ts val="600"/>
              </a:spcBef>
              <a:buNone/>
            </a:pPr>
            <a:r>
              <a:rPr lang="es-US" altLang="en-US" sz="2400" b="1" dirty="0">
                <a:solidFill>
                  <a:srgbClr val="00529B"/>
                </a:solidFill>
              </a:rPr>
              <a:t>Pagador secundario</a:t>
            </a:r>
          </a:p>
          <a:p>
            <a:pPr algn="ctr" eaLnBrk="1" hangingPunct="1">
              <a:lnSpc>
                <a:spcPct val="100000"/>
              </a:lnSpc>
              <a:spcBef>
                <a:spcPts val="600"/>
              </a:spcBef>
              <a:buFont typeface="Wingdings" panose="05000000000000000000" pitchFamily="2" charset="2"/>
              <a:buNone/>
            </a:pPr>
            <a:endParaRPr lang="en-US" altLang="en-US" dirty="0">
              <a:solidFill>
                <a:srgbClr val="00529B"/>
              </a:solidFill>
            </a:endParaRPr>
          </a:p>
        </p:txBody>
      </p:sp>
      <p:sp>
        <p:nvSpPr>
          <p:cNvPr id="35" name="Rectangle: Rounded Corners 34">
            <a:extLst>
              <a:ext uri="{FF2B5EF4-FFF2-40B4-BE49-F238E27FC236}">
                <a16:creationId xmlns:a16="http://schemas.microsoft.com/office/drawing/2014/main" id="{55E1E614-3274-2256-B7AA-5EC23656431A}"/>
              </a:ext>
              <a:ext uri="{C183D7F6-B498-43B3-948B-1728B52AA6E4}">
                <adec:decorative xmlns:adec="http://schemas.microsoft.com/office/drawing/2017/decorative" val="1"/>
              </a:ext>
            </a:extLst>
          </p:cNvPr>
          <p:cNvSpPr/>
          <p:nvPr/>
        </p:nvSpPr>
        <p:spPr>
          <a:xfrm>
            <a:off x="4589463" y="3154363"/>
            <a:ext cx="3162300" cy="157797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600"/>
              </a:spcBef>
              <a:spcAft>
                <a:spcPts val="0"/>
              </a:spcAft>
              <a:defRPr/>
            </a:pPr>
            <a:endParaRPr lang="en-US" sz="2000" dirty="0">
              <a:solidFill>
                <a:srgbClr val="00529B"/>
              </a:solidFill>
            </a:endParaRPr>
          </a:p>
        </p:txBody>
      </p:sp>
      <p:sp>
        <p:nvSpPr>
          <p:cNvPr id="18" name="Content Placeholder 4">
            <a:extLst>
              <a:ext uri="{FF2B5EF4-FFF2-40B4-BE49-F238E27FC236}">
                <a16:creationId xmlns:a16="http://schemas.microsoft.com/office/drawing/2014/main" id="{FEDD0C58-82BD-3AE9-F7E9-B70411995674}"/>
              </a:ext>
            </a:extLst>
          </p:cNvPr>
          <p:cNvSpPr>
            <a:spLocks noChangeArrowheads="1"/>
          </p:cNvSpPr>
          <p:nvPr/>
        </p:nvSpPr>
        <p:spPr bwMode="auto">
          <a:xfrm>
            <a:off x="8188325" y="3698875"/>
            <a:ext cx="31623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685800" indent="-228600" defTabSz="6858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ts val="600"/>
              </a:spcBef>
              <a:buNone/>
            </a:pPr>
            <a:r>
              <a:rPr lang="es-US" altLang="en-US" sz="2400" b="1" dirty="0">
                <a:solidFill>
                  <a:srgbClr val="00529B"/>
                </a:solidFill>
              </a:rPr>
              <a:t>Pagador terciario</a:t>
            </a:r>
          </a:p>
          <a:p>
            <a:pPr algn="ctr" eaLnBrk="1" hangingPunct="1">
              <a:lnSpc>
                <a:spcPct val="100000"/>
              </a:lnSpc>
              <a:spcBef>
                <a:spcPts val="600"/>
              </a:spcBef>
              <a:buFont typeface="Wingdings" panose="05000000000000000000" pitchFamily="2" charset="2"/>
              <a:buNone/>
            </a:pPr>
            <a:endParaRPr lang="en-US" altLang="en-US" dirty="0">
              <a:solidFill>
                <a:srgbClr val="00529B"/>
              </a:solidFill>
            </a:endParaRPr>
          </a:p>
        </p:txBody>
      </p:sp>
      <p:sp>
        <p:nvSpPr>
          <p:cNvPr id="36" name="Rectangle: Rounded Corners 35">
            <a:extLst>
              <a:ext uri="{FF2B5EF4-FFF2-40B4-BE49-F238E27FC236}">
                <a16:creationId xmlns:a16="http://schemas.microsoft.com/office/drawing/2014/main" id="{F1FDF911-DEEC-490B-05F3-31BADB9ED212}"/>
              </a:ext>
              <a:ext uri="{C183D7F6-B498-43B3-948B-1728B52AA6E4}">
                <adec:decorative xmlns:adec="http://schemas.microsoft.com/office/drawing/2017/decorative" val="1"/>
              </a:ext>
            </a:extLst>
          </p:cNvPr>
          <p:cNvSpPr/>
          <p:nvPr/>
        </p:nvSpPr>
        <p:spPr>
          <a:xfrm>
            <a:off x="8220075" y="3167063"/>
            <a:ext cx="3200400" cy="1570037"/>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600"/>
              </a:spcBef>
              <a:spcAft>
                <a:spcPts val="0"/>
              </a:spcAft>
              <a:defRPr/>
            </a:pPr>
            <a:endParaRPr lang="en-US" sz="2000" dirty="0">
              <a:solidFill>
                <a:srgbClr val="00529B"/>
              </a:solidFill>
            </a:endParaRPr>
          </a:p>
        </p:txBody>
      </p:sp>
      <p:sp>
        <p:nvSpPr>
          <p:cNvPr id="5" name="Content Placeholder 4">
            <a:extLst>
              <a:ext uri="{FF2B5EF4-FFF2-40B4-BE49-F238E27FC236}">
                <a16:creationId xmlns:a16="http://schemas.microsoft.com/office/drawing/2014/main" id="{E95ABD28-A00E-3495-1583-22012DEEBEA3}"/>
              </a:ext>
            </a:extLst>
          </p:cNvPr>
          <p:cNvSpPr>
            <a:spLocks noGrp="1" noChangeArrowheads="1"/>
          </p:cNvSpPr>
          <p:nvPr>
            <p:ph idx="4294967295"/>
          </p:nvPr>
        </p:nvSpPr>
        <p:spPr>
          <a:xfrm>
            <a:off x="628650" y="4937125"/>
            <a:ext cx="11053763" cy="1031875"/>
          </a:xfrm>
        </p:spPr>
        <p:txBody>
          <a:bodyPr/>
          <a:lstStyle/>
          <a:p>
            <a:pPr marL="0" indent="-273050" defTabSz="685800">
              <a:lnSpc>
                <a:spcPct val="100000"/>
              </a:lnSpc>
              <a:spcBef>
                <a:spcPts val="600"/>
              </a:spcBef>
              <a:spcAft>
                <a:spcPts val="600"/>
              </a:spcAft>
            </a:pPr>
            <a:r>
              <a:rPr lang="es-US" altLang="en-US" dirty="0">
                <a:solidFill>
                  <a:srgbClr val="00529B"/>
                </a:solidFill>
              </a:rPr>
              <a:t>Medicare puede ser el pagador primario o secundario</a:t>
            </a:r>
          </a:p>
          <a:p>
            <a:pPr marL="0" indent="-273050" defTabSz="685800">
              <a:lnSpc>
                <a:spcPct val="100000"/>
              </a:lnSpc>
              <a:spcBef>
                <a:spcPts val="600"/>
              </a:spcBef>
              <a:spcAft>
                <a:spcPts val="600"/>
              </a:spcAft>
            </a:pPr>
            <a:endParaRPr lang="en-US" altLang="en-US" sz="2800" dirty="0">
              <a:solidFill>
                <a:srgbClr val="00529B"/>
              </a:solidFill>
            </a:endParaRPr>
          </a:p>
        </p:txBody>
      </p:sp>
      <p:sp>
        <p:nvSpPr>
          <p:cNvPr id="47115" name="Footer Placeholder 2">
            <a:extLst>
              <a:ext uri="{FF2B5EF4-FFF2-40B4-BE49-F238E27FC236}">
                <a16:creationId xmlns:a16="http://schemas.microsoft.com/office/drawing/2014/main" id="{0449E976-B70D-B3AB-5D66-40C822333254}"/>
              </a:ext>
            </a:extLst>
          </p:cNvPr>
          <p:cNvSpPr>
            <a:spLocks noGrp="1" noChangeArrowheads="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US" altLang="en-US" dirty="0">
                <a:solidFill>
                  <a:srgbClr val="8FAADC"/>
                </a:solidFill>
                <a:latin typeface="Arial" panose="020B0604020202020204" pitchFamily="34" charset="0"/>
              </a:rPr>
              <a:t>Coordinación de Beneficios</a:t>
            </a:r>
          </a:p>
        </p:txBody>
      </p:sp>
      <p:sp>
        <p:nvSpPr>
          <p:cNvPr id="47116" name="Slide Number Placeholder 6">
            <a:extLst>
              <a:ext uri="{FF2B5EF4-FFF2-40B4-BE49-F238E27FC236}">
                <a16:creationId xmlns:a16="http://schemas.microsoft.com/office/drawing/2014/main" id="{6C06CE53-2A6D-CA3D-5EDC-3B0914DEE27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A0BE2E1-C549-4790-8549-33ED28D0F611}" type="slidenum">
              <a:rPr lang="en-US" altLang="en-US">
                <a:solidFill>
                  <a:srgbClr val="8FAADC"/>
                </a:solidFill>
                <a:latin typeface="Arial" panose="020B0604020202020204" pitchFamily="34" charset="0"/>
              </a:rPr>
              <a:pPr fontAlgn="base">
                <a:spcBef>
                  <a:spcPct val="0"/>
                </a:spcBef>
                <a:spcAft>
                  <a:spcPct val="0"/>
                </a:spcAft>
              </a:pPr>
              <a:t>6</a:t>
            </a:fld>
            <a:endParaRPr lang="en-US" altLang="en-US">
              <a:solidFill>
                <a:srgbClr val="8FAADC"/>
              </a:solidFill>
              <a:latin typeface="Arial" panose="020B0604020202020204" pitchFamily="34" charset="0"/>
            </a:endParaRPr>
          </a:p>
        </p:txBody>
      </p:sp>
      <p:sp>
        <p:nvSpPr>
          <p:cNvPr id="47117" name="Date Placeholder 1">
            <a:extLst>
              <a:ext uri="{FF2B5EF4-FFF2-40B4-BE49-F238E27FC236}">
                <a16:creationId xmlns:a16="http://schemas.microsoft.com/office/drawing/2014/main" id="{99D26A6E-A880-33D5-CE3C-3558105D6A52}"/>
              </a:ext>
            </a:extLst>
          </p:cNvPr>
          <p:cNvSpPr>
            <a:spLocks noGrp="1" noChangeArrowheads="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US" altLang="en-US" dirty="0">
                <a:solidFill>
                  <a:srgbClr val="8FAADC"/>
                </a:solidFill>
                <a:latin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500"/>
                                        <p:tgtEl>
                                          <p:spTgt spid="5">
                                            <p:txEl>
                                              <p:pRg st="0" end="0"/>
                                            </p:txEl>
                                          </p:spTgt>
                                        </p:tgtEl>
                                      </p:cBhvr>
                                    </p:animEffect>
                                  </p:childTnLst>
                                </p:cTn>
                              </p:par>
                              <p:par>
                                <p:cTn id="36" presetID="19" presetClass="emph" presetSubtype="0" fill="hold" nodeType="withEffect">
                                  <p:stCondLst>
                                    <p:cond delay="0"/>
                                  </p:stCondLst>
                                  <p:childTnLst>
                                    <p:animClr clrSpc="rgb" dir="cw">
                                      <p:cBhvr override="childStyle">
                                        <p:cTn id="37" dur="500" fill="hold"/>
                                        <p:tgtEl>
                                          <p:spTgt spid="34"/>
                                        </p:tgtEl>
                                        <p:attrNameLst>
                                          <p:attrName>style.color</p:attrName>
                                        </p:attrNameLst>
                                      </p:cBhvr>
                                      <p:to>
                                        <a:srgbClr val="FEC736"/>
                                      </p:to>
                                    </p:animClr>
                                    <p:animClr clrSpc="rgb" dir="cw">
                                      <p:cBhvr>
                                        <p:cTn id="38" dur="500" fill="hold"/>
                                        <p:tgtEl>
                                          <p:spTgt spid="34"/>
                                        </p:tgtEl>
                                        <p:attrNameLst>
                                          <p:attrName>fillcolor</p:attrName>
                                        </p:attrNameLst>
                                      </p:cBhvr>
                                      <p:to>
                                        <a:srgbClr val="FEC736"/>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par>
                                <p:cTn id="41" presetID="19" presetClass="emph" presetSubtype="0" fill="hold" nodeType="withEffect">
                                  <p:stCondLst>
                                    <p:cond delay="0"/>
                                  </p:stCondLst>
                                  <p:childTnLst>
                                    <p:animClr clrSpc="rgb" dir="cw">
                                      <p:cBhvr override="childStyle">
                                        <p:cTn id="42" dur="500" fill="hold"/>
                                        <p:tgtEl>
                                          <p:spTgt spid="35"/>
                                        </p:tgtEl>
                                        <p:attrNameLst>
                                          <p:attrName>style.color</p:attrName>
                                        </p:attrNameLst>
                                      </p:cBhvr>
                                      <p:to>
                                        <a:srgbClr val="FEC736"/>
                                      </p:to>
                                    </p:animClr>
                                    <p:animClr clrSpc="rgb" dir="cw">
                                      <p:cBhvr>
                                        <p:cTn id="43" dur="500" fill="hold"/>
                                        <p:tgtEl>
                                          <p:spTgt spid="35"/>
                                        </p:tgtEl>
                                        <p:attrNameLst>
                                          <p:attrName>fillcolor</p:attrName>
                                        </p:attrNameLst>
                                      </p:cBhvr>
                                      <p:to>
                                        <a:srgbClr val="FEC736"/>
                                      </p:to>
                                    </p:animClr>
                                    <p:set>
                                      <p:cBhvr>
                                        <p:cTn id="44" dur="500" fill="hold"/>
                                        <p:tgtEl>
                                          <p:spTgt spid="35"/>
                                        </p:tgtEl>
                                        <p:attrNameLst>
                                          <p:attrName>fill.type</p:attrName>
                                        </p:attrNameLst>
                                      </p:cBhvr>
                                      <p:to>
                                        <p:strVal val="solid"/>
                                      </p:to>
                                    </p:set>
                                    <p:set>
                                      <p:cBhvr>
                                        <p:cTn id="45" dur="500" fill="hold"/>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animBg="1"/>
      <p:bldP spid="19" grpId="0"/>
      <p:bldP spid="35" grpId="0" animBg="1"/>
      <p:bldP spid="18" grpId="0"/>
      <p:bldP spid="36" grpId="0" animBg="1"/>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a:extLst>
              <a:ext uri="{FF2B5EF4-FFF2-40B4-BE49-F238E27FC236}">
                <a16:creationId xmlns:a16="http://schemas.microsoft.com/office/drawing/2014/main" id="{86CF23D6-6CBF-55A7-2087-12D7DAD54B02}"/>
              </a:ext>
            </a:extLst>
          </p:cNvPr>
          <p:cNvSpPr>
            <a:spLocks noGrp="1" noChangeArrowheads="1"/>
          </p:cNvSpPr>
          <p:nvPr>
            <p:ph type="title" idx="4294967295"/>
          </p:nvPr>
        </p:nvSpPr>
        <p:spPr>
          <a:xfrm>
            <a:off x="838200" y="222250"/>
            <a:ext cx="10515600" cy="642938"/>
          </a:xfrm>
        </p:spPr>
        <p:txBody>
          <a:bodyPr/>
          <a:lstStyle/>
          <a:p>
            <a:pPr eaLnBrk="1" hangingPunct="1"/>
            <a:r>
              <a:rPr lang="es-US" altLang="en-US" sz="3000" dirty="0"/>
              <a:t>¿Cuándo Medicare es el Pagador Primario?</a:t>
            </a:r>
          </a:p>
        </p:txBody>
      </p:sp>
      <p:sp>
        <p:nvSpPr>
          <p:cNvPr id="49155" name="Content Placeholder 4">
            <a:extLst>
              <a:ext uri="{FF2B5EF4-FFF2-40B4-BE49-F238E27FC236}">
                <a16:creationId xmlns:a16="http://schemas.microsoft.com/office/drawing/2014/main" id="{E7B76598-46EC-B604-123E-48BC6A8ABFF9}"/>
              </a:ext>
            </a:extLst>
          </p:cNvPr>
          <p:cNvSpPr>
            <a:spLocks noChangeArrowheads="1"/>
          </p:cNvSpPr>
          <p:nvPr/>
        </p:nvSpPr>
        <p:spPr bwMode="auto">
          <a:xfrm>
            <a:off x="681038" y="1371600"/>
            <a:ext cx="11053762" cy="502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273050" defTabSz="685800">
              <a:buSzPct val="100000"/>
              <a:defRPr>
                <a:solidFill>
                  <a:schemeClr val="tx1"/>
                </a:solidFill>
                <a:latin typeface="Calibri" panose="020F0502020204030204" pitchFamily="34" charset="0"/>
                <a:cs typeface="Calibri" panose="020F0502020204030204" pitchFamily="34" charset="0"/>
              </a:defRPr>
            </a:lvl1pPr>
            <a:lvl2pPr marL="547688" indent="-273050" defTabSz="685800">
              <a:buSzPct val="100000"/>
              <a:defRPr>
                <a:solidFill>
                  <a:schemeClr val="tx1"/>
                </a:solidFill>
                <a:latin typeface="Calibri" panose="020F0502020204030204" pitchFamily="34" charset="0"/>
                <a:cs typeface="Calibri" panose="020F0502020204030204" pitchFamily="34" charset="0"/>
              </a:defRPr>
            </a:lvl2pPr>
            <a:lvl3pPr marL="1143000" indent="-228600" defTabSz="685800">
              <a:buSzPct val="100000"/>
              <a:defRPr>
                <a:solidFill>
                  <a:schemeClr val="tx1"/>
                </a:solidFill>
                <a:latin typeface="Calibri" panose="020F0502020204030204" pitchFamily="34" charset="0"/>
                <a:cs typeface="Calibri" panose="020F0502020204030204" pitchFamily="34" charset="0"/>
              </a:defRPr>
            </a:lvl3pPr>
            <a:lvl4pPr marL="1600200" indent="-228600" defTabSz="685800">
              <a:buSzPct val="100000"/>
              <a:defRPr>
                <a:solidFill>
                  <a:schemeClr val="tx1"/>
                </a:solidFill>
                <a:latin typeface="Calibri" panose="020F0502020204030204" pitchFamily="34" charset="0"/>
                <a:cs typeface="Calibri" panose="020F0502020204030204" pitchFamily="34" charset="0"/>
              </a:defRPr>
            </a:lvl4pPr>
            <a:lvl5pPr marL="2057400" indent="-228600" defTabSz="685800">
              <a:buSzPct val="100000"/>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pPr eaLnBrk="1" hangingPunct="1">
              <a:spcBef>
                <a:spcPts val="600"/>
              </a:spcBef>
              <a:spcAft>
                <a:spcPts val="600"/>
              </a:spcAft>
              <a:buClr>
                <a:srgbClr val="00539A"/>
              </a:buClr>
              <a:buFont typeface="Wingdings" panose="05000000000000000000" pitchFamily="2" charset="2"/>
              <a:buChar char="§"/>
            </a:pPr>
            <a:r>
              <a:rPr lang="es-US" altLang="en-US" sz="2800" dirty="0">
                <a:solidFill>
                  <a:srgbClr val="2F5597"/>
                </a:solidFill>
                <a:cs typeface="Arial" panose="020B0604020202020204" pitchFamily="34" charset="0"/>
              </a:rPr>
              <a:t>Si Medicare es su único seguro o</a:t>
            </a:r>
          </a:p>
          <a:p>
            <a:pPr eaLnBrk="1" hangingPunct="1">
              <a:spcBef>
                <a:spcPts val="600"/>
              </a:spcBef>
              <a:spcAft>
                <a:spcPts val="600"/>
              </a:spcAft>
              <a:buClr>
                <a:srgbClr val="00539A"/>
              </a:buClr>
              <a:buFont typeface="Wingdings" panose="05000000000000000000" pitchFamily="2" charset="2"/>
              <a:buChar char="§"/>
            </a:pPr>
            <a:r>
              <a:rPr lang="es-US" altLang="en-US" sz="2800" dirty="0">
                <a:solidFill>
                  <a:srgbClr val="2F5597"/>
                </a:solidFill>
                <a:cs typeface="Arial" panose="020B0604020202020204" pitchFamily="34" charset="0"/>
              </a:rPr>
              <a:t>Su otra fuente de cobertura es:</a:t>
            </a:r>
          </a:p>
          <a:p>
            <a:pPr lvl="1" eaLnBrk="1" hangingPunct="1">
              <a:spcAft>
                <a:spcPts val="600"/>
              </a:spcAft>
              <a:buFont typeface="Arial" panose="020B0604020202020204" pitchFamily="34" charset="0"/>
              <a:buChar char="•"/>
            </a:pPr>
            <a:r>
              <a:rPr lang="es-US" altLang="en-US" sz="2400" dirty="0">
                <a:solidFill>
                  <a:srgbClr val="2F5597"/>
                </a:solidFill>
                <a:cs typeface="Arial" panose="020B0604020202020204" pitchFamily="34" charset="0"/>
              </a:rPr>
              <a:t>Una póliza de seguro suplementario de Medicare (</a:t>
            </a:r>
            <a:r>
              <a:rPr lang="es-US" altLang="en-US" sz="2400" dirty="0" err="1">
                <a:solidFill>
                  <a:srgbClr val="2F5597"/>
                </a:solidFill>
                <a:cs typeface="Arial" panose="020B0604020202020204" pitchFamily="34" charset="0"/>
              </a:rPr>
              <a:t>Medigap</a:t>
            </a:r>
            <a:r>
              <a:rPr lang="es-US" altLang="en-US" sz="2400" dirty="0">
                <a:solidFill>
                  <a:srgbClr val="2F5597"/>
                </a:solidFill>
                <a:cs typeface="Arial" panose="020B0604020202020204" pitchFamily="34" charset="0"/>
              </a:rPr>
              <a:t>)</a:t>
            </a:r>
          </a:p>
          <a:p>
            <a:pPr lvl="1" eaLnBrk="1" hangingPunct="1">
              <a:spcAft>
                <a:spcPts val="600"/>
              </a:spcAft>
              <a:buFont typeface="Arial" panose="020B0604020202020204" pitchFamily="34" charset="0"/>
              <a:buChar char="•"/>
            </a:pPr>
            <a:r>
              <a:rPr lang="es-US" altLang="en-US" sz="2400" dirty="0">
                <a:solidFill>
                  <a:srgbClr val="2F5597"/>
                </a:solidFill>
                <a:cs typeface="Arial" panose="020B0604020202020204" pitchFamily="34" charset="0"/>
              </a:rPr>
              <a:t>Medicaid </a:t>
            </a:r>
          </a:p>
          <a:p>
            <a:pPr lvl="1" eaLnBrk="1" hangingPunct="1">
              <a:spcAft>
                <a:spcPts val="600"/>
              </a:spcAft>
              <a:buFont typeface="Arial" panose="020B0604020202020204" pitchFamily="34" charset="0"/>
              <a:buChar char="•"/>
            </a:pPr>
            <a:r>
              <a:rPr lang="es-US" altLang="en-US" sz="2400" dirty="0">
                <a:solidFill>
                  <a:srgbClr val="2F5597"/>
                </a:solidFill>
                <a:cs typeface="Arial" panose="020B0604020202020204" pitchFamily="34" charset="0"/>
              </a:rPr>
              <a:t>Beneficios para jubilados</a:t>
            </a:r>
          </a:p>
          <a:p>
            <a:pPr lvl="1" eaLnBrk="1" hangingPunct="1">
              <a:spcAft>
                <a:spcPts val="600"/>
              </a:spcAft>
              <a:buFont typeface="Arial" panose="020B0604020202020204" pitchFamily="34" charset="0"/>
              <a:buChar char="•"/>
            </a:pPr>
            <a:r>
              <a:rPr lang="es-US" altLang="en-US" sz="2400" dirty="0">
                <a:solidFill>
                  <a:srgbClr val="2F5597"/>
                </a:solidFill>
                <a:cs typeface="Arial" panose="020B0604020202020204" pitchFamily="34" charset="0"/>
              </a:rPr>
              <a:t>El </a:t>
            </a:r>
            <a:r>
              <a:rPr lang="es-US" altLang="en-US" sz="2400" dirty="0" err="1">
                <a:solidFill>
                  <a:srgbClr val="2F5597"/>
                </a:solidFill>
                <a:cs typeface="Arial" panose="020B0604020202020204" pitchFamily="34" charset="0"/>
              </a:rPr>
              <a:t>Indian</a:t>
            </a:r>
            <a:r>
              <a:rPr lang="es-US" altLang="en-US" sz="2400" dirty="0">
                <a:solidFill>
                  <a:srgbClr val="2F5597"/>
                </a:solidFill>
                <a:cs typeface="Arial" panose="020B0604020202020204" pitchFamily="34" charset="0"/>
              </a:rPr>
              <a:t> </a:t>
            </a:r>
            <a:r>
              <a:rPr lang="es-US" altLang="en-US" sz="2400" dirty="0" err="1">
                <a:solidFill>
                  <a:srgbClr val="2F5597"/>
                </a:solidFill>
                <a:cs typeface="Arial" panose="020B0604020202020204" pitchFamily="34" charset="0"/>
              </a:rPr>
              <a:t>Health</a:t>
            </a:r>
            <a:r>
              <a:rPr lang="es-US" altLang="en-US" sz="2400" dirty="0">
                <a:solidFill>
                  <a:srgbClr val="2F5597"/>
                </a:solidFill>
                <a:cs typeface="Arial" panose="020B0604020202020204" pitchFamily="34" charset="0"/>
              </a:rPr>
              <a:t> </a:t>
            </a:r>
            <a:r>
              <a:rPr lang="es-US" altLang="en-US" sz="2400" dirty="0" err="1">
                <a:solidFill>
                  <a:srgbClr val="2F5597"/>
                </a:solidFill>
                <a:cs typeface="Arial" panose="020B0604020202020204" pitchFamily="34" charset="0"/>
              </a:rPr>
              <a:t>Service</a:t>
            </a:r>
            <a:r>
              <a:rPr lang="es-US" altLang="en-US" sz="2400" dirty="0">
                <a:solidFill>
                  <a:srgbClr val="2F5597"/>
                </a:solidFill>
                <a:cs typeface="Arial" panose="020B0604020202020204" pitchFamily="34" charset="0"/>
              </a:rPr>
              <a:t> (IHS)</a:t>
            </a:r>
          </a:p>
          <a:p>
            <a:pPr lvl="1" eaLnBrk="1" hangingPunct="1">
              <a:spcAft>
                <a:spcPts val="600"/>
              </a:spcAft>
              <a:buFont typeface="Arial" panose="020B0604020202020204" pitchFamily="34" charset="0"/>
              <a:buChar char="•"/>
            </a:pPr>
            <a:r>
              <a:rPr lang="es-US" altLang="en-US" sz="2400" dirty="0">
                <a:solidFill>
                  <a:srgbClr val="2F5597"/>
                </a:solidFill>
                <a:cs typeface="Arial" panose="020B0604020202020204" pitchFamily="34" charset="0"/>
              </a:rPr>
              <a:t>TRICARE </a:t>
            </a:r>
            <a:r>
              <a:rPr lang="es-US" altLang="en-US" sz="2400" dirty="0" err="1">
                <a:solidFill>
                  <a:srgbClr val="2F5597"/>
                </a:solidFill>
                <a:cs typeface="Arial" panose="020B0604020202020204" pitchFamily="34" charset="0"/>
              </a:rPr>
              <a:t>for</a:t>
            </a:r>
            <a:r>
              <a:rPr lang="es-US" altLang="en-US" sz="2400" dirty="0">
                <a:solidFill>
                  <a:srgbClr val="2F5597"/>
                </a:solidFill>
                <a:cs typeface="Arial" panose="020B0604020202020204" pitchFamily="34" charset="0"/>
              </a:rPr>
              <a:t> </a:t>
            </a:r>
            <a:r>
              <a:rPr lang="es-US" altLang="en-US" sz="2400" dirty="0" err="1">
                <a:solidFill>
                  <a:srgbClr val="2F5597"/>
                </a:solidFill>
                <a:cs typeface="Arial" panose="020B0604020202020204" pitchFamily="34" charset="0"/>
              </a:rPr>
              <a:t>Life</a:t>
            </a:r>
            <a:r>
              <a:rPr lang="es-US" altLang="en-US" sz="2400" dirty="0">
                <a:solidFill>
                  <a:srgbClr val="2F5597"/>
                </a:solidFill>
                <a:cs typeface="Arial" panose="020B0604020202020204" pitchFamily="34" charset="0"/>
              </a:rPr>
              <a:t> (TFL), si usted se jubiló del servicio activo</a:t>
            </a:r>
          </a:p>
          <a:p>
            <a:pPr lvl="1" eaLnBrk="1" hangingPunct="1">
              <a:spcAft>
                <a:spcPts val="600"/>
              </a:spcAft>
              <a:buFont typeface="Arial" panose="020B0604020202020204" pitchFamily="34" charset="0"/>
              <a:buChar char="•"/>
            </a:pPr>
            <a:r>
              <a:rPr lang="es-US" altLang="en-US" sz="2400" dirty="0">
                <a:solidFill>
                  <a:srgbClr val="2F5597"/>
                </a:solidFill>
                <a:cs typeface="Arial" panose="020B0604020202020204" pitchFamily="34" charset="0"/>
              </a:rPr>
              <a:t>Cobertura de la Ley de Conciliación del Presupuesto Común Consolidado (COBRA)</a:t>
            </a:r>
          </a:p>
        </p:txBody>
      </p:sp>
      <p:sp>
        <p:nvSpPr>
          <p:cNvPr id="49156" name="Footer Placeholder 2">
            <a:extLst>
              <a:ext uri="{FF2B5EF4-FFF2-40B4-BE49-F238E27FC236}">
                <a16:creationId xmlns:a16="http://schemas.microsoft.com/office/drawing/2014/main" id="{725F08E3-A69B-4B03-8509-DA7AE704D796}"/>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dirty="0">
                <a:solidFill>
                  <a:srgbClr val="8FAADC"/>
                </a:solidFill>
                <a:latin typeface="Arial" panose="020B0604020202020204" pitchFamily="34" charset="0"/>
                <a:cs typeface="Arial" panose="020B0604020202020204" pitchFamily="34" charset="0"/>
              </a:rPr>
              <a:t>Coordinación de Beneficios</a:t>
            </a:r>
          </a:p>
        </p:txBody>
      </p:sp>
      <p:sp>
        <p:nvSpPr>
          <p:cNvPr id="49157" name="Slide Number Placeholder 4">
            <a:extLst>
              <a:ext uri="{FF2B5EF4-FFF2-40B4-BE49-F238E27FC236}">
                <a16:creationId xmlns:a16="http://schemas.microsoft.com/office/drawing/2014/main" id="{298DDAD4-A18C-1B74-487F-F91EE4EF18D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fld id="{47B29615-B1B3-4914-9232-CD325FC1501B}" type="slidenum">
              <a:rPr lang="en-US" altLang="en-US">
                <a:solidFill>
                  <a:srgbClr val="8FAADC"/>
                </a:solidFill>
                <a:latin typeface="Arial" panose="020B0604020202020204" pitchFamily="34" charset="0"/>
                <a:cs typeface="Arial" panose="020B0604020202020204" pitchFamily="34" charset="0"/>
              </a:rPr>
              <a:pPr/>
              <a:t>7</a:t>
            </a:fld>
            <a:endParaRPr lang="en-US" altLang="en-US">
              <a:solidFill>
                <a:srgbClr val="8FAADC"/>
              </a:solidFill>
              <a:latin typeface="Arial" panose="020B0604020202020204" pitchFamily="34" charset="0"/>
              <a:cs typeface="Arial" panose="020B0604020202020204" pitchFamily="34" charset="0"/>
            </a:endParaRPr>
          </a:p>
        </p:txBody>
      </p:sp>
      <p:sp>
        <p:nvSpPr>
          <p:cNvPr id="49158" name="Date Placeholder 1">
            <a:extLst>
              <a:ext uri="{FF2B5EF4-FFF2-40B4-BE49-F238E27FC236}">
                <a16:creationId xmlns:a16="http://schemas.microsoft.com/office/drawing/2014/main" id="{0C4584F9-200F-688D-DAF2-4EAF0DABF99E}"/>
              </a:ext>
            </a:extLst>
          </p:cNvPr>
          <p:cNvSpPr>
            <a:spLocks noGrp="1" noChangeArrowheads="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SzPct val="100000"/>
              <a:defRPr>
                <a:solidFill>
                  <a:schemeClr val="tx1"/>
                </a:solidFill>
                <a:latin typeface="Calibri" panose="020F0502020204030204" pitchFamily="34" charset="0"/>
                <a:cs typeface="Calibri" panose="020F0502020204030204" pitchFamily="34" charset="0"/>
              </a:defRPr>
            </a:lvl1pPr>
            <a:lvl2pPr marL="742950" indent="-285750">
              <a:buSzPct val="100000"/>
              <a:defRPr>
                <a:solidFill>
                  <a:schemeClr val="tx1"/>
                </a:solidFill>
                <a:latin typeface="Calibri" panose="020F0502020204030204" pitchFamily="34" charset="0"/>
                <a:cs typeface="Calibri" panose="020F0502020204030204" pitchFamily="34" charset="0"/>
              </a:defRPr>
            </a:lvl2pPr>
            <a:lvl3pPr marL="1143000" indent="-228600">
              <a:buSzPct val="100000"/>
              <a:defRPr>
                <a:solidFill>
                  <a:schemeClr val="tx1"/>
                </a:solidFill>
                <a:latin typeface="Calibri" panose="020F0502020204030204" pitchFamily="34" charset="0"/>
                <a:cs typeface="Calibri" panose="020F0502020204030204" pitchFamily="34" charset="0"/>
              </a:defRPr>
            </a:lvl3pPr>
            <a:lvl4pPr marL="1600200" indent="-228600">
              <a:buSzPct val="100000"/>
              <a:defRPr>
                <a:solidFill>
                  <a:schemeClr val="tx1"/>
                </a:solidFill>
                <a:latin typeface="Calibri" panose="020F0502020204030204" pitchFamily="34" charset="0"/>
                <a:cs typeface="Calibri" panose="020F0502020204030204" pitchFamily="34" charset="0"/>
              </a:defRPr>
            </a:lvl4pPr>
            <a:lvl5pPr marL="2057400" indent="-228600">
              <a:buSzPct val="100000"/>
              <a:defRPr>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Calibri" panose="020F0502020204030204" pitchFamily="34" charset="0"/>
              </a:defRPr>
            </a:lvl9pPr>
          </a:lstStyle>
          <a:p>
            <a:r>
              <a:rPr lang="es-US" altLang="en-US" dirty="0">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a:extLst>
              <a:ext uri="{FF2B5EF4-FFF2-40B4-BE49-F238E27FC236}">
                <a16:creationId xmlns:a16="http://schemas.microsoft.com/office/drawing/2014/main" id="{CF5296A7-757B-4646-8211-6BF49CDF7C39}"/>
              </a:ext>
            </a:extLst>
          </p:cNvPr>
          <p:cNvSpPr>
            <a:spLocks noGrp="1" noChangeArrowheads="1"/>
          </p:cNvSpPr>
          <p:nvPr>
            <p:ph type="title"/>
          </p:nvPr>
        </p:nvSpPr>
        <p:spPr>
          <a:xfrm>
            <a:off x="0" y="-7938"/>
            <a:ext cx="12192000" cy="922338"/>
          </a:xfrm>
        </p:spPr>
        <p:txBody>
          <a:bodyPr/>
          <a:lstStyle/>
          <a:p>
            <a:r>
              <a:rPr lang="es-US" altLang="en-US" sz="3000" dirty="0"/>
              <a:t>Medicare como Pagador Secundario</a:t>
            </a:r>
            <a:endParaRPr lang="en-US" altLang="en-US" dirty="0">
              <a:latin typeface="Arial Black" panose="020B0A04020102020204" pitchFamily="34" charset="0"/>
              <a:cs typeface="Arial Black" panose="020B0A04020102020204" pitchFamily="34" charset="0"/>
            </a:endParaRPr>
          </a:p>
        </p:txBody>
      </p:sp>
      <p:sp>
        <p:nvSpPr>
          <p:cNvPr id="10" name="Content Placeholder 4">
            <a:extLst>
              <a:ext uri="{FF2B5EF4-FFF2-40B4-BE49-F238E27FC236}">
                <a16:creationId xmlns:a16="http://schemas.microsoft.com/office/drawing/2014/main" id="{A320C279-F327-56A3-F833-C20B3B3ED748}"/>
              </a:ext>
            </a:extLst>
          </p:cNvPr>
          <p:cNvSpPr txBox="1">
            <a:spLocks noChangeArrowheads="1"/>
          </p:cNvSpPr>
          <p:nvPr/>
        </p:nvSpPr>
        <p:spPr bwMode="auto">
          <a:xfrm>
            <a:off x="1370013" y="4022725"/>
            <a:ext cx="28400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685800" indent="-228600" defTabSz="6858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ts val="600"/>
              </a:spcBef>
              <a:buNone/>
            </a:pPr>
            <a:r>
              <a:rPr lang="es-US" altLang="en-US" sz="1800" dirty="0">
                <a:solidFill>
                  <a:srgbClr val="00529B"/>
                </a:solidFill>
                <a:latin typeface="+mj-ea"/>
              </a:rPr>
              <a:t>Cuando Medicare no es legalmente responsable de pagar primero una reclamación</a:t>
            </a:r>
          </a:p>
          <a:p>
            <a:pPr algn="ctr" eaLnBrk="1" hangingPunct="1">
              <a:lnSpc>
                <a:spcPct val="100000"/>
              </a:lnSpc>
              <a:spcBef>
                <a:spcPts val="600"/>
              </a:spcBef>
              <a:buFont typeface="Wingdings" panose="05000000000000000000" pitchFamily="2" charset="2"/>
              <a:buNone/>
            </a:pPr>
            <a:endParaRPr lang="en-US" altLang="en-US" sz="2000" dirty="0">
              <a:solidFill>
                <a:srgbClr val="00529B"/>
              </a:solidFill>
            </a:endParaRPr>
          </a:p>
        </p:txBody>
      </p:sp>
      <p:sp>
        <p:nvSpPr>
          <p:cNvPr id="7" name="Rectangle: Rounded Corners 6" descr="&quot;&quot;">
            <a:extLst>
              <a:ext uri="{FF2B5EF4-FFF2-40B4-BE49-F238E27FC236}">
                <a16:creationId xmlns:a16="http://schemas.microsoft.com/office/drawing/2014/main" id="{AD4964B7-E997-1413-FD3A-E24EFD56506F}"/>
              </a:ext>
            </a:extLst>
          </p:cNvPr>
          <p:cNvSpPr/>
          <p:nvPr/>
        </p:nvSpPr>
        <p:spPr>
          <a:xfrm>
            <a:off x="1370013" y="1590675"/>
            <a:ext cx="2874962" cy="3944938"/>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 name="Picture 12" descr="imagen de dos manos intercambiando dinero">
            <a:extLst>
              <a:ext uri="{FF2B5EF4-FFF2-40B4-BE49-F238E27FC236}">
                <a16:creationId xmlns:a16="http://schemas.microsoft.com/office/drawing/2014/main" id="{1131029C-6A9C-C4F8-6E88-51DA850E241D}"/>
              </a:ext>
            </a:extLst>
          </p:cNvPr>
          <p:cNvPicPr>
            <a:picLocks noChangeAspect="1"/>
          </p:cNvPicPr>
          <p:nvPr/>
        </p:nvPicPr>
        <p:blipFill>
          <a:blip r:embed="rId4" cstate="hqprint"/>
          <a:stretch>
            <a:fillRect/>
          </a:stretch>
        </p:blipFill>
        <p:spPr>
          <a:xfrm>
            <a:off x="1369811" y="2011680"/>
            <a:ext cx="2871216" cy="1914144"/>
          </a:xfrm>
          <a:prstGeom prst="rect">
            <a:avLst/>
          </a:prstGeom>
          <a:ln>
            <a:noFill/>
          </a:ln>
          <a:effectLst>
            <a:softEdge rad="112500"/>
          </a:effectLst>
        </p:spPr>
      </p:pic>
      <p:sp>
        <p:nvSpPr>
          <p:cNvPr id="11" name="Content Placeholder 4">
            <a:extLst>
              <a:ext uri="{FF2B5EF4-FFF2-40B4-BE49-F238E27FC236}">
                <a16:creationId xmlns:a16="http://schemas.microsoft.com/office/drawing/2014/main" id="{92AFDB7B-CDCF-B766-5275-8964716C144E}"/>
              </a:ext>
            </a:extLst>
          </p:cNvPr>
          <p:cNvSpPr txBox="1">
            <a:spLocks noChangeArrowheads="1"/>
          </p:cNvSpPr>
          <p:nvPr/>
        </p:nvSpPr>
        <p:spPr bwMode="auto">
          <a:xfrm>
            <a:off x="4722813" y="4022725"/>
            <a:ext cx="2874962"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685800" indent="-228600" defTabSz="6858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spcBef>
                <a:spcPts val="600"/>
              </a:spcBef>
              <a:buNone/>
            </a:pPr>
            <a:r>
              <a:rPr lang="es-US" altLang="en-US" sz="1800" dirty="0">
                <a:solidFill>
                  <a:srgbClr val="00529B"/>
                </a:solidFill>
                <a:latin typeface="+mj-ea"/>
              </a:rPr>
              <a:t>Legislación para proteger los Fondos Fiduciarios de Medicare </a:t>
            </a:r>
          </a:p>
          <a:p>
            <a:pPr algn="ctr" eaLnBrk="1" hangingPunct="1">
              <a:lnSpc>
                <a:spcPct val="100000"/>
              </a:lnSpc>
              <a:spcBef>
                <a:spcPts val="600"/>
              </a:spcBef>
              <a:buNone/>
            </a:pPr>
            <a:r>
              <a:rPr lang="es-US" altLang="en-US" sz="1300" dirty="0">
                <a:solidFill>
                  <a:srgbClr val="00529B"/>
                </a:solidFill>
              </a:rPr>
              <a:t>Ahorra alrededor de $8,850 </a:t>
            </a:r>
            <a:br>
              <a:rPr lang="es-US" altLang="en-US" sz="1300" dirty="0">
                <a:solidFill>
                  <a:srgbClr val="00529B"/>
                </a:solidFill>
              </a:rPr>
            </a:br>
            <a:r>
              <a:rPr lang="es-US" altLang="en-US" sz="1300" dirty="0">
                <a:solidFill>
                  <a:srgbClr val="00529B"/>
                </a:solidFill>
              </a:rPr>
              <a:t>millones anualmente</a:t>
            </a:r>
          </a:p>
          <a:p>
            <a:pPr algn="ctr" eaLnBrk="1" hangingPunct="1">
              <a:lnSpc>
                <a:spcPct val="100000"/>
              </a:lnSpc>
              <a:spcBef>
                <a:spcPts val="600"/>
              </a:spcBef>
              <a:buFont typeface="Wingdings" panose="05000000000000000000" pitchFamily="2" charset="2"/>
              <a:buNone/>
            </a:pPr>
            <a:endParaRPr lang="en-US" altLang="en-US" sz="1300" dirty="0">
              <a:solidFill>
                <a:srgbClr val="00529B"/>
              </a:solidFill>
            </a:endParaRPr>
          </a:p>
        </p:txBody>
      </p:sp>
      <p:sp>
        <p:nvSpPr>
          <p:cNvPr id="8" name="Rectangle: Rounded Corners 7" descr="&quot;&quot;">
            <a:extLst>
              <a:ext uri="{FF2B5EF4-FFF2-40B4-BE49-F238E27FC236}">
                <a16:creationId xmlns:a16="http://schemas.microsoft.com/office/drawing/2014/main" id="{85913536-91F9-D8B3-B399-3355DABBF9F8}"/>
              </a:ext>
            </a:extLst>
          </p:cNvPr>
          <p:cNvSpPr/>
          <p:nvPr/>
        </p:nvSpPr>
        <p:spPr>
          <a:xfrm>
            <a:off x="4711700" y="1590675"/>
            <a:ext cx="2874963" cy="3944938"/>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 name="Picture 16" descr="imagen de una doctora y una paciente">
            <a:extLst>
              <a:ext uri="{FF2B5EF4-FFF2-40B4-BE49-F238E27FC236}">
                <a16:creationId xmlns:a16="http://schemas.microsoft.com/office/drawing/2014/main" id="{74F1E6A4-3B90-92F6-1941-4086366F08BF}"/>
              </a:ext>
            </a:extLst>
          </p:cNvPr>
          <p:cNvPicPr>
            <a:picLocks noChangeAspect="1"/>
          </p:cNvPicPr>
          <p:nvPr/>
        </p:nvPicPr>
        <p:blipFill>
          <a:blip r:embed="rId5" cstate="hqprint"/>
          <a:stretch>
            <a:fillRect/>
          </a:stretch>
        </p:blipFill>
        <p:spPr>
          <a:xfrm>
            <a:off x="4714731" y="2011680"/>
            <a:ext cx="2871216" cy="1914144"/>
          </a:xfrm>
          <a:prstGeom prst="rect">
            <a:avLst/>
          </a:prstGeom>
          <a:ln>
            <a:noFill/>
          </a:ln>
          <a:effectLst>
            <a:softEdge rad="112500"/>
          </a:effectLst>
        </p:spPr>
      </p:pic>
      <p:sp>
        <p:nvSpPr>
          <p:cNvPr id="12" name="Content Placeholder 4">
            <a:extLst>
              <a:ext uri="{FF2B5EF4-FFF2-40B4-BE49-F238E27FC236}">
                <a16:creationId xmlns:a16="http://schemas.microsoft.com/office/drawing/2014/main" id="{7A3C7344-440B-EAD4-C2E6-146C11633B16}"/>
              </a:ext>
            </a:extLst>
          </p:cNvPr>
          <p:cNvSpPr txBox="1">
            <a:spLocks noChangeArrowheads="1"/>
          </p:cNvSpPr>
          <p:nvPr/>
        </p:nvSpPr>
        <p:spPr bwMode="auto">
          <a:xfrm>
            <a:off x="8101013" y="4022725"/>
            <a:ext cx="2874962"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1000"/>
              </a:spcBef>
              <a:buClr>
                <a:srgbClr val="00539A"/>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1pPr>
            <a:lvl2pPr marL="685800" indent="-228600" defTabSz="685800">
              <a:lnSpc>
                <a:spcPct val="90000"/>
              </a:lnSpc>
              <a:spcBef>
                <a:spcPts val="5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ts val="600"/>
              </a:spcBef>
              <a:buNone/>
            </a:pPr>
            <a:r>
              <a:rPr lang="es-US" altLang="en-US" sz="1900" dirty="0">
                <a:solidFill>
                  <a:srgbClr val="00529B"/>
                </a:solidFill>
                <a:latin typeface="+mj-ea"/>
              </a:rPr>
              <a:t>Garantiza que Medicare no pague cuando otro seguro debería pagar primero</a:t>
            </a:r>
          </a:p>
          <a:p>
            <a:pPr algn="ctr" eaLnBrk="1" hangingPunct="1">
              <a:lnSpc>
                <a:spcPct val="100000"/>
              </a:lnSpc>
              <a:spcBef>
                <a:spcPts val="600"/>
              </a:spcBef>
              <a:buFont typeface="Wingdings" panose="05000000000000000000" pitchFamily="2" charset="2"/>
              <a:buNone/>
            </a:pPr>
            <a:endParaRPr lang="en-US" altLang="en-US" sz="2000" dirty="0">
              <a:solidFill>
                <a:srgbClr val="00529B"/>
              </a:solidFill>
            </a:endParaRPr>
          </a:p>
        </p:txBody>
      </p:sp>
      <p:sp>
        <p:nvSpPr>
          <p:cNvPr id="9" name="Rectangle: Rounded Corners 8" descr="&quot;&quot;">
            <a:extLst>
              <a:ext uri="{FF2B5EF4-FFF2-40B4-BE49-F238E27FC236}">
                <a16:creationId xmlns:a16="http://schemas.microsoft.com/office/drawing/2014/main" id="{5138C66D-46EE-049A-1F42-36129B667807}"/>
              </a:ext>
            </a:extLst>
          </p:cNvPr>
          <p:cNvSpPr/>
          <p:nvPr/>
        </p:nvSpPr>
        <p:spPr>
          <a:xfrm>
            <a:off x="8153400" y="1590675"/>
            <a:ext cx="2874963" cy="3944938"/>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descr="imagen de bloques de madera con los números del 1 al 3">
            <a:extLst>
              <a:ext uri="{FF2B5EF4-FFF2-40B4-BE49-F238E27FC236}">
                <a16:creationId xmlns:a16="http://schemas.microsoft.com/office/drawing/2014/main" id="{FE912E0F-D803-D512-DF21-4689A6FE6218}"/>
              </a:ext>
            </a:extLst>
          </p:cNvPr>
          <p:cNvPicPr>
            <a:picLocks noChangeAspect="1"/>
          </p:cNvPicPr>
          <p:nvPr/>
        </p:nvPicPr>
        <p:blipFill>
          <a:blip r:embed="rId6"/>
          <a:stretch>
            <a:fillRect/>
          </a:stretch>
        </p:blipFill>
        <p:spPr>
          <a:xfrm>
            <a:off x="8086247" y="2011680"/>
            <a:ext cx="2866644" cy="1911096"/>
          </a:xfrm>
          <a:prstGeom prst="rect">
            <a:avLst/>
          </a:prstGeom>
          <a:ln>
            <a:noFill/>
          </a:ln>
          <a:effectLst>
            <a:softEdge rad="112500"/>
          </a:effectLst>
        </p:spPr>
      </p:pic>
      <p:sp>
        <p:nvSpPr>
          <p:cNvPr id="51212" name="Footer Placeholder 2">
            <a:extLst>
              <a:ext uri="{FF2B5EF4-FFF2-40B4-BE49-F238E27FC236}">
                <a16:creationId xmlns:a16="http://schemas.microsoft.com/office/drawing/2014/main" id="{294D5307-D70C-9508-672D-C64B46F1806D}"/>
              </a:ext>
            </a:extLst>
          </p:cNvPr>
          <p:cNvSpPr>
            <a:spLocks noGrp="1" noChangeArrowheads="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US" altLang="en-US" dirty="0">
                <a:solidFill>
                  <a:srgbClr val="8FAADC"/>
                </a:solidFill>
                <a:latin typeface="Arial" panose="020B0604020202020204" pitchFamily="34" charset="0"/>
                <a:cs typeface="Arial" panose="020B0604020202020204" pitchFamily="34" charset="0"/>
              </a:rPr>
              <a:t>Coordinación de Beneficios</a:t>
            </a:r>
          </a:p>
        </p:txBody>
      </p:sp>
      <p:sp>
        <p:nvSpPr>
          <p:cNvPr id="51213" name="Slide Number Placeholder 4">
            <a:extLst>
              <a:ext uri="{FF2B5EF4-FFF2-40B4-BE49-F238E27FC236}">
                <a16:creationId xmlns:a16="http://schemas.microsoft.com/office/drawing/2014/main" id="{FCF190A0-CF13-3CE9-8D49-3627FC5F7167}"/>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5C9189-570F-4771-8C2E-A25E3C234C14}" type="slidenum">
              <a:rPr lang="en-US" altLang="en-US">
                <a:solidFill>
                  <a:srgbClr val="8FAADC"/>
                </a:solidFill>
                <a:latin typeface="Arial" panose="020B0604020202020204" pitchFamily="34" charset="0"/>
              </a:rPr>
              <a:pPr fontAlgn="base">
                <a:spcBef>
                  <a:spcPct val="0"/>
                </a:spcBef>
                <a:spcAft>
                  <a:spcPct val="0"/>
                </a:spcAft>
              </a:pPr>
              <a:t>8</a:t>
            </a:fld>
            <a:endParaRPr lang="en-US" altLang="en-US">
              <a:solidFill>
                <a:srgbClr val="8FAADC"/>
              </a:solidFill>
              <a:latin typeface="Arial" panose="020B0604020202020204" pitchFamily="34" charset="0"/>
            </a:endParaRPr>
          </a:p>
        </p:txBody>
      </p:sp>
      <p:sp>
        <p:nvSpPr>
          <p:cNvPr id="51214" name="Date Placeholder 1">
            <a:extLst>
              <a:ext uri="{FF2B5EF4-FFF2-40B4-BE49-F238E27FC236}">
                <a16:creationId xmlns:a16="http://schemas.microsoft.com/office/drawing/2014/main" id="{C341E96A-DF97-9AFB-4732-4A65903A9412}"/>
              </a:ext>
            </a:extLst>
          </p:cNvPr>
          <p:cNvSpPr>
            <a:spLocks noGrp="1" noChangeArrowheads="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US" altLang="en-US" dirty="0">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11" grpId="0"/>
      <p:bldP spid="8" grpId="0" animBg="1"/>
      <p:bldP spid="12"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a:extLst>
              <a:ext uri="{FF2B5EF4-FFF2-40B4-BE49-F238E27FC236}">
                <a16:creationId xmlns:a16="http://schemas.microsoft.com/office/drawing/2014/main" id="{E601BF78-4E76-22FC-BECF-571A511C5B20}"/>
              </a:ext>
            </a:extLst>
          </p:cNvPr>
          <p:cNvSpPr>
            <a:spLocks noGrp="1" noChangeArrowheads="1"/>
          </p:cNvSpPr>
          <p:nvPr>
            <p:ph type="title"/>
          </p:nvPr>
        </p:nvSpPr>
        <p:spPr>
          <a:xfrm>
            <a:off x="627063" y="222250"/>
            <a:ext cx="10937875" cy="696913"/>
          </a:xfrm>
        </p:spPr>
        <p:txBody>
          <a:bodyPr/>
          <a:lstStyle/>
          <a:p>
            <a:r>
              <a:rPr lang="es-US" altLang="en-US" sz="3200" dirty="0"/>
              <a:t>Centro de Recuperación y Coordinación de Beneficios (BCRC)</a:t>
            </a:r>
            <a:endParaRPr lang="en-US" altLang="en-US" dirty="0">
              <a:latin typeface="Arial Black" panose="020B0A04020102020204" pitchFamily="34" charset="0"/>
              <a:cs typeface="Arial Black" panose="020B0A04020102020204" pitchFamily="34" charset="0"/>
            </a:endParaRPr>
          </a:p>
        </p:txBody>
      </p:sp>
      <p:sp>
        <p:nvSpPr>
          <p:cNvPr id="5" name="Content Placeholder 4">
            <a:extLst>
              <a:ext uri="{FF2B5EF4-FFF2-40B4-BE49-F238E27FC236}">
                <a16:creationId xmlns:a16="http://schemas.microsoft.com/office/drawing/2014/main" id="{CA91FA73-12D1-270C-401A-891F6D23CAE2}"/>
              </a:ext>
            </a:extLst>
          </p:cNvPr>
          <p:cNvSpPr>
            <a:spLocks noGrp="1" noChangeArrowheads="1"/>
          </p:cNvSpPr>
          <p:nvPr>
            <p:ph sz="half" idx="1"/>
          </p:nvPr>
        </p:nvSpPr>
        <p:spPr>
          <a:xfrm>
            <a:off x="5878513" y="1679575"/>
            <a:ext cx="6194151" cy="4125689"/>
          </a:xfrm>
        </p:spPr>
        <p:txBody>
          <a:bodyPr/>
          <a:lstStyle/>
          <a:p>
            <a:pPr marL="346075" indent="-346075" defTabSz="685800">
              <a:lnSpc>
                <a:spcPct val="100000"/>
              </a:lnSpc>
              <a:spcBef>
                <a:spcPct val="0"/>
              </a:spcBef>
              <a:spcAft>
                <a:spcPts val="1200"/>
              </a:spcAft>
            </a:pPr>
            <a:r>
              <a:rPr lang="es-US" altLang="en-US" dirty="0">
                <a:solidFill>
                  <a:srgbClr val="00529B"/>
                </a:solidFill>
              </a:rPr>
              <a:t>Determina si Medicare debe pagar </a:t>
            </a:r>
            <a:br>
              <a:rPr lang="es-US" altLang="en-US" dirty="0">
                <a:solidFill>
                  <a:srgbClr val="00529B"/>
                </a:solidFill>
              </a:rPr>
            </a:br>
            <a:r>
              <a:rPr lang="es-US" altLang="en-US" dirty="0">
                <a:solidFill>
                  <a:srgbClr val="00529B"/>
                </a:solidFill>
              </a:rPr>
              <a:t>primero</a:t>
            </a:r>
          </a:p>
          <a:p>
            <a:pPr marL="346075" indent="-346075" defTabSz="685800">
              <a:lnSpc>
                <a:spcPct val="100000"/>
              </a:lnSpc>
              <a:spcBef>
                <a:spcPct val="0"/>
              </a:spcBef>
              <a:spcAft>
                <a:spcPts val="1200"/>
              </a:spcAft>
            </a:pPr>
            <a:r>
              <a:rPr lang="es-US" altLang="en-US" dirty="0">
                <a:solidFill>
                  <a:srgbClr val="00529B"/>
                </a:solidFill>
              </a:rPr>
              <a:t>Obtiene el reembolso cuando Medicare realiza un pago condicional</a:t>
            </a:r>
            <a:endParaRPr lang="en-US" altLang="en-US" dirty="0">
              <a:solidFill>
                <a:srgbClr val="00529B"/>
              </a:solidFill>
            </a:endParaRPr>
          </a:p>
          <a:p>
            <a:pPr marL="346075" indent="-346075" defTabSz="685800">
              <a:lnSpc>
                <a:spcPct val="100000"/>
              </a:lnSpc>
              <a:spcBef>
                <a:spcPct val="0"/>
              </a:spcBef>
              <a:spcAft>
                <a:spcPts val="1200"/>
              </a:spcAft>
            </a:pPr>
            <a:r>
              <a:rPr lang="es-US" altLang="en-US" dirty="0">
                <a:solidFill>
                  <a:srgbClr val="00529B"/>
                </a:solidFill>
              </a:rPr>
              <a:t>Lleva a cabo el proceso de transferencia de Medicare</a:t>
            </a:r>
          </a:p>
          <a:p>
            <a:pPr marL="346075" indent="-346075" defTabSz="685800">
              <a:lnSpc>
                <a:spcPct val="100000"/>
              </a:lnSpc>
              <a:spcBef>
                <a:spcPct val="0"/>
              </a:spcBef>
              <a:spcAft>
                <a:spcPts val="1200"/>
              </a:spcAft>
            </a:pPr>
            <a:r>
              <a:rPr lang="es-US" altLang="en-US" dirty="0">
                <a:solidFill>
                  <a:srgbClr val="00529B"/>
                </a:solidFill>
              </a:rPr>
              <a:t>Inicia la investigación de reclamaciones de Medicare como pagador secundario</a:t>
            </a:r>
          </a:p>
          <a:p>
            <a:pPr marL="346075" indent="-346075" defTabSz="685800">
              <a:lnSpc>
                <a:spcPct val="100000"/>
              </a:lnSpc>
              <a:spcBef>
                <a:spcPct val="0"/>
              </a:spcBef>
              <a:spcAft>
                <a:spcPts val="1200"/>
              </a:spcAft>
            </a:pPr>
            <a:endParaRPr lang="en-US" altLang="en-US" dirty="0">
              <a:solidFill>
                <a:srgbClr val="00529B"/>
              </a:solidFill>
            </a:endParaRPr>
          </a:p>
        </p:txBody>
      </p:sp>
      <p:pic>
        <p:nvPicPr>
          <p:cNvPr id="8" name="Picture 7" descr="imagen de 2 manos alrededor de un papel">
            <a:extLst>
              <a:ext uri="{FF2B5EF4-FFF2-40B4-BE49-F238E27FC236}">
                <a16:creationId xmlns:a16="http://schemas.microsoft.com/office/drawing/2014/main" id="{AD89D0BA-E5F9-7147-AE75-577A27456709}"/>
              </a:ext>
            </a:extLst>
          </p:cNvPr>
          <p:cNvPicPr>
            <a:picLocks noChangeAspect="1"/>
          </p:cNvPicPr>
          <p:nvPr/>
        </p:nvPicPr>
        <p:blipFill>
          <a:blip r:embed="rId4" cstate="hqprint"/>
          <a:stretch>
            <a:fillRect/>
          </a:stretch>
        </p:blipFill>
        <p:spPr>
          <a:xfrm>
            <a:off x="895972" y="1874308"/>
            <a:ext cx="4842267" cy="3232530"/>
          </a:xfrm>
          <a:prstGeom prst="rect">
            <a:avLst/>
          </a:prstGeom>
          <a:ln>
            <a:noFill/>
          </a:ln>
          <a:effectLst>
            <a:softEdge rad="112500"/>
          </a:effectLst>
        </p:spPr>
      </p:pic>
      <p:sp>
        <p:nvSpPr>
          <p:cNvPr id="53253" name="Footer Placeholder 2">
            <a:extLst>
              <a:ext uri="{FF2B5EF4-FFF2-40B4-BE49-F238E27FC236}">
                <a16:creationId xmlns:a16="http://schemas.microsoft.com/office/drawing/2014/main" id="{70F2A3A2-0A8E-84C5-3A35-0ACF33DB2F7C}"/>
              </a:ext>
            </a:extLst>
          </p:cNvPr>
          <p:cNvSpPr>
            <a:spLocks noGrp="1" noChangeArrowheads="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solidFill>
                  <a:srgbClr val="8FAADC"/>
                </a:solidFill>
                <a:latin typeface="Arial" panose="020B0604020202020204" pitchFamily="34" charset="0"/>
              </a:rPr>
              <a:t>Coordination of Benefits</a:t>
            </a:r>
          </a:p>
        </p:txBody>
      </p:sp>
      <p:sp>
        <p:nvSpPr>
          <p:cNvPr id="53254" name="Slide Number Placeholder 6">
            <a:extLst>
              <a:ext uri="{FF2B5EF4-FFF2-40B4-BE49-F238E27FC236}">
                <a16:creationId xmlns:a16="http://schemas.microsoft.com/office/drawing/2014/main" id="{327F3CD6-C28D-B768-3848-98578F55306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26B846A-F68F-4987-9ED6-45DD60579A1C}" type="slidenum">
              <a:rPr lang="en-US" altLang="en-US">
                <a:solidFill>
                  <a:srgbClr val="8FAADC"/>
                </a:solidFill>
                <a:latin typeface="Arial" panose="020B0604020202020204" pitchFamily="34" charset="0"/>
              </a:rPr>
              <a:pPr fontAlgn="base">
                <a:spcBef>
                  <a:spcPct val="0"/>
                </a:spcBef>
                <a:spcAft>
                  <a:spcPct val="0"/>
                </a:spcAft>
              </a:pPr>
              <a:t>9</a:t>
            </a:fld>
            <a:endParaRPr lang="en-US" altLang="en-US">
              <a:solidFill>
                <a:srgbClr val="8FAADC"/>
              </a:solidFill>
              <a:latin typeface="Arial" panose="020B0604020202020204" pitchFamily="34" charset="0"/>
            </a:endParaRPr>
          </a:p>
        </p:txBody>
      </p:sp>
      <p:sp>
        <p:nvSpPr>
          <p:cNvPr id="53255" name="Date Placeholder 1">
            <a:extLst>
              <a:ext uri="{FF2B5EF4-FFF2-40B4-BE49-F238E27FC236}">
                <a16:creationId xmlns:a16="http://schemas.microsoft.com/office/drawing/2014/main" id="{03544902-3838-FA5B-DABB-3756ECC0527D}"/>
              </a:ext>
            </a:extLst>
          </p:cNvPr>
          <p:cNvSpPr>
            <a:spLocks noGrp="1" noChangeArrowheads="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US" altLang="en-US" dirty="0">
                <a:solidFill>
                  <a:srgbClr val="8FAADC"/>
                </a:solidFill>
                <a:latin typeface="Arial" panose="020B0604020202020204" pitchFamily="34" charset="0"/>
                <a:cs typeface="Arial" panose="020B0604020202020204" pitchFamily="34" charset="0"/>
              </a:rPr>
              <a:t>Mayo de 2022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PRGYCeJe"/>
  <p:tag name="ARTICULATE_PROJECT_OPEN" val="0"/>
  <p:tag name="ARTICULATE_SLIDE_COUNT" val="49"/>
  <p:tag name="AS_NET" val="4.0.30319.42000"/>
  <p:tag name="AS_OS" val="Microsoft Windows NT 10.0.19044.0"/>
  <p:tag name="AS_RELEASE_DATE" val="2018.01.17"/>
  <p:tag name="AS_TITLE" val="Aspose.Slides for .NET 4.0 Client Profile"/>
  <p:tag name="AS_VERSION" val="18.1"/>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Pct val="100000"/>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32149</TotalTime>
  <Words>13450</Words>
  <Application>Microsoft Office PowerPoint</Application>
  <PresentationFormat>Widescreen</PresentationFormat>
  <Paragraphs>817</Paragraphs>
  <Slides>49</Slides>
  <Notes>49</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49</vt:i4>
      </vt:variant>
    </vt:vector>
  </HeadingPairs>
  <TitlesOfParts>
    <vt:vector size="70" baseType="lpstr">
      <vt:lpstr>DengXian</vt:lpstr>
      <vt:lpstr>Arial</vt:lpstr>
      <vt:lpstr>Arial Black</vt:lpstr>
      <vt:lpstr>Calibri</vt:lpstr>
      <vt:lpstr>Calibri Light</vt:lpstr>
      <vt:lpstr>Times New Roman</vt:lpstr>
      <vt:lpstr>Wingdings</vt:lpstr>
      <vt:lpstr>Wingdings,Sans-Serif</vt:lpstr>
      <vt:lpstr>3_Office Theme</vt:lpstr>
      <vt:lpstr>4_Office Theme</vt:lpstr>
      <vt:lpstr>7_Office Theme</vt:lpstr>
      <vt:lpstr>16_Office Theme</vt:lpstr>
      <vt:lpstr>18_Office Theme</vt:lpstr>
      <vt:lpstr>25_Office Theme</vt:lpstr>
      <vt:lpstr>26_Office Theme</vt:lpstr>
      <vt:lpstr>27_Office Theme</vt:lpstr>
      <vt:lpstr>28_Office Theme</vt:lpstr>
      <vt:lpstr>29_Office Theme</vt:lpstr>
      <vt:lpstr>30_Office Theme</vt:lpstr>
      <vt:lpstr>31_Office Theme</vt:lpstr>
      <vt:lpstr>33_Office Theme</vt:lpstr>
      <vt:lpstr>Coordinación de Beneficios (COB)</vt:lpstr>
      <vt:lpstr>Contenido</vt:lpstr>
      <vt:lpstr>Objetivos de la Sesión</vt:lpstr>
      <vt:lpstr>Lección 1</vt:lpstr>
      <vt:lpstr>Objetivos de la lección 1: </vt:lpstr>
      <vt:lpstr>Panorama general de la coordinación de beneficios</vt:lpstr>
      <vt:lpstr>¿Cuándo Medicare es el Pagador Primario?</vt:lpstr>
      <vt:lpstr>Medicare como Pagador Secundario</vt:lpstr>
      <vt:lpstr>Centro de Recuperación y Coordinación de Beneficios (BCRC)</vt:lpstr>
      <vt:lpstr>Compruebe sus conocimientos: Pregunta 1 </vt:lpstr>
      <vt:lpstr>Lección 2</vt:lpstr>
      <vt:lpstr>Objetivos de la lección 2: </vt:lpstr>
      <vt:lpstr>Posibles pagadores distintos de Medicare</vt:lpstr>
      <vt:lpstr>Medicaid</vt:lpstr>
      <vt:lpstr>Planes de salud grupales (GHP)</vt:lpstr>
      <vt:lpstr>Planes de salud grupales (GHP) y Medicare</vt:lpstr>
      <vt:lpstr>Planes de salud no grupales </vt:lpstr>
      <vt:lpstr>Seguro sin culpa</vt:lpstr>
      <vt:lpstr>Seguro de responsabilidad</vt:lpstr>
      <vt:lpstr>Seguro de compensación a los trabajadores</vt:lpstr>
      <vt:lpstr>Seguro de compensación a los trabajadores (continuación)</vt:lpstr>
      <vt:lpstr>Acuerdo de cantidad estipulada reservada para gastos de Medicare por el seguro de compensación a los trabajadores (WCMSA)</vt:lpstr>
      <vt:lpstr>Programa Federal de Beneficios por Neumoconiosis (pulmón negro)</vt:lpstr>
      <vt:lpstr>Ley de Conciliación del Presupuesto Común Consolidado (COBRA) </vt:lpstr>
      <vt:lpstr> Cobertura de la Ley de Conciliación del Presupuesto Común Consolidado (COBRA) (continuación)</vt:lpstr>
      <vt:lpstr>Cobertura para veteranos</vt:lpstr>
      <vt:lpstr>Cobertura de TRICARE for Life (TFL)</vt:lpstr>
      <vt:lpstr>Cobertura de TRICARE for Life (TFL) (continuación)</vt:lpstr>
      <vt:lpstr>Medicare y el Mercado de Seguros Médicos</vt:lpstr>
      <vt:lpstr>Consideraciones sobre Medicare y el Mercado</vt:lpstr>
      <vt:lpstr>Compruebe sus conocimientos: Pregunta 2 </vt:lpstr>
      <vt:lpstr>Compruebe sus conocimientos: Pregunta 3 </vt:lpstr>
      <vt:lpstr>Lección 3</vt:lpstr>
      <vt:lpstr>Objetivos de la Lección 3: </vt:lpstr>
      <vt:lpstr>Coordinación de beneficios para medicamentos</vt:lpstr>
      <vt:lpstr>Pagadores posibles de la cobertura de medicamentos</vt:lpstr>
      <vt:lpstr>Consideraciones importantes sobre la cobertura de medicamentos para jubilados</vt:lpstr>
      <vt:lpstr>Coordinación de los beneficios de medicamentos con la cobertura de medicamentos de Medicare (Parte D) (1 de 6)</vt:lpstr>
      <vt:lpstr>Coordinación de los beneficios de medicamentos con la cobertura de medicamentos de Medicare (Parte D) (2 de 6)</vt:lpstr>
      <vt:lpstr>Coordinación de los beneficios de medicamentos con la cobertura de medicamentos de Medicare (Parte D) (3 de 6)</vt:lpstr>
      <vt:lpstr>Coordinación de los beneficios de medicamentos con la cobertura de medicamentos de Medicare (Parte D) (4 de 6)</vt:lpstr>
      <vt:lpstr>Coordinación de los beneficios de medicamentos con la cobertura de medicamentos de Medicare (Parte D) (5 de 6)</vt:lpstr>
      <vt:lpstr>Coordinación de los beneficios de medicamentos con la cobertura de medicamentos de Medicare (Parte D) (6 de 6)</vt:lpstr>
      <vt:lpstr>Compruebe sus conocimientos: Pregunta 4</vt:lpstr>
      <vt:lpstr>Coordinación de Beneficios: Guía de recursos</vt:lpstr>
      <vt:lpstr>Coordinación de Beneficios: Guía de recursos (continuación)</vt:lpstr>
      <vt:lpstr>Coordinación de Beneficios: Productos de Medicare</vt:lpstr>
      <vt:lpstr>Siglas</vt:lpstr>
      <vt:lpstr>Manténgase conectado</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Koelbl, Judith (CMS/OC)</dc:creator>
  <cp:keywords/>
  <dc:description/>
  <cp:lastModifiedBy>Santana, David (CMS/OC)</cp:lastModifiedBy>
  <cp:revision>1040</cp:revision>
  <cp:lastPrinted>2021-12-02T18:02:04Z</cp:lastPrinted>
  <dcterms:created xsi:type="dcterms:W3CDTF">2019-11-14T20:32:59Z</dcterms:created>
  <dcterms:modified xsi:type="dcterms:W3CDTF">2022-09-21T15:01:52Z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03B7E4D9-4ACA-4EE8-826B-FC2451DFAC9D</vt:lpwstr>
  </property>
  <property fmtid="{D5CDD505-2E9C-101B-9397-08002B2CF9AE}" pid="3" name="ArticulatePath">
    <vt:lpwstr>2021_CoordinationofBenefits_Refresh_10-5</vt:lpwstr>
  </property>
  <property fmtid="{D5CDD505-2E9C-101B-9397-08002B2CF9AE}" pid="4" name="ContentTypeId">
    <vt:lpwstr>0x0101007D9DC2E4582D5D4982FF35358BA9F759</vt:lpwstr>
  </property>
</Properties>
</file>