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7" r:id="rId2"/>
  </p:sldMasterIdLst>
  <p:notesMasterIdLst>
    <p:notesMasterId r:id="rId96"/>
  </p:notesMasterIdLst>
  <p:handoutMasterIdLst>
    <p:handoutMasterId r:id="rId97"/>
  </p:handoutMasterIdLst>
  <p:sldIdLst>
    <p:sldId id="359" r:id="rId3"/>
    <p:sldId id="360" r:id="rId4"/>
    <p:sldId id="483" r:id="rId5"/>
    <p:sldId id="484" r:id="rId6"/>
    <p:sldId id="389" r:id="rId7"/>
    <p:sldId id="390" r:id="rId8"/>
    <p:sldId id="391" r:id="rId9"/>
    <p:sldId id="392" r:id="rId10"/>
    <p:sldId id="482" r:id="rId11"/>
    <p:sldId id="394" r:id="rId12"/>
    <p:sldId id="395" r:id="rId13"/>
    <p:sldId id="476" r:id="rId14"/>
    <p:sldId id="396" r:id="rId15"/>
    <p:sldId id="397" r:id="rId16"/>
    <p:sldId id="398" r:id="rId17"/>
    <p:sldId id="405" r:id="rId18"/>
    <p:sldId id="399" r:id="rId19"/>
    <p:sldId id="400" r:id="rId20"/>
    <p:sldId id="401" r:id="rId21"/>
    <p:sldId id="402" r:id="rId22"/>
    <p:sldId id="403" r:id="rId23"/>
    <p:sldId id="404" r:id="rId24"/>
    <p:sldId id="410" r:id="rId25"/>
    <p:sldId id="412" r:id="rId26"/>
    <p:sldId id="477" r:id="rId27"/>
    <p:sldId id="406" r:id="rId28"/>
    <p:sldId id="407" r:id="rId29"/>
    <p:sldId id="408" r:id="rId30"/>
    <p:sldId id="409" r:id="rId31"/>
    <p:sldId id="413" r:id="rId32"/>
    <p:sldId id="414" r:id="rId33"/>
    <p:sldId id="415" r:id="rId34"/>
    <p:sldId id="416" r:id="rId35"/>
    <p:sldId id="417" r:id="rId36"/>
    <p:sldId id="418" r:id="rId37"/>
    <p:sldId id="419" r:id="rId38"/>
    <p:sldId id="423" r:id="rId39"/>
    <p:sldId id="421" r:id="rId40"/>
    <p:sldId id="422" r:id="rId41"/>
    <p:sldId id="489" r:id="rId42"/>
    <p:sldId id="424" r:id="rId43"/>
    <p:sldId id="478" r:id="rId44"/>
    <p:sldId id="425" r:id="rId45"/>
    <p:sldId id="427" r:id="rId46"/>
    <p:sldId id="428" r:id="rId47"/>
    <p:sldId id="429" r:id="rId48"/>
    <p:sldId id="430" r:id="rId49"/>
    <p:sldId id="497" r:id="rId50"/>
    <p:sldId id="431" r:id="rId51"/>
    <p:sldId id="432" r:id="rId52"/>
    <p:sldId id="433" r:id="rId53"/>
    <p:sldId id="434" r:id="rId54"/>
    <p:sldId id="435" r:id="rId55"/>
    <p:sldId id="436" r:id="rId56"/>
    <p:sldId id="492" r:id="rId57"/>
    <p:sldId id="493" r:id="rId58"/>
    <p:sldId id="494" r:id="rId59"/>
    <p:sldId id="495" r:id="rId60"/>
    <p:sldId id="496" r:id="rId61"/>
    <p:sldId id="437" r:id="rId62"/>
    <p:sldId id="438" r:id="rId63"/>
    <p:sldId id="439" r:id="rId64"/>
    <p:sldId id="442" r:id="rId65"/>
    <p:sldId id="479" r:id="rId66"/>
    <p:sldId id="443" r:id="rId67"/>
    <p:sldId id="444" r:id="rId68"/>
    <p:sldId id="446" r:id="rId69"/>
    <p:sldId id="450" r:id="rId70"/>
    <p:sldId id="448" r:id="rId71"/>
    <p:sldId id="449" r:id="rId72"/>
    <p:sldId id="451" r:id="rId73"/>
    <p:sldId id="452" r:id="rId74"/>
    <p:sldId id="447" r:id="rId75"/>
    <p:sldId id="453" r:id="rId76"/>
    <p:sldId id="454" r:id="rId77"/>
    <p:sldId id="371" r:id="rId78"/>
    <p:sldId id="455" r:id="rId79"/>
    <p:sldId id="481" r:id="rId80"/>
    <p:sldId id="465" r:id="rId81"/>
    <p:sldId id="466" r:id="rId82"/>
    <p:sldId id="467" r:id="rId83"/>
    <p:sldId id="468" r:id="rId84"/>
    <p:sldId id="491" r:id="rId85"/>
    <p:sldId id="469" r:id="rId86"/>
    <p:sldId id="375" r:id="rId87"/>
    <p:sldId id="384" r:id="rId88"/>
    <p:sldId id="470" r:id="rId89"/>
    <p:sldId id="471" r:id="rId90"/>
    <p:sldId id="473" r:id="rId91"/>
    <p:sldId id="474" r:id="rId92"/>
    <p:sldId id="376" r:id="rId93"/>
    <p:sldId id="472" r:id="rId94"/>
    <p:sldId id="362" r:id="rId95"/>
  </p:sldIdLst>
  <p:sldSz cx="12192000" cy="6858000"/>
  <p:notesSz cx="7315200" cy="9601200"/>
  <p:custDataLst>
    <p:tags r:id="rId9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Lare" initials="KL" lastIdx="47" clrIdx="0">
    <p:extLst>
      <p:ext uri="{19B8F6BF-5375-455C-9EA6-DF929625EA0E}">
        <p15:presenceInfo xmlns:p15="http://schemas.microsoft.com/office/powerpoint/2012/main" userId="S-1-5-21-4095628063-3556742122-3606576086-10900" providerId="AD"/>
      </p:ext>
    </p:extLst>
  </p:cmAuthor>
  <p:cmAuthor id="2" name="Doria Diacogiannis" initials="DD" lastIdx="123" clrIdx="1">
    <p:extLst>
      <p:ext uri="{19B8F6BF-5375-455C-9EA6-DF929625EA0E}">
        <p15:presenceInfo xmlns:p15="http://schemas.microsoft.com/office/powerpoint/2012/main" userId="S-1-5-21-4095628063-3556742122-3606576086-1975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EC6"/>
    <a:srgbClr val="0755B7"/>
    <a:srgbClr val="C0DFFF"/>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85" autoAdjust="0"/>
    <p:restoredTop sz="79510" autoAdjust="0"/>
  </p:normalViewPr>
  <p:slideViewPr>
    <p:cSldViewPr snapToGrid="0" snapToObjects="1" showGuides="1">
      <p:cViewPr varScale="1">
        <p:scale>
          <a:sx n="51" d="100"/>
          <a:sy n="51" d="100"/>
        </p:scale>
        <p:origin x="1316" y="56"/>
      </p:cViewPr>
      <p:guideLst>
        <p:guide orient="horz" pos="3816"/>
        <p:guide pos="3840"/>
      </p:guideLst>
    </p:cSldViewPr>
  </p:slideViewPr>
  <p:outlineViewPr>
    <p:cViewPr>
      <p:scale>
        <a:sx n="33" d="100"/>
        <a:sy n="33" d="100"/>
      </p:scale>
      <p:origin x="0" y="-24688"/>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69" d="100"/>
          <a:sy n="69" d="100"/>
        </p:scale>
        <p:origin x="3168"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E49A3-9857-4446-9221-5B6292520D50}" type="doc">
      <dgm:prSet loTypeId="urn:microsoft.com/office/officeart/2005/8/layout/venn1" loCatId="relationship" qsTypeId="urn:microsoft.com/office/officeart/2005/8/quickstyle/3d3" qsCatId="3D" csTypeId="urn:microsoft.com/office/officeart/2005/8/colors/colorful4" csCatId="colorful" phldr="1"/>
      <dgm:spPr/>
    </dgm:pt>
    <dgm:pt modelId="{019F3BB1-6474-4EB3-90E0-A6F073B2A7F4}">
      <dgm:prSet phldrT="[Text]"/>
      <dgm:spPr/>
      <dgm:t>
        <a:bodyPr/>
        <a:lstStyle/>
        <a:p>
          <a:r>
            <a:rPr lang="es-US"/>
            <a:t>Medicare</a:t>
          </a:r>
        </a:p>
      </dgm:t>
    </dgm:pt>
    <dgm:pt modelId="{668B8144-1915-4534-A078-5C14866B8A10}" type="parTrans" cxnId="{0FF14721-FEC2-44CD-B23B-F81D13E8C1F1}">
      <dgm:prSet/>
      <dgm:spPr/>
      <dgm:t>
        <a:bodyPr/>
        <a:lstStyle/>
        <a:p>
          <a:endParaRPr lang="en-US"/>
        </a:p>
      </dgm:t>
    </dgm:pt>
    <dgm:pt modelId="{4FD9D350-D141-45EE-B7EE-9FAE84770D0E}" type="sibTrans" cxnId="{0FF14721-FEC2-44CD-B23B-F81D13E8C1F1}">
      <dgm:prSet/>
      <dgm:spPr/>
      <dgm:t>
        <a:bodyPr/>
        <a:lstStyle/>
        <a:p>
          <a:endParaRPr lang="en-US"/>
        </a:p>
      </dgm:t>
    </dgm:pt>
    <dgm:pt modelId="{061D53F7-3FED-4D76-B900-02EADCB11D52}">
      <dgm:prSet phldrT="[Text]"/>
      <dgm:spPr/>
      <dgm:t>
        <a:bodyPr/>
        <a:lstStyle/>
        <a:p>
          <a:r>
            <a:rPr lang="es-US"/>
            <a:t>Medicaid</a:t>
          </a:r>
        </a:p>
      </dgm:t>
    </dgm:pt>
    <dgm:pt modelId="{DA19695B-1B72-44BB-BDF2-F679E29FED93}" type="parTrans" cxnId="{2C8F3CF1-E533-449A-A32F-30CCAB292D02}">
      <dgm:prSet/>
      <dgm:spPr/>
      <dgm:t>
        <a:bodyPr/>
        <a:lstStyle/>
        <a:p>
          <a:endParaRPr lang="en-US"/>
        </a:p>
      </dgm:t>
    </dgm:pt>
    <dgm:pt modelId="{56AB0BEC-E9F5-417F-A151-5639F9ABCF0B}" type="sibTrans" cxnId="{2C8F3CF1-E533-449A-A32F-30CCAB292D02}">
      <dgm:prSet/>
      <dgm:spPr/>
      <dgm:t>
        <a:bodyPr/>
        <a:lstStyle/>
        <a:p>
          <a:endParaRPr lang="en-US"/>
        </a:p>
      </dgm:t>
    </dgm:pt>
    <dgm:pt modelId="{143332B9-5FB4-43EB-A3F2-80ADEED3D31E}" type="pres">
      <dgm:prSet presAssocID="{262E49A3-9857-4446-9221-5B6292520D50}" presName="compositeShape" presStyleCnt="0">
        <dgm:presLayoutVars>
          <dgm:chMax val="7"/>
          <dgm:dir/>
          <dgm:resizeHandles val="exact"/>
        </dgm:presLayoutVars>
      </dgm:prSet>
      <dgm:spPr/>
    </dgm:pt>
    <dgm:pt modelId="{EE77DD7A-1E44-4526-9486-F09B21826650}" type="pres">
      <dgm:prSet presAssocID="{019F3BB1-6474-4EB3-90E0-A6F073B2A7F4}" presName="circ1" presStyleLbl="vennNode1" presStyleIdx="0" presStyleCnt="2" custLinFactNeighborX="-4033" custLinFactNeighborY="-273"/>
      <dgm:spPr/>
      <dgm:t>
        <a:bodyPr/>
        <a:lstStyle/>
        <a:p>
          <a:endParaRPr lang="en-US"/>
        </a:p>
      </dgm:t>
    </dgm:pt>
    <dgm:pt modelId="{EF45AA4A-1CB6-432D-8614-0605F5ABEAC5}" type="pres">
      <dgm:prSet presAssocID="{019F3BB1-6474-4EB3-90E0-A6F073B2A7F4}" presName="circ1Tx" presStyleLbl="revTx" presStyleIdx="0" presStyleCnt="0">
        <dgm:presLayoutVars>
          <dgm:chMax val="0"/>
          <dgm:chPref val="0"/>
          <dgm:bulletEnabled val="1"/>
        </dgm:presLayoutVars>
      </dgm:prSet>
      <dgm:spPr/>
      <dgm:t>
        <a:bodyPr/>
        <a:lstStyle/>
        <a:p>
          <a:endParaRPr lang="en-US"/>
        </a:p>
      </dgm:t>
    </dgm:pt>
    <dgm:pt modelId="{73F780A4-2E23-455E-BFE5-E5A3DAEC0497}" type="pres">
      <dgm:prSet presAssocID="{061D53F7-3FED-4D76-B900-02EADCB11D52}" presName="circ2" presStyleLbl="vennNode1" presStyleIdx="1" presStyleCnt="2" custLinFactNeighborX="-2698"/>
      <dgm:spPr/>
      <dgm:t>
        <a:bodyPr/>
        <a:lstStyle/>
        <a:p>
          <a:endParaRPr lang="en-US"/>
        </a:p>
      </dgm:t>
    </dgm:pt>
    <dgm:pt modelId="{3E594C42-D124-48F8-883D-475B3EE66695}" type="pres">
      <dgm:prSet presAssocID="{061D53F7-3FED-4D76-B900-02EADCB11D52}" presName="circ2Tx" presStyleLbl="revTx" presStyleIdx="0" presStyleCnt="0">
        <dgm:presLayoutVars>
          <dgm:chMax val="0"/>
          <dgm:chPref val="0"/>
          <dgm:bulletEnabled val="1"/>
        </dgm:presLayoutVars>
      </dgm:prSet>
      <dgm:spPr/>
      <dgm:t>
        <a:bodyPr/>
        <a:lstStyle/>
        <a:p>
          <a:endParaRPr lang="en-US"/>
        </a:p>
      </dgm:t>
    </dgm:pt>
  </dgm:ptLst>
  <dgm:cxnLst>
    <dgm:cxn modelId="{16635C38-97ED-48B4-B681-81F8C0D1ABB5}" type="presOf" srcId="{019F3BB1-6474-4EB3-90E0-A6F073B2A7F4}" destId="{EE77DD7A-1E44-4526-9486-F09B21826650}" srcOrd="0" destOrd="0" presId="urn:microsoft.com/office/officeart/2005/8/layout/venn1"/>
    <dgm:cxn modelId="{40EA30AD-53B8-4642-976C-41511E1D4CB8}" type="presOf" srcId="{061D53F7-3FED-4D76-B900-02EADCB11D52}" destId="{73F780A4-2E23-455E-BFE5-E5A3DAEC0497}" srcOrd="0" destOrd="0" presId="urn:microsoft.com/office/officeart/2005/8/layout/venn1"/>
    <dgm:cxn modelId="{0FF14721-FEC2-44CD-B23B-F81D13E8C1F1}" srcId="{262E49A3-9857-4446-9221-5B6292520D50}" destId="{019F3BB1-6474-4EB3-90E0-A6F073B2A7F4}" srcOrd="0" destOrd="0" parTransId="{668B8144-1915-4534-A078-5C14866B8A10}" sibTransId="{4FD9D350-D141-45EE-B7EE-9FAE84770D0E}"/>
    <dgm:cxn modelId="{2BFA5436-1480-4844-8FFF-D3CDA149CD7B}" type="presOf" srcId="{061D53F7-3FED-4D76-B900-02EADCB11D52}" destId="{3E594C42-D124-48F8-883D-475B3EE66695}" srcOrd="1" destOrd="0" presId="urn:microsoft.com/office/officeart/2005/8/layout/venn1"/>
    <dgm:cxn modelId="{1E51B258-0C18-4EF4-B140-41A549975969}" type="presOf" srcId="{019F3BB1-6474-4EB3-90E0-A6F073B2A7F4}" destId="{EF45AA4A-1CB6-432D-8614-0605F5ABEAC5}" srcOrd="1" destOrd="0" presId="urn:microsoft.com/office/officeart/2005/8/layout/venn1"/>
    <dgm:cxn modelId="{B4014780-13EB-40EC-9FB6-C6A8A757E4B0}" type="presOf" srcId="{262E49A3-9857-4446-9221-5B6292520D50}" destId="{143332B9-5FB4-43EB-A3F2-80ADEED3D31E}" srcOrd="0" destOrd="0" presId="urn:microsoft.com/office/officeart/2005/8/layout/venn1"/>
    <dgm:cxn modelId="{2C8F3CF1-E533-449A-A32F-30CCAB292D02}" srcId="{262E49A3-9857-4446-9221-5B6292520D50}" destId="{061D53F7-3FED-4D76-B900-02EADCB11D52}" srcOrd="1" destOrd="0" parTransId="{DA19695B-1B72-44BB-BDF2-F679E29FED93}" sibTransId="{56AB0BEC-E9F5-417F-A151-5639F9ABCF0B}"/>
    <dgm:cxn modelId="{3EE87D15-0C7A-4600-85AB-C237B6FAF887}" type="presParOf" srcId="{143332B9-5FB4-43EB-A3F2-80ADEED3D31E}" destId="{EE77DD7A-1E44-4526-9486-F09B21826650}" srcOrd="0" destOrd="0" presId="urn:microsoft.com/office/officeart/2005/8/layout/venn1"/>
    <dgm:cxn modelId="{DB9238B5-69E5-4CDE-BA14-491ECD1E7DD0}" type="presParOf" srcId="{143332B9-5FB4-43EB-A3F2-80ADEED3D31E}" destId="{EF45AA4A-1CB6-432D-8614-0605F5ABEAC5}" srcOrd="1" destOrd="0" presId="urn:microsoft.com/office/officeart/2005/8/layout/venn1"/>
    <dgm:cxn modelId="{42172F79-BBB6-4F07-8C2E-ED92AE72F203}" type="presParOf" srcId="{143332B9-5FB4-43EB-A3F2-80ADEED3D31E}" destId="{73F780A4-2E23-455E-BFE5-E5A3DAEC0497}" srcOrd="2" destOrd="0" presId="urn:microsoft.com/office/officeart/2005/8/layout/venn1"/>
    <dgm:cxn modelId="{77762660-1D63-42F3-BC20-5A76A8F0A45F}" type="presParOf" srcId="{143332B9-5FB4-43EB-A3F2-80ADEED3D31E}" destId="{3E594C42-D124-48F8-883D-475B3EE66695}"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E984C-05C9-406B-BA58-C4892ACB2AA1}"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79F02063-F984-430D-BC01-757A516D4C29}">
      <dgm:prSet/>
      <dgm:spPr>
        <a:solidFill>
          <a:schemeClr val="accent1"/>
        </a:solidFill>
      </dgm:spPr>
      <dgm:t>
        <a:bodyPr/>
        <a:lstStyle/>
        <a:p>
          <a:pPr rtl="0"/>
          <a:r>
            <a:rPr lang="es-US"/>
            <a:t>Inscripción automática por parte de CMS</a:t>
          </a:r>
        </a:p>
      </dgm:t>
    </dgm:pt>
    <dgm:pt modelId="{025C4F05-60E0-419B-A85A-3E1F3968F3F7}" type="parTrans" cxnId="{4EAA3854-68AF-4A96-B83F-AFD9CE3F5D35}">
      <dgm:prSet/>
      <dgm:spPr/>
      <dgm:t>
        <a:bodyPr/>
        <a:lstStyle/>
        <a:p>
          <a:endParaRPr lang="en-US"/>
        </a:p>
      </dgm:t>
    </dgm:pt>
    <dgm:pt modelId="{52419A72-3A6A-4CEA-951A-134AA2F084B8}" type="sibTrans" cxnId="{4EAA3854-68AF-4A96-B83F-AFD9CE3F5D35}">
      <dgm:prSet/>
      <dgm:spPr/>
      <dgm:t>
        <a:bodyPr/>
        <a:lstStyle/>
        <a:p>
          <a:endParaRPr lang="en-US"/>
        </a:p>
      </dgm:t>
    </dgm:pt>
    <dgm:pt modelId="{15C6014F-451C-4862-80D3-56B88E26F0FD}">
      <dgm:prSet custT="1"/>
      <dgm:spPr/>
      <dgm:t>
        <a:bodyPr/>
        <a:lstStyle/>
        <a:p>
          <a:pPr rtl="0"/>
          <a:r>
            <a:rPr lang="es-US" sz="2700" baseline="0"/>
            <a:t>CMS se inscribe automáticamente si tiene Medicare y obtiene cobertura completa de Medicaid o beneficios de SSI. </a:t>
          </a:r>
        </a:p>
      </dgm:t>
    </dgm:pt>
    <dgm:pt modelId="{804FA595-2EEC-46E0-8C35-D1DDE167B8B4}" type="parTrans" cxnId="{D79E1E49-42D1-4274-9CA5-9922C335F777}">
      <dgm:prSet/>
      <dgm:spPr/>
      <dgm:t>
        <a:bodyPr/>
        <a:lstStyle/>
        <a:p>
          <a:endParaRPr lang="en-US"/>
        </a:p>
      </dgm:t>
    </dgm:pt>
    <dgm:pt modelId="{3F3CCCB5-19CC-4650-922F-529B17D4CEA5}" type="sibTrans" cxnId="{D79E1E49-42D1-4274-9CA5-9922C335F777}">
      <dgm:prSet/>
      <dgm:spPr/>
      <dgm:t>
        <a:bodyPr/>
        <a:lstStyle/>
        <a:p>
          <a:endParaRPr lang="en-US"/>
        </a:p>
      </dgm:t>
    </dgm:pt>
    <dgm:pt modelId="{9B04034E-B10E-46D0-8E47-804FCE07AFA7}">
      <dgm:prSet custT="1"/>
      <dgm:spPr>
        <a:solidFill>
          <a:schemeClr val="accent1"/>
        </a:solidFill>
      </dgm:spPr>
      <dgm:t>
        <a:bodyPr/>
        <a:lstStyle/>
        <a:p>
          <a:pPr rtl="0"/>
          <a:r>
            <a:rPr lang="es-US" sz="4000"/>
            <a:t>Uso en un Punto de Venta (POS)</a:t>
          </a:r>
        </a:p>
      </dgm:t>
    </dgm:pt>
    <dgm:pt modelId="{146E2517-9A2E-492B-BAAE-8D5A37B8AE54}" type="parTrans" cxnId="{0CA24C3D-F85F-4F15-A7FA-66249C8A2A09}">
      <dgm:prSet/>
      <dgm:spPr/>
      <dgm:t>
        <a:bodyPr/>
        <a:lstStyle/>
        <a:p>
          <a:endParaRPr lang="en-US"/>
        </a:p>
      </dgm:t>
    </dgm:pt>
    <dgm:pt modelId="{84A99F00-A2B4-4814-A0F9-03BBC98248F0}" type="sibTrans" cxnId="{0CA24C3D-F85F-4F15-A7FA-66249C8A2A09}">
      <dgm:prSet/>
      <dgm:spPr/>
      <dgm:t>
        <a:bodyPr/>
        <a:lstStyle/>
        <a:p>
          <a:endParaRPr lang="en-US"/>
        </a:p>
      </dgm:t>
    </dgm:pt>
    <dgm:pt modelId="{FF43E69E-2918-4B84-8BD2-8D97D3DB25D9}">
      <dgm:prSet custT="1"/>
      <dgm:spPr>
        <a:solidFill>
          <a:schemeClr val="accent1"/>
        </a:solidFill>
      </dgm:spPr>
      <dgm:t>
        <a:bodyPr/>
        <a:lstStyle/>
        <a:p>
          <a:pPr rtl="0"/>
          <a:r>
            <a:rPr lang="es-US" sz="4000"/>
            <a:t>Envío de un recibo</a:t>
          </a:r>
        </a:p>
      </dgm:t>
    </dgm:pt>
    <dgm:pt modelId="{241DDC7D-0002-49BD-BF60-32F296F8CFB7}" type="parTrans" cxnId="{E7332B0A-7708-44B8-A7D2-B74A81651489}">
      <dgm:prSet/>
      <dgm:spPr/>
      <dgm:t>
        <a:bodyPr/>
        <a:lstStyle/>
        <a:p>
          <a:endParaRPr lang="en-US"/>
        </a:p>
      </dgm:t>
    </dgm:pt>
    <dgm:pt modelId="{7F04FFA5-A9C1-4DF9-82DD-FFFE9D1AE53D}" type="sibTrans" cxnId="{E7332B0A-7708-44B8-A7D2-B74A81651489}">
      <dgm:prSet/>
      <dgm:spPr/>
      <dgm:t>
        <a:bodyPr/>
        <a:lstStyle/>
        <a:p>
          <a:endParaRPr lang="en-US"/>
        </a:p>
      </dgm:t>
    </dgm:pt>
    <dgm:pt modelId="{547B8626-E92F-426B-A4B8-2D33156A4A8A}">
      <dgm:prSet custT="1"/>
      <dgm:spPr/>
      <dgm:t>
        <a:bodyPr/>
        <a:lstStyle/>
        <a:p>
          <a:r>
            <a:rPr lang="es-US" sz="2700" baseline="0"/>
            <a:t>Puede enviar recibos de farmacia (no un simple recibo de caja) para recetas ya pagas de su bolsillo durante los períodos elegibles.</a:t>
          </a:r>
        </a:p>
      </dgm:t>
    </dgm:pt>
    <dgm:pt modelId="{8C3F8553-234D-478C-B408-FA776325DA5E}" type="parTrans" cxnId="{900C14CA-D44E-4790-BD84-A872E7FE5F19}">
      <dgm:prSet/>
      <dgm:spPr/>
      <dgm:t>
        <a:bodyPr/>
        <a:lstStyle/>
        <a:p>
          <a:endParaRPr lang="en-US"/>
        </a:p>
      </dgm:t>
    </dgm:pt>
    <dgm:pt modelId="{F67B0C54-609B-41C2-A2DD-ADD5B33007C1}" type="sibTrans" cxnId="{900C14CA-D44E-4790-BD84-A872E7FE5F19}">
      <dgm:prSet/>
      <dgm:spPr/>
      <dgm:t>
        <a:bodyPr/>
        <a:lstStyle/>
        <a:p>
          <a:endParaRPr lang="en-US"/>
        </a:p>
      </dgm:t>
    </dgm:pt>
    <dgm:pt modelId="{DB7157B5-F75A-4DA2-82E0-2BA3EF1B67DC}">
      <dgm:prSet custT="1"/>
      <dgm:spPr/>
      <dgm:t>
        <a:bodyPr/>
        <a:lstStyle/>
        <a:p>
          <a:r>
            <a:rPr lang="es-US" sz="2700" baseline="0"/>
            <a:t>Puede usar el programa LI NET de Medicare en el mostrador de la farmacia. </a:t>
          </a:r>
        </a:p>
      </dgm:t>
    </dgm:pt>
    <dgm:pt modelId="{69D9784F-C104-445B-A51D-96821B0DDE6E}" type="parTrans" cxnId="{6716D8BC-508D-43BA-ADDE-AB12BA4A0BBD}">
      <dgm:prSet/>
      <dgm:spPr/>
      <dgm:t>
        <a:bodyPr/>
        <a:lstStyle/>
        <a:p>
          <a:endParaRPr lang="en-US"/>
        </a:p>
      </dgm:t>
    </dgm:pt>
    <dgm:pt modelId="{D2182F55-1177-48FB-B68B-3DE04A8E0139}" type="sibTrans" cxnId="{6716D8BC-508D-43BA-ADDE-AB12BA4A0BBD}">
      <dgm:prSet/>
      <dgm:spPr/>
      <dgm:t>
        <a:bodyPr/>
        <a:lstStyle/>
        <a:p>
          <a:endParaRPr lang="en-US"/>
        </a:p>
      </dgm:t>
    </dgm:pt>
    <dgm:pt modelId="{0632F111-15E4-458D-829F-C14AAF4F73B3}" type="pres">
      <dgm:prSet presAssocID="{703E984C-05C9-406B-BA58-C4892ACB2AA1}" presName="Name0" presStyleCnt="0">
        <dgm:presLayoutVars>
          <dgm:dir/>
          <dgm:animLvl val="lvl"/>
          <dgm:resizeHandles val="exact"/>
        </dgm:presLayoutVars>
      </dgm:prSet>
      <dgm:spPr/>
      <dgm:t>
        <a:bodyPr/>
        <a:lstStyle/>
        <a:p>
          <a:endParaRPr lang="en-US"/>
        </a:p>
      </dgm:t>
    </dgm:pt>
    <dgm:pt modelId="{1BFBF75E-69F4-4397-9348-EA09FE0D2F8E}" type="pres">
      <dgm:prSet presAssocID="{79F02063-F984-430D-BC01-757A516D4C29}" presName="linNode" presStyleCnt="0"/>
      <dgm:spPr/>
    </dgm:pt>
    <dgm:pt modelId="{12345314-738C-41A2-9C9D-C3EF1DFC2459}" type="pres">
      <dgm:prSet presAssocID="{79F02063-F984-430D-BC01-757A516D4C29}" presName="parentText" presStyleLbl="node1" presStyleIdx="0" presStyleCnt="3">
        <dgm:presLayoutVars>
          <dgm:chMax val="1"/>
          <dgm:bulletEnabled val="1"/>
        </dgm:presLayoutVars>
      </dgm:prSet>
      <dgm:spPr/>
      <dgm:t>
        <a:bodyPr/>
        <a:lstStyle/>
        <a:p>
          <a:endParaRPr lang="en-US"/>
        </a:p>
      </dgm:t>
    </dgm:pt>
    <dgm:pt modelId="{212E4EE6-917F-4B00-945A-97AC9776CAB1}" type="pres">
      <dgm:prSet presAssocID="{79F02063-F984-430D-BC01-757A516D4C29}" presName="descendantText" presStyleLbl="alignAccFollowNode1" presStyleIdx="0" presStyleCnt="3">
        <dgm:presLayoutVars>
          <dgm:bulletEnabled val="1"/>
        </dgm:presLayoutVars>
      </dgm:prSet>
      <dgm:spPr/>
      <dgm:t>
        <a:bodyPr/>
        <a:lstStyle/>
        <a:p>
          <a:endParaRPr lang="en-US"/>
        </a:p>
      </dgm:t>
    </dgm:pt>
    <dgm:pt modelId="{BB4AA34F-91FE-4D3E-A8D6-7E2905E3C54B}" type="pres">
      <dgm:prSet presAssocID="{52419A72-3A6A-4CEA-951A-134AA2F084B8}" presName="sp" presStyleCnt="0"/>
      <dgm:spPr/>
    </dgm:pt>
    <dgm:pt modelId="{9CA6C317-BAE0-4B4B-BA97-565D900A46DC}" type="pres">
      <dgm:prSet presAssocID="{9B04034E-B10E-46D0-8E47-804FCE07AFA7}" presName="linNode" presStyleCnt="0"/>
      <dgm:spPr/>
    </dgm:pt>
    <dgm:pt modelId="{D43E6734-228B-4BFD-A57E-1D7803E0CEEF}" type="pres">
      <dgm:prSet presAssocID="{9B04034E-B10E-46D0-8E47-804FCE07AFA7}" presName="parentText" presStyleLbl="node1" presStyleIdx="1" presStyleCnt="3">
        <dgm:presLayoutVars>
          <dgm:chMax val="1"/>
          <dgm:bulletEnabled val="1"/>
        </dgm:presLayoutVars>
      </dgm:prSet>
      <dgm:spPr/>
      <dgm:t>
        <a:bodyPr/>
        <a:lstStyle/>
        <a:p>
          <a:endParaRPr lang="en-US"/>
        </a:p>
      </dgm:t>
    </dgm:pt>
    <dgm:pt modelId="{89DDC2F4-045D-41BE-BF5E-88DDBA384578}" type="pres">
      <dgm:prSet presAssocID="{9B04034E-B10E-46D0-8E47-804FCE07AFA7}" presName="descendantText" presStyleLbl="alignAccFollowNode1" presStyleIdx="1" presStyleCnt="3">
        <dgm:presLayoutVars>
          <dgm:bulletEnabled val="1"/>
        </dgm:presLayoutVars>
      </dgm:prSet>
      <dgm:spPr/>
      <dgm:t>
        <a:bodyPr/>
        <a:lstStyle/>
        <a:p>
          <a:endParaRPr lang="en-US"/>
        </a:p>
      </dgm:t>
    </dgm:pt>
    <dgm:pt modelId="{0A9E2387-4236-44A7-A701-5A0EC7BBED66}" type="pres">
      <dgm:prSet presAssocID="{84A99F00-A2B4-4814-A0F9-03BBC98248F0}" presName="sp" presStyleCnt="0"/>
      <dgm:spPr/>
    </dgm:pt>
    <dgm:pt modelId="{5F764958-0AC7-4CA5-8C66-7B954224C83D}" type="pres">
      <dgm:prSet presAssocID="{FF43E69E-2918-4B84-8BD2-8D97D3DB25D9}" presName="linNode" presStyleCnt="0"/>
      <dgm:spPr/>
    </dgm:pt>
    <dgm:pt modelId="{EA221970-4E52-4D96-9D52-DB784FBD8966}" type="pres">
      <dgm:prSet presAssocID="{FF43E69E-2918-4B84-8BD2-8D97D3DB25D9}" presName="parentText" presStyleLbl="node1" presStyleIdx="2" presStyleCnt="3">
        <dgm:presLayoutVars>
          <dgm:chMax val="1"/>
          <dgm:bulletEnabled val="1"/>
        </dgm:presLayoutVars>
      </dgm:prSet>
      <dgm:spPr/>
      <dgm:t>
        <a:bodyPr/>
        <a:lstStyle/>
        <a:p>
          <a:endParaRPr lang="en-US"/>
        </a:p>
      </dgm:t>
    </dgm:pt>
    <dgm:pt modelId="{28BAE6C0-D575-4D45-B54C-4364ABE26636}" type="pres">
      <dgm:prSet presAssocID="{FF43E69E-2918-4B84-8BD2-8D97D3DB25D9}" presName="descendantText" presStyleLbl="alignAccFollowNode1" presStyleIdx="2" presStyleCnt="3">
        <dgm:presLayoutVars>
          <dgm:bulletEnabled val="1"/>
        </dgm:presLayoutVars>
      </dgm:prSet>
      <dgm:spPr/>
      <dgm:t>
        <a:bodyPr/>
        <a:lstStyle/>
        <a:p>
          <a:endParaRPr lang="en-US"/>
        </a:p>
      </dgm:t>
    </dgm:pt>
  </dgm:ptLst>
  <dgm:cxnLst>
    <dgm:cxn modelId="{E7332B0A-7708-44B8-A7D2-B74A81651489}" srcId="{703E984C-05C9-406B-BA58-C4892ACB2AA1}" destId="{FF43E69E-2918-4B84-8BD2-8D97D3DB25D9}" srcOrd="2" destOrd="0" parTransId="{241DDC7D-0002-49BD-BF60-32F296F8CFB7}" sibTransId="{7F04FFA5-A9C1-4DF9-82DD-FFFE9D1AE53D}"/>
    <dgm:cxn modelId="{D79E1E49-42D1-4274-9CA5-9922C335F777}" srcId="{79F02063-F984-430D-BC01-757A516D4C29}" destId="{15C6014F-451C-4862-80D3-56B88E26F0FD}" srcOrd="0" destOrd="0" parTransId="{804FA595-2EEC-46E0-8C35-D1DDE167B8B4}" sibTransId="{3F3CCCB5-19CC-4650-922F-529B17D4CEA5}"/>
    <dgm:cxn modelId="{900C14CA-D44E-4790-BD84-A872E7FE5F19}" srcId="{FF43E69E-2918-4B84-8BD2-8D97D3DB25D9}" destId="{547B8626-E92F-426B-A4B8-2D33156A4A8A}" srcOrd="0" destOrd="0" parTransId="{8C3F8553-234D-478C-B408-FA776325DA5E}" sibTransId="{F67B0C54-609B-41C2-A2DD-ADD5B33007C1}"/>
    <dgm:cxn modelId="{6716D8BC-508D-43BA-ADDE-AB12BA4A0BBD}" srcId="{9B04034E-B10E-46D0-8E47-804FCE07AFA7}" destId="{DB7157B5-F75A-4DA2-82E0-2BA3EF1B67DC}" srcOrd="0" destOrd="0" parTransId="{69D9784F-C104-445B-A51D-96821B0DDE6E}" sibTransId="{D2182F55-1177-48FB-B68B-3DE04A8E0139}"/>
    <dgm:cxn modelId="{C47126AB-156D-42EA-8FB1-109C79E62E23}" type="presOf" srcId="{DB7157B5-F75A-4DA2-82E0-2BA3EF1B67DC}" destId="{89DDC2F4-045D-41BE-BF5E-88DDBA384578}" srcOrd="0" destOrd="0" presId="urn:microsoft.com/office/officeart/2005/8/layout/vList5"/>
    <dgm:cxn modelId="{0FE1499B-2F94-4CA3-99FA-856E0FA0F5A9}" type="presOf" srcId="{703E984C-05C9-406B-BA58-C4892ACB2AA1}" destId="{0632F111-15E4-458D-829F-C14AAF4F73B3}" srcOrd="0" destOrd="0" presId="urn:microsoft.com/office/officeart/2005/8/layout/vList5"/>
    <dgm:cxn modelId="{EC33C59F-3B15-4021-A329-162424B2C798}" type="presOf" srcId="{9B04034E-B10E-46D0-8E47-804FCE07AFA7}" destId="{D43E6734-228B-4BFD-A57E-1D7803E0CEEF}" srcOrd="0" destOrd="0" presId="urn:microsoft.com/office/officeart/2005/8/layout/vList5"/>
    <dgm:cxn modelId="{C5A196DA-8573-429F-A78B-E3843E571A65}" type="presOf" srcId="{547B8626-E92F-426B-A4B8-2D33156A4A8A}" destId="{28BAE6C0-D575-4D45-B54C-4364ABE26636}" srcOrd="0" destOrd="0" presId="urn:microsoft.com/office/officeart/2005/8/layout/vList5"/>
    <dgm:cxn modelId="{DB2A354E-7476-4C96-AAD7-10ACF513D15D}" type="presOf" srcId="{79F02063-F984-430D-BC01-757A516D4C29}" destId="{12345314-738C-41A2-9C9D-C3EF1DFC2459}" srcOrd="0" destOrd="0" presId="urn:microsoft.com/office/officeart/2005/8/layout/vList5"/>
    <dgm:cxn modelId="{4EAA3854-68AF-4A96-B83F-AFD9CE3F5D35}" srcId="{703E984C-05C9-406B-BA58-C4892ACB2AA1}" destId="{79F02063-F984-430D-BC01-757A516D4C29}" srcOrd="0" destOrd="0" parTransId="{025C4F05-60E0-419B-A85A-3E1F3968F3F7}" sibTransId="{52419A72-3A6A-4CEA-951A-134AA2F084B8}"/>
    <dgm:cxn modelId="{0CA24C3D-F85F-4F15-A7FA-66249C8A2A09}" srcId="{703E984C-05C9-406B-BA58-C4892ACB2AA1}" destId="{9B04034E-B10E-46D0-8E47-804FCE07AFA7}" srcOrd="1" destOrd="0" parTransId="{146E2517-9A2E-492B-BAAE-8D5A37B8AE54}" sibTransId="{84A99F00-A2B4-4814-A0F9-03BBC98248F0}"/>
    <dgm:cxn modelId="{22FAC47D-7566-4090-BB98-A7209D6CB034}" type="presOf" srcId="{15C6014F-451C-4862-80D3-56B88E26F0FD}" destId="{212E4EE6-917F-4B00-945A-97AC9776CAB1}" srcOrd="0" destOrd="0" presId="urn:microsoft.com/office/officeart/2005/8/layout/vList5"/>
    <dgm:cxn modelId="{C20778CE-3089-4E38-8EB2-F09B6515265C}" type="presOf" srcId="{FF43E69E-2918-4B84-8BD2-8D97D3DB25D9}" destId="{EA221970-4E52-4D96-9D52-DB784FBD8966}" srcOrd="0" destOrd="0" presId="urn:microsoft.com/office/officeart/2005/8/layout/vList5"/>
    <dgm:cxn modelId="{45071CB5-19E9-4F4A-A433-E3DF9699F1FB}" type="presParOf" srcId="{0632F111-15E4-458D-829F-C14AAF4F73B3}" destId="{1BFBF75E-69F4-4397-9348-EA09FE0D2F8E}" srcOrd="0" destOrd="0" presId="urn:microsoft.com/office/officeart/2005/8/layout/vList5"/>
    <dgm:cxn modelId="{CC0E0D60-4756-454B-BAA8-63DCE07203F9}" type="presParOf" srcId="{1BFBF75E-69F4-4397-9348-EA09FE0D2F8E}" destId="{12345314-738C-41A2-9C9D-C3EF1DFC2459}" srcOrd="0" destOrd="0" presId="urn:microsoft.com/office/officeart/2005/8/layout/vList5"/>
    <dgm:cxn modelId="{BFA2C015-FDA9-40CE-9861-8624AECB52E0}" type="presParOf" srcId="{1BFBF75E-69F4-4397-9348-EA09FE0D2F8E}" destId="{212E4EE6-917F-4B00-945A-97AC9776CAB1}" srcOrd="1" destOrd="0" presId="urn:microsoft.com/office/officeart/2005/8/layout/vList5"/>
    <dgm:cxn modelId="{98342BAE-DCAB-47CA-AF0C-4E0385A77481}" type="presParOf" srcId="{0632F111-15E4-458D-829F-C14AAF4F73B3}" destId="{BB4AA34F-91FE-4D3E-A8D6-7E2905E3C54B}" srcOrd="1" destOrd="0" presId="urn:microsoft.com/office/officeart/2005/8/layout/vList5"/>
    <dgm:cxn modelId="{36D982D4-E67C-40E9-80B7-E85460FC0F4F}" type="presParOf" srcId="{0632F111-15E4-458D-829F-C14AAF4F73B3}" destId="{9CA6C317-BAE0-4B4B-BA97-565D900A46DC}" srcOrd="2" destOrd="0" presId="urn:microsoft.com/office/officeart/2005/8/layout/vList5"/>
    <dgm:cxn modelId="{E2DD8675-FA87-4C83-BBFD-6CBF3912DB7B}" type="presParOf" srcId="{9CA6C317-BAE0-4B4B-BA97-565D900A46DC}" destId="{D43E6734-228B-4BFD-A57E-1D7803E0CEEF}" srcOrd="0" destOrd="0" presId="urn:microsoft.com/office/officeart/2005/8/layout/vList5"/>
    <dgm:cxn modelId="{D45DA708-88C0-4189-8506-41F3585A29BC}" type="presParOf" srcId="{9CA6C317-BAE0-4B4B-BA97-565D900A46DC}" destId="{89DDC2F4-045D-41BE-BF5E-88DDBA384578}" srcOrd="1" destOrd="0" presId="urn:microsoft.com/office/officeart/2005/8/layout/vList5"/>
    <dgm:cxn modelId="{9CC547EF-5580-45FD-AF33-8761D3BEFEFF}" type="presParOf" srcId="{0632F111-15E4-458D-829F-C14AAF4F73B3}" destId="{0A9E2387-4236-44A7-A701-5A0EC7BBED66}" srcOrd="3" destOrd="0" presId="urn:microsoft.com/office/officeart/2005/8/layout/vList5"/>
    <dgm:cxn modelId="{C8376742-CA1B-4315-B88A-EC94E2246595}" type="presParOf" srcId="{0632F111-15E4-458D-829F-C14AAF4F73B3}" destId="{5F764958-0AC7-4CA5-8C66-7B954224C83D}" srcOrd="4" destOrd="0" presId="urn:microsoft.com/office/officeart/2005/8/layout/vList5"/>
    <dgm:cxn modelId="{5575ADFB-6E67-470A-842D-F1D6689BCFB2}" type="presParOf" srcId="{5F764958-0AC7-4CA5-8C66-7B954224C83D}" destId="{EA221970-4E52-4D96-9D52-DB784FBD8966}" srcOrd="0" destOrd="0" presId="urn:microsoft.com/office/officeart/2005/8/layout/vList5"/>
    <dgm:cxn modelId="{B42C4FDE-0DE8-4146-B351-5B431C056890}" type="presParOf" srcId="{5F764958-0AC7-4CA5-8C66-7B954224C83D}" destId="{28BAE6C0-D575-4D45-B54C-4364ABE266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7DD7A-1E44-4526-9486-F09B21826650}">
      <dsp:nvSpPr>
        <dsp:cNvPr id="0" name=""/>
        <dsp:cNvSpPr/>
      </dsp:nvSpPr>
      <dsp:spPr>
        <a:xfrm>
          <a:off x="348545" y="12"/>
          <a:ext cx="2463909" cy="2463909"/>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US" sz="2900" kern="1200"/>
            <a:t>Medicare</a:t>
          </a:r>
        </a:p>
      </dsp:txBody>
      <dsp:txXfrm>
        <a:off x="692605" y="290559"/>
        <a:ext cx="1420632" cy="1882813"/>
      </dsp:txXfrm>
    </dsp:sp>
    <dsp:sp modelId="{73F780A4-2E23-455E-BFE5-E5A3DAEC0497}">
      <dsp:nvSpPr>
        <dsp:cNvPr id="0" name=""/>
        <dsp:cNvSpPr/>
      </dsp:nvSpPr>
      <dsp:spPr>
        <a:xfrm>
          <a:off x="2157229" y="6738"/>
          <a:ext cx="2463909" cy="2463909"/>
        </a:xfrm>
        <a:prstGeom prst="ellipse">
          <a:avLst/>
        </a:prstGeom>
        <a:solidFill>
          <a:schemeClr val="accent4">
            <a:alpha val="50000"/>
            <a:hueOff val="9800891"/>
            <a:satOff val="-40777"/>
            <a:lumOff val="960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US" sz="2900" kern="1200"/>
            <a:t>Medicaid</a:t>
          </a:r>
        </a:p>
      </dsp:txBody>
      <dsp:txXfrm>
        <a:off x="2856446" y="297286"/>
        <a:ext cx="1420632" cy="1882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E4EE6-917F-4B00-945A-97AC9776CAB1}">
      <dsp:nvSpPr>
        <dsp:cNvPr id="0" name=""/>
        <dsp:cNvSpPr/>
      </dsp:nvSpPr>
      <dsp:spPr>
        <a:xfrm rot="5400000">
          <a:off x="6869491" y="-2725918"/>
          <a:ext cx="1294134" cy="70744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rtl="0">
            <a:lnSpc>
              <a:spcPct val="90000"/>
            </a:lnSpc>
            <a:spcBef>
              <a:spcPct val="0"/>
            </a:spcBef>
            <a:spcAft>
              <a:spcPct val="15000"/>
            </a:spcAft>
            <a:buChar char="••"/>
          </a:pPr>
          <a:r>
            <a:rPr lang="es-US" sz="2700" kern="1200" baseline="0"/>
            <a:t>CMS se inscribe automáticamente si tiene Medicare y obtiene cobertura completa de Medicaid o beneficios de SSI. </a:t>
          </a:r>
        </a:p>
      </dsp:txBody>
      <dsp:txXfrm rot="-5400000">
        <a:off x="3979354" y="227393"/>
        <a:ext cx="7011234" cy="1167786"/>
      </dsp:txXfrm>
    </dsp:sp>
    <dsp:sp modelId="{12345314-738C-41A2-9C9D-C3EF1DFC2459}">
      <dsp:nvSpPr>
        <dsp:cNvPr id="0" name=""/>
        <dsp:cNvSpPr/>
      </dsp:nvSpPr>
      <dsp:spPr>
        <a:xfrm>
          <a:off x="0" y="2451"/>
          <a:ext cx="3979354" cy="1617668"/>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s-US" sz="3100" kern="1200"/>
            <a:t>Inscripción automática por parte de CMS</a:t>
          </a:r>
        </a:p>
      </dsp:txBody>
      <dsp:txXfrm>
        <a:off x="78968" y="81419"/>
        <a:ext cx="3821418" cy="1459732"/>
      </dsp:txXfrm>
    </dsp:sp>
    <dsp:sp modelId="{89DDC2F4-045D-41BE-BF5E-88DDBA384578}">
      <dsp:nvSpPr>
        <dsp:cNvPr id="0" name=""/>
        <dsp:cNvSpPr/>
      </dsp:nvSpPr>
      <dsp:spPr>
        <a:xfrm rot="5400000">
          <a:off x="6869491" y="-1027366"/>
          <a:ext cx="1294134" cy="70744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s-US" sz="2700" kern="1200" baseline="0"/>
            <a:t>Puede usar el programa LI NET de Medicare en el mostrador de la farmacia. </a:t>
          </a:r>
        </a:p>
      </dsp:txBody>
      <dsp:txXfrm rot="-5400000">
        <a:off x="3979354" y="1925945"/>
        <a:ext cx="7011234" cy="1167786"/>
      </dsp:txXfrm>
    </dsp:sp>
    <dsp:sp modelId="{D43E6734-228B-4BFD-A57E-1D7803E0CEEF}">
      <dsp:nvSpPr>
        <dsp:cNvPr id="0" name=""/>
        <dsp:cNvSpPr/>
      </dsp:nvSpPr>
      <dsp:spPr>
        <a:xfrm>
          <a:off x="0" y="1701003"/>
          <a:ext cx="3979354" cy="1617668"/>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es-US" sz="4000" kern="1200"/>
            <a:t>Uso en un Punto de Venta (POS)</a:t>
          </a:r>
        </a:p>
      </dsp:txBody>
      <dsp:txXfrm>
        <a:off x="78968" y="1779971"/>
        <a:ext cx="3821418" cy="1459732"/>
      </dsp:txXfrm>
    </dsp:sp>
    <dsp:sp modelId="{28BAE6C0-D575-4D45-B54C-4364ABE26636}">
      <dsp:nvSpPr>
        <dsp:cNvPr id="0" name=""/>
        <dsp:cNvSpPr/>
      </dsp:nvSpPr>
      <dsp:spPr>
        <a:xfrm rot="5400000">
          <a:off x="6869491" y="671185"/>
          <a:ext cx="1294134" cy="707440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200150">
            <a:lnSpc>
              <a:spcPct val="90000"/>
            </a:lnSpc>
            <a:spcBef>
              <a:spcPct val="0"/>
            </a:spcBef>
            <a:spcAft>
              <a:spcPct val="15000"/>
            </a:spcAft>
            <a:buChar char="••"/>
          </a:pPr>
          <a:r>
            <a:rPr lang="es-US" sz="2700" kern="1200" baseline="0"/>
            <a:t>Puede enviar recibos de farmacia (no un simple recibo de caja) para recetas ya pagas de su bolsillo durante los períodos elegibles.</a:t>
          </a:r>
        </a:p>
      </dsp:txBody>
      <dsp:txXfrm rot="-5400000">
        <a:off x="3979354" y="3624496"/>
        <a:ext cx="7011234" cy="1167786"/>
      </dsp:txXfrm>
    </dsp:sp>
    <dsp:sp modelId="{EA221970-4E52-4D96-9D52-DB784FBD8966}">
      <dsp:nvSpPr>
        <dsp:cNvPr id="0" name=""/>
        <dsp:cNvSpPr/>
      </dsp:nvSpPr>
      <dsp:spPr>
        <a:xfrm>
          <a:off x="0" y="3399555"/>
          <a:ext cx="3979354" cy="1617668"/>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rtl="0">
            <a:lnSpc>
              <a:spcPct val="90000"/>
            </a:lnSpc>
            <a:spcBef>
              <a:spcPct val="0"/>
            </a:spcBef>
            <a:spcAft>
              <a:spcPct val="35000"/>
            </a:spcAft>
          </a:pPr>
          <a:r>
            <a:rPr lang="es-US" sz="4000" kern="1200"/>
            <a:t>Envío de un recibo</a:t>
          </a:r>
        </a:p>
      </dsp:txBody>
      <dsp:txXfrm>
        <a:off x="78968" y="3478523"/>
        <a:ext cx="3821418" cy="145973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CCB6EDC4-4B3F-6948-B71B-1CB10AB2DC17}" type="datetimeFigureOut">
              <a:rPr lang="en-US" smtClean="0"/>
              <a:t>06/03/2021</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6288" y="341313"/>
            <a:ext cx="5762625" cy="3241675"/>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53" tIns="48327" rIns="96653" bIns="48327"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pubs/pdf/11400-Withholding-Medicare-Drug-Premium.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ncoa.org/article/donut-hole-part-d" TargetMode="External"/><Relationship Id="rId4" Type="http://schemas.openxmlformats.org/officeDocument/2006/relationships/hyperlink" Target="https://www.shiptacenter.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sa.gov/forms/ssa-44-ex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claims-appeals/how-do-i-file-an-appea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cfr.gov/cgi-bin/text-idx?SID=69b9803f5e5373236924daa0bc6f4c5f&amp;mc=true&amp;node=se42.3.423_1100&amp;rgn=div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cms.gov/Medicare/Prescription-Drug-Coverage/PrescriptionDrugCovContra/Downloads/Part-D-Benefits-Manual-Chapter-6.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cfr.gov/cgi-bin/text-idx?SID=2d3b7366dd3d10f6be658cc29e27eff9&amp;mc=true&amp;node=pt42.3.423&amp;rgn=div5#se42.3.423_112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re.gov/drug-coverage-part-d/what-medicare-part-d-drug-plans-cover/medication-therapy-management-programs-for-complex-health-need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cms.gov/files/document/memo-contract-year-2021-medication-therapy-management-mtm-program-submission-v-052220.pdf" TargetMode="External"/><Relationship Id="rId4" Type="http://schemas.openxmlformats.org/officeDocument/2006/relationships/hyperlink" Target="http://www.cms.gov/Medicare/Prescription-Drug-Coverage/PrescriptionDrugCovContra/Downloads/Chapter7.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ms.gov/files/document/cy2021-pdp-enrollment-and-disenrollment-guidance.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ms.gov/files/document/cy2021-pdp-enrollment-and-disenrollment-guidance.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medicare.gov/Pubs/pdf/11109-Your-Guide-to-Medicare-Prescrip-Drug-Cov.pdf" TargetMode="External"/><Relationship Id="rId4" Type="http://schemas.openxmlformats.org/officeDocument/2006/relationships/hyperlink" Target="https://www.shiptacenter.org/"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edicare.gov/plan-compare/#/?lang=es&amp;year=2021"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innovation.cms.gov/innovation-models/part-d-savings-model"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socialsecurity.gov/benefits/medicare/prescriptionhelp/"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secure.ssa.gov/i1020/start" TargetMode="External"/><Relationship Id="rId4" Type="http://schemas.openxmlformats.org/officeDocument/2006/relationships/hyperlink" Target="https://aspe.hhs.gov/poverty-guidelines"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ms.gov/files/document/2021-lis-resource-limits-memo.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dit.medicare.gov/forms-help-resources/mail-you-get-about-medicare/auto-enrollment-notic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edit.medicare.gov/forms-help-resources/mail-you-get-about-medicare/facilitated-enrollment-notic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mailto:linetoutreach@humana.com"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humana.com/provider/pharmacy-resources/medicare-limited-income-net-program"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edit.medicare.gov/forms-help-resources/mail-you-get-about-medicare/reassignment-notice-premium-increase"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www.cms.gov/files/document/regional-rates-and-benchmarks-2021.pdf"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edit.medicare.gov/forms-help-resources/mail-you-get-about-medicare/reassignment-notice-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edit.medicare.gov/forms-help-resources/mail-you-get-about-medicare/reassignment-notice-premium-increase" TargetMode="External"/><Relationship Id="rId4" Type="http://schemas.openxmlformats.org/officeDocument/2006/relationships/hyperlink" Target="https://edit.medicare.gov/forms-help-resources/mail-you-get-about-medicare/medicare-advantage-ma-plan-reassignment-notice" TargetMode="Externa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it.medicare.gov/forms-help-resources/mail-you-get-about-medicare/loss-of-deemed-status-notice" TargetMode="External"/><Relationship Id="rId2" Type="http://schemas.openxmlformats.org/officeDocument/2006/relationships/slide" Target="../slides/slide75.xml"/><Relationship Id="rId1" Type="http://schemas.openxmlformats.org/officeDocument/2006/relationships/notesMaster" Target="../notesMasters/notesMaster1.xml"/><Relationship Id="rId5" Type="http://schemas.openxmlformats.org/officeDocument/2006/relationships/hyperlink" Target="https://edit.medicare.gov/forms-help-resources/mail-you-get-about-medicare/change-extra-help-copayment-notice" TargetMode="External"/><Relationship Id="rId4" Type="http://schemas.openxmlformats.org/officeDocument/2006/relationships/hyperlink" Target="https://edit.medicare.gov/forms-help-resources/mail-you-get-about-medicare/deemed-status-notice"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cms.gov/medicare/appeals-and-grievances/medprescriptdrugapplgriev/forms.html"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www.medicarepartdappeals.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index.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www.cms.gov/Medicare/CMS-Forms/CMS-Forms/CMS-Forms-Items/CMS012207.html"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Pubs/pdf/11333-Outpatient-Self-Administered-Drug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47777" y="4293415"/>
            <a:ext cx="5982208" cy="4666340"/>
          </a:xfrm>
        </p:spPr>
        <p:txBody>
          <a:bodyPr/>
          <a:lstStyle/>
          <a:p>
            <a:pPr marL="0" indent="0" defTabSz="966529">
              <a:spcBef>
                <a:spcPts val="634"/>
              </a:spcBef>
              <a:buNone/>
              <a:defRPr/>
            </a:pPr>
            <a:r>
              <a:rPr lang="es-US" dirty="0">
                <a:solidFill>
                  <a:prstClr val="black"/>
                </a:solidFill>
              </a:rPr>
              <a:t>Este módulo de capacitación fue desarrollado y aprobado por los Centros de Servicios de Medicare y Medicaid (CMS), la agencia federal que administra Medicare, Medicaid, el Programa de Seguro Médico para Niños (CHIP) y el Mercado de Seguros Médicos. </a:t>
            </a:r>
          </a:p>
          <a:p>
            <a:pPr marL="0" indent="0" defTabSz="966529">
              <a:spcBef>
                <a:spcPts val="634"/>
              </a:spcBef>
              <a:buNone/>
              <a:defRPr/>
            </a:pPr>
            <a:r>
              <a:rPr lang="es-US" dirty="0">
                <a:solidFill>
                  <a:prstClr val="black"/>
                </a:solidFill>
              </a:rPr>
              <a:t>La información en este módulo era correcta a mayo de 2021. Para consultar una versión actualizada, visite </a:t>
            </a:r>
            <a:r>
              <a:rPr lang="es-US" dirty="0">
                <a:solidFill>
                  <a:prstClr val="black"/>
                </a:solidFill>
                <a:hlinkClick r:id="rId3"/>
              </a:rPr>
              <a:t>CMSnationaltrainingprogram.cms.gov</a:t>
            </a:r>
            <a:r>
              <a:rPr lang="es-US" dirty="0">
                <a:solidFill>
                  <a:prstClr val="black"/>
                </a:solidFill>
              </a:rPr>
              <a:t>. </a:t>
            </a:r>
          </a:p>
          <a:p>
            <a:pPr marL="0" indent="0" defTabSz="966529">
              <a:spcBef>
                <a:spcPts val="634"/>
              </a:spcBef>
              <a:buNone/>
              <a:defRPr/>
            </a:pPr>
            <a:r>
              <a:rPr lang="es-US" dirty="0">
                <a:solidFill>
                  <a:prstClr val="black"/>
                </a:solidFill>
              </a:rPr>
              <a:t>El Programa de Capacitación Nacional de los CMS proporciona esta información como un recurso para nuestros colaboradores. El presente no es un documento legal, ni tiene fines de prensa. La prensa puede comunicarse con la oficina de prensa de CMS en </a:t>
            </a:r>
            <a:r>
              <a:rPr lang="es-US" dirty="0">
                <a:solidFill>
                  <a:prstClr val="black"/>
                </a:solidFill>
                <a:hlinkClick r:id="rId4"/>
              </a:rPr>
              <a:t>press@cms.hhs.gov</a:t>
            </a:r>
            <a:r>
              <a:rPr lang="es-US" dirty="0">
                <a:solidFill>
                  <a:prstClr val="black"/>
                </a:solidFill>
              </a:rPr>
              <a:t>. La orientación legal oficial del Programa Medicare está contenida en los estatutos, reglamentos y resoluciones pertinentes.</a:t>
            </a:r>
          </a:p>
          <a:p>
            <a:pPr marL="0" indent="0" defTabSz="966529">
              <a:spcBef>
                <a:spcPts val="634"/>
              </a:spcBef>
              <a:buNone/>
              <a:defRPr/>
            </a:pPr>
            <a:r>
              <a:rPr lang="es-US" dirty="0">
                <a:solidFill>
                  <a:prstClr val="black"/>
                </a:solidFill>
              </a:rPr>
              <a:t>Esta comunicación fue impresa, publicada o producida y difundida a expensas de los contribuyentes de los EE. UU.</a:t>
            </a:r>
          </a:p>
          <a:p>
            <a:pPr marL="0" indent="0" defTabSz="966529">
              <a:spcBef>
                <a:spcPts val="634"/>
              </a:spcBef>
              <a:buNone/>
              <a:defRPr/>
            </a:pPr>
            <a:r>
              <a:rPr lang="es-US" dirty="0"/>
              <a:t>HEALTH INSURANCE MARKETPLACE</a:t>
            </a:r>
            <a:r>
              <a:rPr lang="es-US" dirty="0">
                <a:solidFill>
                  <a:prstClr val="black"/>
                </a:solidFill>
              </a:rPr>
              <a:t>®</a:t>
            </a:r>
            <a:r>
              <a:rPr lang="es-US" dirty="0"/>
              <a:t> (Mercado de Seguros Médicos) es una marca de servicio registrada del Departamento de Salud y Servicios Humanos de los EE. UU. (HHS). </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Compruebe su conocimiento: Pregunta 1</a:t>
            </a:r>
          </a:p>
          <a:p>
            <a:pPr marL="0" indent="0" defTabSz="966529">
              <a:spcBef>
                <a:spcPts val="634"/>
              </a:spcBef>
              <a:buNone/>
              <a:defRPr/>
            </a:pPr>
            <a:r>
              <a:rPr lang="es-US" dirty="0">
                <a:solidFill>
                  <a:prstClr val="black"/>
                </a:solidFill>
              </a:rPr>
              <a:t>¿Qué parte de Medicare paga medicamentos utilizados en centros de cuidados paliativos para el control de síntomas y el alivio del dolor?</a:t>
            </a:r>
          </a:p>
          <a:p>
            <a:pPr marL="241570" indent="-241570" defTabSz="966529">
              <a:spcBef>
                <a:spcPts val="634"/>
              </a:spcBef>
              <a:buFont typeface="+mj-lt"/>
              <a:buAutoNum type="alphaLcPeriod"/>
              <a:defRPr/>
            </a:pPr>
            <a:r>
              <a:rPr lang="es-US" dirty="0">
                <a:solidFill>
                  <a:prstClr val="black"/>
                </a:solidFill>
              </a:rPr>
              <a:t>Parte A (Seguro de hospital)</a:t>
            </a:r>
          </a:p>
          <a:p>
            <a:pPr marL="241570" indent="-241570" defTabSz="966529">
              <a:spcBef>
                <a:spcPts val="634"/>
              </a:spcBef>
              <a:buFont typeface="+mj-lt"/>
              <a:buAutoNum type="alphaLcPeriod"/>
              <a:defRPr/>
            </a:pPr>
            <a:r>
              <a:rPr lang="es-US" dirty="0">
                <a:solidFill>
                  <a:prstClr val="black"/>
                </a:solidFill>
              </a:rPr>
              <a:t>Parte B (Seguro Médico)</a:t>
            </a:r>
          </a:p>
          <a:p>
            <a:pPr marL="241570" indent="-241570" defTabSz="966529">
              <a:spcBef>
                <a:spcPts val="634"/>
              </a:spcBef>
              <a:buFont typeface="+mj-lt"/>
              <a:buAutoNum type="alphaLcPeriod"/>
              <a:defRPr/>
            </a:pPr>
            <a:r>
              <a:rPr lang="es-US" dirty="0">
                <a:solidFill>
                  <a:prstClr val="black"/>
                </a:solidFill>
              </a:rPr>
              <a:t>Parte D (Cobertura de Medicare para medicamentos)</a:t>
            </a:r>
          </a:p>
          <a:p>
            <a:pPr marL="241570" indent="-241570" defTabSz="966529">
              <a:spcBef>
                <a:spcPts val="634"/>
              </a:spcBef>
              <a:buFont typeface="+mj-lt"/>
              <a:buAutoNum type="alphaLcPeriod"/>
              <a:defRPr/>
            </a:pPr>
            <a:r>
              <a:rPr lang="es-US" dirty="0">
                <a:solidFill>
                  <a:prstClr val="black"/>
                </a:solidFill>
              </a:rPr>
              <a:t>Ninguna de las anteriores</a:t>
            </a:r>
          </a:p>
          <a:p>
            <a:pPr marL="0" indent="0" defTabSz="966529">
              <a:spcBef>
                <a:spcPts val="634"/>
              </a:spcBef>
              <a:buNone/>
              <a:defRPr/>
            </a:pPr>
            <a:r>
              <a:rPr lang="es-US" b="1" dirty="0">
                <a:solidFill>
                  <a:prstClr val="black"/>
                </a:solidFill>
              </a:rPr>
              <a:t>RESPUESTA</a:t>
            </a:r>
            <a:r>
              <a:rPr lang="es-US" dirty="0">
                <a:solidFill>
                  <a:prstClr val="black"/>
                </a:solidFill>
              </a:rPr>
              <a:t>: </a:t>
            </a:r>
            <a:r>
              <a:rPr lang="es-US" b="1" dirty="0">
                <a:solidFill>
                  <a:prstClr val="black"/>
                </a:solidFill>
              </a:rPr>
              <a:t>a. Parte A</a:t>
            </a:r>
          </a:p>
          <a:p>
            <a:pPr marL="0" indent="0" defTabSz="966529">
              <a:spcBef>
                <a:spcPts val="634"/>
              </a:spcBef>
              <a:buNone/>
              <a:defRPr/>
            </a:pPr>
            <a:r>
              <a:rPr lang="es-US" dirty="0">
                <a:solidFill>
                  <a:prstClr val="black"/>
                </a:solidFill>
              </a:rPr>
              <a:t>Puede recibir medicamentos para el control de síntomas o el alivio del dolor mientras recibe cuidados paliativos cubiertos por la Parte A. Le pueden cobrar hasta $5 por cada medicamento recetado para pacientes ambulatorios u otros productos similares para el alivio del dolor y el control de síntomas. </a:t>
            </a:r>
          </a:p>
          <a:p>
            <a:pPr marL="0" indent="0" defTabSz="966529">
              <a:spcBef>
                <a:spcPts val="634"/>
              </a:spcBef>
              <a:buNone/>
              <a:defRPr/>
            </a:pPr>
            <a:r>
              <a:rPr lang="es-US" dirty="0">
                <a:solidFill>
                  <a:prstClr val="black"/>
                </a:solidFill>
              </a:rPr>
              <a:t>Los centros de cuidados paliativos deben prestar prácticamente toda la atención necesaria para personas con enfermedades terminales. Puesto que los cuidados paliativos están incluidos como beneficio en la Parte A, la Parte D no paga los medicamentos que la Parte A cubre mediante el pago diario que realiza al centro correspondiente. Para que un medicamento esté cubierto por la Parte D (a diferencia de la Parte A) para una persona con Medicare en un hospicio, el medicamento debe ser para un tratamiento no relacionado con la enfermedad terminal o afecciones relacionadas. </a:t>
            </a:r>
          </a:p>
        </p:txBody>
      </p:sp>
    </p:spTree>
    <p:extLst>
      <p:ext uri="{BB962C8B-B14F-4D97-AF65-F5344CB8AC3E}">
        <p14:creationId xmlns:p14="http://schemas.microsoft.com/office/powerpoint/2010/main" val="81595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Compruebe su conocimiento: Pregunta 2</a:t>
            </a:r>
          </a:p>
          <a:p>
            <a:pPr marL="0" indent="0" defTabSz="966529">
              <a:spcBef>
                <a:spcPts val="634"/>
              </a:spcBef>
              <a:buNone/>
              <a:defRPr/>
            </a:pPr>
            <a:r>
              <a:rPr lang="es-US" dirty="0">
                <a:solidFill>
                  <a:prstClr val="black"/>
                </a:solidFill>
              </a:rPr>
              <a:t>Cobertura de medicamentos de Medicare (Parte D) no cubre el costo de la vacuna contra la gripe/influenza, un servicio preventivo de inmunización.</a:t>
            </a:r>
          </a:p>
          <a:p>
            <a:pPr marL="241570" indent="-241570" defTabSz="966529">
              <a:spcBef>
                <a:spcPts val="634"/>
              </a:spcBef>
              <a:buFont typeface="+mj-lt"/>
              <a:buAutoNum type="alphaLcPeriod"/>
              <a:defRPr/>
            </a:pPr>
            <a:r>
              <a:rPr lang="es-US" dirty="0">
                <a:solidFill>
                  <a:prstClr val="black"/>
                </a:solidFill>
              </a:rPr>
              <a:t>Verdadero</a:t>
            </a:r>
          </a:p>
          <a:p>
            <a:pPr marL="241570" indent="-241570" defTabSz="966529">
              <a:spcBef>
                <a:spcPts val="634"/>
              </a:spcBef>
              <a:buFont typeface="+mj-lt"/>
              <a:buAutoNum type="alphaLcPeriod"/>
              <a:defRPr/>
            </a:pPr>
            <a:r>
              <a:rPr lang="es-US" dirty="0">
                <a:solidFill>
                  <a:prstClr val="black"/>
                </a:solidFill>
              </a:rPr>
              <a:t>Falso</a:t>
            </a:r>
          </a:p>
          <a:p>
            <a:pPr marL="0" indent="0" defTabSz="966529">
              <a:spcBef>
                <a:spcPts val="634"/>
              </a:spcBef>
              <a:buNone/>
              <a:defRPr/>
            </a:pPr>
            <a:r>
              <a:rPr lang="es-US" b="1" dirty="0">
                <a:solidFill>
                  <a:prstClr val="black"/>
                </a:solidFill>
              </a:rPr>
              <a:t>RESPUESTA</a:t>
            </a:r>
            <a:r>
              <a:rPr lang="es-US" dirty="0">
                <a:solidFill>
                  <a:prstClr val="black"/>
                </a:solidFill>
              </a:rPr>
              <a:t>: </a:t>
            </a:r>
            <a:r>
              <a:rPr lang="es-US" b="1" dirty="0">
                <a:solidFill>
                  <a:prstClr val="black"/>
                </a:solidFill>
              </a:rPr>
              <a:t>a. Verdadero </a:t>
            </a:r>
          </a:p>
          <a:p>
            <a:pPr marL="0" indent="0" defTabSz="966529">
              <a:spcBef>
                <a:spcPts val="634"/>
              </a:spcBef>
              <a:buNone/>
              <a:defRPr/>
            </a:pPr>
            <a:r>
              <a:rPr lang="es-US" dirty="0">
                <a:solidFill>
                  <a:prstClr val="black"/>
                </a:solidFill>
              </a:rPr>
              <a:t>La Parte B cubre ciertas vacunas como parte de los servicios preventivos cubiertos de Medicare. Si cumple con los criterios, la Parte B cubre la vacuna contra la gripe/influenza, una vacuna contra el neumococo (para prevenir ciertos tipos de neumonía), una vacuna contra la Hepatitis B (para personas con riesgo alto o intermedio) y otras vacunas (como la vacuna contra el tétanos) cuando la reciba para tratar una lesión o si ha estado expuesto directamente a una enfermedad o afección. </a:t>
            </a:r>
          </a:p>
        </p:txBody>
      </p:sp>
    </p:spTree>
    <p:extLst>
      <p:ext uri="{BB962C8B-B14F-4D97-AF65-F5344CB8AC3E}">
        <p14:creationId xmlns:p14="http://schemas.microsoft.com/office/powerpoint/2010/main" val="868814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2 proporciona información sobre los costos y beneficios de la cobertura de medicamentos de Medicare (Parte D). </a:t>
            </a:r>
          </a:p>
          <a:p>
            <a:endParaRPr lang="en-US" dirty="0"/>
          </a:p>
        </p:txBody>
      </p:sp>
    </p:spTree>
    <p:extLst>
      <p:ext uri="{BB962C8B-B14F-4D97-AF65-F5344CB8AC3E}">
        <p14:creationId xmlns:p14="http://schemas.microsoft.com/office/powerpoint/2010/main" val="107070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122495" lvl="1" indent="-122495" defTabSz="966529">
              <a:spcBef>
                <a:spcPts val="634"/>
              </a:spcBef>
              <a:buFont typeface="Wingdings" panose="05000000000000000000" pitchFamily="2" charset="2"/>
              <a:buChar char="§"/>
              <a:defRPr/>
            </a:pPr>
            <a:r>
              <a:rPr lang="es-US" dirty="0">
                <a:solidFill>
                  <a:prstClr val="black"/>
                </a:solidFill>
              </a:rPr>
              <a:t>La cobertura de medicamentos de Medicare se agrega a su cobertura de cuidado de la salud de Medicare. Ayuda a pagar medicamentos recetados necesarios por razones médicas, tanto de marca como genéricos. Las compañías de seguros y otras compañías privadas aprobadas por Medicare ofrecen planes de medicamentos de Medicare y planes de salud de Medicare con cobertura de medicamentos. Todas las personas con Medicare son elegibles para inscribirse en un plan de medicamentos de Medicare. Para obtener cobertura, debe inscribirse en un plan (la inscripción no es automática para la mayoría de la gente). </a:t>
            </a:r>
          </a:p>
          <a:p>
            <a:pPr marL="122495" lvl="1" indent="-122495" defTabSz="966529">
              <a:spcBef>
                <a:spcPts val="634"/>
              </a:spcBef>
              <a:buFont typeface="Wingdings" panose="05000000000000000000" pitchFamily="2" charset="2"/>
              <a:buChar char="§"/>
              <a:defRPr/>
            </a:pPr>
            <a:r>
              <a:rPr lang="es-US" dirty="0">
                <a:solidFill>
                  <a:prstClr val="black"/>
                </a:solidFill>
              </a:rPr>
              <a:t>Hay 2 formas principales de obtener su cobertura de medicamentos de Medicare.</a:t>
            </a:r>
          </a:p>
          <a:p>
            <a:pPr marL="244988" lvl="2" indent="-122495" defTabSz="966529">
              <a:spcBef>
                <a:spcPts val="634"/>
              </a:spcBef>
              <a:buSzTx/>
              <a:buFont typeface="Arial" panose="020B0604020202020204" pitchFamily="34" charset="0"/>
              <a:buChar char="•"/>
              <a:defRPr/>
            </a:pPr>
            <a:r>
              <a:rPr lang="es-US" dirty="0">
                <a:solidFill>
                  <a:prstClr val="black"/>
                </a:solidFill>
              </a:rPr>
              <a:t>Inscríbase a un plan de medicamentos de Medicare (también conocidos como PDP). Estos planes agregan cobertura de medicamentos a Original Medicare, algunos planes de costos de Medicare, algunos planes privados de pago por servicio (PFFS) de Medicare y planes de cuentas de ahorros médicos de Medicare (MSA).</a:t>
            </a:r>
          </a:p>
          <a:p>
            <a:pPr marL="244988" lvl="2" indent="-122495" defTabSz="966529">
              <a:spcBef>
                <a:spcPts val="634"/>
              </a:spcBef>
              <a:buSzTx/>
              <a:buFont typeface="Arial" panose="020B0604020202020204" pitchFamily="34" charset="0"/>
              <a:buChar char="•"/>
              <a:defRPr/>
            </a:pPr>
            <a:r>
              <a:rPr lang="es-US" dirty="0">
                <a:solidFill>
                  <a:prstClr val="black"/>
                </a:solidFill>
              </a:rPr>
              <a:t>Inscríbase a un plan Medicare </a:t>
            </a:r>
            <a:r>
              <a:rPr lang="es-US" dirty="0" err="1">
                <a:solidFill>
                  <a:prstClr val="black"/>
                </a:solidFill>
              </a:rPr>
              <a:t>Advantage</a:t>
            </a:r>
            <a:r>
              <a:rPr lang="es-US" dirty="0">
                <a:solidFill>
                  <a:prstClr val="black"/>
                </a:solidFill>
              </a:rPr>
              <a:t> con cobertura de medicamentos u otro plan de salud de Medicare que incluya cobertura de medicamentos de Medicare. A través de estos planes podrá tener toda su cobertura Medicare, Parte A, Parte B, y su cobertura de medicamentos recetados.</a:t>
            </a:r>
          </a:p>
          <a:p>
            <a:pPr marL="0" indent="0" defTabSz="966529">
              <a:spcBef>
                <a:spcPts val="634"/>
              </a:spcBef>
              <a:buNone/>
              <a:defRPr/>
            </a:pPr>
            <a:r>
              <a:rPr lang="es-US" b="1" dirty="0">
                <a:solidFill>
                  <a:prstClr val="black"/>
                </a:solidFill>
              </a:rPr>
              <a:t>NOTA</a:t>
            </a:r>
            <a:r>
              <a:rPr lang="es-US" dirty="0">
                <a:solidFill>
                  <a:prstClr val="black"/>
                </a:solidFill>
              </a:rPr>
              <a:t>: Antes de 2006, algunas políticas de </a:t>
            </a:r>
            <a:r>
              <a:rPr lang="es-US" dirty="0" err="1">
                <a:solidFill>
                  <a:prstClr val="black"/>
                </a:solidFill>
              </a:rPr>
              <a:t>Medigap</a:t>
            </a:r>
            <a:r>
              <a:rPr lang="es-US" dirty="0">
                <a:solidFill>
                  <a:prstClr val="black"/>
                </a:solidFill>
              </a:rPr>
              <a:t> incluían cobertura de medicamentos recetados. Esto no se considera cobertura de medicamentos de Medicare.</a:t>
            </a:r>
          </a:p>
          <a:p>
            <a:endParaRPr lang="en-US" dirty="0"/>
          </a:p>
        </p:txBody>
      </p:sp>
    </p:spTree>
    <p:extLst>
      <p:ext uri="{BB962C8B-B14F-4D97-AF65-F5344CB8AC3E}">
        <p14:creationId xmlns:p14="http://schemas.microsoft.com/office/powerpoint/2010/main" val="165633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Los planes que brindan cobertura de medicamentos de Medicare pueden diferir entre sí en términos de qué medicamentos cubren, cuánto tiene que pagar y qué farmacias puede usar. Toda la cobertura de medicamentos de Medicare debe brindar al menos un nivel estándar de cobertura establecido por Medicare. Sin embargo, los planes ofrecen distintas combinaciones de cobertura y gastos compartidos. La mayoría de los planes continúan ofreciendo diferentes estructuras de beneficios, que incluyen “categorías” de copagos (pago de un monto determinado para todos los medicamentos de una categoría) o de coseguros (pago de un porcentaje del costo del medicamento), con diferentes costos para diferentes tipos de medicamentos. Los beneficios del plan y sus costos pueden cambiar cada año, por eso es importante que revise y compare sus opciones de plan una vez al año. </a:t>
            </a:r>
          </a:p>
          <a:p>
            <a:endParaRPr lang="en-US" dirty="0"/>
          </a:p>
        </p:txBody>
      </p:sp>
    </p:spTree>
    <p:extLst>
      <p:ext uri="{BB962C8B-B14F-4D97-AF65-F5344CB8AC3E}">
        <p14:creationId xmlns:p14="http://schemas.microsoft.com/office/powerpoint/2010/main" val="3993707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costos de la cobertura de medicamentos dependerán del plan que elija y de algunos otros factores, como qué medicamentos usa, si va a una farmacia de la red de su plan y si recibe Ayuda Adicional para pagar los costos de sus medicamentos. </a:t>
            </a:r>
          </a:p>
          <a:p>
            <a:pPr marL="0" indent="0" defTabSz="966529">
              <a:spcBef>
                <a:spcPts val="634"/>
              </a:spcBef>
              <a:buNone/>
              <a:defRPr/>
            </a:pPr>
            <a:r>
              <a:rPr lang="es-US" dirty="0">
                <a:solidFill>
                  <a:prstClr val="black"/>
                </a:solidFill>
              </a:rPr>
              <a:t>La mayoría de las personas pagarán una prima mensual por la cobertura de medicamentos de Medicare. También pagará una parte de sus costos de receta, lo que incluye un deducible (si correspondiese), copagos y/o </a:t>
            </a:r>
            <a:r>
              <a:rPr lang="es-US" dirty="0" err="1">
                <a:solidFill>
                  <a:prstClr val="black"/>
                </a:solidFill>
              </a:rPr>
              <a:t>coseguro</a:t>
            </a:r>
            <a:r>
              <a:rPr lang="es-US" dirty="0">
                <a:solidFill>
                  <a:prstClr val="black"/>
                </a:solidFill>
              </a:rPr>
              <a:t>. </a:t>
            </a:r>
          </a:p>
          <a:p>
            <a:pPr marL="0" indent="0" defTabSz="966529">
              <a:spcBef>
                <a:spcPts val="634"/>
              </a:spcBef>
              <a:buNone/>
              <a:defRPr/>
            </a:pPr>
            <a:r>
              <a:rPr lang="es-US" dirty="0">
                <a:solidFill>
                  <a:prstClr val="black"/>
                </a:solidFill>
              </a:rPr>
              <a:t>Puede elegir cómo desea que se le facture cuando se inscriba en el plan. Una opción es que su prima sea deducida de su pago mensual de la Seguridad Social o de la Junta de Retiro Ferroviario (RRB). Comuníquese con su plan (no con el Seguro Social o RRB). Su primera deducción en general tomará 3 meses y probablemente le deducirán 3 meses de prima juntos. Luego le deducirán una prima por mes. </a:t>
            </a:r>
          </a:p>
          <a:p>
            <a:pPr marL="0" indent="0" defTabSz="966529">
              <a:spcBef>
                <a:spcPts val="634"/>
              </a:spcBef>
              <a:buNone/>
              <a:defRPr/>
            </a:pPr>
            <a:r>
              <a:rPr lang="es-US" dirty="0">
                <a:solidFill>
                  <a:prstClr val="black"/>
                </a:solidFill>
              </a:rPr>
              <a:t>Si cambia de plan, puede ver un retraso en la retención de primas. Si ya no quiere que le deduzcan las primas y prefiere que se las facturen directamente, contacte a su plan de medicamentos de Medicare. Para información adicional, visite </a:t>
            </a:r>
            <a:r>
              <a:rPr lang="es-US" dirty="0">
                <a:solidFill>
                  <a:prstClr val="black"/>
                </a:solidFill>
                <a:hlinkClick r:id="rId3"/>
              </a:rPr>
              <a:t>Medicare.gov/pubs/</a:t>
            </a:r>
            <a:r>
              <a:rPr lang="es-US" dirty="0" err="1">
                <a:solidFill>
                  <a:prstClr val="black"/>
                </a:solidFill>
                <a:hlinkClick r:id="rId3"/>
              </a:rPr>
              <a:t>pdf</a:t>
            </a:r>
            <a:r>
              <a:rPr lang="es-US" dirty="0">
                <a:solidFill>
                  <a:prstClr val="black"/>
                </a:solidFill>
                <a:hlinkClick r:id="rId3"/>
              </a:rPr>
              <a:t>/11400-Withholding-Medicare-Drug-Premium.pdf</a:t>
            </a:r>
            <a:r>
              <a:rPr lang="es-US" dirty="0">
                <a:solidFill>
                  <a:prstClr val="black"/>
                </a:solidFill>
              </a:rPr>
              <a:t>.</a:t>
            </a:r>
          </a:p>
          <a:p>
            <a:pPr marL="0" lvl="1" defTabSz="966529">
              <a:spcBef>
                <a:spcPts val="634"/>
              </a:spcBef>
              <a:defRPr/>
            </a:pPr>
            <a:r>
              <a:rPr lang="es-US" dirty="0">
                <a:solidFill>
                  <a:prstClr val="black"/>
                </a:solidFill>
              </a:rPr>
              <a:t>En 2021, una vez que usted y su plan hayan gastado $4,130 en medicamentos cubiertos, se encuentra en la brecha de cobertura (también llamada el "agujero de la rosca"). La brecha de cobertura es un límite temporal sobre lo que cubrirá el plan de medicamentos. Usted deja la brecha de cobertura una vez que haya gastado $6,550 y automáticamente obtiene cobertura de catástrofe. Si recibe Ayuda Adicional, no entrará en el período sin cobertura.</a:t>
            </a:r>
            <a:r>
              <a:rPr lang="es-US" baseline="0" dirty="0">
                <a:solidFill>
                  <a:prstClr val="black"/>
                </a:solidFill>
              </a:rPr>
              <a:t> </a:t>
            </a:r>
            <a:r>
              <a:rPr lang="es-US" dirty="0">
                <a:solidFill>
                  <a:prstClr val="black"/>
                </a:solidFill>
              </a:rPr>
              <a:t>Esta presentación discutirá la brecha de cobertura más adelante en detalle. </a:t>
            </a:r>
          </a:p>
          <a:p>
            <a:endParaRPr lang="en-US" dirty="0"/>
          </a:p>
        </p:txBody>
      </p:sp>
    </p:spTree>
    <p:extLst>
      <p:ext uri="{BB962C8B-B14F-4D97-AF65-F5344CB8AC3E}">
        <p14:creationId xmlns:p14="http://schemas.microsoft.com/office/powerpoint/2010/main" val="176821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74301"/>
          </a:xfrm>
        </p:spPr>
        <p:txBody>
          <a:bodyPr/>
          <a:lstStyle/>
          <a:p>
            <a:pPr marL="0" indent="0" defTabSz="966529">
              <a:spcBef>
                <a:spcPts val="634"/>
              </a:spcBef>
              <a:buNone/>
              <a:defRPr/>
            </a:pPr>
            <a:r>
              <a:rPr lang="es-US" sz="1000" dirty="0">
                <a:solidFill>
                  <a:prstClr val="black"/>
                </a:solidFill>
              </a:rPr>
              <a:t>Este es un ejemplo que muestra lo que pagaría cada año en un plan Medicare para medicamentos. No todos los planes tienen este mismo diseño. Los costos de su plan de medicamentos pueden variar. </a:t>
            </a:r>
          </a:p>
          <a:p>
            <a:pPr marL="0" indent="0" defTabSz="966529">
              <a:spcBef>
                <a:spcPts val="634"/>
              </a:spcBef>
              <a:buNone/>
              <a:defRPr/>
            </a:pPr>
            <a:r>
              <a:rPr lang="es-US" sz="1000" dirty="0">
                <a:solidFill>
                  <a:prstClr val="black"/>
                </a:solidFill>
              </a:rPr>
              <a:t>Prima mensual: La mayoría de los planes para medicamentos cobran una tarifa mensual que varía de un plan a otro. Usted paga esto además de la prima de la Parte B (si tiene Parte B). Si pertenece a un MA-PD, la prima mensual del plan puede incluir un monto por la cobertura de medicamentos. </a:t>
            </a:r>
          </a:p>
          <a:p>
            <a:pPr marL="0" indent="0" defTabSz="966529">
              <a:spcBef>
                <a:spcPts val="634"/>
              </a:spcBef>
              <a:buNone/>
              <a:defRPr/>
            </a:pPr>
            <a:r>
              <a:rPr lang="es-US" sz="1000" dirty="0">
                <a:solidFill>
                  <a:prstClr val="black"/>
                </a:solidFill>
              </a:rPr>
              <a:t>Deducible anual (usted paga hasta $445 en 2021): Este es el importe que paga cada año por sus medicamentos recetados antes de que su plan comience a pagar. Los montos deducibles son diferentes para cada plan, pero los planes de medicamentos de Medicare no pueden tener un deducible de más de $445 en 2021. En 2021, la mayoría de los deducibles de los planes son menos que el máximo de $445 y algunos planes de medicamentos no tienen deducibles. </a:t>
            </a:r>
          </a:p>
          <a:p>
            <a:pPr marL="0" indent="0" defTabSz="966529">
              <a:spcBef>
                <a:spcPts val="634"/>
              </a:spcBef>
              <a:buNone/>
              <a:defRPr/>
            </a:pPr>
            <a:r>
              <a:rPr lang="es-US" sz="1000" dirty="0">
                <a:solidFill>
                  <a:prstClr val="black"/>
                </a:solidFill>
              </a:rPr>
              <a:t>Fase de cobertura inicial: los copagos o </a:t>
            </a:r>
            <a:r>
              <a:rPr lang="es-US" sz="1000" dirty="0" err="1">
                <a:solidFill>
                  <a:prstClr val="black"/>
                </a:solidFill>
              </a:rPr>
              <a:t>coseguro</a:t>
            </a:r>
            <a:r>
              <a:rPr lang="es-US" sz="1000" dirty="0">
                <a:solidFill>
                  <a:prstClr val="black"/>
                </a:solidFill>
              </a:rPr>
              <a:t> son los montos que paga por sus recetas cubiertas después de pagar el deducible (si el plan tiene uno). Usted paga su parte y el plan para medicamentos paga su parte por los medicamentos cubiertos.</a:t>
            </a:r>
          </a:p>
          <a:p>
            <a:pPr marL="0" indent="0" defTabSz="966529">
              <a:spcBef>
                <a:spcPts val="634"/>
              </a:spcBef>
              <a:buNone/>
              <a:defRPr/>
            </a:pPr>
            <a:r>
              <a:rPr lang="es-US" sz="1000" dirty="0">
                <a:solidFill>
                  <a:prstClr val="black"/>
                </a:solidFill>
              </a:rPr>
              <a:t>Brecha de cobertura: La brecha de cobertura comienza después de que usted y su plan de medicamentos han gastado cierta cantidad de dinero en medicamentos cubiertos ($4,130 en 2021). En 2021, una vez que ingresa a la brecha de cobertura, usted paga 25% del costo del plan por sus medicamentos de marca cubiertos y 25% del costo del plan por los medicamentos genéricos cubiertos (se puede incluir una tasa de despacho) hasta que llegue al final de la brecha de cobertura. Ciertos costos cuentan para que logre salir de la brecha de cobertura, incluso su deducible anual, los </a:t>
            </a:r>
            <a:r>
              <a:rPr lang="es-US" sz="1000" dirty="0" err="1">
                <a:solidFill>
                  <a:prstClr val="black"/>
                </a:solidFill>
              </a:rPr>
              <a:t>coseguros</a:t>
            </a:r>
            <a:r>
              <a:rPr lang="es-US" sz="1000" dirty="0">
                <a:solidFill>
                  <a:prstClr val="black"/>
                </a:solidFill>
              </a:rPr>
              <a:t> y copagos, el descuento que le hacen sobre medicamentos de marca cubiertos en la brecha y lo que paga en la brecha. Sin embargo, la prima del plan de medicamentos, lo que usted paga por medicamentos que no están cubiertos, lo que el plan de medicamentos paga del costo del medicamento (5% en 2021 para medicamentos cubiertos de marca y 75% para medicamentos cubiertos genéricos mientras se encuentra en la brecha de cobertura) y cualquier porción de la tarifa de despacho que paga el plan no cuentan para que logre salir de la brecha de cobertura. </a:t>
            </a:r>
          </a:p>
          <a:p>
            <a:pPr marL="0" indent="0" defTabSz="966529">
              <a:spcBef>
                <a:spcPts val="634"/>
              </a:spcBef>
              <a:buNone/>
              <a:defRPr/>
            </a:pPr>
            <a:r>
              <a:rPr lang="es-US" sz="1000" dirty="0">
                <a:solidFill>
                  <a:prstClr val="black"/>
                </a:solidFill>
              </a:rPr>
              <a:t>Cobertura de catástrofe: Una vez que alcance su límite de bolsillo ($6,550 en 2021), saldrá de la brecha de cobertura y automáticamente tendrá cobertura de catástrofe, con la que puede pagar solo un pequeño </a:t>
            </a:r>
            <a:r>
              <a:rPr lang="es-US" sz="1000" dirty="0" err="1">
                <a:solidFill>
                  <a:prstClr val="black"/>
                </a:solidFill>
              </a:rPr>
              <a:t>coseguro</a:t>
            </a:r>
            <a:r>
              <a:rPr lang="es-US" sz="1000" dirty="0">
                <a:solidFill>
                  <a:prstClr val="black"/>
                </a:solidFill>
              </a:rPr>
              <a:t> o copago por medicamentos cubiertos por el resto del año. </a:t>
            </a:r>
          </a:p>
          <a:p>
            <a:pPr marL="0" indent="0" defTabSz="966529">
              <a:spcBef>
                <a:spcPts val="634"/>
              </a:spcBef>
              <a:buNone/>
              <a:defRPr/>
            </a:pPr>
            <a:r>
              <a:rPr lang="es-US" sz="1000" b="1" dirty="0">
                <a:solidFill>
                  <a:prstClr val="black"/>
                </a:solidFill>
              </a:rPr>
              <a:t>NOTA</a:t>
            </a:r>
            <a:r>
              <a:rPr lang="es-US" sz="1000" dirty="0">
                <a:solidFill>
                  <a:prstClr val="black"/>
                </a:solidFill>
              </a:rPr>
              <a:t>: Si recibe Ayuda Adicional, no deberá afrontar algunos de estos costos.</a:t>
            </a:r>
          </a:p>
          <a:p>
            <a:pPr marL="0" indent="0" defTabSz="966529">
              <a:spcBef>
                <a:spcPts val="634"/>
              </a:spcBef>
              <a:buNone/>
              <a:defRPr/>
            </a:pPr>
            <a:r>
              <a:rPr lang="es-US" sz="1000" dirty="0">
                <a:solidFill>
                  <a:prstClr val="black"/>
                </a:solidFill>
              </a:rPr>
              <a:t>Puede visitar el Buscador de planes de Medicare en </a:t>
            </a:r>
            <a:r>
              <a:rPr lang="es-US" sz="1000" dirty="0">
                <a:hlinkClick r:id="rId3"/>
              </a:rPr>
              <a:t>Medicare.gov/plan-compare</a:t>
            </a:r>
            <a:r>
              <a:rPr lang="es-US" sz="1000" dirty="0">
                <a:solidFill>
                  <a:prstClr val="black"/>
                </a:solidFill>
              </a:rPr>
              <a:t> para comparar el costo de los planes en su área. Para obtener ayuda para comparar los costos del plan, comuníquese con su Programa Estatal de Asistencia sobre Seguros de Salud (SHIP) al </a:t>
            </a:r>
            <a:r>
              <a:rPr lang="es-US" sz="1000" dirty="0">
                <a:solidFill>
                  <a:prstClr val="black"/>
                </a:solidFill>
                <a:hlinkClick r:id="rId4"/>
              </a:rPr>
              <a:t>shiptacenter.org</a:t>
            </a:r>
            <a:r>
              <a:rPr lang="es-US" sz="1000" dirty="0">
                <a:solidFill>
                  <a:prstClr val="black"/>
                </a:solidFill>
              </a:rPr>
              <a:t>.</a:t>
            </a:r>
          </a:p>
          <a:p>
            <a:pPr marL="0" indent="0" defTabSz="966529">
              <a:spcBef>
                <a:spcPts val="634"/>
              </a:spcBef>
              <a:buNone/>
              <a:defRPr/>
            </a:pPr>
            <a:r>
              <a:rPr lang="es-US" sz="1000" dirty="0"/>
              <a:t>El Consejo Nacional sobre el Envejecimiento (NCOA) tiene una infografía para mostrar quién paga por la cobertura de Medicare en</a:t>
            </a:r>
            <a:r>
              <a:rPr lang="es-US" sz="1000" dirty="0">
                <a:solidFill>
                  <a:prstClr val="black"/>
                </a:solidFill>
              </a:rPr>
              <a:t> 2021 en </a:t>
            </a:r>
            <a:r>
              <a:rPr lang="es-US" sz="1000" dirty="0">
                <a:hlinkClick r:id="rId5"/>
              </a:rPr>
              <a:t>ncoa.org/</a:t>
            </a:r>
            <a:r>
              <a:rPr lang="es-US" sz="1000" dirty="0" err="1">
                <a:hlinkClick r:id="rId5"/>
              </a:rPr>
              <a:t>article</a:t>
            </a:r>
            <a:r>
              <a:rPr lang="es-US" sz="1000" dirty="0">
                <a:hlinkClick r:id="rId5"/>
              </a:rPr>
              <a:t>/donut-</a:t>
            </a:r>
            <a:r>
              <a:rPr lang="es-US" sz="1000" dirty="0" err="1">
                <a:hlinkClick r:id="rId5"/>
              </a:rPr>
              <a:t>hole</a:t>
            </a:r>
            <a:r>
              <a:rPr lang="es-US" sz="1000" dirty="0">
                <a:hlinkClick r:id="rId5"/>
              </a:rPr>
              <a:t>-</a:t>
            </a:r>
            <a:r>
              <a:rPr lang="es-US" sz="1000" dirty="0" err="1">
                <a:hlinkClick r:id="rId5"/>
              </a:rPr>
              <a:t>part</a:t>
            </a:r>
            <a:r>
              <a:rPr lang="es-US" sz="1000" dirty="0">
                <a:hlinkClick r:id="rId5"/>
              </a:rPr>
              <a:t>-d</a:t>
            </a:r>
            <a:r>
              <a:rPr lang="es-US" sz="1000" dirty="0"/>
              <a:t>.</a:t>
            </a:r>
          </a:p>
          <a:p>
            <a:pPr marL="0" indent="0" defTabSz="966529">
              <a:spcBef>
                <a:spcPts val="634"/>
              </a:spcBef>
              <a:buNone/>
              <a:defRPr/>
            </a:pPr>
            <a:endParaRPr lang="en-US" sz="1000" dirty="0">
              <a:solidFill>
                <a:prstClr val="black"/>
              </a:solidFill>
            </a:endParaRPr>
          </a:p>
          <a:p>
            <a:endParaRPr lang="en-US" dirty="0"/>
          </a:p>
        </p:txBody>
      </p:sp>
    </p:spTree>
    <p:extLst>
      <p:ext uri="{BB962C8B-B14F-4D97-AF65-F5344CB8AC3E}">
        <p14:creationId xmlns:p14="http://schemas.microsoft.com/office/powerpoint/2010/main" val="41231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Un grupo pequeño, menos del 5% de todas las personas con Medicare, puede pagar una prima mensual más alta en función de sus ingresos (según lo informado en su declaración de impuestos del Servicio de Impuestos Internos (IRS) de hace 2 años), denominada cobertura de medicamentos de Medicare (Parte D ) Monto de ajuste mensual relacionado con los ingresos (IRMAA). Si sus ingresos están por encima de cierto límite, pagará un monto adicional además de la prima de su plan. El Seguro Social usa los datos de ingresos provenientes del IRS para averiguar si usted debe pagar una prima más elevada. Los límites de ingresos son los mismos como aquellos de la Parte B de IRMAA. Por lo general, el monto adicional se tomará de su cheque del Seguro Social. Si no tiene suficiente dinero en su cheque del Seguro Social, o no recibe un cheque del Seguro Social, Medicare o (si corresponde) la RRB le facturarán la cantidad adicional cada mes.</a:t>
            </a:r>
            <a:r>
              <a:rPr lang="es-US" baseline="0" dirty="0">
                <a:solidFill>
                  <a:prstClr val="black"/>
                </a:solidFill>
              </a:rPr>
              <a:t> </a:t>
            </a:r>
            <a:r>
              <a:rPr lang="es-US" dirty="0">
                <a:solidFill>
                  <a:prstClr val="black"/>
                </a:solidFill>
              </a:rPr>
              <a:t>Esto significa que pagará su plan cada mes por su prima mensual y pagará a Medicare o RRB cada mes por el monto de su IRMAA; en otras palabras, pagará el monto de la IRMAA de la Parte D directamente al gobierno y no a su plan. Esto también se aplica si usted obtiene cobertura de la Parte D a través de su empleador (pero no a través de un subsidio de medicamentos para jubilados u otra cobertura acreditable).</a:t>
            </a:r>
          </a:p>
          <a:p>
            <a:pPr marL="0" indent="0" defTabSz="966529">
              <a:spcBef>
                <a:spcPts val="634"/>
              </a:spcBef>
              <a:buNone/>
              <a:defRPr/>
            </a:pPr>
            <a:r>
              <a:rPr lang="es-US" dirty="0">
                <a:solidFill>
                  <a:prstClr val="black"/>
                </a:solidFill>
              </a:rPr>
              <a:t>Si no paga el IRMAA de la Parte D, su plan de medicamentos de Medicare cancelará su inscripción, incluso si obtiene su cobertura de la Parte D a través de un Plan Medicare </a:t>
            </a:r>
            <a:r>
              <a:rPr lang="es-US" dirty="0" err="1">
                <a:solidFill>
                  <a:prstClr val="black"/>
                </a:solidFill>
              </a:rPr>
              <a:t>Advantage</a:t>
            </a:r>
            <a:r>
              <a:rPr lang="es-US" dirty="0">
                <a:solidFill>
                  <a:prstClr val="black"/>
                </a:solidFill>
              </a:rPr>
              <a:t> o de un empleador. </a:t>
            </a:r>
          </a:p>
          <a:p>
            <a:pPr marL="0" indent="0" defTabSz="966529">
              <a:spcBef>
                <a:spcPts val="634"/>
              </a:spcBef>
              <a:buNone/>
              <a:defRPr/>
            </a:pPr>
            <a:r>
              <a:rPr lang="es-US" dirty="0">
                <a:solidFill>
                  <a:prstClr val="black"/>
                </a:solidFill>
              </a:rPr>
              <a:t>Si no paga el IRMAA de la Parte D, su plan de medicamentos de Medicare cancelará su inscripción, incluso si obtiene su cobertura de la Parte D a través de un Plan Medicare </a:t>
            </a:r>
            <a:r>
              <a:rPr lang="es-US" dirty="0" err="1">
                <a:solidFill>
                  <a:prstClr val="black"/>
                </a:solidFill>
              </a:rPr>
              <a:t>Advantage</a:t>
            </a:r>
            <a:r>
              <a:rPr lang="es-US" dirty="0">
                <a:solidFill>
                  <a:prstClr val="black"/>
                </a:solidFill>
              </a:rPr>
              <a:t> o de un empleador.</a:t>
            </a:r>
          </a:p>
          <a:p>
            <a:pPr marL="0" indent="0" defTabSz="966529">
              <a:spcBef>
                <a:spcPts val="634"/>
              </a:spcBef>
              <a:buNone/>
              <a:defRPr/>
            </a:pPr>
            <a:r>
              <a:rPr lang="es-US" dirty="0">
                <a:solidFill>
                  <a:prstClr val="black"/>
                </a:solidFill>
              </a:rPr>
              <a:t>Si tiene que pagar un monto adicional y no está de acuerdo (por ejemplo, en caso de experimentar un evento de vida que disminuya sus ingresos), llame al Seguro Social al 1-800-772-1213; TTY: al 1-800-325-0778. </a:t>
            </a:r>
          </a:p>
          <a:p>
            <a:pPr marL="0" indent="0">
              <a:buNone/>
            </a:pPr>
            <a:endParaRPr lang="en-US" dirty="0"/>
          </a:p>
        </p:txBody>
      </p:sp>
    </p:spTree>
    <p:extLst>
      <p:ext uri="{BB962C8B-B14F-4D97-AF65-F5344CB8AC3E}">
        <p14:creationId xmlns:p14="http://schemas.microsoft.com/office/powerpoint/2010/main" val="1600651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49"/>
              </a:spcBef>
              <a:buNone/>
              <a:defRPr/>
            </a:pPr>
            <a:r>
              <a:rPr lang="es-US" dirty="0">
                <a:solidFill>
                  <a:prstClr val="black"/>
                </a:solidFill>
              </a:rPr>
              <a:t>Ley de Presupuesto Bipartidista de 2018, Sección 402: ajuste de la prima relacionada con los ingresos para la Parte B y la Parte D: Desde 2018, esta disposición estipuló ajustes en la política de primas vinculadas a ingresos de la ley actual. Esta disposición ajusta las cantidades de los límites de ingresos para determinar la IRMAA.</a:t>
            </a:r>
          </a:p>
          <a:p>
            <a:pPr marL="0" indent="0" defTabSz="966529">
              <a:spcBef>
                <a:spcPts val="646"/>
              </a:spcBef>
              <a:buNone/>
              <a:defRPr/>
            </a:pPr>
            <a:r>
              <a:rPr lang="es-US" dirty="0">
                <a:solidFill>
                  <a:prstClr val="black"/>
                </a:solidFill>
              </a:rPr>
              <a:t>En 2021, solo paga la prima de su plan si su ingreso anual en 2019 fue de $88,000 o menor para una persona, o $176,000 o menor para una pareja casada.</a:t>
            </a:r>
          </a:p>
          <a:p>
            <a:pPr marL="0" indent="0" defTabSz="966529">
              <a:spcBef>
                <a:spcPts val="646"/>
              </a:spcBef>
              <a:buNone/>
              <a:defRPr/>
            </a:pPr>
            <a:r>
              <a:rPr lang="es-US" dirty="0">
                <a:solidFill>
                  <a:prstClr val="black"/>
                </a:solidFill>
              </a:rPr>
              <a:t>Para el 2021, si reportó un ingreso bruto ajustado modificado (MAGI) de más de $88,000 (individuos) o $176,000 (individuos casados​que presentaron una declaración conjunta) en su declaración de impuestos del Servicio de Impuestos Internos (IRS) de 2019 (la información de la declaración de impuestos más reciente proporcionada al Seguro Social por el IRS), tendrá que pagar IRMAA de la Parte D además de su prima mensual del plan de medicamentos de Medicare (YPP). </a:t>
            </a:r>
          </a:p>
          <a:p>
            <a:pPr marL="0" indent="0" defTabSz="966529">
              <a:spcBef>
                <a:spcPts val="646"/>
              </a:spcBef>
              <a:buNone/>
              <a:defRPr/>
            </a:pPr>
            <a:r>
              <a:rPr lang="es-US" dirty="0">
                <a:solidFill>
                  <a:prstClr val="black"/>
                </a:solidFill>
              </a:rPr>
              <a:t>Más de $165,000 hasta $ 500,000, y presente una declaración de impuestos individual, si presenta una declaración de impuestos conjunta con un ingreso superior a $330,000 hasta $750,000, usted paga la prima de su plan y el IRMAA de $70.70 por mes.</a:t>
            </a:r>
          </a:p>
          <a:p>
            <a:pPr marL="0" indent="0" defTabSz="966529">
              <a:spcBef>
                <a:spcPts val="646"/>
              </a:spcBef>
              <a:buNone/>
              <a:defRPr/>
            </a:pPr>
            <a:r>
              <a:rPr lang="es-US" dirty="0">
                <a:solidFill>
                  <a:prstClr val="black"/>
                </a:solidFill>
              </a:rPr>
              <a:t>La IRMAA se ajusta todos los años. Se calcula sobre la prima anual básica del beneficiario. </a:t>
            </a:r>
          </a:p>
          <a:p>
            <a:pPr marL="0" indent="0" defTabSz="966529">
              <a:spcBef>
                <a:spcPts val="646"/>
              </a:spcBef>
              <a:buNone/>
              <a:defRPr/>
            </a:pPr>
            <a:r>
              <a:rPr lang="es-US" b="1" dirty="0">
                <a:solidFill>
                  <a:prstClr val="black"/>
                </a:solidFill>
              </a:rPr>
              <a:t>Notas: </a:t>
            </a:r>
            <a:r>
              <a:rPr lang="es-US" dirty="0">
                <a:solidFill>
                  <a:prstClr val="black"/>
                </a:solidFill>
              </a:rPr>
              <a:t>Si está casado y presenta la declaración por separado, pero vivió con su cónyuge en cualquier momento durante el año contributivo, y su ingreso es de $88,000 a $412,000, usted paga la prima de su plan y el IRMAA de $70.70.</a:t>
            </a:r>
          </a:p>
          <a:p>
            <a:pPr marL="0" indent="0" defTabSz="966529">
              <a:spcBef>
                <a:spcPts val="646"/>
              </a:spcBef>
              <a:buNone/>
              <a:defRPr/>
            </a:pPr>
            <a:r>
              <a:rPr lang="es-US" dirty="0">
                <a:solidFill>
                  <a:prstClr val="black"/>
                </a:solidFill>
              </a:rPr>
              <a:t>Si sus ingresos cambian por ciertas razones, como el divorcio o la jubilación, es posible que pueda reducir su IRMAA. Visite </a:t>
            </a:r>
            <a:r>
              <a:rPr lang="es-US" dirty="0">
                <a:hlinkClick r:id="rId3"/>
              </a:rPr>
              <a:t>ssa.gov/</a:t>
            </a:r>
            <a:r>
              <a:rPr lang="es-US" dirty="0" err="1">
                <a:hlinkClick r:id="rId3"/>
              </a:rPr>
              <a:t>forms</a:t>
            </a:r>
            <a:r>
              <a:rPr lang="es-US" dirty="0">
                <a:hlinkClick r:id="rId3"/>
              </a:rPr>
              <a:t>/ssa-44-ext.pdf</a:t>
            </a:r>
            <a:r>
              <a:rPr lang="es-US" dirty="0"/>
              <a:t> </a:t>
            </a:r>
            <a:r>
              <a:rPr lang="es-US" dirty="0">
                <a:solidFill>
                  <a:prstClr val="black"/>
                </a:solidFill>
              </a:rPr>
              <a:t>para consultar e imprimir una copia del formulario de la Cantidad de ajuste mensual relacionado con el ingreso: evento que cambia su vida de Medicare.</a:t>
            </a:r>
          </a:p>
          <a:p>
            <a:endParaRPr lang="en-US" dirty="0"/>
          </a:p>
        </p:txBody>
      </p:sp>
    </p:spTree>
    <p:extLst>
      <p:ext uri="{BB962C8B-B14F-4D97-AF65-F5344CB8AC3E}">
        <p14:creationId xmlns:p14="http://schemas.microsoft.com/office/powerpoint/2010/main" val="234860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sz="1100" dirty="0">
                <a:solidFill>
                  <a:prstClr val="black"/>
                </a:solidFill>
              </a:rPr>
              <a:t>El porcentaje de lo que paga en el período sin cobertura ya no cambia cada año.</a:t>
            </a:r>
          </a:p>
          <a:p>
            <a:pPr marL="0" indent="0" defTabSz="966529">
              <a:spcBef>
                <a:spcPts val="634"/>
              </a:spcBef>
              <a:buNone/>
              <a:defRPr/>
            </a:pPr>
            <a:r>
              <a:rPr lang="es-US" sz="1100" b="1" dirty="0">
                <a:solidFill>
                  <a:prstClr val="black"/>
                </a:solidFill>
              </a:rPr>
              <a:t>Lo que paga por medicamentos de marca cubiertos en la brecha de cobertura:</a:t>
            </a:r>
          </a:p>
          <a:p>
            <a:pPr marL="0" indent="0" defTabSz="966529">
              <a:spcBef>
                <a:spcPts val="634"/>
              </a:spcBef>
              <a:buNone/>
              <a:defRPr/>
            </a:pPr>
            <a:r>
              <a:rPr lang="es-US" sz="1100" dirty="0">
                <a:solidFill>
                  <a:prstClr val="black"/>
                </a:solidFill>
              </a:rPr>
              <a:t>Usted pagará 25% del costo del plan por los medicamentos recetados de marca cubiertos. Tendrá acceso a estos ahorros si compra los medicamentos recetados en una farmacia o los pide por correo. El descuento se hará sobre el precio que su plan haya establecido con la farmacia para ese medicamento específico. En 2021, 95 % del precio (el 25% que paga más el 70% de descuento del fabricante) contará como costo de su bolsillo, lo cual lo ayudará a salir de la brecha de cobertura. Lo que el plan de Medicare paga por el costo de los medicamentos (5% del precio) y lo que paga el plan de medicamentos por la tarifa de suministro (75% de la tarifa) no se cuenta para sus gastos de bolsillo.</a:t>
            </a:r>
          </a:p>
          <a:p>
            <a:pPr marL="0" indent="0" defTabSz="966529">
              <a:spcBef>
                <a:spcPts val="634"/>
              </a:spcBef>
              <a:buNone/>
              <a:defRPr/>
            </a:pPr>
            <a:r>
              <a:rPr lang="es-US" sz="1100" b="1" dirty="0">
                <a:solidFill>
                  <a:prstClr val="black"/>
                </a:solidFill>
              </a:rPr>
              <a:t>Lo que paga por medicamentos genéricos cubiertos en la brecha de cobertura:</a:t>
            </a:r>
          </a:p>
          <a:p>
            <a:pPr marL="0" indent="0" defTabSz="966529">
              <a:spcBef>
                <a:spcPts val="634"/>
              </a:spcBef>
              <a:buNone/>
              <a:defRPr/>
            </a:pPr>
            <a:r>
              <a:rPr lang="es-US" sz="1100" dirty="0">
                <a:solidFill>
                  <a:prstClr val="black"/>
                </a:solidFill>
              </a:rPr>
              <a:t>Usted paga 25% para medicamentos en 2021. La cobertura de medicamentos genéricos funciona distinta del descuento para medicamentos de marca. Para los medicamentos genéricos, solo el monto que paga usted contará para ayudarlo a salir de la brecha de cobertura. </a:t>
            </a:r>
          </a:p>
          <a:p>
            <a:pPr marL="0" indent="0" defTabSz="966529">
              <a:spcBef>
                <a:spcPts val="634"/>
              </a:spcBef>
              <a:buNone/>
              <a:defRPr/>
            </a:pPr>
            <a:r>
              <a:rPr lang="es-US" sz="1100" dirty="0">
                <a:solidFill>
                  <a:prstClr val="black"/>
                </a:solidFill>
              </a:rPr>
              <a:t>Visite </a:t>
            </a:r>
            <a:r>
              <a:rPr lang="es-US" sz="1100" dirty="0">
                <a:solidFill>
                  <a:prstClr val="black"/>
                </a:solidFill>
                <a:hlinkClick r:id="rId3"/>
              </a:rPr>
              <a:t>Medicare.gov/</a:t>
            </a:r>
            <a:r>
              <a:rPr lang="es-US" sz="1100" dirty="0" err="1">
                <a:solidFill>
                  <a:prstClr val="black"/>
                </a:solidFill>
                <a:hlinkClick r:id="rId3"/>
              </a:rPr>
              <a:t>drug</a:t>
            </a:r>
            <a:r>
              <a:rPr lang="es-US" sz="1100" dirty="0">
                <a:solidFill>
                  <a:prstClr val="black"/>
                </a:solidFill>
                <a:hlinkClick r:id="rId3"/>
              </a:rPr>
              <a:t>-</a:t>
            </a:r>
            <a:r>
              <a:rPr lang="es-US" sz="1100" dirty="0" err="1">
                <a:solidFill>
                  <a:prstClr val="black"/>
                </a:solidFill>
                <a:hlinkClick r:id="rId3"/>
              </a:rPr>
              <a:t>coverage</a:t>
            </a:r>
            <a:r>
              <a:rPr lang="es-US" sz="1100" dirty="0">
                <a:solidFill>
                  <a:prstClr val="black"/>
                </a:solidFill>
                <a:hlinkClick r:id="rId3"/>
              </a:rPr>
              <a:t>-</a:t>
            </a:r>
            <a:r>
              <a:rPr lang="es-US" sz="1100" dirty="0" err="1">
                <a:solidFill>
                  <a:prstClr val="black"/>
                </a:solidFill>
                <a:hlinkClick r:id="rId3"/>
              </a:rPr>
              <a:t>part</a:t>
            </a:r>
            <a:r>
              <a:rPr lang="es-US" sz="1100" dirty="0">
                <a:solidFill>
                  <a:prstClr val="black"/>
                </a:solidFill>
                <a:hlinkClick r:id="rId3"/>
              </a:rPr>
              <a:t>-d/</a:t>
            </a:r>
            <a:r>
              <a:rPr lang="es-US" sz="1100" dirty="0" err="1">
                <a:solidFill>
                  <a:prstClr val="black"/>
                </a:solidFill>
                <a:hlinkClick r:id="rId3"/>
              </a:rPr>
              <a:t>costs</a:t>
            </a:r>
            <a:r>
              <a:rPr lang="es-US" sz="1100" dirty="0">
                <a:solidFill>
                  <a:prstClr val="black"/>
                </a:solidFill>
                <a:hlinkClick r:id="rId3"/>
              </a:rPr>
              <a:t>-</a:t>
            </a:r>
            <a:r>
              <a:rPr lang="es-US" sz="1100" dirty="0" err="1">
                <a:solidFill>
                  <a:prstClr val="black"/>
                </a:solidFill>
                <a:hlinkClick r:id="rId3"/>
              </a:rPr>
              <a:t>for</a:t>
            </a:r>
            <a:r>
              <a:rPr lang="es-US" sz="1100" dirty="0">
                <a:solidFill>
                  <a:prstClr val="black"/>
                </a:solidFill>
                <a:hlinkClick r:id="rId3"/>
              </a:rPr>
              <a:t>-medicare-</a:t>
            </a:r>
            <a:r>
              <a:rPr lang="es-US" sz="1100" dirty="0" err="1">
                <a:solidFill>
                  <a:prstClr val="black"/>
                </a:solidFill>
                <a:hlinkClick r:id="rId3"/>
              </a:rPr>
              <a:t>drug</a:t>
            </a:r>
            <a:r>
              <a:rPr lang="es-US" sz="1100" dirty="0">
                <a:solidFill>
                  <a:prstClr val="black"/>
                </a:solidFill>
                <a:hlinkClick r:id="rId3"/>
              </a:rPr>
              <a:t>-</a:t>
            </a:r>
            <a:r>
              <a:rPr lang="es-US" sz="1100" dirty="0" err="1">
                <a:solidFill>
                  <a:prstClr val="black"/>
                </a:solidFill>
                <a:hlinkClick r:id="rId3"/>
              </a:rPr>
              <a:t>coverage</a:t>
            </a:r>
            <a:r>
              <a:rPr lang="es-US" sz="1100" dirty="0">
                <a:solidFill>
                  <a:prstClr val="black"/>
                </a:solidFill>
                <a:hlinkClick r:id="rId3"/>
              </a:rPr>
              <a:t>/</a:t>
            </a:r>
            <a:r>
              <a:rPr lang="es-US" sz="1100" dirty="0" err="1">
                <a:solidFill>
                  <a:prstClr val="black"/>
                </a:solidFill>
                <a:hlinkClick r:id="rId3"/>
              </a:rPr>
              <a:t>costs</a:t>
            </a:r>
            <a:r>
              <a:rPr lang="es-US" sz="1100" dirty="0">
                <a:solidFill>
                  <a:prstClr val="black"/>
                </a:solidFill>
                <a:hlinkClick r:id="rId3"/>
              </a:rPr>
              <a:t>-</a:t>
            </a:r>
            <a:r>
              <a:rPr lang="es-US" sz="1100" dirty="0" err="1">
                <a:solidFill>
                  <a:prstClr val="black"/>
                </a:solidFill>
                <a:hlinkClick r:id="rId3"/>
              </a:rPr>
              <a:t>in-the-coverage-gap</a:t>
            </a:r>
            <a:r>
              <a:rPr lang="es-US" sz="1100" dirty="0">
                <a:solidFill>
                  <a:prstClr val="black"/>
                </a:solidFill>
              </a:rPr>
              <a:t> para obtener ejemplos de lo que paga por medicamentos genéricos y de marca.</a:t>
            </a:r>
          </a:p>
          <a:p>
            <a:pPr marL="0" indent="0" defTabSz="966529">
              <a:spcBef>
                <a:spcPts val="634"/>
              </a:spcBef>
              <a:buNone/>
              <a:defRPr/>
            </a:pPr>
            <a:r>
              <a:rPr lang="es-US" sz="1100" dirty="0">
                <a:solidFill>
                  <a:prstClr val="black"/>
                </a:solidFill>
              </a:rPr>
              <a:t>Si tiene un plan Medicare que ya incluye cobertura de medicamentos en la brecha, es posible que obtenga un descuento después de que la cobertura de su plan se haya aplicado al precio del medicamento. El descuento en medicamentos de marca se aplicará al monto restante que deba. Si cree que ha alcanzado la brecha de cobertura y no obtiene un descuento cuando paga su receta de marca, revise su próxima Explicación de Beneficios (EOB). Si el descuento no aparece en la EOB, comuníquese con su plan de medicamentos para asegurarse de que sus registros de recetas estén correctos y actualizados.</a:t>
            </a:r>
          </a:p>
          <a:p>
            <a:pPr marL="0" indent="0" defTabSz="966529">
              <a:spcBef>
                <a:spcPts val="634"/>
              </a:spcBef>
              <a:buNone/>
              <a:defRPr/>
            </a:pPr>
            <a:r>
              <a:rPr lang="es-US" sz="1100" dirty="0">
                <a:solidFill>
                  <a:prstClr val="black"/>
                </a:solidFill>
              </a:rPr>
              <a:t>Si su plan no acepta que se le debe un descuento, puede presentar una apelación. Visite </a:t>
            </a:r>
            <a:r>
              <a:rPr lang="es-US" sz="1100" dirty="0">
                <a:solidFill>
                  <a:prstClr val="black"/>
                </a:solidFill>
                <a:hlinkClick r:id="rId4"/>
              </a:rPr>
              <a:t>Medicare.gov/</a:t>
            </a:r>
            <a:r>
              <a:rPr lang="es-US" sz="1100" dirty="0" err="1">
                <a:solidFill>
                  <a:prstClr val="black"/>
                </a:solidFill>
                <a:hlinkClick r:id="rId4"/>
              </a:rPr>
              <a:t>claims</a:t>
            </a:r>
            <a:r>
              <a:rPr lang="es-US" sz="1100" dirty="0">
                <a:solidFill>
                  <a:prstClr val="black"/>
                </a:solidFill>
                <a:hlinkClick r:id="rId4"/>
              </a:rPr>
              <a:t>-appeals/</a:t>
            </a:r>
            <a:r>
              <a:rPr lang="es-US" sz="1100" dirty="0" err="1">
                <a:solidFill>
                  <a:prstClr val="black"/>
                </a:solidFill>
                <a:hlinkClick r:id="rId4"/>
              </a:rPr>
              <a:t>how</a:t>
            </a:r>
            <a:r>
              <a:rPr lang="es-US" sz="1100" dirty="0">
                <a:solidFill>
                  <a:prstClr val="black"/>
                </a:solidFill>
                <a:hlinkClick r:id="rId4"/>
              </a:rPr>
              <a:t>-do-i-file-</a:t>
            </a:r>
            <a:r>
              <a:rPr lang="es-US" sz="1100" dirty="0" err="1">
                <a:solidFill>
                  <a:prstClr val="black"/>
                </a:solidFill>
                <a:hlinkClick r:id="rId4"/>
              </a:rPr>
              <a:t>an</a:t>
            </a:r>
            <a:r>
              <a:rPr lang="es-US" sz="1100" dirty="0">
                <a:solidFill>
                  <a:prstClr val="black"/>
                </a:solidFill>
                <a:hlinkClick r:id="rId4"/>
              </a:rPr>
              <a:t>-appeal</a:t>
            </a:r>
            <a:r>
              <a:rPr lang="es-US" sz="1100" dirty="0">
                <a:solidFill>
                  <a:prstClr val="black"/>
                </a:solidFill>
              </a:rPr>
              <a:t>.</a:t>
            </a:r>
          </a:p>
        </p:txBody>
      </p:sp>
    </p:spTree>
    <p:extLst>
      <p:ext uri="{BB962C8B-B14F-4D97-AF65-F5344CB8AC3E}">
        <p14:creationId xmlns:p14="http://schemas.microsoft.com/office/powerpoint/2010/main" val="334757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Las lecciones de este módulo explican la cobertura de medicamentos de Medicare. </a:t>
            </a:r>
          </a:p>
          <a:p>
            <a:pPr marL="0" indent="0" defTabSz="966529">
              <a:spcBef>
                <a:spcPts val="634"/>
              </a:spcBef>
              <a:buNone/>
              <a:defRPr/>
            </a:pPr>
            <a:r>
              <a:rPr lang="es-US">
                <a:solidFill>
                  <a:prstClr val="black"/>
                </a:solidFill>
              </a:rPr>
              <a:t>Estos materiales se diseñaron para capacitadores o personas que aportan información, que están familiarizados con el programa de Medicare y usan la información para sus presentaciones. </a:t>
            </a:r>
          </a:p>
          <a:p>
            <a:pPr marL="0" indent="0" defTabSz="966529">
              <a:spcBef>
                <a:spcPts val="634"/>
              </a:spcBef>
              <a:buNone/>
              <a:defRPr/>
            </a:pPr>
            <a:r>
              <a:rPr lang="es-US">
                <a:solidFill>
                  <a:prstClr val="black"/>
                </a:solidFill>
              </a:rPr>
              <a:t>Este módulo consta de 92 diapositivas con notas del orador e incluye preguntas para comprobar conocimientos. La presentación se realiza en 75 minutos aproximadamente. Reserve unos 15 a 30 minutos adicionales para discutir, para preguntas y respuestas. Debería considerar agregar más tiempo si desea incluir otras actividades.</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529">
              <a:spcBef>
                <a:spcPts val="634"/>
              </a:spcBef>
              <a:buNone/>
              <a:defRPr/>
            </a:pPr>
            <a:r>
              <a:rPr lang="es-US" dirty="0">
                <a:solidFill>
                  <a:prstClr val="black"/>
                </a:solidFill>
              </a:rPr>
              <a:t>Los costos reales de su bolsillo (</a:t>
            </a:r>
            <a:r>
              <a:rPr lang="es-US" dirty="0" err="1">
                <a:solidFill>
                  <a:prstClr val="black"/>
                </a:solidFill>
              </a:rPr>
              <a:t>TrOOP</a:t>
            </a:r>
            <a:r>
              <a:rPr lang="es-US" dirty="0">
                <a:solidFill>
                  <a:prstClr val="black"/>
                </a:solidFill>
              </a:rPr>
              <a:t>) son los montos que usted paga por los medicamentos cubiertos de la Parte D que cuentan para el límite de $6,550 (para 2021) de gastos de su bolsillo dentro de su plan de medicamentos. Su deducible, </a:t>
            </a:r>
            <a:r>
              <a:rPr lang="es-US" dirty="0" err="1">
                <a:solidFill>
                  <a:prstClr val="black"/>
                </a:solidFill>
              </a:rPr>
              <a:t>coseguro</a:t>
            </a:r>
            <a:r>
              <a:rPr lang="es-US" dirty="0">
                <a:solidFill>
                  <a:prstClr val="black"/>
                </a:solidFill>
              </a:rPr>
              <a:t> o copagos anuales y lo que usted paga en la brecha de cobertura, todo cuenta para el límite de gastos de su bolsillo. Las primas mensuales del plan de medicamentos que paga no cuentan para el límite de desembolso. Los costos </a:t>
            </a:r>
            <a:r>
              <a:rPr lang="es-US" dirty="0" err="1">
                <a:solidFill>
                  <a:prstClr val="black"/>
                </a:solidFill>
              </a:rPr>
              <a:t>TrOOP</a:t>
            </a:r>
            <a:r>
              <a:rPr lang="es-US" dirty="0">
                <a:solidFill>
                  <a:prstClr val="black"/>
                </a:solidFill>
              </a:rPr>
              <a:t> determinan en qué momento comienza su cobertura de catástrofe. Su plan de medicamentos llevará la cuenta de sus costos </a:t>
            </a:r>
            <a:r>
              <a:rPr lang="es-US" dirty="0" err="1">
                <a:solidFill>
                  <a:prstClr val="black"/>
                </a:solidFill>
              </a:rPr>
              <a:t>TrOOP</a:t>
            </a:r>
            <a:r>
              <a:rPr lang="es-US" dirty="0">
                <a:solidFill>
                  <a:prstClr val="black"/>
                </a:solidFill>
              </a:rPr>
              <a:t>. Cada mes que adquiera recetas cubiertas por su plan, su plan de medicamentos le enviará una Explicación de Beneficios (EOB) por correo postal en la que aparecerán los costos </a:t>
            </a:r>
            <a:r>
              <a:rPr lang="es-US" dirty="0" err="1">
                <a:solidFill>
                  <a:prstClr val="black"/>
                </a:solidFill>
              </a:rPr>
              <a:t>TrOOP</a:t>
            </a:r>
            <a:r>
              <a:rPr lang="es-US" dirty="0">
                <a:solidFill>
                  <a:prstClr val="black"/>
                </a:solidFill>
              </a:rPr>
              <a:t> actualizados. </a:t>
            </a:r>
          </a:p>
          <a:p>
            <a:pPr marL="0" indent="0" defTabSz="966529">
              <a:spcBef>
                <a:spcPts val="634"/>
              </a:spcBef>
              <a:buNone/>
              <a:defRPr/>
            </a:pPr>
            <a:r>
              <a:rPr lang="es-US" dirty="0">
                <a:solidFill>
                  <a:prstClr val="black"/>
                </a:solidFill>
              </a:rPr>
              <a:t>Para que los pagos cuenten para los costos de </a:t>
            </a:r>
            <a:r>
              <a:rPr lang="es-US" dirty="0" err="1">
                <a:solidFill>
                  <a:prstClr val="black"/>
                </a:solidFill>
              </a:rPr>
              <a:t>TrOOP</a:t>
            </a:r>
            <a:r>
              <a:rPr lang="es-US" dirty="0">
                <a:solidFill>
                  <a:prstClr val="black"/>
                </a:solidFill>
              </a:rPr>
              <a:t>, debe realizarlos o deben hacerse en su nombre. No deben estar cubiertos por otro seguro y deben ser costos de ciertos tipos según las normas de su plan (por ejemplo, medicamentos que están en el formulario del plan o aquellos que se surten en una farmacia dentro de la red del plan). Si usa su plan para cada receta, el plan puede realizar controles de seguridad adecuados y revisiones concurrentes de uso de medicamentos. Puede preguntarle a su farmacéutico si hay una opción menos costosa disponible. Como resultado de la Ley de precios más bajos, su farmacéutico le puede decir si es menos costoso pagar el medicamento de su bolsillo. También puede enviar sus recibos a su plan para que estos costos se consideren en su saldo </a:t>
            </a:r>
            <a:r>
              <a:rPr lang="es-US" dirty="0" err="1">
                <a:solidFill>
                  <a:prstClr val="black"/>
                </a:solidFill>
              </a:rPr>
              <a:t>TrOOP</a:t>
            </a:r>
            <a:r>
              <a:rPr lang="es-US" dirty="0">
                <a:solidFill>
                  <a:prstClr val="black"/>
                </a:solidFill>
              </a:rPr>
              <a:t> anual. Consulte con su plan para averiguar cómo. Para obtener información adicional sobre qué reclamos pueden ser reembolsables, visite </a:t>
            </a:r>
            <a:r>
              <a:rPr lang="es-US" dirty="0">
                <a:solidFill>
                  <a:prstClr val="black"/>
                </a:solidFill>
                <a:hlinkClick r:id="rId3"/>
              </a:rPr>
              <a:t>CMS.gov/Medicare/</a:t>
            </a:r>
            <a:r>
              <a:rPr lang="es-US" dirty="0" err="1">
                <a:solidFill>
                  <a:prstClr val="black"/>
                </a:solidFill>
                <a:hlinkClick r:id="rId3"/>
              </a:rPr>
              <a:t>Prescription-Drug-Coverage</a:t>
            </a:r>
            <a:r>
              <a:rPr lang="es-US" dirty="0">
                <a:solidFill>
                  <a:prstClr val="black"/>
                </a:solidFill>
                <a:hlinkClick r:id="rId3"/>
              </a:rPr>
              <a:t>/</a:t>
            </a:r>
            <a:r>
              <a:rPr lang="es-US" dirty="0" err="1">
                <a:solidFill>
                  <a:prstClr val="black"/>
                </a:solidFill>
                <a:hlinkClick r:id="rId3"/>
              </a:rPr>
              <a:t>PrescriptionDrugCovContra</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/Chapter-14-Coordination-of-Benefits-v09-17-2018.pdf</a:t>
            </a:r>
            <a:r>
              <a:rPr lang="es-US" dirty="0">
                <a:solidFill>
                  <a:prstClr val="black"/>
                </a:solidFill>
              </a:rPr>
              <a:t>.</a:t>
            </a:r>
          </a:p>
          <a:p>
            <a:pPr marL="0" indent="0" defTabSz="966529">
              <a:spcBef>
                <a:spcPts val="634"/>
              </a:spcBef>
              <a:buNone/>
              <a:defRPr/>
            </a:pPr>
            <a:r>
              <a:rPr lang="es-US" dirty="0">
                <a:solidFill>
                  <a:prstClr val="black"/>
                </a:solidFill>
              </a:rPr>
              <a:t>Si usted cambia de plan durante el año, el saldo de sus </a:t>
            </a:r>
            <a:r>
              <a:rPr lang="es-US" dirty="0" err="1">
                <a:solidFill>
                  <a:prstClr val="black"/>
                </a:solidFill>
              </a:rPr>
              <a:t>TrOOP</a:t>
            </a:r>
            <a:r>
              <a:rPr lang="es-US" dirty="0">
                <a:solidFill>
                  <a:prstClr val="black"/>
                </a:solidFill>
              </a:rPr>
              <a:t> se transfiere al nuevo plan de medicamentos Medicare. Medicare ha establecido procesos para la transferencia de los saldos </a:t>
            </a:r>
            <a:r>
              <a:rPr lang="es-US" dirty="0" err="1">
                <a:solidFill>
                  <a:prstClr val="black"/>
                </a:solidFill>
              </a:rPr>
              <a:t>TrOOP</a:t>
            </a:r>
            <a:r>
              <a:rPr lang="es-US" dirty="0">
                <a:solidFill>
                  <a:prstClr val="black"/>
                </a:solidFill>
              </a:rPr>
              <a:t>. La transferencia comienza cuando usted se da de baja y se une a un nuevo plan. Si considera que existe un error en el saldo </a:t>
            </a:r>
            <a:r>
              <a:rPr lang="es-US" dirty="0" err="1">
                <a:solidFill>
                  <a:prstClr val="black"/>
                </a:solidFill>
              </a:rPr>
              <a:t>TrOOP</a:t>
            </a:r>
            <a:r>
              <a:rPr lang="es-US" dirty="0">
                <a:solidFill>
                  <a:prstClr val="black"/>
                </a:solidFill>
              </a:rPr>
              <a:t> transferido, puede que deba entregar una copia de su EOB más reciente al nuevo plan para demostrar su saldo actual de </a:t>
            </a:r>
            <a:r>
              <a:rPr lang="es-US" dirty="0" err="1">
                <a:solidFill>
                  <a:prstClr val="black"/>
                </a:solidFill>
              </a:rPr>
              <a:t>TrOOP</a:t>
            </a:r>
            <a:r>
              <a:rPr lang="es-US" dirty="0">
                <a:solidFill>
                  <a:prstClr val="black"/>
                </a:solidFill>
              </a:rPr>
              <a:t>. </a:t>
            </a:r>
          </a:p>
          <a:p>
            <a:endParaRPr lang="en-US" dirty="0"/>
          </a:p>
        </p:txBody>
      </p:sp>
    </p:spTree>
    <p:extLst>
      <p:ext uri="{BB962C8B-B14F-4D97-AF65-F5344CB8AC3E}">
        <p14:creationId xmlns:p14="http://schemas.microsoft.com/office/powerpoint/2010/main" val="806190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1" y="3757507"/>
            <a:ext cx="6041813" cy="5144347"/>
          </a:xfrm>
        </p:spPr>
        <p:txBody>
          <a:bodyPr/>
          <a:lstStyle/>
          <a:p>
            <a:pPr marL="0" indent="0" defTabSz="966529">
              <a:spcBef>
                <a:spcPts val="634"/>
              </a:spcBef>
              <a:buNone/>
              <a:defRPr/>
            </a:pPr>
            <a:r>
              <a:rPr lang="es-US" dirty="0">
                <a:solidFill>
                  <a:prstClr val="black"/>
                </a:solidFill>
              </a:rPr>
              <a:t>Pagos que cuentan para los </a:t>
            </a:r>
            <a:r>
              <a:rPr lang="es-US" dirty="0" err="1">
                <a:solidFill>
                  <a:prstClr val="black"/>
                </a:solidFill>
              </a:rPr>
              <a:t>TrOOP</a:t>
            </a:r>
            <a:r>
              <a:rPr lang="es-US" dirty="0">
                <a:solidFill>
                  <a:prstClr val="black"/>
                </a:solidFill>
              </a:rPr>
              <a:t> si los realizan algunas de las siguientes personas/entidades:</a:t>
            </a:r>
          </a:p>
          <a:p>
            <a:pPr marL="181178" indent="-181178" defTabSz="966529">
              <a:spcBef>
                <a:spcPts val="634"/>
              </a:spcBef>
              <a:defRPr/>
            </a:pPr>
            <a:r>
              <a:rPr lang="es-US" dirty="0">
                <a:solidFill>
                  <a:prstClr val="black"/>
                </a:solidFill>
              </a:rPr>
              <a:t>Usted (incluyendo los pagos de su Cuenta de Ahorros Médicos (MSA), Cuenta de Ahorros para la Salud (HSA) o Cuenta de Gastos Flexibles (FSA), si corresponde)</a:t>
            </a:r>
          </a:p>
          <a:p>
            <a:pPr marL="181178" indent="-181178" defTabSz="966529">
              <a:spcBef>
                <a:spcPts val="634"/>
              </a:spcBef>
              <a:defRPr/>
            </a:pPr>
            <a:r>
              <a:rPr lang="es-US" dirty="0">
                <a:solidFill>
                  <a:prstClr val="black"/>
                </a:solidFill>
              </a:rPr>
              <a:t>Familiares o amigos </a:t>
            </a:r>
          </a:p>
          <a:p>
            <a:pPr marL="181178" indent="-181178" defTabSz="966529">
              <a:spcBef>
                <a:spcPts val="634"/>
              </a:spcBef>
              <a:defRPr/>
            </a:pPr>
            <a:r>
              <a:rPr lang="es-US" dirty="0">
                <a:solidFill>
                  <a:prstClr val="black"/>
                </a:solidFill>
              </a:rPr>
              <a:t>Programas Estatales de Asistencia Farmacéutica Calificada (SPAP) </a:t>
            </a:r>
          </a:p>
          <a:p>
            <a:pPr marL="181178" indent="-181178" defTabSz="966529">
              <a:spcBef>
                <a:spcPts val="634"/>
              </a:spcBef>
              <a:defRPr/>
            </a:pPr>
            <a:r>
              <a:rPr lang="es-US" dirty="0">
                <a:solidFill>
                  <a:prstClr val="black"/>
                </a:solidFill>
              </a:rPr>
              <a:t>Ayuda Adicional de Medicare (LIS) </a:t>
            </a:r>
          </a:p>
          <a:p>
            <a:pPr marL="181178" indent="-181178" defTabSz="966529">
              <a:spcBef>
                <a:spcPts val="634"/>
              </a:spcBef>
              <a:defRPr/>
            </a:pPr>
            <a:r>
              <a:rPr lang="es-US" dirty="0">
                <a:solidFill>
                  <a:prstClr val="black"/>
                </a:solidFill>
              </a:rPr>
              <a:t>Servicio de Salud Indígena (IHS) </a:t>
            </a:r>
          </a:p>
          <a:p>
            <a:pPr marL="181178" indent="-181178" defTabSz="966529">
              <a:spcBef>
                <a:spcPts val="634"/>
              </a:spcBef>
              <a:defRPr/>
            </a:pPr>
            <a:r>
              <a:rPr lang="es-US" dirty="0">
                <a:solidFill>
                  <a:prstClr val="black"/>
                </a:solidFill>
              </a:rPr>
              <a:t>La mayoría de las organizaciones benéficas (a menos que estén fundadas, administradas o controladas por el sindicato o el empleador actual o anterior de la persona o por un Programa de Asistencia para Pacientes de un laboratorio que opera fuera de la Parte D)</a:t>
            </a:r>
          </a:p>
          <a:p>
            <a:pPr marL="181178" indent="-181178" defTabSz="966529">
              <a:spcBef>
                <a:spcPts val="634"/>
              </a:spcBef>
              <a:defRPr/>
            </a:pPr>
            <a:r>
              <a:rPr lang="es-US" dirty="0">
                <a:solidFill>
                  <a:prstClr val="black"/>
                </a:solidFill>
              </a:rPr>
              <a:t>Laboratorios que proporcionan descuentos dentro del programa de descuentos por brecha de cobertura de Medicare </a:t>
            </a:r>
          </a:p>
          <a:p>
            <a:pPr marL="181178" indent="-181178" defTabSz="966529">
              <a:spcBef>
                <a:spcPts val="634"/>
              </a:spcBef>
              <a:defRPr/>
            </a:pPr>
            <a:r>
              <a:rPr lang="es-US" dirty="0">
                <a:solidFill>
                  <a:prstClr val="black"/>
                </a:solidFill>
              </a:rPr>
              <a:t>Programas de Asistencia para Medicamentos contra el SIDA (ADAP) </a:t>
            </a:r>
          </a:p>
          <a:p>
            <a:pPr marL="0" indent="0" defTabSz="966529">
              <a:spcBef>
                <a:spcPts val="634"/>
              </a:spcBef>
              <a:buNone/>
              <a:defRPr/>
            </a:pPr>
            <a:r>
              <a:rPr lang="es-US" dirty="0">
                <a:solidFill>
                  <a:prstClr val="black"/>
                </a:solidFill>
              </a:rPr>
              <a:t>Los pagos que cuentan para los costos reales de su bolsillo incluyen los destinados a recetas cubiertas:</a:t>
            </a:r>
          </a:p>
          <a:p>
            <a:pPr marL="181178" indent="-181178" defTabSz="966529">
              <a:spcBef>
                <a:spcPts val="634"/>
              </a:spcBef>
              <a:defRPr/>
            </a:pPr>
            <a:r>
              <a:rPr lang="es-US" dirty="0">
                <a:solidFill>
                  <a:prstClr val="black"/>
                </a:solidFill>
              </a:rPr>
              <a:t>Antes de que su plan de Medicare comience a pagar (deducible anual, si lo hay)</a:t>
            </a:r>
          </a:p>
          <a:p>
            <a:pPr marL="181178" indent="-181178" defTabSz="966529">
              <a:spcBef>
                <a:spcPts val="634"/>
              </a:spcBef>
              <a:defRPr/>
            </a:pPr>
            <a:r>
              <a:rPr lang="es-US" dirty="0">
                <a:solidFill>
                  <a:prstClr val="black"/>
                </a:solidFill>
              </a:rPr>
              <a:t>Después de que su plan comience a pagar (copagos o </a:t>
            </a:r>
            <a:r>
              <a:rPr lang="es-US" dirty="0" err="1">
                <a:solidFill>
                  <a:prstClr val="black"/>
                </a:solidFill>
              </a:rPr>
              <a:t>coseguro</a:t>
            </a:r>
            <a:r>
              <a:rPr lang="es-US" dirty="0">
                <a:solidFill>
                  <a:prstClr val="black"/>
                </a:solidFill>
              </a:rPr>
              <a:t> durante su período de cobertura inicial)</a:t>
            </a:r>
          </a:p>
          <a:p>
            <a:pPr marL="181178" indent="-181178" defTabSz="966529">
              <a:spcBef>
                <a:spcPts val="634"/>
              </a:spcBef>
              <a:defRPr/>
            </a:pPr>
            <a:r>
              <a:rPr lang="es-US" dirty="0">
                <a:solidFill>
                  <a:prstClr val="black"/>
                </a:solidFill>
              </a:rPr>
              <a:t>Durante su brecha de cobertura, si el plan cuenta con una brecha</a:t>
            </a:r>
          </a:p>
          <a:p>
            <a:pPr marL="0" indent="0" defTabSz="966529">
              <a:spcBef>
                <a:spcPts val="634"/>
              </a:spcBef>
              <a:buNone/>
              <a:defRPr/>
            </a:pPr>
            <a:r>
              <a:rPr lang="es-US" b="1" dirty="0">
                <a:solidFill>
                  <a:prstClr val="black"/>
                </a:solidFill>
              </a:rPr>
              <a:t>Fuente</a:t>
            </a:r>
            <a:r>
              <a:rPr lang="es-US" dirty="0">
                <a:solidFill>
                  <a:prstClr val="black"/>
                </a:solidFill>
              </a:rPr>
              <a:t>: Título 42. Salud pública; Parte 423 — Beneficio voluntario de medicamentos recetados de Medicare; </a:t>
            </a:r>
            <a:r>
              <a:rPr lang="es-US" dirty="0" err="1">
                <a:solidFill>
                  <a:prstClr val="black"/>
                </a:solidFill>
              </a:rPr>
              <a:t>Subparte</a:t>
            </a:r>
            <a:r>
              <a:rPr lang="es-US" dirty="0">
                <a:solidFill>
                  <a:prstClr val="black"/>
                </a:solidFill>
              </a:rPr>
              <a:t> C — Beneficios y protecciones de los beneficiarios (</a:t>
            </a:r>
            <a:r>
              <a:rPr lang="es-US" dirty="0">
                <a:solidFill>
                  <a:prstClr val="black"/>
                </a:solidFill>
                <a:hlinkClick r:id="rId3"/>
              </a:rPr>
              <a:t>ecfr.gov/</a:t>
            </a:r>
            <a:r>
              <a:rPr lang="es-US" dirty="0" err="1">
                <a:solidFill>
                  <a:prstClr val="black"/>
                </a:solidFill>
                <a:hlinkClick r:id="rId3"/>
              </a:rPr>
              <a:t>cgi-bin</a:t>
            </a:r>
            <a:r>
              <a:rPr lang="es-US" dirty="0">
                <a:solidFill>
                  <a:prstClr val="black"/>
                </a:solidFill>
                <a:hlinkClick r:id="rId3"/>
              </a:rPr>
              <a:t>/</a:t>
            </a:r>
            <a:r>
              <a:rPr lang="es-US" dirty="0" err="1">
                <a:solidFill>
                  <a:prstClr val="black"/>
                </a:solidFill>
                <a:hlinkClick r:id="rId3"/>
              </a:rPr>
              <a:t>text-idx?SID</a:t>
            </a:r>
            <a:r>
              <a:rPr lang="es-US" dirty="0">
                <a:solidFill>
                  <a:prstClr val="black"/>
                </a:solidFill>
                <a:hlinkClick r:id="rId3"/>
              </a:rPr>
              <a:t>=69b9803f5e5373236924daa0bc6f4c5f&amp;mc=</a:t>
            </a:r>
            <a:r>
              <a:rPr lang="es-US" dirty="0" err="1">
                <a:solidFill>
                  <a:prstClr val="black"/>
                </a:solidFill>
                <a:hlinkClick r:id="rId3"/>
              </a:rPr>
              <a:t>true&amp;node</a:t>
            </a:r>
            <a:r>
              <a:rPr lang="es-US" dirty="0">
                <a:solidFill>
                  <a:prstClr val="black"/>
                </a:solidFill>
                <a:hlinkClick r:id="rId3"/>
              </a:rPr>
              <a:t>=se42.3.423_1100&amp;rgn=div8</a:t>
            </a:r>
            <a:r>
              <a:rPr lang="es-US" dirty="0">
                <a:solidFill>
                  <a:prstClr val="black"/>
                </a:solidFill>
              </a:rPr>
              <a:t>).</a:t>
            </a:r>
          </a:p>
          <a:p>
            <a:endParaRPr lang="en-US" dirty="0"/>
          </a:p>
        </p:txBody>
      </p:sp>
    </p:spTree>
    <p:extLst>
      <p:ext uri="{BB962C8B-B14F-4D97-AF65-F5344CB8AC3E}">
        <p14:creationId xmlns:p14="http://schemas.microsoft.com/office/powerpoint/2010/main" val="80846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406305"/>
          </a:xfrm>
        </p:spPr>
        <p:txBody>
          <a:bodyPr/>
          <a:lstStyle/>
          <a:p>
            <a:pPr marL="0" indent="0" defTabSz="966529">
              <a:spcBef>
                <a:spcPts val="634"/>
              </a:spcBef>
              <a:buNone/>
              <a:defRPr/>
            </a:pPr>
            <a:r>
              <a:rPr lang="es-US" dirty="0">
                <a:solidFill>
                  <a:prstClr val="black"/>
                </a:solidFill>
              </a:rPr>
              <a:t>Estos pagos no cuentan para los costos reales de su bolsillo (</a:t>
            </a:r>
            <a:r>
              <a:rPr lang="es-US" dirty="0" err="1">
                <a:solidFill>
                  <a:prstClr val="black"/>
                </a:solidFill>
              </a:rPr>
              <a:t>TrOOP</a:t>
            </a:r>
            <a:r>
              <a:rPr lang="es-US" dirty="0">
                <a:solidFill>
                  <a:prstClr val="black"/>
                </a:solidFill>
              </a:rPr>
              <a:t>): </a:t>
            </a:r>
          </a:p>
          <a:p>
            <a:pPr marL="181178" indent="-181178" defTabSz="966529">
              <a:spcBef>
                <a:spcPts val="634"/>
              </a:spcBef>
              <a:defRPr/>
            </a:pPr>
            <a:r>
              <a:rPr lang="es-US" dirty="0">
                <a:solidFill>
                  <a:prstClr val="black"/>
                </a:solidFill>
              </a:rPr>
              <a:t>La parte del costo de los medicamentos que paga un plan de Medicare (para 2021, el 5% para los medicamentos de marca y el 75% para los genéricos) </a:t>
            </a:r>
          </a:p>
          <a:p>
            <a:pPr marL="181178" indent="-181178" defTabSz="966529">
              <a:spcBef>
                <a:spcPts val="634"/>
              </a:spcBef>
              <a:defRPr/>
            </a:pPr>
            <a:r>
              <a:rPr lang="es-US" dirty="0">
                <a:solidFill>
                  <a:prstClr val="black"/>
                </a:solidFill>
              </a:rPr>
              <a:t>Prima del plan mensual </a:t>
            </a:r>
          </a:p>
          <a:p>
            <a:pPr marL="181178" indent="-181178" defTabSz="966529">
              <a:spcBef>
                <a:spcPts val="634"/>
              </a:spcBef>
              <a:defRPr/>
            </a:pPr>
            <a:r>
              <a:rPr lang="es-US" dirty="0">
                <a:solidFill>
                  <a:prstClr val="black"/>
                </a:solidFill>
              </a:rPr>
              <a:t>Pueden inscribirse las personas fuera de Estados Unidos y sus territorios, incluso Puerto Rico, las Islas Vírgenes Estadounidenses, Guam, las Islas Marianas del Norte y Samoa Americana.</a:t>
            </a:r>
          </a:p>
          <a:p>
            <a:pPr marL="181178" indent="-181178" defTabSz="966529">
              <a:spcBef>
                <a:spcPts val="634"/>
              </a:spcBef>
              <a:defRPr/>
            </a:pPr>
            <a:r>
              <a:rPr lang="es-US" dirty="0">
                <a:solidFill>
                  <a:prstClr val="black"/>
                </a:solidFill>
              </a:rPr>
              <a:t>Medicamentos que el plan no cubre </a:t>
            </a:r>
          </a:p>
          <a:p>
            <a:pPr marL="181178" indent="-181178" defTabSz="966529">
              <a:spcBef>
                <a:spcPts val="634"/>
              </a:spcBef>
              <a:defRPr/>
            </a:pPr>
            <a:r>
              <a:rPr lang="es-US" dirty="0">
                <a:solidFill>
                  <a:prstClr val="black"/>
                </a:solidFill>
              </a:rPr>
              <a:t>Medicamentos que están excluidos de la definición de medicamento de la Parte D, incluso en casos en los que el plan elija cubrirlos como beneficio complementario (por ejemplo, medicamentos para el crecimiento del cabello)</a:t>
            </a:r>
          </a:p>
          <a:p>
            <a:pPr marL="181178" indent="-181178" defTabSz="966529">
              <a:spcBef>
                <a:spcPts val="634"/>
              </a:spcBef>
              <a:defRPr/>
            </a:pPr>
            <a:r>
              <a:rPr lang="es-US" dirty="0">
                <a:solidFill>
                  <a:prstClr val="black"/>
                </a:solidFill>
              </a:rPr>
              <a:t>Si son hechos por (o reembolsados por usted) cualquiera de estos:</a:t>
            </a:r>
          </a:p>
          <a:p>
            <a:pPr marL="305333" lvl="2" indent="-127502" defTabSz="966529">
              <a:spcBef>
                <a:spcPts val="634"/>
              </a:spcBef>
              <a:buSzTx/>
              <a:buFont typeface="Arial" panose="020B0604020202020204" pitchFamily="34" charset="0"/>
              <a:buChar char="•"/>
              <a:defRPr/>
            </a:pPr>
            <a:r>
              <a:rPr lang="es-US" dirty="0">
                <a:solidFill>
                  <a:prstClr val="black"/>
                </a:solidFill>
              </a:rPr>
              <a:t>Planes de salud grupales (GHP) como el Programa de Beneficios de Salud para Empleados Federales (FEHB) o la cobertura de empleador o sindicato de jubilados </a:t>
            </a:r>
          </a:p>
          <a:p>
            <a:pPr marL="305333" lvl="2" indent="-127502" defTabSz="966529">
              <a:spcBef>
                <a:spcPts val="634"/>
              </a:spcBef>
              <a:buSzTx/>
              <a:buFont typeface="Arial" panose="020B0604020202020204" pitchFamily="34" charset="0"/>
              <a:buChar char="•"/>
              <a:defRPr/>
            </a:pPr>
            <a:r>
              <a:rPr lang="es-US" dirty="0">
                <a:solidFill>
                  <a:prstClr val="black"/>
                </a:solidFill>
              </a:rPr>
              <a:t>Programas de salud financiados por el gobierno, como Medicaid, TRICARE, Compensación por Accidentes de Trabajo, programas del Departamento de Asuntos de Veteranos (VA), Centros Médicos con Calificación Federal (FQHC), Clínicas de Salud Rurales (RRHC), Programa de Seguro Médico para Niños (CHIP) y los Beneficios por Enfermedad Pulmonar Minera. </a:t>
            </a:r>
          </a:p>
          <a:p>
            <a:pPr marL="305333" lvl="2" indent="-127502" defTabSz="966529">
              <a:spcBef>
                <a:spcPts val="634"/>
              </a:spcBef>
              <a:buSzTx/>
              <a:buFont typeface="Arial" panose="020B0604020202020204" pitchFamily="34" charset="0"/>
              <a:buChar char="•"/>
              <a:defRPr/>
            </a:pPr>
            <a:r>
              <a:rPr lang="es-US" dirty="0">
                <a:solidFill>
                  <a:prstClr val="black"/>
                </a:solidFill>
              </a:rPr>
              <a:t>Otros grupos de terceros con obligación legal de pagar los costos de medicamentos de la persona </a:t>
            </a:r>
          </a:p>
          <a:p>
            <a:pPr marL="305333" lvl="2" indent="-127502" defTabSz="966529">
              <a:spcBef>
                <a:spcPts val="634"/>
              </a:spcBef>
              <a:buSzTx/>
              <a:buFont typeface="Arial" panose="020B0604020202020204" pitchFamily="34" charset="0"/>
              <a:buChar char="•"/>
              <a:defRPr/>
            </a:pPr>
            <a:r>
              <a:rPr lang="es-US" dirty="0">
                <a:solidFill>
                  <a:prstClr val="black"/>
                </a:solidFill>
              </a:rPr>
              <a:t>Programas de asistencia para pacientes (PAP) que operan fuera de los beneficios de la Parte D </a:t>
            </a:r>
          </a:p>
          <a:p>
            <a:pPr marL="305333" lvl="2" indent="-127502" defTabSz="966529">
              <a:spcBef>
                <a:spcPts val="634"/>
              </a:spcBef>
              <a:buSzTx/>
              <a:buFont typeface="Arial" panose="020B0604020202020204" pitchFamily="34" charset="0"/>
              <a:buChar char="•"/>
              <a:defRPr/>
            </a:pPr>
            <a:r>
              <a:rPr lang="es-US" dirty="0">
                <a:solidFill>
                  <a:prstClr val="black"/>
                </a:solidFill>
              </a:rPr>
              <a:t>Otros tipos de seguro </a:t>
            </a:r>
          </a:p>
          <a:p>
            <a:pPr marL="177832" lvl="1" indent="-177832" defTabSz="966529">
              <a:spcBef>
                <a:spcPts val="634"/>
              </a:spcBef>
              <a:buFont typeface="Wingdings" panose="05000000000000000000" pitchFamily="2" charset="2"/>
              <a:buChar char="§"/>
              <a:defRPr/>
            </a:pPr>
            <a:r>
              <a:rPr lang="es-US" dirty="0">
                <a:solidFill>
                  <a:prstClr val="black"/>
                </a:solidFill>
              </a:rPr>
              <a:t>Medicamentos de venta libre o la mayoría de las vitaminas (incluso si son necesarios dentro del plan como parte de una terapia de pasos)</a:t>
            </a:r>
          </a:p>
        </p:txBody>
      </p:sp>
    </p:spTree>
    <p:extLst>
      <p:ext uri="{BB962C8B-B14F-4D97-AF65-F5344CB8AC3E}">
        <p14:creationId xmlns:p14="http://schemas.microsoft.com/office/powerpoint/2010/main" val="1188973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Compruebe su conocimiento: Pregunta 3</a:t>
            </a:r>
          </a:p>
          <a:p>
            <a:pPr marL="0" indent="0" defTabSz="966529">
              <a:spcBef>
                <a:spcPts val="634"/>
              </a:spcBef>
              <a:buNone/>
              <a:defRPr/>
            </a:pPr>
            <a:r>
              <a:rPr lang="es-US">
                <a:solidFill>
                  <a:prstClr val="black"/>
                </a:solidFill>
              </a:rPr>
              <a:t>¿Cuál de los siguientes cuentas para sus verdaderos costos de bolsillo (TrOOP)?</a:t>
            </a:r>
          </a:p>
          <a:p>
            <a:pPr marL="241570" indent="-241570" defTabSz="966529">
              <a:spcBef>
                <a:spcPts val="634"/>
              </a:spcBef>
              <a:buFont typeface="+mj-lt"/>
              <a:buAutoNum type="alphaLcPeriod"/>
              <a:defRPr/>
            </a:pPr>
            <a:r>
              <a:rPr lang="es-US">
                <a:solidFill>
                  <a:prstClr val="black"/>
                </a:solidFill>
              </a:rPr>
              <a:t>El monto que usted paga por los medicamentos cubiertos por su plan</a:t>
            </a:r>
          </a:p>
          <a:p>
            <a:pPr marL="241570" indent="-241570" defTabSz="966529">
              <a:spcBef>
                <a:spcPts val="634"/>
              </a:spcBef>
              <a:buFont typeface="+mj-lt"/>
              <a:buAutoNum type="alphaLcPeriod"/>
              <a:defRPr/>
            </a:pPr>
            <a:r>
              <a:rPr lang="es-US">
                <a:solidFill>
                  <a:prstClr val="black"/>
                </a:solidFill>
              </a:rPr>
              <a:t>La prima mensual de su plan de medicamentos</a:t>
            </a:r>
          </a:p>
          <a:p>
            <a:pPr marL="241570" indent="-241570" defTabSz="966529">
              <a:spcBef>
                <a:spcPts val="634"/>
              </a:spcBef>
              <a:buFont typeface="+mj-lt"/>
              <a:buAutoNum type="alphaLcPeriod"/>
              <a:defRPr/>
            </a:pPr>
            <a:r>
              <a:rPr lang="es-US">
                <a:solidFill>
                  <a:prstClr val="black"/>
                </a:solidFill>
              </a:rPr>
              <a:t>Los medicamentos de venta libre y la mayoría de las vitaminas</a:t>
            </a:r>
          </a:p>
          <a:p>
            <a:pPr marL="241570" indent="-241570" defTabSz="966529">
              <a:spcBef>
                <a:spcPts val="634"/>
              </a:spcBef>
              <a:buFont typeface="+mj-lt"/>
              <a:buAutoNum type="alphaLcPeriod"/>
              <a:defRPr/>
            </a:pPr>
            <a:r>
              <a:rPr lang="es-US">
                <a:solidFill>
                  <a:prstClr val="black"/>
                </a:solidFill>
              </a:rPr>
              <a:t>El monto pagado por su plan de medicamentos de Medicare</a:t>
            </a:r>
          </a:p>
          <a:p>
            <a:pPr marL="0" indent="0" defTabSz="966529">
              <a:spcBef>
                <a:spcPts val="634"/>
              </a:spcBef>
              <a:buNone/>
              <a:defRPr/>
            </a:pPr>
            <a:r>
              <a:rPr lang="es-US" b="1">
                <a:solidFill>
                  <a:prstClr val="black"/>
                </a:solidFill>
              </a:rPr>
              <a:t>RESPUESTA</a:t>
            </a:r>
            <a:r>
              <a:rPr lang="es-US">
                <a:solidFill>
                  <a:prstClr val="black"/>
                </a:solidFill>
              </a:rPr>
              <a:t>: </a:t>
            </a:r>
            <a:r>
              <a:rPr lang="es-US" b="1">
                <a:solidFill>
                  <a:prstClr val="black"/>
                </a:solidFill>
              </a:rPr>
              <a:t>a. El monto que usted paga por los medicamentos cubiertos por su plan </a:t>
            </a:r>
          </a:p>
          <a:p>
            <a:pPr marL="0" indent="0" defTabSz="966529">
              <a:spcBef>
                <a:spcPts val="634"/>
              </a:spcBef>
              <a:buNone/>
              <a:defRPr/>
            </a:pPr>
            <a:r>
              <a:rPr lang="es-US" baseline="0">
                <a:solidFill>
                  <a:prstClr val="black"/>
                </a:solidFill>
              </a:rPr>
              <a:t>Para que los pagos cuenten para sus costos de TrOOP, debe realizar </a:t>
            </a:r>
            <a:r>
              <a:rPr lang="es-US">
                <a:solidFill>
                  <a:prstClr val="black"/>
                </a:solidFill>
              </a:rPr>
              <a:t>los pagos o el pago se realiza en su nombre. No deben estar cubiertos por otro seguro y deben ser costos de ciertos tipos según las normas de su plan (por ejemplo, medicamentos que están en el formulario del plan o aquellos que se surten en una farmacia dentro de la red del plan). </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909407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Compruebe su conocimiento: Pregunta 4</a:t>
            </a:r>
          </a:p>
          <a:p>
            <a:pPr marL="0" indent="0" defTabSz="966529">
              <a:spcBef>
                <a:spcPts val="634"/>
              </a:spcBef>
              <a:buNone/>
              <a:defRPr/>
            </a:pPr>
            <a:r>
              <a:rPr lang="es-US" dirty="0">
                <a:solidFill>
                  <a:prstClr val="black"/>
                </a:solidFill>
              </a:rPr>
              <a:t>Un pequeño grupo de personas pagará una prima mensual de la Parte D más alta en función de sus ingresos (según lo informado en su declaración de impuestos del Servicio de Impuestos Internos (IRS) de hace 2 años). </a:t>
            </a:r>
          </a:p>
          <a:p>
            <a:pPr marL="241570" indent="-241570" defTabSz="966529">
              <a:spcBef>
                <a:spcPts val="634"/>
              </a:spcBef>
              <a:buFont typeface="+mj-lt"/>
              <a:buAutoNum type="alphaLcPeriod"/>
              <a:defRPr/>
            </a:pPr>
            <a:r>
              <a:rPr lang="es-US" dirty="0">
                <a:solidFill>
                  <a:prstClr val="black"/>
                </a:solidFill>
              </a:rPr>
              <a:t>Verdadero</a:t>
            </a:r>
          </a:p>
          <a:p>
            <a:pPr marL="241570" indent="-241570" defTabSz="966529">
              <a:spcBef>
                <a:spcPts val="634"/>
              </a:spcBef>
              <a:buFont typeface="+mj-lt"/>
              <a:buAutoNum type="alphaLcPeriod"/>
              <a:defRPr/>
            </a:pPr>
            <a:r>
              <a:rPr lang="es-US" dirty="0">
                <a:solidFill>
                  <a:prstClr val="black"/>
                </a:solidFill>
              </a:rPr>
              <a:t>Falso</a:t>
            </a:r>
          </a:p>
          <a:p>
            <a:pPr marL="0" indent="0" defTabSz="966529">
              <a:spcBef>
                <a:spcPts val="634"/>
              </a:spcBef>
              <a:buNone/>
              <a:defRPr/>
            </a:pPr>
            <a:r>
              <a:rPr lang="es-US" b="1" dirty="0">
                <a:solidFill>
                  <a:prstClr val="black"/>
                </a:solidFill>
              </a:rPr>
              <a:t>RESPUESTA</a:t>
            </a:r>
            <a:r>
              <a:rPr lang="es-US" dirty="0">
                <a:solidFill>
                  <a:prstClr val="black"/>
                </a:solidFill>
              </a:rPr>
              <a:t>: </a:t>
            </a:r>
            <a:r>
              <a:rPr lang="es-US" b="1" dirty="0">
                <a:solidFill>
                  <a:prstClr val="black"/>
                </a:solidFill>
              </a:rPr>
              <a:t>a. Verdadero </a:t>
            </a:r>
          </a:p>
          <a:p>
            <a:pPr marL="0" indent="0" defTabSz="966529">
              <a:spcBef>
                <a:spcPts val="634"/>
              </a:spcBef>
              <a:buNone/>
              <a:defRPr/>
            </a:pPr>
            <a:r>
              <a:rPr lang="es-US" sz="1200" noProof="0" dirty="0">
                <a:effectLst/>
                <a:latin typeface="Calibri" panose="020F0502020204030204" pitchFamily="34" charset="0"/>
                <a:ea typeface="DengXian" panose="02010600030101010101" pitchFamily="2" charset="-122"/>
                <a:cs typeface="Arial" panose="020B0604020202020204" pitchFamily="34" charset="0"/>
              </a:rPr>
              <a:t>Un grupo pequeño, menos del 5% de todas las personas con Medicare, pagará un monto mensual de ajuste mensual relacionado con los ingresos (IRMAA) de la Parte D más alto en función de sus ingresos según lo informado en su declaración de impuestos del IRS de hace 2 años</a:t>
            </a:r>
            <a:r>
              <a:rPr lang="en-US" sz="1200" dirty="0">
                <a:effectLst/>
                <a:latin typeface="Calibri" panose="020F0502020204030204" pitchFamily="34" charset="0"/>
                <a:ea typeface="DengXian" panose="02010600030101010101" pitchFamily="2" charset="-122"/>
                <a:cs typeface="Arial" panose="020B0604020202020204" pitchFamily="34" charset="0"/>
              </a:rPr>
              <a:t>.</a:t>
            </a:r>
            <a:r>
              <a:rPr lang="es-US" sz="1200" dirty="0">
                <a:solidFill>
                  <a:prstClr val="black"/>
                </a:solidFill>
              </a:rPr>
              <a:t> </a:t>
            </a:r>
            <a:r>
              <a:rPr lang="es-US" dirty="0">
                <a:solidFill>
                  <a:prstClr val="black"/>
                </a:solidFill>
              </a:rPr>
              <a:t>Si sus ingresos están por encima de cierto límite, pagará un monto adicional además de la prima de su plan. El Seguro Social usa los datos de ingresos provenientes del IRS para averiguar si usted debe pagar una prima más elevada o no. Los límites de ingresos son los mismos como aquellos de la Parte B de IRMAA. </a:t>
            </a:r>
          </a:p>
        </p:txBody>
      </p:sp>
    </p:spTree>
    <p:extLst>
      <p:ext uri="{BB962C8B-B14F-4D97-AF65-F5344CB8AC3E}">
        <p14:creationId xmlns:p14="http://schemas.microsoft.com/office/powerpoint/2010/main" val="167696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3 discute las reglas de cobertura de Medicamentos de Medicare. Explica:</a:t>
            </a:r>
          </a:p>
          <a:p>
            <a:pPr marL="181178" indent="-181178" defTabSz="966529">
              <a:spcBef>
                <a:spcPts val="634"/>
              </a:spcBef>
              <a:defRPr/>
            </a:pPr>
            <a:r>
              <a:rPr lang="es-US">
                <a:solidFill>
                  <a:prstClr val="black"/>
                </a:solidFill>
              </a:rPr>
              <a:t>Medicamentos cubiertos y no cubiertos </a:t>
            </a:r>
          </a:p>
          <a:p>
            <a:pPr marL="181178" indent="-181178" defTabSz="966529">
              <a:spcBef>
                <a:spcPts val="634"/>
              </a:spcBef>
              <a:defRPr/>
            </a:pPr>
            <a:r>
              <a:rPr lang="es-US">
                <a:solidFill>
                  <a:prstClr val="black"/>
                </a:solidFill>
              </a:rPr>
              <a:t>Acceso a medicamentos cubiertos</a:t>
            </a:r>
          </a:p>
          <a:p>
            <a:pPr marL="181178" indent="-181178" defTabSz="966334">
              <a:spcBef>
                <a:spcPts val="634"/>
              </a:spcBef>
              <a:defRPr/>
            </a:pPr>
            <a:r>
              <a:rPr lang="es-US">
                <a:solidFill>
                  <a:prstClr val="black"/>
                </a:solidFill>
              </a:rPr>
              <a:t>Cambios en el Formulario</a:t>
            </a:r>
          </a:p>
          <a:p>
            <a:pPr marL="181178" indent="-181178" defTabSz="966529">
              <a:spcBef>
                <a:spcPts val="634"/>
              </a:spcBef>
              <a:defRPr/>
            </a:pPr>
            <a:r>
              <a:rPr lang="es-US">
                <a:solidFill>
                  <a:prstClr val="black"/>
                </a:solidFill>
              </a:rPr>
              <a:t>Requisitos para planes y prescriptores</a:t>
            </a:r>
          </a:p>
          <a:p>
            <a:pPr marL="181178" indent="-181178" defTabSz="966529">
              <a:spcBef>
                <a:spcPts val="634"/>
              </a:spcBef>
              <a:defRPr/>
            </a:pPr>
            <a:r>
              <a:rPr lang="es-US">
                <a:solidFill>
                  <a:prstClr val="black"/>
                </a:solidFill>
              </a:rPr>
              <a:t>Administración de Terapia de Medicamentos (MTM)</a:t>
            </a:r>
          </a:p>
          <a:p>
            <a:pPr marL="0" indent="0" defTabSz="966529">
              <a:spcBef>
                <a:spcPts val="634"/>
              </a:spcBef>
              <a:buNone/>
              <a:defRPr/>
            </a:pPr>
            <a:endParaRPr lang="en-US" dirty="0">
              <a:solidFill>
                <a:prstClr val="black"/>
              </a:solidFill>
            </a:endParaRPr>
          </a:p>
          <a:p>
            <a:pPr marL="119139" indent="-119139" defTabSz="966529">
              <a:defRPr/>
            </a:pPr>
            <a:endParaRPr lang="en-US" dirty="0">
              <a:solidFill>
                <a:prstClr val="black"/>
              </a:solidFill>
            </a:endParaRPr>
          </a:p>
          <a:p>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22"/>
              </a:spcBef>
              <a:buNone/>
              <a:defRPr/>
            </a:pPr>
            <a:r>
              <a:rPr lang="es-US" dirty="0">
                <a:solidFill>
                  <a:prstClr val="black"/>
                </a:solidFill>
              </a:rPr>
              <a:t>Los planes Medicare cubren medicamentos genéricos y de marca. Para recibir cobertura de Medicare un medicamento debe estar disponible solo con receta, aprobado por la Administración de Alimentos y Medicamentos de EE. UU. (FDA), ser usado y vendido en Estados Unidos y utilizado para una indicación médicamente aceptada.</a:t>
            </a:r>
          </a:p>
          <a:p>
            <a:pPr marL="0" indent="0" defTabSz="966529">
              <a:spcBef>
                <a:spcPts val="622"/>
              </a:spcBef>
              <a:buNone/>
              <a:defRPr/>
            </a:pPr>
            <a:r>
              <a:rPr lang="es-US" dirty="0">
                <a:solidFill>
                  <a:prstClr val="black"/>
                </a:solidFill>
              </a:rPr>
              <a:t>Medicare cubre medicamentos recetados, insulina y productos biológicos (p. ej., anticuerpos, proteínas, células, etc.). Medicare también cubre los suministros médicos asociados con la inyección de insulina, como las jeringas, las agujas, algodón y gasa. </a:t>
            </a:r>
          </a:p>
          <a:p>
            <a:pPr marL="0" indent="0" defTabSz="966529">
              <a:spcBef>
                <a:spcPts val="622"/>
              </a:spcBef>
              <a:buNone/>
              <a:defRPr/>
            </a:pPr>
            <a:r>
              <a:rPr lang="es-US" dirty="0">
                <a:solidFill>
                  <a:prstClr val="black"/>
                </a:solidFill>
              </a:rPr>
              <a:t>Para asegurarse de que las personas con distintas condiciones médicas puedan obtener los medicamentos que necesitan, el formulario (lista de medicamentos) de cada plan deben incluir una lista de medicamentos en cada categoría requerida. Generalmente, todos los planes Medicare deben cubrir al menos 2 medicamentos por categoría de fármacos, pero los planes pueden elegir qué medicamentos específicos cubren. La cobertura y las reglas varían de un plan a otro, lo que puede afectar lo que usted paga. </a:t>
            </a:r>
          </a:p>
          <a:p>
            <a:pPr marL="0" indent="0" defTabSz="966529">
              <a:spcBef>
                <a:spcPts val="622"/>
              </a:spcBef>
              <a:buNone/>
              <a:defRPr/>
            </a:pPr>
            <a:r>
              <a:rPr lang="es-US" dirty="0">
                <a:solidFill>
                  <a:prstClr val="black"/>
                </a:solidFill>
              </a:rPr>
              <a:t>Incluso si la lista de medicamentos de un plan (formulario) no incluye su medicamento específico, en la mayoría de los casos, debería estar disponible un medicamento similar.  Si usted o el médico que le receta medicamentos (su médico u otro proveedor del cuidado de la salud que está autorizado legalmente a elaborar recetas) creen que ninguno de los medicamentos dentro de la lista de su plan para medicamentos funcionará para su afección, puede pedir que se haga una excepción. </a:t>
            </a:r>
          </a:p>
        </p:txBody>
      </p:sp>
    </p:spTree>
    <p:extLst>
      <p:ext uri="{BB962C8B-B14F-4D97-AF65-F5344CB8AC3E}">
        <p14:creationId xmlns:p14="http://schemas.microsoft.com/office/powerpoint/2010/main" val="3444525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planes de Medicare deben cubrir todos los medicamentos dentro de 6 categorías protegidas, para tratar determinadas condiciones médicas: </a:t>
            </a:r>
          </a:p>
          <a:p>
            <a:pPr marL="241570" lvl="1" indent="-241570" defTabSz="966529">
              <a:spcBef>
                <a:spcPts val="634"/>
              </a:spcBef>
              <a:buFont typeface="+mj-lt"/>
              <a:buAutoNum type="arabicPeriod"/>
              <a:defRPr/>
            </a:pPr>
            <a:r>
              <a:rPr lang="es-US" dirty="0">
                <a:solidFill>
                  <a:prstClr val="black"/>
                </a:solidFill>
              </a:rPr>
              <a:t> </a:t>
            </a:r>
            <a:r>
              <a:rPr lang="es-US" dirty="0"/>
              <a:t>Medicamentos contra el </a:t>
            </a:r>
            <a:r>
              <a:rPr lang="es-US" dirty="0">
                <a:solidFill>
                  <a:prstClr val="black"/>
                </a:solidFill>
              </a:rPr>
              <a:t>cáncer (</a:t>
            </a:r>
            <a:r>
              <a:rPr lang="es-US" dirty="0"/>
              <a:t>antineoplásicos)</a:t>
            </a:r>
          </a:p>
          <a:p>
            <a:pPr marL="241570" lvl="1" indent="-241570" defTabSz="966529">
              <a:spcBef>
                <a:spcPts val="634"/>
              </a:spcBef>
              <a:buFont typeface="+mj-lt"/>
              <a:buAutoNum type="arabicPeriod"/>
              <a:defRPr/>
            </a:pPr>
            <a:r>
              <a:rPr lang="es-US" dirty="0">
                <a:solidFill>
                  <a:prstClr val="black"/>
                </a:solidFill>
              </a:rPr>
              <a:t> </a:t>
            </a:r>
            <a:r>
              <a:rPr lang="es-US" dirty="0"/>
              <a:t>Medicamentos contra el VIH</a:t>
            </a:r>
            <a:r>
              <a:rPr lang="es-US" dirty="0">
                <a:solidFill>
                  <a:prstClr val="black"/>
                </a:solidFill>
              </a:rPr>
              <a:t>/SIDA (</a:t>
            </a:r>
            <a:r>
              <a:rPr lang="es-US" dirty="0"/>
              <a:t>antirretrovirales)</a:t>
            </a:r>
          </a:p>
          <a:p>
            <a:pPr marL="241570" lvl="1" indent="-241570" defTabSz="966529">
              <a:spcBef>
                <a:spcPts val="634"/>
              </a:spcBef>
              <a:buFont typeface="+mj-lt"/>
              <a:buAutoNum type="arabicPeriod"/>
              <a:defRPr/>
            </a:pPr>
            <a:r>
              <a:rPr lang="es-US" dirty="0">
                <a:solidFill>
                  <a:prstClr val="black"/>
                </a:solidFill>
              </a:rPr>
              <a:t> Antidepresivos</a:t>
            </a:r>
          </a:p>
          <a:p>
            <a:pPr marL="241570" lvl="1" indent="-241570" defTabSz="966529">
              <a:spcBef>
                <a:spcPts val="634"/>
              </a:spcBef>
              <a:buFont typeface="+mj-lt"/>
              <a:buAutoNum type="arabicPeriod"/>
              <a:defRPr/>
            </a:pPr>
            <a:r>
              <a:rPr lang="es-US" dirty="0">
                <a:solidFill>
                  <a:prstClr val="black"/>
                </a:solidFill>
              </a:rPr>
              <a:t> Antipsicóticos </a:t>
            </a:r>
          </a:p>
          <a:p>
            <a:pPr marL="241570" lvl="1" indent="-241570" defTabSz="966529">
              <a:spcBef>
                <a:spcPts val="634"/>
              </a:spcBef>
              <a:buFont typeface="+mj-lt"/>
              <a:buAutoNum type="arabicPeriod"/>
              <a:defRPr/>
            </a:pPr>
            <a:r>
              <a:rPr lang="es-US" dirty="0">
                <a:solidFill>
                  <a:prstClr val="black"/>
                </a:solidFill>
              </a:rPr>
              <a:t> Anticonvulsivos </a:t>
            </a:r>
          </a:p>
          <a:p>
            <a:pPr marL="241570" lvl="1" indent="-241570" defTabSz="966529">
              <a:spcBef>
                <a:spcPts val="634"/>
              </a:spcBef>
              <a:buFont typeface="+mj-lt"/>
              <a:buAutoNum type="arabicPeriod"/>
              <a:defRPr/>
            </a:pPr>
            <a:r>
              <a:rPr lang="es-US" dirty="0">
                <a:solidFill>
                  <a:prstClr val="black"/>
                </a:solidFill>
              </a:rPr>
              <a:t> Inmunosupresores</a:t>
            </a:r>
          </a:p>
          <a:p>
            <a:pPr marL="0" indent="0" defTabSz="966529">
              <a:spcBef>
                <a:spcPts val="634"/>
              </a:spcBef>
              <a:buNone/>
              <a:defRPr/>
            </a:pPr>
            <a:r>
              <a:rPr lang="es-US" dirty="0">
                <a:solidFill>
                  <a:prstClr val="black"/>
                </a:solidFill>
              </a:rPr>
              <a:t>Además, los planes de Medicare deben cubrir todas las vacunas disponibles comercialmente, incluida la vacuna contra la culebrilla (pero no las vacunas cubiertas por la Parte B, como las vacunas contra la gripe y el neumococo). Algunos medicamentos dentro de estas clases protegidas pueden estar cubiertos por la Parte B de Medicare (Seguro médico) en algunos casos, como los inmunosupresores, cuando se usan con equipo médico duradero (DME) elegible. Usted o su proveedor pueden comunicarse con su plan de medicamentos de Medicare para solicitar más información acerca de la cobertura de vacunas y cualquier otra información adicional que puedan necesitar. </a:t>
            </a:r>
          </a:p>
          <a:p>
            <a:pPr marL="0" indent="0" defTabSz="966529">
              <a:spcBef>
                <a:spcPts val="634"/>
              </a:spcBef>
              <a:buNone/>
              <a:defRPr/>
            </a:pPr>
            <a:r>
              <a:rPr lang="es-US" dirty="0">
                <a:solidFill>
                  <a:prstClr val="black"/>
                </a:solidFill>
              </a:rPr>
              <a:t>Para obtener más información, visite </a:t>
            </a:r>
            <a:r>
              <a:rPr lang="es-US" dirty="0">
                <a:hlinkClick r:id="rId3"/>
              </a:rPr>
              <a:t>CMS.gov/Medicare/</a:t>
            </a:r>
            <a:r>
              <a:rPr lang="es-US" dirty="0" err="1">
                <a:hlinkClick r:id="rId3"/>
              </a:rPr>
              <a:t>Prescription-Drug-Coverage</a:t>
            </a:r>
            <a:r>
              <a:rPr lang="es-US" dirty="0">
                <a:hlinkClick r:id="rId3"/>
              </a:rPr>
              <a:t>/</a:t>
            </a:r>
            <a:r>
              <a:rPr lang="es-US" dirty="0" err="1">
                <a:hlinkClick r:id="rId3"/>
              </a:rPr>
              <a:t>PrescriptionDrugCovContra</a:t>
            </a:r>
            <a:r>
              <a:rPr lang="es-US" dirty="0">
                <a:hlinkClick r:id="rId3"/>
              </a:rPr>
              <a:t>/</a:t>
            </a:r>
            <a:r>
              <a:rPr lang="es-US" dirty="0" err="1">
                <a:hlinkClick r:id="rId3"/>
              </a:rPr>
              <a:t>Downloads</a:t>
            </a:r>
            <a:r>
              <a:rPr lang="es-US" dirty="0">
                <a:hlinkClick r:id="rId3"/>
              </a:rPr>
              <a:t>/Part-D-Benefits-Manual-Chapter-6.pdf</a:t>
            </a:r>
            <a:r>
              <a:rPr lang="es-US" dirty="0"/>
              <a:t>.</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4160861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lvl="1" defTabSz="966529">
              <a:spcBef>
                <a:spcPts val="634"/>
              </a:spcBef>
              <a:defRPr/>
            </a:pPr>
            <a:r>
              <a:rPr lang="es-US" dirty="0">
                <a:solidFill>
                  <a:prstClr val="black"/>
                </a:solidFill>
              </a:rPr>
              <a:t>Por ley, la Parte D no cubre los siguientes medicamentos:</a:t>
            </a:r>
          </a:p>
          <a:p>
            <a:pPr marL="122495" lvl="1" indent="-122495" defTabSz="966529">
              <a:spcBef>
                <a:spcPts val="634"/>
              </a:spcBef>
              <a:buFont typeface="Wingdings" panose="05000000000000000000" pitchFamily="2" charset="2"/>
              <a:buChar char="§"/>
              <a:defRPr/>
            </a:pPr>
            <a:r>
              <a:rPr lang="es-US" dirty="0">
                <a:solidFill>
                  <a:prstClr val="black"/>
                </a:solidFill>
              </a:rPr>
              <a:t>Medicamentos para la anorexia, pérdida de peso o aumento de peso (incluso si se usa para fines no cosméticos, como la obesidad mórbida).</a:t>
            </a:r>
          </a:p>
          <a:p>
            <a:pPr marL="122495" lvl="1" indent="-122495" defTabSz="966529">
              <a:spcBef>
                <a:spcPts val="634"/>
              </a:spcBef>
              <a:buFont typeface="Wingdings" panose="05000000000000000000" pitchFamily="2" charset="2"/>
              <a:buChar char="§"/>
              <a:defRPr/>
            </a:pPr>
            <a:r>
              <a:rPr lang="es-US" dirty="0">
                <a:solidFill>
                  <a:prstClr val="black"/>
                </a:solidFill>
              </a:rPr>
              <a:t>Medicamentos para la disfunción eréctil cuando se usan para tratar la disfunción sexual o eréctil, a menos que los use para tratar una afección que no sea la disfunción sexual o eréctil, para la cual la FDA aprobó los medicamentos. Por ejemplo, un plan Medicare de medicamentos cubre un medicamento para la disfunción eréctil si se lo utiliza para tratar el agrandamiento de la próstata (también denominado hiperplasia prostática). </a:t>
            </a:r>
          </a:p>
          <a:p>
            <a:pPr marL="122495" lvl="1" indent="-122495" defTabSz="966529">
              <a:spcBef>
                <a:spcPts val="634"/>
              </a:spcBef>
              <a:buFont typeface="Wingdings" panose="05000000000000000000" pitchFamily="2" charset="2"/>
              <a:buChar char="§"/>
              <a:defRPr/>
            </a:pPr>
            <a:r>
              <a:rPr lang="es-US" dirty="0">
                <a:solidFill>
                  <a:prstClr val="black"/>
                </a:solidFill>
              </a:rPr>
              <a:t>Medicamentos para la fertilidad.</a:t>
            </a:r>
          </a:p>
          <a:p>
            <a:pPr marL="122495" lvl="1" indent="-122495" defTabSz="966529">
              <a:spcBef>
                <a:spcPts val="634"/>
              </a:spcBef>
              <a:buFont typeface="Wingdings" panose="05000000000000000000" pitchFamily="2" charset="2"/>
              <a:buChar char="§"/>
              <a:defRPr/>
            </a:pPr>
            <a:r>
              <a:rPr lang="es-US" dirty="0">
                <a:solidFill>
                  <a:prstClr val="black"/>
                </a:solidFill>
              </a:rPr>
              <a:t>Medicamentos para fines cosméticos o de estilo de vida (por ejemplo, crecimiento del cabello).</a:t>
            </a:r>
          </a:p>
          <a:p>
            <a:pPr marL="122495" lvl="1" indent="-122495" defTabSz="966529">
              <a:spcBef>
                <a:spcPts val="634"/>
              </a:spcBef>
              <a:buFont typeface="Wingdings" panose="05000000000000000000" pitchFamily="2" charset="2"/>
              <a:buChar char="§"/>
              <a:defRPr/>
            </a:pPr>
            <a:r>
              <a:rPr lang="es-US" dirty="0">
                <a:solidFill>
                  <a:prstClr val="black"/>
                </a:solidFill>
              </a:rPr>
              <a:t>Medicamentos para el alivio sintomático de tos y resfrío.</a:t>
            </a:r>
          </a:p>
          <a:p>
            <a:pPr marL="122495" lvl="1" indent="-122495" defTabSz="966529">
              <a:spcBef>
                <a:spcPts val="634"/>
              </a:spcBef>
              <a:buFont typeface="Wingdings" panose="05000000000000000000" pitchFamily="2" charset="2"/>
              <a:buChar char="§"/>
              <a:defRPr/>
            </a:pPr>
            <a:r>
              <a:rPr lang="es-US" dirty="0">
                <a:solidFill>
                  <a:prstClr val="black"/>
                </a:solidFill>
              </a:rPr>
              <a:t>Productos recetados vitamínicos y minerales (excepto vitaminas prenatales y preparaciones fluoradas).</a:t>
            </a:r>
          </a:p>
          <a:p>
            <a:pPr marL="122495" lvl="1" indent="-122495" defTabSz="966529">
              <a:spcBef>
                <a:spcPts val="634"/>
              </a:spcBef>
              <a:buFont typeface="Wingdings" panose="05000000000000000000" pitchFamily="2" charset="2"/>
              <a:buChar char="§"/>
              <a:defRPr/>
            </a:pPr>
            <a:r>
              <a:rPr lang="es-US" dirty="0">
                <a:solidFill>
                  <a:prstClr val="black"/>
                </a:solidFill>
              </a:rPr>
              <a:t>Medicamentos de venta libre</a:t>
            </a:r>
          </a:p>
          <a:p>
            <a:pPr marL="0" lvl="1" defTabSz="966529">
              <a:spcBef>
                <a:spcPts val="634"/>
              </a:spcBef>
              <a:defRPr/>
            </a:pPr>
            <a:r>
              <a:rPr lang="es-US" dirty="0">
                <a:solidFill>
                  <a:prstClr val="black"/>
                </a:solidFill>
              </a:rPr>
              <a:t>Los planes pueden elegir cubrir medicamentos excluidos a su propio costo o compartir el costo con usted. </a:t>
            </a:r>
          </a:p>
          <a:p>
            <a:pPr marL="0" lvl="1" defTabSz="966529">
              <a:spcBef>
                <a:spcPts val="634"/>
              </a:spcBef>
              <a:defRPr/>
            </a:pPr>
            <a:r>
              <a:rPr lang="es-US" dirty="0">
                <a:solidFill>
                  <a:prstClr val="black"/>
                </a:solidFill>
              </a:rPr>
              <a:t>Visite </a:t>
            </a:r>
            <a:r>
              <a:rPr lang="es-US" dirty="0">
                <a:hlinkClick r:id="rId3"/>
              </a:rPr>
              <a:t>CMS.gov/Medicare/</a:t>
            </a:r>
            <a:r>
              <a:rPr lang="es-US" dirty="0" err="1">
                <a:hlinkClick r:id="rId3"/>
              </a:rPr>
              <a:t>Prescription-Drug-Coverage</a:t>
            </a:r>
            <a:r>
              <a:rPr lang="es-US" dirty="0">
                <a:hlinkClick r:id="rId3"/>
              </a:rPr>
              <a:t>/</a:t>
            </a:r>
            <a:r>
              <a:rPr lang="es-US" dirty="0" err="1">
                <a:hlinkClick r:id="rId3"/>
              </a:rPr>
              <a:t>PrescriptionDrugCovContra</a:t>
            </a:r>
            <a:r>
              <a:rPr lang="es-US" dirty="0">
                <a:hlinkClick r:id="rId3"/>
              </a:rPr>
              <a:t>/</a:t>
            </a:r>
            <a:r>
              <a:rPr lang="es-US" dirty="0" err="1">
                <a:hlinkClick r:id="rId3"/>
              </a:rPr>
              <a:t>Downloads</a:t>
            </a:r>
            <a:r>
              <a:rPr lang="es-US" dirty="0">
                <a:hlinkClick r:id="rId3"/>
              </a:rPr>
              <a:t>/Part-D-Benefits-Manual-Chapter-6.pdf</a:t>
            </a:r>
            <a:r>
              <a:rPr lang="es-US" dirty="0">
                <a:solidFill>
                  <a:prstClr val="black"/>
                </a:solidFill>
              </a:rPr>
              <a:t> (42 CFR 423.100) para obtener más información sobre medicamentos excluidos.</a:t>
            </a:r>
          </a:p>
          <a:p>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54742" y="3757507"/>
            <a:ext cx="6213112" cy="5544989"/>
          </a:xfrm>
        </p:spPr>
        <p:txBody>
          <a:bodyPr/>
          <a:lstStyle/>
          <a:p>
            <a:pPr marL="0" indent="0" defTabSz="966529">
              <a:spcBef>
                <a:spcPts val="634"/>
              </a:spcBef>
              <a:buNone/>
              <a:defRPr/>
            </a:pPr>
            <a:r>
              <a:rPr lang="es-US" sz="1100" dirty="0">
                <a:solidFill>
                  <a:prstClr val="black"/>
                </a:solidFill>
              </a:rPr>
              <a:t>Los planes de Medicare administran el acceso a los medicamentos cubiertos de varias maneras, incluidos formularios, autorización previa, terapia escalonada y límites de cantidad. </a:t>
            </a:r>
          </a:p>
          <a:p>
            <a:pPr marL="0" indent="0" defTabSz="966529">
              <a:spcBef>
                <a:spcPts val="634"/>
              </a:spcBef>
              <a:buNone/>
              <a:defRPr/>
            </a:pPr>
            <a:r>
              <a:rPr lang="es-US" sz="1100" dirty="0">
                <a:solidFill>
                  <a:prstClr val="black"/>
                </a:solidFill>
              </a:rPr>
              <a:t>El formulario del plan es la lista de medicamentos cubiertos. Se puede organizar en niveles. Más información sobre el formulario se encuentra en la siguiente diapositiva.</a:t>
            </a:r>
          </a:p>
          <a:p>
            <a:pPr marL="0" indent="0" defTabSz="966529">
              <a:spcBef>
                <a:spcPts val="634"/>
              </a:spcBef>
              <a:buNone/>
              <a:defRPr/>
            </a:pPr>
            <a:r>
              <a:rPr lang="es-US" sz="1100" dirty="0">
                <a:solidFill>
                  <a:prstClr val="black"/>
                </a:solidFill>
              </a:rPr>
              <a:t>Podría necesitar medicamentos que requieren autorización previa. Esto significa que antes de que el plan cubra un medicamento en particular, su médico debe mostrarle al plan que un medicamento en particular es médicamente necesario para usted. Los planes también hacen esto para asegurarse de que esté usando estos medicamentos correctamente. Comuníquese con su plan acerca de sus requisitos de autorización previa y hable con su encargado de recetas autorizado. Los Centros de Servicios de Medicare y Medicaid (CMS) emitieron nuevos requisitos para la prescripción electrónica que agilizan las autorizaciones previas en la Regla final 4189 de CMS. CMS comenzará a hacer cumplir los requisitos de las reglas en enero de 2022. Visite </a:t>
            </a:r>
            <a:r>
              <a:rPr lang="es-US" sz="1100" dirty="0">
                <a:solidFill>
                  <a:prstClr val="black"/>
                </a:solidFill>
                <a:hlinkClick r:id="rId3"/>
              </a:rPr>
              <a:t>CMS.gov/</a:t>
            </a:r>
            <a:r>
              <a:rPr lang="es-US" sz="1100" dirty="0" err="1">
                <a:solidFill>
                  <a:prstClr val="black"/>
                </a:solidFill>
                <a:hlinkClick r:id="rId3"/>
              </a:rPr>
              <a:t>newsroom</a:t>
            </a:r>
            <a:r>
              <a:rPr lang="es-US" sz="1100" dirty="0">
                <a:solidFill>
                  <a:prstClr val="black"/>
                </a:solidFill>
                <a:hlinkClick r:id="rId3"/>
              </a:rPr>
              <a:t>/</a:t>
            </a:r>
            <a:r>
              <a:rPr lang="es-US" sz="1100" dirty="0" err="1">
                <a:solidFill>
                  <a:prstClr val="black"/>
                </a:solidFill>
                <a:hlinkClick r:id="rId3"/>
              </a:rPr>
              <a:t>news-alert</a:t>
            </a:r>
            <a:r>
              <a:rPr lang="es-US" sz="1100" dirty="0">
                <a:solidFill>
                  <a:prstClr val="black"/>
                </a:solidFill>
                <a:hlinkClick r:id="rId3"/>
              </a:rPr>
              <a:t>/cms-names-e-prescribing-standard-reduce-provider-burden-and-expedite-patient-access-needed</a:t>
            </a:r>
            <a:r>
              <a:rPr lang="es-US" sz="1100" dirty="0">
                <a:solidFill>
                  <a:prstClr val="black"/>
                </a:solidFill>
              </a:rPr>
              <a:t> para más información.</a:t>
            </a:r>
          </a:p>
          <a:p>
            <a:pPr marL="0" indent="0" defTabSz="966529">
              <a:spcBef>
                <a:spcPts val="634"/>
              </a:spcBef>
              <a:buNone/>
              <a:defRPr/>
            </a:pPr>
            <a:r>
              <a:rPr lang="es-US" sz="1100" dirty="0">
                <a:solidFill>
                  <a:prstClr val="black"/>
                </a:solidFill>
              </a:rPr>
              <a:t>La terapia de pasos es un tipo de regla de cobertura. En la mayoría de los casos, primero debe probar un medicamento más barato del formulario de su plan (lista de medicamentos) con efectividad comprobada en la mayoría de las personas con su afección, antes de subir al paso siguiente hacia un medicamento más costoso. Por ejemplo, algunos planes requieren que primero pruebe un medicamento genérico (si está disponible) y luego un medicamento más económico de marca de su lista de medicamentos, antes de que su plan cubra un medicamento similar de marca comercial más caro. </a:t>
            </a:r>
          </a:p>
          <a:p>
            <a:pPr marL="0" indent="0" defTabSz="966529">
              <a:spcBef>
                <a:spcPts val="634"/>
              </a:spcBef>
              <a:buNone/>
              <a:defRPr/>
            </a:pPr>
            <a:r>
              <a:rPr lang="es-US" sz="1100" dirty="0">
                <a:solidFill>
                  <a:prstClr val="black"/>
                </a:solidFill>
              </a:rPr>
              <a:t>Sin embargo, si usted ya probó un medicamento similar y más barato, pero no funcionó, o si el médico cree que, debido a su condición médica, es necesario que tome un medicamento de la terapia de pasos (el medicamento que recetó el médico originalmente), con ayuda de su médico puede contactar al plan para solicitar una excepción. Si aprueban su solicitud, el plan cubrirá el medicamento que le recetó su médico originalmente.</a:t>
            </a:r>
          </a:p>
          <a:p>
            <a:pPr marL="0" indent="0" defTabSz="966529">
              <a:spcBef>
                <a:spcPts val="634"/>
              </a:spcBef>
              <a:buNone/>
              <a:defRPr/>
            </a:pPr>
            <a:r>
              <a:rPr lang="es-US" sz="1100" dirty="0">
                <a:solidFill>
                  <a:prstClr val="black"/>
                </a:solidFill>
              </a:rPr>
              <a:t>Por razones de seguridad y costos, los planes pueden limitar la cantidad de medicamentos que cubren durante un cierto período de tiempo. Si la persona que le hace la receta considera que, debido a su condición médica, no es adecuado un límite de cantidad por razones médicas, usted o la persona encargada de la receta pueden contactar al plan para pedir una excepción. Si el plan aprueba su solicitud, el límite de cantidad no se aplicará a su receta.</a:t>
            </a:r>
          </a:p>
          <a:p>
            <a:pPr marL="0" indent="0" defTabSz="966529">
              <a:spcBef>
                <a:spcPts val="634"/>
              </a:spcBef>
              <a:buNone/>
              <a:defRPr/>
            </a:pPr>
            <a:r>
              <a:rPr lang="es-US" sz="1100" dirty="0">
                <a:solidFill>
                  <a:prstClr val="black"/>
                </a:solidFill>
              </a:rPr>
              <a:t>Para obtener más información, visite </a:t>
            </a:r>
            <a:r>
              <a:rPr lang="es-US" sz="1100" dirty="0">
                <a:hlinkClick r:id="rId4"/>
              </a:rPr>
              <a:t>CMS.gov/Medicare/</a:t>
            </a:r>
            <a:r>
              <a:rPr lang="es-US" sz="1100" dirty="0" err="1">
                <a:hlinkClick r:id="rId4"/>
              </a:rPr>
              <a:t>Prescription-Drug-Coverage</a:t>
            </a:r>
            <a:r>
              <a:rPr lang="es-US" sz="1100" dirty="0">
                <a:hlinkClick r:id="rId4"/>
              </a:rPr>
              <a:t>/</a:t>
            </a:r>
            <a:r>
              <a:rPr lang="es-US" sz="1100" dirty="0" err="1">
                <a:hlinkClick r:id="rId4"/>
              </a:rPr>
              <a:t>PrescriptionDrugCovContra</a:t>
            </a:r>
            <a:r>
              <a:rPr lang="es-US" sz="1100" dirty="0">
                <a:hlinkClick r:id="rId4"/>
              </a:rPr>
              <a:t>/</a:t>
            </a:r>
            <a:r>
              <a:rPr lang="es-US" sz="1100" dirty="0" err="1">
                <a:hlinkClick r:id="rId4"/>
              </a:rPr>
              <a:t>Downloads</a:t>
            </a:r>
            <a:r>
              <a:rPr lang="es-US" sz="1100" dirty="0">
                <a:hlinkClick r:id="rId4"/>
              </a:rPr>
              <a:t>/Part-D-Benefits-Manual-Chapter-6.pdf</a:t>
            </a:r>
            <a:r>
              <a:rPr lang="es-US" sz="1100" dirty="0"/>
              <a:t>.</a:t>
            </a:r>
          </a:p>
          <a:p>
            <a:pPr marL="0" indent="0" defTabSz="966529">
              <a:spcBef>
                <a:spcPts val="634"/>
              </a:spcBef>
              <a:buNone/>
              <a:defRPr/>
            </a:pPr>
            <a:r>
              <a:rPr lang="es-US" sz="1100" dirty="0">
                <a:solidFill>
                  <a:prstClr val="black"/>
                </a:solidFill>
              </a:rPr>
              <a:t> (Consulte la sección 30.2.2). </a:t>
            </a:r>
          </a:p>
          <a:p>
            <a:endParaRPr lang="en-US" dirty="0"/>
          </a:p>
        </p:txBody>
      </p:sp>
    </p:spTree>
    <p:extLst>
      <p:ext uri="{BB962C8B-B14F-4D97-AF65-F5344CB8AC3E}">
        <p14:creationId xmlns:p14="http://schemas.microsoft.com/office/powerpoint/2010/main" val="65714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Esta sesión debería ayudarlo </a:t>
            </a:r>
            <a:r>
              <a:rPr lang="es-US" baseline="0" dirty="0">
                <a:solidFill>
                  <a:prstClr val="black"/>
                </a:solidFill>
              </a:rPr>
              <a:t>a:</a:t>
            </a:r>
          </a:p>
          <a:p>
            <a:pPr marL="122495" lvl="1" indent="-122495" defTabSz="966529">
              <a:spcBef>
                <a:spcPts val="634"/>
              </a:spcBef>
              <a:buFont typeface="Wingdings" panose="05000000000000000000" pitchFamily="2" charset="2"/>
              <a:buChar char="§"/>
              <a:defRPr/>
            </a:pPr>
            <a:r>
              <a:rPr lang="es-US" dirty="0">
                <a:solidFill>
                  <a:prstClr val="black"/>
                </a:solidFill>
              </a:rPr>
              <a:t>Comprender la diferencia entre la cobertura para medicamentos en la Parte A de Medicare (Seguro de hospital), la Parte B de Medicare (Seguro médico), Medicare </a:t>
            </a:r>
            <a:r>
              <a:rPr lang="es-US" dirty="0" err="1">
                <a:solidFill>
                  <a:prstClr val="black"/>
                </a:solidFill>
              </a:rPr>
              <a:t>Advantage</a:t>
            </a:r>
            <a:r>
              <a:rPr lang="es-US" dirty="0">
                <a:solidFill>
                  <a:prstClr val="black"/>
                </a:solidFill>
              </a:rPr>
              <a:t>, y cobertura para medicamentos de Medicare (Parte D).</a:t>
            </a:r>
          </a:p>
          <a:p>
            <a:pPr marL="122495" lvl="1" indent="-122495" defTabSz="966529">
              <a:spcBef>
                <a:spcPts val="634"/>
              </a:spcBef>
              <a:buFont typeface="Wingdings" panose="05000000000000000000" pitchFamily="2" charset="2"/>
              <a:buChar char="§"/>
              <a:defRPr/>
            </a:pPr>
            <a:r>
              <a:rPr lang="es-US" dirty="0">
                <a:solidFill>
                  <a:prstClr val="black"/>
                </a:solidFill>
              </a:rPr>
              <a:t>Resumir los requisitos de elegibilidad e inscripción de la cobertura de medicamentos de Medicare.</a:t>
            </a:r>
          </a:p>
          <a:p>
            <a:pPr marL="122495" lvl="1" indent="-122495" defTabSz="966529">
              <a:spcBef>
                <a:spcPts val="634"/>
              </a:spcBef>
              <a:buFont typeface="Wingdings" panose="05000000000000000000" pitchFamily="2" charset="2"/>
              <a:buChar char="§"/>
              <a:defRPr/>
            </a:pPr>
            <a:r>
              <a:rPr lang="es-US" dirty="0">
                <a:solidFill>
                  <a:prstClr val="black"/>
                </a:solidFill>
              </a:rPr>
              <a:t>Comparar y elegir planes.</a:t>
            </a:r>
          </a:p>
          <a:p>
            <a:pPr marL="122495" lvl="1" indent="-122495" defTabSz="966529">
              <a:spcBef>
                <a:spcPts val="634"/>
              </a:spcBef>
              <a:buFont typeface="Wingdings" panose="05000000000000000000" pitchFamily="2" charset="2"/>
              <a:buChar char="§"/>
              <a:defRPr/>
            </a:pPr>
            <a:r>
              <a:rPr lang="es-US" dirty="0">
                <a:solidFill>
                  <a:prstClr val="black"/>
                </a:solidFill>
              </a:rPr>
              <a:t>Describir la Ayuda Adicional con los costos de coberturas de medicamentos.</a:t>
            </a:r>
          </a:p>
          <a:p>
            <a:pPr marL="122495" lvl="1" indent="-122495" defTabSz="966529">
              <a:spcBef>
                <a:spcPts val="634"/>
              </a:spcBef>
              <a:buFont typeface="Wingdings" panose="05000000000000000000" pitchFamily="2" charset="2"/>
              <a:buChar char="§"/>
              <a:defRPr/>
            </a:pPr>
            <a:r>
              <a:rPr lang="es-US" dirty="0">
                <a:solidFill>
                  <a:prstClr val="black"/>
                </a:solidFill>
              </a:rPr>
              <a:t>Explicar el proceso de determinaciones y apelaciones.</a:t>
            </a: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21458" y="3757506"/>
            <a:ext cx="6290776" cy="5565504"/>
          </a:xfrm>
        </p:spPr>
        <p:txBody>
          <a:bodyPr/>
          <a:lstStyle/>
          <a:p>
            <a:pPr marL="0" indent="0" defTabSz="966529">
              <a:spcBef>
                <a:spcPts val="634"/>
              </a:spcBef>
              <a:buNone/>
              <a:defRPr/>
            </a:pPr>
            <a:r>
              <a:rPr lang="es-US" dirty="0">
                <a:solidFill>
                  <a:prstClr val="black"/>
                </a:solidFill>
              </a:rPr>
              <a:t>Cada formulario debe incluir una gama de medicamentos en las categorías y clases recetadas. Para ofrecer costos bajos, muchos planes colocan a los medicamentos en niveles diferentes, con distintos precios. Cada plan forma sus niveles de maneras diferentes. </a:t>
            </a:r>
          </a:p>
          <a:p>
            <a:pPr marL="0" indent="0" defTabSz="966529">
              <a:spcBef>
                <a:spcPts val="634"/>
              </a:spcBef>
              <a:buNone/>
              <a:defRPr/>
            </a:pPr>
            <a:r>
              <a:rPr lang="es-US" dirty="0">
                <a:solidFill>
                  <a:prstClr val="black"/>
                </a:solidFill>
              </a:rPr>
              <a:t>Este es un ejemplo de cómo un plan </a:t>
            </a:r>
            <a:r>
              <a:rPr lang="es-US" b="1" dirty="0">
                <a:solidFill>
                  <a:prstClr val="black"/>
                </a:solidFill>
              </a:rPr>
              <a:t>forma </a:t>
            </a:r>
            <a:r>
              <a:rPr lang="es-US" dirty="0">
                <a:solidFill>
                  <a:prstClr val="black"/>
                </a:solidFill>
              </a:rPr>
              <a:t>sus categorías:</a:t>
            </a:r>
          </a:p>
          <a:p>
            <a:pPr marL="122495" lvl="1" indent="-122495" defTabSz="966529">
              <a:spcBef>
                <a:spcPts val="634"/>
              </a:spcBef>
              <a:buFont typeface="Wingdings" panose="05000000000000000000" pitchFamily="2" charset="2"/>
              <a:buChar char="§"/>
              <a:defRPr/>
            </a:pPr>
            <a:r>
              <a:rPr lang="es-US" dirty="0">
                <a:solidFill>
                  <a:prstClr val="black"/>
                </a:solidFill>
              </a:rPr>
              <a:t>Nivel 1 (Medicamentos genéricos, los menos costosos): Los medicamentos genéricos que son iguales que su contraparte de marca comercial en cuanto a seguridad, concentración, calidad, la manera en que funciona, la forma de administración y la manera en que debe usarse. Los medicamentos genéricos usan los mismos principios activos que los de marca comercial. Los fabricantes de medicamentos genéricos deben demostrar que sus productos funcionan de la misma manera que los medicamentos de marca comercial correspondientes. Son más económicos debido a la competencia del mercado. En algunos casos, podría no haber disponible un medicamento genérico para reemplazar el medicamento de marca comercial que usted toma. Consulte al encargado de elaborar la receta autorizada. </a:t>
            </a:r>
          </a:p>
          <a:p>
            <a:pPr marL="122495" lvl="1" indent="-122495" defTabSz="966529">
              <a:spcBef>
                <a:spcPts val="634"/>
              </a:spcBef>
              <a:buFont typeface="Wingdings" panose="05000000000000000000" pitchFamily="2" charset="2"/>
              <a:buChar char="§"/>
              <a:defRPr/>
            </a:pPr>
            <a:r>
              <a:rPr lang="es-US" dirty="0">
                <a:solidFill>
                  <a:prstClr val="black"/>
                </a:solidFill>
              </a:rPr>
              <a:t>Nivel 2 (Medicamentos de marca preferidos): Los medicamentos del nivel 2 de este plan (medicamentos de marca) cuestan más que sus medicamentos del nivel 1. </a:t>
            </a:r>
          </a:p>
          <a:p>
            <a:pPr marL="122495" lvl="1" indent="-122495" defTabSz="966529">
              <a:spcBef>
                <a:spcPts val="634"/>
              </a:spcBef>
              <a:buFont typeface="Wingdings" panose="05000000000000000000" pitchFamily="2" charset="2"/>
              <a:buChar char="§"/>
              <a:defRPr/>
            </a:pPr>
            <a:r>
              <a:rPr lang="es-US" dirty="0">
                <a:solidFill>
                  <a:prstClr val="black"/>
                </a:solidFill>
              </a:rPr>
              <a:t>Nivel 3 (Medicamentos de marca no preferidas): Los medicamentos del nivel 3 de este plan (medicamentos de marca no preferidos) cuestan más que sus medicamentos del nivel 2.</a:t>
            </a:r>
          </a:p>
          <a:p>
            <a:pPr marL="122495" lvl="1" indent="-122495" defTabSz="966529">
              <a:spcBef>
                <a:spcPts val="634"/>
              </a:spcBef>
              <a:buFont typeface="Wingdings" panose="05000000000000000000" pitchFamily="2" charset="2"/>
              <a:buChar char="§"/>
              <a:defRPr/>
            </a:pPr>
            <a:r>
              <a:rPr lang="es-US" dirty="0">
                <a:solidFill>
                  <a:prstClr val="black"/>
                </a:solidFill>
              </a:rPr>
              <a:t>Nivel 4 (Nivel de Especialidad): Estos medicamentos son únicos y tienen un costo muy elevado. El umbral del nivel de especialidad de 2021 es de $670 por el costo total de un suministro de 30 días</a:t>
            </a:r>
          </a:p>
          <a:p>
            <a:pPr marL="298056" lvl="2" indent="-121857" defTabSz="966529">
              <a:spcBef>
                <a:spcPts val="634"/>
              </a:spcBef>
              <a:buFont typeface="Wingdings" panose="05000000000000000000" pitchFamily="2" charset="2"/>
              <a:buChar char="§"/>
              <a:defRPr/>
            </a:pPr>
            <a:r>
              <a:rPr lang="es-US" dirty="0"/>
              <a:t>Los patrocinadores de la Parte D podrían eximir un nivel de formulario, en el que pone los medicamentos y productos biológicos de costo muy elevado de la Parte D, de su proceso de excepciones de niveles, de acuerdo con 42 C.F.R. §423.578(a)(6)(</a:t>
            </a:r>
            <a:r>
              <a:rPr lang="es-US" dirty="0" err="1"/>
              <a:t>iii</a:t>
            </a:r>
            <a:r>
              <a:rPr lang="es-US" dirty="0"/>
              <a:t>). Según la política actual de CMS, para que un medicamento de la Parte D se coloque en un nivel de especialidad, el precio negociado por el patrocinador de la Parte D debe exceder el umbral de un dólar por mes establecido por CMS. Para el año calendario de 2021, CMS mantendrá el umbral del nivel de especialidad en $670, como precio negociado equivalente a 30 días. </a:t>
            </a:r>
          </a:p>
          <a:p>
            <a:pPr marL="0" indent="0" defTabSz="966529">
              <a:spcBef>
                <a:spcPts val="634"/>
              </a:spcBef>
              <a:buNone/>
              <a:defRPr/>
            </a:pPr>
            <a:r>
              <a:rPr lang="es-US" b="1" dirty="0">
                <a:solidFill>
                  <a:prstClr val="black"/>
                </a:solidFill>
              </a:rPr>
              <a:t>NOTA</a:t>
            </a:r>
            <a:r>
              <a:rPr lang="es-US" dirty="0">
                <a:solidFill>
                  <a:prstClr val="black"/>
                </a:solidFill>
              </a:rPr>
              <a:t>: En algunos casos, si su medicamento está en el nivel más elevado y el médico considera que necesita ese medicamento específico, en lugar de un medicamento similar de un nivel más económico, usted puede solicitar una excepción y pedir un copago menor a su plan.</a:t>
            </a:r>
          </a:p>
        </p:txBody>
      </p:sp>
    </p:spTree>
    <p:extLst>
      <p:ext uri="{BB962C8B-B14F-4D97-AF65-F5344CB8AC3E}">
        <p14:creationId xmlns:p14="http://schemas.microsoft.com/office/powerpoint/2010/main" val="2134977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planes de Medicare solo pueden cambiar sus categorías y clases terapéuticas en un formulario al comienzo de cada año del plan, o para tener en cuenta nuevos usos terapéuticos y medicamentos cubiertos por la Parte D recientemente aprobados por la FDA. Un año del plan es un año calendario, de enero a diciembre.</a:t>
            </a:r>
          </a:p>
          <a:p>
            <a:pPr marL="0" lvl="1" defTabSz="966529">
              <a:spcBef>
                <a:spcPts val="634"/>
              </a:spcBef>
              <a:defRPr/>
            </a:pPr>
            <a:r>
              <a:rPr lang="es-US" dirty="0">
                <a:solidFill>
                  <a:prstClr val="black"/>
                </a:solidFill>
              </a:rPr>
              <a:t>Los planes de Medicare pueden realizar cambios de mantenimiento en sus formularios, como reemplazar medicamentos de marca con nuevos medicamentos genéricos o cambiar sus formularios como resultado de nueva información sobre la seguridad o eficacia de los medicamentos. Un plan de Medicare que cumpla con ciertos requisitos puede eliminar inmediatamente un medicamento de marca de su formulario de la Parte D o cambiar al costo compartido preferido o escalonado del medicamento de marca al agregar un nuevo medicamento genérico equivalente (consulte la siguiente diapositiva). Se deben realizar otros cambios de acuerdo con los procedimientos de aprobación prescritos, y los planes deben notificar, a partir de 2019, con 30 (en lugar de 60) días de aviso a los CMS, los Programas Estatales de Asistencia Farmacéutica (SPAP), los prescriptores, las farmacias de la red, los farmacéuticos y los afectados miembros del plan. Los planes también deben notificar a los miembros en el momento en que solicitan un reabastecimiento y proporcionan un reabastecimiento de un mes del medicamento afectado. Los planes que realicen cambios a mediados del año también deben actualizar los materiales de comunicación aplicables de los miembros, como revisar sus formularios en línea para que estén al día mensualmente. Usted puede continuar utilizando su medicamento cubierto hasta la finalización del año calendario. Puede solicitar una excepción si otros medicamentos no funcionan. </a:t>
            </a:r>
          </a:p>
          <a:p>
            <a:pPr marL="0" indent="0" defTabSz="966529">
              <a:spcBef>
                <a:spcPts val="634"/>
              </a:spcBef>
              <a:buNone/>
              <a:defRPr/>
            </a:pPr>
            <a:r>
              <a:rPr lang="es-US" dirty="0">
                <a:solidFill>
                  <a:prstClr val="black"/>
                </a:solidFill>
              </a:rPr>
              <a:t>En la Parte D, no se le puede interrumpir ni reducir la cobertura de medicamentos a ningún miembro del plan por el resto del año del plan. Sin embargo, este no es el caso cuando un medicamento es considerado inseguro por la FDA o cuando el fabricante lo saca del mercado. En esos casos, los planes de Medicare no están obligados a obtener la aprobación de CMS ni a dar aviso con 30 días de anticipación.</a:t>
            </a:r>
          </a:p>
        </p:txBody>
      </p:sp>
    </p:spTree>
    <p:extLst>
      <p:ext uri="{BB962C8B-B14F-4D97-AF65-F5344CB8AC3E}">
        <p14:creationId xmlns:p14="http://schemas.microsoft.com/office/powerpoint/2010/main" val="887844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41001"/>
          </a:xfrm>
        </p:spPr>
        <p:txBody>
          <a:bodyPr/>
          <a:lstStyle/>
          <a:p>
            <a:pPr marL="0" indent="0" defTabSz="966529">
              <a:spcBef>
                <a:spcPts val="634"/>
              </a:spcBef>
              <a:buNone/>
              <a:defRPr/>
            </a:pPr>
            <a:r>
              <a:rPr lang="es-US" dirty="0">
                <a:solidFill>
                  <a:prstClr val="black"/>
                </a:solidFill>
              </a:rPr>
              <a:t>Un plan de Medicare puede eliminar inmediatamente un medicamento de marca de su formulario de la Parte D o cambiar el costo compartido preferido o escalonado del medicamento de marca sin cumplir con los plazos y los requisitos de reabastecimiento, siempre que el plan haga todo lo siguiente:</a:t>
            </a:r>
          </a:p>
          <a:p>
            <a:pPr defTabSz="966529">
              <a:spcBef>
                <a:spcPts val="634"/>
              </a:spcBef>
              <a:defRPr/>
            </a:pPr>
            <a:r>
              <a:rPr lang="es-US" dirty="0">
                <a:solidFill>
                  <a:prstClr val="black"/>
                </a:solidFill>
              </a:rPr>
              <a:t>Al mismo tiempo que elimina dicho medicamento de marca o cambia su costo compartido preferido o escalonado, agrega un medicamento genérico terapéuticamente equivalente a su formulario en el mismo nivel de costo compartido o uno más bajo y con la misma o menos administración de utilización restrictiva criterios</a:t>
            </a:r>
          </a:p>
          <a:p>
            <a:pPr defTabSz="966529">
              <a:spcBef>
                <a:spcPts val="634"/>
              </a:spcBef>
              <a:defRPr/>
            </a:pPr>
            <a:r>
              <a:rPr lang="es-US" dirty="0">
                <a:solidFill>
                  <a:prstClr val="black"/>
                </a:solidFill>
              </a:rPr>
              <a:t>Anteriormente, el plan no podía haber incluido un medicamento genérico terapéuticamente equivalente en su formulario cuando presentó su formulario inicial para la aprobación de CMS porque dicho medicamento genérico aún no estaba disponible en el mercado.</a:t>
            </a:r>
          </a:p>
          <a:p>
            <a:pPr defTabSz="966529">
              <a:spcBef>
                <a:spcPts val="634"/>
              </a:spcBef>
              <a:defRPr/>
            </a:pPr>
            <a:r>
              <a:rPr lang="es-US" dirty="0">
                <a:solidFill>
                  <a:prstClr val="black"/>
                </a:solidFill>
              </a:rPr>
              <a:t>Antes de realizar cualquier sustitución genérica permitida, el plan de la Parte D proporciona un aviso general a todos los afiliados actuales y potenciales en su formulario y otros materiales de comunicación de afiliados aplicables que les informen que:</a:t>
            </a:r>
          </a:p>
          <a:p>
            <a:pPr marL="245361" lvl="1" indent="-130091" defTabSz="966529">
              <a:spcBef>
                <a:spcPts val="634"/>
              </a:spcBef>
              <a:buFont typeface="Arial" panose="020B0604020202020204" pitchFamily="34" charset="0"/>
              <a:buChar char="•"/>
              <a:defRPr/>
            </a:pPr>
            <a:r>
              <a:rPr lang="es-US" dirty="0">
                <a:solidFill>
                  <a:prstClr val="black"/>
                </a:solidFill>
              </a:rPr>
              <a:t>Dichos cambios se pueden hacer en cualquier momento cuando se agregue un nuevo genérico en lugar de un medicamento de marca, y es posible que no haya un aviso directo por adelantado a los afiliados afectados;</a:t>
            </a:r>
          </a:p>
          <a:p>
            <a:pPr marL="245361" lvl="1" indent="-130091" defTabSz="966529">
              <a:spcBef>
                <a:spcPts val="634"/>
              </a:spcBef>
              <a:buFont typeface="Arial" panose="020B0604020202020204" pitchFamily="34" charset="0"/>
              <a:buChar char="•"/>
              <a:defRPr/>
            </a:pPr>
            <a:r>
              <a:rPr lang="es-US" dirty="0">
                <a:solidFill>
                  <a:prstClr val="black"/>
                </a:solidFill>
              </a:rPr>
              <a:t>Si se produjera dicha sustitución, los afiliados afectados recibirán un aviso directo que incluye información sobre los medicamentos específicos involucrados y los pasos que pueden tomar para solicitar determinaciones y excepciones de cobertura.</a:t>
            </a:r>
          </a:p>
          <a:p>
            <a:pPr defTabSz="966529">
              <a:spcBef>
                <a:spcPts val="634"/>
              </a:spcBef>
              <a:defRPr/>
            </a:pPr>
            <a:r>
              <a:rPr lang="es-US" dirty="0">
                <a:solidFill>
                  <a:prstClr val="black"/>
                </a:solidFill>
              </a:rPr>
              <a:t>Antes de realizar cualquier sustitución genérica permitida, el plan de la Parte D proporciona un aviso general por adelantado a CMS y otras entidades específicas.</a:t>
            </a:r>
          </a:p>
          <a:p>
            <a:pPr defTabSz="966529">
              <a:spcBef>
                <a:spcPts val="634"/>
              </a:spcBef>
              <a:defRPr/>
            </a:pPr>
            <a:r>
              <a:rPr lang="es-US" dirty="0">
                <a:solidFill>
                  <a:prstClr val="black"/>
                </a:solidFill>
              </a:rPr>
              <a:t>El plan proporciona un aviso de dichos cambios en el formulario a los afiliados afectados y CMS y otras entidades especificadas de acuerdo con los requisitos existentes. Esto incluiría un aviso directo a los afiliados afectados.</a:t>
            </a:r>
          </a:p>
          <a:p>
            <a:pPr marL="0" indent="0" defTabSz="966529">
              <a:spcBef>
                <a:spcPts val="634"/>
              </a:spcBef>
              <a:buNone/>
              <a:defRPr/>
            </a:pPr>
            <a:r>
              <a:rPr lang="es-US" dirty="0">
                <a:solidFill>
                  <a:prstClr val="black"/>
                </a:solidFill>
              </a:rPr>
              <a:t>Visite </a:t>
            </a:r>
            <a:r>
              <a:rPr lang="es-US" dirty="0">
                <a:solidFill>
                  <a:prstClr val="black"/>
                </a:solidFill>
                <a:hlinkClick r:id="rId3"/>
              </a:rPr>
              <a:t>ecfr.gov/</a:t>
            </a:r>
            <a:r>
              <a:rPr lang="es-US" dirty="0" err="1">
                <a:solidFill>
                  <a:prstClr val="black"/>
                </a:solidFill>
                <a:hlinkClick r:id="rId3"/>
              </a:rPr>
              <a:t>cgi-bin</a:t>
            </a:r>
            <a:r>
              <a:rPr lang="es-US" dirty="0">
                <a:solidFill>
                  <a:prstClr val="black"/>
                </a:solidFill>
                <a:hlinkClick r:id="rId3"/>
              </a:rPr>
              <a:t>/</a:t>
            </a:r>
            <a:r>
              <a:rPr lang="es-US" dirty="0" err="1">
                <a:solidFill>
                  <a:prstClr val="black"/>
                </a:solidFill>
                <a:hlinkClick r:id="rId3"/>
              </a:rPr>
              <a:t>text-idx?SID</a:t>
            </a:r>
            <a:r>
              <a:rPr lang="es-US" dirty="0">
                <a:solidFill>
                  <a:prstClr val="black"/>
                </a:solidFill>
                <a:hlinkClick r:id="rId3"/>
              </a:rPr>
              <a:t>=2d3b7366dd3d10f6be658cc29e27eff9&amp;mc=</a:t>
            </a:r>
            <a:r>
              <a:rPr lang="es-US" dirty="0" err="1">
                <a:solidFill>
                  <a:prstClr val="black"/>
                </a:solidFill>
                <a:hlinkClick r:id="rId3"/>
              </a:rPr>
              <a:t>true&amp;node</a:t>
            </a:r>
            <a:r>
              <a:rPr lang="es-US" dirty="0">
                <a:solidFill>
                  <a:prstClr val="black"/>
                </a:solidFill>
                <a:hlinkClick r:id="rId3"/>
              </a:rPr>
              <a:t>=pt42.3.423&amp;rgn=div5#se42.3.423_1120</a:t>
            </a:r>
            <a:r>
              <a:rPr lang="es-US" dirty="0">
                <a:solidFill>
                  <a:prstClr val="black"/>
                </a:solidFill>
              </a:rPr>
              <a:t> (42 CFR 423.120) para revisar los cambios en el formulario.</a:t>
            </a:r>
          </a:p>
          <a:p>
            <a:endParaRPr lang="en-US" dirty="0"/>
          </a:p>
        </p:txBody>
      </p:sp>
    </p:spTree>
    <p:extLst>
      <p:ext uri="{BB962C8B-B14F-4D97-AF65-F5344CB8AC3E}">
        <p14:creationId xmlns:p14="http://schemas.microsoft.com/office/powerpoint/2010/main" val="1321657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62337"/>
          </a:xfrm>
        </p:spPr>
        <p:txBody>
          <a:bodyPr/>
          <a:lstStyle/>
          <a:p>
            <a:pPr marL="0" indent="0" defTabSz="966529">
              <a:spcBef>
                <a:spcPts val="634"/>
              </a:spcBef>
              <a:buNone/>
              <a:defRPr/>
            </a:pPr>
            <a:r>
              <a:rPr lang="es-US" sz="1000" dirty="0">
                <a:solidFill>
                  <a:prstClr val="black"/>
                </a:solidFill>
              </a:rPr>
              <a:t>Los planes de medicamentos de Medicare verifican el uso seguro y eficaz de los medicamentos recetados, incluso de los opioides y benzodiacepinas. Los analgésicos opioides, como la oxicodona y la hidrocodona, pueden ayudar a tratar el dolor después de una cirugía o después de una lesión, pero conllevan riesgos graves, como adicción, sobredosis y muerte. Estos riesgos aumentan cuanto mayor es la dosis que toma o cuanto más tiempo usa estos medicamentos, incluso si los toma según lo prescrito. Sus riesgos también aumentan si toma ciertos otros medicamentos, como las benzodiazepinas, que se usan comúnmente para la ansiedad y el sueño.</a:t>
            </a:r>
          </a:p>
          <a:p>
            <a:pPr marL="0" indent="0" defTabSz="966529">
              <a:spcBef>
                <a:spcPts val="634"/>
              </a:spcBef>
              <a:buNone/>
              <a:defRPr/>
            </a:pPr>
            <a:r>
              <a:rPr lang="es-US" sz="1000" dirty="0">
                <a:solidFill>
                  <a:prstClr val="black"/>
                </a:solidFill>
              </a:rPr>
              <a:t>La mayoría de los planes de medicamentos de Medicare cuentan con un programa de administración de medicamentos (DMP) para ayudar a los pacientes a consumir opioides de manera segura. Todos los planes de medicamentos de Medicare deben tener un DMP a partir de 2022. Si recibe opioides de varios médicos o farmacias, su plan puede hablar con sus médicos para asegurarse de que necesita estos medicamentos y de que los está usando de manera segura. Si su plan decide que su uso de opioides y benzodiacepinas recetados no es seguro, el plan puede limitar su cobertura de estos medicamentos. Por ejemplo, en virtud de su DMP, su plan puede exigirle que obtenga estos medicamentos solo de ciertos médicos o farmacias para coordinar mejor su atención médica. </a:t>
            </a:r>
          </a:p>
          <a:p>
            <a:pPr marL="0" indent="0" defTabSz="966529">
              <a:spcBef>
                <a:spcPts val="634"/>
              </a:spcBef>
              <a:buNone/>
              <a:defRPr/>
            </a:pPr>
            <a:r>
              <a:rPr lang="es-US" sz="1000" dirty="0">
                <a:solidFill>
                  <a:prstClr val="black"/>
                </a:solidFill>
              </a:rPr>
              <a:t>Antes de que su plan de Medicare lo coloque en su DMP, se lo notificará por carta. Podrá decirle al plan qué médicos o farmacias prefiere utilizar para obtener sus opioides y benzodiacepinas recetados. Después de que haya respondido, si su plan decide limitar su cobertura para estos medicamentos, le enviará otra carta confirmando su decisión e informándole sobre el proceso de apelación. Usted y su médico pueden apelar si no está de acuerdo con la decisión de su plan o si cree que el plan ha cometido un error. </a:t>
            </a:r>
          </a:p>
          <a:p>
            <a:pPr marL="0" indent="0" defTabSz="966529">
              <a:spcBef>
                <a:spcPts val="634"/>
              </a:spcBef>
              <a:buNone/>
              <a:defRPr/>
            </a:pPr>
            <a:r>
              <a:rPr lang="es-US" sz="1000" dirty="0">
                <a:solidFill>
                  <a:prstClr val="black"/>
                </a:solidFill>
              </a:rPr>
              <a:t>Su plan de Medicare y su farmacéutico realizarán revisiones de seguridad de sus analgésicos opioides cuando surta una receta. Revisarán las cantidades potencialmente peligrosas, tomando opioides con benzodiacepinas como </a:t>
            </a:r>
            <a:r>
              <a:rPr lang="es-US" sz="1000" dirty="0" err="1">
                <a:solidFill>
                  <a:prstClr val="black"/>
                </a:solidFill>
              </a:rPr>
              <a:t>Xanax</a:t>
            </a:r>
            <a:r>
              <a:rPr lang="es-US" sz="1000" dirty="0">
                <a:solidFill>
                  <a:prstClr val="black"/>
                </a:solidFill>
              </a:rPr>
              <a:t>®, Valium® y </a:t>
            </a:r>
            <a:r>
              <a:rPr lang="es-US" sz="1000" dirty="0" err="1">
                <a:solidFill>
                  <a:prstClr val="black"/>
                </a:solidFill>
              </a:rPr>
              <a:t>Klonopin</a:t>
            </a:r>
            <a:r>
              <a:rPr lang="es-US" sz="1000" dirty="0">
                <a:solidFill>
                  <a:prstClr val="black"/>
                </a:solidFill>
              </a:rPr>
              <a:t>®, y el uso de nuevos opioides (puede estar limitado Inicial un suministro de 7 días o menos). Estas revisiones son especialmente importantes si tiene más de un médico que prescribe estos medicamentos. En algunos casos, es posible que el plan o el farmacéutico deba hablar con su médico antes de surtir la receta. </a:t>
            </a:r>
          </a:p>
          <a:p>
            <a:pPr marL="0" indent="0" defTabSz="966529">
              <a:spcBef>
                <a:spcPts val="634"/>
              </a:spcBef>
              <a:buNone/>
              <a:defRPr/>
            </a:pPr>
            <a:r>
              <a:rPr lang="es-US" sz="1000" dirty="0">
                <a:solidFill>
                  <a:prstClr val="black"/>
                </a:solidFill>
              </a:rPr>
              <a:t>Si su farmacia no puede surtir su receta como está escrita, incluida la cantidad total en la receta, el farmacéutico le enviará un aviso explicando cómo usted o su médico pueden comunicarse con el plan para solicitar una decisión de cobertura. Si su salud lo requiere, puede solicitarle al plan una decisión de cobertura rápida. También puede solicitar a su plan una excepción a sus reglas antes de ir a la farmacia, para que sepa si su plan cubrirá el medicamento.</a:t>
            </a:r>
          </a:p>
          <a:p>
            <a:pPr marL="0" indent="0" defTabSz="966529">
              <a:spcBef>
                <a:spcPts val="634"/>
              </a:spcBef>
              <a:buNone/>
              <a:defRPr/>
            </a:pPr>
            <a:r>
              <a:rPr lang="es-US" sz="1000" b="1" dirty="0">
                <a:solidFill>
                  <a:prstClr val="black"/>
                </a:solidFill>
              </a:rPr>
              <a:t>NOTA</a:t>
            </a:r>
            <a:r>
              <a:rPr lang="es-US" sz="1000" dirty="0">
                <a:solidFill>
                  <a:prstClr val="black"/>
                </a:solidFill>
              </a:rPr>
              <a:t>: Los DMP y las revisiones de seguridad generalmente no se aplican a usted si tiene cáncer, recibe cuidados paliativos, atención paliativa o al final de su vida, o si vive en un centro de atención a largo plazo. Las revisiones de seguridad no deben aplicarse si tiene anemia de células falciformes, pero la excepción no entrará en vigor hasta el 1 de enero de 2022. Ver la Regla final de CMS-4190-F2, sección § 423.100</a:t>
            </a:r>
            <a:r>
              <a:rPr lang="es-US" sz="1000" dirty="0">
                <a:solidFill>
                  <a:prstClr val="black"/>
                </a:solidFill>
                <a:hlinkClick r:id="rId3"/>
              </a:rPr>
              <a:t>Federalregister.gov/</a:t>
            </a:r>
            <a:r>
              <a:rPr lang="es-US" sz="1000" dirty="0" err="1">
                <a:solidFill>
                  <a:prstClr val="black"/>
                </a:solidFill>
                <a:hlinkClick r:id="rId3"/>
              </a:rPr>
              <a:t>documents</a:t>
            </a:r>
            <a:r>
              <a:rPr lang="es-US" sz="1000" dirty="0">
                <a:solidFill>
                  <a:prstClr val="black"/>
                </a:solidFill>
                <a:hlinkClick r:id="rId3"/>
              </a:rPr>
              <a:t>/2021/01/19/2021-00538/medicare-and-medicaid-programs-contract-year-2022-policy-and-technical-changes-to-the-medicare</a:t>
            </a:r>
            <a:r>
              <a:rPr lang="es-US" sz="1000" dirty="0">
                <a:solidFill>
                  <a:prstClr val="black"/>
                </a:solidFill>
              </a:rPr>
              <a:t>.</a:t>
            </a:r>
          </a:p>
          <a:p>
            <a:pPr marL="0" indent="0" defTabSz="966529">
              <a:spcBef>
                <a:spcPts val="634"/>
              </a:spcBef>
              <a:buNone/>
              <a:defRPr/>
            </a:pPr>
            <a:endParaRPr lang="en-US" b="1" cap="all" dirty="0"/>
          </a:p>
          <a:p>
            <a:pPr marL="0" indent="0" defTabSz="966529">
              <a:spcBef>
                <a:spcPts val="634"/>
              </a:spcBef>
              <a:buNone/>
              <a:defRPr/>
            </a:pPr>
            <a:endParaRPr lang="en-US" sz="1000" dirty="0">
              <a:solidFill>
                <a:prstClr val="black"/>
              </a:solidFill>
            </a:endParaRPr>
          </a:p>
          <a:p>
            <a:endParaRPr lang="en-US" dirty="0"/>
          </a:p>
        </p:txBody>
      </p:sp>
    </p:spTree>
    <p:extLst>
      <p:ext uri="{BB962C8B-B14F-4D97-AF65-F5344CB8AC3E}">
        <p14:creationId xmlns:p14="http://schemas.microsoft.com/office/powerpoint/2010/main" val="3842570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planes de Medicare deben rechazar un reclamo de farmacia (o denegar una solicitud de reembolso de un afiliado) por un medicamento de la Parte D recetado por una persona en la Lista de Preclusión, y los planes de Medicare </a:t>
            </a:r>
            <a:r>
              <a:rPr lang="es-US" dirty="0" err="1">
                <a:solidFill>
                  <a:prstClr val="black"/>
                </a:solidFill>
              </a:rPr>
              <a:t>Advantage</a:t>
            </a:r>
            <a:r>
              <a:rPr lang="es-US" dirty="0">
                <a:solidFill>
                  <a:prstClr val="black"/>
                </a:solidFill>
              </a:rPr>
              <a:t> con cobertura de medicamentos deben denegar el pago de una atención médica artículo o servicio proporcionado por una persona o entidad en la Lista de exclusión. </a:t>
            </a:r>
          </a:p>
          <a:p>
            <a:pPr marL="0" indent="0" defTabSz="966529">
              <a:spcBef>
                <a:spcPts val="634"/>
              </a:spcBef>
              <a:buNone/>
              <a:defRPr/>
            </a:pPr>
            <a:r>
              <a:rPr lang="es-US" dirty="0">
                <a:solidFill>
                  <a:prstClr val="black"/>
                </a:solidFill>
              </a:rPr>
              <a:t>La Lista de Exclusión es una lista de personas que se encuentran dentro de cualquiera de estas categorías: (1) Actualmente están revocadas de Medicare, tienen una prohibición de reinscripción activa y los CMS determinan que la conducta subyacente que llevó a la revocación es perjudicial para los mejores intereses del programa de Medicare; o (2) se han involucrado en un comportamiento por el cual los CMS podrían haber revocado a la persona o entidad en la medida aplicable si hubiera estado inscrito en Medicare, y los CMS determinan que la conducta subyacente que hubiera conducido a la revocación es perjudicial para los mejores intereses del programa de Medicare.</a:t>
            </a:r>
          </a:p>
          <a:p>
            <a:pPr marL="0" indent="0" defTabSz="966529">
              <a:spcBef>
                <a:spcPts val="634"/>
              </a:spcBef>
              <a:buNone/>
              <a:defRPr/>
            </a:pPr>
            <a:r>
              <a:rPr lang="es-US" dirty="0">
                <a:solidFill>
                  <a:prstClr val="black"/>
                </a:solidFill>
              </a:rPr>
              <a:t>Para obtener más información, visite </a:t>
            </a:r>
            <a:r>
              <a:rPr lang="es-US" dirty="0">
                <a:solidFill>
                  <a:prstClr val="black"/>
                </a:solidFill>
                <a:hlinkClick r:id="rId3"/>
              </a:rPr>
              <a:t>cms.gov/Medicare/</a:t>
            </a:r>
            <a:r>
              <a:rPr lang="es-US" dirty="0" err="1">
                <a:solidFill>
                  <a:prstClr val="black"/>
                </a:solidFill>
                <a:hlinkClick r:id="rId3"/>
              </a:rPr>
              <a:t>Provider</a:t>
            </a:r>
            <a:r>
              <a:rPr lang="es-US" dirty="0">
                <a:solidFill>
                  <a:prstClr val="black"/>
                </a:solidFill>
                <a:hlinkClick r:id="rId3"/>
              </a:rPr>
              <a:t>-</a:t>
            </a:r>
            <a:r>
              <a:rPr lang="es-US" dirty="0" err="1">
                <a:solidFill>
                  <a:prstClr val="black"/>
                </a:solidFill>
                <a:hlinkClick r:id="rId3"/>
              </a:rPr>
              <a:t>Enrollment</a:t>
            </a:r>
            <a:r>
              <a:rPr lang="es-US" dirty="0">
                <a:solidFill>
                  <a:prstClr val="black"/>
                </a:solidFill>
                <a:hlinkClick r:id="rId3"/>
              </a:rPr>
              <a:t>-and-</a:t>
            </a:r>
            <a:r>
              <a:rPr lang="es-US" dirty="0" err="1">
                <a:solidFill>
                  <a:prstClr val="black"/>
                </a:solidFill>
                <a:hlinkClick r:id="rId3"/>
              </a:rPr>
              <a:t>Certification</a:t>
            </a:r>
            <a:r>
              <a:rPr lang="es-US" dirty="0">
                <a:solidFill>
                  <a:prstClr val="black"/>
                </a:solidFill>
                <a:hlinkClick r:id="rId3"/>
              </a:rPr>
              <a:t>/</a:t>
            </a:r>
            <a:r>
              <a:rPr lang="es-US" dirty="0" err="1">
                <a:solidFill>
                  <a:prstClr val="black"/>
                </a:solidFill>
                <a:hlinkClick r:id="rId3"/>
              </a:rPr>
              <a:t>MedicareProviderSupEnroll</a:t>
            </a:r>
            <a:r>
              <a:rPr lang="es-US" dirty="0">
                <a:solidFill>
                  <a:prstClr val="black"/>
                </a:solidFill>
                <a:hlinkClick r:id="rId3"/>
              </a:rPr>
              <a:t>/Prescriber-Enrollment-Information.html</a:t>
            </a:r>
            <a:r>
              <a:rPr lang="es-US" dirty="0">
                <a:solidFill>
                  <a:prstClr val="black"/>
                </a:solidFill>
              </a:rPr>
              <a:t>. </a:t>
            </a:r>
          </a:p>
          <a:p>
            <a:endParaRPr lang="en-US" dirty="0"/>
          </a:p>
        </p:txBody>
      </p:sp>
    </p:spTree>
    <p:extLst>
      <p:ext uri="{BB962C8B-B14F-4D97-AF65-F5344CB8AC3E}">
        <p14:creationId xmlns:p14="http://schemas.microsoft.com/office/powerpoint/2010/main" val="327979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Antes de que los CMS incorporen a un proveedor a la Lista de exclusión, notificarán a al proveedor sobre su posible inclusión en dicha lista y sus derechos de apelación aplicables. CMS agregará un proveedor a la Lista de exclusión solamente si se rechaza la apelación del proveedor a nivel de CMS o si se ha agotado el plazo para que el proveedor solicite una apelación de nivel de CMS. </a:t>
            </a:r>
          </a:p>
          <a:p>
            <a:pPr marL="0" indent="0" defTabSz="966529">
              <a:spcBef>
                <a:spcPts val="634"/>
              </a:spcBef>
              <a:buNone/>
              <a:defRPr/>
            </a:pPr>
            <a:r>
              <a:rPr lang="es-US" dirty="0">
                <a:solidFill>
                  <a:prstClr val="black"/>
                </a:solidFill>
              </a:rPr>
              <a:t>Una lista de exclusión con actualizaciones posteriores. El 1 de enero de 2019, CMS puso la Lista de Exclusión inicial a disposición de los planes de salud de Medicare con cobertura de medicamentos y los planes de medicamentos de la Parte D en un sitio web seguro. Las actualizaciones de la Lista de exclusión se realizan cada 30 días, aproximadamente el primer día hábil de cada mes. Visite </a:t>
            </a:r>
            <a:r>
              <a:rPr lang="es-US" dirty="0">
                <a:solidFill>
                  <a:prstClr val="black"/>
                </a:solidFill>
                <a:hlinkClick r:id="rId3"/>
              </a:rPr>
              <a:t>CMS.gov/Medicare/</a:t>
            </a:r>
            <a:r>
              <a:rPr lang="es-US" dirty="0" err="1">
                <a:solidFill>
                  <a:prstClr val="black"/>
                </a:solidFill>
                <a:hlinkClick r:id="rId3"/>
              </a:rPr>
              <a:t>Provider</a:t>
            </a:r>
            <a:r>
              <a:rPr lang="es-US" dirty="0">
                <a:solidFill>
                  <a:prstClr val="black"/>
                </a:solidFill>
                <a:hlinkClick r:id="rId3"/>
              </a:rPr>
              <a:t>-</a:t>
            </a:r>
            <a:r>
              <a:rPr lang="es-US" dirty="0" err="1">
                <a:solidFill>
                  <a:prstClr val="black"/>
                </a:solidFill>
                <a:hlinkClick r:id="rId3"/>
              </a:rPr>
              <a:t>Enrollment</a:t>
            </a:r>
            <a:r>
              <a:rPr lang="es-US" dirty="0">
                <a:solidFill>
                  <a:prstClr val="black"/>
                </a:solidFill>
                <a:hlinkClick r:id="rId3"/>
              </a:rPr>
              <a:t>-and-</a:t>
            </a:r>
            <a:r>
              <a:rPr lang="es-US" dirty="0" err="1">
                <a:solidFill>
                  <a:prstClr val="black"/>
                </a:solidFill>
                <a:hlinkClick r:id="rId3"/>
              </a:rPr>
              <a:t>Certification</a:t>
            </a:r>
            <a:r>
              <a:rPr lang="es-US" dirty="0">
                <a:solidFill>
                  <a:prstClr val="black"/>
                </a:solidFill>
                <a:hlinkClick r:id="rId3"/>
              </a:rPr>
              <a:t>/</a:t>
            </a:r>
            <a:r>
              <a:rPr lang="es-US" dirty="0" err="1">
                <a:solidFill>
                  <a:prstClr val="black"/>
                </a:solidFill>
                <a:hlinkClick r:id="rId3"/>
              </a:rPr>
              <a:t>MedicareProviderSupEnroll</a:t>
            </a:r>
            <a:r>
              <a:rPr lang="es-US" dirty="0">
                <a:solidFill>
                  <a:prstClr val="black"/>
                </a:solidFill>
                <a:hlinkClick r:id="rId3"/>
              </a:rPr>
              <a:t>/PreclusionList.html</a:t>
            </a:r>
            <a:r>
              <a:rPr lang="es-US" dirty="0">
                <a:solidFill>
                  <a:prstClr val="black"/>
                </a:solidFill>
              </a:rPr>
              <a:t> para revisar la “Guía de Referencia del Usuario para la lista de exclusión de CMS” para obtener instrucciones sobre cómo acceder a la lista. Los recursos adicionales que se encuentran en este sitio incluyen, Preguntas frecuentes sobre listas de exclusión, un Diseño de archivo de lista de exclusión de CMS y un Archivo de muestra de lista de CMS.</a:t>
            </a:r>
          </a:p>
          <a:p>
            <a:pPr marL="0" indent="0" defTabSz="966529">
              <a:spcBef>
                <a:spcPts val="634"/>
              </a:spcBef>
              <a:buNone/>
              <a:defRPr/>
            </a:pPr>
            <a:r>
              <a:rPr lang="es-US" dirty="0">
                <a:solidFill>
                  <a:prstClr val="black"/>
                </a:solidFill>
              </a:rPr>
              <a:t>Los planes de salud y medicamentos de Medicare deben eliminar de su red a cualquier proveedor contratado que esté incluido en la Lista de exclusión lo antes posible. Los planes de salud y medicamentos de Medicare deben revisar la Lista de Exclusión para este propósito de manera regular. </a:t>
            </a:r>
          </a:p>
          <a:p>
            <a:pPr marL="0" indent="0" defTabSz="966529">
              <a:spcBef>
                <a:spcPts val="634"/>
              </a:spcBef>
              <a:buNone/>
              <a:defRPr/>
            </a:pPr>
            <a:r>
              <a:rPr lang="es-US" dirty="0">
                <a:solidFill>
                  <a:prstClr val="black"/>
                </a:solidFill>
              </a:rPr>
              <a:t>Los planes de salud de Medicare y los planes de medicamentos de Medicare deben notificar a los afiliados que recibieron atención en los últimos 12 meses de un proveedor contratado o una receta de un proveedor incluido en la Lista de Exclusión.</a:t>
            </a:r>
          </a:p>
          <a:p>
            <a:endParaRPr lang="en-US" dirty="0"/>
          </a:p>
        </p:txBody>
      </p:sp>
    </p:spTree>
    <p:extLst>
      <p:ext uri="{BB962C8B-B14F-4D97-AF65-F5344CB8AC3E}">
        <p14:creationId xmlns:p14="http://schemas.microsoft.com/office/powerpoint/2010/main" val="209654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26345"/>
          </a:xfrm>
        </p:spPr>
        <p:txBody>
          <a:bodyPr/>
          <a:lstStyle/>
          <a:p>
            <a:pPr marL="0" indent="0" defTabSz="966529">
              <a:spcBef>
                <a:spcPts val="634"/>
              </a:spcBef>
              <a:buNone/>
              <a:defRPr/>
            </a:pPr>
            <a:r>
              <a:rPr lang="es-US" dirty="0">
                <a:solidFill>
                  <a:prstClr val="black"/>
                </a:solidFill>
              </a:rPr>
              <a:t>La norma finalizada CMS-4185-F de los CMS entró en vigor el 1 de enero de 2020. </a:t>
            </a:r>
          </a:p>
          <a:p>
            <a:pPr marL="0" indent="0" defTabSz="966529">
              <a:spcBef>
                <a:spcPts val="634"/>
              </a:spcBef>
              <a:buNone/>
              <a:defRPr/>
            </a:pPr>
            <a:r>
              <a:rPr lang="es-US" dirty="0">
                <a:solidFill>
                  <a:prstClr val="black"/>
                </a:solidFill>
              </a:rPr>
              <a:t>Los CMS recomiendan que los planes de salud de Medicare con cobertura de medicamentos y los planes de medicamentos de Medicare notifiquen a los afiliados de Medicare por lo menos 60 días de anticipación antes de que comiencen a negar el pago de un artículo o servicio de atención médica proporcionado por un proveedor en la Lista de Exclusión y rechacen un reclamo de farmacia (o denegando la solicitud de reembolso de la persona) por un medicamento recetado por un proveedor en la Lista de Exclusión. Los planes tienen 30 días para revisar la actualización mensual de la Lista de exclusión y notificar a los afiliados de Medicare lo más pronto posible, pero a más tardar 30 días después de la publicación de la lista y 60 días adicionales para que las personas con Medicare se preparen. Los planes de salud de Medicare con cobertura de medicamentos y los planes de medicamentos de Medicare no pueden reembolsar ni realizar pagos por reclamaciones (como artículos o servicios cubiertos) o recetas asociadas con cualquier proveedor de la Lista de Exclusión inicial para las fechas de servicio a partir del 1 de abril de 2019. incluso para circunstancias de atención de emergencia o urgencia. </a:t>
            </a:r>
          </a:p>
          <a:p>
            <a:pPr marL="0" indent="0" defTabSz="966529">
              <a:spcBef>
                <a:spcPts val="634"/>
              </a:spcBef>
              <a:buNone/>
              <a:defRPr/>
            </a:pPr>
            <a:r>
              <a:rPr lang="es-US" dirty="0">
                <a:solidFill>
                  <a:prstClr val="black"/>
                </a:solidFill>
              </a:rPr>
              <a:t>CMS recomienda que los planes de salud de Medicare y los planes de la Parte D sigan el mismo proceso para las actualizaciones mensuales de la Lista de Exclusión como lo hicieron para la lista inicial. Los planes tendrán 30 días para revisar las actualizaciones de la Lista de Exclusión y deben notificar a los afiliados afectados lo antes posible, pero a más tardar 30 días después de la publicación de la lista actualizada. Los afiliados de Medicare deben recibir un aviso con al menos 60 días de anticipación antes de que comiencen los rechazos y los rechazos de reclamos. </a:t>
            </a:r>
          </a:p>
          <a:p>
            <a:pPr marL="0" indent="0" defTabSz="966529">
              <a:spcBef>
                <a:spcPts val="634"/>
              </a:spcBef>
              <a:buNone/>
              <a:defRPr/>
            </a:pPr>
            <a:r>
              <a:rPr lang="es-US" dirty="0">
                <a:solidFill>
                  <a:prstClr val="black"/>
                </a:solidFill>
              </a:rPr>
              <a:t>Los planes de salud de Medicare y los planes de medicamente de Medicare pueden notificar a los proveedores incluidos en la Lista de Exclusión copiando al proveedor en la notificación enviada al afiliado o por otros medios. Esto notificará a los proveedores sobre sus pacientes que se ven afectados por su exclusión del programa Medicare. </a:t>
            </a:r>
          </a:p>
          <a:p>
            <a:pPr marL="0" indent="0" defTabSz="966529">
              <a:spcBef>
                <a:spcPts val="634"/>
              </a:spcBef>
              <a:buNone/>
              <a:defRPr/>
            </a:pPr>
            <a:r>
              <a:rPr lang="es-US" dirty="0">
                <a:solidFill>
                  <a:prstClr val="black"/>
                </a:solidFill>
              </a:rPr>
              <a:t>Para obtener más información sobre la Lista de exclusión, visite </a:t>
            </a:r>
            <a:r>
              <a:rPr lang="es-US" dirty="0">
                <a:hlinkClick r:id="rId3"/>
              </a:rPr>
              <a:t>CMS.gov/Medicare/</a:t>
            </a:r>
            <a:r>
              <a:rPr lang="es-US" dirty="0" err="1">
                <a:hlinkClick r:id="rId3"/>
              </a:rPr>
              <a:t>Provider</a:t>
            </a:r>
            <a:r>
              <a:rPr lang="es-US" dirty="0">
                <a:hlinkClick r:id="rId3"/>
              </a:rPr>
              <a:t>-</a:t>
            </a:r>
            <a:r>
              <a:rPr lang="es-US" dirty="0" err="1">
                <a:hlinkClick r:id="rId3"/>
              </a:rPr>
              <a:t>Enrollment</a:t>
            </a:r>
            <a:r>
              <a:rPr lang="es-US" dirty="0">
                <a:hlinkClick r:id="rId3"/>
              </a:rPr>
              <a:t>-and-</a:t>
            </a:r>
            <a:r>
              <a:rPr lang="es-US" dirty="0" err="1">
                <a:hlinkClick r:id="rId3"/>
              </a:rPr>
              <a:t>Certification</a:t>
            </a:r>
            <a:r>
              <a:rPr lang="es-US" dirty="0">
                <a:hlinkClick r:id="rId3"/>
              </a:rPr>
              <a:t>/</a:t>
            </a:r>
            <a:r>
              <a:rPr lang="es-US" dirty="0" err="1">
                <a:hlinkClick r:id="rId3"/>
              </a:rPr>
              <a:t>MedicareProviderSupEnroll</a:t>
            </a:r>
            <a:r>
              <a:rPr lang="es-US" dirty="0">
                <a:hlinkClick r:id="rId3"/>
              </a:rPr>
              <a:t>/</a:t>
            </a:r>
            <a:r>
              <a:rPr lang="es-US" dirty="0" err="1">
                <a:hlinkClick r:id="rId3"/>
              </a:rPr>
              <a:t>PreclusionList</a:t>
            </a:r>
            <a:r>
              <a:rPr lang="es-US" dirty="0"/>
              <a:t>.</a:t>
            </a:r>
          </a:p>
          <a:p>
            <a:pPr marL="0" indent="0" defTabSz="966529">
              <a:spcBef>
                <a:spcPts val="634"/>
              </a:spcBef>
              <a:buNone/>
              <a:defRPr/>
            </a:pPr>
            <a:endParaRPr lang="en-US" dirty="0">
              <a:solidFill>
                <a:prstClr val="black"/>
              </a:solidFill>
            </a:endParaRP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2035793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491649"/>
          </a:xfrm>
        </p:spPr>
        <p:txBody>
          <a:bodyPr/>
          <a:lstStyle/>
          <a:p>
            <a:pPr marL="0" indent="0" defTabSz="966529">
              <a:spcBef>
                <a:spcPts val="634"/>
              </a:spcBef>
              <a:buNone/>
              <a:defRPr/>
            </a:pPr>
            <a:r>
              <a:rPr lang="es-US" sz="1100" dirty="0">
                <a:solidFill>
                  <a:prstClr val="black"/>
                </a:solidFill>
              </a:rPr>
              <a:t>Las cláusulas de restricción son disposiciones contractuales que las farmacias estipulan con los planes de seguros y los administradores de los beneficios de las farmacias. Estas cláusulas evitan que los farmacéuticos informen a los clientes cuándo podrían pagar menos por un medicamento al pagar en efectivo, en lugar de facturar a su seguro y pagar el copago o deducible requerido. </a:t>
            </a:r>
          </a:p>
          <a:p>
            <a:pPr marL="0" indent="0" defTabSz="966529">
              <a:spcBef>
                <a:spcPts val="634"/>
              </a:spcBef>
              <a:buNone/>
              <a:defRPr/>
            </a:pPr>
            <a:r>
              <a:rPr lang="es-US" sz="1100" dirty="0">
                <a:solidFill>
                  <a:prstClr val="black"/>
                </a:solidFill>
              </a:rPr>
              <a:t>A partir del 1 de enero de 2020, la Ley de precios más bajos de 2018 prohíbe la limitación de cierta información sobre los precios de los medicamentos. La ley establece que “un Plan de medicamentos recetados (PDP) de Medicare y una organización MA se asegurarán de que cada PDP o Medicare </a:t>
            </a:r>
            <a:r>
              <a:rPr lang="es-US" sz="1100" dirty="0" err="1">
                <a:solidFill>
                  <a:prstClr val="black"/>
                </a:solidFill>
              </a:rPr>
              <a:t>Advantage</a:t>
            </a:r>
            <a:r>
              <a:rPr lang="es-US" sz="1100" dirty="0">
                <a:solidFill>
                  <a:prstClr val="black"/>
                </a:solidFill>
              </a:rPr>
              <a:t> con cobertura de medicamentos recetados (MA-PD) que ofrece el plan u organización no restrinja una farmacia que dispense una receta El medicamento o la información biológica no informan, ni penalizan a dicha farmacia por informar, a un miembro inscrito en dicho plan de cualquier diferencia entre el precio negociado, el copago o el </a:t>
            </a:r>
            <a:r>
              <a:rPr lang="es-US" sz="1100" dirty="0" err="1">
                <a:solidFill>
                  <a:prstClr val="black"/>
                </a:solidFill>
              </a:rPr>
              <a:t>coseguro</a:t>
            </a:r>
            <a:r>
              <a:rPr lang="es-US" sz="1100" dirty="0">
                <a:solidFill>
                  <a:prstClr val="black"/>
                </a:solidFill>
              </a:rPr>
              <a:t> del medicamento o el producto biológico a la persona inscrita en el plan y un precio más bajo que el individuo pague por el medicamento o el medicamento biológico si el afiliado obtuvo el medicamento sin usar ninguna cobertura de seguro de salud''. </a:t>
            </a:r>
          </a:p>
          <a:p>
            <a:pPr marL="0" indent="0" defTabSz="966529">
              <a:spcBef>
                <a:spcPts val="634"/>
              </a:spcBef>
              <a:buNone/>
              <a:defRPr/>
            </a:pPr>
            <a:r>
              <a:rPr lang="es-US" sz="1100" dirty="0">
                <a:solidFill>
                  <a:prstClr val="black"/>
                </a:solidFill>
              </a:rPr>
              <a:t>Una ventaja de usar su plan para cada receta es que este puede realizar controles de seguridad adecuados y revisiones concurrentes del uso de medicamentos. Puede preguntarle a su farmacéutico si hay una opción menos costosa disponible. Como resultado de la Ley de precios más bajos, su farmacéutico le puede decir si es menos costoso pagar el medicamento de su bolsillo. También puede enviar sus recibos a su plan para que estos costos se consideren en su saldo </a:t>
            </a:r>
            <a:r>
              <a:rPr lang="es-US" sz="1100" dirty="0" err="1">
                <a:solidFill>
                  <a:prstClr val="black"/>
                </a:solidFill>
              </a:rPr>
              <a:t>TrOOP</a:t>
            </a:r>
            <a:r>
              <a:rPr lang="es-US" sz="1100" dirty="0">
                <a:solidFill>
                  <a:prstClr val="black"/>
                </a:solidFill>
              </a:rPr>
              <a:t> anual. Consulte con su plan para averiguar cómo. Para obtener información adicional sobre qué reclamos pueden ser reembolsables, visite </a:t>
            </a:r>
            <a:r>
              <a:rPr lang="es-US" sz="1100" dirty="0">
                <a:solidFill>
                  <a:prstClr val="black"/>
                </a:solidFill>
                <a:hlinkClick r:id="rId3"/>
              </a:rPr>
              <a:t>CMS.gov/Medicare/</a:t>
            </a:r>
            <a:r>
              <a:rPr lang="es-US" sz="1100" dirty="0" err="1">
                <a:solidFill>
                  <a:prstClr val="black"/>
                </a:solidFill>
                <a:hlinkClick r:id="rId3"/>
              </a:rPr>
              <a:t>Prescription-Drug-Coverage</a:t>
            </a:r>
            <a:r>
              <a:rPr lang="es-US" sz="1100" dirty="0">
                <a:solidFill>
                  <a:prstClr val="black"/>
                </a:solidFill>
                <a:hlinkClick r:id="rId3"/>
              </a:rPr>
              <a:t>/</a:t>
            </a:r>
            <a:r>
              <a:rPr lang="es-US" sz="1100" dirty="0" err="1">
                <a:solidFill>
                  <a:prstClr val="black"/>
                </a:solidFill>
                <a:hlinkClick r:id="rId3"/>
              </a:rPr>
              <a:t>PrescriptionDrugCovContra</a:t>
            </a:r>
            <a:r>
              <a:rPr lang="es-US" sz="1100" dirty="0">
                <a:solidFill>
                  <a:prstClr val="black"/>
                </a:solidFill>
                <a:hlinkClick r:id="rId3"/>
              </a:rPr>
              <a:t>/</a:t>
            </a:r>
            <a:r>
              <a:rPr lang="es-US" sz="1100" dirty="0" err="1">
                <a:solidFill>
                  <a:prstClr val="black"/>
                </a:solidFill>
                <a:hlinkClick r:id="rId3"/>
              </a:rPr>
              <a:t>Downloads</a:t>
            </a:r>
            <a:r>
              <a:rPr lang="es-US" sz="1100" dirty="0">
                <a:solidFill>
                  <a:prstClr val="black"/>
                </a:solidFill>
                <a:hlinkClick r:id="rId3"/>
              </a:rPr>
              <a:t>/Chapter-14-Coordination-of-Benefits-v09-17-2018.pdf</a:t>
            </a:r>
            <a:r>
              <a:rPr lang="es-US" sz="1100" dirty="0">
                <a:solidFill>
                  <a:prstClr val="black"/>
                </a:solidFill>
              </a:rPr>
              <a:t>.</a:t>
            </a:r>
          </a:p>
          <a:p>
            <a:pPr marL="0" indent="0" defTabSz="966529">
              <a:spcBef>
                <a:spcPts val="634"/>
              </a:spcBef>
              <a:buNone/>
              <a:defRPr/>
            </a:pPr>
            <a:r>
              <a:rPr lang="es-US" sz="1100" b="1" dirty="0">
                <a:solidFill>
                  <a:prstClr val="black"/>
                </a:solidFill>
              </a:rPr>
              <a:t>Fuentes:</a:t>
            </a:r>
            <a:r>
              <a:rPr lang="es-US" sz="1100" dirty="0">
                <a:solidFill>
                  <a:prstClr val="black"/>
                </a:solidFill>
              </a:rPr>
              <a:t> </a:t>
            </a:r>
          </a:p>
          <a:p>
            <a:pPr marL="0" indent="0" defTabSz="966529">
              <a:spcBef>
                <a:spcPts val="634"/>
              </a:spcBef>
              <a:buNone/>
              <a:defRPr/>
            </a:pPr>
            <a:r>
              <a:rPr lang="es-US" sz="1100" dirty="0">
                <a:solidFill>
                  <a:prstClr val="black"/>
                </a:solidFill>
                <a:hlinkClick r:id="rId4"/>
              </a:rPr>
              <a:t>Congress.gov/115/</a:t>
            </a:r>
            <a:r>
              <a:rPr lang="es-US" sz="1100" dirty="0" err="1">
                <a:solidFill>
                  <a:prstClr val="black"/>
                </a:solidFill>
                <a:hlinkClick r:id="rId4"/>
              </a:rPr>
              <a:t>bills</a:t>
            </a:r>
            <a:r>
              <a:rPr lang="es-US" sz="1100" dirty="0">
                <a:solidFill>
                  <a:prstClr val="black"/>
                </a:solidFill>
                <a:hlinkClick r:id="rId4"/>
              </a:rPr>
              <a:t>/s2553/BILLS-115s2553enr.pdf</a:t>
            </a:r>
            <a:r>
              <a:rPr lang="es-US" sz="1100" dirty="0">
                <a:solidFill>
                  <a:prstClr val="black"/>
                </a:solidFill>
              </a:rPr>
              <a:t> </a:t>
            </a:r>
          </a:p>
          <a:p>
            <a:pPr marL="0" indent="0" defTabSz="966529">
              <a:spcBef>
                <a:spcPts val="634"/>
              </a:spcBef>
              <a:buNone/>
              <a:defRPr/>
            </a:pPr>
            <a:r>
              <a:rPr lang="es-US" sz="1100" dirty="0">
                <a:solidFill>
                  <a:prstClr val="black"/>
                </a:solidFill>
              </a:rPr>
              <a:t>Manual de Beneficios de Medicamentos Recetados de Medicare Capítulo 14 - Coordinación de Beneficios - Sección 50.4 - Procesamiento de Reclamaciones y Seguimiento de </a:t>
            </a:r>
            <a:r>
              <a:rPr lang="es-US" sz="1100" dirty="0" err="1">
                <a:solidFill>
                  <a:prstClr val="black"/>
                </a:solidFill>
              </a:rPr>
              <a:t>TrOOP</a:t>
            </a:r>
            <a:r>
              <a:rPr lang="es-US" sz="1100" dirty="0">
                <a:solidFill>
                  <a:prstClr val="black"/>
                </a:solidFill>
              </a:rPr>
              <a:t> (</a:t>
            </a:r>
            <a:r>
              <a:rPr lang="es-US" sz="1100" dirty="0">
                <a:solidFill>
                  <a:prstClr val="black"/>
                </a:solidFill>
                <a:hlinkClick r:id="rId3"/>
              </a:rPr>
              <a:t>CMS.gov/Medicare/</a:t>
            </a:r>
            <a:r>
              <a:rPr lang="es-US" sz="1100" dirty="0" err="1">
                <a:solidFill>
                  <a:prstClr val="black"/>
                </a:solidFill>
                <a:hlinkClick r:id="rId3"/>
              </a:rPr>
              <a:t>Prescription-Drug-Coverage</a:t>
            </a:r>
            <a:r>
              <a:rPr lang="es-US" sz="1100" dirty="0">
                <a:solidFill>
                  <a:prstClr val="black"/>
                </a:solidFill>
                <a:hlinkClick r:id="rId3"/>
              </a:rPr>
              <a:t>/</a:t>
            </a:r>
            <a:r>
              <a:rPr lang="es-US" sz="1100" dirty="0" err="1">
                <a:solidFill>
                  <a:prstClr val="black"/>
                </a:solidFill>
                <a:hlinkClick r:id="rId3"/>
              </a:rPr>
              <a:t>PrescriptionDrugCovContra</a:t>
            </a:r>
            <a:r>
              <a:rPr lang="es-US" sz="1100" dirty="0">
                <a:solidFill>
                  <a:prstClr val="black"/>
                </a:solidFill>
                <a:hlinkClick r:id="rId3"/>
              </a:rPr>
              <a:t>/</a:t>
            </a:r>
            <a:r>
              <a:rPr lang="es-US" sz="1100" dirty="0" err="1">
                <a:solidFill>
                  <a:prstClr val="black"/>
                </a:solidFill>
                <a:hlinkClick r:id="rId3"/>
              </a:rPr>
              <a:t>Downloads</a:t>
            </a:r>
            <a:r>
              <a:rPr lang="es-US" sz="1100" dirty="0">
                <a:solidFill>
                  <a:prstClr val="black"/>
                </a:solidFill>
                <a:hlinkClick r:id="rId3"/>
              </a:rPr>
              <a:t>/Chapter-14-Coordination-of-Benefits-v09-17-2018.pdf</a:t>
            </a:r>
            <a:r>
              <a:rPr lang="es-US" sz="1100" dirty="0">
                <a:solidFill>
                  <a:prstClr val="black"/>
                </a:solidFill>
              </a:rPr>
              <a:t>)</a:t>
            </a:r>
          </a:p>
          <a:p>
            <a:endParaRPr lang="en-US" dirty="0"/>
          </a:p>
        </p:txBody>
      </p:sp>
    </p:spTree>
    <p:extLst>
      <p:ext uri="{BB962C8B-B14F-4D97-AF65-F5344CB8AC3E}">
        <p14:creationId xmlns:p14="http://schemas.microsoft.com/office/powerpoint/2010/main" val="269081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Los planes con cobertura de medicamentos de Medicare deben ofrecer servicios adicionales de Administración de terapia de medicamentos (MTM) a los miembros que cumplan con ciertos requisitos (analizados en la siguiente diapositiva). Los miembros que califican pueden obtener servicios de MTM para ayudarlos a entender de qué manera administrar sus medicamentos y utilizarlos en forma segura. </a:t>
            </a:r>
          </a:p>
          <a:p>
            <a:pPr marL="0" indent="0" defTabSz="966529">
              <a:spcBef>
                <a:spcPts val="634"/>
              </a:spcBef>
              <a:buNone/>
              <a:defRPr/>
            </a:pPr>
            <a:r>
              <a:rPr lang="es-US" baseline="0">
                <a:solidFill>
                  <a:prstClr val="black"/>
                </a:solidFill>
              </a:rPr>
              <a:t>Los servicios de MTM pueden variar</a:t>
            </a:r>
            <a:r>
              <a:rPr lang="es-US">
                <a:solidFill>
                  <a:prstClr val="black"/>
                </a:solidFill>
              </a:rPr>
              <a:t> según el plan. Los servicios de MTM son gratuitos y suelen incluir un análisis con un farmacéutico o un proveedor de servicios de salud para la revisión de sus medicamentos. </a:t>
            </a:r>
          </a:p>
          <a:p>
            <a:pPr marL="0" indent="0" defTabSz="966529">
              <a:spcBef>
                <a:spcPts val="634"/>
              </a:spcBef>
              <a:buNone/>
              <a:defRPr/>
            </a:pPr>
            <a:r>
              <a:rPr lang="es-US">
                <a:solidFill>
                  <a:prstClr val="black"/>
                </a:solidFill>
              </a:rPr>
              <a:t>El farmacéutico u otro proveedor de atención médica puede comentar con usted lo siguiente:</a:t>
            </a:r>
          </a:p>
          <a:p>
            <a:pPr marL="181178" indent="-181178" defTabSz="966529">
              <a:spcBef>
                <a:spcPts val="634"/>
              </a:spcBef>
              <a:defRPr/>
            </a:pPr>
            <a:r>
              <a:rPr lang="es-US">
                <a:solidFill>
                  <a:prstClr val="black"/>
                </a:solidFill>
              </a:rPr>
              <a:t>Cómo funcionan sus medicamentos</a:t>
            </a:r>
          </a:p>
          <a:p>
            <a:pPr marL="181178" indent="-181178" defTabSz="966529">
              <a:spcBef>
                <a:spcPts val="634"/>
              </a:spcBef>
              <a:defRPr/>
            </a:pPr>
            <a:r>
              <a:rPr lang="es-US">
                <a:solidFill>
                  <a:prstClr val="black"/>
                </a:solidFill>
              </a:rPr>
              <a:t>Si sus medicamentos tienen efectos secundarios</a:t>
            </a:r>
          </a:p>
          <a:p>
            <a:pPr marL="181178" indent="-181178" defTabSz="966529">
              <a:spcBef>
                <a:spcPts val="634"/>
              </a:spcBef>
              <a:defRPr/>
            </a:pPr>
            <a:r>
              <a:rPr lang="es-US">
                <a:solidFill>
                  <a:prstClr val="black"/>
                </a:solidFill>
              </a:rPr>
              <a:t>Si podría haber interacciones entre los distintos medicamentos que toma</a:t>
            </a:r>
          </a:p>
          <a:p>
            <a:pPr marL="181178" indent="-181178" defTabSz="966529">
              <a:spcBef>
                <a:spcPts val="634"/>
              </a:spcBef>
              <a:defRPr/>
            </a:pPr>
            <a:r>
              <a:rPr lang="es-US">
                <a:solidFill>
                  <a:prstClr val="black"/>
                </a:solidFill>
              </a:rPr>
              <a:t>Si puede disminuir sus costos</a:t>
            </a:r>
          </a:p>
          <a:p>
            <a:pPr marL="181178" indent="-181178" defTabSz="966529">
              <a:spcBef>
                <a:spcPts val="634"/>
              </a:spcBef>
              <a:defRPr/>
            </a:pPr>
            <a:r>
              <a:rPr lang="es-US">
                <a:solidFill>
                  <a:prstClr val="black"/>
                </a:solidFill>
              </a:rPr>
              <a:t>Otros problemas que pueda tener</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89273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sz="1100" dirty="0">
                <a:solidFill>
                  <a:prstClr val="black"/>
                </a:solidFill>
              </a:rPr>
              <a:t>Su plan puede inscribirlo en un programa de MTM si usted cumple todas estas condiciones:</a:t>
            </a:r>
          </a:p>
          <a:p>
            <a:pPr marL="181178" indent="-181178" defTabSz="966529">
              <a:spcBef>
                <a:spcPts val="634"/>
              </a:spcBef>
              <a:defRPr/>
            </a:pPr>
            <a:r>
              <a:rPr lang="es-US" sz="1100" dirty="0">
                <a:solidFill>
                  <a:prstClr val="black"/>
                </a:solidFill>
              </a:rPr>
              <a:t>Tiene más de una afección crónica de salud, como hipertensión, insuficiencia cardíaca, diabetes, dislipidemia, enfermedad respiratoria (como asma o enfermedad pulmonar obstructiva crónica [EPOC]) o trastornos pulmonares crónicos, enfermedad ósea, artritis (como osteoporosis, osteoartritis o artritis reumatoide), o una afección de salud mental (como depresión, esquizofrenia o trastorno bipolar). </a:t>
            </a:r>
          </a:p>
          <a:p>
            <a:pPr marL="181178" indent="-181178" defTabSz="966529">
              <a:spcBef>
                <a:spcPts val="634"/>
              </a:spcBef>
              <a:defRPr/>
            </a:pPr>
            <a:r>
              <a:rPr lang="es-US" sz="1100" dirty="0">
                <a:solidFill>
                  <a:prstClr val="black"/>
                </a:solidFill>
              </a:rPr>
              <a:t>Toma varios medicamentos diferentes.</a:t>
            </a:r>
          </a:p>
          <a:p>
            <a:pPr marL="181178" indent="-181178" defTabSz="966529">
              <a:spcBef>
                <a:spcPts val="634"/>
              </a:spcBef>
              <a:defRPr/>
            </a:pPr>
            <a:r>
              <a:rPr lang="es-US" sz="1100" dirty="0">
                <a:solidFill>
                  <a:prstClr val="black"/>
                </a:solidFill>
              </a:rPr>
              <a:t>Sus medicamentos tienen un costo combinado de más de $4,376 al año (para 2021). Este monto en dólares (que puede cambiar todos los años) se calcula en función de los costos de su bolsillo y el costo que su plan paga por estos medicamentos durante el año calendario. Su plan puede ayudarlo a averiguar si usted puede alcanzar este límite en dólares.</a:t>
            </a:r>
          </a:p>
          <a:p>
            <a:pPr marL="0" indent="0" defTabSz="966529">
              <a:spcBef>
                <a:spcPts val="634"/>
              </a:spcBef>
              <a:buNone/>
              <a:defRPr/>
            </a:pPr>
            <a:r>
              <a:rPr lang="es-US" sz="1100" dirty="0">
                <a:solidFill>
                  <a:prstClr val="black"/>
                </a:solidFill>
              </a:rPr>
              <a:t>Estas condiciones lo califican para servicios MTM adicionales. NO son requisitos para inscribirse al plan de Medicare. Aunque usted no califique para los servicios de MTM, puede ser elegible para inscribirse en el plan. La Lección 4 analiza los requisitos de elegibilidad de la Parte D.</a:t>
            </a:r>
          </a:p>
          <a:p>
            <a:pPr marL="0" indent="0" defTabSz="966529">
              <a:spcBef>
                <a:spcPts val="634"/>
              </a:spcBef>
              <a:buNone/>
              <a:defRPr/>
            </a:pPr>
            <a:r>
              <a:rPr lang="es-US" sz="1100" dirty="0">
                <a:solidFill>
                  <a:prstClr val="black"/>
                </a:solidFill>
              </a:rPr>
              <a:t>Puede comunicarse con el plan directamente para obtener más información sobre los servicios de MTM del plan y qué se necesita para acceder a estos servicios. Los requisitos específicos varían para el programa MTM de cada plan.</a:t>
            </a:r>
          </a:p>
          <a:p>
            <a:pPr marL="0" indent="0">
              <a:spcBef>
                <a:spcPts val="634"/>
              </a:spcBef>
              <a:buNone/>
              <a:defRPr/>
            </a:pPr>
            <a:r>
              <a:rPr lang="es-US" sz="1100" dirty="0">
                <a:solidFill>
                  <a:prstClr val="black"/>
                </a:solidFill>
              </a:rPr>
              <a:t>Para obtener más información, visite:</a:t>
            </a:r>
          </a:p>
          <a:p>
            <a:pPr>
              <a:spcBef>
                <a:spcPts val="634"/>
              </a:spcBef>
              <a:defRPr/>
            </a:pPr>
            <a:r>
              <a:rPr lang="es-US" sz="1100" dirty="0">
                <a:solidFill>
                  <a:prstClr val="black"/>
                </a:solidFill>
                <a:hlinkClick r:id="rId3"/>
              </a:rPr>
              <a:t>Medicare.gov/</a:t>
            </a:r>
            <a:r>
              <a:rPr lang="es-US" sz="1100" dirty="0" err="1">
                <a:solidFill>
                  <a:prstClr val="black"/>
                </a:solidFill>
                <a:hlinkClick r:id="rId3"/>
              </a:rPr>
              <a:t>drug</a:t>
            </a:r>
            <a:r>
              <a:rPr lang="es-US" sz="1100" dirty="0">
                <a:solidFill>
                  <a:prstClr val="black"/>
                </a:solidFill>
                <a:hlinkClick r:id="rId3"/>
              </a:rPr>
              <a:t>-</a:t>
            </a:r>
            <a:r>
              <a:rPr lang="es-US" sz="1100" dirty="0" err="1">
                <a:solidFill>
                  <a:prstClr val="black"/>
                </a:solidFill>
                <a:hlinkClick r:id="rId3"/>
              </a:rPr>
              <a:t>coverage</a:t>
            </a:r>
            <a:r>
              <a:rPr lang="es-US" sz="1100" dirty="0">
                <a:solidFill>
                  <a:prstClr val="black"/>
                </a:solidFill>
                <a:hlinkClick r:id="rId3"/>
              </a:rPr>
              <a:t>-</a:t>
            </a:r>
            <a:r>
              <a:rPr lang="es-US" sz="1100" dirty="0" err="1">
                <a:solidFill>
                  <a:prstClr val="black"/>
                </a:solidFill>
                <a:hlinkClick r:id="rId3"/>
              </a:rPr>
              <a:t>part</a:t>
            </a:r>
            <a:r>
              <a:rPr lang="es-US" sz="1100" dirty="0">
                <a:solidFill>
                  <a:prstClr val="black"/>
                </a:solidFill>
                <a:hlinkClick r:id="rId3"/>
              </a:rPr>
              <a:t>-d/</a:t>
            </a:r>
            <a:r>
              <a:rPr lang="es-US" sz="1100" dirty="0" err="1">
                <a:solidFill>
                  <a:prstClr val="black"/>
                </a:solidFill>
                <a:hlinkClick r:id="rId3"/>
              </a:rPr>
              <a:t>what</a:t>
            </a:r>
            <a:r>
              <a:rPr lang="es-US" sz="1100" dirty="0">
                <a:solidFill>
                  <a:prstClr val="black"/>
                </a:solidFill>
                <a:hlinkClick r:id="rId3"/>
              </a:rPr>
              <a:t>-medicare-</a:t>
            </a:r>
            <a:r>
              <a:rPr lang="es-US" sz="1100" dirty="0" err="1">
                <a:solidFill>
                  <a:prstClr val="black"/>
                </a:solidFill>
                <a:hlinkClick r:id="rId3"/>
              </a:rPr>
              <a:t>part</a:t>
            </a:r>
            <a:r>
              <a:rPr lang="es-US" sz="1100" dirty="0">
                <a:solidFill>
                  <a:prstClr val="black"/>
                </a:solidFill>
                <a:hlinkClick r:id="rId3"/>
              </a:rPr>
              <a:t>-d-</a:t>
            </a:r>
            <a:r>
              <a:rPr lang="es-US" sz="1100" dirty="0" err="1">
                <a:solidFill>
                  <a:prstClr val="black"/>
                </a:solidFill>
                <a:hlinkClick r:id="rId3"/>
              </a:rPr>
              <a:t>drug</a:t>
            </a:r>
            <a:r>
              <a:rPr lang="es-US" sz="1100" dirty="0">
                <a:solidFill>
                  <a:prstClr val="black"/>
                </a:solidFill>
                <a:hlinkClick r:id="rId3"/>
              </a:rPr>
              <a:t>-</a:t>
            </a:r>
            <a:r>
              <a:rPr lang="es-US" sz="1100" dirty="0" err="1">
                <a:solidFill>
                  <a:prstClr val="black"/>
                </a:solidFill>
                <a:hlinkClick r:id="rId3"/>
              </a:rPr>
              <a:t>plans-cover</a:t>
            </a:r>
            <a:r>
              <a:rPr lang="es-US" sz="1100" dirty="0">
                <a:solidFill>
                  <a:prstClr val="black"/>
                </a:solidFill>
                <a:hlinkClick r:id="rId3"/>
              </a:rPr>
              <a:t>/</a:t>
            </a:r>
            <a:r>
              <a:rPr lang="es-US" sz="1100" dirty="0" err="1">
                <a:solidFill>
                  <a:prstClr val="black"/>
                </a:solidFill>
                <a:hlinkClick r:id="rId3"/>
              </a:rPr>
              <a:t>medication-therapy-management-programs-for-complex-health-needs</a:t>
            </a:r>
            <a:endParaRPr lang="es-US" sz="1100" dirty="0">
              <a:solidFill>
                <a:prstClr val="black"/>
              </a:solidFill>
              <a:hlinkClick r:id="rId3"/>
            </a:endParaRPr>
          </a:p>
          <a:p>
            <a:pPr>
              <a:spcBef>
                <a:spcPts val="634"/>
              </a:spcBef>
              <a:defRPr/>
            </a:pPr>
            <a:r>
              <a:rPr lang="es-US" sz="1100" dirty="0">
                <a:solidFill>
                  <a:prstClr val="black"/>
                </a:solidFill>
                <a:hlinkClick r:id="rId4"/>
              </a:rPr>
              <a:t>CMS.gov/Medicare/</a:t>
            </a:r>
            <a:r>
              <a:rPr lang="es-US" sz="1100" dirty="0" err="1">
                <a:solidFill>
                  <a:prstClr val="black"/>
                </a:solidFill>
                <a:hlinkClick r:id="rId4"/>
              </a:rPr>
              <a:t>Prescription-Drug-Coverage</a:t>
            </a:r>
            <a:r>
              <a:rPr lang="es-US" sz="1100" dirty="0">
                <a:solidFill>
                  <a:prstClr val="black"/>
                </a:solidFill>
                <a:hlinkClick r:id="rId4"/>
              </a:rPr>
              <a:t>/</a:t>
            </a:r>
            <a:r>
              <a:rPr lang="es-US" sz="1100" dirty="0" err="1">
                <a:solidFill>
                  <a:prstClr val="black"/>
                </a:solidFill>
                <a:hlinkClick r:id="rId4"/>
              </a:rPr>
              <a:t>PrescriptionDrugCovContra</a:t>
            </a:r>
            <a:r>
              <a:rPr lang="es-US" sz="1100" dirty="0">
                <a:solidFill>
                  <a:prstClr val="black"/>
                </a:solidFill>
                <a:hlinkClick r:id="rId4"/>
              </a:rPr>
              <a:t>/ </a:t>
            </a:r>
            <a:r>
              <a:rPr lang="es-US" sz="1100" dirty="0" err="1">
                <a:solidFill>
                  <a:prstClr val="black"/>
                </a:solidFill>
                <a:hlinkClick r:id="rId4"/>
              </a:rPr>
              <a:t>Downloads</a:t>
            </a:r>
            <a:r>
              <a:rPr lang="es-US" sz="1100" dirty="0">
                <a:solidFill>
                  <a:prstClr val="black"/>
                </a:solidFill>
                <a:hlinkClick r:id="rId4"/>
              </a:rPr>
              <a:t>/Chapter7.pdf</a:t>
            </a:r>
            <a:r>
              <a:rPr lang="es-US" sz="1100" dirty="0">
                <a:solidFill>
                  <a:prstClr val="black"/>
                </a:solidFill>
              </a:rPr>
              <a:t>, Sección 30 </a:t>
            </a:r>
          </a:p>
          <a:p>
            <a:pPr>
              <a:spcBef>
                <a:spcPts val="634"/>
              </a:spcBef>
              <a:defRPr/>
            </a:pPr>
            <a:r>
              <a:rPr lang="es-US" sz="1100" dirty="0">
                <a:solidFill>
                  <a:prstClr val="black"/>
                </a:solidFill>
              </a:rPr>
              <a:t>“Instrucciones de envío y orientación del programa de administración de terapias de medicamentos año calendario 2021” en</a:t>
            </a:r>
            <a:r>
              <a:rPr lang="es-US" sz="1100" dirty="0">
                <a:solidFill>
                  <a:prstClr val="black"/>
                </a:solidFill>
                <a:hlinkClick r:id="rId5"/>
              </a:rPr>
              <a:t>CMS.gov/files/</a:t>
            </a:r>
            <a:r>
              <a:rPr lang="es-US" sz="1100" dirty="0" err="1">
                <a:solidFill>
                  <a:prstClr val="black"/>
                </a:solidFill>
                <a:hlinkClick r:id="rId5"/>
              </a:rPr>
              <a:t>document</a:t>
            </a:r>
            <a:r>
              <a:rPr lang="es-US" sz="1100" dirty="0">
                <a:solidFill>
                  <a:prstClr val="black"/>
                </a:solidFill>
                <a:hlinkClick r:id="rId5"/>
              </a:rPr>
              <a:t>/memo-contract-year-2021-medication-therapy-management-mtm-program-submission-v-052220.pdf</a:t>
            </a:r>
            <a:r>
              <a:rPr lang="es-US" sz="1100" dirty="0">
                <a:solidFill>
                  <a:prstClr val="black"/>
                </a:solidFill>
              </a:rPr>
              <a:t>. </a:t>
            </a:r>
          </a:p>
          <a:p>
            <a:endParaRPr lang="en-US" dirty="0"/>
          </a:p>
        </p:txBody>
      </p:sp>
    </p:spTree>
    <p:extLst>
      <p:ext uri="{BB962C8B-B14F-4D97-AF65-F5344CB8AC3E}">
        <p14:creationId xmlns:p14="http://schemas.microsoft.com/office/powerpoint/2010/main" val="264341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1 explica la cobertura para medicamentos conforme a las partes de </a:t>
            </a:r>
            <a:r>
              <a:rPr lang="es-US" baseline="0">
                <a:solidFill>
                  <a:prstClr val="black"/>
                </a:solidFill>
              </a:rPr>
              <a:t>Medicare</a:t>
            </a:r>
            <a:r>
              <a:rPr lang="es-US">
                <a:solidFill>
                  <a:prstClr val="black"/>
                </a:solidFill>
              </a:rPr>
              <a:t>.</a:t>
            </a:r>
            <a:r>
              <a:rPr lang="es-US" baseline="0">
                <a:solidFill>
                  <a:prstClr val="black"/>
                </a:solidFill>
              </a:rPr>
              <a:t> </a:t>
            </a:r>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planes pueden cambiar su lista de medicamentos y sus precios. Llame al centro de servicios al cliente de su plan o busque en el sitio web de su plan la lista de medicamentos y precios más actualizada de Medicare.</a:t>
            </a:r>
          </a:p>
          <a:p>
            <a:pPr marL="0" indent="0" defTabSz="966529">
              <a:spcBef>
                <a:spcPts val="634"/>
              </a:spcBef>
              <a:buNone/>
              <a:defRPr/>
            </a:pPr>
            <a:r>
              <a:rPr lang="es-US" baseline="0" dirty="0">
                <a:solidFill>
                  <a:prstClr val="black"/>
                </a:solidFill>
              </a:rPr>
              <a:t>Su médico puede necesitar cambiar la receta,</a:t>
            </a:r>
            <a:r>
              <a:rPr lang="es-US" dirty="0">
                <a:solidFill>
                  <a:prstClr val="black"/>
                </a:solidFill>
              </a:rPr>
              <a:t> recetar un nuevo medicamento o puede recomendar una alternativa terapéutica. Si su médico emite recetas electrónicas, puede verificar qué medicamentos cubre su plan a través del sistema electrónico de recetas. Si su médico no emite recetas electrónicas, entréguele una copia del formulario (lista de medicamentos) actual de su plan de medicamentos de Medicare. </a:t>
            </a:r>
          </a:p>
          <a:p>
            <a:pPr marL="0" indent="0" defTabSz="966529">
              <a:spcBef>
                <a:spcPts val="634"/>
              </a:spcBef>
              <a:buNone/>
              <a:defRPr/>
            </a:pPr>
            <a:r>
              <a:rPr lang="es-US" dirty="0">
                <a:solidFill>
                  <a:prstClr val="black"/>
                </a:solidFill>
              </a:rPr>
              <a:t>Si su médico necesita recetarle un medicamento que no está en el formulario de su plan de Medicare y usted no cuenta con otro seguro de salud que cubra medicamentos para pacientes ambulatorios, usted o su médico pueden solicitar una excepción al plan. </a:t>
            </a:r>
          </a:p>
          <a:p>
            <a:pPr marL="0" indent="0" defTabSz="966529">
              <a:spcBef>
                <a:spcPts val="634"/>
              </a:spcBef>
              <a:buNone/>
              <a:defRPr/>
            </a:pPr>
            <a:r>
              <a:rPr lang="es-US" dirty="0">
                <a:solidFill>
                  <a:prstClr val="black"/>
                </a:solidFill>
              </a:rPr>
              <a:t>Si su plan sigue sin cubrir un medicamento específico que usted necesita, puede apelar. Si desea obtener un medicamento antes de que se tome una decisión sobre la apelación, tal vez deba pagar la receta de su bolsillo. Conserve la receta y entregue una copia a la persona que debe decidir sobre su apelación. Si gana la apelación, el plan le devolverá el dinero. Puede considerar la posibilidad de cambiar su La cobertura de medicamentos de Medicare por uno que sí cubra el medicamento recetado específico cuando esté permitido. </a:t>
            </a:r>
          </a:p>
          <a:p>
            <a:endParaRPr lang="en-US" dirty="0"/>
          </a:p>
        </p:txBody>
      </p:sp>
    </p:spTree>
    <p:extLst>
      <p:ext uri="{BB962C8B-B14F-4D97-AF65-F5344CB8AC3E}">
        <p14:creationId xmlns:p14="http://schemas.microsoft.com/office/powerpoint/2010/main" val="2747163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Compruebe su conocimiento: Pregunta 5</a:t>
            </a:r>
          </a:p>
          <a:p>
            <a:pPr marL="0" indent="0" defTabSz="966529">
              <a:spcBef>
                <a:spcPts val="634"/>
              </a:spcBef>
              <a:buNone/>
              <a:defRPr/>
            </a:pPr>
            <a:r>
              <a:rPr lang="es-US" dirty="0">
                <a:solidFill>
                  <a:prstClr val="black"/>
                </a:solidFill>
              </a:rPr>
              <a:t>¿Qué es la "Lista de Exclusión"? </a:t>
            </a:r>
          </a:p>
          <a:p>
            <a:pPr marL="187899" indent="-187899" defTabSz="966529">
              <a:spcBef>
                <a:spcPts val="634"/>
              </a:spcBef>
              <a:buFont typeface="+mj-lt"/>
              <a:buAutoNum type="alphaLcPeriod"/>
              <a:defRPr/>
            </a:pPr>
            <a:r>
              <a:rPr lang="es-US" dirty="0">
                <a:solidFill>
                  <a:srgbClr val="000000"/>
                </a:solidFill>
                <a:ea typeface="Times New Roman"/>
                <a:cs typeface="Times New Roman"/>
              </a:rPr>
              <a:t>Una lista de planes de Medicare de bajo rendimiento</a:t>
            </a:r>
          </a:p>
          <a:p>
            <a:pPr marL="187899" indent="-187899" defTabSz="966529">
              <a:spcBef>
                <a:spcPts val="634"/>
              </a:spcBef>
              <a:buFont typeface="+mj-lt"/>
              <a:buAutoNum type="alphaLcPeriod"/>
              <a:defRPr/>
            </a:pPr>
            <a:r>
              <a:rPr lang="es-US" dirty="0">
                <a:solidFill>
                  <a:srgbClr val="000000"/>
                </a:solidFill>
                <a:ea typeface="Times New Roman"/>
                <a:cs typeface="Times New Roman"/>
              </a:rPr>
              <a:t>Una lista de los servicios que no están permitidos para una persona con Medicare</a:t>
            </a:r>
          </a:p>
          <a:p>
            <a:pPr marL="187899" indent="-187899" defTabSz="966529">
              <a:spcBef>
                <a:spcPts val="634"/>
              </a:spcBef>
              <a:buFont typeface="+mj-lt"/>
              <a:buAutoNum type="alphaLcPeriod"/>
              <a:defRPr/>
            </a:pPr>
            <a:r>
              <a:rPr lang="es-US" dirty="0">
                <a:solidFill>
                  <a:srgbClr val="000000"/>
                </a:solidFill>
                <a:cs typeface="Times New Roman"/>
              </a:rPr>
              <a:t>Una lista de proveedores revocados del Programa de Medicare</a:t>
            </a:r>
          </a:p>
          <a:p>
            <a:pPr marL="187899" indent="-187899" defTabSz="966529">
              <a:spcBef>
                <a:spcPts val="634"/>
              </a:spcBef>
              <a:buFont typeface="+mj-lt"/>
              <a:buAutoNum type="alphaLcPeriod"/>
              <a:defRPr/>
            </a:pPr>
            <a:r>
              <a:rPr lang="es-US" dirty="0">
                <a:solidFill>
                  <a:srgbClr val="000000"/>
                </a:solidFill>
                <a:cs typeface="Times New Roman"/>
              </a:rPr>
              <a:t>Una lista de los medicamentos recetados que no están permitidos para una persona con Medicare</a:t>
            </a:r>
          </a:p>
          <a:p>
            <a:pPr marL="0" indent="0" defTabSz="966281">
              <a:spcBef>
                <a:spcPts val="600"/>
              </a:spcBef>
              <a:buNone/>
              <a:defRPr/>
            </a:pPr>
            <a:r>
              <a:rPr lang="es-US" b="1" dirty="0">
                <a:solidFill>
                  <a:prstClr val="black"/>
                </a:solidFill>
              </a:rPr>
              <a:t>RESPUESTA</a:t>
            </a:r>
            <a:r>
              <a:rPr lang="es-US" dirty="0">
                <a:solidFill>
                  <a:prstClr val="black"/>
                </a:solidFill>
              </a:rPr>
              <a:t>: </a:t>
            </a:r>
            <a:r>
              <a:rPr lang="es-US" b="1" dirty="0">
                <a:solidFill>
                  <a:prstClr val="black"/>
                </a:solidFill>
              </a:rPr>
              <a:t>c.</a:t>
            </a:r>
            <a:r>
              <a:rPr lang="es-US" dirty="0">
                <a:solidFill>
                  <a:prstClr val="black"/>
                </a:solidFill>
              </a:rPr>
              <a:t> </a:t>
            </a:r>
            <a:r>
              <a:rPr lang="es-US" b="1" dirty="0">
                <a:solidFill>
                  <a:srgbClr val="000000"/>
                </a:solidFill>
                <a:cs typeface="Times New Roman"/>
              </a:rPr>
              <a:t>Una lista de proveedores revocados del Programa de Medicare</a:t>
            </a:r>
          </a:p>
          <a:p>
            <a:pPr marL="0" indent="0" defTabSz="966529">
              <a:spcBef>
                <a:spcPts val="600"/>
              </a:spcBef>
              <a:buNone/>
              <a:defRPr/>
            </a:pPr>
            <a:r>
              <a:rPr lang="es-US" dirty="0">
                <a:solidFill>
                  <a:prstClr val="black"/>
                </a:solidFill>
              </a:rPr>
              <a:t>A partir de 2019, los CMS publican la “Lista de exclusión” inicial y la actualizan cada 30 días. La Lista de Exclusión es una lista de personas que se encuentran dentro de cualquiera de las siguientes categorías: (1) Actualmente están revocados de Medicare, están bajo una barra de reinscripción activa, y CMS determina que la conducta subyacente que llevó a la revocación es perjudicial para los mejores intereses del Programa Medicare; o (2) se ha involucrado en un comportamiento por el cual CMS podría haber revocado a la persona o entidad en la medida aplicable si hubiera estado inscrito en Medicare, y CMS determina que la conducta subyacente que hubiera conducido a la revocación es perjudicial para los mejores intereses del Programa Medicare. Los planes de Medicare deben rechazar, o exigir que un administrador de beneficios de farmacia rechace un reclamo de farmacia para un medicamento de la Parte D o rechace el pago de un servicio o artículo de un Plan de Medicare </a:t>
            </a:r>
            <a:r>
              <a:rPr lang="es-US" dirty="0" err="1">
                <a:solidFill>
                  <a:prstClr val="black"/>
                </a:solidFill>
              </a:rPr>
              <a:t>Advantage</a:t>
            </a:r>
            <a:r>
              <a:rPr lang="es-US" dirty="0">
                <a:solidFill>
                  <a:prstClr val="black"/>
                </a:solidFill>
              </a:rPr>
              <a:t> si el recetador o el proveedor están en la Lista de Exclusión. </a:t>
            </a:r>
          </a:p>
          <a:p>
            <a:endParaRPr lang="en-US" dirty="0"/>
          </a:p>
        </p:txBody>
      </p:sp>
    </p:spTree>
    <p:extLst>
      <p:ext uri="{BB962C8B-B14F-4D97-AF65-F5344CB8AC3E}">
        <p14:creationId xmlns:p14="http://schemas.microsoft.com/office/powerpoint/2010/main" val="489030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4 proporciona información sobre la elegibilidad e inscripción de la cobertura de medicamentos de Medicare (Parte D). Se explica lo siguiente:</a:t>
            </a:r>
          </a:p>
          <a:p>
            <a:pPr marL="122495" lvl="1" indent="-122495" defTabSz="966529">
              <a:spcBef>
                <a:spcPts val="634"/>
              </a:spcBef>
              <a:buFont typeface="Wingdings" panose="05000000000000000000" pitchFamily="2" charset="2"/>
              <a:buChar char="§"/>
              <a:defRPr/>
            </a:pPr>
            <a:r>
              <a:rPr lang="es-US">
                <a:solidFill>
                  <a:prstClr val="black"/>
                </a:solidFill>
              </a:rPr>
              <a:t>Requisitos de elegibilidad</a:t>
            </a:r>
          </a:p>
          <a:p>
            <a:pPr marL="122495" lvl="1" indent="-122495" defTabSz="966529">
              <a:spcBef>
                <a:spcPts val="634"/>
              </a:spcBef>
              <a:buFont typeface="Wingdings" panose="05000000000000000000" pitchFamily="2" charset="2"/>
              <a:buChar char="§"/>
              <a:defRPr/>
            </a:pPr>
            <a:r>
              <a:rPr lang="es-US">
                <a:solidFill>
                  <a:prstClr val="black"/>
                </a:solidFill>
              </a:rPr>
              <a:t>Cobertura acreditable</a:t>
            </a:r>
          </a:p>
          <a:p>
            <a:pPr marL="122495" lvl="1" indent="-122495" defTabSz="966529">
              <a:spcBef>
                <a:spcPts val="634"/>
              </a:spcBef>
              <a:buFont typeface="Wingdings" panose="05000000000000000000" pitchFamily="2" charset="2"/>
              <a:buChar char="§"/>
              <a:defRPr/>
            </a:pPr>
            <a:r>
              <a:rPr lang="es-US">
                <a:solidFill>
                  <a:prstClr val="black"/>
                </a:solidFill>
              </a:rPr>
              <a:t>Periodos de elección para inscribirse</a:t>
            </a:r>
          </a:p>
          <a:p>
            <a:pPr marL="122495" lvl="1" indent="-122495" defTabSz="966529">
              <a:spcBef>
                <a:spcPts val="634"/>
              </a:spcBef>
              <a:buFont typeface="Wingdings" panose="05000000000000000000" pitchFamily="2" charset="2"/>
              <a:buChar char="§"/>
              <a:defRPr/>
            </a:pPr>
            <a:r>
              <a:rPr lang="es-US">
                <a:solidFill>
                  <a:prstClr val="black"/>
                </a:solidFill>
              </a:rPr>
              <a:t>Cuando se puede inscribir o cambiar de plan </a:t>
            </a:r>
          </a:p>
          <a:p>
            <a:pPr marL="122495" lvl="1" indent="-122495" defTabSz="966529">
              <a:spcBef>
                <a:spcPts val="634"/>
              </a:spcBef>
              <a:buFont typeface="Wingdings" panose="05000000000000000000" pitchFamily="2" charset="2"/>
              <a:buChar char="§"/>
              <a:defRPr/>
            </a:pPr>
            <a:r>
              <a:rPr lang="es-US">
                <a:solidFill>
                  <a:prstClr val="black"/>
                </a:solidFill>
              </a:rPr>
              <a:t>Inscribirse a un plan y que esperar</a:t>
            </a:r>
          </a:p>
          <a:p>
            <a:pPr marL="122495" lvl="1" indent="-122495" defTabSz="966529">
              <a:spcBef>
                <a:spcPts val="634"/>
              </a:spcBef>
              <a:buFont typeface="Wingdings" panose="05000000000000000000" pitchFamily="2" charset="2"/>
              <a:buChar char="§"/>
              <a:defRPr/>
            </a:pPr>
            <a:r>
              <a:rPr lang="es-US">
                <a:solidFill>
                  <a:prstClr val="black"/>
                </a:solidFill>
              </a:rPr>
              <a:t>Multa de inscripción tardía</a:t>
            </a:r>
          </a:p>
          <a:p>
            <a:pPr marL="0" lvl="1" indent="0" defTabSz="966529">
              <a:spcBef>
                <a:spcPts val="634"/>
              </a:spcBef>
              <a:buFont typeface="Wingdings" panose="05000000000000000000" pitchFamily="2" charset="2"/>
              <a:buNone/>
              <a:defRPr/>
            </a:pPr>
            <a:endParaRPr lang="en-US" dirty="0">
              <a:solidFill>
                <a:prstClr val="black"/>
              </a:solidFill>
            </a:endParaRPr>
          </a:p>
          <a:p>
            <a:pPr marL="119139" indent="-119139" defTabSz="966529">
              <a:defRPr/>
            </a:pPr>
            <a:endParaRPr lang="en-US" dirty="0">
              <a:solidFill>
                <a:prstClr val="black"/>
              </a:solidFill>
            </a:endParaRPr>
          </a:p>
          <a:p>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Para inscribirse en un plan de medicamentos de Medicare (también conocido como PDP), usted debe tener la Parte A de Medicare (Seguro de hospital) y/o la Parte B de Medicare (Seguro médico). Para inscribirse a un Plan Medicare </a:t>
            </a:r>
            <a:r>
              <a:rPr lang="es-US" dirty="0" err="1">
                <a:solidFill>
                  <a:prstClr val="black"/>
                </a:solidFill>
              </a:rPr>
              <a:t>Advantage</a:t>
            </a:r>
            <a:r>
              <a:rPr lang="es-US" dirty="0">
                <a:solidFill>
                  <a:prstClr val="black"/>
                </a:solidFill>
              </a:rPr>
              <a:t> con cobertura para medicamentos, debe ser elegible para la Parte A y la Parte B. Un Plan de Costos de Medicare es un tipo de plan de salud de Medicare disponible en algunas áreas. Usted puede inscribirse incluso si solo tiene la Parte B. Si recibe servicios fuera de la red del plan sin una remisión, sus servicios cubiertos por Medicare se pagarán conforme a Medicare Original (su Plan de Costos de Medicare paga los servicios de emergencia o los servicios de urgencia). </a:t>
            </a:r>
          </a:p>
          <a:p>
            <a:pPr marL="0" indent="0" defTabSz="966529">
              <a:spcBef>
                <a:spcPts val="634"/>
              </a:spcBef>
              <a:buNone/>
              <a:defRPr/>
            </a:pPr>
            <a:r>
              <a:rPr lang="es-ES" dirty="0">
                <a:solidFill>
                  <a:prstClr val="black"/>
                </a:solidFill>
              </a:rPr>
              <a:t>Cada plan tiene su propia área de servicio dentro de los EE. UU. y sus territorios, donde usted debe vivir para inscribirse. Si vive fuera de Estados Unidos y sus territorios, está presente de forma ilegal, o si está en la cárcel, no es elegible para inscribirse en un plan y no puede tener cobertura de Medicare.</a:t>
            </a:r>
            <a:r>
              <a:rPr lang="es-US" dirty="0">
                <a:solidFill>
                  <a:prstClr val="black"/>
                </a:solidFill>
              </a:rPr>
              <a:t> Debe estar presente en los Estados Unidos en forma legal para ser elegible para inscribirse en un plan.</a:t>
            </a:r>
          </a:p>
          <a:p>
            <a:pPr marL="0" indent="0" defTabSz="966529">
              <a:spcBef>
                <a:spcPts val="634"/>
              </a:spcBef>
              <a:buNone/>
              <a:defRPr/>
            </a:pPr>
            <a:r>
              <a:rPr lang="es-US" dirty="0">
                <a:solidFill>
                  <a:prstClr val="black"/>
                </a:solidFill>
              </a:rPr>
              <a:t>Para que Medicare cubra sus medicamentos, debe inscribirse en un plan de medicamentos de Medicare (también conocido como PDP) o en un plan Medicare </a:t>
            </a:r>
            <a:r>
              <a:rPr lang="es-US" dirty="0" err="1">
                <a:solidFill>
                  <a:prstClr val="black"/>
                </a:solidFill>
              </a:rPr>
              <a:t>Advantage</a:t>
            </a:r>
            <a:r>
              <a:rPr lang="es-US" dirty="0">
                <a:solidFill>
                  <a:prstClr val="black"/>
                </a:solidFill>
              </a:rPr>
              <a:t> con cobertura de medicamentos. Si califica para recibir Ayuda Adicional para pagar sus medicamentos recetados, Medicare lo inscribirá en un plan de medicamentos de Medicare, a menos que renuncie a la cobertura o se una a un plan usted mismo. Solo puede ser miembro de un plan de medicamentos de Medicare a la vez.</a:t>
            </a:r>
          </a:p>
          <a:p>
            <a:endParaRPr lang="en-US" dirty="0"/>
          </a:p>
        </p:txBody>
      </p:sp>
    </p:spTree>
    <p:extLst>
      <p:ext uri="{BB962C8B-B14F-4D97-AF65-F5344CB8AC3E}">
        <p14:creationId xmlns:p14="http://schemas.microsoft.com/office/powerpoint/2010/main" val="3334593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Para evitar pagar una multa si se vuelve elegible para Medicare y no se inscribe en un plan de medicamentos de Medicare, debe tener otra cobertura acreditable de medicamentos: la cobertura que espera que pague, en promedio, al menos tanto como la cobertura de medicamentos estándar de Medicare. Una cobertura acreditable para medicamentos recetados podría incluir la cobertura de medicamentos de un empleador o sindicato anterior, TRICARE, Asuntos de Veteranos (VA), el Programa de Beneficios de Salud para Empleados Federales (FEHB) o el Servicio de Salud Indígena (IHS). Si tiene otra cobertura de medicamentos, recibirá cada año información de su plan que le indica si su cobertura es "acreditable" o "no acreditable". Su plan debe enviarle esta divulgación por escrito antes del 15 de octubre de cada año, o en otras ocasiones durante el año si hay algún cambio. Conserve esta información porque puede necesitarla si se une a un plan de medicamentos de Medicare con posterioridad. </a:t>
            </a:r>
          </a:p>
          <a:p>
            <a:pPr marL="0" indent="0" defTabSz="966529">
              <a:spcBef>
                <a:spcPts val="634"/>
              </a:spcBef>
              <a:buNone/>
              <a:defRPr/>
            </a:pPr>
            <a:r>
              <a:rPr lang="es-US" dirty="0">
                <a:solidFill>
                  <a:prstClr val="black"/>
                </a:solidFill>
              </a:rPr>
              <a:t>Si tiene cobertura acreditable, generalmente puede mantener esa cobertura y no tendrá que pagar una multa si decide inscribirse en un plan de medicamentos de Medicare más adelante, siempre que se uno dentro de los 63 días posteriores a la finalización de su otra cobertura de medicamentos. </a:t>
            </a:r>
          </a:p>
          <a:p>
            <a:pPr marL="0" indent="0" defTabSz="966529">
              <a:spcBef>
                <a:spcPts val="634"/>
              </a:spcBef>
              <a:buNone/>
              <a:defRPr/>
            </a:pPr>
            <a:r>
              <a:rPr lang="es-US" b="1" dirty="0">
                <a:solidFill>
                  <a:prstClr val="black"/>
                </a:solidFill>
              </a:rPr>
              <a:t>NOTA</a:t>
            </a:r>
            <a:r>
              <a:rPr lang="es-US" dirty="0">
                <a:solidFill>
                  <a:prstClr val="black"/>
                </a:solidFill>
              </a:rPr>
              <a:t>: La mayoría de las pólizas de seguro complementario de Medicare (</a:t>
            </a:r>
            <a:r>
              <a:rPr lang="es-US" dirty="0" err="1">
                <a:solidFill>
                  <a:prstClr val="black"/>
                </a:solidFill>
              </a:rPr>
              <a:t>Medigap</a:t>
            </a:r>
            <a:r>
              <a:rPr lang="es-US" dirty="0">
                <a:solidFill>
                  <a:prstClr val="black"/>
                </a:solidFill>
              </a:rPr>
              <a:t>) que tienen cobertura de medicamentos se vendieron antes del 1 de enero de 2006. No cumplen con los estándares mínimos de Medicare, es decir, no brindan cobertura acreditable. Si usted tiene una póliza de </a:t>
            </a:r>
            <a:r>
              <a:rPr lang="es-US" dirty="0" err="1">
                <a:solidFill>
                  <a:prstClr val="black"/>
                </a:solidFill>
              </a:rPr>
              <a:t>Medigap</a:t>
            </a:r>
            <a:r>
              <a:rPr lang="es-US" dirty="0">
                <a:solidFill>
                  <a:prstClr val="black"/>
                </a:solidFill>
              </a:rPr>
              <a:t> que cubre medicamentos, puede conservar su póliza, pero deberá pagar una multa si espera para inscribirse a un plan de Medicare. Si decide inscribirse a un plan de Medicare, necesitará avisarle al asegurador de </a:t>
            </a:r>
            <a:r>
              <a:rPr lang="es-US" dirty="0" err="1">
                <a:solidFill>
                  <a:prstClr val="black"/>
                </a:solidFill>
              </a:rPr>
              <a:t>Medigap</a:t>
            </a:r>
            <a:r>
              <a:rPr lang="es-US" dirty="0">
                <a:solidFill>
                  <a:prstClr val="black"/>
                </a:solidFill>
              </a:rPr>
              <a:t> cuándo comienza su cobertura, de modo que el asegurador pueda retirar la cobertura de medicamentos de su póliza de </a:t>
            </a:r>
            <a:r>
              <a:rPr lang="es-US" dirty="0" err="1">
                <a:solidFill>
                  <a:prstClr val="black"/>
                </a:solidFill>
              </a:rPr>
              <a:t>Medigap</a:t>
            </a:r>
            <a:r>
              <a:rPr lang="es-US" dirty="0">
                <a:solidFill>
                  <a:prstClr val="black"/>
                </a:solidFill>
              </a:rPr>
              <a:t>. </a:t>
            </a:r>
          </a:p>
          <a:p>
            <a:endParaRPr lang="en-US" dirty="0"/>
          </a:p>
        </p:txBody>
      </p:sp>
    </p:spTree>
    <p:extLst>
      <p:ext uri="{BB962C8B-B14F-4D97-AF65-F5344CB8AC3E}">
        <p14:creationId xmlns:p14="http://schemas.microsoft.com/office/powerpoint/2010/main" val="3447305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En algunos planes para jubilados, si se inscribe en un plan de Medicare, usted y sus dependientes podrían perder la cobertura de salud y de medicamentos para jubilados. Por lo general, una vez que esto sucede, no puede recuperar estos beneficios. Hable con el administrador de beneficios de su plan antes de inscribirse en un plan de Medicare. </a:t>
            </a:r>
          </a:p>
          <a:p>
            <a:pPr marL="0" indent="0" defTabSz="966529">
              <a:spcBef>
                <a:spcPts val="634"/>
              </a:spcBef>
              <a:buNone/>
              <a:defRPr/>
            </a:pPr>
            <a:r>
              <a:rPr lang="es-US">
                <a:solidFill>
                  <a:prstClr val="black"/>
                </a:solidFill>
              </a:rPr>
              <a:t>Si se inscribe en un Programa de atención integral para ancianos (PACE), obtendrá los medicamentos cubiertos por la Parte D y todos los demás medicamentos necesarios del programa PACE. No necesita inscribirse en un plan de medicamentos de Medicare por separado.  Si lo hace, será dado de baja de sus beneficios de salud y medicamentos recetados de PACE. </a:t>
            </a:r>
          </a:p>
          <a:p>
            <a:pPr marL="0" indent="0" defTabSz="966529">
              <a:spcBef>
                <a:spcPts val="634"/>
              </a:spcBef>
              <a:buNone/>
              <a:defRPr/>
            </a:pPr>
            <a:r>
              <a:rPr lang="es-US">
                <a:solidFill>
                  <a:prstClr val="black"/>
                </a:solidFill>
              </a:rPr>
              <a:t>Si está inscrito en un plan Medicare Advantage con cobertura de medicamentos y se inscribe en un plan Medicare de medicamentos de Medicare independiente, en la mayoría de los casos se le dará de baja de su plan Medicare Advantage y regresará al Medicare Original. No perderá Medicare, pero perderá cualquier beneficio adicional que haya proporcionado </a:t>
            </a:r>
            <a:r>
              <a:rPr lang="es-US" baseline="0">
                <a:solidFill>
                  <a:prstClr val="black"/>
                </a:solidFill>
              </a:rPr>
              <a:t>su plan de Medicare Advantage.</a:t>
            </a:r>
          </a:p>
          <a:p>
            <a:endParaRPr lang="en-US" dirty="0"/>
          </a:p>
        </p:txBody>
      </p:sp>
    </p:spTree>
    <p:extLst>
      <p:ext uri="{BB962C8B-B14F-4D97-AF65-F5344CB8AC3E}">
        <p14:creationId xmlns:p14="http://schemas.microsoft.com/office/powerpoint/2010/main" val="75077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baseline="0" dirty="0">
                <a:solidFill>
                  <a:prstClr val="black"/>
                </a:solidFill>
              </a:rPr>
              <a:t>Cuando es elegible para obtener Medicare por primera vez, tiene un Período de Inscripción Inicial (IEP) de 7 meses y puede usarlo para elegir un plan de Medicare </a:t>
            </a:r>
            <a:r>
              <a:rPr lang="es-US" baseline="0" dirty="0" err="1">
                <a:solidFill>
                  <a:prstClr val="black"/>
                </a:solidFill>
              </a:rPr>
              <a:t>Advantage</a:t>
            </a:r>
            <a:r>
              <a:rPr lang="es-US" baseline="0" dirty="0">
                <a:solidFill>
                  <a:prstClr val="black"/>
                </a:solidFill>
              </a:rPr>
              <a:t> (si es elegible para la Parte A y la Parte B) o para solicitar un plan de medicamentos de Medicare (también conocidos como PDP) (si es elegible para</a:t>
            </a:r>
            <a:r>
              <a:rPr lang="es-US" dirty="0">
                <a:solidFill>
                  <a:prstClr val="black"/>
                </a:solidFill>
              </a:rPr>
              <a:t> la Parte A o la Parte B):</a:t>
            </a:r>
          </a:p>
          <a:p>
            <a:pPr marL="122495" lvl="1" indent="-122495" defTabSz="966529">
              <a:spcBef>
                <a:spcPts val="634"/>
              </a:spcBef>
              <a:buFont typeface="Wingdings" panose="05000000000000000000" pitchFamily="2" charset="2"/>
              <a:buChar char="§"/>
              <a:defRPr/>
            </a:pPr>
            <a:r>
              <a:rPr lang="es-US" dirty="0">
                <a:solidFill>
                  <a:prstClr val="black"/>
                </a:solidFill>
              </a:rPr>
              <a:t>Puede solicitar la inscripción hasta 3 meses antes del mes en el que comience a ser elegible para Medicare. La cobertura comenzará en la fecha que sea elegible para obtener Medicare.</a:t>
            </a:r>
          </a:p>
          <a:p>
            <a:pPr marL="122495" lvl="1" indent="-122495" defTabSz="966529">
              <a:spcBef>
                <a:spcPts val="634"/>
              </a:spcBef>
              <a:buFont typeface="Wingdings" panose="05000000000000000000" pitchFamily="2" charset="2"/>
              <a:buChar char="§"/>
              <a:defRPr/>
            </a:pPr>
            <a:r>
              <a:rPr lang="es-US" dirty="0">
                <a:solidFill>
                  <a:prstClr val="black"/>
                </a:solidFill>
              </a:rPr>
              <a:t>Si inicia la solicitud durante el mes de elegibilidad, entonces su cobertura de medicamentos de Medicare comienza el primer día del mes siguiente.</a:t>
            </a:r>
          </a:p>
          <a:p>
            <a:pPr marL="122495" lvl="1" indent="-122495" defTabSz="966529">
              <a:spcBef>
                <a:spcPts val="634"/>
              </a:spcBef>
              <a:buFont typeface="Wingdings" panose="05000000000000000000" pitchFamily="2" charset="2"/>
              <a:buChar char="§"/>
              <a:defRPr/>
            </a:pPr>
            <a:r>
              <a:rPr lang="es-US" dirty="0">
                <a:solidFill>
                  <a:prstClr val="black"/>
                </a:solidFill>
              </a:rPr>
              <a:t>Puede solicitar la inscripción hasta 3 meses antes del mes en el que comience a ser elegible. Su cobertura de la Parte A (si tiene que adquirirla) y la cobertura de la Parte B comenzarán 2 meses después de inscribirse si lo hizo un mes después de cumplir 65 años O comenzará 3 meses después de inscribirse si lo hizo 2 o 3 meses después de cumplir 65 años.</a:t>
            </a:r>
          </a:p>
          <a:p>
            <a:pPr marL="0" marR="0" lvl="0" indent="0" algn="l" defTabSz="966529" rtl="0" eaLnBrk="1" fontAlgn="auto" latinLnBrk="0" hangingPunct="1">
              <a:lnSpc>
                <a:spcPct val="100000"/>
              </a:lnSpc>
              <a:spcBef>
                <a:spcPts val="634"/>
              </a:spcBef>
              <a:spcAft>
                <a:spcPts val="0"/>
              </a:spcAft>
              <a:buClrTx/>
              <a:buSzTx/>
              <a:buFont typeface="Wingdings" panose="05000000000000000000" pitchFamily="2" charset="2"/>
              <a:buNone/>
              <a:tabLst/>
              <a:defRPr/>
            </a:pPr>
            <a:r>
              <a:rPr lang="es-US" sz="1200" dirty="0"/>
              <a:t>Las personas elegibles para Medicare antes de los 65 años (por ejemplo, por discapacidad) tendrán otro IEP para la Parte D según la edad.</a:t>
            </a:r>
          </a:p>
          <a:p>
            <a:pPr marL="0" indent="0" defTabSz="966529">
              <a:spcBef>
                <a:spcPts val="634"/>
              </a:spcBef>
              <a:buNone/>
              <a:defRPr/>
            </a:pPr>
            <a:r>
              <a:rPr lang="es-US" dirty="0">
                <a:solidFill>
                  <a:prstClr val="black"/>
                </a:solidFill>
              </a:rPr>
              <a:t>Los Centros de Servicios de Medicare y Medicaid (CMS) inscribirán a algunos grupos de personas que califican para la Ayuda Adicional en un plan de medicamentos de Medicare a menos que se unan a un plan por su cuenta. En la Lección 5 hablaremos sobre estos grupos. </a:t>
            </a:r>
          </a:p>
          <a:p>
            <a:pPr marL="0" indent="0" defTabSz="966529">
              <a:spcBef>
                <a:spcPts val="634"/>
              </a:spcBef>
              <a:buNone/>
              <a:defRPr/>
            </a:pPr>
            <a:r>
              <a:rPr lang="es-US" b="1" dirty="0">
                <a:solidFill>
                  <a:prstClr val="black"/>
                </a:solidFill>
              </a:rPr>
              <a:t>NOTA</a:t>
            </a:r>
            <a:r>
              <a:rPr lang="es-US" dirty="0">
                <a:solidFill>
                  <a:prstClr val="black"/>
                </a:solidFill>
              </a:rPr>
              <a:t>: Si obtiene beneficios del Seguro Social o de Retiro Ferroviario (RRB) al cumplir 65, lo inscribirán automáticamente en la Parte A y la Parte B. Sin embargo, necesitará elegir e inscribirse en un plan de medicamentos de Medicare durante su IEP si desea tener cobertura de medicamentos de Medicare. Si se inscribe más tarde, puede pagar una multa por inscripción tardía y tener una brecha en la cobertura.</a:t>
            </a:r>
          </a:p>
        </p:txBody>
      </p:sp>
    </p:spTree>
    <p:extLst>
      <p:ext uri="{BB962C8B-B14F-4D97-AF65-F5344CB8AC3E}">
        <p14:creationId xmlns:p14="http://schemas.microsoft.com/office/powerpoint/2010/main" val="3519140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El Período de Inscripción Abierta (OEP) de Medicare abarca del 15 de octubre al 7 de diciembre de cada año y los cambios entran en vigor el 1 de enero del año siguiente. Durante este tiempo, puede realizar cambios en su cobertura de Medicare.</a:t>
            </a:r>
          </a:p>
          <a:p>
            <a:pPr marL="0" marR="0" lvl="1" indent="0" algn="l" defTabSz="966529" rtl="0" eaLnBrk="1" fontAlgn="auto" latinLnBrk="0" hangingPunct="1">
              <a:lnSpc>
                <a:spcPct val="100000"/>
              </a:lnSpc>
              <a:spcBef>
                <a:spcPts val="634"/>
              </a:spcBef>
              <a:spcAft>
                <a:spcPts val="0"/>
              </a:spcAft>
              <a:buClrTx/>
              <a:buSzTx/>
              <a:buFont typeface="Arial" panose="020B0604020202020204" pitchFamily="34" charset="0"/>
              <a:buNone/>
              <a:tabLst/>
              <a:defRPr/>
            </a:pPr>
            <a:r>
              <a:rPr lang="es-US">
                <a:solidFill>
                  <a:prstClr val="black"/>
                </a:solidFill>
              </a:rPr>
              <a:t>Si no tiene cobertura de la Parte A y se inscribe en la Parte B durante el Período de Inscripción General (GEP) de la Parte B (del 1 de enero al 31 de marzo), puede inscribirse en un plan de medicamento de Medicare del 1 de abril al 30 de junio. Su cobertura comienza el 1.º de julio. </a:t>
            </a:r>
            <a:r>
              <a:rPr lang="es-US" sz="1200"/>
              <a:t>Usar el GEP para inscribirse en la Parte B significa que podría tener una multa por inscripción tardía de la Parte B.</a:t>
            </a:r>
          </a:p>
          <a:p>
            <a:pPr marL="0" lvl="1" defTabSz="966529">
              <a:spcBef>
                <a:spcPts val="634"/>
              </a:spcBef>
              <a:defRPr/>
            </a:pPr>
            <a:endParaRPr lang="en-US" dirty="0">
              <a:solidFill>
                <a:prstClr val="black"/>
              </a:solidFill>
            </a:endParaRPr>
          </a:p>
          <a:p>
            <a:endParaRPr lang="en-US" dirty="0"/>
          </a:p>
        </p:txBody>
      </p:sp>
    </p:spTree>
    <p:extLst>
      <p:ext uri="{BB962C8B-B14F-4D97-AF65-F5344CB8AC3E}">
        <p14:creationId xmlns:p14="http://schemas.microsoft.com/office/powerpoint/2010/main" val="3521096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El Período de Inscripción Abierta de Medicare </a:t>
            </a:r>
            <a:r>
              <a:rPr lang="es-US" dirty="0" err="1">
                <a:solidFill>
                  <a:prstClr val="black"/>
                </a:solidFill>
              </a:rPr>
              <a:t>Advantage</a:t>
            </a:r>
            <a:r>
              <a:rPr lang="es-US" dirty="0">
                <a:solidFill>
                  <a:prstClr val="black"/>
                </a:solidFill>
              </a:rPr>
              <a:t> (OEP de MA) abarca del 1 de enero al 31 de marzo de cada año. Su cobertura comienza el primer día del mes después de haberse inscrito en el plan. Usted debe estar inscrito en un plan Medicare </a:t>
            </a:r>
            <a:r>
              <a:rPr lang="es-US" dirty="0" err="1">
                <a:solidFill>
                  <a:prstClr val="black"/>
                </a:solidFill>
              </a:rPr>
              <a:t>Advantage</a:t>
            </a:r>
            <a:r>
              <a:rPr lang="es-US" dirty="0">
                <a:solidFill>
                  <a:prstClr val="black"/>
                </a:solidFill>
              </a:rPr>
              <a:t> (en cualquier momento) durante los primeros 3 meses del año para usar este período de inscripción. Si está cambiando de plan, no cancele su inscripción en su plan actual. En su lugar, llame para inscribirse en el nuevo plan y esto lo dará de baja automáticamente del plan anterior.</a:t>
            </a:r>
          </a:p>
          <a:p>
            <a:pPr marL="0" indent="0" defTabSz="966529">
              <a:spcBef>
                <a:spcPts val="634"/>
              </a:spcBef>
              <a:buNone/>
              <a:defRPr/>
            </a:pPr>
            <a:r>
              <a:rPr lang="es-US" dirty="0">
                <a:solidFill>
                  <a:prstClr val="black"/>
                </a:solidFill>
              </a:rPr>
              <a:t>Si está en un plan de Medicare </a:t>
            </a:r>
            <a:r>
              <a:rPr lang="es-US" dirty="0" err="1">
                <a:solidFill>
                  <a:prstClr val="black"/>
                </a:solidFill>
              </a:rPr>
              <a:t>Advantage</a:t>
            </a:r>
            <a:r>
              <a:rPr lang="es-US" dirty="0">
                <a:solidFill>
                  <a:prstClr val="black"/>
                </a:solidFill>
              </a:rPr>
              <a:t>, puede usar MA OEP para hacer lo siguiente:</a:t>
            </a:r>
          </a:p>
          <a:p>
            <a:pPr marL="122495" lvl="1" indent="-122495" defTabSz="966529">
              <a:spcBef>
                <a:spcPts val="634"/>
              </a:spcBef>
              <a:buFont typeface="Wingdings" panose="05000000000000000000" pitchFamily="2" charset="2"/>
              <a:buChar char="§"/>
              <a:defRPr/>
            </a:pPr>
            <a:r>
              <a:rPr lang="es-US" dirty="0">
                <a:solidFill>
                  <a:prstClr val="black"/>
                </a:solidFill>
              </a:rPr>
              <a:t>Cambiar de plan Medicare </a:t>
            </a:r>
            <a:r>
              <a:rPr lang="es-US" dirty="0" err="1">
                <a:solidFill>
                  <a:prstClr val="black"/>
                </a:solidFill>
              </a:rPr>
              <a:t>Advantage</a:t>
            </a:r>
            <a:endParaRPr lang="es-US" dirty="0">
              <a:solidFill>
                <a:prstClr val="black"/>
              </a:solidFill>
            </a:endParaRPr>
          </a:p>
          <a:p>
            <a:pPr marL="122495" lvl="1" indent="-122495" defTabSz="966529">
              <a:spcBef>
                <a:spcPts val="634"/>
              </a:spcBef>
              <a:buFont typeface="Wingdings" panose="05000000000000000000" pitchFamily="2" charset="2"/>
              <a:buChar char="§"/>
              <a:defRPr/>
            </a:pPr>
            <a:r>
              <a:rPr lang="es-US" dirty="0">
                <a:solidFill>
                  <a:prstClr val="black"/>
                </a:solidFill>
              </a:rPr>
              <a:t>Abandone un plan Medicare </a:t>
            </a:r>
            <a:r>
              <a:rPr lang="es-US" dirty="0" err="1">
                <a:solidFill>
                  <a:prstClr val="black"/>
                </a:solidFill>
              </a:rPr>
              <a:t>Advantage</a:t>
            </a:r>
            <a:r>
              <a:rPr lang="es-US" dirty="0">
                <a:solidFill>
                  <a:prstClr val="black"/>
                </a:solidFill>
              </a:rPr>
              <a:t> para unirse a Original Medicare </a:t>
            </a:r>
          </a:p>
          <a:p>
            <a:pPr marL="244988" lvl="2" indent="-122495" defTabSz="966529">
              <a:spcBef>
                <a:spcPts val="634"/>
              </a:spcBef>
              <a:buSzTx/>
              <a:buFont typeface="Arial" panose="020B0604020202020204" pitchFamily="34" charset="0"/>
              <a:buChar char="•"/>
              <a:defRPr/>
            </a:pPr>
            <a:r>
              <a:rPr lang="es-US" dirty="0">
                <a:solidFill>
                  <a:prstClr val="black"/>
                </a:solidFill>
              </a:rPr>
              <a:t>Existe un período de inscripción especial (SEP) del plan de medicamentos de Medicare (Parte D) coordinado </a:t>
            </a:r>
          </a:p>
          <a:p>
            <a:pPr marL="120798" indent="-120798" defTabSz="966529">
              <a:spcBef>
                <a:spcPts val="634"/>
              </a:spcBef>
              <a:defRPr/>
            </a:pPr>
            <a:r>
              <a:rPr lang="es-US" dirty="0">
                <a:solidFill>
                  <a:prstClr val="black"/>
                </a:solidFill>
              </a:rPr>
              <a:t>Agregar o cancelar la cobertura de medicamentos de Medicare al cambiar de plan</a:t>
            </a:r>
          </a:p>
          <a:p>
            <a:pPr marL="0" indent="0" defTabSz="966529">
              <a:spcBef>
                <a:spcPts val="634"/>
              </a:spcBef>
              <a:buNone/>
              <a:defRPr/>
            </a:pPr>
            <a:r>
              <a:rPr lang="es-US" dirty="0">
                <a:solidFill>
                  <a:prstClr val="black"/>
                </a:solidFill>
              </a:rPr>
              <a:t>Sin embargo, la obtención de un plan de medicamentos de Medicare no está garantizada a menos que esté en un plan Medicare </a:t>
            </a:r>
            <a:r>
              <a:rPr lang="es-US" dirty="0" err="1">
                <a:solidFill>
                  <a:prstClr val="black"/>
                </a:solidFill>
              </a:rPr>
              <a:t>Advantage</a:t>
            </a:r>
            <a:r>
              <a:rPr lang="es-US" dirty="0">
                <a:solidFill>
                  <a:prstClr val="black"/>
                </a:solidFill>
              </a:rPr>
              <a:t>. No puede usar el MA OEP para hacer lo siguiente:</a:t>
            </a:r>
          </a:p>
          <a:p>
            <a:pPr marL="120798" indent="-120798" defTabSz="966529">
              <a:spcBef>
                <a:spcPts val="634"/>
              </a:spcBef>
              <a:defRPr/>
            </a:pPr>
            <a:r>
              <a:rPr lang="es-US" dirty="0">
                <a:solidFill>
                  <a:prstClr val="black"/>
                </a:solidFill>
              </a:rPr>
              <a:t>Cambiar de un plan de medicamentos de Medicare independiente a otro plan de medicamentos de Medicare independiente</a:t>
            </a:r>
          </a:p>
          <a:p>
            <a:pPr marL="120798" indent="-120798" defTabSz="966529">
              <a:spcBef>
                <a:spcPts val="634"/>
              </a:spcBef>
              <a:defRPr/>
            </a:pPr>
            <a:r>
              <a:rPr lang="es-US" dirty="0">
                <a:solidFill>
                  <a:prstClr val="black"/>
                </a:solidFill>
              </a:rPr>
              <a:t>Inscríbase en un plan Medicare </a:t>
            </a:r>
            <a:r>
              <a:rPr lang="es-US" dirty="0" err="1">
                <a:solidFill>
                  <a:prstClr val="black"/>
                </a:solidFill>
              </a:rPr>
              <a:t>Advantage</a:t>
            </a:r>
            <a:r>
              <a:rPr lang="es-US" dirty="0">
                <a:solidFill>
                  <a:prstClr val="black"/>
                </a:solidFill>
              </a:rPr>
              <a:t> si tiene Medicare Original</a:t>
            </a:r>
          </a:p>
          <a:p>
            <a:pPr marL="120798" indent="-120798" defTabSz="966529">
              <a:spcBef>
                <a:spcPts val="634"/>
              </a:spcBef>
              <a:defRPr/>
            </a:pPr>
            <a:r>
              <a:rPr lang="es-US" dirty="0">
                <a:solidFill>
                  <a:prstClr val="black"/>
                </a:solidFill>
              </a:rPr>
              <a:t>Cambiar los planes de medicamentos de Medicare si está en Medicare Original</a:t>
            </a:r>
          </a:p>
          <a:p>
            <a:pPr marL="120798" indent="-120798" defTabSz="966529">
              <a:spcBef>
                <a:spcPts val="634"/>
              </a:spcBef>
              <a:defRPr/>
            </a:pPr>
            <a:r>
              <a:rPr lang="es-US" dirty="0">
                <a:solidFill>
                  <a:prstClr val="black"/>
                </a:solidFill>
              </a:rPr>
              <a:t>Realice cambios de inscripción si tiene una cuenta de ahorros de Medicare (MSA), un plan de costos o un plan PACE.</a:t>
            </a:r>
          </a:p>
          <a:p>
            <a:pPr marL="0" lvl="1" defTabSz="966529">
              <a:spcBef>
                <a:spcPts val="634"/>
              </a:spcBef>
              <a:defRPr/>
            </a:pPr>
            <a:r>
              <a:rPr lang="es-US" dirty="0"/>
              <a:t>Si se inscribió en un plan Medicare </a:t>
            </a:r>
            <a:r>
              <a:rPr lang="es-US" dirty="0" err="1"/>
              <a:t>Advantage</a:t>
            </a:r>
            <a:r>
              <a:rPr lang="es-US" dirty="0"/>
              <a:t> durante su IEP, puede cambiar a otro plan Medicare </a:t>
            </a:r>
            <a:r>
              <a:rPr lang="es-US" dirty="0" err="1"/>
              <a:t>Advantage</a:t>
            </a:r>
            <a:r>
              <a:rPr lang="es-US" dirty="0"/>
              <a:t> (con o sin cobertura de medicamentos) o volver a Original Medicare (con o sin un plan de medicamentos) dentro de los primeros 3 meses que tiene Medicare.</a:t>
            </a:r>
          </a:p>
          <a:p>
            <a:endParaRPr lang="en-US" dirty="0"/>
          </a:p>
          <a:p>
            <a:endParaRPr lang="en-US" dirty="0"/>
          </a:p>
        </p:txBody>
      </p:sp>
    </p:spTree>
    <p:extLst>
      <p:ext uri="{BB962C8B-B14F-4D97-AF65-F5344CB8AC3E}">
        <p14:creationId xmlns:p14="http://schemas.microsoft.com/office/powerpoint/2010/main" val="3508167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05009"/>
          </a:xfrm>
        </p:spPr>
        <p:txBody>
          <a:bodyPr/>
          <a:lstStyle/>
          <a:p>
            <a:pPr marL="0" indent="0" defTabSz="966529">
              <a:spcBef>
                <a:spcPts val="634"/>
              </a:spcBef>
              <a:buNone/>
              <a:defRPr/>
            </a:pPr>
            <a:r>
              <a:rPr lang="es-US" sz="1000" dirty="0">
                <a:solidFill>
                  <a:prstClr val="black"/>
                </a:solidFill>
              </a:rPr>
              <a:t>Puede realizar cambios en su cobertura de medicamentos de Medicare cuando suceden ciertos eventos en la vida. Estas oportunidades de hacer cambios se llaman Períodos de Inscripción Especiales (SEP). Cada SEP tiene reglas distintas sobre cuándo puede hacer cambios y el tipo de cambios que puede hacer. Estas oportunidades de hacer cambios se agregan a los períodos de inscripción regulares que ocurren cada año. Los SEP enumerados a continuación son ejemplos y no incluyen todas las situaciones: </a:t>
            </a:r>
          </a:p>
          <a:p>
            <a:pPr marL="122495" lvl="1" indent="-122495" defTabSz="966529">
              <a:spcBef>
                <a:spcPts val="634"/>
              </a:spcBef>
              <a:buFont typeface="Wingdings" panose="05000000000000000000" pitchFamily="2" charset="2"/>
              <a:buChar char="§"/>
              <a:defRPr/>
            </a:pPr>
            <a:r>
              <a:rPr lang="es-US" sz="1000" dirty="0">
                <a:solidFill>
                  <a:prstClr val="black"/>
                </a:solidFill>
              </a:rPr>
              <a:t>Si se muda permanentemente del servicio de su plan</a:t>
            </a:r>
          </a:p>
          <a:p>
            <a:pPr marL="122495" lvl="1" indent="-122495" defTabSz="966529">
              <a:spcBef>
                <a:spcPts val="634"/>
              </a:spcBef>
              <a:buFont typeface="Wingdings" panose="05000000000000000000" pitchFamily="2" charset="2"/>
              <a:buChar char="§"/>
              <a:defRPr/>
            </a:pPr>
            <a:r>
              <a:rPr lang="es-US" sz="1000" dirty="0">
                <a:solidFill>
                  <a:prstClr val="black"/>
                </a:solidFill>
              </a:rPr>
              <a:t>Si pierde otra cobertura de medicamentos acreditable</a:t>
            </a:r>
          </a:p>
          <a:p>
            <a:pPr marL="122495" lvl="1" indent="-122495" defTabSz="966529">
              <a:spcBef>
                <a:spcPts val="634"/>
              </a:spcBef>
              <a:buFont typeface="Wingdings" panose="05000000000000000000" pitchFamily="2" charset="2"/>
              <a:buChar char="§"/>
              <a:defRPr/>
            </a:pPr>
            <a:r>
              <a:rPr lang="es-US" sz="1000" dirty="0">
                <a:solidFill>
                  <a:prstClr val="black"/>
                </a:solidFill>
              </a:rPr>
              <a:t>Si no se le informó adecuadamente sobre que su otra cobertura no era acreditable, o que la cobertura se redujo, por lo que ya no es acreditable</a:t>
            </a:r>
          </a:p>
          <a:p>
            <a:pPr marL="122495" lvl="1" indent="-122495" defTabSz="966529">
              <a:spcBef>
                <a:spcPts val="634"/>
              </a:spcBef>
              <a:buFont typeface="Wingdings" panose="05000000000000000000" pitchFamily="2" charset="2"/>
              <a:buChar char="§"/>
              <a:defRPr/>
            </a:pPr>
            <a:r>
              <a:rPr lang="es-US" sz="1000" dirty="0">
                <a:solidFill>
                  <a:prstClr val="black"/>
                </a:solidFill>
              </a:rPr>
              <a:t>Cuando ingresa, vive allí o se retira de este centro de cuidado a largo plazo</a:t>
            </a:r>
          </a:p>
          <a:p>
            <a:pPr marL="122495" lvl="1" indent="-122495" defTabSz="966529">
              <a:spcBef>
                <a:spcPts val="634"/>
              </a:spcBef>
              <a:buFont typeface="Wingdings" panose="05000000000000000000" pitchFamily="2" charset="2"/>
              <a:buChar char="§"/>
              <a:defRPr/>
            </a:pPr>
            <a:r>
              <a:rPr lang="es-US" sz="1000" dirty="0">
                <a:solidFill>
                  <a:prstClr val="black"/>
                </a:solidFill>
              </a:rPr>
              <a:t>Usted pertenece a un Programa Estatal de Ayuda para Farmacias (SPAP)</a:t>
            </a:r>
          </a:p>
          <a:p>
            <a:pPr marL="122495" lvl="1" indent="-122495" defTabSz="966529">
              <a:spcBef>
                <a:spcPts val="634"/>
              </a:spcBef>
              <a:buFont typeface="Wingdings" panose="05000000000000000000" pitchFamily="2" charset="2"/>
              <a:buChar char="§"/>
              <a:defRPr/>
            </a:pPr>
            <a:r>
              <a:rPr lang="es-US" sz="1000" dirty="0">
                <a:solidFill>
                  <a:prstClr val="black"/>
                </a:solidFill>
              </a:rPr>
              <a:t>Si se une o cambia a un plan de 5 estrellas</a:t>
            </a:r>
          </a:p>
          <a:p>
            <a:pPr marL="124139" indent="-124139" defTabSz="966529">
              <a:spcBef>
                <a:spcPts val="634"/>
              </a:spcBef>
              <a:defRPr/>
            </a:pPr>
            <a:r>
              <a:rPr lang="es-US" sz="1000" dirty="0">
                <a:solidFill>
                  <a:prstClr val="black"/>
                </a:solidFill>
              </a:rPr>
              <a:t>Si califica para la Ayuda Adicional (también conocida como subsidio de bajos ingresos o LIS), puede cambiar de plan una vez por trimestre calendario en los primeros 3 trimestres del año. Información adicional está disponible en la siguiente diapositiva.</a:t>
            </a:r>
          </a:p>
          <a:p>
            <a:pPr marL="122495" lvl="1" indent="-122495" defTabSz="966529">
              <a:spcBef>
                <a:spcPts val="634"/>
              </a:spcBef>
              <a:buFont typeface="Wingdings" panose="05000000000000000000" pitchFamily="2" charset="2"/>
              <a:buChar char="§"/>
              <a:defRPr/>
            </a:pPr>
            <a:r>
              <a:rPr lang="es-US" sz="1000" dirty="0">
                <a:solidFill>
                  <a:prstClr val="black"/>
                </a:solidFill>
              </a:rPr>
              <a:t>Otras ocasiones excepcionales, como, por ejemplo, si obtiene o pierde Medicaid, sufre un cambio en su nivel de Ayuda Adicional, se cancela su inscripción en relación con una sanción de los CMS, los CMS identificaron al plan como de bajo rendimiento constante, si ha sufrido una emergencia relacionada con el clima o una catástrofe grave declaradas por la FEMA, así como declaraciones de emergencias emitidas por una entidad del gobierno federal, estatal o local.</a:t>
            </a:r>
          </a:p>
          <a:p>
            <a:pPr marL="0" lvl="1" defTabSz="966529">
              <a:spcBef>
                <a:spcPts val="634"/>
              </a:spcBef>
              <a:defRPr/>
            </a:pPr>
            <a:r>
              <a:rPr lang="es-US" sz="1000" b="1" dirty="0">
                <a:solidFill>
                  <a:prstClr val="black"/>
                </a:solidFill>
              </a:rPr>
              <a:t>NOTA</a:t>
            </a:r>
            <a:r>
              <a:rPr lang="es-US" sz="1000" dirty="0">
                <a:solidFill>
                  <a:prstClr val="black"/>
                </a:solidFill>
              </a:rPr>
              <a:t>: Es importante recordar que los SEP para perder otra cobertura para la Parte B y la Parte D tienen plazos diferentes para cuando necesita inscribirse en la cobertura. Es posible que sea elegible para un SEP para la Parte B si tiene más de 65 años y usted (o su cónyuge) todavía están trabajando y tienen seguro médico a través de un empleo activo. Su SEP de la Parte B durará 8 meses y comienza el mes después de que termine su empleo. Sin embargo, su SEP de la Parte D dura solo 2 meses completos después del mes en el que finaliza su cobertura. </a:t>
            </a:r>
          </a:p>
          <a:p>
            <a:pPr marL="0" indent="0" defTabSz="966529">
              <a:spcBef>
                <a:spcPts val="634"/>
              </a:spcBef>
              <a:buNone/>
              <a:defRPr/>
            </a:pPr>
            <a:r>
              <a:rPr lang="es-US" sz="1000" dirty="0">
                <a:solidFill>
                  <a:prstClr val="black"/>
                </a:solidFill>
              </a:rPr>
              <a:t>El buscador de planes de Medicare en </a:t>
            </a:r>
            <a:r>
              <a:rPr lang="es-US" sz="1000" dirty="0">
                <a:hlinkClick r:id="rId3"/>
              </a:rPr>
              <a:t>Medicare.gov/</a:t>
            </a:r>
            <a:r>
              <a:rPr lang="es-US" sz="1000" dirty="0" err="1">
                <a:hlinkClick r:id="rId3"/>
              </a:rPr>
              <a:t>find</a:t>
            </a:r>
            <a:r>
              <a:rPr lang="es-US" sz="1000" dirty="0">
                <a:hlinkClick r:id="rId3"/>
              </a:rPr>
              <a:t>-a-plan</a:t>
            </a:r>
            <a:r>
              <a:rPr lang="es-US" sz="1000" dirty="0"/>
              <a:t> </a:t>
            </a:r>
            <a:r>
              <a:rPr lang="es-US" sz="1000" dirty="0">
                <a:solidFill>
                  <a:prstClr val="black"/>
                </a:solidFill>
              </a:rPr>
              <a:t> mostrará las opciones de SEP. Al verificar cualquiera de los SEP detallados usted certifica que, a su leal saber y entender, es elegible para un período de inscripción. Si después se determina que la información era incorrecta, es posible que cancelen su inscripción al plan.</a:t>
            </a:r>
          </a:p>
          <a:p>
            <a:endParaRPr lang="en-US" sz="1000" dirty="0"/>
          </a:p>
        </p:txBody>
      </p:sp>
    </p:spTree>
    <p:extLst>
      <p:ext uri="{BB962C8B-B14F-4D97-AF65-F5344CB8AC3E}">
        <p14:creationId xmlns:p14="http://schemas.microsoft.com/office/powerpoint/2010/main" val="36332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Si tiene Medicare Original, algunos de sus medicamentos recetados están cubiertos por la Parte A de Medicare (seguro hospitalario) o la Parte B de Medicare (seguro médico), y puede inscribirse en un plan de medicamentos de Medicare (también conocido como PDP). La cobertura de medicamentos recetados depende de:</a:t>
            </a:r>
          </a:p>
          <a:p>
            <a:pPr marL="181178" indent="-181178" defTabSz="966529">
              <a:spcBef>
                <a:spcPts val="634"/>
              </a:spcBef>
              <a:defRPr/>
            </a:pPr>
            <a:r>
              <a:rPr lang="es-US" dirty="0">
                <a:solidFill>
                  <a:prstClr val="black"/>
                </a:solidFill>
              </a:rPr>
              <a:t>Necesidad médica (¿este medicamento forma parte del estándar de atención clínica</a:t>
            </a:r>
            <a:r>
              <a:rPr lang="es-US" baseline="0" dirty="0">
                <a:solidFill>
                  <a:prstClr val="black"/>
                </a:solidFill>
              </a:rPr>
              <a:t>?)</a:t>
            </a:r>
          </a:p>
          <a:p>
            <a:pPr marL="181178" indent="-181178" defTabSz="966529">
              <a:spcBef>
                <a:spcPts val="634"/>
              </a:spcBef>
              <a:defRPr/>
            </a:pPr>
            <a:r>
              <a:rPr lang="es-US" dirty="0">
                <a:solidFill>
                  <a:prstClr val="black"/>
                </a:solidFill>
              </a:rPr>
              <a:t>Establecimiento del lugar donde se brinda la atención médica (por ejemplo, el hogar, el hospital (como paciente interno o externo) o el centro de cirugía)</a:t>
            </a:r>
          </a:p>
          <a:p>
            <a:pPr marL="181178" indent="-181178" defTabSz="966529">
              <a:spcBef>
                <a:spcPts val="634"/>
              </a:spcBef>
              <a:defRPr/>
            </a:pPr>
            <a:r>
              <a:rPr lang="es-US" dirty="0">
                <a:solidFill>
                  <a:prstClr val="black"/>
                </a:solidFill>
              </a:rPr>
              <a:t>Indicación médica o razón por la que necesita medicamentos (por ejemplo, para el tratamiento del cáncer)</a:t>
            </a:r>
          </a:p>
          <a:p>
            <a:pPr marL="181178" indent="-181178" defTabSz="966529">
              <a:spcBef>
                <a:spcPts val="634"/>
              </a:spcBef>
              <a:defRPr/>
            </a:pPr>
            <a:r>
              <a:rPr lang="es-US" dirty="0">
                <a:solidFill>
                  <a:prstClr val="black"/>
                </a:solidFill>
              </a:rPr>
              <a:t>Reglamento legal que </a:t>
            </a:r>
            <a:r>
              <a:rPr lang="es-US" baseline="0" dirty="0">
                <a:solidFill>
                  <a:prstClr val="black"/>
                </a:solidFill>
              </a:rPr>
              <a:t>determina qué parte de Medicare</a:t>
            </a:r>
            <a:r>
              <a:rPr lang="es-US" dirty="0">
                <a:solidFill>
                  <a:prstClr val="black"/>
                </a:solidFill>
              </a:rPr>
              <a:t> debe pagar ciertos medicamentos</a:t>
            </a:r>
          </a:p>
          <a:p>
            <a:pPr marL="181178" indent="-181178" defTabSz="966529">
              <a:spcBef>
                <a:spcPts val="634"/>
              </a:spcBef>
              <a:defRPr/>
            </a:pPr>
            <a:r>
              <a:rPr lang="es-US" dirty="0">
                <a:solidFill>
                  <a:prstClr val="black"/>
                </a:solidFill>
              </a:rPr>
              <a:t>Cualquier requisito especial de cobertura de medicamentos, como los de los medicamentos inmunosupresores que se usarían después de un trasplante de órganos elegible para Medicare</a:t>
            </a:r>
          </a:p>
          <a:p>
            <a:pPr marL="0" indent="0" defTabSz="966529">
              <a:spcBef>
                <a:spcPts val="634"/>
              </a:spcBef>
              <a:buNone/>
              <a:defRPr/>
            </a:pPr>
            <a:r>
              <a:rPr lang="es-US" dirty="0">
                <a:solidFill>
                  <a:prstClr val="black"/>
                </a:solidFill>
              </a:rPr>
              <a:t>Si tiene un plan de salud de Medicare con cobertura de medicamentos, obtiene </a:t>
            </a:r>
            <a:r>
              <a:rPr lang="es-US" b="1" dirty="0">
                <a:solidFill>
                  <a:prstClr val="black"/>
                </a:solidFill>
              </a:rPr>
              <a:t>toda</a:t>
            </a:r>
            <a:r>
              <a:rPr lang="es-US" dirty="0">
                <a:solidFill>
                  <a:prstClr val="black"/>
                </a:solidFill>
              </a:rPr>
              <a:t> la atención médica cubierta por Medicare del plan, incluidos los medicamentos recetados cubiertos. La mayoría de los Planes Medicare </a:t>
            </a:r>
            <a:r>
              <a:rPr lang="es-US" dirty="0" err="1">
                <a:solidFill>
                  <a:prstClr val="black"/>
                </a:solidFill>
              </a:rPr>
              <a:t>Advantage</a:t>
            </a:r>
            <a:r>
              <a:rPr lang="es-US" dirty="0">
                <a:solidFill>
                  <a:prstClr val="black"/>
                </a:solidFill>
              </a:rPr>
              <a:t> ofrecen cobertura para medicamentos recetados.</a:t>
            </a:r>
          </a:p>
        </p:txBody>
      </p:sp>
    </p:spTree>
    <p:extLst>
      <p:ext uri="{BB962C8B-B14F-4D97-AF65-F5344CB8AC3E}">
        <p14:creationId xmlns:p14="http://schemas.microsoft.com/office/powerpoint/2010/main" val="327399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387">
              <a:spcBef>
                <a:spcPts val="634"/>
              </a:spcBef>
              <a:buNone/>
              <a:defRPr/>
            </a:pPr>
            <a:r>
              <a:rPr lang="es-US" dirty="0">
                <a:solidFill>
                  <a:prstClr val="black"/>
                </a:solidFill>
              </a:rPr>
              <a:t>Las personas que son elegibles tanto para Medicare como para Medicaid (también llamados “doble elegibilidad” o “duales”), las personas que reciben asistencia de costos compartidos conforme a Medicaid (Programa de Ahorros de Medicare; a veces llamados “duales parciales”) y las personas que reciben Ayuda Adicional (también conocida como LIS) pueden cambiar de plan una vez por trimestre calendario en los primeros 3 trimestres del año. La regla CMS-4182-F finalizó este SEP. El OEP puede utilizarse para hacer cambios en el cuarto trimestre. Además, la Ayuda Adicional, las personas con doble elegibilidad y las personas con doble parcialidad tendrán otro SEP de 3 meses después de lo siguiente:</a:t>
            </a:r>
          </a:p>
          <a:p>
            <a:pPr marL="181178" indent="-181178" defTabSz="966529">
              <a:spcBef>
                <a:spcPts val="634"/>
              </a:spcBef>
              <a:defRPr/>
            </a:pPr>
            <a:r>
              <a:rPr lang="es-US" dirty="0">
                <a:solidFill>
                  <a:prstClr val="black"/>
                </a:solidFill>
              </a:rPr>
              <a:t>Una ganancia, pérdida o cambio al estado de Medicaid o Ayuda Adicional</a:t>
            </a:r>
          </a:p>
          <a:p>
            <a:pPr marL="181178" indent="-181178" defTabSz="966529">
              <a:spcBef>
                <a:spcPts val="634"/>
              </a:spcBef>
              <a:defRPr/>
            </a:pPr>
            <a:r>
              <a:rPr lang="es-US" dirty="0">
                <a:solidFill>
                  <a:prstClr val="black"/>
                </a:solidFill>
              </a:rPr>
              <a:t>Notificación de un CMS o acción de inscripción iniciada por el estado</a:t>
            </a:r>
          </a:p>
          <a:p>
            <a:pPr marL="0" indent="0" defTabSz="966529">
              <a:spcBef>
                <a:spcPts val="634"/>
              </a:spcBef>
              <a:buNone/>
              <a:defRPr/>
            </a:pPr>
            <a:r>
              <a:rPr lang="es-US" dirty="0">
                <a:solidFill>
                  <a:prstClr val="black"/>
                </a:solidFill>
              </a:rPr>
              <a:t>El SEP comienza la fecha de notificación del cambio. Las personas pueden inscribirse hasta el último día del SEP y la cobertura comienza el primer día del mes siguiente. </a:t>
            </a:r>
          </a:p>
          <a:p>
            <a:pPr marL="0" indent="0" defTabSz="966529">
              <a:spcBef>
                <a:spcPts val="634"/>
              </a:spcBef>
              <a:buNone/>
              <a:defRPr/>
            </a:pPr>
            <a:r>
              <a:rPr lang="es-US" dirty="0">
                <a:solidFill>
                  <a:prstClr val="black"/>
                </a:solidFill>
              </a:rPr>
              <a:t>Para obtener más información sobre este SEP (42 CFR 423.38 (c) (4)), consulte el Capítulo 3 del Manual de Beneficios de Medicamentos Recetados de Medicare en </a:t>
            </a:r>
            <a:r>
              <a:rPr lang="es-US" dirty="0">
                <a:solidFill>
                  <a:prstClr val="black"/>
                </a:solidFill>
                <a:hlinkClick r:id="rId3"/>
              </a:rPr>
              <a:t>CMS.gov/Medicare// cy2021-Enrollment/</a:t>
            </a:r>
            <a:r>
              <a:rPr lang="es-US" dirty="0" err="1">
                <a:solidFill>
                  <a:prstClr val="black"/>
                </a:solidFill>
                <a:hlinkClick r:id="rId3"/>
              </a:rPr>
              <a:t>MedicarePresDrugEligEnrol</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/CY_2019_PDP_Enrollment_and_Disenrollment_Guidance.pdf</a:t>
            </a:r>
            <a:r>
              <a:rPr lang="es-US" dirty="0">
                <a:solidFill>
                  <a:prstClr val="black"/>
                </a:solidFill>
              </a:rPr>
              <a:t>.</a:t>
            </a:r>
          </a:p>
          <a:p>
            <a:pPr marL="0" indent="0" defTabSz="966529">
              <a:spcBef>
                <a:spcPts val="634"/>
              </a:spcBef>
              <a:buNone/>
              <a:defRPr/>
            </a:pPr>
            <a:endParaRPr lang="en-US" dirty="0">
              <a:solidFill>
                <a:prstClr val="black"/>
              </a:solidFill>
            </a:endParaRP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605822"/>
            <a:ext cx="5852160" cy="5899366"/>
          </a:xfrm>
        </p:spPr>
        <p:txBody>
          <a:bodyPr/>
          <a:lstStyle/>
          <a:p>
            <a:pPr marL="0" indent="0" defTabSz="966529">
              <a:spcBef>
                <a:spcPts val="634"/>
              </a:spcBef>
              <a:buNone/>
              <a:defRPr/>
            </a:pPr>
            <a:r>
              <a:rPr lang="es-US" dirty="0">
                <a:solidFill>
                  <a:prstClr val="black"/>
                </a:solidFill>
              </a:rPr>
              <a:t>Existe una nueva limitación para las personas con Medicare que se consideran "en riesgo" o "potencialmente en riesgo" por el uso indebido de opioides. Una vez que un plan de Medicare identifica a una persona como una persona "potencialmente en riesgo" o "en riesgo" con Medicare, en virtud de un programa de administración de medicamentos, no puede usar este SEP para cambiar de plan mientras o se la considera "potencialmente en riesgo" o "en riesgo". La determinación de quién está “en riesgo” depende del uso de opioides de una persona, la dosis y la cantidad de proveedores utilizados. Es importante tener en cuenta que el 75% de las personas "en riesgo" son beneficiarios con doble elegibilidad o de Ayuda Adicional (también llamados subsidios de bajos ingresos o LIS). Las personas que se determinan “en riesgo” o “potencialmente en riesgo” aún son elegibles para otros períodos de inscripción siempre que cumplan con los criterios.</a:t>
            </a:r>
          </a:p>
          <a:p>
            <a:pPr marL="0" indent="0" defTabSz="966529">
              <a:spcBef>
                <a:spcPts val="634"/>
              </a:spcBef>
              <a:buNone/>
              <a:defRPr/>
            </a:pPr>
            <a:r>
              <a:rPr lang="es-US" dirty="0">
                <a:solidFill>
                  <a:prstClr val="black"/>
                </a:solidFill>
              </a:rPr>
              <a:t>Notificación de limitación: una vez que un plan identifica a una persona con Medicare como "potencialmente en riesgo", en un programa de administración de medicamentos, el plan, con excepción limitada, debe proporcionar un aviso inicial a la persona que incluya la notificación de que este SEP es ya no está disponible. </a:t>
            </a:r>
          </a:p>
          <a:p>
            <a:pPr marL="0" indent="0" defTabSz="966529">
              <a:spcBef>
                <a:spcPts val="634"/>
              </a:spcBef>
              <a:buNone/>
              <a:defRPr/>
            </a:pPr>
            <a:r>
              <a:rPr lang="es-US" dirty="0">
                <a:solidFill>
                  <a:prstClr val="black"/>
                </a:solidFill>
              </a:rPr>
              <a:t>Duración de la limitación: el aviso inicial mostrará la fecha vigente de la limitación del SEP dual. Si el plan de Medicare no toma ninguna acción adicional para identificar a la persona como "en riesgo" dentro de los 60 días a partir de la fecha del aviso inicial, la designación de "riesgo potencial" y la limitación del SEP de los duales expirarán. </a:t>
            </a:r>
          </a:p>
          <a:p>
            <a:pPr marL="0" indent="0" defTabSz="966529">
              <a:spcBef>
                <a:spcPts val="634"/>
              </a:spcBef>
              <a:buNone/>
              <a:defRPr/>
            </a:pPr>
            <a:r>
              <a:rPr lang="es-US" dirty="0">
                <a:solidFill>
                  <a:prstClr val="black"/>
                </a:solidFill>
              </a:rPr>
              <a:t>Una vez identificado como "en riesgo", la limitación doble de SEP expirará cuando haya una determinación posterior, que incluye, entre otras cosas, una apelación exitosa, de que la persona ya no está "en riesgo" o un período inicial de 12 meses , con la opción de prorrogar por un máximo de 24 meses en total (es decir, un período adicional de 12 meses) tras la reevaluación del estado "en riesgo" de la persona al finalizar el período inicial de 12 meses, lo que ocurra primero.</a:t>
            </a:r>
          </a:p>
          <a:p>
            <a:pPr marL="0" indent="0" defTabSz="966529">
              <a:spcBef>
                <a:spcPts val="634"/>
              </a:spcBef>
              <a:buNone/>
              <a:defRPr/>
            </a:pPr>
            <a:r>
              <a:rPr lang="es-US" dirty="0">
                <a:solidFill>
                  <a:prstClr val="black"/>
                </a:solidFill>
              </a:rPr>
              <a:t>Para más información, vea la hoja de datos en </a:t>
            </a:r>
            <a:r>
              <a:rPr lang="es-US" dirty="0">
                <a:solidFill>
                  <a:prstClr val="black"/>
                </a:solidFill>
                <a:hlinkClick r:id="rId3"/>
              </a:rPr>
              <a:t>CMS.gov/</a:t>
            </a:r>
            <a:r>
              <a:rPr lang="es-US" dirty="0" err="1">
                <a:solidFill>
                  <a:prstClr val="black"/>
                </a:solidFill>
                <a:hlinkClick r:id="rId3"/>
              </a:rPr>
              <a:t>newsroom</a:t>
            </a:r>
            <a:r>
              <a:rPr lang="es-US" dirty="0">
                <a:solidFill>
                  <a:prstClr val="black"/>
                </a:solidFill>
                <a:hlinkClick r:id="rId3"/>
              </a:rPr>
              <a:t>/</a:t>
            </a:r>
            <a:r>
              <a:rPr lang="es-US" dirty="0" err="1">
                <a:solidFill>
                  <a:prstClr val="black"/>
                </a:solidFill>
                <a:hlinkClick r:id="rId3"/>
              </a:rPr>
              <a:t>fact-sheets</a:t>
            </a:r>
            <a:r>
              <a:rPr lang="es-US" dirty="0">
                <a:solidFill>
                  <a:prstClr val="black"/>
                </a:solidFill>
                <a:hlinkClick r:id="rId3"/>
              </a:rPr>
              <a:t>/cms-finalizes-policy-changes-and-updates-medicare-advantage-and-prescription-drug-benefit-program</a:t>
            </a:r>
            <a:r>
              <a:rPr lang="es-US" dirty="0">
                <a:solidFill>
                  <a:prstClr val="black"/>
                </a:solidFill>
              </a:rPr>
              <a:t>.</a:t>
            </a:r>
          </a:p>
          <a:p>
            <a:endParaRPr lang="en-US" dirty="0"/>
          </a:p>
        </p:txBody>
      </p:sp>
    </p:spTree>
    <p:extLst>
      <p:ext uri="{BB962C8B-B14F-4D97-AF65-F5344CB8AC3E}">
        <p14:creationId xmlns:p14="http://schemas.microsoft.com/office/powerpoint/2010/main" val="92116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La regla CMS CMS-4182-F también estableció SEP de cobertura de medicamentos de Medicare (Parte D) para personas que:</a:t>
            </a:r>
          </a:p>
          <a:p>
            <a:pPr marL="181139" indent="-126797" defTabSz="966529">
              <a:spcBef>
                <a:spcPts val="634"/>
              </a:spcBef>
              <a:defRPr/>
            </a:pPr>
            <a:r>
              <a:rPr lang="es-US" dirty="0">
                <a:solidFill>
                  <a:prstClr val="black"/>
                </a:solidFill>
              </a:rPr>
              <a:t>Han sido asignadas a un plan por Medicare o su estado, por ejemplo, mediante asignación automática, reasignación e inscripción pasiva.</a:t>
            </a:r>
          </a:p>
          <a:p>
            <a:pPr marL="181139" indent="-126797" defTabSz="966529">
              <a:spcBef>
                <a:spcPts val="634"/>
              </a:spcBef>
              <a:defRPr/>
            </a:pPr>
            <a:r>
              <a:rPr lang="es-US" dirty="0">
                <a:solidFill>
                  <a:prstClr val="black"/>
                </a:solidFill>
              </a:rPr>
              <a:t>Ganan, pierden o tienen un cambio en su estado de doble elegibilidad (Medicaid) o Ayuda Adicional.</a:t>
            </a:r>
          </a:p>
          <a:p>
            <a:pPr marL="0" indent="0" defTabSz="966529">
              <a:spcBef>
                <a:spcPts val="634"/>
              </a:spcBef>
              <a:buNone/>
              <a:defRPr/>
            </a:pPr>
            <a:r>
              <a:rPr lang="es-US" dirty="0">
                <a:solidFill>
                  <a:prstClr val="black"/>
                </a:solidFill>
              </a:rPr>
              <a:t>Los SEP comienzan una vez que la persona recibe la notificación de la asignación a otro plan o la notificación del cambio en la Ayuda Adicional o la doble elegibilidad.</a:t>
            </a:r>
          </a:p>
          <a:p>
            <a:pPr marL="0" indent="0" defTabSz="966529">
              <a:spcBef>
                <a:spcPts val="634"/>
              </a:spcBef>
              <a:buNone/>
              <a:defRPr/>
            </a:pPr>
            <a:r>
              <a:rPr lang="es-US" baseline="0" dirty="0">
                <a:solidFill>
                  <a:prstClr val="black"/>
                </a:solidFill>
              </a:rPr>
              <a:t>Los SEP finalizan 3 meses después de que la persona recibe la</a:t>
            </a:r>
            <a:r>
              <a:rPr lang="es-US" dirty="0">
                <a:solidFill>
                  <a:prstClr val="black"/>
                </a:solidFill>
              </a:rPr>
              <a:t> notificación o cambio en el estado/asignación a un plan, lo que ocurra más tarde.</a:t>
            </a:r>
          </a:p>
          <a:p>
            <a:pPr marL="0" indent="0" defTabSz="966529">
              <a:spcBef>
                <a:spcPts val="634"/>
              </a:spcBef>
              <a:buNone/>
              <a:defRPr/>
            </a:pPr>
            <a:r>
              <a:rPr lang="es-US" dirty="0">
                <a:solidFill>
                  <a:prstClr val="black"/>
                </a:solidFill>
              </a:rPr>
              <a:t>La cobertura comienza el 1</a:t>
            </a:r>
            <a:r>
              <a:rPr lang="es-US" baseline="30000" dirty="0">
                <a:solidFill>
                  <a:prstClr val="black"/>
                </a:solidFill>
              </a:rPr>
              <a:t>er</a:t>
            </a:r>
            <a:r>
              <a:rPr lang="es-US" dirty="0">
                <a:solidFill>
                  <a:prstClr val="black"/>
                </a:solidFill>
              </a:rPr>
              <a:t> día del mes siguiente a la elección.</a:t>
            </a:r>
          </a:p>
          <a:p>
            <a:pPr marL="0" indent="0" defTabSz="966529">
              <a:spcBef>
                <a:spcPts val="634"/>
              </a:spcBef>
              <a:buNone/>
              <a:defRPr/>
            </a:pPr>
            <a:r>
              <a:rPr lang="es-US" dirty="0">
                <a:solidFill>
                  <a:prstClr val="black"/>
                </a:solidFill>
              </a:rPr>
              <a:t>Estos SEP son independientes del SEP de Ayuda adicional o elegible doble típico. Las personas “en riesgo” son elegibles para usarlos.</a:t>
            </a:r>
          </a:p>
          <a:p>
            <a:pPr marL="0" indent="0" defTabSz="966529">
              <a:spcBef>
                <a:spcPts val="634"/>
              </a:spcBef>
              <a:buNone/>
              <a:defRPr/>
            </a:pPr>
            <a:r>
              <a:rPr lang="es-US" dirty="0">
                <a:solidFill>
                  <a:prstClr val="black"/>
                </a:solidFill>
              </a:rPr>
              <a:t>Para obtener más información sobre estos SEP (42 CFR 423.38 (c) (10) y 42 CFR 423.38 (c) (9)), consulte el Capítulo 3 del Manual de Beneficios de Medicamentos Recetados de Medicare en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/cy2021-pdp-enrollment-and-disenrollment-guidance.pdf</a:t>
            </a:r>
            <a:r>
              <a:rPr lang="es-US" dirty="0">
                <a:solidFill>
                  <a:prstClr val="black"/>
                </a:solidFill>
              </a:rPr>
              <a:t>.</a:t>
            </a:r>
          </a:p>
        </p:txBody>
      </p:sp>
    </p:spTree>
    <p:extLst>
      <p:ext uri="{BB962C8B-B14F-4D97-AF65-F5344CB8AC3E}">
        <p14:creationId xmlns:p14="http://schemas.microsoft.com/office/powerpoint/2010/main" val="2924146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52965"/>
          </a:xfrm>
        </p:spPr>
        <p:txBody>
          <a:bodyPr/>
          <a:lstStyle/>
          <a:p>
            <a:pPr marL="0" indent="0" defTabSz="966529">
              <a:spcBef>
                <a:spcPts val="634"/>
              </a:spcBef>
              <a:buNone/>
              <a:defRPr/>
            </a:pPr>
            <a:r>
              <a:rPr lang="es-US" dirty="0">
                <a:solidFill>
                  <a:prstClr val="black"/>
                </a:solidFill>
              </a:rPr>
              <a:t>Medicare usa la información de las encuestas de satisfacción, los planes y los proveedores de servicios de salud para otorgar calificaciones generales de estrellas a los planes. Los planes obtienen una calificación de 1 a 5 estrellas, y una calificación de 5 estrellas se considera excelente.</a:t>
            </a:r>
          </a:p>
          <a:p>
            <a:pPr marL="0" indent="0" defTabSz="966529">
              <a:spcBef>
                <a:spcPts val="634"/>
              </a:spcBef>
              <a:buNone/>
              <a:defRPr/>
            </a:pPr>
            <a:r>
              <a:rPr lang="es-US" dirty="0">
                <a:solidFill>
                  <a:prstClr val="black"/>
                </a:solidFill>
              </a:rPr>
              <a:t>Los planes reciben su calificación de estrellas cada octubre, para el año siguiente. Para conocer la información sobre la calificación de estrellas, visite el Buscador de planes de Medicare en </a:t>
            </a:r>
            <a:r>
              <a:rPr lang="es-US" dirty="0">
                <a:hlinkClick r:id="rId3"/>
              </a:rPr>
              <a:t>Medicare.gov/plan-compare</a:t>
            </a:r>
            <a:r>
              <a:rPr lang="es-US" dirty="0">
                <a:solidFill>
                  <a:prstClr val="black"/>
                </a:solidFill>
              </a:rPr>
              <a:t>. Busque la calificación general del plan para identificar los planes de 5 estrellas que puede cambiar durante este SEP. El manual “Medicare y usted” no tiene todas las calificaciones actualizadas para este SEP.</a:t>
            </a:r>
          </a:p>
          <a:p>
            <a:pPr marL="0" indent="0" defTabSz="966529">
              <a:spcBef>
                <a:spcPts val="634"/>
              </a:spcBef>
              <a:buNone/>
              <a:defRPr/>
            </a:pPr>
            <a:r>
              <a:rPr lang="es-ES" dirty="0" err="1">
                <a:solidFill>
                  <a:prstClr val="black"/>
                </a:solidFill>
              </a:rPr>
              <a:t>uede</a:t>
            </a:r>
            <a:r>
              <a:rPr lang="es-ES" dirty="0">
                <a:solidFill>
                  <a:prstClr val="black"/>
                </a:solidFill>
              </a:rPr>
              <a:t> usar el SEP de 5 estrellas en cualquier momento del año para inscribirse en un plan Medicare </a:t>
            </a:r>
            <a:r>
              <a:rPr lang="es-ES" dirty="0" err="1">
                <a:solidFill>
                  <a:prstClr val="black"/>
                </a:solidFill>
              </a:rPr>
              <a:t>Advantage</a:t>
            </a:r>
            <a:r>
              <a:rPr lang="es-ES" dirty="0">
                <a:solidFill>
                  <a:prstClr val="black"/>
                </a:solidFill>
              </a:rPr>
              <a:t> de 5 estrellas, un plan Medicare </a:t>
            </a:r>
            <a:r>
              <a:rPr lang="es-ES" dirty="0" err="1">
                <a:solidFill>
                  <a:prstClr val="black"/>
                </a:solidFill>
              </a:rPr>
              <a:t>Advantage</a:t>
            </a:r>
            <a:r>
              <a:rPr lang="es-ES" dirty="0">
                <a:solidFill>
                  <a:prstClr val="black"/>
                </a:solidFill>
              </a:rPr>
              <a:t> de 5 estrellas con cobertura de medicamentos, un plan de medicamentos de Medicare de 5 estrellas o un plan de Costos de Medicare de 5 estrellas, siempre que cumpla con los requisitos de inscripción del plan (por ejemplo, si vive dentro del área de servicio). Si actualmente está inscrito en un plan con una calificación general de 5 estrellas, puede usar este SEP para cambiar a otro plan distinto con calificación de 5 estrellas.</a:t>
            </a:r>
            <a:r>
              <a:rPr lang="es-US" dirty="0">
                <a:solidFill>
                  <a:prstClr val="black"/>
                </a:solidFill>
              </a:rPr>
              <a:t> </a:t>
            </a:r>
          </a:p>
          <a:p>
            <a:pPr marL="0" indent="0" defTabSz="966529">
              <a:spcBef>
                <a:spcPts val="634"/>
              </a:spcBef>
              <a:buNone/>
              <a:defRPr/>
            </a:pPr>
            <a:r>
              <a:rPr lang="es-US" dirty="0">
                <a:solidFill>
                  <a:prstClr val="black"/>
                </a:solidFill>
              </a:rPr>
              <a:t>CMS también creó un SEP de coordinación para los planes de medicamentos de Medicare. Este SEP permite que las personas que se inscriben en ciertos tipos de planes de 5 estrellas sin cobertura de medicamentos elijan un plan de Medicare, si la combinación está permitida por las normas de CMS. Puede usar el SEP de 5 estrellas para cambiar los planes una vez desde el 8 de diciembre (el día después de que finalice el OEP) hasta el 30 de noviembre del año siguiente. Una vez que se inscribe en un plan de 5 estrellas, su SEP termina para ese año y solo podrá hacer cambios durante otros períodos de inscripción adecuados. Su inscripción comenzará el primer día del mes después de que el plan reciba su solicitud de inscripción. </a:t>
            </a:r>
          </a:p>
          <a:p>
            <a:pPr marL="0" lvl="1" defTabSz="966529">
              <a:spcBef>
                <a:spcPts val="634"/>
              </a:spcBef>
              <a:defRPr/>
            </a:pPr>
            <a:r>
              <a:rPr lang="es-US" dirty="0">
                <a:solidFill>
                  <a:prstClr val="black"/>
                </a:solidFill>
              </a:rPr>
              <a:t>Puede perder la cobertura de medicamentos si usa este SEP para pasar de un plan Medicare </a:t>
            </a:r>
            <a:r>
              <a:rPr lang="es-US" dirty="0" err="1">
                <a:solidFill>
                  <a:prstClr val="black"/>
                </a:solidFill>
              </a:rPr>
              <a:t>Advantage</a:t>
            </a:r>
            <a:r>
              <a:rPr lang="es-US" dirty="0">
                <a:solidFill>
                  <a:prstClr val="black"/>
                </a:solidFill>
              </a:rPr>
              <a:t> que tiene cobertura de medicamentos a un plan Medicare </a:t>
            </a:r>
            <a:r>
              <a:rPr lang="es-US" dirty="0" err="1">
                <a:solidFill>
                  <a:prstClr val="black"/>
                </a:solidFill>
              </a:rPr>
              <a:t>Advantage</a:t>
            </a:r>
            <a:r>
              <a:rPr lang="es-US" dirty="0">
                <a:solidFill>
                  <a:prstClr val="black"/>
                </a:solidFill>
              </a:rPr>
              <a:t> que no tiene cobertura de medicamentos. Tendrá que esperar al próximo período de inscripción aplicable para obtener cobertura de medicamentos y es posible que reciba una multa.</a:t>
            </a:r>
          </a:p>
          <a:p>
            <a:endParaRPr lang="en-US" dirty="0"/>
          </a:p>
        </p:txBody>
      </p:sp>
    </p:spTree>
    <p:extLst>
      <p:ext uri="{BB962C8B-B14F-4D97-AF65-F5344CB8AC3E}">
        <p14:creationId xmlns:p14="http://schemas.microsoft.com/office/powerpoint/2010/main" val="3327610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626708"/>
            <a:ext cx="5852160" cy="5869459"/>
          </a:xfrm>
        </p:spPr>
        <p:txBody>
          <a:bodyPr/>
          <a:lstStyle/>
          <a:p>
            <a:pPr marL="0" indent="0" defTabSz="966529">
              <a:spcBef>
                <a:spcPts val="634"/>
              </a:spcBef>
              <a:buNone/>
              <a:defRPr/>
            </a:pPr>
            <a:r>
              <a:rPr lang="es-US" dirty="0">
                <a:solidFill>
                  <a:prstClr val="black"/>
                </a:solidFill>
              </a:rPr>
              <a:t>Un plan que obtiene menos de 3 estrellas por su calificación resumida del plan Medicare </a:t>
            </a:r>
            <a:r>
              <a:rPr lang="es-US" dirty="0" err="1">
                <a:solidFill>
                  <a:prstClr val="black"/>
                </a:solidFill>
              </a:rPr>
              <a:t>Advantage</a:t>
            </a:r>
            <a:r>
              <a:rPr lang="es-US" dirty="0">
                <a:solidFill>
                  <a:prstClr val="black"/>
                </a:solidFill>
              </a:rPr>
              <a:t> o del plan de medicamentos de Medicare (Parte D) durante al menos los últimos 3 años (es decir, calificada con 2.5 estrellas o menos para los años del plan 2018, 2019 y 2020 para Los planes Medicare </a:t>
            </a:r>
            <a:r>
              <a:rPr lang="es-US" dirty="0" err="1">
                <a:solidFill>
                  <a:prstClr val="black"/>
                </a:solidFill>
              </a:rPr>
              <a:t>Advantage</a:t>
            </a:r>
            <a:r>
              <a:rPr lang="es-US" dirty="0">
                <a:solidFill>
                  <a:prstClr val="black"/>
                </a:solidFill>
              </a:rPr>
              <a:t> o la Parte D) estarán marcados con el icono de bajo rendimiento en el Buscador de planes de Medicare. Medicare envía el aviso de “Desempeño deficiente constante” (producto CMS No. 11627) a los miembros de estos planes. </a:t>
            </a:r>
            <a:r>
              <a:rPr lang="es-ES" dirty="0">
                <a:solidFill>
                  <a:prstClr val="black"/>
                </a:solidFill>
              </a:rPr>
              <a:t>Este aviso alienta a las personas a utilizar el OEP como una oportunidad para revisar otros planes disponibles y considerar inscribirse en un plan con una calificación de estrellas más alta.</a:t>
            </a:r>
            <a:r>
              <a:rPr lang="es-US" baseline="0" dirty="0">
                <a:solidFill>
                  <a:prstClr val="black"/>
                </a:solidFill>
              </a:rPr>
              <a:t> </a:t>
            </a:r>
            <a:r>
              <a:rPr lang="es-US" dirty="0">
                <a:solidFill>
                  <a:prstClr val="black"/>
                </a:solidFill>
              </a:rPr>
              <a:t>Para ver un ejemplo de este aviso visite </a:t>
            </a:r>
            <a:r>
              <a:rPr lang="es-US" dirty="0">
                <a:solidFill>
                  <a:prstClr val="black"/>
                </a:solidFill>
                <a:hlinkClick r:id="rId3"/>
              </a:rPr>
              <a:t>CMS.gov/Medicare/</a:t>
            </a:r>
            <a:r>
              <a:rPr lang="es-US" dirty="0" err="1">
                <a:solidFill>
                  <a:prstClr val="black"/>
                </a:solidFill>
                <a:hlinkClick r:id="rId3"/>
              </a:rPr>
              <a:t>Prescription-Drug-Coverage</a:t>
            </a:r>
            <a:r>
              <a:rPr lang="es-US" dirty="0">
                <a:solidFill>
                  <a:prstClr val="black"/>
                </a:solidFill>
                <a:hlinkClick r:id="rId3"/>
              </a:rPr>
              <a:t>/</a:t>
            </a:r>
            <a:r>
              <a:rPr lang="es-US" dirty="0" err="1">
                <a:solidFill>
                  <a:prstClr val="black"/>
                </a:solidFill>
                <a:hlinkClick r:id="rId3"/>
              </a:rPr>
              <a:t>LimitedIncomeandResources</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/11627.pdf</a:t>
            </a:r>
            <a:r>
              <a:rPr lang="es-US" dirty="0">
                <a:solidFill>
                  <a:prstClr val="black"/>
                </a:solidFill>
              </a:rPr>
              <a:t>.</a:t>
            </a:r>
          </a:p>
          <a:p>
            <a:pPr marL="0" indent="0" defTabSz="966529">
              <a:spcBef>
                <a:spcPts val="634"/>
              </a:spcBef>
              <a:buNone/>
              <a:defRPr/>
            </a:pPr>
            <a:r>
              <a:rPr lang="es-US" dirty="0">
                <a:solidFill>
                  <a:prstClr val="black"/>
                </a:solidFill>
              </a:rPr>
              <a:t>La calificación del resumen otorga una calificación general sobre la calidad y el rendimiento del plan de medicamentos en función de muchos temas organizados en 4 categorías: </a:t>
            </a:r>
          </a:p>
          <a:p>
            <a:pPr marL="241570" indent="-241570" defTabSz="966529">
              <a:spcBef>
                <a:spcPts val="634"/>
              </a:spcBef>
              <a:buFont typeface="+mj-lt"/>
              <a:buAutoNum type="arabicPeriod"/>
              <a:defRPr/>
            </a:pPr>
            <a:r>
              <a:rPr lang="es-US" dirty="0">
                <a:solidFill>
                  <a:prstClr val="black"/>
                </a:solidFill>
              </a:rPr>
              <a:t>Servicio al cliente del plan de medicamentos</a:t>
            </a:r>
            <a:r>
              <a:rPr lang="es-US" dirty="0">
                <a:solidFill>
                  <a:prstClr val="black"/>
                </a:solidFill>
                <a:latin typeface="Calibri" panose="020F0502020204030204" pitchFamily="34" charset="0"/>
                <a:cs typeface="Calibri" panose="020F0502020204030204" pitchFamily="34" charset="0"/>
              </a:rPr>
              <a:t>:</a:t>
            </a:r>
            <a:r>
              <a:rPr lang="es-US" dirty="0">
                <a:solidFill>
                  <a:prstClr val="black"/>
                </a:solidFill>
              </a:rPr>
              <a:t> incluye el desempeño de cada plan en el servicio al cliente. Por ejemplo, muestra qué tan bien maneja el plan las apelaciones de los miembros.</a:t>
            </a:r>
          </a:p>
          <a:p>
            <a:pPr marL="241570" indent="-241570" defTabSz="966529">
              <a:spcBef>
                <a:spcPts val="634"/>
              </a:spcBef>
              <a:buFont typeface="+mj-lt"/>
              <a:buAutoNum type="arabicPeriod"/>
              <a:defRPr/>
            </a:pPr>
            <a:r>
              <a:rPr lang="es-US" dirty="0">
                <a:solidFill>
                  <a:prstClr val="black"/>
                </a:solidFill>
              </a:rPr>
              <a:t>Quejas de los miembros y cambios en el desempeño del plan: incluye la frecuencia con la que los miembros tienen problemas y la frecuencia con la que eligen abandonar el plan. También incluye cuánto ha mejorado el desempeño del plan (si es que lo ha hecho) con el tiempo.</a:t>
            </a:r>
          </a:p>
          <a:p>
            <a:pPr marL="241570" indent="-241570" defTabSz="966529">
              <a:spcBef>
                <a:spcPts val="634"/>
              </a:spcBef>
              <a:buFont typeface="+mj-lt"/>
              <a:buAutoNum type="arabicPeriod"/>
              <a:defRPr/>
            </a:pPr>
            <a:r>
              <a:rPr lang="es-US" dirty="0">
                <a:solidFill>
                  <a:prstClr val="black"/>
                </a:solidFill>
              </a:rPr>
              <a:t>Experiencia del miembro con el plan</a:t>
            </a:r>
            <a:r>
              <a:rPr lang="es-US" dirty="0">
                <a:solidFill>
                  <a:prstClr val="black"/>
                </a:solidFill>
                <a:latin typeface="Calibri" panose="020F0502020204030204" pitchFamily="34" charset="0"/>
                <a:cs typeface="Calibri" panose="020F0502020204030204" pitchFamily="34" charset="0"/>
              </a:rPr>
              <a:t>:</a:t>
            </a:r>
            <a:r>
              <a:rPr lang="es-US" dirty="0">
                <a:solidFill>
                  <a:prstClr val="black"/>
                </a:solidFill>
              </a:rPr>
              <a:t> incluye cómo se desempeñó cada plan en la encuesta de experiencia del miembro de Medicare.</a:t>
            </a:r>
          </a:p>
          <a:p>
            <a:pPr marL="241570" indent="-241570" defTabSz="966529">
              <a:spcBef>
                <a:spcPts val="634"/>
              </a:spcBef>
              <a:buFont typeface="+mj-lt"/>
              <a:buAutoNum type="arabicPeriod"/>
              <a:defRPr/>
            </a:pPr>
            <a:r>
              <a:rPr lang="es-US" dirty="0">
                <a:solidFill>
                  <a:prstClr val="black"/>
                </a:solidFill>
              </a:rPr>
              <a:t>Seguridad de los medicamentos y exactitud de los precios de los medicamentos</a:t>
            </a:r>
            <a:r>
              <a:rPr lang="es-US" dirty="0">
                <a:solidFill>
                  <a:prstClr val="black"/>
                </a:solidFill>
                <a:latin typeface="Calibri" panose="020F0502020204030204" pitchFamily="34" charset="0"/>
                <a:cs typeface="Calibri" panose="020F0502020204030204" pitchFamily="34" charset="0"/>
              </a:rPr>
              <a:t>:</a:t>
            </a:r>
            <a:r>
              <a:rPr lang="es-US" dirty="0">
                <a:solidFill>
                  <a:prstClr val="black"/>
                </a:solidFill>
              </a:rPr>
              <a:t> incluye el grado de precisión de la información sobre precios del plan y con qué frecuencia los miembros con ciertas afecciones médicas reciben medicamentos recetados de una manera que se considera segura y clínicamente recomendada para su afección.</a:t>
            </a:r>
          </a:p>
          <a:p>
            <a:pPr marL="0" indent="0" defTabSz="966529">
              <a:spcBef>
                <a:spcPts val="634"/>
              </a:spcBef>
              <a:buNone/>
              <a:defRPr/>
            </a:pPr>
            <a:r>
              <a:rPr lang="es-US" dirty="0">
                <a:solidFill>
                  <a:prstClr val="black"/>
                </a:solidFill>
              </a:rPr>
              <a:t>Medicare recopila la información de varias fuentes diferentes, incluidas las encuestas de los miembros, los planes de información de facturación enviados a Medicare y los resultados de las actividades de monitoreo regulares de Medicare.</a:t>
            </a:r>
          </a:p>
        </p:txBody>
      </p:sp>
    </p:spTree>
    <p:extLst>
      <p:ext uri="{BB962C8B-B14F-4D97-AF65-F5344CB8AC3E}">
        <p14:creationId xmlns:p14="http://schemas.microsoft.com/office/powerpoint/2010/main" val="3222215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Hay varias cosas a considerar antes de inscribirse en un plan de medicamentos de Medicare o en un plan de salud de Medicare con cobertura de medicamentos. Cuando decida si la cobertura Medicare para medicamentos es correcta para usted, observe el tipo de seguro de salud que tiene en la actualidad y de qué manera afecta sus elecciones. </a:t>
            </a:r>
          </a:p>
          <a:p>
            <a:pPr marL="0" indent="0" defTabSz="966529">
              <a:spcBef>
                <a:spcPts val="634"/>
              </a:spcBef>
              <a:buNone/>
              <a:defRPr/>
            </a:pPr>
            <a:r>
              <a:rPr lang="es-US" dirty="0">
                <a:solidFill>
                  <a:prstClr val="black"/>
                </a:solidFill>
              </a:rPr>
              <a:t>Si cuenta con una cobertura para medicamentos, tiene que averiguar si es una cobertura para medicamentos acreditable; es decir, una cobertura que, en promedio, debería pagar al menos la cobertura estándar para medicamentos de Medicare. Su asegurador actual o el proveedor del plan deben notificarle cada año si su cobertura para medicamentos recetados es acreditable o no. Si no le han enviado ninguna información, llame al asegurador, al proveedor o a su administrador de beneficios para conocer su situación. Además, es posible que desee mantener su cobertura para medicamentos acreditables en lugar de elegir un plan de Medicare. Es importante averiguar cómo afecta la cobertura de Medicare a su plan de seguro de salud actual para asegurarse de no perder la cobertura médica u hospitalaria para usted o sus familiares.</a:t>
            </a:r>
          </a:p>
          <a:p>
            <a:pPr marL="0" indent="0" defTabSz="966529">
              <a:spcBef>
                <a:spcPts val="634"/>
              </a:spcBef>
              <a:buNone/>
              <a:defRPr/>
            </a:pPr>
            <a:r>
              <a:rPr lang="es-US" dirty="0">
                <a:solidFill>
                  <a:prstClr val="black"/>
                </a:solidFill>
              </a:rPr>
              <a:t>Si tiene cobertura de su empleador o sindicato, llame a su administrador de beneficios antes de efectuar cualquier cambio o inscribirse en cualquier otra cobertura. Si cancela la cobertura de su empleador o sindicato, no podrá recuperarla nuevamente. Además, es posible que no pueda cancelar la cobertura de medicamentos por parte de su empleador o sindicato sin perder también la cobertura de salud (médico y hospital) de su empleador o sindicato. Si cancela la cobertura para usted, también es posible que deba cancelar la cobertura para su cónyuge y dependientes.</a:t>
            </a:r>
          </a:p>
          <a:p>
            <a:pPr marL="0" indent="0" defTabSz="966529">
              <a:spcBef>
                <a:spcPts val="634"/>
              </a:spcBef>
              <a:buNone/>
              <a:defRPr/>
            </a:pPr>
            <a:r>
              <a:rPr lang="es-US" dirty="0">
                <a:solidFill>
                  <a:prstClr val="black"/>
                </a:solidFill>
              </a:rPr>
              <a:t>Puede obtener información sobre la manera en que trabajan los distintos tipos de cobertura actual con la cobertura de medicamentos de Medicare si visita </a:t>
            </a:r>
            <a:r>
              <a:rPr lang="es-US" dirty="0">
                <a:solidFill>
                  <a:prstClr val="black"/>
                </a:solidFill>
                <a:hlinkClick r:id="rId3"/>
              </a:rPr>
              <a:t>Medicare.gov/</a:t>
            </a:r>
            <a:r>
              <a:rPr lang="es-US" dirty="0" err="1">
                <a:solidFill>
                  <a:prstClr val="black"/>
                </a:solidFill>
                <a:hlinkClick r:id="rId3"/>
              </a:rPr>
              <a:t>drug</a:t>
            </a:r>
            <a:r>
              <a:rPr lang="es-US" dirty="0">
                <a:solidFill>
                  <a:prstClr val="black"/>
                </a:solidFill>
                <a:hlinkClick r:id="rId3"/>
              </a:rPr>
              <a:t>-</a:t>
            </a:r>
            <a:r>
              <a:rPr lang="es-US" dirty="0" err="1">
                <a:solidFill>
                  <a:prstClr val="black"/>
                </a:solidFill>
                <a:hlinkClick r:id="rId3"/>
              </a:rPr>
              <a:t>coverage</a:t>
            </a:r>
            <a:r>
              <a:rPr lang="es-US" dirty="0">
                <a:solidFill>
                  <a:prstClr val="black"/>
                </a:solidFill>
                <a:hlinkClick r:id="rId3"/>
              </a:rPr>
              <a:t>-</a:t>
            </a:r>
            <a:r>
              <a:rPr lang="es-US" dirty="0" err="1">
                <a:solidFill>
                  <a:prstClr val="black"/>
                </a:solidFill>
                <a:hlinkClick r:id="rId3"/>
              </a:rPr>
              <a:t>part</a:t>
            </a:r>
            <a:r>
              <a:rPr lang="es-US" dirty="0">
                <a:solidFill>
                  <a:prstClr val="black"/>
                </a:solidFill>
                <a:hlinkClick r:id="rId3"/>
              </a:rPr>
              <a:t>-d/</a:t>
            </a:r>
            <a:r>
              <a:rPr lang="es-US" dirty="0" err="1">
                <a:solidFill>
                  <a:prstClr val="black"/>
                </a:solidFill>
                <a:hlinkClick r:id="rId3"/>
              </a:rPr>
              <a:t>how</a:t>
            </a:r>
            <a:r>
              <a:rPr lang="es-US" dirty="0">
                <a:solidFill>
                  <a:prstClr val="black"/>
                </a:solidFill>
                <a:hlinkClick r:id="rId3"/>
              </a:rPr>
              <a:t>-</a:t>
            </a:r>
            <a:r>
              <a:rPr lang="es-US" dirty="0" err="1">
                <a:solidFill>
                  <a:prstClr val="black"/>
                </a:solidFill>
                <a:hlinkClick r:id="rId3"/>
              </a:rPr>
              <a:t>part</a:t>
            </a:r>
            <a:r>
              <a:rPr lang="es-US" dirty="0">
                <a:solidFill>
                  <a:prstClr val="black"/>
                </a:solidFill>
                <a:hlinkClick r:id="rId3"/>
              </a:rPr>
              <a:t>-d-</a:t>
            </a:r>
            <a:r>
              <a:rPr lang="es-US" dirty="0" err="1">
                <a:solidFill>
                  <a:prstClr val="black"/>
                </a:solidFill>
                <a:hlinkClick r:id="rId3"/>
              </a:rPr>
              <a:t>works</a:t>
            </a:r>
            <a:r>
              <a:rPr lang="es-US" dirty="0">
                <a:solidFill>
                  <a:prstClr val="black"/>
                </a:solidFill>
                <a:hlinkClick r:id="rId3"/>
              </a:rPr>
              <a:t>-</a:t>
            </a:r>
            <a:r>
              <a:rPr lang="es-US" dirty="0" err="1">
                <a:solidFill>
                  <a:prstClr val="black"/>
                </a:solidFill>
                <a:hlinkClick r:id="rId3"/>
              </a:rPr>
              <a:t>with-other-insurance</a:t>
            </a:r>
            <a:r>
              <a:rPr lang="es-US" dirty="0">
                <a:solidFill>
                  <a:prstClr val="black"/>
                </a:solidFill>
              </a:rPr>
              <a:t>  o llama al 1-800-MEDICARE (1- 800- 633- 4227); TTY al 1-877-486-2048.</a:t>
            </a:r>
          </a:p>
          <a:p>
            <a:endParaRPr lang="en-US" dirty="0"/>
          </a:p>
        </p:txBody>
      </p:sp>
    </p:spTree>
    <p:extLst>
      <p:ext uri="{BB962C8B-B14F-4D97-AF65-F5344CB8AC3E}">
        <p14:creationId xmlns:p14="http://schemas.microsoft.com/office/powerpoint/2010/main" val="2656442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Una vez que haya elegido un plan que satisfaga sus necesidades, llame a la compañía que se lo ofrece y solicite la inscripción. Tendrá que proporcionar el número de su tarjeta Medicare al inscribirse. </a:t>
            </a:r>
          </a:p>
          <a:p>
            <a:pPr marL="0" indent="0" defTabSz="966529">
              <a:spcBef>
                <a:spcPts val="634"/>
              </a:spcBef>
              <a:buNone/>
              <a:defRPr/>
            </a:pPr>
            <a:r>
              <a:rPr lang="es-US" dirty="0">
                <a:solidFill>
                  <a:prstClr val="black"/>
                </a:solidFill>
              </a:rPr>
              <a:t>Puede inscribirse al plan directamente. Todos los planes deben ofrecer solicitudes de inscripción en papel. Además, el plan puede permitirle que se inscriba a través del sitio web o por teléfono. La mayoría de los planes también participan y ofrecen inscripción a través del sitio web de Medicare en </a:t>
            </a:r>
            <a:r>
              <a:rPr lang="es-US" dirty="0">
                <a:hlinkClick r:id="rId3"/>
              </a:rPr>
              <a:t>Medicare.gov/plan-compare</a:t>
            </a:r>
            <a:r>
              <a:rPr lang="es-US" dirty="0">
                <a:solidFill>
                  <a:prstClr val="black"/>
                </a:solidFill>
              </a:rPr>
              <a:t>. </a:t>
            </a:r>
            <a:r>
              <a:rPr lang="es-ES" dirty="0">
                <a:solidFill>
                  <a:prstClr val="black"/>
                </a:solidFill>
              </a:rPr>
              <a:t>También puede llamar a Medicare al 1-800-MEDICARE (1-800-633-4227); TTY al: 1-877-486-2048</a:t>
            </a:r>
            <a:r>
              <a:rPr lang="es-US" dirty="0">
                <a:solidFill>
                  <a:prstClr val="black"/>
                </a:solidFill>
              </a:rPr>
              <a:t>. </a:t>
            </a:r>
            <a:r>
              <a:rPr lang="es-US" baseline="0" dirty="0"/>
              <a:t>Si desea recibir asistencia en persona, puede comunicarse con el Programa Estatal de Asistencia sobre Seguros de Salud (SHIP) en</a:t>
            </a:r>
            <a:r>
              <a:rPr lang="es-US" dirty="0"/>
              <a:t> </a:t>
            </a:r>
            <a:r>
              <a:rPr lang="es-US" baseline="0" dirty="0">
                <a:solidFill>
                  <a:prstClr val="black"/>
                </a:solidFill>
              </a:rPr>
              <a:t> </a:t>
            </a:r>
            <a:r>
              <a:rPr lang="es-US" dirty="0">
                <a:hlinkClick r:id="rId4"/>
              </a:rPr>
              <a:t>shiptacenter.org</a:t>
            </a:r>
            <a:r>
              <a:rPr lang="es-US" dirty="0"/>
              <a:t>.</a:t>
            </a:r>
          </a:p>
          <a:p>
            <a:pPr marL="122495" lvl="1" indent="-122495" defTabSz="966529">
              <a:spcBef>
                <a:spcPts val="634"/>
              </a:spcBef>
              <a:buFont typeface="Wingdings" panose="05000000000000000000" pitchFamily="2" charset="2"/>
              <a:buChar char="§"/>
              <a:defRPr/>
            </a:pPr>
            <a:r>
              <a:rPr lang="es-US" dirty="0">
                <a:solidFill>
                  <a:prstClr val="black"/>
                </a:solidFill>
              </a:rPr>
              <a:t>Los planes deben procesar las solicitudes puntualmente y, después de hecha la solicitud, el plan debe notificarle si ha sido rechazada o aceptada.</a:t>
            </a:r>
          </a:p>
          <a:p>
            <a:pPr marL="122495" lvl="1" indent="-122495" defTabSz="966529">
              <a:spcBef>
                <a:spcPts val="634"/>
              </a:spcBef>
              <a:buFont typeface="Wingdings" panose="05000000000000000000" pitchFamily="2" charset="2"/>
              <a:buChar char="§"/>
              <a:defRPr/>
            </a:pPr>
            <a:r>
              <a:rPr lang="es-US" dirty="0">
                <a:solidFill>
                  <a:prstClr val="black"/>
                </a:solidFill>
              </a:rPr>
              <a:t>Le recomendamos que conserve una copia de su formulario de inscripción, el número de confirmación, cualquier otro documento que firme y las cartas o los materiales recibidos.</a:t>
            </a:r>
          </a:p>
          <a:p>
            <a:pPr marL="0" indent="0" defTabSz="966529">
              <a:spcBef>
                <a:spcPts val="634"/>
              </a:spcBef>
              <a:buNone/>
              <a:defRPr/>
            </a:pPr>
            <a:r>
              <a:rPr lang="es-US" dirty="0">
                <a:solidFill>
                  <a:prstClr val="black"/>
                </a:solidFill>
              </a:rPr>
              <a:t>Para facilitar este proceso, puede acceder a estos pasos y planillas en “Su guía de cobertura Medicare para medicamentos recetados”, CMS Producto No. 11109, que se encuentra en </a:t>
            </a:r>
            <a:r>
              <a:rPr lang="es-US" dirty="0">
                <a:solidFill>
                  <a:prstClr val="black"/>
                </a:solidFill>
                <a:hlinkClick r:id="rId5"/>
              </a:rPr>
              <a:t>Medicare.gov/Pubs/</a:t>
            </a:r>
            <a:r>
              <a:rPr lang="es-US" dirty="0" err="1">
                <a:solidFill>
                  <a:prstClr val="black"/>
                </a:solidFill>
                <a:hlinkClick r:id="rId5"/>
              </a:rPr>
              <a:t>pdf</a:t>
            </a:r>
            <a:r>
              <a:rPr lang="es-US" dirty="0">
                <a:solidFill>
                  <a:prstClr val="black"/>
                </a:solidFill>
                <a:hlinkClick r:id="rId5"/>
              </a:rPr>
              <a:t>/11109-Your-Guide-to-Medicare-Prescrip-Drug-Cov.pdf</a:t>
            </a:r>
            <a:r>
              <a:rPr lang="es-US" dirty="0">
                <a:solidFill>
                  <a:prstClr val="black"/>
                </a:solidFill>
              </a:rPr>
              <a:t>. </a:t>
            </a:r>
          </a:p>
          <a:p>
            <a:pPr marL="0" indent="0" defTabSz="966529">
              <a:spcBef>
                <a:spcPts val="634"/>
              </a:spcBef>
              <a:buNone/>
              <a:defRPr/>
            </a:pPr>
            <a:r>
              <a:rPr lang="es-US" b="1" dirty="0">
                <a:solidFill>
                  <a:prstClr val="black"/>
                </a:solidFill>
              </a:rPr>
              <a:t>NOTA</a:t>
            </a:r>
            <a:r>
              <a:rPr lang="es-US" dirty="0">
                <a:solidFill>
                  <a:prstClr val="black"/>
                </a:solidFill>
              </a:rPr>
              <a:t>: Existe un pequeño número de planes que pueden tener opciones de inscripción más limitadas, entre ellos, algunos planes de necesidades especiales (</a:t>
            </a:r>
            <a:r>
              <a:rPr lang="es-US" dirty="0" err="1">
                <a:solidFill>
                  <a:prstClr val="black"/>
                </a:solidFill>
              </a:rPr>
              <a:t>SNPs</a:t>
            </a:r>
            <a:r>
              <a:rPr lang="es-US" dirty="0">
                <a:solidFill>
                  <a:prstClr val="black"/>
                </a:solidFill>
              </a:rPr>
              <a:t>), planes de costos y planes con bajo rendimiento constante que han obtenido una calificación de menos de 3 estrellas durante 3 años consecutivos. En estos casos, es posible que no pueda inscribirse en línea. De todos modos, puede llamar directamente al plan para inscribirse. </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932912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Los Centros de Servicios de Medicare y Medicaid (CMS) anunciaron el Modelo de Ahorros para Personas Mayores de la Parte D y el correspondiente proceso de Solicitud de Solicitud (RFA) para la participación de fabricantes farmacéuticos elegibles y patrocinadores de la Parte D en todos los estados y territorios. </a:t>
            </a:r>
          </a:p>
          <a:p>
            <a:r>
              <a:rPr lang="es-US" dirty="0"/>
              <a:t>El modelo voluntario prueba el impacto de ofrecer a las personas con Medicare una mayor variedad de opciones mejoradas de planes alternativos de medicamentos de Medicare que ofrecen menores costos de bolsillo para la insulina.</a:t>
            </a:r>
          </a:p>
          <a:p>
            <a:r>
              <a:rPr lang="es-US" dirty="0"/>
              <a:t>Las personas con Medicare pueden buscar planes que participen en este modelo utilizando el Buscador de planes de Medicare en </a:t>
            </a:r>
            <a:r>
              <a:rPr lang="es-US" dirty="0">
                <a:hlinkClick r:id="rId3"/>
              </a:rPr>
              <a:t>Medicare.gov/plan-compare</a:t>
            </a:r>
            <a:r>
              <a:rPr lang="en-US" dirty="0"/>
              <a:t>.</a:t>
            </a:r>
            <a:endParaRPr lang="es-US" dirty="0">
              <a:hlinkClick r:id="rId3"/>
            </a:endParaRPr>
          </a:p>
          <a:p>
            <a:r>
              <a:rPr lang="es-US" dirty="0"/>
              <a:t>Los afiliados que reciben Ayuda adicional tienen un copago fijo de la Parte D, que es menor que el copago de suministro de $35 al mes según el Modelo de ahorros para personas mayores. Las personas elegibles para la Ayuda Adicional Parcial pagan hasta un deducible de $92 y un </a:t>
            </a:r>
            <a:r>
              <a:rPr lang="es-US" dirty="0" err="1"/>
              <a:t>coseguro</a:t>
            </a:r>
            <a:r>
              <a:rPr lang="es-US" dirty="0"/>
              <a:t> del 15%, que podría ser mayor o menor que el copago de $35 según el modelo.</a:t>
            </a:r>
          </a:p>
          <a:p>
            <a:pPr marL="116917" indent="-116917" defTabSz="948507">
              <a:defRPr/>
            </a:pPr>
            <a:r>
              <a:rPr lang="es-US" dirty="0"/>
              <a:t>El Centro de Innovación de los CMS supervisa el Modelo que comenzó el 1 de enero de 2021. Para más información, visite </a:t>
            </a:r>
            <a:r>
              <a:rPr lang="es-US" dirty="0">
                <a:hlinkClick r:id="rId4"/>
              </a:rPr>
              <a:t>Innovation.cms.gov/</a:t>
            </a:r>
            <a:r>
              <a:rPr lang="es-US" dirty="0" err="1">
                <a:hlinkClick r:id="rId4"/>
              </a:rPr>
              <a:t>innovation-models</a:t>
            </a:r>
            <a:r>
              <a:rPr lang="es-US" dirty="0">
                <a:hlinkClick r:id="rId4"/>
              </a:rPr>
              <a:t>/</a:t>
            </a:r>
            <a:r>
              <a:rPr lang="es-US" dirty="0" err="1">
                <a:hlinkClick r:id="rId4"/>
              </a:rPr>
              <a:t>part</a:t>
            </a:r>
            <a:r>
              <a:rPr lang="es-US" dirty="0">
                <a:hlinkClick r:id="rId4"/>
              </a:rPr>
              <a:t>-d-</a:t>
            </a:r>
            <a:r>
              <a:rPr lang="es-US" dirty="0" err="1">
                <a:hlinkClick r:id="rId4"/>
              </a:rPr>
              <a:t>savings</a:t>
            </a:r>
            <a:r>
              <a:rPr lang="es-US" dirty="0">
                <a:hlinkClick r:id="rId4"/>
              </a:rPr>
              <a:t>-</a:t>
            </a:r>
            <a:r>
              <a:rPr lang="es-US" dirty="0" err="1">
                <a:hlinkClick r:id="rId4"/>
              </a:rPr>
              <a:t>model</a:t>
            </a:r>
            <a:r>
              <a:rPr lang="es-US" dirty="0"/>
              <a:t>.</a:t>
            </a:r>
          </a:p>
          <a:p>
            <a:endParaRPr lang="en-US" b="0" dirty="0"/>
          </a:p>
        </p:txBody>
      </p:sp>
    </p:spTree>
    <p:extLst>
      <p:ext uri="{BB962C8B-B14F-4D97-AF65-F5344CB8AC3E}">
        <p14:creationId xmlns:p14="http://schemas.microsoft.com/office/powerpoint/2010/main" val="3369365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Cuando usted se inscribe en un plan de Medicare o cuando Medicare lo inscribe en este tipo de plan de medicamentos, el plan le enviará una carta de inscripción y los materiales de membresía, que incluyen una tarjeta de identificación y la información del servicio al cliente con un número telefónico gratuito y la dirección del sitio web.</a:t>
            </a:r>
          </a:p>
          <a:p>
            <a:pPr marL="0" indent="0" defTabSz="966529">
              <a:spcBef>
                <a:spcPts val="634"/>
              </a:spcBef>
              <a:buNone/>
              <a:defRPr/>
            </a:pPr>
            <a:r>
              <a:rPr lang="es-US">
                <a:solidFill>
                  <a:prstClr val="black"/>
                </a:solidFill>
              </a:rPr>
              <a:t>Los planes también contarán con un proceso de transición específico si usted es nuevo en el plan y toma un medicamento que no se encuentra en el formulario del plan. El plan debe permitirle obtener un suministro temporal de 30 días de la receta. Esto le da tiempo para trabajar con su recetador para encontrar un medicamento diferente que esté en el formulario del plan y para enviar la documentación necesaria si existe una autorización previa u otra herramienta de administración del formulario. Si no hay disponible un medicamento alternativo aceptable, usted o su médico pueden solicitar una exención al plan, y usted puede apelar solicitudes denegadas.</a:t>
            </a:r>
          </a:p>
          <a:p>
            <a:endParaRPr lang="en-US" dirty="0"/>
          </a:p>
        </p:txBody>
      </p:sp>
    </p:spTree>
    <p:extLst>
      <p:ext uri="{BB962C8B-B14F-4D97-AF65-F5344CB8AC3E}">
        <p14:creationId xmlns:p14="http://schemas.microsoft.com/office/powerpoint/2010/main" val="19415051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Cada año, se requiere que los planes de medicamentos de Medicare envíen un Aviso Anual de Cambio (ANOC) a todos los miembros del plan a más tardar el 30 de septiembre. Los siguientes materiales pueden enviarse junto con el ANOC: un resumen de beneficios, notificación de disponibilidad de materiales electrónicos, un directorio de proveedores, un directorio de farmacias, una opción de correo electrónico de "suscripción" para futuros avisos, y una copia del formulario para el próximo año. Lea el ANOC con cuidado. La carta explicará todos los cambios realizados a su plan actual, que incluyen cambios en la prima mensual y en la información sobre los costos compartidos, como los copagos o </a:t>
            </a:r>
            <a:r>
              <a:rPr lang="es-US" dirty="0" err="1">
                <a:solidFill>
                  <a:prstClr val="black"/>
                </a:solidFill>
              </a:rPr>
              <a:t>coseguros</a:t>
            </a:r>
            <a:r>
              <a:rPr lang="es-US" dirty="0">
                <a:solidFill>
                  <a:prstClr val="black"/>
                </a:solidFill>
              </a:rPr>
              <a:t>. </a:t>
            </a:r>
          </a:p>
          <a:p>
            <a:pPr marL="0" indent="0" defTabSz="966529">
              <a:spcBef>
                <a:spcPts val="634"/>
              </a:spcBef>
              <a:buNone/>
              <a:defRPr/>
            </a:pPr>
            <a:r>
              <a:rPr lang="es-US" dirty="0">
                <a:solidFill>
                  <a:prstClr val="black"/>
                </a:solidFill>
              </a:rPr>
              <a:t>Los planes deben enviar una Evidencia de Cobertura (EOC) a todos los miembros en una fecha no posterior al 15 de octubre de cada año. Este documento le brinda detalles sobre el área de servicios, los beneficios y el formulario del plan; cómo obtener información, beneficios y Ayuda Adicional y cómo presentar una apelación. </a:t>
            </a:r>
          </a:p>
          <a:p>
            <a:pPr marL="0" indent="0" defTabSz="966529">
              <a:spcBef>
                <a:spcPts val="634"/>
              </a:spcBef>
              <a:buNone/>
              <a:defRPr/>
            </a:pPr>
            <a:r>
              <a:rPr lang="es-US" b="1" dirty="0">
                <a:solidFill>
                  <a:prstClr val="black"/>
                </a:solidFill>
              </a:rPr>
              <a:t>NOTA</a:t>
            </a:r>
            <a:r>
              <a:rPr lang="es-US" dirty="0">
                <a:solidFill>
                  <a:prstClr val="black"/>
                </a:solidFill>
              </a:rPr>
              <a:t>: Los planes de Medicare deben entregar el ANOC antes del 30 de septiembre, 15 días antes del inicio del Período de Inscripción Abierta anual (OEP) (15 de octubre), y los afiliados deben obtenerlo antes de recibir la EOC. El plan Medicare </a:t>
            </a:r>
            <a:r>
              <a:rPr lang="es-US" dirty="0" err="1">
                <a:solidFill>
                  <a:prstClr val="black"/>
                </a:solidFill>
              </a:rPr>
              <a:t>Advantage</a:t>
            </a:r>
            <a:r>
              <a:rPr lang="es-US" dirty="0">
                <a:solidFill>
                  <a:prstClr val="black"/>
                </a:solidFill>
              </a:rPr>
              <a:t> y el EOC de la Parte D deben entregarse el 15 de octubre (el primer día del OEP), en lugar de los 15 días anteriores a esa fecha.</a:t>
            </a:r>
          </a:p>
          <a:p>
            <a:endParaRPr lang="en-US" dirty="0"/>
          </a:p>
        </p:txBody>
      </p:sp>
    </p:spTree>
    <p:extLst>
      <p:ext uri="{BB962C8B-B14F-4D97-AF65-F5344CB8AC3E}">
        <p14:creationId xmlns:p14="http://schemas.microsoft.com/office/powerpoint/2010/main" val="4182971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Puede obtener medicamentos bajo la Parte A como parte de su tratamiento durante un período de internación cubierto en el hospital o en un Centro de Enfermería Especializada (SNF). Los pagos que la Parte A realiza a los hospitales y los SNF suelen cubrir todos los medicamentos que usted recibe durante la internación. Existen algunas excepciones. Consulte el capítulo 8, secciones 10.2 y 70 del Manual del Manual de pólizas de beneficios de Medicare en </a:t>
            </a:r>
            <a:r>
              <a:rPr lang="es-US" dirty="0">
                <a:solidFill>
                  <a:prstClr val="black"/>
                </a:solidFill>
                <a:hlinkClick r:id="rId3"/>
              </a:rPr>
              <a:t>CMS.gov/</a:t>
            </a:r>
            <a:r>
              <a:rPr lang="es-US" dirty="0" err="1">
                <a:solidFill>
                  <a:prstClr val="black"/>
                </a:solidFill>
                <a:hlinkClick r:id="rId3"/>
              </a:rPr>
              <a:t>Regulations</a:t>
            </a:r>
            <a:r>
              <a:rPr lang="es-US" dirty="0">
                <a:solidFill>
                  <a:prstClr val="black"/>
                </a:solidFill>
                <a:hlinkClick r:id="rId3"/>
              </a:rPr>
              <a:t>-and-</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Guidance</a:t>
            </a:r>
            <a:r>
              <a:rPr lang="es-US" dirty="0">
                <a:solidFill>
                  <a:prstClr val="black"/>
                </a:solidFill>
                <a:hlinkClick r:id="rId3"/>
              </a:rPr>
              <a:t>/</a:t>
            </a:r>
            <a:r>
              <a:rPr lang="es-US" dirty="0" err="1">
                <a:solidFill>
                  <a:prstClr val="black"/>
                </a:solidFill>
                <a:hlinkClick r:id="rId3"/>
              </a:rPr>
              <a:t>Manuals</a:t>
            </a:r>
            <a:r>
              <a:rPr lang="es-US" dirty="0">
                <a:solidFill>
                  <a:prstClr val="black"/>
                </a:solidFill>
                <a:hlinkClick r:id="rId3"/>
              </a:rPr>
              <a:t>/</a:t>
            </a:r>
            <a:r>
              <a:rPr lang="es-US" dirty="0" err="1">
                <a:solidFill>
                  <a:prstClr val="black"/>
                </a:solidFill>
                <a:hlinkClick r:id="rId3"/>
              </a:rPr>
              <a:t>Downloads</a:t>
            </a:r>
            <a:r>
              <a:rPr lang="es-US" dirty="0">
                <a:solidFill>
                  <a:prstClr val="black"/>
                </a:solidFill>
                <a:hlinkClick r:id="rId3"/>
              </a:rPr>
              <a:t>/bp102c08pdf.pdf</a:t>
            </a:r>
            <a:r>
              <a:rPr lang="es-US" dirty="0">
                <a:solidFill>
                  <a:prstClr val="black"/>
                </a:solidFill>
              </a:rPr>
              <a:t>.</a:t>
            </a:r>
          </a:p>
          <a:p>
            <a:pPr marL="0" indent="0" defTabSz="966529">
              <a:spcBef>
                <a:spcPts val="634"/>
              </a:spcBef>
              <a:buNone/>
              <a:defRPr/>
            </a:pPr>
            <a:r>
              <a:rPr lang="es-US" dirty="0">
                <a:solidFill>
                  <a:prstClr val="black"/>
                </a:solidFill>
              </a:rPr>
              <a:t>Puede recibir medicamentos para el control de síntomas o el alivio del dolor mientras recibe cuidados paliativos cubiertos por la Parte A. Le pueden cobrar hasta $5 por cada medicamento recetado para pacientes externos u otros productos similares para el alivio del dolor y el control de síntomas. </a:t>
            </a:r>
          </a:p>
          <a:p>
            <a:pPr marL="0" indent="0" defTabSz="966529">
              <a:spcBef>
                <a:spcPts val="634"/>
              </a:spcBef>
              <a:buNone/>
              <a:defRPr/>
            </a:pPr>
            <a:r>
              <a:rPr lang="es-US" dirty="0">
                <a:solidFill>
                  <a:prstClr val="black"/>
                </a:solidFill>
              </a:rPr>
              <a:t>Los centros de cuidados paliativos deben prestar prácticamente toda la atención necesaria para personas con enfermedades terminales. Puesto que los cuidados paliativos están incluidos como beneficio en la Parte A, la Parte D  (cobertura de medicamentos de Medicare) no paga los medicamentos que la Parte A cubre mediante el pago diario que realiza al hospicio. Durante los cuidados paliativos, la Parte D solo cubre medicamentos que no están relacionados con el diagnóstico de hospicio</a:t>
            </a:r>
            <a:r>
              <a:rPr lang="es-US" baseline="0" dirty="0">
                <a:solidFill>
                  <a:prstClr val="black"/>
                </a:solidFill>
              </a:rPr>
              <a:t>.</a:t>
            </a:r>
          </a:p>
          <a:p>
            <a:pPr marL="0" indent="0" defTabSz="966529">
              <a:spcBef>
                <a:spcPts val="634"/>
              </a:spcBef>
              <a:buNone/>
              <a:defRPr/>
            </a:pPr>
            <a:r>
              <a:rPr lang="es-US" b="1" dirty="0">
                <a:solidFill>
                  <a:prstClr val="black"/>
                </a:solidFill>
              </a:rPr>
              <a:t>NOTA</a:t>
            </a:r>
            <a:r>
              <a:rPr lang="es-US" dirty="0">
                <a:solidFill>
                  <a:prstClr val="black"/>
                </a:solidFill>
              </a:rPr>
              <a:t>: Si usted no posee cobertura de la Parte A, la Parte B puede pagar a los hospitales o SNF ciertas categorías de medicamentos cubiertos por la Parte B. Si usted sí tiene Parte A, es posible que la Parte B pague si la cobertura de su estadía por la Parte A se agotó o no está cubierta. </a:t>
            </a:r>
          </a:p>
          <a:p>
            <a:pPr marL="0" indent="0" defTabSz="966529">
              <a:spcBef>
                <a:spcPts val="634"/>
              </a:spcBef>
              <a:buNone/>
              <a:defRPr/>
            </a:pPr>
            <a:r>
              <a:rPr lang="es-US" dirty="0">
                <a:solidFill>
                  <a:prstClr val="black"/>
                </a:solidFill>
              </a:rPr>
              <a:t>Además, al recibir atención cubierta en los SNF por la Parte A, el pago diario agrupado del SNF excluye ciertos medicamentos costosos y de quimioterapia intensiva. Se facturan en forma separada dentro de la Parte B.</a:t>
            </a:r>
          </a:p>
        </p:txBody>
      </p:sp>
    </p:spTree>
    <p:extLst>
      <p:ext uri="{BB962C8B-B14F-4D97-AF65-F5344CB8AC3E}">
        <p14:creationId xmlns:p14="http://schemas.microsoft.com/office/powerpoint/2010/main" val="11228681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89491"/>
          </a:xfrm>
        </p:spPr>
        <p:txBody>
          <a:bodyPr/>
          <a:lstStyle/>
          <a:p>
            <a:pPr marL="0" indent="0" defTabSz="966529">
              <a:spcBef>
                <a:spcPts val="634"/>
              </a:spcBef>
              <a:buNone/>
              <a:defRPr/>
            </a:pPr>
            <a:r>
              <a:rPr lang="es-US" dirty="0">
                <a:solidFill>
                  <a:prstClr val="black"/>
                </a:solidFill>
              </a:rPr>
              <a:t>Si elige no obtener la cobertura de medicamentos de Medicare en su primera oportunidad y no tiene otra cobertura de medicamentos acreditable, es posible que deba pagar una multa por inscripción tardía de la Parte D además de su prima mensual regular si se inscribe más tarde. Si tuvo otra cobertura de medicamentos acreditable o si califica para la Ayuda Adicional cuando está inscripto en un plan de Medicare, no tendrá que pagar una multa por inscripción tardía. </a:t>
            </a:r>
          </a:p>
          <a:p>
            <a:pPr marL="0" indent="0" defTabSz="966529">
              <a:spcBef>
                <a:spcPts val="634"/>
              </a:spcBef>
              <a:buNone/>
              <a:defRPr/>
            </a:pPr>
            <a:r>
              <a:rPr lang="es-US" dirty="0">
                <a:solidFill>
                  <a:prstClr val="black"/>
                </a:solidFill>
              </a:rPr>
              <a:t>Cuando se inscribe en un plan de Medicare, el plan revisa su historial de cobertura para averiguar si tuvo una brecha en la cobertura acreditable durante 63 días seguidos o más. Si es así, el plan le enviará un aviso solicitándole información sobre su cobertura previa para medicamentos recetados. Es importante que complete el formulario y lo devuelva antes de la fecha solicitada.</a:t>
            </a:r>
          </a:p>
          <a:p>
            <a:pPr marL="0" indent="0" defTabSz="966529">
              <a:spcBef>
                <a:spcPts val="634"/>
              </a:spcBef>
              <a:buNone/>
              <a:defRPr/>
            </a:pPr>
            <a:r>
              <a:rPr lang="es-US" dirty="0">
                <a:solidFill>
                  <a:prstClr val="black"/>
                </a:solidFill>
              </a:rPr>
              <a:t>El plan de Medicare debe informarle si adeuda una multa y cuál sería su pago. La multa por inscripción tardía va al Fondo de Fideicomiso de Medicare, no al plan.</a:t>
            </a:r>
            <a:r>
              <a:rPr lang="es-US" dirty="0"/>
              <a:t> </a:t>
            </a:r>
            <a:r>
              <a:rPr lang="es-US" dirty="0">
                <a:solidFill>
                  <a:prstClr val="black"/>
                </a:solidFill>
              </a:rPr>
              <a:t>Si el plan le notifica una multa de inscripción tardía o un aumento de la multa existente, puede solicitar una reconsideración de la multa nueva o del aumento. Debe completar el formulario de solicitud de reconsideración (proporcionado por el plan) y devolverlo dentro de 60 días a partir de la fecha de la notificación de la multa o el aumento. También puede enviar cualquier evidencia que ayude a su solicitud, como cualquier información que tenga sobre su cobertura acreditable anterior. Medicare calcula la multa por inscripción tardía multiplicando 1 % por la cantidad de meses completos y sin cobertura que no tuvo la Parte D (una vez que fue elegible) u otra cobertura acreditable de medicamentos multiplicada por la “prima nacional de beneficiarios” ($33.06 en 2021). La cantidad final se redondea al $0.10 más cercano y se agrega a la prima mensual de su plan. La prima nacional de beneficiarios puede cambiar cada año, por lo que la cantidad de la multa también puede cambiar cada año. Es posible que tenga que pagar esta multa por inscripción tardía de la Parte D mientras tenga un plan de medicamentos de Medicare. </a:t>
            </a:r>
          </a:p>
        </p:txBody>
      </p:sp>
    </p:spTree>
    <p:extLst>
      <p:ext uri="{BB962C8B-B14F-4D97-AF65-F5344CB8AC3E}">
        <p14:creationId xmlns:p14="http://schemas.microsoft.com/office/powerpoint/2010/main" val="3843838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Veamos un ejemplo a lo largo de 2 años calendario para ver cómo puede cambiar el cálculo. Ejemplo: Ann no se inscribió cuando fue elegible por primera vez, antes del 31 de mayo de 2017. No tiene cobertura de medicamentos de ninguna otra fuente. Se inscribió al plan de medicamentos de Medicare durante el OEP de 2019 y la cobertura empezó el 1 de enero de 2020. </a:t>
            </a:r>
          </a:p>
          <a:p>
            <a:pPr marL="0" indent="0" defTabSz="966529">
              <a:spcBef>
                <a:spcPts val="634"/>
              </a:spcBef>
              <a:buNone/>
              <a:defRPr/>
            </a:pPr>
            <a:r>
              <a:rPr lang="es-US" dirty="0">
                <a:solidFill>
                  <a:prstClr val="black"/>
                </a:solidFill>
              </a:rPr>
              <a:t>Se encontró sin cobertura de medicamentos acreditable desde junio de 2017 hasta diciembre de 2019. Su multa en 2020 fue del 31% (1% por cada mes de 31 meses) de $32.74 (la prima a nivel nacional para beneficiarios en 2020), que es de $10.15. La multa mensual se redondea al $0.10 más cercano, de modo que se le cobró $10.20 por mes además de la prima mensual de su plan en 2020. </a:t>
            </a:r>
          </a:p>
          <a:p>
            <a:pPr marL="0" indent="0" defTabSz="966529">
              <a:spcBef>
                <a:spcPts val="634"/>
              </a:spcBef>
              <a:buNone/>
              <a:defRPr/>
            </a:pPr>
            <a:r>
              <a:rPr lang="es-US" dirty="0">
                <a:solidFill>
                  <a:prstClr val="black"/>
                </a:solidFill>
              </a:rPr>
              <a:t>Este es el cálculo: </a:t>
            </a:r>
          </a:p>
          <a:p>
            <a:pPr marL="0" indent="0" defTabSz="966529">
              <a:spcBef>
                <a:spcPts val="634"/>
              </a:spcBef>
              <a:buNone/>
              <a:defRPr/>
            </a:pPr>
            <a:r>
              <a:rPr lang="es-US" dirty="0">
                <a:solidFill>
                  <a:prstClr val="black"/>
                </a:solidFill>
              </a:rPr>
              <a:t>0.31 (31% de multa) × $32.74 (prima para beneficiarios base de 2020) = $10.15 </a:t>
            </a:r>
          </a:p>
          <a:p>
            <a:pPr marL="0" indent="0" defTabSz="966529">
              <a:spcBef>
                <a:spcPts val="634"/>
              </a:spcBef>
              <a:buNone/>
              <a:defRPr/>
            </a:pPr>
            <a:r>
              <a:rPr lang="es-US" dirty="0">
                <a:solidFill>
                  <a:prstClr val="black"/>
                </a:solidFill>
              </a:rPr>
              <a:t>$10.15 (redondeado al $.10 más cercano) = $10.20</a:t>
            </a:r>
          </a:p>
          <a:p>
            <a:pPr marL="0" indent="0" defTabSz="966529">
              <a:spcBef>
                <a:spcPts val="634"/>
              </a:spcBef>
              <a:buNone/>
              <a:defRPr/>
            </a:pPr>
            <a:r>
              <a:rPr lang="es-US" dirty="0">
                <a:solidFill>
                  <a:prstClr val="black"/>
                </a:solidFill>
              </a:rPr>
              <a:t>$10.20 = la multa mensual por inscripción tardía de Ann para 2020 	</a:t>
            </a:r>
          </a:p>
          <a:p>
            <a:pPr marL="0" indent="0" defTabSz="966529">
              <a:spcBef>
                <a:spcPts val="634"/>
              </a:spcBef>
              <a:buNone/>
              <a:defRPr/>
            </a:pPr>
            <a:r>
              <a:rPr lang="es-US" dirty="0">
                <a:solidFill>
                  <a:prstClr val="black"/>
                </a:solidFill>
              </a:rPr>
              <a:t>La prima nacional para beneficiarios cambia todos los años. </a:t>
            </a:r>
            <a:r>
              <a:rPr lang="es-ES" dirty="0">
                <a:solidFill>
                  <a:prstClr val="black"/>
                </a:solidFill>
              </a:rPr>
              <a:t>Esto significa que una vez por año Medicare usará el monto del año de cobertura actual para calcular el monto nuevo de la multa para una persona (consulte la </a:t>
            </a:r>
            <a:r>
              <a:rPr lang="es-US">
                <a:solidFill>
                  <a:prstClr val="black"/>
                </a:solidFill>
              </a:rPr>
              <a:t>diapositiva</a:t>
            </a:r>
            <a:r>
              <a:rPr lang="es-ES">
                <a:solidFill>
                  <a:prstClr val="black"/>
                </a:solidFill>
              </a:rPr>
              <a:t> </a:t>
            </a:r>
            <a:r>
              <a:rPr lang="es-ES" dirty="0">
                <a:solidFill>
                  <a:prstClr val="black"/>
                </a:solidFill>
              </a:rPr>
              <a:t>siguiente para ver un ejemplo).</a:t>
            </a:r>
            <a:r>
              <a:rPr lang="es-US" dirty="0">
                <a:solidFill>
                  <a:prstClr val="black"/>
                </a:solidFill>
              </a:rPr>
              <a:t> Si Ann resulta elegible para Ayuda adicional, no deberá seguir pagando la multa.</a:t>
            </a:r>
          </a:p>
          <a:p>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En 2021, Medicare recalculó la multa de Ann utilizando la prima base para beneficiarios de 2021 ($33.06) La multa es del 31% (1% para cada uno de los 31 meses) de $33.06 (prima base del beneficiario para 2021), que es de $10.25. La multa mensual se redondea al $0.10 más cercano, de modo que se le cobrará $10.30 por mes además de la prima mensual de su plan en 2021.</a:t>
            </a:r>
          </a:p>
        </p:txBody>
      </p:sp>
    </p:spTree>
    <p:extLst>
      <p:ext uri="{BB962C8B-B14F-4D97-AF65-F5344CB8AC3E}">
        <p14:creationId xmlns:p14="http://schemas.microsoft.com/office/powerpoint/2010/main" val="1232602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78593"/>
          </a:xfrm>
        </p:spPr>
        <p:txBody>
          <a:bodyPr/>
          <a:lstStyle/>
          <a:p>
            <a:pPr marL="0" indent="0" defTabSz="966529">
              <a:spcBef>
                <a:spcPts val="634"/>
              </a:spcBef>
              <a:buNone/>
              <a:defRPr/>
            </a:pPr>
            <a:r>
              <a:rPr lang="es-US" dirty="0">
                <a:solidFill>
                  <a:prstClr val="black"/>
                </a:solidFill>
              </a:rPr>
              <a:t>Compruebe su conocimiento: Pregunta 6</a:t>
            </a:r>
          </a:p>
          <a:p>
            <a:pPr marL="0" indent="0" defTabSz="995675">
              <a:spcBef>
                <a:spcPts val="634"/>
              </a:spcBef>
              <a:buNone/>
              <a:defRPr/>
            </a:pPr>
            <a:r>
              <a:rPr lang="es-US" dirty="0">
                <a:solidFill>
                  <a:prstClr val="black"/>
                </a:solidFill>
              </a:rPr>
              <a:t>Los eventos de vida que permiten acceder a un Período de Inscripción Especial (SEP) </a:t>
            </a:r>
            <a:r>
              <a:rPr lang="es-US" b="1" dirty="0">
                <a:solidFill>
                  <a:prstClr val="black"/>
                </a:solidFill>
              </a:rPr>
              <a:t>no</a:t>
            </a:r>
            <a:r>
              <a:rPr lang="es-US" dirty="0">
                <a:solidFill>
                  <a:prstClr val="black"/>
                </a:solidFill>
              </a:rPr>
              <a:t> incluyen lo siguiente:</a:t>
            </a:r>
          </a:p>
          <a:p>
            <a:pPr marL="248918" indent="-248918" defTabSz="995675">
              <a:spcBef>
                <a:spcPts val="634"/>
              </a:spcBef>
              <a:buFont typeface="+mj-lt"/>
              <a:buAutoNum type="alphaLcPeriod"/>
              <a:defRPr/>
            </a:pPr>
            <a:r>
              <a:rPr lang="es-US" dirty="0">
                <a:solidFill>
                  <a:prstClr val="black"/>
                </a:solidFill>
              </a:rPr>
              <a:t>Si se traslada permanentemente a un sitio distinto del área de servicio del plan</a:t>
            </a:r>
          </a:p>
          <a:p>
            <a:pPr marL="248918" indent="-248918" defTabSz="995675">
              <a:spcBef>
                <a:spcPts val="634"/>
              </a:spcBef>
              <a:buFont typeface="+mj-lt"/>
              <a:buAutoNum type="alphaLcPeriod"/>
              <a:defRPr/>
            </a:pPr>
            <a:r>
              <a:rPr lang="es-US" dirty="0">
                <a:solidFill>
                  <a:prstClr val="black"/>
                </a:solidFill>
              </a:rPr>
              <a:t>Si no se le informó adecuadamente sobre que su otra cobertura no era acreditable, o que la cobertura se redujo, por lo que ya no es acreditable</a:t>
            </a:r>
          </a:p>
          <a:p>
            <a:pPr marL="248918" indent="-248918" defTabSz="995675">
              <a:spcBef>
                <a:spcPts val="634"/>
              </a:spcBef>
              <a:buFont typeface="+mj-lt"/>
              <a:buAutoNum type="alphaLcPeriod"/>
              <a:defRPr/>
            </a:pPr>
            <a:r>
              <a:rPr lang="es-US" dirty="0">
                <a:solidFill>
                  <a:prstClr val="black"/>
                </a:solidFill>
              </a:rPr>
              <a:t>Si pierde otra cobertura de medicamentos acreditable</a:t>
            </a:r>
          </a:p>
          <a:p>
            <a:pPr marL="248918" indent="-248918" defTabSz="995675">
              <a:spcBef>
                <a:spcPts val="634"/>
              </a:spcBef>
              <a:buFont typeface="+mj-lt"/>
              <a:buAutoNum type="alphaLcPeriod"/>
              <a:defRPr/>
            </a:pPr>
            <a:r>
              <a:rPr lang="es-US" dirty="0">
                <a:solidFill>
                  <a:prstClr val="black"/>
                </a:solidFill>
              </a:rPr>
              <a:t>Si ingresa a un centro de cuidados paliativos</a:t>
            </a:r>
          </a:p>
          <a:p>
            <a:pPr marL="0" indent="0" defTabSz="966529">
              <a:spcBef>
                <a:spcPts val="634"/>
              </a:spcBef>
              <a:buNone/>
              <a:defRPr/>
            </a:pPr>
            <a:r>
              <a:rPr lang="es-US" b="1" dirty="0">
                <a:solidFill>
                  <a:prstClr val="black"/>
                </a:solidFill>
              </a:rPr>
              <a:t>RESPUESTA: d. Si ingresa a un centro de cuidados hospicio </a:t>
            </a:r>
          </a:p>
          <a:p>
            <a:pPr marL="0" indent="0" defTabSz="966529">
              <a:spcBef>
                <a:spcPts val="634"/>
              </a:spcBef>
              <a:buNone/>
              <a:defRPr/>
            </a:pPr>
            <a:r>
              <a:rPr lang="es-US" dirty="0">
                <a:solidFill>
                  <a:prstClr val="black"/>
                </a:solidFill>
              </a:rPr>
              <a:t>Comenzando y terminando en un centro de cuidados hospicio no se considera un evento que cumpla los requisitos, a los fines de un SEP. Los eventos de vida que permiten un SEP incluyen:</a:t>
            </a:r>
          </a:p>
          <a:p>
            <a:pPr marL="188138" lvl="1" indent="-188138" defTabSz="966529">
              <a:spcBef>
                <a:spcPts val="634"/>
              </a:spcBef>
              <a:buFont typeface="Wingdings" panose="05000000000000000000" pitchFamily="2" charset="2"/>
              <a:buChar char="§"/>
              <a:defRPr/>
            </a:pPr>
            <a:r>
              <a:rPr lang="es-US" dirty="0">
                <a:solidFill>
                  <a:prstClr val="black"/>
                </a:solidFill>
              </a:rPr>
              <a:t>Si se muda permanentemente del área de servicio de su plan.</a:t>
            </a:r>
          </a:p>
          <a:p>
            <a:pPr marL="188138" lvl="1" indent="-188138" defTabSz="966529">
              <a:spcBef>
                <a:spcPts val="634"/>
              </a:spcBef>
              <a:buFont typeface="Wingdings" panose="05000000000000000000" pitchFamily="2" charset="2"/>
              <a:buChar char="§"/>
              <a:defRPr/>
            </a:pPr>
            <a:r>
              <a:rPr lang="es-US" dirty="0">
                <a:solidFill>
                  <a:prstClr val="black"/>
                </a:solidFill>
              </a:rPr>
              <a:t>Si pierde otra cobertura de medicamentos acreditable.</a:t>
            </a:r>
          </a:p>
          <a:p>
            <a:pPr marL="188138" lvl="1" indent="-188138" defTabSz="966529">
              <a:spcBef>
                <a:spcPts val="634"/>
              </a:spcBef>
              <a:buFont typeface="Wingdings" panose="05000000000000000000" pitchFamily="2" charset="2"/>
              <a:buChar char="§"/>
              <a:defRPr/>
            </a:pPr>
            <a:r>
              <a:rPr lang="es-US" dirty="0">
                <a:solidFill>
                  <a:prstClr val="black"/>
                </a:solidFill>
              </a:rPr>
              <a:t>Si no le informaron correctamente que su otra cobertura no era acreditable, o que la otra cobertura se redujo para que ya no sea acreditable.</a:t>
            </a:r>
          </a:p>
          <a:p>
            <a:pPr marL="188138" lvl="1" indent="-188138" defTabSz="966529">
              <a:spcBef>
                <a:spcPts val="634"/>
              </a:spcBef>
              <a:buFont typeface="Wingdings" panose="05000000000000000000" pitchFamily="2" charset="2"/>
              <a:buChar char="§"/>
              <a:defRPr/>
            </a:pPr>
            <a:r>
              <a:rPr lang="es-US" dirty="0">
                <a:solidFill>
                  <a:prstClr val="black"/>
                </a:solidFill>
              </a:rPr>
              <a:t>Si ingresa, vive o deja un centro de atención a largo plazo, como un asilo de ancianos.</a:t>
            </a:r>
          </a:p>
          <a:p>
            <a:pPr marL="188138" lvl="1" indent="-188138" defTabSz="966529">
              <a:lnSpc>
                <a:spcPct val="120000"/>
              </a:lnSpc>
              <a:spcBef>
                <a:spcPts val="634"/>
              </a:spcBef>
              <a:buFont typeface="Wingdings" panose="05000000000000000000" pitchFamily="2" charset="2"/>
              <a:buChar char="§"/>
              <a:defRPr/>
            </a:pPr>
            <a:r>
              <a:rPr lang="es-US" dirty="0">
                <a:solidFill>
                  <a:prstClr val="black"/>
                </a:solidFill>
              </a:rPr>
              <a:t>Si califica para recibir Ayuda Adicional, puede cambiar de plan una vez por trimestre en los primeros 3 trimestres del año. Si desea cambiar de plan en el cuarto trimestre, debe usar el Período de inscripción abierta (OEP). Ya no tiene un SEP continuo que le permite cambiar su plan de Medicare en cualquier momento. </a:t>
            </a:r>
          </a:p>
          <a:p>
            <a:pPr marL="188138" lvl="1" indent="-188138" defTabSz="966529">
              <a:lnSpc>
                <a:spcPct val="120000"/>
              </a:lnSpc>
              <a:spcBef>
                <a:spcPts val="634"/>
              </a:spcBef>
              <a:buFont typeface="Wingdings" panose="05000000000000000000" pitchFamily="2" charset="2"/>
              <a:buChar char="§"/>
              <a:defRPr/>
            </a:pPr>
            <a:r>
              <a:rPr lang="es-US" dirty="0">
                <a:solidFill>
                  <a:prstClr val="black"/>
                </a:solidFill>
              </a:rPr>
              <a:t>Si pertenece a un Programa Estatal de Asistencia Farmacéutica (SPAP).</a:t>
            </a:r>
          </a:p>
          <a:p>
            <a:pPr marL="188138" lvl="1" indent="-188138" defTabSz="966529">
              <a:spcBef>
                <a:spcPts val="634"/>
              </a:spcBef>
              <a:buFont typeface="Wingdings" panose="05000000000000000000" pitchFamily="2" charset="2"/>
              <a:buChar char="§"/>
              <a:defRPr/>
            </a:pPr>
            <a:r>
              <a:rPr lang="es-US" dirty="0">
                <a:solidFill>
                  <a:prstClr val="black"/>
                </a:solidFill>
              </a:rPr>
              <a:t>Si te unes o cambias a un plan que tiene una calificación de 5 estrellas.</a:t>
            </a:r>
          </a:p>
          <a:p>
            <a:pPr marL="188138" lvl="1" indent="-188138" defTabSz="966529">
              <a:spcBef>
                <a:spcPts val="634"/>
              </a:spcBef>
              <a:buFont typeface="Wingdings" panose="05000000000000000000" pitchFamily="2" charset="2"/>
              <a:buChar char="§"/>
              <a:defRPr/>
            </a:pPr>
            <a:r>
              <a:rPr lang="es-US" dirty="0">
                <a:solidFill>
                  <a:prstClr val="black"/>
                </a:solidFill>
              </a:rPr>
              <a:t>Otras ocasiones excepcionales, como, por ejemplo, si ya no clasifica para Ayuda adicional</a:t>
            </a:r>
          </a:p>
          <a:p>
            <a:endParaRPr lang="en-US" dirty="0"/>
          </a:p>
        </p:txBody>
      </p:sp>
    </p:spTree>
    <p:extLst>
      <p:ext uri="{BB962C8B-B14F-4D97-AF65-F5344CB8AC3E}">
        <p14:creationId xmlns:p14="http://schemas.microsoft.com/office/powerpoint/2010/main" val="20640574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5 brinda información sobre la Ayuda adicional (a veces denominada Subsidio por bajos ingresos o LIS) con la cobertura de medicamentos de Medicare (Parte D).</a:t>
            </a:r>
            <a:r>
              <a:rPr lang="es-US" baseline="0">
                <a:solidFill>
                  <a:prstClr val="black"/>
                </a:solidFill>
              </a:rPr>
              <a:t> Se explica lo siguiente:</a:t>
            </a:r>
          </a:p>
          <a:p>
            <a:pPr marL="119114" indent="-119114" defTabSz="966529">
              <a:spcBef>
                <a:spcPts val="634"/>
              </a:spcBef>
              <a:defRPr/>
            </a:pPr>
            <a:r>
              <a:rPr lang="es-US">
                <a:solidFill>
                  <a:prstClr val="black"/>
                </a:solidFill>
              </a:rPr>
              <a:t>¿Qué es la Ayuda Adicional?</a:t>
            </a:r>
          </a:p>
          <a:p>
            <a:pPr marL="119114" indent="-119114" defTabSz="966529">
              <a:spcBef>
                <a:spcPts val="634"/>
              </a:spcBef>
              <a:defRPr/>
            </a:pPr>
            <a:r>
              <a:rPr lang="es-US">
                <a:solidFill>
                  <a:prstClr val="black"/>
                </a:solidFill>
              </a:rPr>
              <a:t>Cómo calificar (límites de ingreso y recursos)</a:t>
            </a:r>
          </a:p>
          <a:p>
            <a:pPr marL="119114" indent="-119114" defTabSz="966529">
              <a:spcBef>
                <a:spcPts val="634"/>
              </a:spcBef>
              <a:defRPr/>
            </a:pPr>
            <a:r>
              <a:rPr lang="es-US">
                <a:solidFill>
                  <a:prstClr val="black"/>
                </a:solidFill>
              </a:rPr>
              <a:t>Inscripción</a:t>
            </a:r>
          </a:p>
          <a:p>
            <a:pPr marL="119114" indent="-119114" defTabSz="966529">
              <a:spcBef>
                <a:spcPts val="634"/>
              </a:spcBef>
              <a:defRPr/>
            </a:pPr>
            <a:r>
              <a:rPr lang="es-US">
                <a:solidFill>
                  <a:prstClr val="black"/>
                </a:solidFill>
              </a:rPr>
              <a:t>Continuidad de la elegibilidad</a:t>
            </a:r>
          </a:p>
          <a:p>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spcBef>
                <a:spcPts val="634"/>
              </a:spcBef>
              <a:buNone/>
            </a:pPr>
            <a:r>
              <a:rPr lang="es-US" dirty="0">
                <a:solidFill>
                  <a:prstClr val="black"/>
                </a:solidFill>
              </a:rPr>
              <a:t>Si tiene ingresos y recursos limitados, es posible que obtenga ayuda adicional para pagar sus costos de medicamentos de Medicare. Ayuda adicional también se denomina subsidio por bajos ingresos (LIS). Obtener “Ayuda Adicional” significa que Medicare le ayuda a pagar su prima mensual por la cobertura de medicamentos de Medicare y cualquier deducible anual, </a:t>
            </a:r>
            <a:r>
              <a:rPr lang="es-US" dirty="0" err="1">
                <a:solidFill>
                  <a:prstClr val="black"/>
                </a:solidFill>
              </a:rPr>
              <a:t>coseguro</a:t>
            </a:r>
            <a:r>
              <a:rPr lang="es-US" dirty="0">
                <a:solidFill>
                  <a:prstClr val="black"/>
                </a:solidFill>
              </a:rPr>
              <a:t> y copagos. </a:t>
            </a:r>
          </a:p>
          <a:p>
            <a:pPr marL="0" indent="0">
              <a:spcBef>
                <a:spcPts val="634"/>
              </a:spcBef>
              <a:buNone/>
            </a:pPr>
            <a:r>
              <a:rPr lang="es-US" dirty="0">
                <a:solidFill>
                  <a:prstClr val="black"/>
                </a:solidFill>
              </a:rPr>
              <a:t>Aquellas personas con ingresos y recursos muy bajos no pagarán primas ni deducible y sus copagos serán pequeños o no los tendrá. Si tiene ingresos y recursos no tan bajos, tendrá un deducible reducido y pagará un poco más de su bolsillo.</a:t>
            </a:r>
          </a:p>
          <a:p>
            <a:pPr marL="0" indent="0">
              <a:spcBef>
                <a:spcPts val="634"/>
              </a:spcBef>
              <a:buNone/>
            </a:pPr>
            <a:r>
              <a:rPr lang="es-US" dirty="0">
                <a:solidFill>
                  <a:prstClr val="black"/>
                </a:solidFill>
              </a:rPr>
              <a:t>Si califica para recibir Ayuda adicional no tendrá brecha de cobertura ni multas por inscripción tardía. Además, si recibe Ayuda Adicional y alcanza el límite de cobertura catastrófica ($6,550 en 2021), generalmente no pagará nada por los medicamentos cubiertos durante el resto del año. También tendrá un Período de Inscripción Especial (SEP) y podrá cambiar de plan una vez por trimestre calendario durante los primeros 9 meses de cada año. El plan nuevo entrará en vigor el primer día del mes siguiente. </a:t>
            </a:r>
          </a:p>
          <a:p>
            <a:pPr marL="0" indent="0">
              <a:spcBef>
                <a:spcPts val="634"/>
              </a:spcBef>
              <a:buNone/>
            </a:pPr>
            <a:r>
              <a:rPr lang="es-US" b="1" dirty="0">
                <a:solidFill>
                  <a:prstClr val="black"/>
                </a:solidFill>
              </a:rPr>
              <a:t>NOTA</a:t>
            </a:r>
            <a:r>
              <a:rPr lang="es-US" dirty="0">
                <a:solidFill>
                  <a:prstClr val="black"/>
                </a:solidFill>
              </a:rPr>
              <a:t>: Los residentes de territorios estadounidenses no son elegibles para recibir Ayuda Adicional. Cada uno de los territorios ayuda a sus propios residentes con los costos de medicamentos de Medicare. Esta ayuda es en general para los residentes que califican para tener Medicaid y estén inscritos. Esta asistencia no es la misma que la Ayuda Adicional. </a:t>
            </a:r>
          </a:p>
          <a:p>
            <a:endParaRPr lang="en-US" dirty="0"/>
          </a:p>
        </p:txBody>
      </p:sp>
    </p:spTree>
    <p:extLst>
      <p:ext uri="{BB962C8B-B14F-4D97-AF65-F5344CB8AC3E}">
        <p14:creationId xmlns:p14="http://schemas.microsoft.com/office/powerpoint/2010/main" val="653587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23653"/>
          </a:xfrm>
        </p:spPr>
        <p:txBody>
          <a:bodyPr/>
          <a:lstStyle/>
          <a:p>
            <a:pPr marL="0" indent="0" defTabSz="966529">
              <a:spcBef>
                <a:spcPts val="634"/>
              </a:spcBef>
              <a:buNone/>
              <a:defRPr/>
            </a:pPr>
            <a:r>
              <a:rPr lang="es-US" dirty="0">
                <a:solidFill>
                  <a:prstClr val="black"/>
                </a:solidFill>
              </a:rPr>
              <a:t>Usted califica automáticamente para recibir Ayuda adicional (y no necesita solicitarla) si tiene Medicare y obtiene cobertura completa de Medicaid (a veces denominada “doble completa”), beneficios de Seguridad de Ingreso Suplementario (SSI) o ayuda de Medicaid para pagar sus primas de Medicare (Programas de Ahorros de Medicare; en ocasiones denominado "parcial doble"). </a:t>
            </a:r>
          </a:p>
          <a:p>
            <a:pPr marL="0" indent="0" defTabSz="966529">
              <a:spcBef>
                <a:spcPts val="634"/>
              </a:spcBef>
              <a:buNone/>
              <a:defRPr/>
            </a:pPr>
            <a:r>
              <a:rPr lang="es-US" dirty="0">
                <a:solidFill>
                  <a:prstClr val="black"/>
                </a:solidFill>
              </a:rPr>
              <a:t>Si no cumple con algunas de estas condiciones, es posible que califique para recibir Ayuda adicional, pero tendrá que iniciar una solicitud para obtenerla. Si piensa que califica, pero no está seguro, debería iniciar la solicitud de todas maneras. Puede solicitar Ayuda adicional en cualquier momento y, si se le niega, puede volver a solicitarla si cambian las circunstancias. La elegibilidad para la Ayuda adicional puede ser determinada por el Seguro Social o la oficina estatal de Asistencia Médica (Medicaid). </a:t>
            </a:r>
          </a:p>
          <a:p>
            <a:pPr marL="0" indent="0" defTabSz="966529">
              <a:spcBef>
                <a:spcPts val="634"/>
              </a:spcBef>
              <a:buNone/>
              <a:defRPr/>
            </a:pPr>
            <a:r>
              <a:rPr lang="es-US" dirty="0">
                <a:solidFill>
                  <a:prstClr val="black"/>
                </a:solidFill>
              </a:rPr>
              <a:t>Puede solicitar la Ayuda adicional de la siguiente manera:</a:t>
            </a:r>
          </a:p>
          <a:p>
            <a:pPr marL="122495" lvl="1" indent="-122495" defTabSz="966529">
              <a:spcBef>
                <a:spcPts val="634"/>
              </a:spcBef>
              <a:buFont typeface="Wingdings" panose="05000000000000000000" pitchFamily="2" charset="2"/>
              <a:buChar char="§"/>
              <a:defRPr/>
            </a:pPr>
            <a:r>
              <a:rPr lang="es-US" dirty="0">
                <a:solidFill>
                  <a:prstClr val="black"/>
                </a:solidFill>
              </a:rPr>
              <a:t>Solicitud en línea en </a:t>
            </a:r>
            <a:r>
              <a:rPr lang="es-US" dirty="0">
                <a:solidFill>
                  <a:prstClr val="black"/>
                </a:solidFill>
                <a:hlinkClick r:id="rId3"/>
              </a:rPr>
              <a:t>socialsecurity.gov/</a:t>
            </a:r>
            <a:r>
              <a:rPr lang="es-US" dirty="0" err="1">
                <a:solidFill>
                  <a:prstClr val="black"/>
                </a:solidFill>
                <a:hlinkClick r:id="rId3"/>
              </a:rPr>
              <a:t>benefits</a:t>
            </a:r>
            <a:r>
              <a:rPr lang="es-US" dirty="0">
                <a:solidFill>
                  <a:prstClr val="black"/>
                </a:solidFill>
                <a:hlinkClick r:id="rId3"/>
              </a:rPr>
              <a:t>/medicare/</a:t>
            </a:r>
            <a:r>
              <a:rPr lang="es-US" dirty="0" err="1">
                <a:solidFill>
                  <a:prstClr val="black"/>
                </a:solidFill>
                <a:hlinkClick r:id="rId3"/>
              </a:rPr>
              <a:t>prescriptionhelp</a:t>
            </a:r>
            <a:r>
              <a:rPr lang="es-US" dirty="0">
                <a:solidFill>
                  <a:prstClr val="black"/>
                </a:solidFill>
              </a:rPr>
              <a:t>.</a:t>
            </a:r>
          </a:p>
          <a:p>
            <a:pPr marL="122495" lvl="1" indent="-122495" defTabSz="966529">
              <a:spcBef>
                <a:spcPts val="634"/>
              </a:spcBef>
              <a:buFont typeface="Wingdings" panose="05000000000000000000" pitchFamily="2" charset="2"/>
              <a:buChar char="§"/>
              <a:defRPr/>
            </a:pPr>
            <a:r>
              <a:rPr lang="es-US" dirty="0">
                <a:solidFill>
                  <a:prstClr val="black"/>
                </a:solidFill>
              </a:rPr>
              <a:t>Completar una solicitud en papel que puede obtener llamando al Seguro Social al 1-800-772-1213; TTY: 1-800- 325-0778</a:t>
            </a:r>
          </a:p>
          <a:p>
            <a:pPr marL="122495" lvl="1" indent="-122495" defTabSz="966529">
              <a:spcBef>
                <a:spcPts val="634"/>
              </a:spcBef>
              <a:buFont typeface="Wingdings" panose="05000000000000000000" pitchFamily="2" charset="2"/>
              <a:buChar char="§"/>
              <a:defRPr/>
            </a:pPr>
            <a:r>
              <a:rPr lang="es-US" dirty="0">
                <a:solidFill>
                  <a:prstClr val="black"/>
                </a:solidFill>
              </a:rPr>
              <a:t>Solicitud a través de su oficina estatal de Asistencia Médica (Medicaid)</a:t>
            </a:r>
          </a:p>
          <a:p>
            <a:pPr marL="124139" indent="-124139" defTabSz="966529">
              <a:spcBef>
                <a:spcPts val="634"/>
              </a:spcBef>
              <a:defRPr/>
            </a:pPr>
            <a:r>
              <a:rPr lang="es-US" dirty="0">
                <a:solidFill>
                  <a:prstClr val="black"/>
                </a:solidFill>
              </a:rPr>
              <a:t>Trabajar con una organización local, como un Programa Estatal de Asistencia sobre Seguros de Salud (SHIP) </a:t>
            </a:r>
          </a:p>
          <a:p>
            <a:pPr marL="0" indent="0" defTabSz="966529">
              <a:spcBef>
                <a:spcPts val="634"/>
              </a:spcBef>
              <a:buNone/>
              <a:defRPr/>
            </a:pPr>
            <a:r>
              <a:rPr lang="es-US" dirty="0">
                <a:solidFill>
                  <a:prstClr val="black"/>
                </a:solidFill>
              </a:rPr>
              <a:t>Puede presentar su solicitud, o alguien con la autoridad (como con el poder notarial) para actuar en su nombre puede presentar su solicitud, o puede pedirle a otra persona que lo ayude a presentar su solicitud.</a:t>
            </a:r>
          </a:p>
          <a:p>
            <a:pPr marL="0" indent="0" defTabSz="966529">
              <a:spcBef>
                <a:spcPts val="634"/>
              </a:spcBef>
              <a:buNone/>
              <a:defRPr/>
            </a:pPr>
            <a:r>
              <a:rPr lang="es-US" dirty="0">
                <a:solidFill>
                  <a:prstClr val="black"/>
                </a:solidFill>
              </a:rPr>
              <a:t>Si solicita Ayuda adicional, el Seguro Social también transmitirá los datos de su solicitud a la oficina de Asistencia Médica Estatal (Medicaid) para iniciar una solicitud para un Programa de Ahorros de Medicare, que puede ayudarlo a pagar sus primas de Medicare. </a:t>
            </a:r>
          </a:p>
          <a:p>
            <a:endParaRPr lang="en-US" dirty="0"/>
          </a:p>
        </p:txBody>
      </p:sp>
    </p:spTree>
    <p:extLst>
      <p:ext uri="{BB962C8B-B14F-4D97-AF65-F5344CB8AC3E}">
        <p14:creationId xmlns:p14="http://schemas.microsoft.com/office/powerpoint/2010/main" val="1439562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Puede recibir Ayuda adicional si tiene Medicare, obtiene ingresos por debajo del 150% del nivel federal de pobreza (FPI) y tiene recursos limitados como se muestra en la diapositiva para 2021. Si está casado y convive con su cónyuge, ambos ingresos y recursos cuentan, incluso si solo uno de los dos solicita la Ayuda adicional. Si está casado y no convive con su cónyuge cuando se postula, solo contarán sus ingresos y recursos propios. Los ingresos se comparan con el FPL para una persona sola o para una persona casada, según corresponda. Si usted o su cónyuge conviven con personas a cargo que dependen de usted(es) para por lo menos la mitad de su sustento, también se tendrá en cuenta. Esto significa que un abuelo que cría a sus nietos puede calificar, pero la misma persona podría no calificar como individuo que vive solo. </a:t>
            </a:r>
          </a:p>
          <a:p>
            <a:pPr marL="0" indent="0" defTabSz="966529">
              <a:spcBef>
                <a:spcPts val="634"/>
              </a:spcBef>
              <a:buNone/>
              <a:defRPr/>
            </a:pPr>
            <a:r>
              <a:rPr lang="es-US" dirty="0">
                <a:solidFill>
                  <a:prstClr val="black"/>
                </a:solidFill>
              </a:rPr>
              <a:t>Solo 2 tipos de recursos se utilizan para comprobar si usted es elegible para Ayuda adicional:</a:t>
            </a:r>
          </a:p>
          <a:p>
            <a:pPr marL="181178" indent="-181178" defTabSz="966529">
              <a:spcBef>
                <a:spcPts val="634"/>
              </a:spcBef>
              <a:defRPr/>
            </a:pPr>
            <a:r>
              <a:rPr lang="es-US" dirty="0">
                <a:solidFill>
                  <a:prstClr val="black"/>
                </a:solidFill>
              </a:rPr>
              <a:t>Recursos líquidos (como cuentas de ahorros, acciones, bonos y otros activos que pueden cambiarse por dinero en efectivo dentro de un lapso de 20 días) </a:t>
            </a:r>
          </a:p>
          <a:p>
            <a:pPr marL="181178" indent="-181178" defTabSz="966529">
              <a:spcBef>
                <a:spcPts val="634"/>
              </a:spcBef>
              <a:defRPr/>
            </a:pPr>
            <a:r>
              <a:rPr lang="es-US" dirty="0">
                <a:solidFill>
                  <a:prstClr val="black"/>
                </a:solidFill>
              </a:rPr>
              <a:t>Bienes inmuebles, sin incluir su vivienda familiar o el terreno sobre el que está construido su hogar</a:t>
            </a:r>
          </a:p>
          <a:p>
            <a:pPr marL="0" indent="0" defTabSz="966529">
              <a:spcBef>
                <a:spcPts val="634"/>
              </a:spcBef>
              <a:buNone/>
              <a:defRPr/>
            </a:pPr>
            <a:r>
              <a:rPr lang="es-US" dirty="0">
                <a:solidFill>
                  <a:prstClr val="black"/>
                </a:solidFill>
              </a:rPr>
              <a:t>Algunos artículos como anillos de boda y reliquias familiares no se tienen en cuenta cuando se trata de determinar si califica para la Ayuda adicional. </a:t>
            </a:r>
          </a:p>
          <a:p>
            <a:pPr marL="0" indent="0" defTabSz="966529">
              <a:spcBef>
                <a:spcPts val="634"/>
              </a:spcBef>
              <a:buNone/>
              <a:defRPr/>
            </a:pPr>
            <a:r>
              <a:rPr lang="es-US" b="1" dirty="0">
                <a:solidFill>
                  <a:prstClr val="black"/>
                </a:solidFill>
              </a:rPr>
              <a:t>NOTA</a:t>
            </a:r>
            <a:r>
              <a:rPr lang="es-US" dirty="0">
                <a:solidFill>
                  <a:prstClr val="black"/>
                </a:solidFill>
              </a:rPr>
              <a:t>: Los niveles de ingresos y recursos enumerados son para 2021 y pueden cambiar cada año. Los niveles de ingresos son superiores si usted vive en Alaska o Hawái, si su cónyuge paga por lo menos la mitad de la manutención de familiares dependientes que viven con usted o si usted trabaja. Los límites de recursos actualizados se suelen actualizar cada otoño para el siguiente año calendario. Visite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/lis-memo.pdf</a:t>
            </a:r>
            <a:r>
              <a:rPr lang="es-US" dirty="0">
                <a:solidFill>
                  <a:prstClr val="black"/>
                </a:solidFill>
              </a:rPr>
              <a:t> para el Memorando de límite de recursos y costos compartidos de 2021. Los límites de ingresos actualizados generalmente se publican cada primavera para el mismo año calendario. </a:t>
            </a:r>
          </a:p>
          <a:p>
            <a:pPr marL="0" indent="0">
              <a:spcBef>
                <a:spcPts val="634"/>
              </a:spcBef>
              <a:buNone/>
            </a:pPr>
            <a:r>
              <a:rPr lang="es-US" b="1" dirty="0">
                <a:solidFill>
                  <a:prstClr val="black"/>
                </a:solidFill>
              </a:rPr>
              <a:t>Fuente</a:t>
            </a:r>
            <a:r>
              <a:rPr lang="es-US" dirty="0">
                <a:solidFill>
                  <a:prstClr val="black"/>
                </a:solidFill>
              </a:rPr>
              <a:t>: Pautas de pobreza del Departamento de Salud y Servicios Humanos de EE. UU. (HHS) para 2021: </a:t>
            </a:r>
            <a:r>
              <a:rPr lang="es-US" dirty="0">
                <a:solidFill>
                  <a:prstClr val="black"/>
                </a:solidFill>
                <a:hlinkClick r:id="rId4"/>
              </a:rPr>
              <a:t>aspe.hhs.gov/</a:t>
            </a:r>
            <a:r>
              <a:rPr lang="es-US" dirty="0" err="1">
                <a:solidFill>
                  <a:prstClr val="black"/>
                </a:solidFill>
                <a:hlinkClick r:id="rId4"/>
              </a:rPr>
              <a:t>poverty-guidelines</a:t>
            </a:r>
            <a:endParaRPr lang="es-US" dirty="0">
              <a:solidFill>
                <a:prstClr val="black"/>
              </a:solidFill>
              <a:hlinkClick r:id="rId4"/>
            </a:endParaRPr>
          </a:p>
          <a:p>
            <a:pPr marL="0" indent="0">
              <a:spcBef>
                <a:spcPts val="634"/>
              </a:spcBef>
              <a:buNone/>
            </a:pPr>
            <a:endParaRPr lang="en-US" dirty="0">
              <a:solidFill>
                <a:prstClr val="black"/>
              </a:solidFill>
              <a:hlinkClick r:id="rId5"/>
            </a:endParaRP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434555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montos de copago varían si usted califica para Ayuda adicional de acuerdo con lo siguiente:</a:t>
            </a:r>
          </a:p>
          <a:p>
            <a:pPr marL="181178" indent="-181178" defTabSz="966529">
              <a:spcBef>
                <a:spcPts val="634"/>
              </a:spcBef>
              <a:defRPr/>
            </a:pPr>
            <a:r>
              <a:rPr lang="es-US" dirty="0">
                <a:solidFill>
                  <a:prstClr val="black"/>
                </a:solidFill>
              </a:rPr>
              <a:t>Si usted vive en una institución (por ejemplo, un asilo de ancianos), no paga un copago.</a:t>
            </a:r>
          </a:p>
          <a:p>
            <a:pPr marL="181178" indent="-181178" defTabSz="966529">
              <a:spcBef>
                <a:spcPts val="634"/>
              </a:spcBef>
              <a:defRPr/>
            </a:pPr>
            <a:r>
              <a:rPr lang="es-US" dirty="0">
                <a:solidFill>
                  <a:prstClr val="black"/>
                </a:solidFill>
              </a:rPr>
              <a:t>Si recibe servicios basados en el hogar y la comunidad, no paga un copago</a:t>
            </a:r>
          </a:p>
          <a:p>
            <a:pPr marL="181178" indent="-181178" defTabSz="966529">
              <a:spcBef>
                <a:spcPts val="634"/>
              </a:spcBef>
              <a:defRPr/>
            </a:pPr>
            <a:r>
              <a:rPr lang="es-US" dirty="0">
                <a:solidFill>
                  <a:prstClr val="black"/>
                </a:solidFill>
              </a:rPr>
              <a:t>Si su ingreso es de hasta el 100% del FPL en 2021, usted paga $1.30 por un medicamento genérico (o medicamento de marca tratada como genérico), o $4.00 por medicamentos de marca cubiertos.</a:t>
            </a:r>
          </a:p>
          <a:p>
            <a:pPr marL="181178" indent="-181178" defTabSz="966529">
              <a:spcBef>
                <a:spcPts val="634"/>
              </a:spcBef>
              <a:defRPr/>
            </a:pPr>
            <a:r>
              <a:rPr lang="es-US" dirty="0">
                <a:solidFill>
                  <a:prstClr val="black"/>
                </a:solidFill>
              </a:rPr>
              <a:t>Si sus ingresos están entre el 100% y el 135% del FPL en 2021, usted paga $3.70 por un medicamento genérico (o medicamento de marca tratada como genérico), o $9.20 por medicamentos de marca cubiertos.</a:t>
            </a:r>
          </a:p>
          <a:p>
            <a:pPr marL="181178" indent="-181178" defTabSz="966529">
              <a:spcBef>
                <a:spcPts val="634"/>
              </a:spcBef>
              <a:defRPr/>
            </a:pPr>
            <a:r>
              <a:rPr lang="es-US" dirty="0">
                <a:solidFill>
                  <a:prstClr val="black"/>
                </a:solidFill>
              </a:rPr>
              <a:t>Si usted obtiene Ayuda Adicional parcial en 2021, paga un deducible de $92 y paga 15% por cada medicamento cubierto.</a:t>
            </a:r>
          </a:p>
          <a:p>
            <a:pPr marL="0" indent="0" defTabSz="966529">
              <a:spcBef>
                <a:spcPts val="634"/>
              </a:spcBef>
              <a:buNone/>
              <a:defRPr/>
            </a:pPr>
            <a:r>
              <a:rPr lang="es-US" dirty="0">
                <a:solidFill>
                  <a:prstClr val="black"/>
                </a:solidFill>
              </a:rPr>
              <a:t>Para ver el memorando de los CMS "Límites de recursos y costos compartidos de 2021 para el subsidio de bajos ingresos (LIS)", visite </a:t>
            </a:r>
            <a:r>
              <a:rPr lang="es-US" dirty="0">
                <a:solidFill>
                  <a:prstClr val="black"/>
                </a:solidFill>
                <a:hlinkClick r:id="rId3"/>
              </a:rPr>
              <a:t>CMS.gov/files/</a:t>
            </a:r>
            <a:r>
              <a:rPr lang="es-US" dirty="0" err="1">
                <a:solidFill>
                  <a:prstClr val="black"/>
                </a:solidFill>
                <a:hlinkClick r:id="rId3"/>
              </a:rPr>
              <a:t>document</a:t>
            </a:r>
            <a:r>
              <a:rPr lang="es-US" dirty="0">
                <a:solidFill>
                  <a:prstClr val="black"/>
                </a:solidFill>
                <a:hlinkClick r:id="rId3"/>
              </a:rPr>
              <a:t>/2021-lis-resource-limits-memo.pdf</a:t>
            </a:r>
            <a:r>
              <a:rPr lang="es-US" dirty="0">
                <a:solidFill>
                  <a:prstClr val="black"/>
                </a:solidFill>
              </a:rPr>
              <a:t>.</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4274376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Los CMS utilizan datos estatales de Medicaid para identificar a las personas con Medicare que tienen beneficios completos de Medicaid y a las personas que obtienen ayuda a partir de su programa estatal de Medicaid pagando sus primas de Medicare (en un Programa de Ahorros Medicare). </a:t>
            </a:r>
          </a:p>
          <a:p>
            <a:pPr marL="0" indent="0" defTabSz="966529">
              <a:spcBef>
                <a:spcPts val="634"/>
              </a:spcBef>
              <a:buNone/>
              <a:defRPr/>
            </a:pPr>
            <a:r>
              <a:rPr lang="es-US" dirty="0">
                <a:solidFill>
                  <a:prstClr val="black"/>
                </a:solidFill>
              </a:rPr>
              <a:t>Cada mes, CMS identifica y procesa nuevas inscripciones automáticas y facilitadas (ver la siguiente diapositiva). CMS elige los planes al azar de aquellos con primas iguales o inferiores al monto del subsidio regional para primas de bajos ingresos, de modo que no pagará una prima si reúne los requisitos para la Ayuda Adicional completa. Si califica para Ayuda adicional, pagará una prima reducida o ninguna prima. </a:t>
            </a:r>
          </a:p>
          <a:p>
            <a:pPr marL="0" indent="0" defTabSz="966529">
              <a:spcBef>
                <a:spcPts val="634"/>
              </a:spcBef>
              <a:buNone/>
              <a:defRPr/>
            </a:pPr>
            <a:r>
              <a:rPr lang="es-US" dirty="0">
                <a:solidFill>
                  <a:prstClr val="black"/>
                </a:solidFill>
              </a:rPr>
              <a:t>Si tiene Medicare y beneficios completos de Medicaid y no elige el plan de medicamentos de Medicare ni se une a él por su cuenta, CMS lo inscribirá automáticamente en un plan que entrará en vigor desde el primer día en que tuvo Medicare y Medicaid en conjunto. Recibirá una notificación amarilla de inscripción automática con el nombre del plan que se le ha asignado. </a:t>
            </a:r>
          </a:p>
          <a:p>
            <a:pPr marL="0" indent="0" defTabSz="966529">
              <a:spcBef>
                <a:spcPts val="634"/>
              </a:spcBef>
              <a:buNone/>
              <a:defRPr/>
            </a:pPr>
            <a:r>
              <a:rPr lang="es-US" dirty="0">
                <a:solidFill>
                  <a:prstClr val="black"/>
                </a:solidFill>
              </a:rPr>
              <a:t>Otras personas que califican para la Ayuda adicional se inscribirán en un plan de medicamentos de Medicare. </a:t>
            </a:r>
          </a:p>
          <a:p>
            <a:pPr marL="0" lvl="0" indent="0" defTabSz="966529">
              <a:spcBef>
                <a:spcPts val="634"/>
              </a:spcBef>
              <a:buNone/>
              <a:defRPr/>
            </a:pPr>
            <a:r>
              <a:rPr lang="es-US" dirty="0">
                <a:solidFill>
                  <a:prstClr val="black"/>
                </a:solidFill>
              </a:rPr>
              <a:t>Para obtener más información y ver una muestra, visite </a:t>
            </a:r>
            <a:r>
              <a:rPr lang="es-US" dirty="0">
                <a:solidFill>
                  <a:prstClr val="black"/>
                </a:solidFill>
                <a:hlinkClick r:id="rId3"/>
              </a:rPr>
              <a:t>Medicare.gov/</a:t>
            </a:r>
            <a:r>
              <a:rPr lang="es-US" dirty="0" err="1">
                <a:solidFill>
                  <a:prstClr val="black"/>
                </a:solidFill>
                <a:hlinkClick r:id="rId3"/>
              </a:rPr>
              <a:t>forms-help-resources</a:t>
            </a:r>
            <a:r>
              <a:rPr lang="es-US" dirty="0">
                <a:solidFill>
                  <a:prstClr val="black"/>
                </a:solidFill>
                <a:hlinkClick r:id="rId3"/>
              </a:rPr>
              <a:t>/mail-</a:t>
            </a:r>
            <a:r>
              <a:rPr lang="es-US" dirty="0" err="1">
                <a:solidFill>
                  <a:prstClr val="black"/>
                </a:solidFill>
                <a:hlinkClick r:id="rId3"/>
              </a:rPr>
              <a:t>you</a:t>
            </a:r>
            <a:r>
              <a:rPr lang="es-US" dirty="0">
                <a:solidFill>
                  <a:prstClr val="black"/>
                </a:solidFill>
                <a:hlinkClick r:id="rId3"/>
              </a:rPr>
              <a:t>-</a:t>
            </a:r>
            <a:r>
              <a:rPr lang="es-US" dirty="0" err="1">
                <a:solidFill>
                  <a:prstClr val="black"/>
                </a:solidFill>
                <a:hlinkClick r:id="rId3"/>
              </a:rPr>
              <a:t>get</a:t>
            </a:r>
            <a:r>
              <a:rPr lang="es-US" dirty="0">
                <a:solidFill>
                  <a:prstClr val="black"/>
                </a:solidFill>
                <a:hlinkClick r:id="rId3"/>
              </a:rPr>
              <a:t>-</a:t>
            </a:r>
            <a:r>
              <a:rPr lang="es-US" dirty="0" err="1">
                <a:solidFill>
                  <a:prstClr val="black"/>
                </a:solidFill>
                <a:hlinkClick r:id="rId3"/>
              </a:rPr>
              <a:t>about</a:t>
            </a:r>
            <a:r>
              <a:rPr lang="es-US" dirty="0">
                <a:solidFill>
                  <a:prstClr val="black"/>
                </a:solidFill>
                <a:hlinkClick r:id="rId3"/>
              </a:rPr>
              <a:t>-medicare/</a:t>
            </a:r>
            <a:r>
              <a:rPr lang="es-US" dirty="0" err="1">
                <a:solidFill>
                  <a:prstClr val="black"/>
                </a:solidFill>
                <a:hlinkClick r:id="rId3"/>
              </a:rPr>
              <a:t>auto-enrollment-notice</a:t>
            </a:r>
            <a:r>
              <a:rPr lang="es-US" dirty="0">
                <a:solidFill>
                  <a:prstClr val="black"/>
                </a:solidFill>
              </a:rPr>
              <a:t>.</a:t>
            </a:r>
          </a:p>
          <a:p>
            <a:pPr marL="0" lvl="0" indent="0" defTabSz="966529">
              <a:spcBef>
                <a:spcPts val="634"/>
              </a:spcBef>
              <a:buNone/>
              <a:defRPr/>
            </a:pPr>
            <a:endParaRPr lang="en-US" dirty="0">
              <a:solidFill>
                <a:prstClr val="black"/>
              </a:solidFill>
            </a:endParaRP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191370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470313"/>
          </a:xfrm>
        </p:spPr>
        <p:txBody>
          <a:bodyPr/>
          <a:lstStyle/>
          <a:p>
            <a:pPr marL="0" indent="0" defTabSz="966529">
              <a:spcBef>
                <a:spcPts val="634"/>
              </a:spcBef>
              <a:buNone/>
              <a:defRPr/>
            </a:pPr>
            <a:r>
              <a:rPr lang="es-US" sz="1100" dirty="0">
                <a:solidFill>
                  <a:prstClr val="black"/>
                </a:solidFill>
              </a:rPr>
              <a:t>La Parte B cubre medicamentos limitados para pacientes ambulatorios. El plan no cubre la mayoría de los medicamentos que usted obtiene en la farmacia. Prácticamente todos los medicamentos cubiertos por la Parte B se incluyen en estas categorías:</a:t>
            </a:r>
          </a:p>
          <a:p>
            <a:pPr marL="181178" indent="-181178" defTabSz="966529">
              <a:spcBef>
                <a:spcPts val="634"/>
              </a:spcBef>
              <a:defRPr/>
            </a:pPr>
            <a:r>
              <a:rPr lang="es-US" sz="1100" dirty="0">
                <a:solidFill>
                  <a:prstClr val="black"/>
                </a:solidFill>
              </a:rPr>
              <a:t>La mayoría de los medicamentos inyectables e infusibles que no suelen ser autoadministrados y que se obtienen de forma ambulatoria, como el consultorio de un médico. Por ejemplo, un proveedor administra un medicamento inyectable que se usa para tratar la anemia al mismo tiempo que la quimioterapia o los medicamentos inyectables para la osteoporosis. Sin embargo, si la inyección suele autoadministrarse (como </a:t>
            </a:r>
            <a:r>
              <a:rPr lang="es-US" sz="1100" dirty="0" err="1">
                <a:solidFill>
                  <a:prstClr val="black"/>
                </a:solidFill>
              </a:rPr>
              <a:t>Imitrex</a:t>
            </a:r>
            <a:r>
              <a:rPr lang="es-US" sz="1100" dirty="0">
                <a:solidFill>
                  <a:prstClr val="black"/>
                </a:solidFill>
              </a:rPr>
              <a:t>® para las migrañas) o no se aplica como parte de la atención médica, no está cubierta por la Parte B. </a:t>
            </a:r>
          </a:p>
          <a:p>
            <a:pPr marL="181178" indent="-181178" defTabSz="966529">
              <a:spcBef>
                <a:spcPts val="634"/>
              </a:spcBef>
              <a:defRPr/>
            </a:pPr>
            <a:r>
              <a:rPr lang="es-US" sz="1100" dirty="0">
                <a:solidFill>
                  <a:prstClr val="black"/>
                </a:solidFill>
              </a:rPr>
              <a:t>Algunos antígenos si son preparados por un médico y administrados por una persona adecuadamente instruida (quien podría ser el paciente mismo) los administra bajo la supervisión adecuada.</a:t>
            </a:r>
          </a:p>
          <a:p>
            <a:pPr marL="181178" indent="-181178" defTabSz="966529">
              <a:spcBef>
                <a:spcPts val="634"/>
              </a:spcBef>
              <a:defRPr/>
            </a:pPr>
            <a:r>
              <a:rPr lang="es-US" sz="1100" dirty="0">
                <a:solidFill>
                  <a:prstClr val="black"/>
                </a:solidFill>
              </a:rPr>
              <a:t>Factores de coagulación de la sangre que las personas con hemofilia se inyectan.</a:t>
            </a:r>
          </a:p>
          <a:p>
            <a:pPr marL="181178" indent="-181178" defTabSz="966529">
              <a:spcBef>
                <a:spcPts val="634"/>
              </a:spcBef>
              <a:defRPr/>
            </a:pPr>
            <a:r>
              <a:rPr lang="es-US" sz="1100" dirty="0">
                <a:solidFill>
                  <a:prstClr val="black"/>
                </a:solidFill>
              </a:rPr>
              <a:t>Los medicamentos y productos biológicos utilizados para el tratamiento de la Enfermedad Renal en Etapa Terminal (ESRD) son suministrados por el centro de ESRD responsable de la atención de la persona. Por ejemplo, la Parte B cubre cualquier medicamento y agente biológico utilizado para el tratamiento de la anemia cuando lo obtiene en un centro de ESRD.</a:t>
            </a:r>
          </a:p>
          <a:p>
            <a:pPr marL="181178" indent="-181178" defTabSz="966529">
              <a:spcBef>
                <a:spcPts val="634"/>
              </a:spcBef>
              <a:defRPr/>
            </a:pPr>
            <a:r>
              <a:rPr lang="es-US" sz="1100" dirty="0">
                <a:solidFill>
                  <a:prstClr val="black"/>
                </a:solidFill>
              </a:rPr>
              <a:t>Medicamentos administrados mediante la Parte B que cubre DME (por ejemplo, nebulizador o bomba de infusión). Para obtener medicamentos cubiertos por la Parte B, elija un médico y proveedor inscrito en Medicare utilizando el Directorio de Proveedores de Medicare en </a:t>
            </a:r>
            <a:r>
              <a:rPr lang="es-US" sz="1100" dirty="0">
                <a:solidFill>
                  <a:prstClr val="black"/>
                </a:solidFill>
                <a:hlinkClick r:id="rId3"/>
              </a:rPr>
              <a:t>Medicare.gov/medical-</a:t>
            </a:r>
            <a:r>
              <a:rPr lang="es-US" sz="1100" dirty="0" err="1">
                <a:solidFill>
                  <a:prstClr val="black"/>
                </a:solidFill>
                <a:hlinkClick r:id="rId3"/>
              </a:rPr>
              <a:t>equipment</a:t>
            </a:r>
            <a:r>
              <a:rPr lang="es-US" sz="1100" dirty="0">
                <a:solidFill>
                  <a:prstClr val="black"/>
                </a:solidFill>
                <a:hlinkClick r:id="rId3"/>
              </a:rPr>
              <a:t>-</a:t>
            </a:r>
            <a:r>
              <a:rPr lang="es-US" sz="1100" dirty="0" err="1">
                <a:solidFill>
                  <a:prstClr val="black"/>
                </a:solidFill>
                <a:hlinkClick r:id="rId3"/>
              </a:rPr>
              <a:t>suppliers</a:t>
            </a:r>
            <a:r>
              <a:rPr lang="es-US" sz="1100" dirty="0">
                <a:solidFill>
                  <a:prstClr val="black"/>
                </a:solidFill>
              </a:rPr>
              <a:t> o llamando al 1-800-MEDICARE (1- 800- 633- 4227); TTY: al 1-877-486-2048. </a:t>
            </a:r>
          </a:p>
          <a:p>
            <a:pPr marL="181178" indent="-181178" defTabSz="966529">
              <a:spcBef>
                <a:spcPts val="634"/>
              </a:spcBef>
              <a:defRPr/>
            </a:pPr>
            <a:r>
              <a:rPr lang="es-US" sz="1100" dirty="0">
                <a:solidFill>
                  <a:prstClr val="black"/>
                </a:solidFill>
              </a:rPr>
              <a:t>Tres categorías de medicamentos orales con requisitos de cobertura especial de la Parte B: ciertos medicamentos orales contra el cáncer, antieméticos orales (para tratar las náuseas) e inmunosupresores (en ciertas circunstancias). </a:t>
            </a:r>
          </a:p>
          <a:p>
            <a:pPr marL="181178" indent="-181178" defTabSz="966529">
              <a:spcBef>
                <a:spcPts val="634"/>
              </a:spcBef>
              <a:defRPr/>
            </a:pPr>
            <a:r>
              <a:rPr lang="es-US" sz="1100" dirty="0">
                <a:solidFill>
                  <a:prstClr val="black"/>
                </a:solidFill>
              </a:rPr>
              <a:t>Una cantidad limitada de otros tipos de medicamentos para pacientes externos. Pueden existir diferencias regionales en las políticas de cobertura de la Parte B en casos en los que no existe una decisión de cobertura a nivel nacional. </a:t>
            </a:r>
          </a:p>
          <a:p>
            <a:pPr marL="0" indent="0" defTabSz="966529">
              <a:spcBef>
                <a:spcPts val="634"/>
              </a:spcBef>
              <a:buNone/>
              <a:defRPr/>
            </a:pPr>
            <a:r>
              <a:rPr lang="es-US" sz="1100" b="1" dirty="0">
                <a:solidFill>
                  <a:prstClr val="black"/>
                </a:solidFill>
              </a:rPr>
              <a:t>NOTA</a:t>
            </a:r>
            <a:r>
              <a:rPr lang="es-US" sz="1100" dirty="0">
                <a:solidFill>
                  <a:prstClr val="black"/>
                </a:solidFill>
              </a:rPr>
              <a:t>: Si desea obtener más detalles sobre la cobertura de medicamentos con requisitos de cobertura especial, visite el Capítulo 17 del Manual de Procesamiento de Reclamaciones de Medicare: </a:t>
            </a:r>
            <a:br>
              <a:rPr lang="es-US" sz="1100" dirty="0">
                <a:solidFill>
                  <a:prstClr val="black"/>
                </a:solidFill>
              </a:rPr>
            </a:br>
            <a:r>
              <a:rPr lang="es-US" sz="1100" dirty="0">
                <a:solidFill>
                  <a:prstClr val="black"/>
                </a:solidFill>
              </a:rPr>
              <a:t>Medicamentos y Productos Biológicos, en </a:t>
            </a:r>
            <a:r>
              <a:rPr lang="es-US" sz="1100" dirty="0">
                <a:solidFill>
                  <a:prstClr val="black"/>
                </a:solidFill>
                <a:hlinkClick r:id="rId4"/>
              </a:rPr>
              <a:t>CMS.gov/</a:t>
            </a:r>
            <a:r>
              <a:rPr lang="es-US" sz="1100" dirty="0" err="1">
                <a:solidFill>
                  <a:prstClr val="black"/>
                </a:solidFill>
                <a:hlinkClick r:id="rId4"/>
              </a:rPr>
              <a:t>Regulations</a:t>
            </a:r>
            <a:r>
              <a:rPr lang="es-US" sz="1100" dirty="0">
                <a:solidFill>
                  <a:prstClr val="black"/>
                </a:solidFill>
                <a:hlinkClick r:id="rId4"/>
              </a:rPr>
              <a:t>-and-</a:t>
            </a:r>
            <a:r>
              <a:rPr lang="es-US" sz="1100" dirty="0" err="1">
                <a:solidFill>
                  <a:prstClr val="black"/>
                </a:solidFill>
                <a:hlinkClick r:id="rId4"/>
              </a:rPr>
              <a:t>Guidance</a:t>
            </a:r>
            <a:r>
              <a:rPr lang="es-US" sz="1100" dirty="0">
                <a:solidFill>
                  <a:prstClr val="black"/>
                </a:solidFill>
                <a:hlinkClick r:id="rId4"/>
              </a:rPr>
              <a:t>/</a:t>
            </a:r>
            <a:r>
              <a:rPr lang="es-US" sz="1100" dirty="0" err="1">
                <a:solidFill>
                  <a:prstClr val="black"/>
                </a:solidFill>
                <a:hlinkClick r:id="rId4"/>
              </a:rPr>
              <a:t>Guidance</a:t>
            </a:r>
            <a:r>
              <a:rPr lang="es-US" sz="1100" dirty="0">
                <a:solidFill>
                  <a:prstClr val="black"/>
                </a:solidFill>
                <a:hlinkClick r:id="rId4"/>
              </a:rPr>
              <a:t>/</a:t>
            </a:r>
            <a:r>
              <a:rPr lang="es-US" sz="1100" dirty="0" err="1">
                <a:solidFill>
                  <a:prstClr val="black"/>
                </a:solidFill>
                <a:hlinkClick r:id="rId4"/>
              </a:rPr>
              <a:t>Manuals</a:t>
            </a:r>
            <a:r>
              <a:rPr lang="es-US" sz="1100" dirty="0">
                <a:solidFill>
                  <a:prstClr val="black"/>
                </a:solidFill>
                <a:hlinkClick r:id="rId4"/>
              </a:rPr>
              <a:t>/</a:t>
            </a:r>
            <a:r>
              <a:rPr lang="es-US" sz="1100" dirty="0" err="1">
                <a:solidFill>
                  <a:prstClr val="black"/>
                </a:solidFill>
                <a:hlinkClick r:id="rId4"/>
              </a:rPr>
              <a:t>downloads</a:t>
            </a:r>
            <a:r>
              <a:rPr lang="es-US" sz="1100" dirty="0">
                <a:solidFill>
                  <a:prstClr val="black"/>
                </a:solidFill>
                <a:hlinkClick r:id="rId4"/>
              </a:rPr>
              <a:t>/clm104c17.pdf</a:t>
            </a:r>
            <a:r>
              <a:rPr lang="es-US" sz="1100" dirty="0">
                <a:solidFill>
                  <a:prstClr val="black"/>
                </a:solidFill>
              </a:rPr>
              <a:t>.</a:t>
            </a:r>
          </a:p>
          <a:p>
            <a:pPr marL="0" indent="0">
              <a:buNone/>
            </a:pPr>
            <a:endParaRPr lang="en-US" sz="1100" dirty="0"/>
          </a:p>
        </p:txBody>
      </p:sp>
    </p:spTree>
    <p:extLst>
      <p:ext uri="{BB962C8B-B14F-4D97-AF65-F5344CB8AC3E}">
        <p14:creationId xmlns:p14="http://schemas.microsoft.com/office/powerpoint/2010/main" val="11820620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34">
              <a:spcBef>
                <a:spcPts val="634"/>
              </a:spcBef>
              <a:buNone/>
              <a:defRPr/>
            </a:pPr>
            <a:r>
              <a:rPr lang="es-US" dirty="0">
                <a:solidFill>
                  <a:prstClr val="black"/>
                </a:solidFill>
              </a:rPr>
              <a:t>Además de los datos de Medicaid, CMS también usa datos del Seguro Social para identificar a las personas que tienen Medicare y tienen derecho a beneficios de Seguridad de Ingreso Suplementario (SSI) pero no a Medicaid, o que han solicitado y calificado para recibir Ayuda adicional. </a:t>
            </a:r>
          </a:p>
          <a:p>
            <a:pPr marL="0" indent="0" defTabSz="966529">
              <a:spcBef>
                <a:spcPts val="634"/>
              </a:spcBef>
              <a:buNone/>
              <a:defRPr/>
            </a:pPr>
            <a:r>
              <a:rPr lang="es-US" dirty="0">
                <a:solidFill>
                  <a:prstClr val="black"/>
                </a:solidFill>
              </a:rPr>
              <a:t>La inscripción facilitada entra en vigor 2 meses después de que CMS recibe la notificación de que usted es elegible. Recibirá una carta de inscripción facilitada en papel verde, para una de las 2 versiones: Ayuda adicional total o parcial. Si usted califica para el subsidio completo para personas de bajos ingresos recibirá Ayuda adicional para pagar sus primas y deducibles completos en ciertos planes y tendrá un costo compartido mínimo. Si califica para el subsidio parcial de bajos ingresos recibirá Ayuda adicional y pagará primas reducidas, deducibles y costos compartidos.</a:t>
            </a:r>
          </a:p>
          <a:p>
            <a:pPr marL="0" lvl="0" indent="0" defTabSz="966529">
              <a:spcBef>
                <a:spcPts val="634"/>
              </a:spcBef>
              <a:buNone/>
              <a:defRPr/>
            </a:pPr>
            <a:r>
              <a:rPr lang="es-US" dirty="0">
                <a:solidFill>
                  <a:prstClr val="black"/>
                </a:solidFill>
              </a:rPr>
              <a:t>Para obtener más información y ver una muestra, visite </a:t>
            </a:r>
            <a:r>
              <a:rPr lang="es-US" dirty="0">
                <a:solidFill>
                  <a:prstClr val="black"/>
                </a:solidFill>
                <a:hlinkClick r:id="rId3"/>
              </a:rPr>
              <a:t>Medicare.gov/</a:t>
            </a:r>
            <a:r>
              <a:rPr lang="es-US" dirty="0" err="1">
                <a:solidFill>
                  <a:prstClr val="black"/>
                </a:solidFill>
                <a:hlinkClick r:id="rId3"/>
              </a:rPr>
              <a:t>forms-help-resources</a:t>
            </a:r>
            <a:r>
              <a:rPr lang="es-US" dirty="0">
                <a:solidFill>
                  <a:prstClr val="black"/>
                </a:solidFill>
                <a:hlinkClick r:id="rId3"/>
              </a:rPr>
              <a:t>/mail-</a:t>
            </a:r>
            <a:r>
              <a:rPr lang="es-US" dirty="0" err="1">
                <a:solidFill>
                  <a:prstClr val="black"/>
                </a:solidFill>
                <a:hlinkClick r:id="rId3"/>
              </a:rPr>
              <a:t>you</a:t>
            </a:r>
            <a:r>
              <a:rPr lang="es-US" dirty="0">
                <a:solidFill>
                  <a:prstClr val="black"/>
                </a:solidFill>
                <a:hlinkClick r:id="rId3"/>
              </a:rPr>
              <a:t>-</a:t>
            </a:r>
            <a:r>
              <a:rPr lang="es-US" dirty="0" err="1">
                <a:solidFill>
                  <a:prstClr val="black"/>
                </a:solidFill>
                <a:hlinkClick r:id="rId3"/>
              </a:rPr>
              <a:t>get</a:t>
            </a:r>
            <a:r>
              <a:rPr lang="es-US" dirty="0">
                <a:solidFill>
                  <a:prstClr val="black"/>
                </a:solidFill>
                <a:hlinkClick r:id="rId3"/>
              </a:rPr>
              <a:t>-</a:t>
            </a:r>
            <a:r>
              <a:rPr lang="es-US" dirty="0" err="1">
                <a:solidFill>
                  <a:prstClr val="black"/>
                </a:solidFill>
                <a:hlinkClick r:id="rId3"/>
              </a:rPr>
              <a:t>about</a:t>
            </a:r>
            <a:r>
              <a:rPr lang="es-US" dirty="0">
                <a:solidFill>
                  <a:prstClr val="black"/>
                </a:solidFill>
                <a:hlinkClick r:id="rId3"/>
              </a:rPr>
              <a:t>-medicare/</a:t>
            </a:r>
            <a:r>
              <a:rPr lang="es-US" dirty="0" err="1">
                <a:solidFill>
                  <a:prstClr val="black"/>
                </a:solidFill>
                <a:hlinkClick r:id="rId3"/>
              </a:rPr>
              <a:t>auto-enrollment-notice</a:t>
            </a:r>
            <a:r>
              <a:rPr lang="es-US" dirty="0">
                <a:solidFill>
                  <a:prstClr val="black"/>
                </a:solidFill>
              </a:rPr>
              <a:t>.</a:t>
            </a:r>
          </a:p>
          <a:p>
            <a:pPr marL="0" lv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2140205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52965"/>
          </a:xfrm>
        </p:spPr>
        <p:txBody>
          <a:bodyPr/>
          <a:lstStyle/>
          <a:p>
            <a:pPr marL="0" indent="0" defTabSz="966529">
              <a:spcBef>
                <a:spcPts val="634"/>
              </a:spcBef>
              <a:buNone/>
              <a:defRPr/>
            </a:pPr>
            <a:r>
              <a:rPr lang="es-US" dirty="0">
                <a:solidFill>
                  <a:prstClr val="black"/>
                </a:solidFill>
              </a:rPr>
              <a:t>El programa de transición recientemente elegible para ingresos limitados (LI NET) de Medicare está diseñado para eliminar las brechas de cobertura en personas con ingresos limitados que se trasladan a la cobertura Medicare para medicamentos. La inscripción en el programa para ingresos limitados (LI NET) de Medicare es temporaria y finaliza una vez que la persona de bajos ingresos con Medicare obtiene cobertura a través de un plan Medicare. El programa brinda cobertura en un punto de venta para personas con Ayuda adicional que aún no tienen un plan de Medicare. También brinda cobertura retroactiva a las personas que tienen cobertura completa de Medicaid o que reciben beneficios de SSI. </a:t>
            </a:r>
          </a:p>
          <a:p>
            <a:pPr marL="0" indent="0" defTabSz="966529">
              <a:spcBef>
                <a:spcPts val="634"/>
              </a:spcBef>
              <a:buNone/>
              <a:defRPr/>
            </a:pPr>
            <a:r>
              <a:rPr lang="es-US" dirty="0">
                <a:solidFill>
                  <a:prstClr val="black"/>
                </a:solidFill>
              </a:rPr>
              <a:t>El programa LI NET tiene un formulario abierto que cubre todos los medicamentos de la Parte D. Se han implementado procesos de revisión de la utilización de medicamentos para garantizar que los medicamentos se distribuyan correctamente. Cualquier farmacia que esté al día puede procesar los reclamos de medicamentos de LI NET. </a:t>
            </a:r>
          </a:p>
          <a:p>
            <a:pPr marL="0" indent="0" defTabSz="966529">
              <a:spcBef>
                <a:spcPts val="634"/>
              </a:spcBef>
              <a:buNone/>
              <a:defRPr/>
            </a:pPr>
            <a:r>
              <a:rPr lang="es-US" dirty="0">
                <a:solidFill>
                  <a:prstClr val="black"/>
                </a:solidFill>
              </a:rPr>
              <a:t>Para ser elegible para usar el programa LI NET de Medicare, debe cumplir con ciertos criterios: </a:t>
            </a:r>
          </a:p>
          <a:p>
            <a:pPr marL="181178" indent="-181178" defTabSz="966529">
              <a:spcBef>
                <a:spcPts val="634"/>
              </a:spcBef>
              <a:defRPr/>
            </a:pPr>
            <a:r>
              <a:rPr lang="es-US" dirty="0">
                <a:solidFill>
                  <a:prstClr val="black"/>
                </a:solidFill>
              </a:rPr>
              <a:t>Tenga un número de Medicare válido, que está en su tarjeta de Medicare</a:t>
            </a:r>
          </a:p>
          <a:p>
            <a:pPr marL="181178" indent="-181178" defTabSz="966529">
              <a:spcBef>
                <a:spcPts val="634"/>
              </a:spcBef>
              <a:defRPr/>
            </a:pPr>
            <a:r>
              <a:rPr lang="es-US" dirty="0">
                <a:solidFill>
                  <a:prstClr val="black"/>
                </a:solidFill>
              </a:rPr>
              <a:t>Ser elegible para la cobertura de medicamentos de Medicare (Parte D)</a:t>
            </a:r>
          </a:p>
          <a:p>
            <a:pPr marL="181178" indent="-181178" defTabSz="966529">
              <a:spcBef>
                <a:spcPts val="634"/>
              </a:spcBef>
              <a:defRPr/>
            </a:pPr>
            <a:r>
              <a:rPr lang="es-US" dirty="0">
                <a:solidFill>
                  <a:prstClr val="black"/>
                </a:solidFill>
              </a:rPr>
              <a:t>No estar inscrito en un plan de medicamentos de Medicare o tener una cobertura acreditable</a:t>
            </a:r>
          </a:p>
          <a:p>
            <a:pPr marL="181178" indent="-181178" defTabSz="966529">
              <a:spcBef>
                <a:spcPts val="634"/>
              </a:spcBef>
              <a:defRPr/>
            </a:pPr>
            <a:r>
              <a:rPr lang="es-US" dirty="0">
                <a:solidFill>
                  <a:prstClr val="black"/>
                </a:solidFill>
              </a:rPr>
              <a:t>No estar inscrito en un plan de subsidios de medicamentos para jubilados</a:t>
            </a:r>
          </a:p>
          <a:p>
            <a:pPr marL="181178" indent="-181178" defTabSz="966529">
              <a:spcBef>
                <a:spcPts val="634"/>
              </a:spcBef>
              <a:defRPr/>
            </a:pPr>
            <a:r>
              <a:rPr lang="es-US" dirty="0">
                <a:solidFill>
                  <a:prstClr val="black"/>
                </a:solidFill>
              </a:rPr>
              <a:t>No estar inscrito en un plan Medicare </a:t>
            </a:r>
            <a:r>
              <a:rPr lang="es-US" dirty="0" err="1">
                <a:solidFill>
                  <a:prstClr val="black"/>
                </a:solidFill>
              </a:rPr>
              <a:t>Advantage</a:t>
            </a:r>
            <a:r>
              <a:rPr lang="es-US" dirty="0">
                <a:solidFill>
                  <a:prstClr val="black"/>
                </a:solidFill>
              </a:rPr>
              <a:t> que no permita la inscripción asociada en un plan de medicamentos de Medicare</a:t>
            </a:r>
          </a:p>
          <a:p>
            <a:pPr marL="181178" indent="-181178" defTabSz="966529">
              <a:spcBef>
                <a:spcPts val="634"/>
              </a:spcBef>
              <a:defRPr/>
            </a:pPr>
            <a:r>
              <a:rPr lang="es-US" dirty="0">
                <a:solidFill>
                  <a:prstClr val="black"/>
                </a:solidFill>
              </a:rPr>
              <a:t>No haber rechazado la inscripción automática</a:t>
            </a:r>
          </a:p>
          <a:p>
            <a:pPr marL="181178" indent="-181178" defTabSz="966529">
              <a:spcBef>
                <a:spcPts val="634"/>
              </a:spcBef>
              <a:defRPr/>
            </a:pPr>
            <a:r>
              <a:rPr lang="es-US" dirty="0">
                <a:solidFill>
                  <a:prstClr val="black"/>
                </a:solidFill>
              </a:rPr>
              <a:t>Tener una dirección permanente en los 50 estados contiguos o en el Distrito de Columbia</a:t>
            </a:r>
          </a:p>
          <a:p>
            <a:pPr marL="0" indent="0" defTabSz="966529">
              <a:spcBef>
                <a:spcPts val="634"/>
              </a:spcBef>
              <a:buNone/>
              <a:defRPr/>
            </a:pPr>
            <a:r>
              <a:rPr lang="es-US" b="1" dirty="0">
                <a:solidFill>
                  <a:prstClr val="black"/>
                </a:solidFill>
              </a:rPr>
              <a:t>NOTA</a:t>
            </a:r>
            <a:r>
              <a:rPr lang="es-US" dirty="0">
                <a:solidFill>
                  <a:prstClr val="black"/>
                </a:solidFill>
              </a:rPr>
              <a:t>: Humana, Inc. administra el equipo de difusión de LI NET. El equipo brinda capacitación en vivo a través de seminarios web para los asesores de SHIP y los proveedores de farmacia. Para programar un seminario web o para obtener más información, envíe un correo electrónico </a:t>
            </a:r>
            <a:r>
              <a:rPr lang="es-US" dirty="0">
                <a:solidFill>
                  <a:prstClr val="black"/>
                </a:solidFill>
                <a:hlinkClick r:id="rId3"/>
              </a:rPr>
              <a:t>linetoutreach@humana.com</a:t>
            </a:r>
            <a:r>
              <a:rPr lang="es-US" dirty="0">
                <a:solidFill>
                  <a:prstClr val="black"/>
                </a:solidFill>
              </a:rPr>
              <a:t>. Visite </a:t>
            </a:r>
            <a:r>
              <a:rPr lang="es-US" dirty="0">
                <a:solidFill>
                  <a:prstClr val="black"/>
                </a:solidFill>
                <a:hlinkClick r:id="rId4"/>
              </a:rPr>
              <a:t>Humana.com/</a:t>
            </a:r>
            <a:r>
              <a:rPr lang="es-US" dirty="0" err="1">
                <a:solidFill>
                  <a:prstClr val="black"/>
                </a:solidFill>
                <a:hlinkClick r:id="rId4"/>
              </a:rPr>
              <a:t>provider</a:t>
            </a:r>
            <a:r>
              <a:rPr lang="es-US" dirty="0">
                <a:solidFill>
                  <a:prstClr val="black"/>
                </a:solidFill>
                <a:hlinkClick r:id="rId4"/>
              </a:rPr>
              <a:t>/</a:t>
            </a:r>
            <a:r>
              <a:rPr lang="es-US" dirty="0" err="1">
                <a:solidFill>
                  <a:prstClr val="black"/>
                </a:solidFill>
                <a:hlinkClick r:id="rId4"/>
              </a:rPr>
              <a:t>pharmacy-resources</a:t>
            </a:r>
            <a:r>
              <a:rPr lang="es-US" dirty="0">
                <a:solidFill>
                  <a:prstClr val="black"/>
                </a:solidFill>
                <a:hlinkClick r:id="rId4"/>
              </a:rPr>
              <a:t>/medicare-</a:t>
            </a:r>
            <a:r>
              <a:rPr lang="es-US" dirty="0" err="1">
                <a:solidFill>
                  <a:prstClr val="black"/>
                </a:solidFill>
                <a:hlinkClick r:id="rId4"/>
              </a:rPr>
              <a:t>limited</a:t>
            </a:r>
            <a:r>
              <a:rPr lang="es-US" dirty="0">
                <a:solidFill>
                  <a:prstClr val="black"/>
                </a:solidFill>
                <a:hlinkClick r:id="rId4"/>
              </a:rPr>
              <a:t>-</a:t>
            </a:r>
            <a:r>
              <a:rPr lang="es-US" dirty="0" err="1">
                <a:solidFill>
                  <a:prstClr val="black"/>
                </a:solidFill>
                <a:hlinkClick r:id="rId4"/>
              </a:rPr>
              <a:t>income</a:t>
            </a:r>
            <a:r>
              <a:rPr lang="es-US" dirty="0">
                <a:solidFill>
                  <a:prstClr val="black"/>
                </a:solidFill>
                <a:hlinkClick r:id="rId4"/>
              </a:rPr>
              <a:t>-net-</a:t>
            </a:r>
            <a:r>
              <a:rPr lang="es-US" dirty="0" err="1">
                <a:solidFill>
                  <a:prstClr val="black"/>
                </a:solidFill>
                <a:hlinkClick r:id="rId4"/>
              </a:rPr>
              <a:t>program</a:t>
            </a:r>
            <a:r>
              <a:rPr lang="es-US" dirty="0">
                <a:solidFill>
                  <a:prstClr val="black"/>
                </a:solidFill>
              </a:rPr>
              <a:t> para más información y documentos de respaldo, como el "Folleto de NET de Ingreso Limitado" y "4 Pasos para Farmacéuticos".</a:t>
            </a:r>
          </a:p>
          <a:p>
            <a:endParaRPr lang="en-US" dirty="0"/>
          </a:p>
        </p:txBody>
      </p:sp>
    </p:spTree>
    <p:extLst>
      <p:ext uri="{BB962C8B-B14F-4D97-AF65-F5344CB8AC3E}">
        <p14:creationId xmlns:p14="http://schemas.microsoft.com/office/powerpoint/2010/main" val="28427139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629491"/>
            <a:ext cx="5852160" cy="5843693"/>
          </a:xfrm>
        </p:spPr>
        <p:txBody>
          <a:bodyPr/>
          <a:lstStyle/>
          <a:p>
            <a:pPr marL="0" indent="0" defTabSz="966529">
              <a:spcBef>
                <a:spcPts val="634"/>
              </a:spcBef>
              <a:buNone/>
              <a:defRPr/>
            </a:pPr>
            <a:r>
              <a:rPr lang="es-US" dirty="0">
                <a:solidFill>
                  <a:prstClr val="black"/>
                </a:solidFill>
              </a:rPr>
              <a:t>Hay 3 formas de acceder al programa LI NET de Medicare: </a:t>
            </a:r>
          </a:p>
          <a:p>
            <a:pPr marL="241583" indent="-241583" defTabSz="966529">
              <a:spcBef>
                <a:spcPts val="634"/>
              </a:spcBef>
              <a:buFont typeface="+mj-lt"/>
              <a:buAutoNum type="arabicPeriod"/>
              <a:defRPr/>
            </a:pPr>
            <a:r>
              <a:rPr lang="es-US" b="1" dirty="0" err="1">
                <a:solidFill>
                  <a:prstClr val="black"/>
                </a:solidFill>
              </a:rPr>
              <a:t>Autoinscripción</a:t>
            </a:r>
            <a:r>
              <a:rPr lang="es-US" b="1" dirty="0">
                <a:solidFill>
                  <a:prstClr val="black"/>
                </a:solidFill>
              </a:rPr>
              <a:t> por CMS.</a:t>
            </a:r>
            <a:r>
              <a:rPr lang="es-US" dirty="0">
                <a:solidFill>
                  <a:prstClr val="black"/>
                </a:solidFill>
              </a:rPr>
              <a:t> CMS se inscribe automáticamente en este programa si tiene Medicare y obtiene cobertura completa de Medicaid o beneficios de SSI. No está inscrito automáticamente si recibe ayuda de la oficina de Asistencia Médica Estatal (Medicaid) que paga sus primas de la Parte B (en un Programa de Ahorros de Medicare) o si solicitó y recibió la Ayuda Adicional. Si está inscrito automáticamente por CMS, la cobertura de su programa LI NET de Medicare comienza cuando usted tiene Medicare por primera vez y obtiene la cobertura completa de Medicaid o los beneficios de SSI. LI NET cubre todos los períodos en los que la persona tiene doble elegibilidad, incluso de manera retroactiva.</a:t>
            </a:r>
          </a:p>
          <a:p>
            <a:pPr marL="241583" indent="-241583" defTabSz="966529">
              <a:spcBef>
                <a:spcPts val="634"/>
              </a:spcBef>
              <a:buFont typeface="+mj-lt"/>
              <a:buAutoNum type="arabicPeriod"/>
              <a:defRPr/>
            </a:pPr>
            <a:r>
              <a:rPr lang="es-US" b="1" dirty="0">
                <a:solidFill>
                  <a:prstClr val="black"/>
                </a:solidFill>
              </a:rPr>
              <a:t>Uso en un punto de venta (POS)</a:t>
            </a:r>
            <a:r>
              <a:rPr lang="es-US" dirty="0">
                <a:solidFill>
                  <a:prstClr val="black"/>
                </a:solidFill>
              </a:rPr>
              <a:t>. Si recibe Ayuda Adicional, puede usar el programa LI NET de Medicare en el mostrador de la farmacia o POS. </a:t>
            </a:r>
          </a:p>
          <a:p>
            <a:pPr marL="241583" indent="-241583" defTabSz="966529">
              <a:spcBef>
                <a:spcPts val="634"/>
              </a:spcBef>
              <a:buFont typeface="+mj-lt"/>
              <a:buAutoNum type="arabicPeriod"/>
              <a:defRPr/>
            </a:pPr>
            <a:r>
              <a:rPr lang="es-US" b="1" dirty="0">
                <a:solidFill>
                  <a:prstClr val="black"/>
                </a:solidFill>
              </a:rPr>
              <a:t>Presentar un recibo.</a:t>
            </a:r>
            <a:r>
              <a:rPr lang="es-US" dirty="0">
                <a:solidFill>
                  <a:prstClr val="black"/>
                </a:solidFill>
              </a:rPr>
              <a:t> Puede enviar recibos de farmacia (no solo el recibo de la caja registradora) por recetas ya pagadas de su bolsillo durante los períodos elegibles para: Programa Medicare LI NET, P.O. Box 14310, Lexington, KY 40512-4310; o por fax: al 1-877-210-5592.</a:t>
            </a:r>
          </a:p>
          <a:p>
            <a:pPr marL="0" indent="0" defTabSz="966529">
              <a:spcBef>
                <a:spcPts val="634"/>
              </a:spcBef>
              <a:buNone/>
              <a:defRPr/>
            </a:pPr>
            <a:r>
              <a:rPr lang="es-US" dirty="0">
                <a:solidFill>
                  <a:prstClr val="black"/>
                </a:solidFill>
              </a:rPr>
              <a:t>Si utiliza el programa LI NET de Medicare en el mostrador de la farmacia o al enviar un recibo de farmacia, puede: </a:t>
            </a:r>
          </a:p>
          <a:p>
            <a:pPr marL="181178" indent="-181178" defTabSz="966529">
              <a:spcBef>
                <a:spcPts val="634"/>
              </a:spcBef>
              <a:defRPr/>
            </a:pPr>
            <a:r>
              <a:rPr lang="es-US" dirty="0">
                <a:solidFill>
                  <a:prstClr val="black"/>
                </a:solidFill>
              </a:rPr>
              <a:t>Obtener cobertura retroactiva hasta 36 meses si tiene Medicare y obtiene cobertura completa de Medicaid o beneficios de SSI (o hasta el 1 de enero de 2006, si su determinación de Medicaid se remonta a ese momento).</a:t>
            </a:r>
          </a:p>
          <a:p>
            <a:pPr marL="181178" indent="-181178" defTabSz="966529">
              <a:spcBef>
                <a:spcPts val="634"/>
              </a:spcBef>
              <a:defRPr/>
            </a:pPr>
            <a:r>
              <a:rPr lang="es-US" dirty="0">
                <a:solidFill>
                  <a:prstClr val="black"/>
                </a:solidFill>
              </a:rPr>
              <a:t>Obtener hasta 30 días de cobertura actual si recibe ayuda de la oficina de Asistencia Médica Estatal (Medicaid) que paga sus primas de la Parte B (en un Programa de Ahorros de Medicare) o si solicitó y recibió la Ayuda Adicional.</a:t>
            </a:r>
          </a:p>
          <a:p>
            <a:pPr marL="181178" indent="-181178" defTabSz="966529">
              <a:spcBef>
                <a:spcPts val="634"/>
              </a:spcBef>
              <a:defRPr/>
            </a:pPr>
            <a:r>
              <a:rPr lang="es-US" dirty="0">
                <a:solidFill>
                  <a:prstClr val="black"/>
                </a:solidFill>
              </a:rPr>
              <a:t>Obtenga cobertura inmediata si muestra evidencia de elegibilidad para Medicaid (como una tarjeta de identificación de Medicaid o una copia de una carta actual de adjudicación de Medicaid con fechas efectivas) o elegibilidad de Ayuda Adicional para la farmacia en el mostrador, incluso si los sistemas de CMS no pueden confirmar su elegibilidad estado.</a:t>
            </a:r>
          </a:p>
          <a:p>
            <a:endParaRPr lang="en-US" dirty="0"/>
          </a:p>
        </p:txBody>
      </p:sp>
    </p:spTree>
    <p:extLst>
      <p:ext uri="{BB962C8B-B14F-4D97-AF65-F5344CB8AC3E}">
        <p14:creationId xmlns:p14="http://schemas.microsoft.com/office/powerpoint/2010/main" val="18624663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87">
              <a:spcBef>
                <a:spcPts val="634"/>
              </a:spcBef>
              <a:buNone/>
              <a:defRPr/>
            </a:pPr>
            <a:r>
              <a:rPr lang="es-US" dirty="0">
                <a:solidFill>
                  <a:prstClr val="black"/>
                </a:solidFill>
              </a:rPr>
              <a:t>Si califica para recibir Ayuda Adicional completa no tendrá que pagar una prima mensual del plan si selecciona un plan que se encuentre en el índice de referencia regional de subsidios de bajos ingresos o por debajo de este. Si se inscribe en un plan que tiene una prima superior al de referencia, es posible que tenga que pagar una parte de la prima mensual. Cada año, los Centros de Servicios de Medicare y Medicaid (CMS) reasignan a los afiliados de subsidios de bajos ingresos que no eligieron activamente su plan de los planes de Medicare que están por encima del punto de referencia regional de subsidios de bajos ingresos (LIS) (y no lo hicieron, o no podía renunciar al monto de minimis ($2.00 para 2021) de la prima por encima del punto de referencia). Los CMS envía por correo un "Aviso de reasignación" a los afectados (Producto CMS No. 11209, </a:t>
            </a:r>
            <a:r>
              <a:rPr lang="es-US" dirty="0">
                <a:solidFill>
                  <a:prstClr val="black"/>
                </a:solidFill>
                <a:hlinkClick r:id="rId3"/>
              </a:rPr>
              <a:t>Medicare.gov/</a:t>
            </a:r>
            <a:r>
              <a:rPr lang="es-US" dirty="0" err="1">
                <a:solidFill>
                  <a:prstClr val="black"/>
                </a:solidFill>
                <a:hlinkClick r:id="rId3"/>
              </a:rPr>
              <a:t>forms-help-resources</a:t>
            </a:r>
            <a:r>
              <a:rPr lang="es-US" dirty="0">
                <a:solidFill>
                  <a:prstClr val="black"/>
                </a:solidFill>
                <a:hlinkClick r:id="rId3"/>
              </a:rPr>
              <a:t>/mail-</a:t>
            </a:r>
            <a:r>
              <a:rPr lang="es-US" dirty="0" err="1">
                <a:solidFill>
                  <a:prstClr val="black"/>
                </a:solidFill>
                <a:hlinkClick r:id="rId3"/>
              </a:rPr>
              <a:t>you</a:t>
            </a:r>
            <a:r>
              <a:rPr lang="es-US" dirty="0">
                <a:solidFill>
                  <a:prstClr val="black"/>
                </a:solidFill>
                <a:hlinkClick r:id="rId3"/>
              </a:rPr>
              <a:t>-</a:t>
            </a:r>
            <a:r>
              <a:rPr lang="es-US" dirty="0" err="1">
                <a:solidFill>
                  <a:prstClr val="black"/>
                </a:solidFill>
                <a:hlinkClick r:id="rId3"/>
              </a:rPr>
              <a:t>get</a:t>
            </a:r>
            <a:r>
              <a:rPr lang="es-US" dirty="0">
                <a:solidFill>
                  <a:prstClr val="black"/>
                </a:solidFill>
                <a:hlinkClick r:id="rId3"/>
              </a:rPr>
              <a:t>-</a:t>
            </a:r>
            <a:r>
              <a:rPr lang="es-US" dirty="0" err="1">
                <a:solidFill>
                  <a:prstClr val="black"/>
                </a:solidFill>
                <a:hlinkClick r:id="rId3"/>
              </a:rPr>
              <a:t>about</a:t>
            </a:r>
            <a:r>
              <a:rPr lang="es-US" dirty="0">
                <a:solidFill>
                  <a:prstClr val="black"/>
                </a:solidFill>
                <a:hlinkClick r:id="rId3"/>
              </a:rPr>
              <a:t>-medicare/</a:t>
            </a:r>
            <a:r>
              <a:rPr lang="es-US" dirty="0" err="1">
                <a:solidFill>
                  <a:prstClr val="black"/>
                </a:solidFill>
                <a:hlinkClick r:id="rId3"/>
              </a:rPr>
              <a:t>reassignment</a:t>
            </a:r>
            <a:r>
              <a:rPr lang="es-US" dirty="0">
                <a:solidFill>
                  <a:prstClr val="black"/>
                </a:solidFill>
                <a:hlinkClick r:id="rId3"/>
              </a:rPr>
              <a:t>-</a:t>
            </a:r>
            <a:r>
              <a:rPr lang="es-US" dirty="0" err="1">
                <a:solidFill>
                  <a:prstClr val="black"/>
                </a:solidFill>
                <a:hlinkClick r:id="rId3"/>
              </a:rPr>
              <a:t>notice</a:t>
            </a:r>
            <a:r>
              <a:rPr lang="es-US" dirty="0">
                <a:solidFill>
                  <a:prstClr val="black"/>
                </a:solidFill>
                <a:hlinkClick r:id="rId3"/>
              </a:rPr>
              <a:t>-premium-</a:t>
            </a:r>
            <a:r>
              <a:rPr lang="es-US" dirty="0" err="1">
                <a:solidFill>
                  <a:prstClr val="black"/>
                </a:solidFill>
                <a:hlinkClick r:id="rId3"/>
              </a:rPr>
              <a:t>increase</a:t>
            </a:r>
            <a:r>
              <a:rPr lang="es-US" baseline="0" dirty="0">
                <a:solidFill>
                  <a:prstClr val="black"/>
                </a:solidFill>
              </a:rPr>
              <a:t>).</a:t>
            </a:r>
            <a:r>
              <a:rPr lang="es-US" dirty="0">
                <a:solidFill>
                  <a:prstClr val="black"/>
                </a:solidFill>
              </a:rPr>
              <a:t> Según la política de primas de minimis, los planes de Medicare deben cobrar a los afiliados elegibles de subsidio de prima completa una prima mensual de la Parte D equivalente al monto del subsidio de la prima de bajos ingresos aplicable, si la prima del beneficiario del plan para la cobertura básica de medicamentos excede la prima de bajos ingresos monto del subsidio por $2 o menos. </a:t>
            </a:r>
          </a:p>
          <a:p>
            <a:pPr marL="0" indent="0" defTabSz="966387">
              <a:spcBef>
                <a:spcPts val="634"/>
              </a:spcBef>
              <a:buNone/>
              <a:defRPr/>
            </a:pPr>
            <a:r>
              <a:rPr lang="es-US" dirty="0">
                <a:solidFill>
                  <a:prstClr val="black"/>
                </a:solidFill>
              </a:rPr>
              <a:t>Bajo la Ley de Cuidado de Salud a Bajo Precio (ACA), los planes de Medicare pueden ofrecerse voluntariamente para renunciar a la parte de la prima mensual ajustada del beneficiario que es una cierta cantidad por encima del punto de referencia del subsidio de bajos ingresos. Esta cantidad se conoce como la cantidad de minimis. Por ley, CMS no puede reasignar a los miembros de LIS de los planes que se ofrecieron a renunciar a la cantidad de minimis. </a:t>
            </a:r>
          </a:p>
          <a:p>
            <a:pPr marL="0" indent="0" defTabSz="966387">
              <a:spcBef>
                <a:spcPts val="634"/>
              </a:spcBef>
              <a:buNone/>
              <a:defRPr/>
            </a:pPr>
            <a:r>
              <a:rPr lang="es-US" dirty="0">
                <a:solidFill>
                  <a:prstClr val="black"/>
                </a:solidFill>
              </a:rPr>
              <a:t>Cada año se actualizan los puntos de referencia de subsidios regionales de bajos ingresos y los montos de minimis. Para obtener más información, visite </a:t>
            </a:r>
            <a:r>
              <a:rPr lang="es-US" dirty="0">
                <a:hlinkClick r:id="rId4"/>
              </a:rPr>
              <a:t>CMS.gov/files/</a:t>
            </a:r>
            <a:r>
              <a:rPr lang="es-US" dirty="0" err="1">
                <a:hlinkClick r:id="rId4"/>
              </a:rPr>
              <a:t>document</a:t>
            </a:r>
            <a:r>
              <a:rPr lang="es-US" dirty="0">
                <a:hlinkClick r:id="rId4"/>
              </a:rPr>
              <a:t>/regional-rates-and-benchmarks-2021.pdf</a:t>
            </a:r>
            <a:r>
              <a:rPr lang="es-US" dirty="0">
                <a:solidFill>
                  <a:prstClr val="black"/>
                </a:solidFill>
              </a:rPr>
              <a:t>.  </a:t>
            </a:r>
          </a:p>
          <a:p>
            <a:endParaRPr lang="en-US" dirty="0"/>
          </a:p>
        </p:txBody>
      </p:sp>
    </p:spTree>
    <p:extLst>
      <p:ext uri="{BB962C8B-B14F-4D97-AF65-F5344CB8AC3E}">
        <p14:creationId xmlns:p14="http://schemas.microsoft.com/office/powerpoint/2010/main" val="16837405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491649"/>
          </a:xfrm>
        </p:spPr>
        <p:txBody>
          <a:bodyPr/>
          <a:lstStyle/>
          <a:p>
            <a:pPr marL="0" indent="0" defTabSz="966529">
              <a:spcBef>
                <a:spcPts val="634"/>
              </a:spcBef>
              <a:buNone/>
              <a:defRPr/>
            </a:pPr>
            <a:r>
              <a:rPr lang="es-US" sz="1100" dirty="0">
                <a:solidFill>
                  <a:prstClr val="black"/>
                </a:solidFill>
              </a:rPr>
              <a:t>En el otoño, los CMS reasignan a ciertas personas que califican para Ayuda adicional a nuevos planes de medicamentos de Medicare para asegurarse de que continúen pagando una prima de $0 por su cobertura de medicamentos. Los CMS reasignan a las personas que obtengan Ayuda Adicional si su plan para medicamentos de Medicare o su plan Medicare de salud abandona el Programa Medicare. Estas personas son reasignadas a un nuevo plan de medicamentos de Medicare sin importar si se inscribieron en su plan actual por su cuenta o si Medicare las inscribió en un plan. Las personas afectadas por la reasignación reciben una notificación por correo de los CMS en papel AZUL a principios de noviembre. Hay 3 versiones de notificación. Dos de ellas son para personas cuyos planes están por abandonar el Programa de Medicare: </a:t>
            </a:r>
          </a:p>
          <a:p>
            <a:pPr marL="181178" indent="-181178" defTabSz="966529">
              <a:spcBef>
                <a:spcPts val="634"/>
              </a:spcBef>
              <a:defRPr/>
            </a:pPr>
            <a:r>
              <a:rPr lang="es-US" sz="1100" dirty="0">
                <a:solidFill>
                  <a:prstClr val="black"/>
                </a:solidFill>
              </a:rPr>
              <a:t>Producto de CMS No. 11208: informa a las personas que califican para la Ayuda adicional y cuyo plan de medicamentos de Medicare abandona el Programa de Medicare que se le reasignará a un nuevo plan de medicamentos de Medicare si no se inscriben en uno por su cuenta antes del 31 de diciembre. Para obtener más información y ver una muestra, visite </a:t>
            </a:r>
            <a:r>
              <a:rPr lang="es-US" sz="1100" dirty="0">
                <a:solidFill>
                  <a:prstClr val="black"/>
                </a:solidFill>
                <a:hlinkClick r:id="rId3"/>
              </a:rPr>
              <a:t>Medicare.gov/</a:t>
            </a:r>
            <a:r>
              <a:rPr lang="es-US" sz="1100" dirty="0" err="1">
                <a:solidFill>
                  <a:prstClr val="black"/>
                </a:solidFill>
                <a:hlinkClick r:id="rId3"/>
              </a:rPr>
              <a:t>forms-help-resources</a:t>
            </a:r>
            <a:r>
              <a:rPr lang="es-US" sz="1100" dirty="0">
                <a:solidFill>
                  <a:prstClr val="black"/>
                </a:solidFill>
                <a:hlinkClick r:id="rId3"/>
              </a:rPr>
              <a:t>/mail-</a:t>
            </a:r>
            <a:r>
              <a:rPr lang="es-US" sz="1100" dirty="0" err="1">
                <a:solidFill>
                  <a:prstClr val="black"/>
                </a:solidFill>
                <a:hlinkClick r:id="rId3"/>
              </a:rPr>
              <a:t>you</a:t>
            </a:r>
            <a:r>
              <a:rPr lang="es-US" sz="1100" dirty="0">
                <a:solidFill>
                  <a:prstClr val="black"/>
                </a:solidFill>
                <a:hlinkClick r:id="rId3"/>
              </a:rPr>
              <a:t>-</a:t>
            </a:r>
            <a:r>
              <a:rPr lang="es-US" sz="1100" dirty="0" err="1">
                <a:solidFill>
                  <a:prstClr val="black"/>
                </a:solidFill>
                <a:hlinkClick r:id="rId3"/>
              </a:rPr>
              <a:t>get</a:t>
            </a:r>
            <a:r>
              <a:rPr lang="es-US" sz="1100" dirty="0">
                <a:solidFill>
                  <a:prstClr val="black"/>
                </a:solidFill>
                <a:hlinkClick r:id="rId3"/>
              </a:rPr>
              <a:t>-</a:t>
            </a:r>
            <a:r>
              <a:rPr lang="es-US" sz="1100" dirty="0" err="1">
                <a:solidFill>
                  <a:prstClr val="black"/>
                </a:solidFill>
                <a:hlinkClick r:id="rId3"/>
              </a:rPr>
              <a:t>about</a:t>
            </a:r>
            <a:r>
              <a:rPr lang="es-US" sz="1100" dirty="0">
                <a:solidFill>
                  <a:prstClr val="black"/>
                </a:solidFill>
                <a:hlinkClick r:id="rId3"/>
              </a:rPr>
              <a:t>-medicare/</a:t>
            </a:r>
            <a:r>
              <a:rPr lang="es-US" sz="1100" dirty="0" err="1">
                <a:solidFill>
                  <a:prstClr val="black"/>
                </a:solidFill>
                <a:hlinkClick r:id="rId3"/>
              </a:rPr>
              <a:t>auto-enrollment-notice</a:t>
            </a:r>
            <a:r>
              <a:rPr lang="es-US" sz="1100" dirty="0">
                <a:solidFill>
                  <a:prstClr val="black"/>
                </a:solidFill>
              </a:rPr>
              <a:t>.</a:t>
            </a:r>
          </a:p>
          <a:p>
            <a:pPr marL="181178" indent="-181178" defTabSz="966529">
              <a:spcBef>
                <a:spcPts val="634"/>
              </a:spcBef>
              <a:defRPr/>
            </a:pPr>
            <a:r>
              <a:rPr lang="es-US" sz="1100" dirty="0">
                <a:solidFill>
                  <a:prstClr val="black"/>
                </a:solidFill>
              </a:rPr>
              <a:t>Producto de CMS No. 11443: informa a las personas que califican para la Ayuda adicional y cuyo plan Medicare </a:t>
            </a:r>
            <a:r>
              <a:rPr lang="es-US" sz="1100" dirty="0" err="1">
                <a:solidFill>
                  <a:prstClr val="black"/>
                </a:solidFill>
              </a:rPr>
              <a:t>Advantage</a:t>
            </a:r>
            <a:r>
              <a:rPr lang="es-US" sz="1100" dirty="0">
                <a:solidFill>
                  <a:prstClr val="black"/>
                </a:solidFill>
              </a:rPr>
              <a:t> abandona el programa Medicare que se inscribirán en un plan de medicamentos de Medicare si no se inscriben en un nuevo plan de Medicare </a:t>
            </a:r>
            <a:r>
              <a:rPr lang="es-US" sz="1100" dirty="0" err="1">
                <a:solidFill>
                  <a:prstClr val="black"/>
                </a:solidFill>
              </a:rPr>
              <a:t>Advantage</a:t>
            </a:r>
            <a:r>
              <a:rPr lang="es-US" sz="1100" dirty="0">
                <a:solidFill>
                  <a:prstClr val="black"/>
                </a:solidFill>
              </a:rPr>
              <a:t> o en un plan de medicamentos de Medicare en los suyos antes del 31 de diciembre. Para obtener más información y ver una muestra, visite </a:t>
            </a:r>
            <a:r>
              <a:rPr lang="es-US" sz="1100" dirty="0">
                <a:solidFill>
                  <a:prstClr val="black"/>
                </a:solidFill>
                <a:hlinkClick r:id="rId4"/>
              </a:rPr>
              <a:t>Medicare.gov/</a:t>
            </a:r>
            <a:r>
              <a:rPr lang="es-US" sz="1100" dirty="0" err="1">
                <a:solidFill>
                  <a:prstClr val="black"/>
                </a:solidFill>
                <a:hlinkClick r:id="rId4"/>
              </a:rPr>
              <a:t>forms-help-resources</a:t>
            </a:r>
            <a:r>
              <a:rPr lang="es-US" sz="1100" dirty="0">
                <a:solidFill>
                  <a:prstClr val="black"/>
                </a:solidFill>
                <a:hlinkClick r:id="rId4"/>
              </a:rPr>
              <a:t>/mail-</a:t>
            </a:r>
            <a:r>
              <a:rPr lang="es-US" sz="1100" dirty="0" err="1">
                <a:solidFill>
                  <a:prstClr val="black"/>
                </a:solidFill>
                <a:hlinkClick r:id="rId4"/>
              </a:rPr>
              <a:t>you</a:t>
            </a:r>
            <a:r>
              <a:rPr lang="es-US" sz="1100" dirty="0">
                <a:solidFill>
                  <a:prstClr val="black"/>
                </a:solidFill>
                <a:hlinkClick r:id="rId4"/>
              </a:rPr>
              <a:t>-</a:t>
            </a:r>
            <a:r>
              <a:rPr lang="es-US" sz="1100" dirty="0" err="1">
                <a:solidFill>
                  <a:prstClr val="black"/>
                </a:solidFill>
                <a:hlinkClick r:id="rId4"/>
              </a:rPr>
              <a:t>get</a:t>
            </a:r>
            <a:r>
              <a:rPr lang="es-US" sz="1100" dirty="0">
                <a:solidFill>
                  <a:prstClr val="black"/>
                </a:solidFill>
                <a:hlinkClick r:id="rId4"/>
              </a:rPr>
              <a:t>-</a:t>
            </a:r>
            <a:r>
              <a:rPr lang="es-US" sz="1100" dirty="0" err="1">
                <a:solidFill>
                  <a:prstClr val="black"/>
                </a:solidFill>
                <a:hlinkClick r:id="rId4"/>
              </a:rPr>
              <a:t>about</a:t>
            </a:r>
            <a:r>
              <a:rPr lang="es-US" sz="1100" dirty="0">
                <a:solidFill>
                  <a:prstClr val="black"/>
                </a:solidFill>
                <a:hlinkClick r:id="rId4"/>
              </a:rPr>
              <a:t>-medicare/</a:t>
            </a:r>
            <a:r>
              <a:rPr lang="es-US" sz="1100" dirty="0" err="1">
                <a:solidFill>
                  <a:prstClr val="black"/>
                </a:solidFill>
                <a:hlinkClick r:id="rId4"/>
              </a:rPr>
              <a:t>auto-enrollment-notice</a:t>
            </a:r>
            <a:r>
              <a:rPr lang="es-US" sz="1100" dirty="0">
                <a:solidFill>
                  <a:prstClr val="black"/>
                </a:solidFill>
              </a:rPr>
              <a:t>.</a:t>
            </a:r>
          </a:p>
          <a:p>
            <a:pPr marL="0" indent="0" defTabSz="966529">
              <a:spcBef>
                <a:spcPts val="634"/>
              </a:spcBef>
              <a:buNone/>
              <a:defRPr/>
            </a:pPr>
            <a:r>
              <a:rPr lang="es-US" sz="1100" dirty="0">
                <a:solidFill>
                  <a:prstClr val="black"/>
                </a:solidFill>
              </a:rPr>
              <a:t>Una tercera versión del aviso es para personas cuyas primas están aumentando por encima del monto del subsidio de la prima de LIS regional (producto CMS No. 11209, </a:t>
            </a:r>
            <a:r>
              <a:rPr lang="es-US" sz="1100" dirty="0">
                <a:solidFill>
                  <a:prstClr val="black"/>
                </a:solidFill>
                <a:hlinkClick r:id="rId5"/>
              </a:rPr>
              <a:t>Medicare.gov/</a:t>
            </a:r>
            <a:r>
              <a:rPr lang="es-US" sz="1100" dirty="0" err="1">
                <a:solidFill>
                  <a:prstClr val="black"/>
                </a:solidFill>
                <a:hlinkClick r:id="rId5"/>
              </a:rPr>
              <a:t>forms-help-resources</a:t>
            </a:r>
            <a:r>
              <a:rPr lang="es-US" sz="1100" dirty="0">
                <a:solidFill>
                  <a:prstClr val="black"/>
                </a:solidFill>
                <a:hlinkClick r:id="rId5"/>
              </a:rPr>
              <a:t>/mail-</a:t>
            </a:r>
            <a:r>
              <a:rPr lang="es-US" sz="1100" dirty="0" err="1">
                <a:solidFill>
                  <a:prstClr val="black"/>
                </a:solidFill>
                <a:hlinkClick r:id="rId5"/>
              </a:rPr>
              <a:t>you</a:t>
            </a:r>
            <a:r>
              <a:rPr lang="es-US" sz="1100" dirty="0">
                <a:solidFill>
                  <a:prstClr val="black"/>
                </a:solidFill>
                <a:hlinkClick r:id="rId5"/>
              </a:rPr>
              <a:t>-</a:t>
            </a:r>
            <a:r>
              <a:rPr lang="es-US" sz="1100" dirty="0" err="1">
                <a:solidFill>
                  <a:prstClr val="black"/>
                </a:solidFill>
                <a:hlinkClick r:id="rId5"/>
              </a:rPr>
              <a:t>get</a:t>
            </a:r>
            <a:r>
              <a:rPr lang="es-US" sz="1100" dirty="0">
                <a:solidFill>
                  <a:prstClr val="black"/>
                </a:solidFill>
                <a:hlinkClick r:id="rId5"/>
              </a:rPr>
              <a:t>-</a:t>
            </a:r>
            <a:r>
              <a:rPr lang="es-US" sz="1100" dirty="0" err="1">
                <a:solidFill>
                  <a:prstClr val="black"/>
                </a:solidFill>
                <a:hlinkClick r:id="rId5"/>
              </a:rPr>
              <a:t>about</a:t>
            </a:r>
            <a:r>
              <a:rPr lang="es-US" sz="1100" dirty="0">
                <a:solidFill>
                  <a:prstClr val="black"/>
                </a:solidFill>
                <a:hlinkClick r:id="rId5"/>
              </a:rPr>
              <a:t>-medicare/</a:t>
            </a:r>
            <a:r>
              <a:rPr lang="es-US" sz="1100" dirty="0" err="1">
                <a:solidFill>
                  <a:prstClr val="black"/>
                </a:solidFill>
                <a:hlinkClick r:id="rId5"/>
              </a:rPr>
              <a:t>reassignment</a:t>
            </a:r>
            <a:r>
              <a:rPr lang="es-US" sz="1100" dirty="0">
                <a:solidFill>
                  <a:prstClr val="black"/>
                </a:solidFill>
                <a:hlinkClick r:id="rId5"/>
              </a:rPr>
              <a:t>-</a:t>
            </a:r>
            <a:r>
              <a:rPr lang="es-US" sz="1100" dirty="0" err="1">
                <a:solidFill>
                  <a:prstClr val="black"/>
                </a:solidFill>
                <a:hlinkClick r:id="rId5"/>
              </a:rPr>
              <a:t>notice</a:t>
            </a:r>
            <a:r>
              <a:rPr lang="es-US" sz="1100" dirty="0">
                <a:solidFill>
                  <a:prstClr val="black"/>
                </a:solidFill>
                <a:hlinkClick r:id="rId5"/>
              </a:rPr>
              <a:t>-premium-</a:t>
            </a:r>
            <a:r>
              <a:rPr lang="es-US" sz="1100" dirty="0" err="1">
                <a:solidFill>
                  <a:prstClr val="black"/>
                </a:solidFill>
                <a:hlinkClick r:id="rId5"/>
              </a:rPr>
              <a:t>increase</a:t>
            </a:r>
            <a:r>
              <a:rPr lang="es-US" sz="1100" dirty="0">
                <a:solidFill>
                  <a:prstClr val="black"/>
                </a:solidFill>
              </a:rPr>
              <a:t>). Les dice a las personas a qué plan se les asignará, les explica cómo permanecer en su plan de medicamentos de Medicare actual si todavía está disponible y les informa cómo unirse a un nuevo plan. La notificación también incluye un listado de planes de la región disponibles por una prima de $0 y sus números de teléfono. Si las personas que obtienen una notificación no le informan a su plan actual que quieren permanecer en él ni se unen a un nuevo plan por sí mismas para el 31 de diciembre, Medicare las reasignará a un nuevo plan con cobertura efectiva desde el 1 de enero del año siguiente.</a:t>
            </a:r>
          </a:p>
          <a:p>
            <a:pPr marL="0" indent="0" defTabSz="966529">
              <a:spcBef>
                <a:spcPts val="634"/>
              </a:spcBef>
              <a:buNone/>
              <a:defRPr/>
            </a:pPr>
            <a:r>
              <a:rPr lang="es-US" sz="1100" b="1" dirty="0">
                <a:solidFill>
                  <a:prstClr val="black"/>
                </a:solidFill>
              </a:rPr>
              <a:t>NOTA</a:t>
            </a:r>
            <a:r>
              <a:rPr lang="es-US" sz="1100" dirty="0">
                <a:solidFill>
                  <a:prstClr val="black"/>
                </a:solidFill>
              </a:rPr>
              <a:t>: Visite </a:t>
            </a:r>
            <a:r>
              <a:rPr lang="es-US" sz="1100" dirty="0">
                <a:solidFill>
                  <a:prstClr val="black"/>
                </a:solidFill>
                <a:hlinkClick r:id="rId6"/>
              </a:rPr>
              <a:t>CMS.gov/</a:t>
            </a:r>
            <a:r>
              <a:rPr lang="es-US" sz="1100" dirty="0" err="1">
                <a:solidFill>
                  <a:prstClr val="black"/>
                </a:solidFill>
                <a:hlinkClick r:id="rId6"/>
              </a:rPr>
              <a:t>Outreach</a:t>
            </a:r>
            <a:r>
              <a:rPr lang="es-US" sz="1100" dirty="0">
                <a:solidFill>
                  <a:prstClr val="black"/>
                </a:solidFill>
                <a:hlinkClick r:id="rId6"/>
              </a:rPr>
              <a:t>-and-</a:t>
            </a:r>
            <a:r>
              <a:rPr lang="es-US" sz="1100" dirty="0" err="1">
                <a:solidFill>
                  <a:prstClr val="black"/>
                </a:solidFill>
                <a:hlinkClick r:id="rId6"/>
              </a:rPr>
              <a:t>Education</a:t>
            </a:r>
            <a:r>
              <a:rPr lang="es-US" sz="1100" dirty="0">
                <a:solidFill>
                  <a:prstClr val="black"/>
                </a:solidFill>
                <a:hlinkClick r:id="rId6"/>
              </a:rPr>
              <a:t>/</a:t>
            </a:r>
            <a:r>
              <a:rPr lang="es-US" sz="1100" dirty="0" err="1">
                <a:solidFill>
                  <a:prstClr val="black"/>
                </a:solidFill>
                <a:hlinkClick r:id="rId6"/>
              </a:rPr>
              <a:t>Outreach</a:t>
            </a:r>
            <a:r>
              <a:rPr lang="es-US" sz="1100" dirty="0">
                <a:solidFill>
                  <a:prstClr val="black"/>
                </a:solidFill>
                <a:hlinkClick r:id="rId6"/>
              </a:rPr>
              <a:t>/</a:t>
            </a:r>
            <a:r>
              <a:rPr lang="es-US" sz="1100" dirty="0" err="1">
                <a:solidFill>
                  <a:prstClr val="black"/>
                </a:solidFill>
                <a:hlinkClick r:id="rId6"/>
              </a:rPr>
              <a:t>Partnerships</a:t>
            </a:r>
            <a:r>
              <a:rPr lang="es-US" sz="1100" dirty="0">
                <a:solidFill>
                  <a:prstClr val="black"/>
                </a:solidFill>
                <a:hlinkClick r:id="rId6"/>
              </a:rPr>
              <a:t>/</a:t>
            </a:r>
            <a:r>
              <a:rPr lang="es-US" sz="1100" dirty="0" err="1">
                <a:solidFill>
                  <a:prstClr val="black"/>
                </a:solidFill>
                <a:hlinkClick r:id="rId6"/>
              </a:rPr>
              <a:t>Downloads</a:t>
            </a:r>
            <a:r>
              <a:rPr lang="es-US" sz="1100" dirty="0">
                <a:solidFill>
                  <a:prstClr val="black"/>
                </a:solidFill>
                <a:hlinkClick r:id="rId6"/>
              </a:rPr>
              <a:t>/11221-P.pdf</a:t>
            </a:r>
            <a:r>
              <a:rPr lang="es-US" sz="1100" dirty="0">
                <a:solidFill>
                  <a:prstClr val="black"/>
                </a:solidFill>
              </a:rPr>
              <a:t> para descargar la hoja de consejos: “Información útil para los socios: Reasignación” (CMS Producto No. 11221-P) y </a:t>
            </a:r>
            <a:r>
              <a:rPr lang="es-US" sz="1100" dirty="0">
                <a:solidFill>
                  <a:prstClr val="black"/>
                </a:solidFill>
                <a:hlinkClick r:id="rId7"/>
              </a:rPr>
              <a:t>CMS.gov/Medicare/</a:t>
            </a:r>
            <a:r>
              <a:rPr lang="es-US" sz="1100" dirty="0" err="1">
                <a:solidFill>
                  <a:prstClr val="black"/>
                </a:solidFill>
                <a:hlinkClick r:id="rId7"/>
              </a:rPr>
              <a:t>Prescription-Drug-Coverage</a:t>
            </a:r>
            <a:r>
              <a:rPr lang="es-US" sz="1100" dirty="0">
                <a:solidFill>
                  <a:prstClr val="black"/>
                </a:solidFill>
                <a:hlinkClick r:id="rId7"/>
              </a:rPr>
              <a:t>/</a:t>
            </a:r>
            <a:r>
              <a:rPr lang="es-US" sz="1100" dirty="0" err="1">
                <a:solidFill>
                  <a:prstClr val="black"/>
                </a:solidFill>
                <a:hlinkClick r:id="rId7"/>
              </a:rPr>
              <a:t>LimitedIncomeandResources</a:t>
            </a:r>
            <a:r>
              <a:rPr lang="es-US" sz="1100" dirty="0">
                <a:solidFill>
                  <a:prstClr val="black"/>
                </a:solidFill>
                <a:hlinkClick r:id="rId7"/>
              </a:rPr>
              <a:t>/</a:t>
            </a:r>
            <a:r>
              <a:rPr lang="es-US" sz="1100" dirty="0" err="1">
                <a:solidFill>
                  <a:prstClr val="black"/>
                </a:solidFill>
                <a:hlinkClick r:id="rId7"/>
              </a:rPr>
              <a:t>Downloads</a:t>
            </a:r>
            <a:r>
              <a:rPr lang="es-US" sz="1100" dirty="0">
                <a:solidFill>
                  <a:prstClr val="black"/>
                </a:solidFill>
                <a:hlinkClick r:id="rId7"/>
              </a:rPr>
              <a:t>/Consumer-Mailings.pdf</a:t>
            </a:r>
            <a:r>
              <a:rPr lang="es-US" sz="1100" dirty="0">
                <a:solidFill>
                  <a:prstClr val="black"/>
                </a:solidFill>
              </a:rPr>
              <a:t> para descargar la “Guía de direcciones para el consumidor”.</a:t>
            </a:r>
          </a:p>
          <a:p>
            <a:endParaRPr lang="en-US" sz="1100" dirty="0"/>
          </a:p>
        </p:txBody>
      </p:sp>
    </p:spTree>
    <p:extLst>
      <p:ext uri="{BB962C8B-B14F-4D97-AF65-F5344CB8AC3E}">
        <p14:creationId xmlns:p14="http://schemas.microsoft.com/office/powerpoint/2010/main" val="1707466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Todos los meses de agosto, Medicare vuelve a establecer la elegibilidad para la Ayuda Adicional del siguiente año calendario para las personas que califican automáticamente. Su Ayuda Adicional continúa o cambia según si usted sigue siendo elegible para la cobertura completa de Medicaid, si obtiene ayuda de Medicaid para pagar las primas de Medicare o si recibe SSI. Todos los cambios entran en vigor en enero del año siguiente.</a:t>
            </a:r>
          </a:p>
          <a:p>
            <a:pPr marL="0" indent="0" defTabSz="966529">
              <a:spcBef>
                <a:spcPts val="634"/>
              </a:spcBef>
              <a:buNone/>
              <a:defRPr/>
            </a:pPr>
            <a:r>
              <a:rPr lang="es-US" dirty="0">
                <a:solidFill>
                  <a:prstClr val="black"/>
                </a:solidFill>
              </a:rPr>
              <a:t>Si usted fuese elegible automáticamente en un año, continúa calificando para Ayuda adicional hasta diciembre de ese año. Si deja de ser elegible, su estado finaliza automáticamente el 31 de diciembre de ese año. Si no califica más en forma automática para Ayuda adicional, recibirá una carta de Medicare en papel GRIS con un formulario de solicitud para Ayuda Adicional del Seguro Social. Para obtener más información y ver una muestra, visite </a:t>
            </a:r>
            <a:r>
              <a:rPr lang="es-US" dirty="0">
                <a:solidFill>
                  <a:prstClr val="black"/>
                </a:solidFill>
                <a:hlinkClick r:id="rId3"/>
              </a:rPr>
              <a:t>Medicare.gov/</a:t>
            </a:r>
            <a:r>
              <a:rPr lang="es-US" dirty="0" err="1">
                <a:solidFill>
                  <a:prstClr val="black"/>
                </a:solidFill>
                <a:hlinkClick r:id="rId3"/>
              </a:rPr>
              <a:t>forms-help-resources</a:t>
            </a:r>
            <a:r>
              <a:rPr lang="es-US" dirty="0">
                <a:solidFill>
                  <a:prstClr val="black"/>
                </a:solidFill>
                <a:hlinkClick r:id="rId3"/>
              </a:rPr>
              <a:t>/mail-</a:t>
            </a:r>
            <a:r>
              <a:rPr lang="es-US" dirty="0" err="1">
                <a:solidFill>
                  <a:prstClr val="black"/>
                </a:solidFill>
                <a:hlinkClick r:id="rId3"/>
              </a:rPr>
              <a:t>you</a:t>
            </a:r>
            <a:r>
              <a:rPr lang="es-US" dirty="0">
                <a:solidFill>
                  <a:prstClr val="black"/>
                </a:solidFill>
                <a:hlinkClick r:id="rId3"/>
              </a:rPr>
              <a:t>-</a:t>
            </a:r>
            <a:r>
              <a:rPr lang="es-US" dirty="0" err="1">
                <a:solidFill>
                  <a:prstClr val="black"/>
                </a:solidFill>
                <a:hlinkClick r:id="rId3"/>
              </a:rPr>
              <a:t>get</a:t>
            </a:r>
            <a:r>
              <a:rPr lang="es-US" dirty="0">
                <a:solidFill>
                  <a:prstClr val="black"/>
                </a:solidFill>
                <a:hlinkClick r:id="rId3"/>
              </a:rPr>
              <a:t>-</a:t>
            </a:r>
            <a:r>
              <a:rPr lang="es-US" dirty="0" err="1">
                <a:solidFill>
                  <a:prstClr val="black"/>
                </a:solidFill>
                <a:hlinkClick r:id="rId3"/>
              </a:rPr>
              <a:t>about</a:t>
            </a:r>
            <a:r>
              <a:rPr lang="es-US" dirty="0">
                <a:solidFill>
                  <a:prstClr val="black"/>
                </a:solidFill>
                <a:hlinkClick r:id="rId3"/>
              </a:rPr>
              <a:t>-medicare/</a:t>
            </a:r>
            <a:r>
              <a:rPr lang="es-US" dirty="0" err="1">
                <a:solidFill>
                  <a:prstClr val="black"/>
                </a:solidFill>
                <a:hlinkClick r:id="rId3"/>
              </a:rPr>
              <a:t>auto-enrollment-notice</a:t>
            </a:r>
            <a:r>
              <a:rPr lang="es-US" dirty="0">
                <a:solidFill>
                  <a:prstClr val="black"/>
                </a:solidFill>
              </a:rPr>
              <a:t>.</a:t>
            </a:r>
          </a:p>
          <a:p>
            <a:pPr marL="0" indent="0" defTabSz="966529">
              <a:spcBef>
                <a:spcPts val="634"/>
              </a:spcBef>
              <a:buNone/>
              <a:defRPr/>
            </a:pPr>
            <a:r>
              <a:rPr lang="es-US" dirty="0">
                <a:solidFill>
                  <a:prstClr val="black"/>
                </a:solidFill>
              </a:rPr>
              <a:t>Si obtiene elegibilidad para la cobertura completa de Medicaid, un Programa de Ahorros de Medicare o SSI, Medicare le enviará por correo una carta en papel PÚRPURA informándole que ahora califica automáticamente para la Ayuda Adicional. Para obtener más información y ver una muestra, visite </a:t>
            </a:r>
            <a:r>
              <a:rPr lang="es-US" dirty="0">
                <a:solidFill>
                  <a:prstClr val="black"/>
                </a:solidFill>
                <a:hlinkClick r:id="rId4"/>
              </a:rPr>
              <a:t>Medicare.gov/</a:t>
            </a:r>
            <a:r>
              <a:rPr lang="es-US" dirty="0" err="1">
                <a:solidFill>
                  <a:prstClr val="black"/>
                </a:solidFill>
                <a:hlinkClick r:id="rId4"/>
              </a:rPr>
              <a:t>forms-help-resources</a:t>
            </a:r>
            <a:r>
              <a:rPr lang="es-US" dirty="0">
                <a:solidFill>
                  <a:prstClr val="black"/>
                </a:solidFill>
                <a:hlinkClick r:id="rId4"/>
              </a:rPr>
              <a:t>/mail-</a:t>
            </a:r>
            <a:r>
              <a:rPr lang="es-US" dirty="0" err="1">
                <a:solidFill>
                  <a:prstClr val="black"/>
                </a:solidFill>
                <a:hlinkClick r:id="rId4"/>
              </a:rPr>
              <a:t>you</a:t>
            </a:r>
            <a:r>
              <a:rPr lang="es-US" dirty="0">
                <a:solidFill>
                  <a:prstClr val="black"/>
                </a:solidFill>
                <a:hlinkClick r:id="rId4"/>
              </a:rPr>
              <a:t>-</a:t>
            </a:r>
            <a:r>
              <a:rPr lang="es-US" dirty="0" err="1">
                <a:solidFill>
                  <a:prstClr val="black"/>
                </a:solidFill>
                <a:hlinkClick r:id="rId4"/>
              </a:rPr>
              <a:t>get</a:t>
            </a:r>
            <a:r>
              <a:rPr lang="es-US" dirty="0">
                <a:solidFill>
                  <a:prstClr val="black"/>
                </a:solidFill>
                <a:hlinkClick r:id="rId4"/>
              </a:rPr>
              <a:t>-</a:t>
            </a:r>
            <a:r>
              <a:rPr lang="es-US" dirty="0" err="1">
                <a:solidFill>
                  <a:prstClr val="black"/>
                </a:solidFill>
                <a:hlinkClick r:id="rId4"/>
              </a:rPr>
              <a:t>about</a:t>
            </a:r>
            <a:r>
              <a:rPr lang="es-US" dirty="0">
                <a:solidFill>
                  <a:prstClr val="black"/>
                </a:solidFill>
                <a:hlinkClick r:id="rId4"/>
              </a:rPr>
              <a:t>-medicare/</a:t>
            </a:r>
            <a:r>
              <a:rPr lang="es-US" dirty="0" err="1">
                <a:solidFill>
                  <a:prstClr val="black"/>
                </a:solidFill>
                <a:hlinkClick r:id="rId4"/>
              </a:rPr>
              <a:t>autonotice</a:t>
            </a:r>
            <a:r>
              <a:rPr lang="es-US" dirty="0">
                <a:solidFill>
                  <a:prstClr val="black"/>
                </a:solidFill>
              </a:rPr>
              <a:t>.</a:t>
            </a:r>
          </a:p>
          <a:p>
            <a:pPr marL="0" indent="0" defTabSz="966529">
              <a:spcBef>
                <a:spcPts val="634"/>
              </a:spcBef>
              <a:buNone/>
              <a:defRPr/>
            </a:pPr>
            <a:r>
              <a:rPr lang="es-US" dirty="0">
                <a:solidFill>
                  <a:prstClr val="black"/>
                </a:solidFill>
              </a:rPr>
              <a:t>Además, puede continuar calificando automáticamente para Ayuda adicional, pero es posible que su nivel de copagos cambie debido a un traslado de una a otra de las siguientes categorías: si está internado con Medicare y Medicaid, si tiene Medicare y cobertura completa de Medicaid, si recibe ayuda de Medicaid con los pagos de las primas de Medicare (pertenece a un Programa de Ahorros Medicare) o si recibe beneficios de SSI, pero no Medicaid. En estos casos, recibirá una carta de Medicare en papel NARANJA donde se le indicarán los cambios en su nivel de copago para el año siguiente. Para obtener más información y ver una muestra, visite </a:t>
            </a:r>
            <a:r>
              <a:rPr lang="es-US" dirty="0">
                <a:solidFill>
                  <a:prstClr val="black"/>
                </a:solidFill>
                <a:hlinkClick r:id="rId5"/>
              </a:rPr>
              <a:t>Medicare.gov/</a:t>
            </a:r>
            <a:r>
              <a:rPr lang="es-US" dirty="0" err="1">
                <a:solidFill>
                  <a:prstClr val="black"/>
                </a:solidFill>
                <a:hlinkClick r:id="rId5"/>
              </a:rPr>
              <a:t>forms-help-resources</a:t>
            </a:r>
            <a:r>
              <a:rPr lang="es-US" dirty="0">
                <a:solidFill>
                  <a:prstClr val="black"/>
                </a:solidFill>
                <a:hlinkClick r:id="rId5"/>
              </a:rPr>
              <a:t>/mail-</a:t>
            </a:r>
            <a:r>
              <a:rPr lang="es-US" dirty="0" err="1">
                <a:solidFill>
                  <a:prstClr val="black"/>
                </a:solidFill>
                <a:hlinkClick r:id="rId5"/>
              </a:rPr>
              <a:t>you</a:t>
            </a:r>
            <a:r>
              <a:rPr lang="es-US" dirty="0">
                <a:solidFill>
                  <a:prstClr val="black"/>
                </a:solidFill>
                <a:hlinkClick r:id="rId5"/>
              </a:rPr>
              <a:t>-</a:t>
            </a:r>
            <a:r>
              <a:rPr lang="es-US" dirty="0" err="1">
                <a:solidFill>
                  <a:prstClr val="black"/>
                </a:solidFill>
                <a:hlinkClick r:id="rId5"/>
              </a:rPr>
              <a:t>get</a:t>
            </a:r>
            <a:r>
              <a:rPr lang="es-US" dirty="0">
                <a:solidFill>
                  <a:prstClr val="black"/>
                </a:solidFill>
                <a:hlinkClick r:id="rId5"/>
              </a:rPr>
              <a:t>-</a:t>
            </a:r>
            <a:r>
              <a:rPr lang="es-US" dirty="0" err="1">
                <a:solidFill>
                  <a:prstClr val="black"/>
                </a:solidFill>
                <a:hlinkClick r:id="rId5"/>
              </a:rPr>
              <a:t>about</a:t>
            </a:r>
            <a:r>
              <a:rPr lang="es-US" dirty="0">
                <a:solidFill>
                  <a:prstClr val="black"/>
                </a:solidFill>
                <a:hlinkClick r:id="rId5"/>
              </a:rPr>
              <a:t>-medicare/</a:t>
            </a:r>
            <a:r>
              <a:rPr lang="es-US" dirty="0" err="1">
                <a:solidFill>
                  <a:prstClr val="black"/>
                </a:solidFill>
                <a:hlinkClick r:id="rId5"/>
              </a:rPr>
              <a:t>auto-enrollment-notice</a:t>
            </a:r>
            <a:r>
              <a:rPr lang="es-US" dirty="0">
                <a:solidFill>
                  <a:prstClr val="black"/>
                </a:solidFill>
              </a:rPr>
              <a:t>.</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03519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Existen 4 tipos de procesos de </a:t>
            </a:r>
            <a:r>
              <a:rPr lang="es-US" dirty="0" err="1">
                <a:solidFill>
                  <a:prstClr val="black"/>
                </a:solidFill>
              </a:rPr>
              <a:t>redeterminación</a:t>
            </a:r>
            <a:r>
              <a:rPr lang="es-US" dirty="0">
                <a:solidFill>
                  <a:prstClr val="black"/>
                </a:solidFill>
              </a:rPr>
              <a:t> para personas que solicitaron y calificaron para recibir Ayuda Adicional:</a:t>
            </a:r>
          </a:p>
          <a:p>
            <a:pPr marL="241570" indent="-241570" defTabSz="966529">
              <a:spcBef>
                <a:spcPts val="634"/>
              </a:spcBef>
              <a:buFont typeface="+mj-lt"/>
              <a:buAutoNum type="arabicPeriod"/>
              <a:defRPr/>
            </a:pPr>
            <a:r>
              <a:rPr lang="es-US" dirty="0" err="1">
                <a:solidFill>
                  <a:prstClr val="black"/>
                </a:solidFill>
              </a:rPr>
              <a:t>Redeterminaciones</a:t>
            </a:r>
            <a:r>
              <a:rPr lang="es-US" dirty="0">
                <a:solidFill>
                  <a:prstClr val="black"/>
                </a:solidFill>
              </a:rPr>
              <a:t> iniciales: para </a:t>
            </a:r>
            <a:r>
              <a:rPr lang="es-US" dirty="0" err="1">
                <a:solidFill>
                  <a:prstClr val="black"/>
                </a:solidFill>
              </a:rPr>
              <a:t>redeterminar</a:t>
            </a:r>
            <a:r>
              <a:rPr lang="es-US" dirty="0">
                <a:solidFill>
                  <a:prstClr val="black"/>
                </a:solidFill>
              </a:rPr>
              <a:t> la elegibilidad, el Seguro Social selecciona a un grupo de personas que son elegibles para recibir Ayuda Adicional, pero su elegibilidad puede haber cambiado debido algún cambio en las circunstancias. Estas personas reciben un formulario de </a:t>
            </a:r>
            <a:r>
              <a:rPr lang="es-US" dirty="0" err="1">
                <a:solidFill>
                  <a:prstClr val="black"/>
                </a:solidFill>
              </a:rPr>
              <a:t>redeterminación</a:t>
            </a:r>
            <a:r>
              <a:rPr lang="es-US" dirty="0">
                <a:solidFill>
                  <a:prstClr val="black"/>
                </a:solidFill>
              </a:rPr>
              <a:t> por correo en el mes de setiembre. Deben completar y devolver el formulario dentro de los 30 días, incluso si nada ha cambiado, de lo contrario, el Seguro Social puede finalizar su elegibilidad para recibir Ayuda Adicional a partir del 1 de enero del año siguiente.</a:t>
            </a:r>
          </a:p>
          <a:p>
            <a:pPr marL="241570" indent="-241570" defTabSz="966529">
              <a:spcBef>
                <a:spcPts val="634"/>
              </a:spcBef>
              <a:buFont typeface="+mj-lt"/>
              <a:buAutoNum type="arabicPeriod"/>
              <a:defRPr/>
            </a:pPr>
            <a:r>
              <a:rPr lang="es-US" dirty="0" err="1">
                <a:solidFill>
                  <a:prstClr val="black"/>
                </a:solidFill>
              </a:rPr>
              <a:t>Redeterminaciones</a:t>
            </a:r>
            <a:r>
              <a:rPr lang="es-US" dirty="0">
                <a:solidFill>
                  <a:prstClr val="black"/>
                </a:solidFill>
              </a:rPr>
              <a:t> cíclicas o recurrentes: todos los años, el Seguro Social también selecciona al azar un grupo de personas con Ayuda Adicional para </a:t>
            </a:r>
            <a:r>
              <a:rPr lang="es-US" dirty="0" err="1">
                <a:solidFill>
                  <a:prstClr val="black"/>
                </a:solidFill>
              </a:rPr>
              <a:t>redeterminar</a:t>
            </a:r>
            <a:r>
              <a:rPr lang="es-US" dirty="0">
                <a:solidFill>
                  <a:prstClr val="black"/>
                </a:solidFill>
              </a:rPr>
              <a:t> su elegibilidad para el año siguiente. Estas personas reciben un formulario de </a:t>
            </a:r>
            <a:r>
              <a:rPr lang="es-US" dirty="0" err="1">
                <a:solidFill>
                  <a:prstClr val="black"/>
                </a:solidFill>
              </a:rPr>
              <a:t>redeterminación</a:t>
            </a:r>
            <a:r>
              <a:rPr lang="es-US" dirty="0">
                <a:solidFill>
                  <a:prstClr val="black"/>
                </a:solidFill>
              </a:rPr>
              <a:t> por correo en el mes de setiembre. Deben completar y devolver el formulario dentro de los 30 días a partir de la recepción, incluso si nada ha cambiado, de lo contrario, el Seguro Social puede finalizar su elegibilidad para recibir Ayuda Adicional a partir del 1 de enero del año siguiente.</a:t>
            </a:r>
          </a:p>
          <a:p>
            <a:pPr marL="241570" indent="-241570" defTabSz="966529">
              <a:spcBef>
                <a:spcPts val="634"/>
              </a:spcBef>
              <a:buFont typeface="+mj-lt"/>
              <a:buAutoNum type="arabicPeriod"/>
              <a:defRPr/>
            </a:pPr>
            <a:r>
              <a:rPr lang="es-US" dirty="0">
                <a:solidFill>
                  <a:prstClr val="black"/>
                </a:solidFill>
              </a:rPr>
              <a:t>Evento que afecta el subsidio (SCE): las personas con Ayuda adicional pueden experimentar eventos que cambien el monto de Ayuda adicional que pueden obtener, por ejemplo, matrimonio, divorcio, separación, nulidad o muerte del cónyuge. Están obligadas a informar al Seguro Social estos eventos y completar y devolver el formulario de </a:t>
            </a:r>
            <a:r>
              <a:rPr lang="es-US" dirty="0" err="1">
                <a:solidFill>
                  <a:prstClr val="black"/>
                </a:solidFill>
              </a:rPr>
              <a:t>redeterminación</a:t>
            </a:r>
            <a:r>
              <a:rPr lang="es-US" dirty="0">
                <a:solidFill>
                  <a:prstClr val="black"/>
                </a:solidFill>
              </a:rPr>
              <a:t> SCE, de lo contrario, pueden perder su elegibilidad para recibir Ayuda Adicional. Todo cambio entrará en vigor a partir del primer día del mes siguiente al mes del informe inicial del cambio.</a:t>
            </a:r>
          </a:p>
          <a:p>
            <a:pPr marL="241570" indent="-241570" defTabSz="966529">
              <a:spcBef>
                <a:spcPts val="634"/>
              </a:spcBef>
              <a:buFont typeface="+mj-lt"/>
              <a:buAutoNum type="arabicPeriod"/>
              <a:defRPr/>
            </a:pPr>
            <a:r>
              <a:rPr lang="es-US" dirty="0">
                <a:solidFill>
                  <a:prstClr val="black"/>
                </a:solidFill>
              </a:rPr>
              <a:t>Otros eventos: el Seguro Social también puede </a:t>
            </a:r>
            <a:r>
              <a:rPr lang="es-US" dirty="0" err="1">
                <a:solidFill>
                  <a:prstClr val="black"/>
                </a:solidFill>
              </a:rPr>
              <a:t>redeterminar</a:t>
            </a:r>
            <a:r>
              <a:rPr lang="es-US" dirty="0">
                <a:solidFill>
                  <a:prstClr val="black"/>
                </a:solidFill>
              </a:rPr>
              <a:t> la Ayuda Adicional en función de otros cambios, además de los SCE, por ejemplo, una disminución reciente de ingresos debido a recortes en las horas de trabajo. </a:t>
            </a:r>
          </a:p>
          <a:p>
            <a:pPr marL="122495" lvl="1" indent="-122495" defTabSz="966529">
              <a:spcBef>
                <a:spcPts val="634"/>
              </a:spcBef>
              <a:buFont typeface="Wingdings" panose="05000000000000000000" pitchFamily="2" charset="2"/>
              <a:buChar char="§"/>
              <a:defRPr/>
            </a:pPr>
            <a:endParaRPr lang="en-US" dirty="0">
              <a:solidFill>
                <a:prstClr val="black"/>
              </a:solidFill>
            </a:endParaRPr>
          </a:p>
          <a:p>
            <a:pPr marL="122495" lvl="1" indent="-122495" defTabSz="966529">
              <a:spcBef>
                <a:spcPts val="634"/>
              </a:spcBef>
              <a:buFont typeface="Wingdings" panose="05000000000000000000" pitchFamily="2" charset="2"/>
              <a:buChar char="§"/>
              <a:defRPr/>
            </a:pPr>
            <a:endParaRPr lang="en-US" dirty="0">
              <a:solidFill>
                <a:prstClr val="black"/>
              </a:solidFill>
            </a:endParaRPr>
          </a:p>
          <a:p>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Compruebe su conocimiento: Pregunta 7</a:t>
            </a:r>
          </a:p>
          <a:p>
            <a:pPr marL="0" indent="0" defTabSz="966529">
              <a:spcBef>
                <a:spcPts val="634"/>
              </a:spcBef>
              <a:buNone/>
              <a:defRPr/>
            </a:pPr>
            <a:r>
              <a:rPr lang="es-US" dirty="0">
                <a:solidFill>
                  <a:prstClr val="black"/>
                </a:solidFill>
              </a:rPr>
              <a:t>Usted califica en forma automática para recibir Ayuda Adicional si tiene:</a:t>
            </a:r>
          </a:p>
          <a:p>
            <a:pPr marL="241570" lvl="1" indent="-241570" defTabSz="966529">
              <a:spcBef>
                <a:spcPts val="634"/>
              </a:spcBef>
              <a:buFont typeface="+mj-lt"/>
              <a:buAutoNum type="alphaLcPeriod"/>
              <a:defRPr/>
            </a:pPr>
            <a:r>
              <a:rPr lang="es-US" dirty="0">
                <a:solidFill>
                  <a:prstClr val="black"/>
                </a:solidFill>
              </a:rPr>
              <a:t>Ayuda de Medicaid para pagar su prima de la Parte B (Programa de Ahorros Medicare)</a:t>
            </a:r>
          </a:p>
          <a:p>
            <a:pPr marL="241570" lvl="1" indent="-241570" defTabSz="966529">
              <a:spcBef>
                <a:spcPts val="634"/>
              </a:spcBef>
              <a:buFont typeface="+mj-lt"/>
              <a:buAutoNum type="alphaLcPeriod"/>
              <a:defRPr/>
            </a:pPr>
            <a:r>
              <a:rPr lang="es-US" dirty="0">
                <a:solidFill>
                  <a:prstClr val="black"/>
                </a:solidFill>
              </a:rPr>
              <a:t>Cobertura completa de Medicaid</a:t>
            </a:r>
          </a:p>
          <a:p>
            <a:pPr marL="241570" lvl="1" indent="-241570" defTabSz="966529">
              <a:spcBef>
                <a:spcPts val="634"/>
              </a:spcBef>
              <a:buFont typeface="+mj-lt"/>
              <a:buAutoNum type="alphaLcPeriod"/>
              <a:defRPr/>
            </a:pPr>
            <a:r>
              <a:rPr lang="es-US" dirty="0">
                <a:solidFill>
                  <a:prstClr val="black"/>
                </a:solidFill>
              </a:rPr>
              <a:t>Seguridad de Ingreso Suplementario (SSI)</a:t>
            </a:r>
          </a:p>
          <a:p>
            <a:pPr marL="241570" lvl="1" indent="-241570" defTabSz="966529">
              <a:spcBef>
                <a:spcPts val="634"/>
              </a:spcBef>
              <a:buFont typeface="+mj-lt"/>
              <a:buAutoNum type="alphaLcPeriod"/>
              <a:defRPr/>
            </a:pPr>
            <a:r>
              <a:rPr lang="es-US" dirty="0">
                <a:solidFill>
                  <a:prstClr val="black"/>
                </a:solidFill>
              </a:rPr>
              <a:t>Cualquiera de las opciones anteriores </a:t>
            </a:r>
          </a:p>
          <a:p>
            <a:pPr marL="0" indent="0" defTabSz="966529">
              <a:spcBef>
                <a:spcPts val="634"/>
              </a:spcBef>
              <a:buNone/>
              <a:defRPr/>
            </a:pPr>
            <a:r>
              <a:rPr lang="es-US" b="1" dirty="0">
                <a:solidFill>
                  <a:prstClr val="black"/>
                </a:solidFill>
              </a:rPr>
              <a:t>RESPUESTA</a:t>
            </a:r>
            <a:r>
              <a:rPr lang="es-US" dirty="0">
                <a:solidFill>
                  <a:prstClr val="black"/>
                </a:solidFill>
              </a:rPr>
              <a:t>: </a:t>
            </a:r>
            <a:r>
              <a:rPr lang="es-US" b="1" dirty="0">
                <a:solidFill>
                  <a:prstClr val="black"/>
                </a:solidFill>
              </a:rPr>
              <a:t>d– Cualquiera de las opciones anteriores</a:t>
            </a:r>
          </a:p>
          <a:p>
            <a:pPr marL="0" indent="0" defTabSz="966529">
              <a:spcBef>
                <a:spcPts val="634"/>
              </a:spcBef>
              <a:buNone/>
              <a:defRPr/>
            </a:pPr>
            <a:r>
              <a:rPr lang="es-US" dirty="0">
                <a:solidFill>
                  <a:prstClr val="black"/>
                </a:solidFill>
              </a:rPr>
              <a:t>Usted califica automáticamente para recibir Ayuda Adicional (y no necesita solicitarla) si tiene Medicare y recibe ayuda de Medicaid para pagar sus primas de la Parte B (Programa de Ahorros de Medicare), cobertura completa de Medicaid o beneficios de SSI. </a:t>
            </a:r>
          </a:p>
          <a:p>
            <a:endParaRPr lang="en-US" dirty="0"/>
          </a:p>
        </p:txBody>
      </p:sp>
    </p:spTree>
    <p:extLst>
      <p:ext uri="{BB962C8B-B14F-4D97-AF65-F5344CB8AC3E}">
        <p14:creationId xmlns:p14="http://schemas.microsoft.com/office/powerpoint/2010/main" val="40431215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a:solidFill>
                  <a:prstClr val="black"/>
                </a:solidFill>
              </a:rPr>
              <a:t>La Lección 6 trata sobre las determinaciones de cobertura, las solicitudes de excepción y las apelaciones.</a:t>
            </a:r>
          </a:p>
          <a:p>
            <a:pPr marL="0" indent="0" defTabSz="966529">
              <a:spcBef>
                <a:spcPts val="634"/>
              </a:spcBef>
              <a:buNone/>
              <a:defRPr/>
            </a:pPr>
            <a:endParaRPr lang="en-US" dirty="0">
              <a:solidFill>
                <a:prstClr val="black"/>
              </a:solidFill>
            </a:endParaRPr>
          </a:p>
          <a:p>
            <a:pPr marL="119139" indent="-119139" defTabSz="966529">
              <a:defRPr/>
            </a:pPr>
            <a:endParaRPr lang="en-US" dirty="0">
              <a:solidFill>
                <a:prstClr val="black"/>
              </a:solidFill>
            </a:endParaRPr>
          </a:p>
          <a:p>
            <a:endParaRPr lang="en-US" dirty="0"/>
          </a:p>
        </p:txBody>
      </p:sp>
    </p:spTree>
    <p:extLst>
      <p:ext uri="{BB962C8B-B14F-4D97-AF65-F5344CB8AC3E}">
        <p14:creationId xmlns:p14="http://schemas.microsoft.com/office/powerpoint/2010/main" val="35029220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Una determinación de cobertura es la primera decisión tomada por su plan Medicare (no por la farmacia) sobre un medicamento recetado que usted solicita. Allí se incluye si ciertos medicamentos están cubiertos, si usted cumple todos los requisitos para obtener el medicamento solicitado y cuánto debe pagar para obtenerlo. Usted, su recetador o su representante designado deben comunicarse con su plan para solicitar una determinación de cobertura. </a:t>
            </a:r>
          </a:p>
          <a:p>
            <a:pPr marL="0" indent="0" defTabSz="966529">
              <a:spcBef>
                <a:spcPts val="634"/>
              </a:spcBef>
              <a:buNone/>
              <a:defRPr/>
            </a:pPr>
            <a:r>
              <a:rPr lang="es-US" dirty="0">
                <a:solidFill>
                  <a:prstClr val="black"/>
                </a:solidFill>
              </a:rPr>
              <a:t>Usted, el profesional que le receta o su representante designado pueden pedir una determinación de cobertura llamando al plan o a través de una carta. Si opta por escribir al plan, puede enviar una carta o utilizar el formulario “Modelo de solicitud de determinación de cobertura” que se encuentra en </a:t>
            </a:r>
            <a:r>
              <a:rPr lang="es-US" dirty="0">
                <a:solidFill>
                  <a:prstClr val="black"/>
                </a:solidFill>
                <a:hlinkClick r:id="rId3"/>
              </a:rPr>
              <a:t>CMS.gov/medicare/appeals-and-</a:t>
            </a:r>
            <a:r>
              <a:rPr lang="es-US" dirty="0" err="1">
                <a:solidFill>
                  <a:prstClr val="black"/>
                </a:solidFill>
                <a:hlinkClick r:id="rId3"/>
              </a:rPr>
              <a:t>grievances</a:t>
            </a:r>
            <a:r>
              <a:rPr lang="es-US" dirty="0">
                <a:solidFill>
                  <a:prstClr val="black"/>
                </a:solidFill>
                <a:hlinkClick r:id="rId3"/>
              </a:rPr>
              <a:t>/</a:t>
            </a:r>
            <a:r>
              <a:rPr lang="es-US" dirty="0" err="1">
                <a:solidFill>
                  <a:prstClr val="black"/>
                </a:solidFill>
                <a:hlinkClick r:id="rId3"/>
              </a:rPr>
              <a:t>medprescriptdrugapplgriev</a:t>
            </a:r>
            <a:r>
              <a:rPr lang="es-US" dirty="0">
                <a:solidFill>
                  <a:prstClr val="black"/>
                </a:solidFill>
                <a:hlinkClick r:id="rId3"/>
              </a:rPr>
              <a:t>/forms.html</a:t>
            </a:r>
            <a:r>
              <a:rPr lang="es-US" dirty="0">
                <a:solidFill>
                  <a:prstClr val="black"/>
                </a:solidFill>
              </a:rPr>
              <a:t>.</a:t>
            </a:r>
          </a:p>
          <a:p>
            <a:pPr marL="0" indent="0" defTabSz="966529">
              <a:spcBef>
                <a:spcPts val="634"/>
              </a:spcBef>
              <a:buNone/>
              <a:defRPr/>
            </a:pPr>
            <a:r>
              <a:rPr lang="es-US" dirty="0">
                <a:solidFill>
                  <a:prstClr val="black"/>
                </a:solidFill>
              </a:rPr>
              <a:t>Hay 2 tipos de determinaciones de cobertura: estándares y aceleradas. Su solicitud será rápida (acelerada) si el plan determina, o su médico le indica al plan, que su vida o salud pueden estar en grave riesgo al esperar el plazo de una solicitud estándar. </a:t>
            </a:r>
          </a:p>
          <a:p>
            <a:pPr marL="0" indent="0" defTabSz="966529">
              <a:spcBef>
                <a:spcPts val="634"/>
              </a:spcBef>
              <a:buNone/>
              <a:defRPr/>
            </a:pPr>
            <a:r>
              <a:rPr lang="es-US" dirty="0">
                <a:solidFill>
                  <a:prstClr val="black"/>
                </a:solidFill>
              </a:rPr>
              <a:t>Un plan debe brindarle su decisión de determinación de cobertura con la mayor rapidez que su estado de salud requiera. Una vez recibida su solicitud, el plan debe informarle su decisión con una demora que no supere las 72 horas para una determinación estándar o 24 horas para una determinación acelerada. Si su solicitud de determinación de cobertura implica una exención (véase la siguiente diapositiva), el plazo empieza a correr cuando el plan recibe la declaración de respaldo de su médico.</a:t>
            </a:r>
          </a:p>
          <a:p>
            <a:pPr marL="0" indent="0" defTabSz="966529">
              <a:spcBef>
                <a:spcPts val="634"/>
              </a:spcBef>
              <a:buNone/>
              <a:defRPr/>
            </a:pPr>
            <a:r>
              <a:rPr lang="es-US" dirty="0">
                <a:solidFill>
                  <a:prstClr val="black"/>
                </a:solidFill>
              </a:rPr>
              <a:t>Si un plan no cumple con estos plazos, debe reenviar automáticamente la solicitud y el expediente del caso a la Entidad de Revisión Independiente (IRE) para su revisión, y la solicitud omitirá el primer nivel de apelación (</a:t>
            </a:r>
            <a:r>
              <a:rPr lang="es-US" dirty="0" err="1">
                <a:solidFill>
                  <a:prstClr val="black"/>
                </a:solidFill>
              </a:rPr>
              <a:t>redeterminación</a:t>
            </a:r>
            <a:r>
              <a:rPr lang="es-US" dirty="0">
                <a:solidFill>
                  <a:prstClr val="black"/>
                </a:solidFill>
              </a:rPr>
              <a:t> por parte del plan). El plan también le enviará una carta informándole que su caso ha sido enviado a la IRE para su revisión. La IRE es MAXIMUS®. Puede encontrar información de contacto para la IRE en </a:t>
            </a:r>
            <a:r>
              <a:rPr lang="es-US" dirty="0">
                <a:solidFill>
                  <a:prstClr val="black"/>
                </a:solidFill>
                <a:hlinkClick r:id="rId4"/>
              </a:rPr>
              <a:t>MedicarePartDAppeals.com</a:t>
            </a:r>
            <a:r>
              <a:rPr lang="es-US" dirty="0">
                <a:solidFill>
                  <a:prstClr val="black"/>
                </a:solidFill>
              </a:rPr>
              <a:t>.</a:t>
            </a:r>
          </a:p>
          <a:p>
            <a:endParaRPr lang="en-US" dirty="0"/>
          </a:p>
        </p:txBody>
      </p:sp>
    </p:spTree>
    <p:extLst>
      <p:ext uri="{BB962C8B-B14F-4D97-AF65-F5344CB8AC3E}">
        <p14:creationId xmlns:p14="http://schemas.microsoft.com/office/powerpoint/2010/main" val="17085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La Parte B cubre ciertas vacunas como parte de los servicios preventivos cubiertos de Medicare. Si cumple con los criterios, la Parte B cubre:</a:t>
            </a:r>
          </a:p>
          <a:p>
            <a:pPr marL="181178" indent="-181178" defTabSz="966529">
              <a:spcBef>
                <a:spcPts val="634"/>
              </a:spcBef>
              <a:defRPr/>
            </a:pPr>
            <a:r>
              <a:rPr lang="es-US" dirty="0">
                <a:solidFill>
                  <a:prstClr val="black"/>
                </a:solidFill>
              </a:rPr>
              <a:t>Las inyecciones necesarias para la vacuna contra el COVID-19 y el costo de administración.</a:t>
            </a:r>
          </a:p>
          <a:p>
            <a:pPr marL="181178" indent="-181178" defTabSz="966529">
              <a:spcBef>
                <a:spcPts val="634"/>
              </a:spcBef>
              <a:defRPr/>
            </a:pPr>
            <a:r>
              <a:rPr lang="es-US" dirty="0">
                <a:solidFill>
                  <a:prstClr val="black"/>
                </a:solidFill>
              </a:rPr>
              <a:t>La vacuna contra la gripe.</a:t>
            </a:r>
          </a:p>
          <a:p>
            <a:pPr marL="181178" indent="-181178" defTabSz="966529">
              <a:spcBef>
                <a:spcPts val="634"/>
              </a:spcBef>
              <a:defRPr/>
            </a:pPr>
            <a:r>
              <a:rPr lang="es-US" dirty="0">
                <a:solidFill>
                  <a:prstClr val="black"/>
                </a:solidFill>
              </a:rPr>
              <a:t>La vacuna neumocócica (para prevenir ciertos tipos de neumonía). </a:t>
            </a:r>
          </a:p>
          <a:p>
            <a:pPr marL="181178" indent="-181178" defTabSz="966529">
              <a:spcBef>
                <a:spcPts val="634"/>
              </a:spcBef>
              <a:defRPr/>
            </a:pPr>
            <a:r>
              <a:rPr lang="es-US" dirty="0">
                <a:solidFill>
                  <a:prstClr val="black"/>
                </a:solidFill>
              </a:rPr>
              <a:t>La vacuna contra la hepatitis B (para individuos con riesgo medio a alto de Hepatitis B). Algunos factores que lo ponen en riesgo medio a alto para la Hepatitis B son la hemofilia, la ESRD, la diabetes, vivir con alguien que tiene Hepatitis B, o si usted es un profesional de la salud y tiene contacto frecuente con sangre o fluidos corporales. </a:t>
            </a:r>
          </a:p>
          <a:p>
            <a:pPr marL="181178" indent="-181178" defTabSz="966529">
              <a:spcBef>
                <a:spcPts val="634"/>
              </a:spcBef>
              <a:defRPr/>
            </a:pPr>
            <a:r>
              <a:rPr lang="es-US" dirty="0">
                <a:solidFill>
                  <a:prstClr val="black"/>
                </a:solidFill>
              </a:rPr>
              <a:t>Otras vacunas (como una vacuna contra el tétanos) que usted recibe para tratar una lesión o si ha estado expuesto directamente a una enfermedad o condición. </a:t>
            </a:r>
          </a:p>
          <a:p>
            <a:pPr marL="0" indent="0" defTabSz="966529">
              <a:spcBef>
                <a:spcPts val="634"/>
              </a:spcBef>
              <a:buNone/>
              <a:defRPr/>
            </a:pPr>
            <a:r>
              <a:rPr lang="es-US" dirty="0">
                <a:solidFill>
                  <a:prstClr val="black"/>
                </a:solidFill>
              </a:rPr>
              <a:t>La cobertura de medicamentos de Medicare (Parte D) debe cubrir todas las demás vacunas disponibles comercialmente (como la vacuna contra la culebrilla) cuando sea médicamente necesario para prevenir una enfermedad.</a:t>
            </a:r>
          </a:p>
        </p:txBody>
      </p:sp>
    </p:spTree>
    <p:extLst>
      <p:ext uri="{BB962C8B-B14F-4D97-AF65-F5344CB8AC3E}">
        <p14:creationId xmlns:p14="http://schemas.microsoft.com/office/powerpoint/2010/main" val="40077061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51669"/>
          </a:xfrm>
        </p:spPr>
        <p:txBody>
          <a:bodyPr/>
          <a:lstStyle/>
          <a:p>
            <a:pPr marL="0" lvl="1" defTabSz="966529">
              <a:spcBef>
                <a:spcPts val="634"/>
              </a:spcBef>
              <a:defRPr/>
            </a:pPr>
            <a:r>
              <a:rPr lang="es-US" dirty="0">
                <a:solidFill>
                  <a:prstClr val="black"/>
                </a:solidFill>
              </a:rPr>
              <a:t>Una exención es un tipo de determinación de cobertura. Existen 2 tipos de exenciones: exenciones de nivel (por ejemplo, recibir un medicamento de nivel 4 al costo del nivel 3) y exenciones al formulario (ya sea, cobertura de un medicamento que no está en el formulario del plan o requisitos de acceso flexibles). </a:t>
            </a:r>
          </a:p>
          <a:p>
            <a:pPr marL="0" indent="0" defTabSz="966529">
              <a:spcBef>
                <a:spcPts val="634"/>
              </a:spcBef>
              <a:buNone/>
              <a:defRPr/>
            </a:pPr>
            <a:r>
              <a:rPr lang="es-US" dirty="0">
                <a:solidFill>
                  <a:prstClr val="black"/>
                </a:solidFill>
              </a:rPr>
              <a:t>Si desea realizar una solicitud de exención, necesitará una declaración de respaldo del profesional que le receta. En general, la declaración debe señalar los motivos médicos para solicitar la exención. Los prescriptores pueden dar la declaración verbalmente (es posible que luego deban proporcionar la declaración por escrito) o por escrito al plan. </a:t>
            </a:r>
          </a:p>
          <a:p>
            <a:pPr marL="0" indent="0" defTabSz="966529">
              <a:spcBef>
                <a:spcPts val="634"/>
              </a:spcBef>
              <a:buNone/>
              <a:defRPr/>
            </a:pPr>
            <a:r>
              <a:rPr lang="es-US" dirty="0">
                <a:solidFill>
                  <a:prstClr val="black"/>
                </a:solidFill>
              </a:rPr>
              <a:t>Si se aprueba su solicitud de exención, esta será válida para los resurtidos del resto del año del plan, siempre que usted permanezca inscrito en el plan, su médico continúe recetando el medicamento y el medicamento siga siendo seguro para tratar su problema de salud. Para obtener más información sobre las exenciones y aprobaciones, visite </a:t>
            </a:r>
            <a:r>
              <a:rPr lang="es-US" dirty="0">
                <a:solidFill>
                  <a:prstClr val="black"/>
                </a:solidFill>
                <a:hlinkClick r:id="rId3"/>
              </a:rPr>
              <a:t>CMS.gov/Medicare/Appeals-and-</a:t>
            </a:r>
            <a:r>
              <a:rPr lang="es-US" dirty="0" err="1">
                <a:solidFill>
                  <a:prstClr val="black"/>
                </a:solidFill>
                <a:hlinkClick r:id="rId3"/>
              </a:rPr>
              <a:t>Grievances</a:t>
            </a:r>
            <a:r>
              <a:rPr lang="es-US" dirty="0">
                <a:solidFill>
                  <a:prstClr val="black"/>
                </a:solidFill>
                <a:hlinkClick r:id="rId3"/>
              </a:rPr>
              <a:t>/</a:t>
            </a:r>
            <a:r>
              <a:rPr lang="es-US" dirty="0" err="1">
                <a:solidFill>
                  <a:prstClr val="black"/>
                </a:solidFill>
                <a:hlinkClick r:id="rId3"/>
              </a:rPr>
              <a:t>MedPrescriptDrugApplGriev</a:t>
            </a:r>
            <a:r>
              <a:rPr lang="es-US" dirty="0">
                <a:solidFill>
                  <a:prstClr val="black"/>
                </a:solidFill>
                <a:hlinkClick r:id="rId3"/>
              </a:rPr>
              <a:t>/index.html</a:t>
            </a:r>
            <a:r>
              <a:rPr lang="es-US" dirty="0">
                <a:solidFill>
                  <a:prstClr val="black"/>
                </a:solidFill>
              </a:rPr>
              <a:t>.</a:t>
            </a:r>
          </a:p>
          <a:p>
            <a:pPr marL="0" indent="0" defTabSz="966529">
              <a:spcBef>
                <a:spcPts val="634"/>
              </a:spcBef>
              <a:buNone/>
              <a:defRPr/>
            </a:pPr>
            <a:r>
              <a:rPr lang="es-US" dirty="0">
                <a:solidFill>
                  <a:prstClr val="black"/>
                </a:solidFill>
              </a:rPr>
              <a:t>Un plan puede optar por extender la cobertura de excepción a un nuevo año de plan. Si no lo hace, debe indicarlo por escrito, ya sea al momento en que la exención es aprobada o, al menos, 60 días antes de que finalice el año del plan. Si su plan no extiende su cobertura de excepción, debe pensar en cambiar a un medicamento del formulario del plan, solicitar otra excepción o cambiar a un plan que cubra ese medicamento durante el Período de inscripción abierta (OEP) de Medicare (del 15 de octubre al 7 de diciembre de cada año).</a:t>
            </a:r>
          </a:p>
          <a:p>
            <a:pPr marL="0" indent="0" defTabSz="966529">
              <a:spcBef>
                <a:spcPts val="634"/>
              </a:spcBef>
              <a:buNone/>
              <a:defRPr/>
            </a:pPr>
            <a:r>
              <a:rPr lang="es-US" b="1" dirty="0">
                <a:solidFill>
                  <a:prstClr val="black"/>
                </a:solidFill>
              </a:rPr>
              <a:t>NOTA</a:t>
            </a:r>
            <a:r>
              <a:rPr lang="es-US" dirty="0">
                <a:solidFill>
                  <a:prstClr val="black"/>
                </a:solidFill>
              </a:rPr>
              <a:t>: Si desea elegir a un representante para que le ayude con una apelación o determinación de cobertura, usted y la persona que desea ayudarlo deben completar un formulario de Designación de representante (formulario CMS-1696). Puede obtener una copia del formulario en </a:t>
            </a:r>
            <a:r>
              <a:rPr lang="es-US" dirty="0">
                <a:solidFill>
                  <a:prstClr val="black"/>
                </a:solidFill>
                <a:hlinkClick r:id="rId4"/>
              </a:rPr>
              <a:t>CMS.gov/Medicare/CMS-</a:t>
            </a:r>
            <a:r>
              <a:rPr lang="es-US" dirty="0" err="1">
                <a:solidFill>
                  <a:prstClr val="black"/>
                </a:solidFill>
                <a:hlinkClick r:id="rId4"/>
              </a:rPr>
              <a:t>Forms</a:t>
            </a:r>
            <a:r>
              <a:rPr lang="es-US" dirty="0">
                <a:solidFill>
                  <a:prstClr val="black"/>
                </a:solidFill>
                <a:hlinkClick r:id="rId4"/>
              </a:rPr>
              <a:t>/CMS-</a:t>
            </a:r>
            <a:r>
              <a:rPr lang="es-US" dirty="0" err="1">
                <a:solidFill>
                  <a:prstClr val="black"/>
                </a:solidFill>
                <a:hlinkClick r:id="rId4"/>
              </a:rPr>
              <a:t>Forms</a:t>
            </a:r>
            <a:r>
              <a:rPr lang="es-US" dirty="0">
                <a:solidFill>
                  <a:prstClr val="black"/>
                </a:solidFill>
                <a:hlinkClick r:id="rId4"/>
              </a:rPr>
              <a:t>/CMS-</a:t>
            </a:r>
            <a:r>
              <a:rPr lang="es-US" dirty="0" err="1">
                <a:solidFill>
                  <a:prstClr val="black"/>
                </a:solidFill>
                <a:hlinkClick r:id="rId4"/>
              </a:rPr>
              <a:t>Forms</a:t>
            </a:r>
            <a:r>
              <a:rPr lang="es-US" dirty="0">
                <a:solidFill>
                  <a:prstClr val="black"/>
                </a:solidFill>
                <a:hlinkClick r:id="rId4"/>
              </a:rPr>
              <a:t>-</a:t>
            </a:r>
            <a:r>
              <a:rPr lang="es-US" dirty="0" err="1">
                <a:solidFill>
                  <a:prstClr val="black"/>
                </a:solidFill>
                <a:hlinkClick r:id="rId4"/>
              </a:rPr>
              <a:t>Items</a:t>
            </a:r>
            <a:r>
              <a:rPr lang="es-US" dirty="0">
                <a:solidFill>
                  <a:prstClr val="black"/>
                </a:solidFill>
                <a:hlinkClick r:id="rId4"/>
              </a:rPr>
              <a:t>/CMS012207.html</a:t>
            </a:r>
            <a:r>
              <a:rPr lang="es-US" dirty="0">
                <a:solidFill>
                  <a:prstClr val="black"/>
                </a:solidFill>
              </a:rPr>
              <a:t>. También puede designar un representante mediante carta firmada y fechada por usted y la persona que le ayuda, pero la carta debe contener toda la información que se pide en el formulario de Designación de representante. Debe enviar el formulario o la carta junto con su solicitud de apelación o determinación de cobertura.</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20030743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buNone/>
              <a:defRPr/>
            </a:pPr>
            <a:r>
              <a:rPr lang="es-US" dirty="0">
                <a:solidFill>
                  <a:prstClr val="black"/>
                </a:solidFill>
              </a:rPr>
              <a:t>Si no está de acuerdo con la determinación de cobertura de su plan de Medicare (incluida una excepción) o con una limitación de cobertura bajo el programa de administración de medicamentos del plan, tiene derecho a apelar la decisión. La decisión escrita de su plan explicará cómo presentar una apelación. Lea esta decisión con cuidado y comuníquese con su plan, si tiene preguntas.</a:t>
            </a:r>
          </a:p>
          <a:p>
            <a:pPr marL="0" indent="0" defTabSz="966529">
              <a:spcBef>
                <a:spcPts val="634"/>
              </a:spcBef>
              <a:buNone/>
              <a:defRPr/>
            </a:pPr>
            <a:r>
              <a:rPr lang="es-US" dirty="0">
                <a:solidFill>
                  <a:prstClr val="black"/>
                </a:solidFill>
              </a:rPr>
              <a:t>En general, debe presentar sus solicitudes de apelación por escrito. Sin embargo, los planes deben aceptar solicitudes orales (verbales) de </a:t>
            </a:r>
            <a:r>
              <a:rPr lang="es-US" dirty="0" err="1">
                <a:solidFill>
                  <a:prstClr val="black"/>
                </a:solidFill>
              </a:rPr>
              <a:t>redeterminación</a:t>
            </a:r>
            <a:r>
              <a:rPr lang="es-US" dirty="0">
                <a:solidFill>
                  <a:prstClr val="black"/>
                </a:solidFill>
              </a:rPr>
              <a:t> acelerada. Además, los planes pueden elegir aceptar solicitudes de </a:t>
            </a:r>
            <a:r>
              <a:rPr lang="es-US" dirty="0" err="1">
                <a:solidFill>
                  <a:prstClr val="black"/>
                </a:solidFill>
              </a:rPr>
              <a:t>redeterminación</a:t>
            </a:r>
            <a:r>
              <a:rPr lang="es-US" dirty="0">
                <a:solidFill>
                  <a:prstClr val="black"/>
                </a:solidFill>
              </a:rPr>
              <a:t> verbales estándar. Verifique los materiales de su plan o comuníquese con su plan para ver si puede hacer solicitudes verbales de </a:t>
            </a:r>
            <a:r>
              <a:rPr lang="es-US" dirty="0" err="1">
                <a:solidFill>
                  <a:prstClr val="black"/>
                </a:solidFill>
              </a:rPr>
              <a:t>redeterminación</a:t>
            </a:r>
            <a:r>
              <a:rPr lang="es-US" dirty="0">
                <a:solidFill>
                  <a:prstClr val="black"/>
                </a:solidFill>
              </a:rPr>
              <a:t> estándar.</a:t>
            </a:r>
          </a:p>
          <a:p>
            <a:pPr marL="0" indent="0" defTabSz="966529">
              <a:spcBef>
                <a:spcPts val="634"/>
              </a:spcBef>
              <a:buNone/>
              <a:defRPr/>
            </a:pPr>
            <a:r>
              <a:rPr lang="es-US" dirty="0">
                <a:solidFill>
                  <a:prstClr val="black"/>
                </a:solidFill>
              </a:rPr>
              <a:t>Usted o su representante nombrado pueden solicitar cualquier nivel de apelación. Su recetador puede solicitar una </a:t>
            </a:r>
            <a:r>
              <a:rPr lang="es-US" dirty="0" err="1">
                <a:solidFill>
                  <a:prstClr val="black"/>
                </a:solidFill>
              </a:rPr>
              <a:t>redeterminación</a:t>
            </a:r>
            <a:r>
              <a:rPr lang="es-US" dirty="0">
                <a:solidFill>
                  <a:prstClr val="black"/>
                </a:solidFill>
              </a:rPr>
              <a:t> acelerada en su nombre. Su recetador también puede solicitar una apelación en su nombre a nivel de IRE.</a:t>
            </a:r>
          </a:p>
          <a:p>
            <a:pPr marL="0" indent="0" defTabSz="966529">
              <a:spcBef>
                <a:spcPts val="634"/>
              </a:spcBef>
              <a:buNone/>
              <a:defRPr/>
            </a:pPr>
            <a:r>
              <a:rPr lang="es-US" dirty="0">
                <a:solidFill>
                  <a:prstClr val="black"/>
                </a:solidFill>
              </a:rPr>
              <a:t>Para ver un cuadro que muestra el proceso de apelaciones de Medicare, vea la siguiente diapositiva.</a:t>
            </a:r>
          </a:p>
          <a:p>
            <a:endParaRPr lang="en-US" dirty="0"/>
          </a:p>
        </p:txBody>
      </p:sp>
    </p:spTree>
    <p:extLst>
      <p:ext uri="{BB962C8B-B14F-4D97-AF65-F5344CB8AC3E}">
        <p14:creationId xmlns:p14="http://schemas.microsoft.com/office/powerpoint/2010/main" val="2597899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lvl="0">
              <a:spcBef>
                <a:spcPts val="606"/>
              </a:spcBef>
              <a:defRPr/>
            </a:pPr>
            <a:r>
              <a:rPr lang="es-US" dirty="0">
                <a:solidFill>
                  <a:prstClr val="black"/>
                </a:solidFill>
              </a:rPr>
              <a:t>Si no está de acuerdo con la decisión de su plan, tiene derecho a apelar. </a:t>
            </a:r>
          </a:p>
          <a:p>
            <a:pPr lvl="0">
              <a:spcBef>
                <a:spcPts val="606"/>
              </a:spcBef>
              <a:defRPr/>
            </a:pPr>
            <a:r>
              <a:rPr lang="es-US" dirty="0">
                <a:solidFill>
                  <a:prstClr val="black"/>
                </a:solidFill>
              </a:rPr>
              <a:t>Hay 5 niveles de apelación:</a:t>
            </a:r>
          </a:p>
          <a:p>
            <a:pPr marL="114300" lvl="1" indent="-114300" defTabSz="914400">
              <a:spcBef>
                <a:spcPts val="611"/>
              </a:spcBef>
              <a:buFont typeface="Wingdings" panose="05000000000000000000" pitchFamily="2" charset="2"/>
              <a:buChar char="§"/>
              <a:defRPr/>
            </a:pPr>
            <a:r>
              <a:rPr lang="es-US" b="1" dirty="0">
                <a:solidFill>
                  <a:prstClr val="black"/>
                </a:solidFill>
              </a:rPr>
              <a:t>Nivel 1</a:t>
            </a:r>
            <a:r>
              <a:rPr lang="es-US" dirty="0">
                <a:solidFill>
                  <a:prstClr val="black"/>
                </a:solidFill>
              </a:rPr>
              <a:t>: </a:t>
            </a:r>
            <a:r>
              <a:rPr lang="es-US" b="1" dirty="0" err="1">
                <a:solidFill>
                  <a:prstClr val="black"/>
                </a:solidFill>
              </a:rPr>
              <a:t>Redeterminación</a:t>
            </a:r>
            <a:r>
              <a:rPr lang="es-US" b="1" dirty="0">
                <a:solidFill>
                  <a:prstClr val="black"/>
                </a:solidFill>
              </a:rPr>
              <a:t> por parte de su plan. </a:t>
            </a:r>
          </a:p>
          <a:p>
            <a:pPr marL="231775" lvl="2" indent="-115888" defTabSz="914400">
              <a:spcBef>
                <a:spcPts val="611"/>
              </a:spcBef>
              <a:buSzTx/>
              <a:buFont typeface="Arial" panose="020B0604020202020204" pitchFamily="34" charset="0"/>
              <a:buChar char="•"/>
              <a:defRPr/>
            </a:pPr>
            <a:r>
              <a:rPr lang="es-US" dirty="0">
                <a:solidFill>
                  <a:prstClr val="black"/>
                </a:solidFill>
              </a:rPr>
              <a:t>Si no está de acuerdo con el rechazo inicial del plan (determinación de cobertura) o una limitación de cobertura bajo el programa de administración de medicamentos del plan, puede solicitar una </a:t>
            </a:r>
            <a:r>
              <a:rPr lang="es-US" dirty="0" err="1">
                <a:solidFill>
                  <a:prstClr val="black"/>
                </a:solidFill>
              </a:rPr>
              <a:t>redeterminación</a:t>
            </a:r>
            <a:r>
              <a:rPr lang="es-US" dirty="0">
                <a:solidFill>
                  <a:prstClr val="black"/>
                </a:solidFill>
              </a:rPr>
              <a:t>. Deberá solicitar la </a:t>
            </a:r>
            <a:r>
              <a:rPr lang="es-US" dirty="0" err="1">
                <a:solidFill>
                  <a:prstClr val="black"/>
                </a:solidFill>
              </a:rPr>
              <a:t>redeterminación</a:t>
            </a:r>
            <a:r>
              <a:rPr lang="es-US" dirty="0">
                <a:solidFill>
                  <a:prstClr val="black"/>
                </a:solidFill>
              </a:rPr>
              <a:t> dentro de 60 días a partir de la fecha de la determinación de cobertura. </a:t>
            </a:r>
            <a:r>
              <a:rPr lang="es-US" dirty="0"/>
              <a:t>Si no cumple con la fecha límite, debe proporcionar una razón para presentarla más tarde.</a:t>
            </a:r>
          </a:p>
          <a:p>
            <a:pPr marL="231775" lvl="2" indent="-115888" defTabSz="914400">
              <a:spcBef>
                <a:spcPts val="611"/>
              </a:spcBef>
              <a:buSzTx/>
              <a:buFont typeface="Arial" panose="020B0604020202020204" pitchFamily="34" charset="0"/>
              <a:buChar char="•"/>
              <a:defRPr/>
            </a:pPr>
            <a:r>
              <a:rPr lang="es-US" dirty="0">
                <a:solidFill>
                  <a:prstClr val="black"/>
                </a:solidFill>
              </a:rPr>
              <a:t>Si no está de acuerdo con la decisión de </a:t>
            </a:r>
            <a:r>
              <a:rPr lang="es-US" dirty="0" err="1">
                <a:solidFill>
                  <a:prstClr val="black"/>
                </a:solidFill>
              </a:rPr>
              <a:t>redeterminación</a:t>
            </a:r>
            <a:r>
              <a:rPr lang="es-US" dirty="0">
                <a:solidFill>
                  <a:prstClr val="black"/>
                </a:solidFill>
              </a:rPr>
              <a:t> del plan en el nivel 1, puede solicitar una reconsideración por parte de una Entidad de revisión independiente (IRE), lo cual es el nivel 2, dentro de 60 días a partir de la fecha de la decisión de </a:t>
            </a:r>
            <a:r>
              <a:rPr lang="es-US" dirty="0" err="1">
                <a:solidFill>
                  <a:prstClr val="black"/>
                </a:solidFill>
              </a:rPr>
              <a:t>redeterminación</a:t>
            </a:r>
            <a:r>
              <a:rPr lang="es-US" dirty="0">
                <a:solidFill>
                  <a:prstClr val="black"/>
                </a:solidFill>
              </a:rPr>
              <a:t>. </a:t>
            </a:r>
          </a:p>
          <a:p>
            <a:pPr marL="231775" lvl="2" indent="-115888" defTabSz="914400">
              <a:spcBef>
                <a:spcPts val="611"/>
              </a:spcBef>
              <a:buSzTx/>
              <a:buFont typeface="Arial" panose="020B0604020202020204" pitchFamily="34" charset="0"/>
              <a:buChar char="•"/>
              <a:defRPr/>
            </a:pPr>
            <a:r>
              <a:rPr lang="es-US" dirty="0">
                <a:solidFill>
                  <a:prstClr val="black"/>
                </a:solidFill>
              </a:rPr>
              <a:t>Si apela una limitación impuesta bajo el programa de administración de medicamentos de su plan y su plan continúa denegando cualquier parte de su solicitud relacionada con las limitaciones en su acceso a los medicamentos, su plan enviará automáticamente su caso a un revisor independiente fuera del plan. </a:t>
            </a:r>
          </a:p>
          <a:p>
            <a:pPr marL="114300" lvl="1" indent="-114300" defTabSz="914400">
              <a:spcBef>
                <a:spcPts val="611"/>
              </a:spcBef>
              <a:buFont typeface="Wingdings" panose="05000000000000000000" pitchFamily="2" charset="2"/>
              <a:buChar char="§"/>
              <a:defRPr/>
            </a:pPr>
            <a:r>
              <a:rPr lang="es-US" b="1" dirty="0">
                <a:solidFill>
                  <a:prstClr val="black"/>
                </a:solidFill>
              </a:rPr>
              <a:t>Nivel 2</a:t>
            </a:r>
            <a:r>
              <a:rPr lang="es-US" dirty="0">
                <a:solidFill>
                  <a:prstClr val="black"/>
                </a:solidFill>
              </a:rPr>
              <a:t>:</a:t>
            </a:r>
            <a:r>
              <a:rPr lang="es-US" b="1" dirty="0">
                <a:solidFill>
                  <a:prstClr val="black"/>
                </a:solidFill>
              </a:rPr>
              <a:t> Reconsideración por parte de una IRE. </a:t>
            </a:r>
          </a:p>
          <a:p>
            <a:pPr marL="231775" lvl="2" indent="-115888" defTabSz="914400">
              <a:spcBef>
                <a:spcPts val="611"/>
              </a:spcBef>
              <a:buSzTx/>
              <a:buFont typeface="Arial" panose="020B0604020202020204" pitchFamily="34" charset="0"/>
              <a:buChar char="•"/>
              <a:defRPr/>
            </a:pPr>
            <a:r>
              <a:rPr lang="es-US" dirty="0"/>
              <a:t>Para solicitar una reconsideración de una IRE, siga las indicaciones en la "Notificación de </a:t>
            </a:r>
            <a:r>
              <a:rPr lang="es-US" dirty="0" err="1"/>
              <a:t>redeterminación</a:t>
            </a:r>
            <a:r>
              <a:rPr lang="es-US" dirty="0"/>
              <a:t>" del plan. Si su plan emite una </a:t>
            </a:r>
            <a:r>
              <a:rPr lang="es-US" dirty="0" err="1"/>
              <a:t>redeterminación</a:t>
            </a:r>
            <a:r>
              <a:rPr lang="es-US" dirty="0"/>
              <a:t> adversa, debería enviarle un formulario de "Solicitud de reconsideración" que puede utilizar para solicitar una reconsideración. Si no recibe el formulario, llame a su plan y pida una copia.</a:t>
            </a:r>
          </a:p>
          <a:p>
            <a:pPr marL="231775" lvl="2" indent="-115888" defTabSz="914400">
              <a:spcBef>
                <a:spcPts val="611"/>
              </a:spcBef>
              <a:buSzTx/>
              <a:buFont typeface="Arial" panose="020B0604020202020204" pitchFamily="34" charset="0"/>
              <a:buChar char="•"/>
              <a:defRPr/>
            </a:pPr>
            <a:r>
              <a:rPr lang="es-US" dirty="0">
                <a:solidFill>
                  <a:prstClr val="black"/>
                </a:solidFill>
              </a:rPr>
              <a:t>Si no está de acuerdo con la decisión de la IRE en el nivel 2, tendrá 60 días a partir de la fecha en que recibe la decisión de la IRE para solicitar una decisión de la Oficina de Audiencias y Apelaciones de Medicare (OMHA), que representa el nivel 3. </a:t>
            </a:r>
          </a:p>
        </p:txBody>
      </p:sp>
    </p:spTree>
    <p:extLst>
      <p:ext uri="{BB962C8B-B14F-4D97-AF65-F5344CB8AC3E}">
        <p14:creationId xmlns:p14="http://schemas.microsoft.com/office/powerpoint/2010/main" val="2945421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lvl="1" indent="-114300" defTabSz="914400">
              <a:spcBef>
                <a:spcPts val="611"/>
              </a:spcBef>
              <a:buFont typeface="Wingdings" panose="05000000000000000000" pitchFamily="2" charset="2"/>
              <a:buChar char="§"/>
              <a:defRPr/>
            </a:pPr>
            <a:r>
              <a:rPr lang="es-US" sz="1100" b="1" dirty="0">
                <a:solidFill>
                  <a:prstClr val="black"/>
                </a:solidFill>
              </a:rPr>
              <a:t>Nivel 3</a:t>
            </a:r>
            <a:r>
              <a:rPr lang="es-US" sz="1100" dirty="0">
                <a:solidFill>
                  <a:prstClr val="black"/>
                </a:solidFill>
              </a:rPr>
              <a:t>:</a:t>
            </a:r>
            <a:r>
              <a:rPr lang="es-US" sz="1100" b="1" dirty="0">
                <a:solidFill>
                  <a:prstClr val="black"/>
                </a:solidFill>
              </a:rPr>
              <a:t> Decisión de la OMHA. </a:t>
            </a:r>
          </a:p>
          <a:p>
            <a:pPr marL="231775" lvl="2" indent="-115888" defTabSz="914400">
              <a:spcBef>
                <a:spcPts val="611"/>
              </a:spcBef>
              <a:buSzPct val="100000"/>
              <a:buFont typeface="Arial" panose="020B0604020202020204" pitchFamily="34" charset="0"/>
              <a:buChar char="•"/>
              <a:defRPr/>
            </a:pPr>
            <a:r>
              <a:rPr lang="es-US" sz="1100" dirty="0">
                <a:solidFill>
                  <a:prstClr val="black"/>
                </a:solidFill>
              </a:rPr>
              <a:t>Para obtener una audiencia o revisión por parte de OMHA, el monto de su caso debe cumplir con un monto mínimo en dólares que cambia anualmente. El monto requerido para 2021 es $180. </a:t>
            </a:r>
          </a:p>
          <a:p>
            <a:pPr marL="231775" lvl="2" indent="-115888" defTabSz="914400">
              <a:spcBef>
                <a:spcPts val="611"/>
              </a:spcBef>
              <a:buSzPct val="100000"/>
              <a:buFont typeface="Arial" panose="020B0604020202020204" pitchFamily="34" charset="0"/>
              <a:buChar char="•"/>
              <a:defRPr/>
            </a:pPr>
            <a:r>
              <a:rPr lang="es-US" sz="1100" dirty="0">
                <a:solidFill>
                  <a:prstClr val="black"/>
                </a:solidFill>
              </a:rPr>
              <a:t>Si no está de acuerdo con la decisión de OMHA en el nivel 3, tiene 60 días después de recibir la decisión de OMHA para solicitar una revisión por parte del Consejo de Apelaciones de Medicare, que es el nivel 4..</a:t>
            </a:r>
          </a:p>
          <a:p>
            <a:pPr marL="114300" lvl="1" indent="-114300" defTabSz="914400">
              <a:spcBef>
                <a:spcPts val="611"/>
              </a:spcBef>
              <a:buFont typeface="Wingdings" panose="05000000000000000000" pitchFamily="2" charset="2"/>
              <a:buChar char="§"/>
              <a:defRPr/>
            </a:pPr>
            <a:r>
              <a:rPr lang="es-US" sz="1100" b="1" dirty="0">
                <a:solidFill>
                  <a:prstClr val="black"/>
                </a:solidFill>
              </a:rPr>
              <a:t>Nivel 4</a:t>
            </a:r>
            <a:r>
              <a:rPr lang="es-US" sz="1100" dirty="0">
                <a:solidFill>
                  <a:prstClr val="black"/>
                </a:solidFill>
              </a:rPr>
              <a:t>:</a:t>
            </a:r>
            <a:r>
              <a:rPr lang="es-US" sz="1100" b="1" dirty="0">
                <a:solidFill>
                  <a:prstClr val="black"/>
                </a:solidFill>
              </a:rPr>
              <a:t> Revisión por parte del Consejo de Apelaciones de Medicare. </a:t>
            </a:r>
          </a:p>
          <a:p>
            <a:pPr marL="231775" lvl="1" indent="-115888" defTabSz="914400">
              <a:spcBef>
                <a:spcPts val="611"/>
              </a:spcBef>
              <a:buFont typeface="Arial" panose="020B0604020202020204" pitchFamily="34" charset="0"/>
              <a:buChar char="•"/>
              <a:defRPr/>
            </a:pPr>
            <a:r>
              <a:rPr lang="es-US" sz="1100" dirty="0">
                <a:solidFill>
                  <a:prstClr val="black"/>
                </a:solidFill>
              </a:rPr>
              <a:t>Puede solicitar que el Consejo de Apelaciones revise su caso, independientemente del monto en dólares de su caso. </a:t>
            </a:r>
          </a:p>
          <a:p>
            <a:pPr marL="231775" lvl="1" indent="-115888" defTabSz="914400">
              <a:spcBef>
                <a:spcPts val="611"/>
              </a:spcBef>
              <a:buFont typeface="Arial" panose="020B0604020202020204" pitchFamily="34" charset="0"/>
              <a:buChar char="•"/>
              <a:defRPr/>
            </a:pPr>
            <a:r>
              <a:rPr lang="es-US" sz="1100" dirty="0">
                <a:solidFill>
                  <a:prstClr val="black"/>
                </a:solidFill>
              </a:rPr>
              <a:t>Si no está de acuerdo con la decisión del Consejo de apelaciones en el nivel 4, tendrá 60 días a partir de la fecha en que recibe la decisión del Consejo de apelaciones para solicitar una revisión judicial por un Tribunal Federal de Distrito, lo cual es el nivel 5.</a:t>
            </a:r>
          </a:p>
          <a:p>
            <a:pPr marL="114300" lvl="1" indent="-114300" defTabSz="914400">
              <a:spcBef>
                <a:spcPts val="611"/>
              </a:spcBef>
              <a:buFont typeface="Wingdings" panose="05000000000000000000" pitchFamily="2" charset="2"/>
              <a:buChar char="§"/>
              <a:defRPr/>
            </a:pPr>
            <a:r>
              <a:rPr lang="es-US" sz="1100" b="1" dirty="0">
                <a:solidFill>
                  <a:prstClr val="black"/>
                </a:solidFill>
              </a:rPr>
              <a:t>Nivel 5</a:t>
            </a:r>
            <a:r>
              <a:rPr lang="es-US" sz="1100" dirty="0">
                <a:solidFill>
                  <a:prstClr val="black"/>
                </a:solidFill>
              </a:rPr>
              <a:t>: </a:t>
            </a:r>
            <a:r>
              <a:rPr lang="es-US" sz="1100" b="1" dirty="0">
                <a:solidFill>
                  <a:prstClr val="black"/>
                </a:solidFill>
              </a:rPr>
              <a:t>Revisión judicial por un Tribunal del Distrito Federal. </a:t>
            </a:r>
            <a:r>
              <a:rPr lang="es-US" sz="1100" dirty="0">
                <a:solidFill>
                  <a:prstClr val="black"/>
                </a:solidFill>
              </a:rPr>
              <a:t>Para que le conceda la revisión, el importe de su caso deberá alcanzar una cantidad mínima. El monto mínimo para 2021 es $1,760. Puede combinar reclamaciones para cubrir este monto en dólares.</a:t>
            </a:r>
          </a:p>
          <a:p>
            <a:pPr marL="0" lvl="0" indent="0">
              <a:spcBef>
                <a:spcPts val="606"/>
              </a:spcBef>
              <a:buNone/>
              <a:defRPr/>
            </a:pPr>
            <a:r>
              <a:rPr lang="es-US" sz="1100" b="1" dirty="0">
                <a:solidFill>
                  <a:prstClr val="black"/>
                </a:solidFill>
              </a:rPr>
              <a:t>Importante</a:t>
            </a:r>
            <a:r>
              <a:rPr lang="es-US" sz="1100" dirty="0">
                <a:solidFill>
                  <a:prstClr val="black"/>
                </a:solidFill>
              </a:rPr>
              <a:t>: El proceso de reconsideración de la multa por inscripción tardía en la Parte D no está relacionado con el diagrama de flujo del proceso de apelaciones. El diagrama de flujo de las apelaciones está relacionado con las apelaciones por beneficios. Existe solo un nivel de revisión independiente para disputas por multas por inscripción tardía. Para obtener más información, comuníquese con su plan o su Programa Estatal de Asistencia sobre Seguros de Salud (SHIP) al </a:t>
            </a:r>
            <a:r>
              <a:rPr lang="es-US" sz="1100" dirty="0">
                <a:solidFill>
                  <a:prstClr val="black"/>
                </a:solidFill>
                <a:hlinkClick r:id="rId3"/>
              </a:rPr>
              <a:t>shiptacenter.org</a:t>
            </a:r>
            <a:r>
              <a:rPr lang="es-US" sz="1100" dirty="0">
                <a:solidFill>
                  <a:prstClr val="black"/>
                </a:solidFill>
              </a:rPr>
              <a:t>. </a:t>
            </a:r>
          </a:p>
          <a:p>
            <a:pPr marL="0" lvl="0" indent="0">
              <a:spcBef>
                <a:spcPts val="606"/>
              </a:spcBef>
              <a:buNone/>
              <a:defRPr/>
            </a:pPr>
            <a:r>
              <a:rPr lang="es-US" sz="1100" b="1" dirty="0">
                <a:solidFill>
                  <a:prstClr val="black"/>
                </a:solidFill>
              </a:rPr>
              <a:t>NOTA</a:t>
            </a:r>
            <a:r>
              <a:rPr lang="es-US" sz="1100" dirty="0">
                <a:solidFill>
                  <a:prstClr val="black"/>
                </a:solidFill>
              </a:rPr>
              <a:t>:</a:t>
            </a:r>
            <a:r>
              <a:rPr lang="es-US" sz="1100" b="1" dirty="0">
                <a:solidFill>
                  <a:prstClr val="black"/>
                </a:solidFill>
              </a:rPr>
              <a:t> </a:t>
            </a:r>
            <a:r>
              <a:rPr lang="es-US" sz="1100" dirty="0">
                <a:solidFill>
                  <a:prstClr val="black"/>
                </a:solidFill>
              </a:rPr>
              <a:t>Para obtener una copia completa del diagrama de flujo del proceso de apelaciones de la Parte D (medicamentos), visite </a:t>
            </a:r>
            <a:r>
              <a:rPr lang="es-US" sz="1100" u="sng" dirty="0">
                <a:solidFill>
                  <a:prstClr val="black"/>
                </a:solidFill>
                <a:hlinkClick r:id="rId4"/>
              </a:rPr>
              <a:t>CMS.gov/Medicare/Appeals-and-</a:t>
            </a:r>
            <a:r>
              <a:rPr lang="es-US" sz="1100" u="sng" dirty="0" err="1">
                <a:solidFill>
                  <a:prstClr val="black"/>
                </a:solidFill>
                <a:hlinkClick r:id="rId4"/>
              </a:rPr>
              <a:t>Grievances</a:t>
            </a:r>
            <a:r>
              <a:rPr lang="es-US" sz="1100" u="sng" dirty="0">
                <a:solidFill>
                  <a:prstClr val="black"/>
                </a:solidFill>
                <a:hlinkClick r:id="rId4"/>
              </a:rPr>
              <a:t>/</a:t>
            </a:r>
            <a:r>
              <a:rPr lang="es-US" sz="1100" u="sng" dirty="0" err="1">
                <a:solidFill>
                  <a:prstClr val="black"/>
                </a:solidFill>
                <a:hlinkClick r:id="rId4"/>
              </a:rPr>
              <a:t>MedPrescriptDrugApplGriev</a:t>
            </a:r>
            <a:r>
              <a:rPr lang="es-US" sz="1100" u="sng" dirty="0">
                <a:solidFill>
                  <a:prstClr val="black"/>
                </a:solidFill>
                <a:hlinkClick r:id="rId4"/>
              </a:rPr>
              <a:t>/</a:t>
            </a:r>
            <a:r>
              <a:rPr lang="es-US" sz="1100" u="sng" dirty="0" err="1">
                <a:solidFill>
                  <a:prstClr val="black"/>
                </a:solidFill>
                <a:hlinkClick r:id="rId4"/>
              </a:rPr>
              <a:t>Downloads</a:t>
            </a:r>
            <a:r>
              <a:rPr lang="es-US" sz="1100" u="sng" dirty="0">
                <a:solidFill>
                  <a:prstClr val="black"/>
                </a:solidFill>
                <a:hlinkClick r:id="rId4"/>
              </a:rPr>
              <a:t>/Flowchart-Medicare-Part-D.pdf</a:t>
            </a:r>
            <a:r>
              <a:rPr lang="es-US" sz="1100" dirty="0">
                <a:solidFill>
                  <a:prstClr val="black"/>
                </a:solidFill>
              </a:rPr>
              <a:t>. </a:t>
            </a:r>
          </a:p>
          <a:p>
            <a:pPr marL="0" lvl="0" indent="0">
              <a:spcBef>
                <a:spcPts val="606"/>
              </a:spcBef>
              <a:buNone/>
              <a:defRPr/>
            </a:pPr>
            <a:r>
              <a:rPr lang="es-US" sz="1100" b="1" dirty="0">
                <a:solidFill>
                  <a:prstClr val="black"/>
                </a:solidFill>
              </a:rPr>
              <a:t>Fuente </a:t>
            </a:r>
            <a:r>
              <a:rPr lang="es-US" sz="1100" dirty="0">
                <a:solidFill>
                  <a:prstClr val="black"/>
                </a:solidFill>
              </a:rPr>
              <a:t>(para la 3era viñeta secundaria en el nivel 1): Regla final de Medicare </a:t>
            </a:r>
            <a:r>
              <a:rPr lang="es-US" sz="1100" dirty="0" err="1">
                <a:solidFill>
                  <a:prstClr val="black"/>
                </a:solidFill>
              </a:rPr>
              <a:t>Advantage</a:t>
            </a:r>
            <a:r>
              <a:rPr lang="es-US" sz="1100" dirty="0">
                <a:solidFill>
                  <a:prstClr val="black"/>
                </a:solidFill>
              </a:rPr>
              <a:t> y de la Parte D (CMS-4190-F2) (</a:t>
            </a:r>
            <a:r>
              <a:rPr lang="es-US" sz="1100" dirty="0">
                <a:solidFill>
                  <a:prstClr val="black"/>
                </a:solidFill>
                <a:hlinkClick r:id="rId5"/>
              </a:rPr>
              <a:t>Federalregister.gov/</a:t>
            </a:r>
            <a:r>
              <a:rPr lang="es-US" sz="1100" dirty="0" err="1">
                <a:solidFill>
                  <a:prstClr val="black"/>
                </a:solidFill>
                <a:hlinkClick r:id="rId5"/>
              </a:rPr>
              <a:t>documents</a:t>
            </a:r>
            <a:r>
              <a:rPr lang="es-US" sz="1100" dirty="0">
                <a:solidFill>
                  <a:prstClr val="black"/>
                </a:solidFill>
                <a:hlinkClick r:id="rId5"/>
              </a:rPr>
              <a:t>/2021/01/19/2021-00538/medicare-and-medicaid-programs-contract-year-2022-policy-and-technical-changes-to-the-medicare</a:t>
            </a:r>
            <a:r>
              <a:rPr lang="es-US" sz="1100" dirty="0">
                <a:solidFill>
                  <a:prstClr val="black"/>
                </a:solidFill>
              </a:rPr>
              <a:t>). </a:t>
            </a:r>
          </a:p>
          <a:p>
            <a:endParaRPr lang="en-US" sz="1100" dirty="0"/>
          </a:p>
        </p:txBody>
      </p:sp>
    </p:spTree>
    <p:extLst>
      <p:ext uri="{BB962C8B-B14F-4D97-AF65-F5344CB8AC3E}">
        <p14:creationId xmlns:p14="http://schemas.microsoft.com/office/powerpoint/2010/main" val="3196241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384969"/>
          </a:xfrm>
        </p:spPr>
        <p:txBody>
          <a:bodyPr/>
          <a:lstStyle/>
          <a:p>
            <a:pPr marL="0" indent="0" defTabSz="966529">
              <a:spcBef>
                <a:spcPts val="634"/>
              </a:spcBef>
              <a:buNone/>
              <a:defRPr/>
            </a:pPr>
            <a:r>
              <a:rPr lang="es-US" dirty="0">
                <a:solidFill>
                  <a:prstClr val="black"/>
                </a:solidFill>
              </a:rPr>
              <a:t>Si tiene Medicare Original, algunos de sus medicamentos recetados están cubiertos por la Parte A (seguro hospitalario) o la Parte B (seguro médico), y puede inscribirse en un plan de medicamentos de Medicare. Los medicamentos recetados están cubiertos según:</a:t>
            </a:r>
          </a:p>
          <a:p>
            <a:pPr marL="181178" indent="-181178" defTabSz="966529">
              <a:spcBef>
                <a:spcPts val="634"/>
              </a:spcBef>
              <a:defRPr/>
            </a:pPr>
            <a:r>
              <a:rPr lang="es-US" dirty="0">
                <a:solidFill>
                  <a:prstClr val="black"/>
                </a:solidFill>
              </a:rPr>
              <a:t>Necesidad médica (¿este medicamento forma parte del estándar de atención clínica?)</a:t>
            </a:r>
          </a:p>
          <a:p>
            <a:pPr marL="181178" indent="-181178" defTabSz="966529">
              <a:spcBef>
                <a:spcPts val="634"/>
              </a:spcBef>
              <a:defRPr/>
            </a:pPr>
            <a:r>
              <a:rPr lang="es-US" dirty="0">
                <a:solidFill>
                  <a:prstClr val="black"/>
                </a:solidFill>
              </a:rPr>
              <a:t>Establecimiento del lugar donde se brinda la atención médica (por ejemplo, el hogar, el hospital (como paciente interno o externo) o el centro de cirugía)</a:t>
            </a:r>
          </a:p>
          <a:p>
            <a:pPr marL="181178" indent="-181178" defTabSz="966529">
              <a:spcBef>
                <a:spcPts val="634"/>
              </a:spcBef>
              <a:defRPr/>
            </a:pPr>
            <a:r>
              <a:rPr lang="es-US" dirty="0">
                <a:solidFill>
                  <a:prstClr val="black"/>
                </a:solidFill>
              </a:rPr>
              <a:t>Indicación médica o razón por la que necesita medicamentos (por ejemplo, para el tratamiento del cáncer)</a:t>
            </a:r>
          </a:p>
          <a:p>
            <a:pPr marL="181178" indent="-181178" defTabSz="966529">
              <a:spcBef>
                <a:spcPts val="634"/>
              </a:spcBef>
              <a:defRPr/>
            </a:pPr>
            <a:r>
              <a:rPr lang="es-US" dirty="0">
                <a:solidFill>
                  <a:prstClr val="black"/>
                </a:solidFill>
              </a:rPr>
              <a:t>Reglamento legal que determina qué parte de Medicare debe pagar ciertos medicamentos</a:t>
            </a:r>
          </a:p>
          <a:p>
            <a:pPr marL="181178" indent="-181178" defTabSz="966529">
              <a:spcBef>
                <a:spcPts val="634"/>
              </a:spcBef>
              <a:defRPr/>
            </a:pPr>
            <a:r>
              <a:rPr lang="es-US" dirty="0">
                <a:solidFill>
                  <a:prstClr val="black"/>
                </a:solidFill>
              </a:rPr>
              <a:t>Cualquier requisito especial de cobertura de medicamentos, como los de los medicamentos inmunosupresores que se usarían después de un trasplante de órganos</a:t>
            </a:r>
          </a:p>
          <a:p>
            <a:pPr marL="0" lvl="1" defTabSz="966529">
              <a:spcBef>
                <a:spcPts val="634"/>
              </a:spcBef>
              <a:defRPr/>
            </a:pPr>
            <a:r>
              <a:rPr lang="es-US" dirty="0">
                <a:solidFill>
                  <a:prstClr val="black"/>
                </a:solidFill>
              </a:rPr>
              <a:t>La Parte D brinda cobertura de medicamentos de Medicare. Puede obtener la cobertura de medicamentos de Medicare a través de un plan de medicamentos de Medicare o de un plan de salud de Medicare con cobertura de medicamentos.</a:t>
            </a:r>
          </a:p>
          <a:p>
            <a:pPr marL="171450" lvl="1" indent="-171450" defTabSz="966529">
              <a:spcBef>
                <a:spcPts val="634"/>
              </a:spcBef>
              <a:buSzPct val="100000"/>
              <a:buFont typeface="Wingdings" panose="05000000000000000000" pitchFamily="2" charset="2"/>
              <a:buChar char="§"/>
              <a:defRPr/>
            </a:pPr>
            <a:r>
              <a:rPr lang="es-US" dirty="0">
                <a:solidFill>
                  <a:prstClr val="black"/>
                </a:solidFill>
              </a:rPr>
              <a:t>La mayoría de las personas deben tomar medidas para inscribirse en un plan. Los planes deben aceptar solicitudes en papel. Algunos planes también pueden permitirle inscribirse en línea o directamente a través del Buscador de planes de Medicare. </a:t>
            </a:r>
          </a:p>
          <a:p>
            <a:pPr marL="171450" lvl="1" indent="-171450" defTabSz="966529">
              <a:spcBef>
                <a:spcPts val="634"/>
              </a:spcBef>
              <a:buSzPct val="100000"/>
              <a:buFont typeface="Wingdings" panose="05000000000000000000" pitchFamily="2" charset="2"/>
              <a:buChar char="§"/>
              <a:defRPr/>
            </a:pPr>
            <a:r>
              <a:rPr lang="es-US" dirty="0">
                <a:solidFill>
                  <a:prstClr val="black"/>
                </a:solidFill>
              </a:rPr>
              <a:t>Una demora en la inscripción puede generar una multa por inscripción tardía en la Parte D. La multa por inscripción tardía se calculará en función de la cantidad de meses que pasó sin algún tipo de cobertura de medicamentos acreditable de medicamentos. </a:t>
            </a:r>
          </a:p>
          <a:p>
            <a:pPr marL="171450" lvl="1" indent="-171450" defTabSz="966529">
              <a:spcBef>
                <a:spcPts val="634"/>
              </a:spcBef>
              <a:buSzPct val="100000"/>
              <a:buFont typeface="Wingdings" panose="05000000000000000000" pitchFamily="2" charset="2"/>
              <a:buChar char="§"/>
              <a:defRPr/>
            </a:pPr>
            <a:r>
              <a:rPr lang="es-US" dirty="0">
                <a:solidFill>
                  <a:prstClr val="black"/>
                </a:solidFill>
              </a:rPr>
              <a:t>Ayuda Adicional está disponible para personas con ingresos y recursos limitados. Los límites de ingresos y recursos para calificar para recibir ayuda para pagar los costos de sus medicamentos recetados cambian cada año. </a:t>
            </a:r>
          </a:p>
          <a:p>
            <a:pPr marL="0" indent="0" defTabSz="966529">
              <a:spcBef>
                <a:spcPts val="634"/>
              </a:spcBef>
              <a:buNone/>
              <a:defRPr/>
            </a:pPr>
            <a:endParaRPr lang="en-US" dirty="0">
              <a:solidFill>
                <a:prstClr val="black"/>
              </a:solidFill>
            </a:endParaRPr>
          </a:p>
          <a:p>
            <a:endParaRPr lang="en-US" dirty="0"/>
          </a:p>
        </p:txBody>
      </p:sp>
    </p:spTree>
    <p:extLst>
      <p:ext uri="{BB962C8B-B14F-4D97-AF65-F5344CB8AC3E}">
        <p14:creationId xmlns:p14="http://schemas.microsoft.com/office/powerpoint/2010/main" val="39050775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2137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6399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78454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8815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300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66325"/>
          </a:xfrm>
        </p:spPr>
        <p:txBody>
          <a:bodyPr/>
          <a:lstStyle/>
          <a:p>
            <a:pPr marL="0" indent="0" defTabSz="966529">
              <a:spcBef>
                <a:spcPts val="634"/>
              </a:spcBef>
              <a:buNone/>
              <a:defRPr/>
            </a:pPr>
            <a:r>
              <a:rPr lang="es-US" dirty="0">
                <a:solidFill>
                  <a:prstClr val="black"/>
                </a:solidFill>
              </a:rPr>
              <a:t>Puede existir la necesidad de recibir medicamentos autoadministrados (medicamentos que suele tomar por su cuenta) en un entorno de paciente ambulatorio de hospital, por ejemplo, en el departamento de emergencias, las unidades de observación, los centros quirúrgicos o las clínicas para el tratamiento del dolor. Es posible que necesite, por ejemplo, la toma diaria de medicamentos para controlar la presión arterial mientras se encuentra en la sala de emergencias por un esguince. Las Partes A y B no cubren esa medicación porque no está relacionada con los servicios de paciente ambulatorio que está recibiendo por su tobillo. Si usted recibe medicamentos autoadministrados que no están cubiertos por la Parte A o la Parte B mientras se encuentra en un entorno de paciente ambulatorio de hospital, este puede facturarle el medicamento. </a:t>
            </a:r>
          </a:p>
          <a:p>
            <a:pPr marL="0" indent="0" defTabSz="966529">
              <a:spcBef>
                <a:spcPts val="634"/>
              </a:spcBef>
              <a:buNone/>
              <a:defRPr/>
            </a:pPr>
            <a:r>
              <a:rPr lang="es-US" dirty="0">
                <a:solidFill>
                  <a:prstClr val="black"/>
                </a:solidFill>
              </a:rPr>
              <a:t>Sin embargo, si está inscrito en la cobertura de medicamentos de Medicare, estos medicamentos pueden estar cubiertos. Es probable que deba pagar estos medicamentos como gastos de bolsillo y enviar un reclamo a su plan de medicamentos para recibir un reembolso. </a:t>
            </a:r>
          </a:p>
          <a:p>
            <a:pPr marL="122495" lvl="1" indent="-122495" defTabSz="966529">
              <a:spcBef>
                <a:spcPts val="634"/>
              </a:spcBef>
              <a:buFont typeface="Wingdings" panose="05000000000000000000" pitchFamily="2" charset="2"/>
              <a:buChar char="§"/>
              <a:defRPr/>
            </a:pPr>
            <a:r>
              <a:rPr lang="es-US" dirty="0">
                <a:solidFill>
                  <a:prstClr val="black"/>
                </a:solidFill>
              </a:rPr>
              <a:t>En general, su cobertura de medicamentos de Medicare no pagará los medicamentos de venta libre, como </a:t>
            </a:r>
            <a:r>
              <a:rPr lang="es-US" dirty="0" err="1">
                <a:solidFill>
                  <a:prstClr val="black"/>
                </a:solidFill>
              </a:rPr>
              <a:t>Tylenol</a:t>
            </a:r>
            <a:r>
              <a:rPr lang="es-US" dirty="0">
                <a:solidFill>
                  <a:prstClr val="black"/>
                </a:solidFill>
              </a:rPr>
              <a:t>®   </a:t>
            </a:r>
          </a:p>
          <a:p>
            <a:pPr marL="122495" lvl="1" indent="-122495" defTabSz="966529">
              <a:spcBef>
                <a:spcPts val="634"/>
              </a:spcBef>
              <a:buFont typeface="Wingdings" panose="05000000000000000000" pitchFamily="2" charset="2"/>
              <a:buChar char="§"/>
              <a:defRPr/>
            </a:pPr>
            <a:r>
              <a:rPr lang="es-US" dirty="0">
                <a:solidFill>
                  <a:prstClr val="black"/>
                </a:solidFill>
              </a:rPr>
              <a:t>El medicamento que necesita deber estar incluido en el formulario del plan (lista de medicamentos cubiertos)</a:t>
            </a:r>
          </a:p>
          <a:p>
            <a:pPr marL="122495" lvl="1" indent="-122495" defTabSz="966529">
              <a:spcBef>
                <a:spcPts val="634"/>
              </a:spcBef>
              <a:buFont typeface="Wingdings" panose="05000000000000000000" pitchFamily="2" charset="2"/>
              <a:buChar char="§"/>
              <a:defRPr/>
            </a:pPr>
            <a:r>
              <a:rPr lang="es-US" dirty="0">
                <a:solidFill>
                  <a:prstClr val="black"/>
                </a:solidFill>
              </a:rPr>
              <a:t>Usted no puede recibir medicamentos autoadministrados en un entorno de paciente ambulatorio o en el departamento de emergencia de manera habitual</a:t>
            </a:r>
          </a:p>
          <a:p>
            <a:pPr marL="122495" lvl="1" indent="-122495" defTabSz="966529">
              <a:spcBef>
                <a:spcPts val="634"/>
              </a:spcBef>
              <a:buFont typeface="Wingdings" panose="05000000000000000000" pitchFamily="2" charset="2"/>
              <a:buChar char="§"/>
              <a:defRPr/>
            </a:pPr>
            <a:r>
              <a:rPr lang="es-US" dirty="0">
                <a:solidFill>
                  <a:prstClr val="black"/>
                </a:solidFill>
              </a:rPr>
              <a:t>Su plan de medicamentos de Medicare controlará si es posible que usted hubiera conseguido medicamentos autoadministrados en una farmacia dentro de la red</a:t>
            </a:r>
          </a:p>
          <a:p>
            <a:pPr marL="122495" lvl="1" indent="-122495" defTabSz="966529">
              <a:spcBef>
                <a:spcPts val="634"/>
              </a:spcBef>
              <a:buFont typeface="Wingdings" panose="05000000000000000000" pitchFamily="2" charset="2"/>
              <a:buChar char="§"/>
              <a:defRPr/>
            </a:pPr>
            <a:r>
              <a:rPr lang="es-US" dirty="0">
                <a:solidFill>
                  <a:prstClr val="black"/>
                </a:solidFill>
              </a:rPr>
              <a:t>Si la farmacia del hospital no participa en Medicare, es posible que deba pagar estos medicamentos como gastos de bolsillo y presentar un reclamo a su plan de medicamentos de Medicare para recibir un reembolso.</a:t>
            </a:r>
          </a:p>
          <a:p>
            <a:pPr marL="0" indent="0" defTabSz="966529">
              <a:spcBef>
                <a:spcPts val="634"/>
              </a:spcBef>
              <a:buNone/>
              <a:defRPr/>
            </a:pPr>
            <a:r>
              <a:rPr lang="es-US" b="1" dirty="0">
                <a:solidFill>
                  <a:prstClr val="black"/>
                </a:solidFill>
              </a:rPr>
              <a:t>NOTA</a:t>
            </a:r>
            <a:r>
              <a:rPr lang="es-US" dirty="0">
                <a:solidFill>
                  <a:prstClr val="black"/>
                </a:solidFill>
              </a:rPr>
              <a:t>: Visite </a:t>
            </a:r>
            <a:r>
              <a:rPr lang="es-US" dirty="0">
                <a:solidFill>
                  <a:prstClr val="black"/>
                </a:solidFill>
                <a:hlinkClick r:id="rId3"/>
              </a:rPr>
              <a:t>Medicare.gov/Pubs/</a:t>
            </a:r>
            <a:r>
              <a:rPr lang="es-US" dirty="0" err="1">
                <a:solidFill>
                  <a:prstClr val="black"/>
                </a:solidFill>
                <a:hlinkClick r:id="rId3"/>
              </a:rPr>
              <a:t>pdf</a:t>
            </a:r>
            <a:r>
              <a:rPr lang="es-US" dirty="0">
                <a:solidFill>
                  <a:prstClr val="black"/>
                </a:solidFill>
                <a:hlinkClick r:id="rId3"/>
              </a:rPr>
              <a:t>/11333-Outpatient-Self-Administered-Drugs.pdf</a:t>
            </a:r>
            <a:r>
              <a:rPr lang="es-US" dirty="0">
                <a:solidFill>
                  <a:prstClr val="black"/>
                </a:solidFill>
              </a:rPr>
              <a:t> para descargar la hoja de consejos “Cómo cubre Medicare los medicamentos autoadministrados administrados en entornos hospitalarios para pacientes ambulatorios” (Producto de CMS No. 11333).</a:t>
            </a:r>
          </a:p>
        </p:txBody>
      </p:sp>
    </p:spTree>
    <p:extLst>
      <p:ext uri="{BB962C8B-B14F-4D97-AF65-F5344CB8AC3E}">
        <p14:creationId xmlns:p14="http://schemas.microsoft.com/office/powerpoint/2010/main" val="973018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04347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Bef>
                <a:spcPts val="622"/>
              </a:spcBef>
              <a:buFont typeface="Wingdings" panose="05000000000000000000" pitchFamily="2" charset="2"/>
              <a:buNone/>
              <a:defRPr/>
            </a:pPr>
            <a:r>
              <a:rPr lang="es-US"/>
              <a:t>Manténgase conectado. Visite </a:t>
            </a:r>
            <a:r>
              <a:rPr lang="es-US">
                <a:hlinkClick r:id="rId3"/>
              </a:rPr>
              <a:t>CMSnationaltrainingprogram.cms.gov</a:t>
            </a:r>
            <a:r>
              <a:rPr lang="es-US"/>
              <a:t> para ver los </a:t>
            </a:r>
            <a:r>
              <a:rPr lang="es-US" baseline="0"/>
              <a:t>materiales de capacitación de NTP y suscribirse a nuestra lista de correo electrónico. </a:t>
            </a:r>
            <a:r>
              <a:rPr lang="es-US"/>
              <a:t>Comuníquese con nosotros escribiendo a </a:t>
            </a:r>
            <a:r>
              <a:rPr lang="es-US">
                <a:hlinkClick r:id="rId4"/>
              </a:rPr>
              <a:t>training@cms.hhs.gov</a:t>
            </a:r>
            <a:r>
              <a:rPr lang="es-US"/>
              <a:t>. </a:t>
            </a:r>
          </a:p>
          <a:p>
            <a:pPr>
              <a:spcBef>
                <a:spcPts val="622"/>
              </a:spcBef>
            </a:pPr>
            <a:endParaRPr lang="en-US" dirty="0"/>
          </a:p>
          <a:p>
            <a:pPr marL="0" indent="0">
              <a:spcBef>
                <a:spcPts val="634"/>
              </a:spcBef>
              <a:buNone/>
            </a:pPr>
            <a:endParaRPr lang="en-US" dirty="0"/>
          </a:p>
        </p:txBody>
      </p:sp>
    </p:spTree>
    <p:extLst>
      <p:ext uri="{BB962C8B-B14F-4D97-AF65-F5344CB8AC3E}">
        <p14:creationId xmlns:p14="http://schemas.microsoft.com/office/powerpoint/2010/main" val="609567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 Main 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91F40BC-EE7C-BE40-9E7E-15809D5685E2}"/>
              </a:ext>
            </a:extLst>
          </p:cNvPr>
          <p:cNvSpPr/>
          <p:nvPr userDrawn="1"/>
        </p:nvSpPr>
        <p:spPr>
          <a:xfrm>
            <a:off x="8342877" y="0"/>
            <a:ext cx="5868955" cy="6848669"/>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C0D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650FD451-B0F6-5744-8D86-E9B3DAAB3C70}"/>
              </a:ext>
            </a:extLst>
          </p:cNvPr>
          <p:cNvSpPr/>
          <p:nvPr userDrawn="1"/>
        </p:nvSpPr>
        <p:spPr>
          <a:xfrm>
            <a:off x="8569922" y="342"/>
            <a:ext cx="5868955" cy="6848669"/>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E95C8E2A-32D0-8247-8DF7-0FF92D4D79F7}"/>
              </a:ext>
            </a:extLst>
          </p:cNvPr>
          <p:cNvSpPr/>
          <p:nvPr userDrawn="1"/>
        </p:nvSpPr>
        <p:spPr>
          <a:xfrm>
            <a:off x="985781" y="1170497"/>
            <a:ext cx="755904" cy="2194846"/>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 name="connsiteX0" fmla="*/ 536448 w 755904"/>
              <a:gd name="connsiteY0" fmla="*/ 0 h 2163209"/>
              <a:gd name="connsiteX1" fmla="*/ 755904 w 755904"/>
              <a:gd name="connsiteY1" fmla="*/ 5225 h 2163209"/>
              <a:gd name="connsiteX2" fmla="*/ 207264 w 755904"/>
              <a:gd name="connsiteY2" fmla="*/ 2163209 h 2163209"/>
              <a:gd name="connsiteX3" fmla="*/ 0 w 755904"/>
              <a:gd name="connsiteY3" fmla="*/ 2163209 h 2163209"/>
              <a:gd name="connsiteX4" fmla="*/ 536448 w 755904"/>
              <a:gd name="connsiteY4" fmla="*/ 0 h 216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63209">
                <a:moveTo>
                  <a:pt x="536448" y="0"/>
                </a:moveTo>
                <a:lnTo>
                  <a:pt x="755904" y="5225"/>
                </a:lnTo>
                <a:lnTo>
                  <a:pt x="207264" y="2163209"/>
                </a:lnTo>
                <a:lnTo>
                  <a:pt x="0" y="2163209"/>
                </a:lnTo>
                <a:lnTo>
                  <a:pt x="536448"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A7093D-A9F7-9540-A2DA-0814F61CBD7A}"/>
              </a:ext>
            </a:extLst>
          </p:cNvPr>
          <p:cNvSpPr>
            <a:spLocks noGrp="1"/>
          </p:cNvSpPr>
          <p:nvPr>
            <p:ph type="ctrTitle"/>
          </p:nvPr>
        </p:nvSpPr>
        <p:spPr>
          <a:xfrm>
            <a:off x="831980" y="3702205"/>
            <a:ext cx="7920134" cy="1052250"/>
          </a:xfrm>
        </p:spPr>
        <p:txBody>
          <a:bodyPr anchor="t" anchorCtr="0">
            <a:normAutofit/>
          </a:bodyPr>
          <a:lstStyle>
            <a:lvl1pPr marL="0" algn="l" defTabSz="914400" rtl="0" eaLnBrk="1" latinLnBrk="0" hangingPunct="1">
              <a:lnSpc>
                <a:spcPct val="90000"/>
              </a:lnSpc>
              <a:spcBef>
                <a:spcPct val="0"/>
              </a:spcBef>
              <a:buNone/>
              <a:defRPr lang="en-US" sz="4000" b="1" kern="1200" dirty="0">
                <a:solidFill>
                  <a:schemeClr val="tx1"/>
                </a:solidFill>
                <a:latin typeface="Calibri "/>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2458CC0-A002-AC41-A592-C96864EBD192}"/>
              </a:ext>
            </a:extLst>
          </p:cNvPr>
          <p:cNvSpPr>
            <a:spLocks noGrp="1"/>
          </p:cNvSpPr>
          <p:nvPr>
            <p:ph type="subTitle" idx="1"/>
          </p:nvPr>
        </p:nvSpPr>
        <p:spPr>
          <a:xfrm>
            <a:off x="783104" y="4903938"/>
            <a:ext cx="7727575" cy="7834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b="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C71A2505-D097-9F4F-B288-234F5B1A50A0}"/>
              </a:ext>
            </a:extLst>
          </p:cNvPr>
          <p:cNvSpPr>
            <a:spLocks noGrp="1"/>
          </p:cNvSpPr>
          <p:nvPr>
            <p:ph type="ftr" sz="quarter" idx="11"/>
          </p:nvPr>
        </p:nvSpPr>
        <p:spPr/>
        <p:txBody>
          <a:bodyPr/>
          <a:lstStyle/>
          <a:p>
            <a:r>
              <a:rPr lang="en-US" dirty="0"/>
              <a:t>Medicare Drug Coverage</a:t>
            </a:r>
          </a:p>
        </p:txBody>
      </p:sp>
      <p:pic>
        <p:nvPicPr>
          <p:cNvPr id="17" name="Picture 16">
            <a:extLst>
              <a:ext uri="{FF2B5EF4-FFF2-40B4-BE49-F238E27FC236}">
                <a16:creationId xmlns:a16="http://schemas.microsoft.com/office/drawing/2014/main" id="{9A5FA928-77F8-8541-8E17-81EB704F33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735705" y="4811486"/>
            <a:ext cx="1430250" cy="1061189"/>
          </a:xfrm>
          <a:prstGeom prst="rect">
            <a:avLst/>
          </a:prstGeom>
        </p:spPr>
      </p:pic>
      <p:pic>
        <p:nvPicPr>
          <p:cNvPr id="18" name="Picture 17">
            <a:extLst>
              <a:ext uri="{FF2B5EF4-FFF2-40B4-BE49-F238E27FC236}">
                <a16:creationId xmlns:a16="http://schemas.microsoft.com/office/drawing/2014/main" id="{38CB2E7C-18B0-9648-8800-71576EF3A5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9882" y="232631"/>
            <a:ext cx="2046621" cy="706865"/>
          </a:xfrm>
          <a:prstGeom prst="rect">
            <a:avLst/>
          </a:prstGeom>
        </p:spPr>
      </p:pic>
      <p:pic>
        <p:nvPicPr>
          <p:cNvPr id="13" name="Picture 12">
            <a:extLst>
              <a:ext uri="{FF2B5EF4-FFF2-40B4-BE49-F238E27FC236}">
                <a16:creationId xmlns:a16="http://schemas.microsoft.com/office/drawing/2014/main" id="{2C2A5C70-4A8E-8642-B9D2-730F9E62EE2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47499" y="1206343"/>
            <a:ext cx="2717800" cy="2159000"/>
          </a:xfrm>
          <a:prstGeom prst="rect">
            <a:avLst/>
          </a:prstGeom>
        </p:spPr>
      </p:pic>
      <p:pic>
        <p:nvPicPr>
          <p:cNvPr id="14" name="Picture 13">
            <a:extLst>
              <a:ext uri="{FF2B5EF4-FFF2-40B4-BE49-F238E27FC236}">
                <a16:creationId xmlns:a16="http://schemas.microsoft.com/office/drawing/2014/main" id="{941CBD2E-7581-E444-B0FE-A7C0CE3376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153527" y="1206343"/>
            <a:ext cx="2717800" cy="2159000"/>
          </a:xfrm>
          <a:prstGeom prst="rect">
            <a:avLst/>
          </a:prstGeom>
        </p:spPr>
      </p:pic>
      <p:pic>
        <p:nvPicPr>
          <p:cNvPr id="15" name="Picture 14">
            <a:extLst>
              <a:ext uri="{FF2B5EF4-FFF2-40B4-BE49-F238E27FC236}">
                <a16:creationId xmlns:a16="http://schemas.microsoft.com/office/drawing/2014/main" id="{FFBDD961-5693-744E-902D-B8395B5C73C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559555" y="1206343"/>
            <a:ext cx="2717800" cy="2159000"/>
          </a:xfrm>
          <a:prstGeom prst="rect">
            <a:avLst/>
          </a:prstGeom>
        </p:spPr>
      </p:pic>
      <p:grpSp>
        <p:nvGrpSpPr>
          <p:cNvPr id="22" name="Group 21">
            <a:extLst>
              <a:ext uri="{FF2B5EF4-FFF2-40B4-BE49-F238E27FC236}">
                <a16:creationId xmlns:a16="http://schemas.microsoft.com/office/drawing/2014/main" id="{C74EB819-10E6-6B46-8253-7F546D01824E}"/>
              </a:ext>
            </a:extLst>
          </p:cNvPr>
          <p:cNvGrpSpPr/>
          <p:nvPr userDrawn="1"/>
        </p:nvGrpSpPr>
        <p:grpSpPr>
          <a:xfrm>
            <a:off x="1327990" y="1206343"/>
            <a:ext cx="2774867" cy="2201875"/>
            <a:chOff x="1327990" y="1206343"/>
            <a:chExt cx="2774867" cy="2201875"/>
          </a:xfrm>
        </p:grpSpPr>
        <p:pic>
          <p:nvPicPr>
            <p:cNvPr id="19" name="Picture 18">
              <a:extLst>
                <a:ext uri="{FF2B5EF4-FFF2-40B4-BE49-F238E27FC236}">
                  <a16:creationId xmlns:a16="http://schemas.microsoft.com/office/drawing/2014/main" id="{26F16152-FF6F-B04A-A798-CF29776E1418}"/>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t="1" r="-2101" b="-830"/>
            <a:stretch/>
          </p:blipFill>
          <p:spPr>
            <a:xfrm>
              <a:off x="1327990" y="1206343"/>
              <a:ext cx="2774867" cy="2176923"/>
            </a:xfrm>
            <a:prstGeom prst="rect">
              <a:avLst/>
            </a:prstGeom>
          </p:spPr>
        </p:pic>
        <p:sp>
          <p:nvSpPr>
            <p:cNvPr id="21" name="Freeform 20">
              <a:extLst>
                <a:ext uri="{FF2B5EF4-FFF2-40B4-BE49-F238E27FC236}">
                  <a16:creationId xmlns:a16="http://schemas.microsoft.com/office/drawing/2014/main" id="{EFE3DA25-4E6C-FF41-AE1E-55C7CBCF10B5}"/>
                </a:ext>
              </a:extLst>
            </p:cNvPr>
            <p:cNvSpPr/>
            <p:nvPr userDrawn="1"/>
          </p:nvSpPr>
          <p:spPr>
            <a:xfrm>
              <a:off x="3491345" y="3192843"/>
              <a:ext cx="68014" cy="215375"/>
            </a:xfrm>
            <a:custGeom>
              <a:avLst/>
              <a:gdLst>
                <a:gd name="connsiteX0" fmla="*/ 56678 w 68014"/>
                <a:gd name="connsiteY0" fmla="*/ 0 h 215375"/>
                <a:gd name="connsiteX1" fmla="*/ 0 w 68014"/>
                <a:gd name="connsiteY1" fmla="*/ 207818 h 215375"/>
                <a:gd name="connsiteX2" fmla="*/ 68014 w 68014"/>
                <a:gd name="connsiteY2" fmla="*/ 215375 h 215375"/>
                <a:gd name="connsiteX3" fmla="*/ 56678 w 68014"/>
                <a:gd name="connsiteY3" fmla="*/ 0 h 215375"/>
              </a:gdLst>
              <a:ahLst/>
              <a:cxnLst>
                <a:cxn ang="0">
                  <a:pos x="connsiteX0" y="connsiteY0"/>
                </a:cxn>
                <a:cxn ang="0">
                  <a:pos x="connsiteX1" y="connsiteY1"/>
                </a:cxn>
                <a:cxn ang="0">
                  <a:pos x="connsiteX2" y="connsiteY2"/>
                </a:cxn>
                <a:cxn ang="0">
                  <a:pos x="connsiteX3" y="connsiteY3"/>
                </a:cxn>
              </a:cxnLst>
              <a:rect l="l" t="t" r="r" b="b"/>
              <a:pathLst>
                <a:path w="68014" h="215375">
                  <a:moveTo>
                    <a:pt x="56678" y="0"/>
                  </a:moveTo>
                  <a:lnTo>
                    <a:pt x="0" y="207818"/>
                  </a:lnTo>
                  <a:lnTo>
                    <a:pt x="68014" y="215375"/>
                  </a:lnTo>
                  <a:lnTo>
                    <a:pt x="566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Date Placeholder 3">
            <a:extLst>
              <a:ext uri="{FF2B5EF4-FFF2-40B4-BE49-F238E27FC236}">
                <a16:creationId xmlns:a16="http://schemas.microsoft.com/office/drawing/2014/main" id="{CD5EAAC5-54D1-6749-9521-93E7098FCF94}"/>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310388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dirty="0"/>
              <a:t>Click to edit Master title style</a:t>
            </a:r>
          </a:p>
        </p:txBody>
      </p:sp>
      <p:sp>
        <p:nvSpPr>
          <p:cNvPr id="9" name="Footer Placeholder 8"/>
          <p:cNvSpPr>
            <a:spLocks noGrp="1"/>
          </p:cNvSpPr>
          <p:nvPr>
            <p:ph type="ftr" sz="quarter" idx="11"/>
          </p:nvPr>
        </p:nvSpPr>
        <p:spPr/>
        <p:txBody>
          <a:bodyPr/>
          <a:lstStyle>
            <a:lvl1pPr>
              <a:defRPr>
                <a:solidFill>
                  <a:schemeClr val="tx1">
                    <a:lumMod val="75000"/>
                    <a:lumOff val="25000"/>
                  </a:schemeClr>
                </a:solidFill>
              </a:defRPr>
            </a:lvl1pPr>
          </a:lstStyle>
          <a:p>
            <a:r>
              <a:rPr lang="en-US" dirty="0"/>
              <a:t>Medicare Drug Coverage</a:t>
            </a:r>
          </a:p>
        </p:txBody>
      </p:sp>
      <p:sp>
        <p:nvSpPr>
          <p:cNvPr id="6" name="Date Placeholder 3">
            <a:extLst>
              <a:ext uri="{FF2B5EF4-FFF2-40B4-BE49-F238E27FC236}">
                <a16:creationId xmlns:a16="http://schemas.microsoft.com/office/drawing/2014/main" id="{2692CC9B-ECF7-E04B-A690-55BE9E825F56}"/>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extLst>
              <p:ext uri="{D42A27DB-BD31-4B8C-83A1-F6EECF244321}">
                <p14:modId xmlns:p14="http://schemas.microsoft.com/office/powerpoint/2010/main" val="377469806"/>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747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 NTP  blu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DA14C-55BC-304D-936C-906A05CD98E2}"/>
              </a:ext>
            </a:extLst>
          </p:cNvPr>
          <p:cNvSpPr/>
          <p:nvPr userDrawn="1"/>
        </p:nvSpPr>
        <p:spPr>
          <a:xfrm>
            <a:off x="11575" y="0"/>
            <a:ext cx="12191999" cy="1018572"/>
          </a:xfrm>
          <a:prstGeom prst="rect">
            <a:avLst/>
          </a:pr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344906" y="8054"/>
            <a:ext cx="11582400" cy="1020646"/>
          </a:xfrm>
          <a:prstGeom prst="rect">
            <a:avLst/>
          </a:prstGeom>
        </p:spPr>
        <p:txBody>
          <a:bodyPr vert="horz" lIns="91440" tIns="45720" rIns="91440" bIns="45720" rtlCol="0" anchor="ctr" anchorCtr="0">
            <a:normAutofit/>
          </a:bodyPr>
          <a:lstStyle>
            <a:lvl1pPr algn="ctr">
              <a:defRPr>
                <a:solidFill>
                  <a:schemeClr val="bg1"/>
                </a:solidFill>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609601" y="1182004"/>
            <a:ext cx="11053010" cy="5021042"/>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8" name="Slide Number Placeholder 5">
            <a:extLst>
              <a:ext uri="{FF2B5EF4-FFF2-40B4-BE49-F238E27FC236}">
                <a16:creationId xmlns:a16="http://schemas.microsoft.com/office/drawing/2014/main" id="{1441DD97-38A6-4148-B669-A5B2119D5C5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B75908-2BC4-4CCC-BE4B-63652A0FD379}" type="slidenum">
              <a:rPr kumimoji="0" lang="en-US" sz="10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extLst>
      <p:ext uri="{BB962C8B-B14F-4D97-AF65-F5344CB8AC3E}">
        <p14:creationId xmlns:p14="http://schemas.microsoft.com/office/powerpoint/2010/main" val="2258570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 NTP  blue 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DA14C-55BC-304D-936C-906A05CD98E2}"/>
              </a:ext>
            </a:extLst>
          </p:cNvPr>
          <p:cNvSpPr/>
          <p:nvPr userDrawn="1"/>
        </p:nvSpPr>
        <p:spPr>
          <a:xfrm>
            <a:off x="11575" y="0"/>
            <a:ext cx="12191999" cy="1018572"/>
          </a:xfrm>
          <a:prstGeom prst="rect">
            <a:avLst/>
          </a:pr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666753" y="1182004"/>
            <a:ext cx="5276849" cy="5021042"/>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8" name="Slide Number Placeholder 5">
            <a:extLst>
              <a:ext uri="{FF2B5EF4-FFF2-40B4-BE49-F238E27FC236}">
                <a16:creationId xmlns:a16="http://schemas.microsoft.com/office/drawing/2014/main" id="{1441DD97-38A6-4148-B669-A5B2119D5C5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B75908-2BC4-4CCC-BE4B-63652A0FD379}" type="slidenum">
              <a:rPr kumimoji="0" lang="en-US" sz="10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0" name="Text Placeholder 2">
            <a:extLst>
              <a:ext uri="{FF2B5EF4-FFF2-40B4-BE49-F238E27FC236}">
                <a16:creationId xmlns:a16="http://schemas.microsoft.com/office/drawing/2014/main" id="{DC3DA405-FF62-F54D-AA3C-106C1215BD13}"/>
              </a:ext>
            </a:extLst>
          </p:cNvPr>
          <p:cNvSpPr>
            <a:spLocks noGrp="1"/>
          </p:cNvSpPr>
          <p:nvPr>
            <p:ph idx="12"/>
          </p:nvPr>
        </p:nvSpPr>
        <p:spPr>
          <a:xfrm>
            <a:off x="6245688" y="1171875"/>
            <a:ext cx="5276849" cy="5021042"/>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11" name="Title Placeholder 1">
            <a:extLst>
              <a:ext uri="{FF2B5EF4-FFF2-40B4-BE49-F238E27FC236}">
                <a16:creationId xmlns:a16="http://schemas.microsoft.com/office/drawing/2014/main" id="{298A8405-C439-1D4D-8674-0CC3E54ED499}"/>
              </a:ext>
            </a:extLst>
          </p:cNvPr>
          <p:cNvSpPr>
            <a:spLocks noGrp="1"/>
          </p:cNvSpPr>
          <p:nvPr>
            <p:ph type="title"/>
          </p:nvPr>
        </p:nvSpPr>
        <p:spPr>
          <a:xfrm>
            <a:off x="344906" y="8054"/>
            <a:ext cx="11582400" cy="1020646"/>
          </a:xfrm>
          <a:prstGeom prst="rect">
            <a:avLst/>
          </a:prstGeom>
        </p:spPr>
        <p:txBody>
          <a:bodyPr vert="horz" lIns="91440" tIns="45720" rIns="91440" bIns="45720" rtlCol="0" anchor="ctr" anchorCtr="0">
            <a:normAutofit/>
          </a:bodyPr>
          <a:lstStyle>
            <a:lvl1pPr algn="ctr">
              <a:defRPr>
                <a:solidFill>
                  <a:schemeClr val="bg1"/>
                </a:solidFill>
                <a:latin typeface="Calibri "/>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794726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91F40BC-EE7C-BE40-9E7E-15809D5685E2}"/>
              </a:ext>
            </a:extLst>
          </p:cNvPr>
          <p:cNvSpPr/>
          <p:nvPr userDrawn="1"/>
        </p:nvSpPr>
        <p:spPr>
          <a:xfrm>
            <a:off x="8342877" y="0"/>
            <a:ext cx="5868955" cy="6848669"/>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C0D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650FD451-B0F6-5744-8D86-E9B3DAAB3C70}"/>
              </a:ext>
            </a:extLst>
          </p:cNvPr>
          <p:cNvSpPr/>
          <p:nvPr userDrawn="1"/>
        </p:nvSpPr>
        <p:spPr>
          <a:xfrm>
            <a:off x="8569922" y="342"/>
            <a:ext cx="5868955" cy="6848669"/>
          </a:xfrm>
          <a:custGeom>
            <a:avLst/>
            <a:gdLst>
              <a:gd name="connsiteX0" fmla="*/ 1707502 w 5868955"/>
              <a:gd name="connsiteY0" fmla="*/ 0 h 6848669"/>
              <a:gd name="connsiteX1" fmla="*/ 0 w 5868955"/>
              <a:gd name="connsiteY1" fmla="*/ 6848669 h 6848669"/>
              <a:gd name="connsiteX2" fmla="*/ 5859625 w 5868955"/>
              <a:gd name="connsiteY2" fmla="*/ 6830008 h 6848669"/>
              <a:gd name="connsiteX3" fmla="*/ 5868955 w 5868955"/>
              <a:gd name="connsiteY3" fmla="*/ 0 h 6848669"/>
              <a:gd name="connsiteX4" fmla="*/ 1707502 w 5868955"/>
              <a:gd name="connsiteY4" fmla="*/ 0 h 68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955" h="6848669">
                <a:moveTo>
                  <a:pt x="1707502" y="0"/>
                </a:moveTo>
                <a:lnTo>
                  <a:pt x="0" y="6848669"/>
                </a:lnTo>
                <a:lnTo>
                  <a:pt x="5859625" y="6830008"/>
                </a:lnTo>
                <a:lnTo>
                  <a:pt x="5868955" y="0"/>
                </a:lnTo>
                <a:lnTo>
                  <a:pt x="1707502" y="0"/>
                </a:lnTo>
                <a:close/>
              </a:path>
            </a:pathLst>
          </a:custGeom>
          <a:solidFill>
            <a:srgbClr val="0A5E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E95C8E2A-32D0-8247-8DF7-0FF92D4D79F7}"/>
              </a:ext>
            </a:extLst>
          </p:cNvPr>
          <p:cNvSpPr/>
          <p:nvPr userDrawn="1"/>
        </p:nvSpPr>
        <p:spPr>
          <a:xfrm>
            <a:off x="985781" y="1170497"/>
            <a:ext cx="755904" cy="2194846"/>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 name="connsiteX0" fmla="*/ 536448 w 755904"/>
              <a:gd name="connsiteY0" fmla="*/ 0 h 2163209"/>
              <a:gd name="connsiteX1" fmla="*/ 755904 w 755904"/>
              <a:gd name="connsiteY1" fmla="*/ 5225 h 2163209"/>
              <a:gd name="connsiteX2" fmla="*/ 207264 w 755904"/>
              <a:gd name="connsiteY2" fmla="*/ 2163209 h 2163209"/>
              <a:gd name="connsiteX3" fmla="*/ 0 w 755904"/>
              <a:gd name="connsiteY3" fmla="*/ 2163209 h 2163209"/>
              <a:gd name="connsiteX4" fmla="*/ 536448 w 755904"/>
              <a:gd name="connsiteY4" fmla="*/ 0 h 216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63209">
                <a:moveTo>
                  <a:pt x="536448" y="0"/>
                </a:moveTo>
                <a:lnTo>
                  <a:pt x="755904" y="5225"/>
                </a:lnTo>
                <a:lnTo>
                  <a:pt x="207264" y="2163209"/>
                </a:lnTo>
                <a:lnTo>
                  <a:pt x="0" y="2163209"/>
                </a:lnTo>
                <a:lnTo>
                  <a:pt x="536448" y="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A7093D-A9F7-9540-A2DA-0814F61CBD7A}"/>
              </a:ext>
            </a:extLst>
          </p:cNvPr>
          <p:cNvSpPr>
            <a:spLocks noGrp="1"/>
          </p:cNvSpPr>
          <p:nvPr>
            <p:ph type="ctrTitle"/>
          </p:nvPr>
        </p:nvSpPr>
        <p:spPr>
          <a:xfrm>
            <a:off x="831980" y="3702205"/>
            <a:ext cx="7920134" cy="1052250"/>
          </a:xfrm>
        </p:spPr>
        <p:txBody>
          <a:bodyPr anchor="t" anchorCtr="0">
            <a:normAutofit/>
          </a:bodyPr>
          <a:lstStyle>
            <a:lvl1pPr marL="0" algn="l" defTabSz="914400" rtl="0" eaLnBrk="1" latinLnBrk="0" hangingPunct="1">
              <a:lnSpc>
                <a:spcPct val="90000"/>
              </a:lnSpc>
              <a:spcBef>
                <a:spcPct val="0"/>
              </a:spcBef>
              <a:buNone/>
              <a:defRPr lang="en-US" sz="4000" b="1" kern="1200" dirty="0">
                <a:solidFill>
                  <a:schemeClr val="tx1"/>
                </a:solidFill>
                <a:latin typeface="Calibri "/>
                <a:ea typeface="+mj-ea"/>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72458CC0-A002-AC41-A592-C96864EBD192}"/>
              </a:ext>
            </a:extLst>
          </p:cNvPr>
          <p:cNvSpPr>
            <a:spLocks noGrp="1"/>
          </p:cNvSpPr>
          <p:nvPr>
            <p:ph type="subTitle" idx="1"/>
          </p:nvPr>
        </p:nvSpPr>
        <p:spPr>
          <a:xfrm>
            <a:off x="783104" y="4903938"/>
            <a:ext cx="7727575" cy="7834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C71A2505-D097-9F4F-B288-234F5B1A50A0}"/>
              </a:ext>
            </a:extLst>
          </p:cNvPr>
          <p:cNvSpPr>
            <a:spLocks noGrp="1"/>
          </p:cNvSpPr>
          <p:nvPr>
            <p:ph type="ftr" sz="quarter" idx="11"/>
          </p:nvPr>
        </p:nvSpPr>
        <p:spPr/>
        <p:txBody>
          <a:bodyPr/>
          <a:lstStyle/>
          <a:p>
            <a:r>
              <a:rPr lang="en-US" dirty="0"/>
              <a:t>Medicare Drug Coverage</a:t>
            </a:r>
          </a:p>
        </p:txBody>
      </p:sp>
      <p:pic>
        <p:nvPicPr>
          <p:cNvPr id="17" name="Picture 16">
            <a:extLst>
              <a:ext uri="{FF2B5EF4-FFF2-40B4-BE49-F238E27FC236}">
                <a16:creationId xmlns:a16="http://schemas.microsoft.com/office/drawing/2014/main" id="{9A5FA928-77F8-8541-8E17-81EB704F33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735705" y="4811486"/>
            <a:ext cx="1430250" cy="1061189"/>
          </a:xfrm>
          <a:prstGeom prst="rect">
            <a:avLst/>
          </a:prstGeom>
        </p:spPr>
      </p:pic>
      <p:pic>
        <p:nvPicPr>
          <p:cNvPr id="18" name="Picture 17">
            <a:extLst>
              <a:ext uri="{FF2B5EF4-FFF2-40B4-BE49-F238E27FC236}">
                <a16:creationId xmlns:a16="http://schemas.microsoft.com/office/drawing/2014/main" id="{38CB2E7C-18B0-9648-8800-71576EF3A5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9882" y="232631"/>
            <a:ext cx="2046621" cy="706865"/>
          </a:xfrm>
          <a:prstGeom prst="rect">
            <a:avLst/>
          </a:prstGeom>
        </p:spPr>
      </p:pic>
      <p:pic>
        <p:nvPicPr>
          <p:cNvPr id="13" name="Picture 12">
            <a:extLst>
              <a:ext uri="{FF2B5EF4-FFF2-40B4-BE49-F238E27FC236}">
                <a16:creationId xmlns:a16="http://schemas.microsoft.com/office/drawing/2014/main" id="{2C2A5C70-4A8E-8642-B9D2-730F9E62EE2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747499" y="1206343"/>
            <a:ext cx="2717800" cy="2159000"/>
          </a:xfrm>
          <a:prstGeom prst="rect">
            <a:avLst/>
          </a:prstGeom>
        </p:spPr>
      </p:pic>
      <p:pic>
        <p:nvPicPr>
          <p:cNvPr id="14" name="Picture 13">
            <a:extLst>
              <a:ext uri="{FF2B5EF4-FFF2-40B4-BE49-F238E27FC236}">
                <a16:creationId xmlns:a16="http://schemas.microsoft.com/office/drawing/2014/main" id="{941CBD2E-7581-E444-B0FE-A7C0CE3376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153527" y="1206343"/>
            <a:ext cx="2717800" cy="2159000"/>
          </a:xfrm>
          <a:prstGeom prst="rect">
            <a:avLst/>
          </a:prstGeom>
        </p:spPr>
      </p:pic>
      <p:pic>
        <p:nvPicPr>
          <p:cNvPr id="15" name="Picture 14">
            <a:extLst>
              <a:ext uri="{FF2B5EF4-FFF2-40B4-BE49-F238E27FC236}">
                <a16:creationId xmlns:a16="http://schemas.microsoft.com/office/drawing/2014/main" id="{FFBDD961-5693-744E-902D-B8395B5C73C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559555" y="1206343"/>
            <a:ext cx="2717800" cy="2159000"/>
          </a:xfrm>
          <a:prstGeom prst="rect">
            <a:avLst/>
          </a:prstGeom>
        </p:spPr>
      </p:pic>
      <p:grpSp>
        <p:nvGrpSpPr>
          <p:cNvPr id="22" name="Group 21">
            <a:extLst>
              <a:ext uri="{FF2B5EF4-FFF2-40B4-BE49-F238E27FC236}">
                <a16:creationId xmlns:a16="http://schemas.microsoft.com/office/drawing/2014/main" id="{C74EB819-10E6-6B46-8253-7F546D01824E}"/>
              </a:ext>
            </a:extLst>
          </p:cNvPr>
          <p:cNvGrpSpPr/>
          <p:nvPr userDrawn="1"/>
        </p:nvGrpSpPr>
        <p:grpSpPr>
          <a:xfrm>
            <a:off x="1327990" y="1206343"/>
            <a:ext cx="2774867" cy="2201875"/>
            <a:chOff x="1327990" y="1206343"/>
            <a:chExt cx="2774867" cy="2201875"/>
          </a:xfrm>
        </p:grpSpPr>
        <p:pic>
          <p:nvPicPr>
            <p:cNvPr id="19" name="Picture 18">
              <a:extLst>
                <a:ext uri="{FF2B5EF4-FFF2-40B4-BE49-F238E27FC236}">
                  <a16:creationId xmlns:a16="http://schemas.microsoft.com/office/drawing/2014/main" id="{26F16152-FF6F-B04A-A798-CF29776E1418}"/>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t="1" r="-2101" b="-830"/>
            <a:stretch/>
          </p:blipFill>
          <p:spPr>
            <a:xfrm>
              <a:off x="1327990" y="1206343"/>
              <a:ext cx="2774867" cy="2176923"/>
            </a:xfrm>
            <a:prstGeom prst="rect">
              <a:avLst/>
            </a:prstGeom>
          </p:spPr>
        </p:pic>
        <p:sp>
          <p:nvSpPr>
            <p:cNvPr id="21" name="Freeform 20">
              <a:extLst>
                <a:ext uri="{FF2B5EF4-FFF2-40B4-BE49-F238E27FC236}">
                  <a16:creationId xmlns:a16="http://schemas.microsoft.com/office/drawing/2014/main" id="{EFE3DA25-4E6C-FF41-AE1E-55C7CBCF10B5}"/>
                </a:ext>
              </a:extLst>
            </p:cNvPr>
            <p:cNvSpPr/>
            <p:nvPr userDrawn="1"/>
          </p:nvSpPr>
          <p:spPr>
            <a:xfrm>
              <a:off x="3491345" y="3192843"/>
              <a:ext cx="68014" cy="215375"/>
            </a:xfrm>
            <a:custGeom>
              <a:avLst/>
              <a:gdLst>
                <a:gd name="connsiteX0" fmla="*/ 56678 w 68014"/>
                <a:gd name="connsiteY0" fmla="*/ 0 h 215375"/>
                <a:gd name="connsiteX1" fmla="*/ 0 w 68014"/>
                <a:gd name="connsiteY1" fmla="*/ 207818 h 215375"/>
                <a:gd name="connsiteX2" fmla="*/ 68014 w 68014"/>
                <a:gd name="connsiteY2" fmla="*/ 215375 h 215375"/>
                <a:gd name="connsiteX3" fmla="*/ 56678 w 68014"/>
                <a:gd name="connsiteY3" fmla="*/ 0 h 215375"/>
              </a:gdLst>
              <a:ahLst/>
              <a:cxnLst>
                <a:cxn ang="0">
                  <a:pos x="connsiteX0" y="connsiteY0"/>
                </a:cxn>
                <a:cxn ang="0">
                  <a:pos x="connsiteX1" y="connsiteY1"/>
                </a:cxn>
                <a:cxn ang="0">
                  <a:pos x="connsiteX2" y="connsiteY2"/>
                </a:cxn>
                <a:cxn ang="0">
                  <a:pos x="connsiteX3" y="connsiteY3"/>
                </a:cxn>
              </a:cxnLst>
              <a:rect l="l" t="t" r="r" b="b"/>
              <a:pathLst>
                <a:path w="68014" h="215375">
                  <a:moveTo>
                    <a:pt x="56678" y="0"/>
                  </a:moveTo>
                  <a:lnTo>
                    <a:pt x="0" y="207818"/>
                  </a:lnTo>
                  <a:lnTo>
                    <a:pt x="68014" y="215375"/>
                  </a:lnTo>
                  <a:lnTo>
                    <a:pt x="566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Date Placeholder 3">
            <a:extLst>
              <a:ext uri="{FF2B5EF4-FFF2-40B4-BE49-F238E27FC236}">
                <a16:creationId xmlns:a16="http://schemas.microsoft.com/office/drawing/2014/main" id="{CD5EAAC5-54D1-6749-9521-93E7098FCF94}"/>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217709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nchor="ct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16" name="Text Placeholder 2">
            <a:extLst>
              <a:ext uri="{FF2B5EF4-FFF2-40B4-BE49-F238E27FC236}">
                <a16:creationId xmlns:a16="http://schemas.microsoft.com/office/drawing/2014/main" id="{2FA146C0-A07F-E64E-826E-393C45DC2119}"/>
              </a:ext>
            </a:extLst>
          </p:cNvPr>
          <p:cNvSpPr>
            <a:spLocks noGrp="1"/>
          </p:cNvSpPr>
          <p:nvPr>
            <p:ph type="body" idx="1" hasCustomPrompt="1"/>
          </p:nvPr>
        </p:nvSpPr>
        <p:spPr>
          <a:xfrm>
            <a:off x="4038600" y="2449914"/>
            <a:ext cx="7119257" cy="1588685"/>
          </a:xfrm>
          <a:prstGeom prst="rect">
            <a:avLst/>
          </a:prstGeom>
          <a:noFill/>
        </p:spPr>
        <p:txBody>
          <a:bodyPr>
            <a:normAutofit/>
          </a:bodyPr>
          <a:lstStyle>
            <a:lvl1pPr marL="0" indent="0">
              <a:buNone/>
              <a:defRPr sz="4800" b="1" cap="all" spc="210" baseline="0">
                <a:solidFill>
                  <a:srgbClr val="0755B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grpSp>
        <p:nvGrpSpPr>
          <p:cNvPr id="7" name="Group 6">
            <a:extLst>
              <a:ext uri="{FF2B5EF4-FFF2-40B4-BE49-F238E27FC236}">
                <a16:creationId xmlns:a16="http://schemas.microsoft.com/office/drawing/2014/main" id="{9B588946-F38B-D748-9EFB-2E727A4C0524}"/>
              </a:ext>
            </a:extLst>
          </p:cNvPr>
          <p:cNvGrpSpPr/>
          <p:nvPr userDrawn="1"/>
        </p:nvGrpSpPr>
        <p:grpSpPr>
          <a:xfrm>
            <a:off x="1327990" y="1206343"/>
            <a:ext cx="2774867" cy="2201875"/>
            <a:chOff x="1327990" y="1206343"/>
            <a:chExt cx="2774867" cy="2201875"/>
          </a:xfrm>
        </p:grpSpPr>
        <p:pic>
          <p:nvPicPr>
            <p:cNvPr id="10" name="Picture 9">
              <a:extLst>
                <a:ext uri="{FF2B5EF4-FFF2-40B4-BE49-F238E27FC236}">
                  <a16:creationId xmlns:a16="http://schemas.microsoft.com/office/drawing/2014/main" id="{BB263762-56C6-8B4B-8509-662A90E9BE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2101" b="-830"/>
            <a:stretch/>
          </p:blipFill>
          <p:spPr>
            <a:xfrm>
              <a:off x="1327990" y="1206343"/>
              <a:ext cx="2774867" cy="2176923"/>
            </a:xfrm>
            <a:prstGeom prst="rect">
              <a:avLst/>
            </a:prstGeom>
          </p:spPr>
        </p:pic>
        <p:sp>
          <p:nvSpPr>
            <p:cNvPr id="11" name="Freeform 10">
              <a:extLst>
                <a:ext uri="{FF2B5EF4-FFF2-40B4-BE49-F238E27FC236}">
                  <a16:creationId xmlns:a16="http://schemas.microsoft.com/office/drawing/2014/main" id="{67C54432-579C-9040-A4A5-25C42FCABB2E}"/>
                </a:ext>
              </a:extLst>
            </p:cNvPr>
            <p:cNvSpPr/>
            <p:nvPr userDrawn="1"/>
          </p:nvSpPr>
          <p:spPr>
            <a:xfrm>
              <a:off x="3491345" y="3192843"/>
              <a:ext cx="68014" cy="215375"/>
            </a:xfrm>
            <a:custGeom>
              <a:avLst/>
              <a:gdLst>
                <a:gd name="connsiteX0" fmla="*/ 56678 w 68014"/>
                <a:gd name="connsiteY0" fmla="*/ 0 h 215375"/>
                <a:gd name="connsiteX1" fmla="*/ 0 w 68014"/>
                <a:gd name="connsiteY1" fmla="*/ 207818 h 215375"/>
                <a:gd name="connsiteX2" fmla="*/ 68014 w 68014"/>
                <a:gd name="connsiteY2" fmla="*/ 215375 h 215375"/>
                <a:gd name="connsiteX3" fmla="*/ 56678 w 68014"/>
                <a:gd name="connsiteY3" fmla="*/ 0 h 215375"/>
              </a:gdLst>
              <a:ahLst/>
              <a:cxnLst>
                <a:cxn ang="0">
                  <a:pos x="connsiteX0" y="connsiteY0"/>
                </a:cxn>
                <a:cxn ang="0">
                  <a:pos x="connsiteX1" y="connsiteY1"/>
                </a:cxn>
                <a:cxn ang="0">
                  <a:pos x="connsiteX2" y="connsiteY2"/>
                </a:cxn>
                <a:cxn ang="0">
                  <a:pos x="connsiteX3" y="connsiteY3"/>
                </a:cxn>
              </a:cxnLst>
              <a:rect l="l" t="t" r="r" b="b"/>
              <a:pathLst>
                <a:path w="68014" h="215375">
                  <a:moveTo>
                    <a:pt x="56678" y="0"/>
                  </a:moveTo>
                  <a:lnTo>
                    <a:pt x="0" y="207818"/>
                  </a:lnTo>
                  <a:lnTo>
                    <a:pt x="68014" y="215375"/>
                  </a:lnTo>
                  <a:lnTo>
                    <a:pt x="566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15551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nchor="ct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46842D8D-4D56-4E44-A71B-28142AE506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0" name="Text Placeholder 2">
            <a:extLst>
              <a:ext uri="{FF2B5EF4-FFF2-40B4-BE49-F238E27FC236}">
                <a16:creationId xmlns:a16="http://schemas.microsoft.com/office/drawing/2014/main" id="{C90F60A4-6C3D-AF4B-B3DE-4796F73CD1C7}"/>
              </a:ext>
            </a:extLst>
          </p:cNvPr>
          <p:cNvSpPr>
            <a:spLocks noGrp="1"/>
          </p:cNvSpPr>
          <p:nvPr>
            <p:ph type="body" idx="1" hasCustomPrompt="1"/>
          </p:nvPr>
        </p:nvSpPr>
        <p:spPr>
          <a:xfrm>
            <a:off x="4038600" y="2449914"/>
            <a:ext cx="7119257" cy="1588685"/>
          </a:xfrm>
          <a:prstGeom prst="rect">
            <a:avLst/>
          </a:prstGeom>
          <a:noFill/>
        </p:spPr>
        <p:txBody>
          <a:bodyPr>
            <a:normAutofit/>
          </a:bodyPr>
          <a:lstStyle>
            <a:lvl1pPr marL="0" indent="0">
              <a:buNone/>
              <a:defRPr sz="4800" b="1" cap="all" spc="210" baseline="0">
                <a:solidFill>
                  <a:srgbClr val="0755B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3515777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06E287CE-EBE3-1947-A08F-A016559CC4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1" name="Text Placeholder 2">
            <a:extLst>
              <a:ext uri="{FF2B5EF4-FFF2-40B4-BE49-F238E27FC236}">
                <a16:creationId xmlns:a16="http://schemas.microsoft.com/office/drawing/2014/main" id="{4D34661F-0A8F-2A42-9437-056F22851375}"/>
              </a:ext>
            </a:extLst>
          </p:cNvPr>
          <p:cNvSpPr>
            <a:spLocks noGrp="1"/>
          </p:cNvSpPr>
          <p:nvPr>
            <p:ph type="body" idx="1" hasCustomPrompt="1"/>
          </p:nvPr>
        </p:nvSpPr>
        <p:spPr>
          <a:xfrm>
            <a:off x="4038600" y="2449914"/>
            <a:ext cx="7119257" cy="1588685"/>
          </a:xfrm>
          <a:prstGeom prst="rect">
            <a:avLst/>
          </a:prstGeom>
          <a:noFill/>
        </p:spPr>
        <p:txBody>
          <a:bodyPr>
            <a:normAutofit/>
          </a:bodyPr>
          <a:lstStyle>
            <a:lvl1pPr marL="0" indent="0">
              <a:buNone/>
              <a:defRPr sz="4800" b="1" cap="all" spc="210" baseline="0">
                <a:solidFill>
                  <a:srgbClr val="0755B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1736863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6C5A386B-3083-C742-94FE-F51D1226CA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1" name="Text Placeholder 2">
            <a:extLst>
              <a:ext uri="{FF2B5EF4-FFF2-40B4-BE49-F238E27FC236}">
                <a16:creationId xmlns:a16="http://schemas.microsoft.com/office/drawing/2014/main" id="{556A0BDF-B993-784B-A6BB-3B8DFA79BBE2}"/>
              </a:ext>
            </a:extLst>
          </p:cNvPr>
          <p:cNvSpPr>
            <a:spLocks noGrp="1"/>
          </p:cNvSpPr>
          <p:nvPr>
            <p:ph type="body" idx="1" hasCustomPrompt="1"/>
          </p:nvPr>
        </p:nvSpPr>
        <p:spPr>
          <a:xfrm>
            <a:off x="4038600" y="2449914"/>
            <a:ext cx="7119257" cy="1588685"/>
          </a:xfrm>
          <a:prstGeom prst="rect">
            <a:avLst/>
          </a:prstGeom>
          <a:noFill/>
        </p:spPr>
        <p:txBody>
          <a:bodyPr>
            <a:normAutofit/>
          </a:bodyPr>
          <a:lstStyle>
            <a:lvl1pPr marL="0" indent="0">
              <a:buNone/>
              <a:defRPr sz="4800" b="1" cap="all" spc="210" baseline="0">
                <a:solidFill>
                  <a:srgbClr val="0755B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219812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866142" y="312854"/>
            <a:ext cx="9837234" cy="1325563"/>
          </a:xfrm>
          <a:prstGeom prst="rect">
            <a:avLst/>
          </a:prstGeom>
        </p:spPr>
        <p:txBody>
          <a:bodyPr vert="horz" lIns="91440" tIns="45720" rIns="91440" bIns="45720" rtlCol="0" anchor="ctr" anchorCtr="0">
            <a:normAutofit/>
          </a:body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812704"/>
            <a:ext cx="9837234" cy="4351338"/>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306177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5477-955C-2C43-9F79-4C2FB953F99A}"/>
              </a:ext>
            </a:extLst>
          </p:cNvPr>
          <p:cNvSpPr>
            <a:spLocks noGrp="1"/>
          </p:cNvSpPr>
          <p:nvPr>
            <p:ph type="title"/>
          </p:nvPr>
        </p:nvSpPr>
        <p:spPr/>
        <p:txBody>
          <a:bodyPr anchor="ctr" anchorCtr="0"/>
          <a:lstStyle/>
          <a:p>
            <a:r>
              <a:rPr lang="en-US" dirty="0"/>
              <a:t>Click to edit Master title style</a:t>
            </a:r>
          </a:p>
        </p:txBody>
      </p:sp>
      <p:sp>
        <p:nvSpPr>
          <p:cNvPr id="4" name="Footer Placeholder 3">
            <a:extLst>
              <a:ext uri="{FF2B5EF4-FFF2-40B4-BE49-F238E27FC236}">
                <a16:creationId xmlns:a16="http://schemas.microsoft.com/office/drawing/2014/main" id="{0BB8CC25-F73F-AB40-8D46-7E6E5051711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6" name="Date Placeholder 3">
            <a:extLst>
              <a:ext uri="{FF2B5EF4-FFF2-40B4-BE49-F238E27FC236}">
                <a16:creationId xmlns:a16="http://schemas.microsoft.com/office/drawing/2014/main" id="{FDAAF0A5-8EEF-E648-82DF-2BF12C2B2C92}"/>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110629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atin typeface="Calibri "/>
              </a:defRPr>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nchor="ct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16" name="Text Placeholder 2">
            <a:extLst>
              <a:ext uri="{FF2B5EF4-FFF2-40B4-BE49-F238E27FC236}">
                <a16:creationId xmlns:a16="http://schemas.microsoft.com/office/drawing/2014/main" id="{2FA146C0-A07F-E64E-826E-393C45DC2119}"/>
              </a:ext>
            </a:extLst>
          </p:cNvPr>
          <p:cNvSpPr>
            <a:spLocks noGrp="1"/>
          </p:cNvSpPr>
          <p:nvPr>
            <p:ph type="body" idx="1" hasCustomPrompt="1"/>
          </p:nvPr>
        </p:nvSpPr>
        <p:spPr>
          <a:xfrm>
            <a:off x="4038600" y="2449914"/>
            <a:ext cx="7119257" cy="1588685"/>
          </a:xfrm>
          <a:prstGeom prst="rect">
            <a:avLst/>
          </a:prstGeom>
          <a:solidFill>
            <a:schemeClr val="bg1"/>
          </a:solidFill>
        </p:spPr>
        <p:txBody>
          <a:bodyPr>
            <a:normAutofit/>
          </a:bodyPr>
          <a:lstStyle>
            <a:lvl1pPr marL="0" indent="0">
              <a:lnSpc>
                <a:spcPct val="100000"/>
              </a:lnSpc>
              <a:spcBef>
                <a:spcPts val="600"/>
              </a:spcBef>
              <a:buNone/>
              <a:defRPr sz="4000" b="1" cap="all" spc="210" baseline="0">
                <a:solidFill>
                  <a:srgbClr val="0755B7"/>
                </a:solidFill>
                <a:latin typeface="Calibri "/>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grpSp>
        <p:nvGrpSpPr>
          <p:cNvPr id="7" name="Group 6">
            <a:extLst>
              <a:ext uri="{FF2B5EF4-FFF2-40B4-BE49-F238E27FC236}">
                <a16:creationId xmlns:a16="http://schemas.microsoft.com/office/drawing/2014/main" id="{9B588946-F38B-D748-9EFB-2E727A4C0524}"/>
              </a:ext>
            </a:extLst>
          </p:cNvPr>
          <p:cNvGrpSpPr/>
          <p:nvPr userDrawn="1"/>
        </p:nvGrpSpPr>
        <p:grpSpPr>
          <a:xfrm>
            <a:off x="1327990" y="1206343"/>
            <a:ext cx="2774867" cy="2201875"/>
            <a:chOff x="1327990" y="1206343"/>
            <a:chExt cx="2774867" cy="2201875"/>
          </a:xfrm>
        </p:grpSpPr>
        <p:pic>
          <p:nvPicPr>
            <p:cNvPr id="10" name="Picture 9">
              <a:extLst>
                <a:ext uri="{FF2B5EF4-FFF2-40B4-BE49-F238E27FC236}">
                  <a16:creationId xmlns:a16="http://schemas.microsoft.com/office/drawing/2014/main" id="{BB263762-56C6-8B4B-8509-662A90E9BE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2101" b="-830"/>
            <a:stretch/>
          </p:blipFill>
          <p:spPr>
            <a:xfrm>
              <a:off x="1327990" y="1206343"/>
              <a:ext cx="2774867" cy="2176923"/>
            </a:xfrm>
            <a:prstGeom prst="rect">
              <a:avLst/>
            </a:prstGeom>
          </p:spPr>
        </p:pic>
        <p:sp>
          <p:nvSpPr>
            <p:cNvPr id="11" name="Freeform 10">
              <a:extLst>
                <a:ext uri="{FF2B5EF4-FFF2-40B4-BE49-F238E27FC236}">
                  <a16:creationId xmlns:a16="http://schemas.microsoft.com/office/drawing/2014/main" id="{67C54432-579C-9040-A4A5-25C42FCABB2E}"/>
                </a:ext>
              </a:extLst>
            </p:cNvPr>
            <p:cNvSpPr/>
            <p:nvPr userDrawn="1"/>
          </p:nvSpPr>
          <p:spPr>
            <a:xfrm>
              <a:off x="3491345" y="3192843"/>
              <a:ext cx="68014" cy="215375"/>
            </a:xfrm>
            <a:custGeom>
              <a:avLst/>
              <a:gdLst>
                <a:gd name="connsiteX0" fmla="*/ 56678 w 68014"/>
                <a:gd name="connsiteY0" fmla="*/ 0 h 215375"/>
                <a:gd name="connsiteX1" fmla="*/ 0 w 68014"/>
                <a:gd name="connsiteY1" fmla="*/ 207818 h 215375"/>
                <a:gd name="connsiteX2" fmla="*/ 68014 w 68014"/>
                <a:gd name="connsiteY2" fmla="*/ 215375 h 215375"/>
                <a:gd name="connsiteX3" fmla="*/ 56678 w 68014"/>
                <a:gd name="connsiteY3" fmla="*/ 0 h 215375"/>
              </a:gdLst>
              <a:ahLst/>
              <a:cxnLst>
                <a:cxn ang="0">
                  <a:pos x="connsiteX0" y="connsiteY0"/>
                </a:cxn>
                <a:cxn ang="0">
                  <a:pos x="connsiteX1" y="connsiteY1"/>
                </a:cxn>
                <a:cxn ang="0">
                  <a:pos x="connsiteX2" y="connsiteY2"/>
                </a:cxn>
                <a:cxn ang="0">
                  <a:pos x="connsiteX3" y="connsiteY3"/>
                </a:cxn>
              </a:cxnLst>
              <a:rect l="l" t="t" r="r" b="b"/>
              <a:pathLst>
                <a:path w="68014" h="215375">
                  <a:moveTo>
                    <a:pt x="56678" y="0"/>
                  </a:moveTo>
                  <a:lnTo>
                    <a:pt x="0" y="207818"/>
                  </a:lnTo>
                  <a:lnTo>
                    <a:pt x="68014" y="215375"/>
                  </a:lnTo>
                  <a:lnTo>
                    <a:pt x="566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756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11E033-54E2-AF4A-AE6E-0E64EC554AC5}"/>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5" name="Date Placeholder 3">
            <a:extLst>
              <a:ext uri="{FF2B5EF4-FFF2-40B4-BE49-F238E27FC236}">
                <a16:creationId xmlns:a16="http://schemas.microsoft.com/office/drawing/2014/main" id="{622E6BF7-274C-0E46-8AE7-809F3D427FF3}"/>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502612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lvl1pPr>
              <a:defRPr>
                <a:solidFill>
                  <a:schemeClr val="tx1">
                    <a:lumMod val="75000"/>
                    <a:lumOff val="25000"/>
                  </a:schemeClr>
                </a:solidFill>
              </a:defRPr>
            </a:lvl1pPr>
          </a:lstStyle>
          <a:p>
            <a:r>
              <a:rPr lang="en-US" dirty="0"/>
              <a:t>Medicare Drug Coverage</a:t>
            </a:r>
          </a:p>
        </p:txBody>
      </p:sp>
      <p:sp>
        <p:nvSpPr>
          <p:cNvPr id="6" name="Date Placeholder 3">
            <a:extLst>
              <a:ext uri="{FF2B5EF4-FFF2-40B4-BE49-F238E27FC236}">
                <a16:creationId xmlns:a16="http://schemas.microsoft.com/office/drawing/2014/main" id="{2692CC9B-ECF7-E04B-A690-55BE9E825F56}"/>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graphicFrame>
        <p:nvGraphicFramePr>
          <p:cNvPr id="2" name="Chart 1">
            <a:extLst>
              <a:ext uri="{FF2B5EF4-FFF2-40B4-BE49-F238E27FC236}">
                <a16:creationId xmlns:a16="http://schemas.microsoft.com/office/drawing/2014/main" id="{F38C9CAA-3A13-0C40-8BAC-7E48F3C916E0}"/>
              </a:ext>
            </a:extLst>
          </p:cNvPr>
          <p:cNvGraphicFramePr/>
          <p:nvPr userDrawn="1"/>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377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atin typeface="Calibri "/>
              </a:defRPr>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nchor="ct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46842D8D-4D56-4E44-A71B-28142AE506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0" name="Text Placeholder 2">
            <a:extLst>
              <a:ext uri="{FF2B5EF4-FFF2-40B4-BE49-F238E27FC236}">
                <a16:creationId xmlns:a16="http://schemas.microsoft.com/office/drawing/2014/main" id="{C90F60A4-6C3D-AF4B-B3DE-4796F73CD1C7}"/>
              </a:ext>
            </a:extLst>
          </p:cNvPr>
          <p:cNvSpPr>
            <a:spLocks noGrp="1"/>
          </p:cNvSpPr>
          <p:nvPr>
            <p:ph type="body" idx="1" hasCustomPrompt="1"/>
          </p:nvPr>
        </p:nvSpPr>
        <p:spPr>
          <a:xfrm>
            <a:off x="4038600" y="2449914"/>
            <a:ext cx="7119257" cy="1588685"/>
          </a:xfrm>
          <a:prstGeom prst="rect">
            <a:avLst/>
          </a:prstGeom>
          <a:solidFill>
            <a:schemeClr val="bg1"/>
          </a:solidFill>
        </p:spPr>
        <p:txBody>
          <a:bodyPr>
            <a:normAutofit/>
          </a:bodyPr>
          <a:lstStyle>
            <a:lvl1pPr marL="0" indent="0">
              <a:lnSpc>
                <a:spcPct val="100000"/>
              </a:lnSpc>
              <a:spcBef>
                <a:spcPts val="600"/>
              </a:spcBef>
              <a:buNone/>
              <a:defRPr sz="4000" b="1" cap="all" spc="210" baseline="0">
                <a:solidFill>
                  <a:srgbClr val="0755B7"/>
                </a:solidFill>
                <a:latin typeface="Calibri "/>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268072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atin typeface="Calibri "/>
                <a:cs typeface="Calibri" panose="020F0502020204030204" pitchFamily="34" charset="0"/>
              </a:defRPr>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06E287CE-EBE3-1947-A08F-A016559CC4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1" name="Text Placeholder 2">
            <a:extLst>
              <a:ext uri="{FF2B5EF4-FFF2-40B4-BE49-F238E27FC236}">
                <a16:creationId xmlns:a16="http://schemas.microsoft.com/office/drawing/2014/main" id="{4D34661F-0A8F-2A42-9437-056F22851375}"/>
              </a:ext>
            </a:extLst>
          </p:cNvPr>
          <p:cNvSpPr>
            <a:spLocks noGrp="1"/>
          </p:cNvSpPr>
          <p:nvPr>
            <p:ph type="body" idx="1" hasCustomPrompt="1"/>
          </p:nvPr>
        </p:nvSpPr>
        <p:spPr>
          <a:xfrm>
            <a:off x="4038600" y="2449914"/>
            <a:ext cx="7119257" cy="1588685"/>
          </a:xfrm>
          <a:prstGeom prst="rect">
            <a:avLst/>
          </a:prstGeom>
          <a:solidFill>
            <a:schemeClr val="bg1"/>
          </a:solidFill>
        </p:spPr>
        <p:txBody>
          <a:bodyPr>
            <a:normAutofit/>
          </a:bodyPr>
          <a:lstStyle>
            <a:lvl1pPr marL="0" indent="0">
              <a:lnSpc>
                <a:spcPct val="100000"/>
              </a:lnSpc>
              <a:spcBef>
                <a:spcPts val="600"/>
              </a:spcBef>
              <a:buNone/>
              <a:defRPr sz="4000" b="1" cap="all" spc="210" baseline="0">
                <a:solidFill>
                  <a:srgbClr val="0755B7"/>
                </a:solidFill>
                <a:latin typeface="Calibri "/>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373234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0C8B-07AC-E44D-A133-A955D4ECCD5B}"/>
              </a:ext>
            </a:extLst>
          </p:cNvPr>
          <p:cNvSpPr>
            <a:spLocks noGrp="1"/>
          </p:cNvSpPr>
          <p:nvPr>
            <p:ph type="title" hasCustomPrompt="1"/>
          </p:nvPr>
        </p:nvSpPr>
        <p:spPr>
          <a:xfrm>
            <a:off x="4038600" y="1656752"/>
            <a:ext cx="7119257" cy="631372"/>
          </a:xfrm>
        </p:spPr>
        <p:txBody>
          <a:bodyPr anchor="t" anchorCtr="0">
            <a:normAutofit/>
          </a:bodyPr>
          <a:lstStyle>
            <a:lvl1pPr>
              <a:defRPr sz="4000" b="1">
                <a:latin typeface="Calibri "/>
              </a:defRPr>
            </a:lvl1pPr>
          </a:lstStyle>
          <a:p>
            <a:r>
              <a:rPr lang="en-US" dirty="0"/>
              <a:t>Lesson #</a:t>
            </a:r>
          </a:p>
        </p:txBody>
      </p:sp>
      <p:sp>
        <p:nvSpPr>
          <p:cNvPr id="5" name="Footer Placeholder 4">
            <a:extLst>
              <a:ext uri="{FF2B5EF4-FFF2-40B4-BE49-F238E27FC236}">
                <a16:creationId xmlns:a16="http://schemas.microsoft.com/office/drawing/2014/main" id="{A0413909-D0F7-224E-BA3A-64AAE9016F81}"/>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9" name="Date Placeholder 3">
            <a:extLst>
              <a:ext uri="{FF2B5EF4-FFF2-40B4-BE49-F238E27FC236}">
                <a16:creationId xmlns:a16="http://schemas.microsoft.com/office/drawing/2014/main" id="{D801FAFA-7869-4541-885C-7371A8B1B8A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pic>
        <p:nvPicPr>
          <p:cNvPr id="8" name="Picture 7">
            <a:extLst>
              <a:ext uri="{FF2B5EF4-FFF2-40B4-BE49-F238E27FC236}">
                <a16:creationId xmlns:a16="http://schemas.microsoft.com/office/drawing/2014/main" id="{6C5A386B-3083-C742-94FE-F51D1226CA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0800" y="1208625"/>
            <a:ext cx="2717800" cy="2159000"/>
          </a:xfrm>
          <a:prstGeom prst="rect">
            <a:avLst/>
          </a:prstGeom>
        </p:spPr>
      </p:pic>
      <p:sp>
        <p:nvSpPr>
          <p:cNvPr id="11" name="Text Placeholder 2">
            <a:extLst>
              <a:ext uri="{FF2B5EF4-FFF2-40B4-BE49-F238E27FC236}">
                <a16:creationId xmlns:a16="http://schemas.microsoft.com/office/drawing/2014/main" id="{556A0BDF-B993-784B-A6BB-3B8DFA79BBE2}"/>
              </a:ext>
            </a:extLst>
          </p:cNvPr>
          <p:cNvSpPr>
            <a:spLocks noGrp="1"/>
          </p:cNvSpPr>
          <p:nvPr>
            <p:ph type="body" idx="1" hasCustomPrompt="1"/>
          </p:nvPr>
        </p:nvSpPr>
        <p:spPr>
          <a:xfrm>
            <a:off x="4038600" y="2449914"/>
            <a:ext cx="7119257" cy="1588685"/>
          </a:xfrm>
          <a:prstGeom prst="rect">
            <a:avLst/>
          </a:prstGeom>
          <a:solidFill>
            <a:schemeClr val="bg1"/>
          </a:solidFill>
        </p:spPr>
        <p:txBody>
          <a:bodyPr>
            <a:normAutofit/>
          </a:bodyPr>
          <a:lstStyle>
            <a:lvl1pPr marL="0" indent="0">
              <a:lnSpc>
                <a:spcPct val="100000"/>
              </a:lnSpc>
              <a:spcBef>
                <a:spcPts val="600"/>
              </a:spcBef>
              <a:buNone/>
              <a:defRPr sz="4000" b="1" cap="all" spc="210" baseline="0">
                <a:solidFill>
                  <a:srgbClr val="0755B7"/>
                </a:solidFill>
                <a:latin typeface="Calibri "/>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Tree>
    <p:extLst>
      <p:ext uri="{BB962C8B-B14F-4D97-AF65-F5344CB8AC3E}">
        <p14:creationId xmlns:p14="http://schemas.microsoft.com/office/powerpoint/2010/main" val="40453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866142" y="8055"/>
            <a:ext cx="9837234" cy="1020646"/>
          </a:xfrm>
          <a:prstGeom prst="rect">
            <a:avLst/>
          </a:prstGeom>
        </p:spPr>
        <p:txBody>
          <a:bodyPr vert="horz" lIns="91440" tIns="45720" rIns="91440" bIns="45720" rtlCol="0" anchor="ctr" anchorCtr="0">
            <a:normAutofit/>
          </a:bodyPr>
          <a:lstStyle>
            <a:lvl1pPr>
              <a:defRPr>
                <a:latin typeface="Calibri "/>
                <a:cs typeface="Calibri" panose="020F050202020403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Tree>
    <p:extLst>
      <p:ext uri="{BB962C8B-B14F-4D97-AF65-F5344CB8AC3E}">
        <p14:creationId xmlns:p14="http://schemas.microsoft.com/office/powerpoint/2010/main" val="1445106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May 2021</a:t>
            </a:r>
          </a:p>
        </p:txBody>
      </p:sp>
      <p:sp>
        <p:nvSpPr>
          <p:cNvPr id="6" name="Footer Placeholder 5"/>
          <p:cNvSpPr>
            <a:spLocks noGrp="1"/>
          </p:cNvSpPr>
          <p:nvPr>
            <p:ph type="ftr" sz="quarter" idx="11"/>
          </p:nvPr>
        </p:nvSpPr>
        <p:spPr/>
        <p:txBody>
          <a:bodyPr/>
          <a:lstStyle/>
          <a:p>
            <a:r>
              <a:rPr lang="en-US" dirty="0"/>
              <a:t>Medicare Drug Coverage</a:t>
            </a:r>
          </a:p>
        </p:txBody>
      </p:sp>
      <p:sp>
        <p:nvSpPr>
          <p:cNvPr id="2" name="Title 1">
            <a:extLst>
              <a:ext uri="{FF2B5EF4-FFF2-40B4-BE49-F238E27FC236}">
                <a16:creationId xmlns:a16="http://schemas.microsoft.com/office/drawing/2014/main" id="{65CF3C85-C163-7A44-BD22-2B546CB14132}"/>
              </a:ext>
            </a:extLst>
          </p:cNvPr>
          <p:cNvSpPr>
            <a:spLocks noGrp="1"/>
          </p:cNvSpPr>
          <p:nvPr>
            <p:ph type="title"/>
          </p:nvPr>
        </p:nvSpPr>
        <p:spPr/>
        <p:txBody>
          <a:bodyPr/>
          <a:lstStyle/>
          <a:p>
            <a:r>
              <a:rPr lang="en-US" dirty="0"/>
              <a:t>Click to edit Master title style</a:t>
            </a:r>
          </a:p>
        </p:txBody>
      </p:sp>
      <p:sp>
        <p:nvSpPr>
          <p:cNvPr id="8" name="Table Placeholder 7">
            <a:extLst>
              <a:ext uri="{FF2B5EF4-FFF2-40B4-BE49-F238E27FC236}">
                <a16:creationId xmlns:a16="http://schemas.microsoft.com/office/drawing/2014/main" id="{2AAD6020-3EC7-C74F-BCB1-48C56660019F}"/>
              </a:ext>
            </a:extLst>
          </p:cNvPr>
          <p:cNvSpPr>
            <a:spLocks noGrp="1"/>
          </p:cNvSpPr>
          <p:nvPr>
            <p:ph type="tbl" sz="quarter" idx="12" hasCustomPrompt="1"/>
          </p:nvPr>
        </p:nvSpPr>
        <p:spPr>
          <a:xfrm>
            <a:off x="1866142" y="1259832"/>
            <a:ext cx="9391650" cy="4214813"/>
          </a:xfrm>
        </p:spPr>
        <p:txBody>
          <a:bodyPr/>
          <a:lstStyle>
            <a:lvl1pPr marL="0" indent="0">
              <a:buNone/>
              <a:defRPr/>
            </a:lvl1pPr>
          </a:lstStyle>
          <a:p>
            <a:r>
              <a:rPr lang="en-US" dirty="0"/>
              <a:t>Insert table</a:t>
            </a:r>
          </a:p>
        </p:txBody>
      </p:sp>
    </p:spTree>
    <p:extLst>
      <p:ext uri="{BB962C8B-B14F-4D97-AF65-F5344CB8AC3E}">
        <p14:creationId xmlns:p14="http://schemas.microsoft.com/office/powerpoint/2010/main" val="46270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5477-955C-2C43-9F79-4C2FB953F99A}"/>
              </a:ext>
            </a:extLst>
          </p:cNvPr>
          <p:cNvSpPr>
            <a:spLocks noGrp="1"/>
          </p:cNvSpPr>
          <p:nvPr>
            <p:ph type="title"/>
          </p:nvPr>
        </p:nvSpPr>
        <p:spPr/>
        <p:txBody>
          <a:bodyPr anchor="ctr" anchorCtr="0"/>
          <a:lstStyle>
            <a:lvl1pPr>
              <a:defRPr>
                <a:latin typeface="Calibri "/>
              </a:defRPr>
            </a:lvl1pPr>
          </a:lstStyle>
          <a:p>
            <a:r>
              <a:rPr lang="en-US" dirty="0"/>
              <a:t>Click to edit Master title style</a:t>
            </a:r>
          </a:p>
        </p:txBody>
      </p:sp>
      <p:sp>
        <p:nvSpPr>
          <p:cNvPr id="4" name="Footer Placeholder 3">
            <a:extLst>
              <a:ext uri="{FF2B5EF4-FFF2-40B4-BE49-F238E27FC236}">
                <a16:creationId xmlns:a16="http://schemas.microsoft.com/office/drawing/2014/main" id="{0BB8CC25-F73F-AB40-8D46-7E6E50517114}"/>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6" name="Date Placeholder 3">
            <a:extLst>
              <a:ext uri="{FF2B5EF4-FFF2-40B4-BE49-F238E27FC236}">
                <a16:creationId xmlns:a16="http://schemas.microsoft.com/office/drawing/2014/main" id="{FDAAF0A5-8EEF-E648-82DF-2BF12C2B2C92}"/>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225437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411E033-54E2-AF4A-AE6E-0E64EC554AC5}"/>
              </a:ext>
            </a:extLst>
          </p:cNvPr>
          <p:cNvSpPr>
            <a:spLocks noGrp="1"/>
          </p:cNvSpPr>
          <p:nvPr>
            <p:ph type="ftr" sz="quarter" idx="11"/>
          </p:nvPr>
        </p:nvSpPr>
        <p:spPr/>
        <p:txBody>
          <a:bodyPr/>
          <a:lstStyle>
            <a:lvl1pPr>
              <a:defRPr sz="1000">
                <a:solidFill>
                  <a:schemeClr val="tx1">
                    <a:lumMod val="75000"/>
                    <a:lumOff val="25000"/>
                  </a:schemeClr>
                </a:solidFill>
              </a:defRPr>
            </a:lvl1pPr>
          </a:lstStyle>
          <a:p>
            <a:r>
              <a:rPr lang="en-US" dirty="0"/>
              <a:t>Medicare Drug Coverage</a:t>
            </a:r>
          </a:p>
        </p:txBody>
      </p:sp>
      <p:sp>
        <p:nvSpPr>
          <p:cNvPr id="5" name="Date Placeholder 3">
            <a:extLst>
              <a:ext uri="{FF2B5EF4-FFF2-40B4-BE49-F238E27FC236}">
                <a16:creationId xmlns:a16="http://schemas.microsoft.com/office/drawing/2014/main" id="{622E6BF7-274C-0E46-8AE7-809F3D427FF3}"/>
              </a:ext>
            </a:extLst>
          </p:cNvPr>
          <p:cNvSpPr>
            <a:spLocks noGrp="1"/>
          </p:cNvSpPr>
          <p:nvPr>
            <p:ph type="dt" sz="half" idx="10"/>
          </p:nvPr>
        </p:nvSpPr>
        <p:spPr>
          <a:xfrm>
            <a:off x="838200" y="6356350"/>
            <a:ext cx="2743200" cy="365125"/>
          </a:xfrm>
          <a:prstGeom prst="rect">
            <a:avLst/>
          </a:prstGeom>
        </p:spPr>
        <p:txBody>
          <a:bodyP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415880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8F4D546-E005-994F-97E2-EEAFE03ADABC}"/>
              </a:ext>
            </a:extLst>
          </p:cNvPr>
          <p:cNvSpPr/>
          <p:nvPr userDrawn="1"/>
        </p:nvSpPr>
        <p:spPr>
          <a:xfrm>
            <a:off x="0" y="-6061"/>
            <a:ext cx="1978702" cy="6880485"/>
          </a:xfrm>
          <a:custGeom>
            <a:avLst/>
            <a:gdLst>
              <a:gd name="connsiteX0" fmla="*/ 1753849 w 1978702"/>
              <a:gd name="connsiteY0" fmla="*/ 0 h 6880485"/>
              <a:gd name="connsiteX1" fmla="*/ 1978702 w 1978702"/>
              <a:gd name="connsiteY1" fmla="*/ 0 h 6880485"/>
              <a:gd name="connsiteX2" fmla="*/ 247338 w 1978702"/>
              <a:gd name="connsiteY2" fmla="*/ 6880485 h 6880485"/>
              <a:gd name="connsiteX3" fmla="*/ 0 w 1978702"/>
              <a:gd name="connsiteY3" fmla="*/ 6865495 h 6880485"/>
              <a:gd name="connsiteX4" fmla="*/ 1753849 w 1978702"/>
              <a:gd name="connsiteY4" fmla="*/ 0 h 688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6880485">
                <a:moveTo>
                  <a:pt x="1753849" y="0"/>
                </a:moveTo>
                <a:lnTo>
                  <a:pt x="1978702" y="0"/>
                </a:lnTo>
                <a:lnTo>
                  <a:pt x="247338" y="6880485"/>
                </a:lnTo>
                <a:lnTo>
                  <a:pt x="0" y="6865495"/>
                </a:lnTo>
                <a:lnTo>
                  <a:pt x="1753849" y="0"/>
                </a:lnTo>
                <a:close/>
              </a:path>
            </a:pathLst>
          </a:custGeom>
          <a:solidFill>
            <a:srgbClr val="0A5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6F04D49-2CB6-4446-AC2A-BB31861345B0}"/>
              </a:ext>
            </a:extLst>
          </p:cNvPr>
          <p:cNvSpPr>
            <a:spLocks noGrp="1"/>
          </p:cNvSpPr>
          <p:nvPr>
            <p:ph type="title"/>
          </p:nvPr>
        </p:nvSpPr>
        <p:spPr>
          <a:xfrm>
            <a:off x="1866142" y="8055"/>
            <a:ext cx="9837234" cy="1020646"/>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7D7D30-1C7B-7B40-83F1-AC923A8B9DD3}"/>
              </a:ext>
            </a:extLst>
          </p:cNvPr>
          <p:cNvSpPr>
            <a:spLocks noGrp="1"/>
          </p:cNvSpPr>
          <p:nvPr>
            <p:ph type="body" idx="1"/>
          </p:nvPr>
        </p:nvSpPr>
        <p:spPr>
          <a:xfrm>
            <a:off x="1866142" y="1152525"/>
            <a:ext cx="9837234" cy="5011517"/>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5" name="Footer Placeholder 4">
            <a:extLst>
              <a:ext uri="{FF2B5EF4-FFF2-40B4-BE49-F238E27FC236}">
                <a16:creationId xmlns:a16="http://schemas.microsoft.com/office/drawing/2014/main" id="{148FC044-8233-214A-803D-267576721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75000"/>
                    <a:lumOff val="25000"/>
                  </a:schemeClr>
                </a:solidFill>
                <a:latin typeface="+mn-lt"/>
              </a:defRPr>
            </a:lvl1pPr>
          </a:lstStyle>
          <a:p>
            <a:r>
              <a:rPr lang="en-US" dirty="0"/>
              <a:t>Medicare Drug Coverage</a:t>
            </a:r>
          </a:p>
        </p:txBody>
      </p:sp>
      <p:sp>
        <p:nvSpPr>
          <p:cNvPr id="8" name="Slide Number Placeholder 5">
            <a:extLst>
              <a:ext uri="{FF2B5EF4-FFF2-40B4-BE49-F238E27FC236}">
                <a16:creationId xmlns:a16="http://schemas.microsoft.com/office/drawing/2014/main" id="{9E51274F-99AA-6845-A0C6-5E73B8FA564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B75908-2BC4-4CCC-BE4B-63652A0FD379}" type="slidenum">
              <a:rPr kumimoji="0" lang="en-US" sz="10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3" name="Freeform 12">
            <a:extLst>
              <a:ext uri="{FF2B5EF4-FFF2-40B4-BE49-F238E27FC236}">
                <a16:creationId xmlns:a16="http://schemas.microsoft.com/office/drawing/2014/main" id="{09B77645-3B8D-9345-8D59-01EBD3E3F066}"/>
              </a:ext>
            </a:extLst>
          </p:cNvPr>
          <p:cNvSpPr/>
          <p:nvPr userDrawn="1"/>
        </p:nvSpPr>
        <p:spPr>
          <a:xfrm>
            <a:off x="555119" y="1219510"/>
            <a:ext cx="755904" cy="2157984"/>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57984">
                <a:moveTo>
                  <a:pt x="536448" y="12192"/>
                </a:moveTo>
                <a:lnTo>
                  <a:pt x="755904" y="0"/>
                </a:lnTo>
                <a:lnTo>
                  <a:pt x="207264" y="2157984"/>
                </a:lnTo>
                <a:lnTo>
                  <a:pt x="0" y="2157984"/>
                </a:lnTo>
                <a:lnTo>
                  <a:pt x="536448" y="12192"/>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a:extLst>
              <a:ext uri="{FF2B5EF4-FFF2-40B4-BE49-F238E27FC236}">
                <a16:creationId xmlns:a16="http://schemas.microsoft.com/office/drawing/2014/main" id="{0BD94359-6DC4-D749-A7E3-7290CE9518B9}"/>
              </a:ext>
            </a:extLst>
          </p:cNvPr>
          <p:cNvSpPr>
            <a:spLocks noGrp="1"/>
          </p:cNvSpPr>
          <p:nvPr>
            <p:ph type="dt" sz="half" idx="2"/>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122006362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7" r:id="rId3"/>
    <p:sldLayoutId id="2147483668" r:id="rId4"/>
    <p:sldLayoutId id="2147483669" r:id="rId5"/>
    <p:sldLayoutId id="2147483650" r:id="rId6"/>
    <p:sldLayoutId id="2147483686" r:id="rId7"/>
    <p:sldLayoutId id="2147483654" r:id="rId8"/>
    <p:sldLayoutId id="2147483655" r:id="rId9"/>
    <p:sldLayoutId id="2147483670" r:id="rId10"/>
    <p:sldLayoutId id="2147483684" r:id="rId11"/>
    <p:sldLayoutId id="2147483685" r:id="rId12"/>
  </p:sldLayoutIdLst>
  <p:hf sldNum="0" hdr="0"/>
  <p:txStyles>
    <p:titleStyle>
      <a:lvl1pPr algn="l" defTabSz="914400" rtl="0" eaLnBrk="1" latinLnBrk="0" hangingPunct="1">
        <a:lnSpc>
          <a:spcPct val="90000"/>
        </a:lnSpc>
        <a:spcBef>
          <a:spcPct val="0"/>
        </a:spcBef>
        <a:buNone/>
        <a:defRPr sz="3200" b="1" i="0" u="none" kern="1200">
          <a:solidFill>
            <a:srgbClr val="0755B7"/>
          </a:solidFill>
          <a:latin typeface="Calibri "/>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8F4D546-E005-994F-97E2-EEAFE03ADABC}"/>
              </a:ext>
            </a:extLst>
          </p:cNvPr>
          <p:cNvSpPr/>
          <p:nvPr userDrawn="1"/>
        </p:nvSpPr>
        <p:spPr>
          <a:xfrm>
            <a:off x="0" y="-6061"/>
            <a:ext cx="1978702" cy="6880485"/>
          </a:xfrm>
          <a:custGeom>
            <a:avLst/>
            <a:gdLst>
              <a:gd name="connsiteX0" fmla="*/ 1753849 w 1978702"/>
              <a:gd name="connsiteY0" fmla="*/ 0 h 6880485"/>
              <a:gd name="connsiteX1" fmla="*/ 1978702 w 1978702"/>
              <a:gd name="connsiteY1" fmla="*/ 0 h 6880485"/>
              <a:gd name="connsiteX2" fmla="*/ 247338 w 1978702"/>
              <a:gd name="connsiteY2" fmla="*/ 6880485 h 6880485"/>
              <a:gd name="connsiteX3" fmla="*/ 0 w 1978702"/>
              <a:gd name="connsiteY3" fmla="*/ 6865495 h 6880485"/>
              <a:gd name="connsiteX4" fmla="*/ 1753849 w 1978702"/>
              <a:gd name="connsiteY4" fmla="*/ 0 h 688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702" h="6880485">
                <a:moveTo>
                  <a:pt x="1753849" y="0"/>
                </a:moveTo>
                <a:lnTo>
                  <a:pt x="1978702" y="0"/>
                </a:lnTo>
                <a:lnTo>
                  <a:pt x="247338" y="6880485"/>
                </a:lnTo>
                <a:lnTo>
                  <a:pt x="0" y="6865495"/>
                </a:lnTo>
                <a:lnTo>
                  <a:pt x="1753849" y="0"/>
                </a:lnTo>
                <a:close/>
              </a:path>
            </a:pathLst>
          </a:custGeom>
          <a:solidFill>
            <a:srgbClr val="0A5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A6F04D49-2CB6-4446-AC2A-BB31861345B0}"/>
              </a:ext>
            </a:extLst>
          </p:cNvPr>
          <p:cNvSpPr>
            <a:spLocks noGrp="1"/>
          </p:cNvSpPr>
          <p:nvPr>
            <p:ph type="title"/>
          </p:nvPr>
        </p:nvSpPr>
        <p:spPr>
          <a:xfrm>
            <a:off x="1866142" y="312854"/>
            <a:ext cx="9837234" cy="1325563"/>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7D7D30-1C7B-7B40-83F1-AC923A8B9DD3}"/>
              </a:ext>
            </a:extLst>
          </p:cNvPr>
          <p:cNvSpPr>
            <a:spLocks noGrp="1"/>
          </p:cNvSpPr>
          <p:nvPr>
            <p:ph type="body" idx="1"/>
          </p:nvPr>
        </p:nvSpPr>
        <p:spPr>
          <a:xfrm>
            <a:off x="1866142" y="1812704"/>
            <a:ext cx="9837234" cy="4351338"/>
          </a:xfrm>
          <a:prstGeom prst="rect">
            <a:avLst/>
          </a:prstGeom>
        </p:spPr>
        <p:txBody>
          <a:bodyPr vert="horz" lIns="91440" tIns="45720" rIns="91440" bIns="45720" rtlCol="0">
            <a:normAutofit/>
          </a:body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a:p>
            <a:pPr marL="1144588" marR="0" lvl="4"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Fifth level</a:t>
            </a:r>
          </a:p>
        </p:txBody>
      </p:sp>
      <p:sp>
        <p:nvSpPr>
          <p:cNvPr id="5" name="Footer Placeholder 4">
            <a:extLst>
              <a:ext uri="{FF2B5EF4-FFF2-40B4-BE49-F238E27FC236}">
                <a16:creationId xmlns:a16="http://schemas.microsoft.com/office/drawing/2014/main" id="{148FC044-8233-214A-803D-267576721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75000"/>
                    <a:lumOff val="25000"/>
                  </a:schemeClr>
                </a:solidFill>
                <a:latin typeface="+mn-lt"/>
              </a:defRPr>
            </a:lvl1pPr>
          </a:lstStyle>
          <a:p>
            <a:r>
              <a:rPr lang="en-US" dirty="0"/>
              <a:t>Medicare Drug Coverage</a:t>
            </a:r>
          </a:p>
        </p:txBody>
      </p:sp>
      <p:sp>
        <p:nvSpPr>
          <p:cNvPr id="8" name="Slide Number Placeholder 5">
            <a:extLst>
              <a:ext uri="{FF2B5EF4-FFF2-40B4-BE49-F238E27FC236}">
                <a16:creationId xmlns:a16="http://schemas.microsoft.com/office/drawing/2014/main" id="{9E51274F-99AA-6845-A0C6-5E73B8FA564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B75908-2BC4-4CCC-BE4B-63652A0FD379}" type="slidenum">
              <a:rPr kumimoji="0" lang="en-US" sz="1000" b="0" i="0" u="none" strike="noStrike" kern="1200" cap="none" spc="0" normalizeH="0" baseline="0" noProof="0" smtClean="0">
                <a:ln>
                  <a:noFill/>
                </a:ln>
                <a:solidFill>
                  <a:schemeClr val="tx1">
                    <a:lumMod val="75000"/>
                    <a:lumOff val="2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3" name="Freeform 12">
            <a:extLst>
              <a:ext uri="{FF2B5EF4-FFF2-40B4-BE49-F238E27FC236}">
                <a16:creationId xmlns:a16="http://schemas.microsoft.com/office/drawing/2014/main" id="{09B77645-3B8D-9345-8D59-01EBD3E3F066}"/>
              </a:ext>
            </a:extLst>
          </p:cNvPr>
          <p:cNvSpPr/>
          <p:nvPr userDrawn="1"/>
        </p:nvSpPr>
        <p:spPr>
          <a:xfrm>
            <a:off x="555119" y="1219510"/>
            <a:ext cx="755904" cy="2157984"/>
          </a:xfrm>
          <a:custGeom>
            <a:avLst/>
            <a:gdLst>
              <a:gd name="connsiteX0" fmla="*/ 585216 w 755904"/>
              <a:gd name="connsiteY0" fmla="*/ 0 h 2157984"/>
              <a:gd name="connsiteX1" fmla="*/ 755904 w 755904"/>
              <a:gd name="connsiteY1" fmla="*/ 0 h 2157984"/>
              <a:gd name="connsiteX2" fmla="*/ 170688 w 755904"/>
              <a:gd name="connsiteY2" fmla="*/ 2157984 h 2157984"/>
              <a:gd name="connsiteX3" fmla="*/ 0 w 755904"/>
              <a:gd name="connsiteY3" fmla="*/ 2157984 h 2157984"/>
              <a:gd name="connsiteX4" fmla="*/ 585216 w 755904"/>
              <a:gd name="connsiteY4" fmla="*/ 0 h 2157984"/>
              <a:gd name="connsiteX0" fmla="*/ 585216 w 755904"/>
              <a:gd name="connsiteY0" fmla="*/ 0 h 2157984"/>
              <a:gd name="connsiteX1" fmla="*/ 755904 w 755904"/>
              <a:gd name="connsiteY1" fmla="*/ 0 h 2157984"/>
              <a:gd name="connsiteX2" fmla="*/ 207264 w 755904"/>
              <a:gd name="connsiteY2" fmla="*/ 2157984 h 2157984"/>
              <a:gd name="connsiteX3" fmla="*/ 0 w 755904"/>
              <a:gd name="connsiteY3" fmla="*/ 2157984 h 2157984"/>
              <a:gd name="connsiteX4" fmla="*/ 585216 w 755904"/>
              <a:gd name="connsiteY4" fmla="*/ 0 h 2157984"/>
              <a:gd name="connsiteX0" fmla="*/ 536448 w 755904"/>
              <a:gd name="connsiteY0" fmla="*/ 12192 h 2157984"/>
              <a:gd name="connsiteX1" fmla="*/ 755904 w 755904"/>
              <a:gd name="connsiteY1" fmla="*/ 0 h 2157984"/>
              <a:gd name="connsiteX2" fmla="*/ 207264 w 755904"/>
              <a:gd name="connsiteY2" fmla="*/ 2157984 h 2157984"/>
              <a:gd name="connsiteX3" fmla="*/ 0 w 755904"/>
              <a:gd name="connsiteY3" fmla="*/ 2157984 h 2157984"/>
              <a:gd name="connsiteX4" fmla="*/ 536448 w 755904"/>
              <a:gd name="connsiteY4" fmla="*/ 12192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904" h="2157984">
                <a:moveTo>
                  <a:pt x="536448" y="12192"/>
                </a:moveTo>
                <a:lnTo>
                  <a:pt x="755904" y="0"/>
                </a:lnTo>
                <a:lnTo>
                  <a:pt x="207264" y="2157984"/>
                </a:lnTo>
                <a:lnTo>
                  <a:pt x="0" y="2157984"/>
                </a:lnTo>
                <a:lnTo>
                  <a:pt x="536448" y="12192"/>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3">
            <a:extLst>
              <a:ext uri="{FF2B5EF4-FFF2-40B4-BE49-F238E27FC236}">
                <a16:creationId xmlns:a16="http://schemas.microsoft.com/office/drawing/2014/main" id="{0BD94359-6DC4-D749-A7E3-7290CE9518B9}"/>
              </a:ext>
            </a:extLst>
          </p:cNvPr>
          <p:cNvSpPr>
            <a:spLocks noGrp="1"/>
          </p:cNvSpPr>
          <p:nvPr>
            <p:ph type="dt" sz="half" idx="2"/>
          </p:nvPr>
        </p:nvSpPr>
        <p:spPr>
          <a:xfrm>
            <a:off x="838200" y="6356350"/>
            <a:ext cx="2743200" cy="365125"/>
          </a:xfrm>
          <a:prstGeom prst="rect">
            <a:avLst/>
          </a:prstGeom>
        </p:spPr>
        <p:txBody>
          <a:bodyPr anchor="ctr"/>
          <a:lstStyle>
            <a:lvl1pPr>
              <a:defRPr lang="en-US" sz="1000" kern="1200" smtClean="0">
                <a:solidFill>
                  <a:schemeClr val="tx1">
                    <a:lumMod val="75000"/>
                    <a:lumOff val="25000"/>
                  </a:schemeClr>
                </a:solidFill>
                <a:latin typeface="+mn-lt"/>
                <a:ea typeface="+mn-ea"/>
                <a:cs typeface="+mn-cs"/>
              </a:defRPr>
            </a:lvl1pPr>
          </a:lstStyle>
          <a:p>
            <a:r>
              <a:rPr lang="en-US" dirty="0"/>
              <a:t>May 2021</a:t>
            </a:r>
          </a:p>
        </p:txBody>
      </p:sp>
    </p:spTree>
    <p:extLst>
      <p:ext uri="{BB962C8B-B14F-4D97-AF65-F5344CB8AC3E}">
        <p14:creationId xmlns:p14="http://schemas.microsoft.com/office/powerpoint/2010/main" val="11939586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p:txStyles>
    <p:titleStyle>
      <a:lvl1pPr algn="l" defTabSz="914400" rtl="0" eaLnBrk="1" latinLnBrk="0" hangingPunct="1">
        <a:lnSpc>
          <a:spcPct val="90000"/>
        </a:lnSpc>
        <a:spcBef>
          <a:spcPct val="0"/>
        </a:spcBef>
        <a:buNone/>
        <a:defRPr sz="4000" b="1" kern="1200">
          <a:solidFill>
            <a:srgbClr val="0755B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lang="en-US" sz="2800" kern="1200" dirty="0">
          <a:solidFill>
            <a:prstClr val="black"/>
          </a:solidFill>
          <a:latin typeface="+mn-lt"/>
          <a:ea typeface="+mn-ea"/>
          <a:cs typeface="+mn-cs"/>
        </a:defRPr>
      </a:lvl1pPr>
      <a:lvl2pPr marL="573088"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804863" indent="-342900"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3pPr>
      <a:lvl4pPr marL="969962" indent="-2857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dicare.gov/claims-appeals/how-do-i-file-an-appeal"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hyperlink" Target="https://www.medicare.gov/plan-compare/#/?lang=e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hyperlink" Target="https://www.shiptacenter.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hyperlink" Target="https://www.medicare.gov/plan-compare/#/?lang=en" TargetMode="Externa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hyperlink" Target="https://www.socialsecurity.gov/benefits/medicare/prescriptionhelp/"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250.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7" Type="http://schemas.openxmlformats.org/officeDocument/2006/relationships/hyperlink" Target="https://www.humana.com/provider/pharmacy-resources/medicare-limited-income-net-program#app" TargetMode="Externa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hyperlink" Target="https://www.shiptacenter.org/" TargetMode="External"/><Relationship Id="rId5" Type="http://schemas.openxmlformats.org/officeDocument/2006/relationships/hyperlink" Target="http://www.socialsecurity.gov/" TargetMode="External"/><Relationship Id="rId4" Type="http://schemas.openxmlformats.org/officeDocument/2006/relationships/hyperlink" Target="https://www.medicare.gov/talk-to-someone"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www.medicare.gov/Pubs/pdf/11163-Compare-Medicare-Drug-Coverage.pdf" TargetMode="External"/><Relationship Id="rId3" Type="http://schemas.openxmlformats.org/officeDocument/2006/relationships/hyperlink" Target="http://www.cms.gov/medicare/prescription-drug-coverage/prescriptiondrugcovcontra/partdmanuals.html" TargetMode="External"/><Relationship Id="rId7" Type="http://schemas.openxmlformats.org/officeDocument/2006/relationships/hyperlink" Target="https://www.medicare.gov/Pubs/pdf/11109-Your-Guide-to-Medicare-Prescrip-Drug-Cov.pdf" TargetMode="Externa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hyperlink" Target="https://cmsnationaltrainingprogram.cms.gov/?q=global-search&amp;combine=job%20aids" TargetMode="External"/><Relationship Id="rId5" Type="http://schemas.openxmlformats.org/officeDocument/2006/relationships/hyperlink" Target="https://www.cms.gov/Medicare/Prescription-Drug-Coverage/LimitedIncomeandResources/Downloads/Consumer-Mailings.pdf" TargetMode="External"/><Relationship Id="rId4" Type="http://schemas.openxmlformats.org/officeDocument/2006/relationships/hyperlink" Target="http://cms.gov/medicare/eligibility-and-enrollment/medicarepresdrugeligenrol/index.html" TargetMode="External"/><Relationship Id="rId9" Type="http://schemas.openxmlformats.org/officeDocument/2006/relationships/hyperlink" Target="https://www.medicare.gov/Pubs/pdf/11219-Understanding-Medicare-Part-C-D.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medicare.gov/Pubs/pdf/11417-4-Ways-Lower-Prescription-Costs.pdf" TargetMode="External"/><Relationship Id="rId7" Type="http://schemas.openxmlformats.org/officeDocument/2006/relationships/hyperlink" Target="https://www.cms.gov/Outreach-and-Education/Outreach/Partnerships/Downloads/11403-P.pdf" TargetMode="External"/><Relationship Id="rId2" Type="http://schemas.openxmlformats.org/officeDocument/2006/relationships/notesSlide" Target="../notesSlides/notesSlide87.xml"/><Relationship Id="rId1" Type="http://schemas.openxmlformats.org/officeDocument/2006/relationships/slideLayout" Target="../slideLayouts/slideLayout8.xml"/><Relationship Id="rId6" Type="http://schemas.openxmlformats.org/officeDocument/2006/relationships/hyperlink" Target="https://www.cms.gov/Outreach-and-Education/Outreach/Partnerships/Downloads/11259-P.pdf" TargetMode="External"/><Relationship Id="rId5" Type="http://schemas.openxmlformats.org/officeDocument/2006/relationships/hyperlink" Target="https://www.cms.gov/outreach-and-education/outreach/partnerships/downloads/11315-p.pdf" TargetMode="External"/><Relationship Id="rId4" Type="http://schemas.openxmlformats.org/officeDocument/2006/relationships/hyperlink" Target="https://www.medicare.gov/pubs/pdf/11136-Pharmacies-Formularies-Coverage-Rules.pdf"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notesSlide" Target="../notesSlides/notesSlide88.xml"/><Relationship Id="rId1" Type="http://schemas.openxmlformats.org/officeDocument/2006/relationships/slideLayout" Target="../slideLayouts/slideLayout8.xml"/><Relationship Id="rId6" Type="http://schemas.openxmlformats.org/officeDocument/2006/relationships/hyperlink" Target="https://www.cms.gov/Outreach-and-Education/Outreach/Partnerships/Downloads/11401-P.pdf" TargetMode="External"/><Relationship Id="rId5" Type="http://schemas.openxmlformats.org/officeDocument/2006/relationships/hyperlink" Target="https://www.cms.gov/files/document/11328-p-limited-income-net-people-pharmacy-counter.pdf" TargetMode="External"/><Relationship Id="rId4" Type="http://schemas.openxmlformats.org/officeDocument/2006/relationships/hyperlink" Target="http://productordering.cms.hhs.gov/"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hyperlink" Target="mailto:training@cms.hh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980" y="3702205"/>
            <a:ext cx="6651308" cy="1340442"/>
          </a:xfrm>
        </p:spPr>
        <p:txBody>
          <a:bodyPr>
            <a:normAutofit fontScale="90000"/>
          </a:bodyPr>
          <a:lstStyle/>
          <a:p>
            <a:r>
              <a:rPr lang="es-US" dirty="0"/>
              <a:t>Cobertura de medicamentos de Medicare</a:t>
            </a:r>
          </a:p>
        </p:txBody>
      </p:sp>
    </p:spTree>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867283" y="3269463"/>
            <a:ext cx="5106953" cy="57203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dirty="0"/>
              <a:t>¿Qué parte de Medicare paga los medicamentos utilizados en los cuidados paliativos para el control de los síntomas y el alivio del dolor únicamente?</a:t>
            </a:r>
          </a:p>
          <a:p>
            <a:pPr marL="0" lvl="0" indent="0" defTabSz="685800">
              <a:lnSpc>
                <a:spcPct val="100000"/>
              </a:lnSpc>
              <a:spcBef>
                <a:spcPts val="600"/>
              </a:spcBef>
              <a:buNone/>
            </a:pPr>
            <a:endParaRPr lang="es-US" dirty="0"/>
          </a:p>
          <a:p>
            <a:pPr marL="339725" lvl="0" indent="-339725" defTabSz="685800">
              <a:lnSpc>
                <a:spcPct val="100000"/>
              </a:lnSpc>
              <a:spcBef>
                <a:spcPts val="600"/>
              </a:spcBef>
              <a:buFont typeface="Wingdings" panose="05000000000000000000" pitchFamily="2" charset="2"/>
              <a:buAutoNum type="alphaLcPeriod"/>
            </a:pPr>
            <a:r>
              <a:rPr lang="es-US" dirty="0"/>
              <a:t>Parte A (Seguro de hospital)</a:t>
            </a:r>
          </a:p>
          <a:p>
            <a:pPr marL="339725" lvl="0" indent="-339725" defTabSz="685800">
              <a:lnSpc>
                <a:spcPct val="100000"/>
              </a:lnSpc>
              <a:spcBef>
                <a:spcPts val="600"/>
              </a:spcBef>
              <a:buFont typeface="Wingdings" panose="05000000000000000000" pitchFamily="2" charset="2"/>
              <a:buAutoNum type="alphaLcPeriod"/>
            </a:pPr>
            <a:r>
              <a:rPr lang="es-US" dirty="0"/>
              <a:t>Parte B (Seguro Médico)</a:t>
            </a:r>
          </a:p>
          <a:p>
            <a:pPr marL="339725" lvl="0" indent="-339725" defTabSz="685800">
              <a:lnSpc>
                <a:spcPct val="100000"/>
              </a:lnSpc>
              <a:spcBef>
                <a:spcPts val="600"/>
              </a:spcBef>
              <a:buFont typeface="Wingdings" panose="05000000000000000000" pitchFamily="2" charset="2"/>
              <a:buAutoNum type="alphaLcPeriod"/>
            </a:pPr>
            <a:r>
              <a:rPr lang="es-US" dirty="0"/>
              <a:t>Parte D (Cobertura de medicamentos de Medicare)</a:t>
            </a:r>
          </a:p>
          <a:p>
            <a:pPr marL="339725" lvl="0" indent="-339725" defTabSz="685800">
              <a:lnSpc>
                <a:spcPct val="100000"/>
              </a:lnSpc>
              <a:spcBef>
                <a:spcPts val="600"/>
              </a:spcBef>
              <a:buFont typeface="Wingdings" panose="05000000000000000000" pitchFamily="2" charset="2"/>
              <a:buAutoNum type="alphaLcPeriod"/>
            </a:pPr>
            <a:r>
              <a:rPr lang="es-US" dirty="0"/>
              <a:t>Ninguna de las anteriores </a:t>
            </a:r>
          </a:p>
          <a:p>
            <a:pPr marL="265510" lvl="0" indent="-26551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Compruebe su conocimiento: Pregunta 1</a:t>
            </a:r>
          </a:p>
        </p:txBody>
      </p:sp>
    </p:spTree>
    <p:extLst>
      <p:ext uri="{BB962C8B-B14F-4D97-AF65-F5344CB8AC3E}">
        <p14:creationId xmlns:p14="http://schemas.microsoft.com/office/powerpoint/2010/main" val="18666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867283" y="3322197"/>
            <a:ext cx="2277119" cy="47984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dirty="0"/>
              <a:t>Cobertura de medicamentos de Medicare (Parte D) no cubre el costo de la vacuna contra la gripe/influenza, un servicio preventivo de inmunización.</a:t>
            </a:r>
          </a:p>
          <a:p>
            <a:pPr marL="0" lvl="0" indent="0" defTabSz="685800">
              <a:lnSpc>
                <a:spcPct val="100000"/>
              </a:lnSpc>
              <a:spcBef>
                <a:spcPts val="600"/>
              </a:spcBef>
              <a:buNone/>
            </a:pPr>
            <a:endParaRPr lang="es-US" dirty="0"/>
          </a:p>
          <a:p>
            <a:pPr marL="339725" lvl="0" indent="-339725" defTabSz="685800">
              <a:lnSpc>
                <a:spcPct val="100000"/>
              </a:lnSpc>
              <a:spcBef>
                <a:spcPts val="600"/>
              </a:spcBef>
              <a:buFont typeface="Wingdings" panose="05000000000000000000" pitchFamily="2" charset="2"/>
              <a:buAutoNum type="alphaLcPeriod"/>
            </a:pPr>
            <a:r>
              <a:rPr lang="es-US" dirty="0"/>
              <a:t>Verdadero</a:t>
            </a:r>
          </a:p>
          <a:p>
            <a:pPr marL="339725" lvl="0" indent="-339725" defTabSz="685800">
              <a:lnSpc>
                <a:spcPct val="100000"/>
              </a:lnSpc>
              <a:spcBef>
                <a:spcPts val="600"/>
              </a:spcBef>
              <a:buFont typeface="Wingdings" panose="05000000000000000000" pitchFamily="2" charset="2"/>
              <a:buAutoNum type="alphaLcPeriod"/>
            </a:pPr>
            <a:r>
              <a:rPr lang="es-US" dirty="0"/>
              <a:t>Falso</a:t>
            </a:r>
          </a:p>
          <a:p>
            <a:pPr marL="0" lvl="0" indent="0" defTabSz="685800">
              <a:lnSpc>
                <a:spcPct val="100000"/>
              </a:lnSpc>
              <a:spcBef>
                <a:spcPts val="600"/>
              </a:spcBef>
              <a:buNone/>
            </a:pPr>
            <a:endParaRPr lang="en-US" dirty="0"/>
          </a:p>
          <a:p>
            <a:endParaRPr lang="en-US" dirty="0"/>
          </a:p>
        </p:txBody>
      </p:sp>
      <p:sp>
        <p:nvSpPr>
          <p:cNvPr id="4" name="Title 3"/>
          <p:cNvSpPr>
            <a:spLocks noGrp="1"/>
          </p:cNvSpPr>
          <p:nvPr>
            <p:ph type="title"/>
          </p:nvPr>
        </p:nvSpPr>
        <p:spPr/>
        <p:txBody>
          <a:bodyPr/>
          <a:lstStyle/>
          <a:p>
            <a:r>
              <a:rPr lang="es-US"/>
              <a:t>Compruebe su conocimiento: Pregunta 2</a:t>
            </a:r>
          </a:p>
        </p:txBody>
      </p:sp>
    </p:spTree>
    <p:extLst>
      <p:ext uri="{BB962C8B-B14F-4D97-AF65-F5344CB8AC3E}">
        <p14:creationId xmlns:p14="http://schemas.microsoft.com/office/powerpoint/2010/main" val="47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2: </a:t>
            </a:r>
            <a:br>
              <a:rPr lang="es-US" dirty="0">
                <a:latin typeface="Calibri "/>
              </a:rPr>
            </a:br>
            <a:r>
              <a:rPr lang="es-US" dirty="0">
                <a:latin typeface="Calibri "/>
              </a:rPr>
              <a:t>Cómo funcionan los planes de medicamentos de Medicare</a:t>
            </a:r>
          </a:p>
        </p:txBody>
      </p:sp>
    </p:spTree>
    <p:extLst>
      <p:ext uri="{BB962C8B-B14F-4D97-AF65-F5344CB8AC3E}">
        <p14:creationId xmlns:p14="http://schemas.microsoft.com/office/powerpoint/2010/main" val="693706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lnSpcReduction="10000"/>
          </a:bodyPr>
          <a:lstStyle/>
          <a:p>
            <a:pPr lvl="0" defTabSz="685800">
              <a:lnSpc>
                <a:spcPct val="100000"/>
              </a:lnSpc>
              <a:spcBef>
                <a:spcPts val="600"/>
              </a:spcBef>
            </a:pPr>
            <a:r>
              <a:rPr lang="es-US"/>
              <a:t>Los planes de medicamentos de Medicare son:</a:t>
            </a:r>
          </a:p>
          <a:p>
            <a:pPr lvl="1" indent="-228600" defTabSz="685800">
              <a:lnSpc>
                <a:spcPct val="100000"/>
              </a:lnSpc>
              <a:spcBef>
                <a:spcPts val="600"/>
              </a:spcBef>
            </a:pPr>
            <a:r>
              <a:rPr lang="es-US"/>
              <a:t>Aprobado por Medicare</a:t>
            </a:r>
          </a:p>
          <a:p>
            <a:pPr lvl="1" indent="-228600" defTabSz="685800">
              <a:lnSpc>
                <a:spcPct val="100000"/>
              </a:lnSpc>
              <a:spcBef>
                <a:spcPts val="600"/>
              </a:spcBef>
            </a:pPr>
            <a:r>
              <a:rPr lang="es-US"/>
              <a:t>Lo administran compañías privadas</a:t>
            </a:r>
          </a:p>
          <a:p>
            <a:pPr lvl="1" indent="-228600" defTabSz="685800">
              <a:lnSpc>
                <a:spcPct val="100000"/>
              </a:lnSpc>
              <a:spcBef>
                <a:spcPts val="600"/>
              </a:spcBef>
            </a:pPr>
            <a:r>
              <a:rPr lang="es-US"/>
              <a:t>Disponible para cualquier persona con Medicare</a:t>
            </a:r>
          </a:p>
          <a:p>
            <a:pPr lvl="0" defTabSz="685800">
              <a:lnSpc>
                <a:spcPct val="100000"/>
              </a:lnSpc>
              <a:spcBef>
                <a:spcPts val="600"/>
              </a:spcBef>
            </a:pPr>
            <a:r>
              <a:rPr lang="es-US"/>
              <a:t>En la mayoría de los casos, debe tomar medidas para inscribirse a un plan </a:t>
            </a:r>
          </a:p>
          <a:p>
            <a:pPr lvl="0" defTabSz="685800">
              <a:lnSpc>
                <a:spcPct val="100000"/>
              </a:lnSpc>
              <a:spcBef>
                <a:spcPts val="600"/>
              </a:spcBef>
            </a:pPr>
            <a:r>
              <a:rPr lang="es-US"/>
              <a:t>Hay 2 formas de obtener su cobertura:</a:t>
            </a:r>
          </a:p>
          <a:p>
            <a:pPr lvl="1" indent="-228600" defTabSz="685800">
              <a:lnSpc>
                <a:spcPct val="100000"/>
              </a:lnSpc>
              <a:spcBef>
                <a:spcPts val="600"/>
              </a:spcBef>
            </a:pPr>
            <a:r>
              <a:rPr lang="es-US"/>
              <a:t>Planes de medicamentos de Medicare (también conocidos como PDP)</a:t>
            </a:r>
          </a:p>
          <a:p>
            <a:pPr lvl="1" indent="-228600" defTabSz="685800">
              <a:lnSpc>
                <a:spcPct val="100000"/>
              </a:lnSpc>
              <a:spcBef>
                <a:spcPts val="600"/>
              </a:spcBef>
            </a:pPr>
            <a:r>
              <a:rPr lang="es-US"/>
              <a:t>Medicare Advantage y otros planes de salud de Medicare con cobertura para medicamentos </a:t>
            </a:r>
          </a:p>
          <a:p>
            <a:pPr marL="639366" lvl="2" indent="-169069" defTabSz="685800">
              <a:lnSpc>
                <a:spcPct val="100000"/>
              </a:lnSpc>
              <a:spcBef>
                <a:spcPts val="600"/>
              </a:spcBef>
              <a:buSzPct val="50000"/>
              <a:buFont typeface="Wingdings" panose="05000000000000000000" pitchFamily="2" charset="2"/>
              <a:buChar char="q"/>
            </a:pPr>
            <a:endParaRPr lang="en-US" sz="2800" dirty="0"/>
          </a:p>
          <a:p>
            <a:endParaRPr lang="en-US" dirty="0"/>
          </a:p>
        </p:txBody>
      </p:sp>
      <p:sp>
        <p:nvSpPr>
          <p:cNvPr id="4" name="Title 3"/>
          <p:cNvSpPr>
            <a:spLocks noGrp="1"/>
          </p:cNvSpPr>
          <p:nvPr>
            <p:ph type="title"/>
          </p:nvPr>
        </p:nvSpPr>
        <p:spPr/>
        <p:txBody>
          <a:bodyPr/>
          <a:lstStyle/>
          <a:p>
            <a:r>
              <a:rPr lang="es-US"/>
              <a:t>Cobertura de Medicamentos de Medicare (Parte D)</a:t>
            </a:r>
          </a:p>
        </p:txBody>
      </p:sp>
    </p:spTree>
    <p:extLst>
      <p:ext uri="{BB962C8B-B14F-4D97-AF65-F5344CB8AC3E}">
        <p14:creationId xmlns:p14="http://schemas.microsoft.com/office/powerpoint/2010/main" val="3366468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lvl="0" defTabSz="685800">
              <a:lnSpc>
                <a:spcPct val="100000"/>
              </a:lnSpc>
              <a:spcBef>
                <a:spcPts val="600"/>
              </a:spcBef>
            </a:pPr>
            <a:r>
              <a:rPr lang="es-US" dirty="0"/>
              <a:t>Puede ofrecer distintas combinaciones de cobertura y </a:t>
            </a:r>
            <a:br>
              <a:rPr lang="es-US" dirty="0"/>
            </a:br>
            <a:r>
              <a:rPr lang="es-US" dirty="0"/>
              <a:t>gastos compartidos.</a:t>
            </a:r>
          </a:p>
          <a:p>
            <a:pPr lvl="0" defTabSz="685800">
              <a:lnSpc>
                <a:spcPct val="100000"/>
              </a:lnSpc>
              <a:spcBef>
                <a:spcPts val="600"/>
              </a:spcBef>
            </a:pPr>
            <a:r>
              <a:rPr lang="es-US" dirty="0"/>
              <a:t>Deben ofrecer al menos un nivel estándar de cobertura fijada por Medicare</a:t>
            </a:r>
          </a:p>
          <a:p>
            <a:pPr lvl="0" defTabSz="685800">
              <a:lnSpc>
                <a:spcPct val="100000"/>
              </a:lnSpc>
              <a:spcBef>
                <a:spcPts val="600"/>
              </a:spcBef>
            </a:pPr>
            <a:r>
              <a:rPr lang="es-US" dirty="0"/>
              <a:t>Varían en los costos y los medicamentos cubiertos</a:t>
            </a:r>
          </a:p>
          <a:p>
            <a:pPr lvl="1" indent="-228600" defTabSz="685800">
              <a:lnSpc>
                <a:spcPct val="100000"/>
              </a:lnSpc>
              <a:spcBef>
                <a:spcPts val="600"/>
              </a:spcBef>
            </a:pPr>
            <a:r>
              <a:rPr lang="es-US" dirty="0"/>
              <a:t>Hay diferentes categorías o niveles de copago/</a:t>
            </a:r>
            <a:r>
              <a:rPr lang="es-US" dirty="0" err="1"/>
              <a:t>coseguro</a:t>
            </a:r>
            <a:endParaRPr lang="es-US" dirty="0"/>
          </a:p>
          <a:p>
            <a:pPr lvl="0" defTabSz="685800">
              <a:lnSpc>
                <a:spcPct val="100000"/>
              </a:lnSpc>
              <a:spcBef>
                <a:spcPts val="600"/>
              </a:spcBef>
            </a:pPr>
            <a:r>
              <a:rPr lang="es-US" dirty="0"/>
              <a:t>Los beneficios y los costos pueden cambiar cada año</a:t>
            </a:r>
          </a:p>
          <a:p>
            <a:pPr marL="265510" lvl="0" indent="-265510" defTabSz="685800">
              <a:lnSpc>
                <a:spcPct val="100000"/>
              </a:lnSpc>
              <a:spcBef>
                <a:spcPts val="600"/>
              </a:spcBef>
            </a:pPr>
            <a:endParaRPr lang="en-US" dirty="0"/>
          </a:p>
          <a:p>
            <a:pPr marL="467916" lvl="1" indent="-17145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Planes que ofrecen Cobertura de Medicamentos de Medicare</a:t>
            </a:r>
          </a:p>
        </p:txBody>
      </p:sp>
    </p:spTree>
    <p:extLst>
      <p:ext uri="{BB962C8B-B14F-4D97-AF65-F5344CB8AC3E}">
        <p14:creationId xmlns:p14="http://schemas.microsoft.com/office/powerpoint/2010/main" val="397444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fontScale="92500" lnSpcReduction="10000"/>
          </a:bodyPr>
          <a:lstStyle/>
          <a:p>
            <a:pPr lvl="0" defTabSz="685800">
              <a:lnSpc>
                <a:spcPct val="100000"/>
              </a:lnSpc>
              <a:spcBef>
                <a:spcPts val="600"/>
              </a:spcBef>
            </a:pPr>
            <a:r>
              <a:rPr lang="es-US" dirty="0"/>
              <a:t>Los costos varían según el plan.</a:t>
            </a:r>
          </a:p>
          <a:p>
            <a:pPr lvl="0" defTabSz="685800">
              <a:lnSpc>
                <a:spcPct val="100000"/>
              </a:lnSpc>
              <a:spcBef>
                <a:spcPts val="600"/>
              </a:spcBef>
            </a:pPr>
            <a:r>
              <a:rPr lang="es-US" dirty="0"/>
              <a:t>En 2021, la mayoría de las personas pagarán:</a:t>
            </a:r>
          </a:p>
          <a:p>
            <a:pPr lvl="1" indent="-228600" defTabSz="685800">
              <a:lnSpc>
                <a:spcPct val="100000"/>
              </a:lnSpc>
              <a:spcBef>
                <a:spcPts val="600"/>
              </a:spcBef>
            </a:pPr>
            <a:r>
              <a:rPr lang="es-US" dirty="0"/>
              <a:t>Una prima mensual (varía según el plan y los ingresos; tiene opciones sobre cómo desea que se le facture)</a:t>
            </a:r>
          </a:p>
          <a:p>
            <a:pPr lvl="1" indent="-228600" defTabSz="685800">
              <a:lnSpc>
                <a:spcPct val="100000"/>
              </a:lnSpc>
              <a:spcBef>
                <a:spcPts val="600"/>
              </a:spcBef>
            </a:pPr>
            <a:r>
              <a:rPr lang="es-US" dirty="0"/>
              <a:t>Un deducible anual (si corresponde).</a:t>
            </a:r>
          </a:p>
          <a:p>
            <a:pPr lvl="1" indent="-228600" defTabSz="685800">
              <a:lnSpc>
                <a:spcPct val="100000"/>
              </a:lnSpc>
              <a:spcBef>
                <a:spcPts val="600"/>
              </a:spcBef>
            </a:pPr>
            <a:r>
              <a:rPr lang="es-US" dirty="0"/>
              <a:t>Copagos o </a:t>
            </a:r>
            <a:r>
              <a:rPr lang="es-US" dirty="0" err="1"/>
              <a:t>coseguro</a:t>
            </a:r>
            <a:r>
              <a:rPr lang="es-US" dirty="0"/>
              <a:t>.</a:t>
            </a:r>
          </a:p>
          <a:p>
            <a:pPr lvl="1" indent="-228600" defTabSz="685800">
              <a:lnSpc>
                <a:spcPct val="100000"/>
              </a:lnSpc>
              <a:spcBef>
                <a:spcPts val="600"/>
              </a:spcBef>
            </a:pPr>
            <a:r>
              <a:rPr lang="es-US" dirty="0"/>
              <a:t>Una vez que usted y su plan gasten $4,130 combinados en medicamentos (incluido el deducible), no pagará más del 25% del costo de los </a:t>
            </a:r>
            <a:br>
              <a:rPr lang="es-US" dirty="0"/>
            </a:br>
            <a:r>
              <a:rPr lang="es-US" dirty="0"/>
              <a:t>medicamentos recetados </a:t>
            </a:r>
          </a:p>
          <a:p>
            <a:pPr lvl="1" indent="-228600" defTabSz="685800">
              <a:lnSpc>
                <a:spcPct val="100000"/>
              </a:lnSpc>
              <a:spcBef>
                <a:spcPts val="600"/>
              </a:spcBef>
            </a:pPr>
            <a:r>
              <a:rPr lang="es-US" dirty="0"/>
              <a:t>Una vez que su gasto de bolsillo alcance los $6,550, obtendrá automáticamente una "cobertura catastrófica". No pagará más del 5% </a:t>
            </a:r>
            <a:br>
              <a:rPr lang="es-US" dirty="0"/>
            </a:br>
            <a:r>
              <a:rPr lang="es-US" dirty="0"/>
              <a:t>del costo de los medicamentos cubiertos durante el resto del año. </a:t>
            </a:r>
          </a:p>
        </p:txBody>
      </p:sp>
      <p:sp>
        <p:nvSpPr>
          <p:cNvPr id="4" name="Title 3"/>
          <p:cNvSpPr>
            <a:spLocks noGrp="1"/>
          </p:cNvSpPr>
          <p:nvPr>
            <p:ph type="title"/>
          </p:nvPr>
        </p:nvSpPr>
        <p:spPr/>
        <p:txBody>
          <a:bodyPr/>
          <a:lstStyle/>
          <a:p>
            <a:r>
              <a:rPr lang="es-US"/>
              <a:t>Costos de las coberturas de medicamentos de Medicare </a:t>
            </a:r>
          </a:p>
        </p:txBody>
      </p:sp>
    </p:spTree>
    <p:extLst>
      <p:ext uri="{BB962C8B-B14F-4D97-AF65-F5344CB8AC3E}">
        <p14:creationId xmlns:p14="http://schemas.microsoft.com/office/powerpoint/2010/main" val="68950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Table 5" descr="Flecha que indica el próximo paso en el proceso."/>
          <p:cNvGraphicFramePr>
            <a:graphicFrameLocks noGrp="1" noChangeAspect="1"/>
          </p:cNvGraphicFramePr>
          <p:nvPr>
            <p:extLst>
              <p:ext uri="{D42A27DB-BD31-4B8C-83A1-F6EECF244321}">
                <p14:modId xmlns:p14="http://schemas.microsoft.com/office/powerpoint/2010/main" val="4097388607"/>
              </p:ext>
            </p:extLst>
          </p:nvPr>
        </p:nvGraphicFramePr>
        <p:xfrm>
          <a:off x="609601" y="2376354"/>
          <a:ext cx="11053010" cy="3974225"/>
        </p:xfrm>
        <a:graphic>
          <a:graphicData uri="http://schemas.openxmlformats.org/drawingml/2006/table">
            <a:tbl>
              <a:tblPr firstRow="1">
                <a:effectLst/>
              </a:tblPr>
              <a:tblGrid>
                <a:gridCol w="1461570">
                  <a:extLst>
                    <a:ext uri="{9D8B030D-6E8A-4147-A177-3AD203B41FA5}">
                      <a16:colId xmlns:a16="http://schemas.microsoft.com/office/drawing/2014/main" val="20000"/>
                    </a:ext>
                  </a:extLst>
                </a:gridCol>
                <a:gridCol w="2236424">
                  <a:extLst>
                    <a:ext uri="{9D8B030D-6E8A-4147-A177-3AD203B41FA5}">
                      <a16:colId xmlns:a16="http://schemas.microsoft.com/office/drawing/2014/main" val="20001"/>
                    </a:ext>
                  </a:extLst>
                </a:gridCol>
                <a:gridCol w="4979136">
                  <a:extLst>
                    <a:ext uri="{9D8B030D-6E8A-4147-A177-3AD203B41FA5}">
                      <a16:colId xmlns:a16="http://schemas.microsoft.com/office/drawing/2014/main" val="20002"/>
                    </a:ext>
                  </a:extLst>
                </a:gridCol>
                <a:gridCol w="2375880">
                  <a:extLst>
                    <a:ext uri="{9D8B030D-6E8A-4147-A177-3AD203B41FA5}">
                      <a16:colId xmlns:a16="http://schemas.microsoft.com/office/drawing/2014/main" val="20003"/>
                    </a:ext>
                  </a:extLst>
                </a:gridCol>
              </a:tblGrid>
              <a:tr h="553249">
                <a:tc>
                  <a:txBody>
                    <a:bodyPr/>
                    <a:lstStyle/>
                    <a:p>
                      <a:pPr marL="233363" marR="0" lvl="0" indent="-233363" algn="l">
                        <a:lnSpc>
                          <a:spcPct val="100000"/>
                        </a:lnSpc>
                        <a:spcBef>
                          <a:spcPts val="0"/>
                        </a:spcBef>
                        <a:spcAft>
                          <a:spcPts val="1000"/>
                        </a:spcAft>
                        <a:buFont typeface="+mj-lt"/>
                        <a:buAutoNum type="arabicPeriod"/>
                        <a:tabLst>
                          <a:tab pos="457200" algn="l"/>
                        </a:tabLst>
                      </a:pPr>
                      <a:r>
                        <a:rPr lang="es-US" sz="1600" b="1" dirty="0">
                          <a:solidFill>
                            <a:schemeClr val="tx1"/>
                          </a:solidFill>
                          <a:latin typeface="+mn-lt"/>
                          <a:ea typeface="Calibri"/>
                          <a:cs typeface="Times New Roman"/>
                        </a:rPr>
                        <a:t>Deducible anual</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0F1">
                        <a:alpha val="65000"/>
                      </a:srgbClr>
                    </a:solidFill>
                  </a:tcPr>
                </a:tc>
                <a:tc>
                  <a:txBody>
                    <a:bodyPr/>
                    <a:lstStyle/>
                    <a:p>
                      <a:pPr marL="233363" marR="0" indent="-233363" algn="l">
                        <a:lnSpc>
                          <a:spcPct val="100000"/>
                        </a:lnSpc>
                        <a:spcBef>
                          <a:spcPts val="0"/>
                        </a:spcBef>
                        <a:spcAft>
                          <a:spcPts val="1000"/>
                        </a:spcAft>
                        <a:buFont typeface="+mj-lt"/>
                        <a:buAutoNum type="arabicPeriod" startAt="2"/>
                      </a:pPr>
                      <a:r>
                        <a:rPr lang="es-US" sz="1600" b="1" dirty="0">
                          <a:solidFill>
                            <a:schemeClr val="tx1"/>
                          </a:solidFill>
                          <a:latin typeface="+mn-lt"/>
                          <a:ea typeface="Calibri"/>
                          <a:cs typeface="Times New Roman"/>
                        </a:rPr>
                        <a:t>Etapa de cobertura inicial</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0F1">
                        <a:alpha val="65000"/>
                      </a:srgbClr>
                    </a:solidFill>
                  </a:tcPr>
                </a:tc>
                <a:tc>
                  <a:txBody>
                    <a:bodyPr/>
                    <a:lstStyle/>
                    <a:p>
                      <a:pPr marL="233363" marR="0" indent="-233363" algn="l">
                        <a:lnSpc>
                          <a:spcPct val="100000"/>
                        </a:lnSpc>
                        <a:spcBef>
                          <a:spcPts val="0"/>
                        </a:spcBef>
                        <a:spcAft>
                          <a:spcPts val="1000"/>
                        </a:spcAft>
                        <a:buFont typeface="+mj-lt"/>
                        <a:buAutoNum type="arabicPeriod" startAt="3"/>
                      </a:pPr>
                      <a:r>
                        <a:rPr lang="es-US" sz="1600" b="1" dirty="0">
                          <a:solidFill>
                            <a:schemeClr val="tx1"/>
                          </a:solidFill>
                          <a:latin typeface="+mn-lt"/>
                          <a:ea typeface="Calibri"/>
                          <a:cs typeface="Times New Roman"/>
                        </a:rPr>
                        <a:t>Brecha de cobertura</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0F1">
                        <a:alpha val="65000"/>
                      </a:srgbClr>
                    </a:solidFill>
                  </a:tcPr>
                </a:tc>
                <a:tc>
                  <a:txBody>
                    <a:bodyPr/>
                    <a:lstStyle/>
                    <a:p>
                      <a:pPr marL="233363" marR="0" lvl="0" indent="-233363" algn="l">
                        <a:lnSpc>
                          <a:spcPct val="100000"/>
                        </a:lnSpc>
                        <a:spcBef>
                          <a:spcPts val="0"/>
                        </a:spcBef>
                        <a:spcAft>
                          <a:spcPts val="1000"/>
                        </a:spcAft>
                        <a:buFont typeface="+mj-lt"/>
                        <a:buAutoNum type="arabicPeriod" startAt="4"/>
                      </a:pPr>
                      <a:r>
                        <a:rPr lang="es-US" sz="1600" b="1" dirty="0">
                          <a:solidFill>
                            <a:schemeClr val="tx1"/>
                          </a:solidFill>
                          <a:latin typeface="+mn-lt"/>
                          <a:ea typeface="Calibri"/>
                          <a:cs typeface="Times New Roman"/>
                        </a:rPr>
                        <a:t>Cobertura de catástrofe</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0F1">
                        <a:alpha val="65000"/>
                      </a:srgbClr>
                    </a:solidFill>
                  </a:tcPr>
                </a:tc>
                <a:extLst>
                  <a:ext uri="{0D108BD9-81ED-4DB2-BD59-A6C34878D82A}">
                    <a16:rowId xmlns:a16="http://schemas.microsoft.com/office/drawing/2014/main" val="10000"/>
                  </a:ext>
                </a:extLst>
              </a:tr>
              <a:tr h="2654225">
                <a:tc>
                  <a:txBody>
                    <a:bodyPr/>
                    <a:lstStyle/>
                    <a:p>
                      <a:pPr marL="0" marR="0">
                        <a:lnSpc>
                          <a:spcPct val="115000"/>
                        </a:lnSpc>
                        <a:spcBef>
                          <a:spcPts val="0"/>
                        </a:spcBef>
                        <a:spcAft>
                          <a:spcPts val="1000"/>
                        </a:spcAft>
                      </a:pPr>
                      <a:r>
                        <a:rPr lang="es-US" sz="1600" b="0" dirty="0">
                          <a:solidFill>
                            <a:schemeClr val="tx1"/>
                          </a:solidFill>
                          <a:latin typeface="+mn-lt"/>
                          <a:ea typeface="Calibri"/>
                          <a:cs typeface="Arial" pitchFamily="34" charset="0"/>
                        </a:rPr>
                        <a:t>La Srta. Smith paga los primeros $445 del costo de sus medicamentos antes de que su plan comience a pagar su parte. </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15000"/>
                        </a:lnSpc>
                        <a:spcBef>
                          <a:spcPts val="0"/>
                        </a:spcBef>
                        <a:spcAft>
                          <a:spcPts val="1000"/>
                        </a:spcAft>
                        <a:buClrTx/>
                        <a:buSzTx/>
                        <a:buFontTx/>
                        <a:buNone/>
                        <a:tabLst/>
                        <a:defRPr/>
                      </a:pPr>
                      <a:r>
                        <a:rPr lang="es-US" sz="1600" b="0" baseline="0" dirty="0"/>
                        <a:t>La Sra. Smith paga un copago (que promedia el 25% del costo), y su plan paga su parte (75%) por cada medicamento cubierto hasta</a:t>
                      </a:r>
                      <a:r>
                        <a:rPr lang="es-US" sz="1600" b="0" dirty="0">
                          <a:solidFill>
                            <a:schemeClr val="tx1"/>
                          </a:solidFill>
                          <a:latin typeface="+mn-lt"/>
                          <a:ea typeface="Calibri"/>
                          <a:cs typeface="Arial" pitchFamily="34" charset="0"/>
                        </a:rPr>
                        <a:t> que el monto combinado (más el deducible) alcance $</a:t>
                      </a:r>
                      <a:r>
                        <a:rPr lang="es-US" sz="1600" b="0" baseline="0" dirty="0"/>
                        <a:t>4,130</a:t>
                      </a:r>
                      <a:r>
                        <a:rPr lang="es-US" sz="1600" b="0" baseline="0" dirty="0">
                          <a:solidFill>
                            <a:schemeClr val="tx1"/>
                          </a:solidFill>
                          <a:latin typeface="+mn-lt"/>
                          <a:ea typeface="Calibri"/>
                          <a:cs typeface="Arial" pitchFamily="34" charset="0"/>
                        </a:rPr>
                        <a:t>.</a:t>
                      </a:r>
                      <a:r>
                        <a:rPr lang="es-US" sz="1600" b="0" dirty="0">
                          <a:solidFill>
                            <a:schemeClr val="tx1"/>
                          </a:solidFill>
                          <a:latin typeface="+mn-lt"/>
                          <a:ea typeface="Calibri"/>
                          <a:cs typeface="Arial" pitchFamily="34" charset="0"/>
                        </a:rPr>
                        <a:t> </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s-US" sz="1600" b="0" dirty="0">
                          <a:solidFill>
                            <a:schemeClr val="tx1"/>
                          </a:solidFill>
                          <a:latin typeface="+mn-lt"/>
                          <a:ea typeface="Calibri"/>
                          <a:cs typeface="Arial" pitchFamily="34" charset="0"/>
                        </a:rPr>
                        <a:t>Una vez que la Sra. Smith y su plan hayan gastado $4,130 por los medicamentos cubiertos, ella se encontrará en la brecha de cobertura. </a:t>
                      </a:r>
                      <a:r>
                        <a:rPr lang="es-US" sz="1600" dirty="0"/>
                        <a:t>No pagará más del 25% del costo de los medicamentos recetados hasta que su gasto de bolsillo sea de $6,550. </a:t>
                      </a:r>
                      <a:r>
                        <a:rPr lang="es-US" sz="1600" b="0" dirty="0">
                          <a:solidFill>
                            <a:schemeClr val="tx1"/>
                          </a:solidFill>
                          <a:latin typeface="+mn-lt"/>
                          <a:ea typeface="Calibri"/>
                          <a:cs typeface="Arial" pitchFamily="34" charset="0"/>
                        </a:rPr>
                        <a:t>En 2021, ella obtiene un descuento del 70% por parte del laboratorio sobre los medicamentos recetados de marca cubiertos que cuenta como gasto de bolsillo y le ayuda a salir de la brecha de cobertura. Para 2021, mientras se encuentra en la brecha de cobertura, obtiene una cobertura adicional del 5% por parte de su plan para medicamentos de marca cubiertos y 75% de cobertura para medicamentos genéricos cubiertos.</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s-US" sz="1600" b="0" dirty="0">
                          <a:solidFill>
                            <a:schemeClr val="tx1"/>
                          </a:solidFill>
                          <a:latin typeface="+mn-lt"/>
                          <a:ea typeface="Calibri"/>
                          <a:cs typeface="Arial" pitchFamily="34" charset="0"/>
                        </a:rPr>
                        <a:t>La brecha de cobertura de la Sra. Smith termina cuando sus gastos anuales totales, incluido el pago de descuento del minorista, alcanzan los $6,550</a:t>
                      </a:r>
                      <a:r>
                        <a:rPr lang="es-US" sz="1600" b="0" baseline="0" dirty="0">
                          <a:solidFill>
                            <a:schemeClr val="tx1"/>
                          </a:solidFill>
                          <a:latin typeface="+mn-lt"/>
                          <a:ea typeface="Calibri"/>
                          <a:cs typeface="Arial" pitchFamily="34" charset="0"/>
                        </a:rPr>
                        <a:t> </a:t>
                      </a:r>
                      <a:r>
                        <a:rPr lang="es-US" sz="1600" b="0" dirty="0">
                          <a:solidFill>
                            <a:schemeClr val="tx1"/>
                          </a:solidFill>
                          <a:latin typeface="+mn-lt"/>
                          <a:ea typeface="Calibri"/>
                          <a:cs typeface="Arial" pitchFamily="34" charset="0"/>
                        </a:rPr>
                        <a:t>Ahora ella solo paga un pequeño </a:t>
                      </a:r>
                      <a:r>
                        <a:rPr lang="es-US" sz="1600" b="0" dirty="0" err="1">
                          <a:solidFill>
                            <a:schemeClr val="tx1"/>
                          </a:solidFill>
                          <a:latin typeface="+mn-lt"/>
                          <a:ea typeface="Calibri"/>
                          <a:cs typeface="Arial" pitchFamily="34" charset="0"/>
                        </a:rPr>
                        <a:t>coseguro</a:t>
                      </a:r>
                      <a:r>
                        <a:rPr lang="es-US" sz="1600" b="0" dirty="0">
                          <a:solidFill>
                            <a:schemeClr val="tx1"/>
                          </a:solidFill>
                          <a:latin typeface="+mn-lt"/>
                          <a:ea typeface="Calibri"/>
                          <a:cs typeface="Arial" pitchFamily="34" charset="0"/>
                        </a:rPr>
                        <a:t> o copago por cada medicamento cubierto hasta el final </a:t>
                      </a:r>
                      <a:br>
                        <a:rPr lang="es-US" sz="1600" b="0" dirty="0">
                          <a:solidFill>
                            <a:schemeClr val="tx1"/>
                          </a:solidFill>
                          <a:latin typeface="+mn-lt"/>
                          <a:ea typeface="Calibri"/>
                          <a:cs typeface="Arial" pitchFamily="34" charset="0"/>
                        </a:rPr>
                      </a:br>
                      <a:r>
                        <a:rPr lang="es-US" sz="1600" b="0" dirty="0">
                          <a:solidFill>
                            <a:schemeClr val="tx1"/>
                          </a:solidFill>
                          <a:latin typeface="+mn-lt"/>
                          <a:ea typeface="Calibri"/>
                          <a:cs typeface="Arial" pitchFamily="34" charset="0"/>
                        </a:rPr>
                        <a:t>del año. </a:t>
                      </a:r>
                    </a:p>
                  </a:txBody>
                  <a:tcPr marL="55984" marR="55984" marT="27992" marB="279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Content Placeholder 4"/>
          <p:cNvSpPr>
            <a:spLocks noGrp="1"/>
          </p:cNvSpPr>
          <p:nvPr>
            <p:ph idx="1"/>
          </p:nvPr>
        </p:nvSpPr>
        <p:spPr>
          <a:xfrm>
            <a:off x="609601" y="1015110"/>
            <a:ext cx="11053010" cy="5021042"/>
          </a:xfrm>
        </p:spPr>
        <p:txBody>
          <a:bodyPr/>
          <a:lstStyle/>
          <a:p>
            <a:pPr marL="0" lvl="0" indent="0" defTabSz="685800">
              <a:lnSpc>
                <a:spcPts val="2500"/>
              </a:lnSpc>
              <a:spcBef>
                <a:spcPts val="600"/>
              </a:spcBef>
              <a:buNone/>
            </a:pPr>
            <a:r>
              <a:rPr lang="es-US" sz="2400" dirty="0"/>
              <a:t>La Srta. Smith se une a un plan de medicamentos de Medicare. Su cobertura </a:t>
            </a:r>
            <a:br>
              <a:rPr lang="es-US" sz="2400" dirty="0"/>
            </a:br>
            <a:r>
              <a:rPr lang="es-US" sz="2400" dirty="0"/>
              <a:t>comienza el 1 de enero. No tiene Ayuda Adicional y usa su membresía en el plan de medicamentos de Medicare cuando compra medicamentos recetados. Ella paga una prima mensual durante el año.</a:t>
            </a:r>
          </a:p>
          <a:p>
            <a:endParaRPr lang="en-US" dirty="0"/>
          </a:p>
        </p:txBody>
      </p:sp>
      <p:sp>
        <p:nvSpPr>
          <p:cNvPr id="4" name="Title 3"/>
          <p:cNvSpPr>
            <a:spLocks noGrp="1"/>
          </p:cNvSpPr>
          <p:nvPr>
            <p:ph type="title"/>
          </p:nvPr>
        </p:nvSpPr>
        <p:spPr/>
        <p:txBody>
          <a:bodyPr/>
          <a:lstStyle/>
          <a:p>
            <a:r>
              <a:rPr lang="es-US"/>
              <a:t>Ejemplo Estructura Estándar en 2021</a:t>
            </a:r>
          </a:p>
        </p:txBody>
      </p:sp>
    </p:spTree>
    <p:extLst>
      <p:ext uri="{BB962C8B-B14F-4D97-AF65-F5344CB8AC3E}">
        <p14:creationId xmlns:p14="http://schemas.microsoft.com/office/powerpoint/2010/main" val="175584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lnSpcReduction="10000"/>
          </a:bodyPr>
          <a:lstStyle/>
          <a:p>
            <a:pPr marL="339725" lvl="0" indent="-339725" defTabSz="685800">
              <a:lnSpc>
                <a:spcPct val="100000"/>
              </a:lnSpc>
              <a:spcBef>
                <a:spcPts val="600"/>
              </a:spcBef>
            </a:pPr>
            <a:r>
              <a:rPr lang="es-US"/>
              <a:t>Con base en los ingresos por encima de cierto límite</a:t>
            </a:r>
          </a:p>
          <a:p>
            <a:pPr marL="690563" lvl="1" indent="-350838" defTabSz="685800">
              <a:lnSpc>
                <a:spcPct val="100000"/>
              </a:lnSpc>
              <a:spcBef>
                <a:spcPts val="600"/>
              </a:spcBef>
            </a:pPr>
            <a:r>
              <a:rPr lang="es-US"/>
              <a:t>Menos del 5 % paga una prima más alta </a:t>
            </a:r>
          </a:p>
          <a:p>
            <a:pPr marL="690563" lvl="1" indent="-350838" defTabSz="685800">
              <a:lnSpc>
                <a:spcPct val="100000"/>
              </a:lnSpc>
              <a:spcBef>
                <a:spcPts val="600"/>
              </a:spcBef>
            </a:pPr>
            <a:r>
              <a:rPr lang="es-US"/>
              <a:t>Utiliza los mismos límites usados para computar IRMAA de la Parte B</a:t>
            </a:r>
          </a:p>
          <a:p>
            <a:pPr marL="690563" lvl="1" indent="-350838" defTabSz="685800">
              <a:lnSpc>
                <a:spcPct val="100000"/>
              </a:lnSpc>
              <a:spcBef>
                <a:spcPts val="600"/>
              </a:spcBef>
            </a:pPr>
            <a:r>
              <a:rPr lang="es-US"/>
              <a:t>Ingresos según lo informado en su declaración de impuestos del Servicio de Impuestos Internos (IRS) de hace 2 años </a:t>
            </a:r>
          </a:p>
          <a:p>
            <a:pPr marL="339725" lvl="0" indent="-339725" defTabSz="685800">
              <a:lnSpc>
                <a:spcPct val="100000"/>
              </a:lnSpc>
              <a:spcBef>
                <a:spcPts val="600"/>
              </a:spcBef>
            </a:pPr>
            <a:r>
              <a:rPr lang="es-US"/>
              <a:t>Debe pagar si sus ingresos superan el límite y tiene medicamentos de Medicare.</a:t>
            </a:r>
          </a:p>
          <a:p>
            <a:pPr marL="690563" lvl="1" indent="-350838" defTabSz="685800">
              <a:lnSpc>
                <a:spcPct val="100000"/>
              </a:lnSpc>
              <a:spcBef>
                <a:spcPts val="600"/>
              </a:spcBef>
            </a:pPr>
            <a:r>
              <a:rPr lang="es-US"/>
              <a:t>Si no paga, se cancelará su inscripción.</a:t>
            </a:r>
          </a:p>
          <a:p>
            <a:pPr marL="338138" lvl="0" indent="-338138" defTabSz="685800">
              <a:lnSpc>
                <a:spcPct val="100000"/>
              </a:lnSpc>
              <a:spcBef>
                <a:spcPts val="600"/>
              </a:spcBef>
            </a:pPr>
            <a:r>
              <a:rPr lang="es-US"/>
              <a:t>Cantidad adicional va al Fondo Fiduciario de Medicare</a:t>
            </a:r>
          </a:p>
          <a:p>
            <a:pPr marL="695325" lvl="1" indent="-357188" defTabSz="685800">
              <a:lnSpc>
                <a:spcPct val="100000"/>
              </a:lnSpc>
              <a:spcBef>
                <a:spcPts val="600"/>
              </a:spcBef>
            </a:pPr>
            <a:r>
              <a:rPr lang="es-US"/>
              <a:t>No es su plan</a:t>
            </a:r>
          </a:p>
          <a:p>
            <a:pPr marL="467916" lvl="1" indent="-17145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normAutofit fontScale="90000"/>
          </a:bodyPr>
          <a:lstStyle/>
          <a:p>
            <a:r>
              <a:rPr lang="es-US"/>
              <a:t>Cobertura de medicamentos de Medicare (Parte D) Prima mensual y Montos de ajuste mensual relacionados con los ingresos (IRMAA)</a:t>
            </a:r>
          </a:p>
        </p:txBody>
      </p:sp>
    </p:spTree>
    <p:extLst>
      <p:ext uri="{BB962C8B-B14F-4D97-AF65-F5344CB8AC3E}">
        <p14:creationId xmlns:p14="http://schemas.microsoft.com/office/powerpoint/2010/main" val="40887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7" name="Content Placeholder 8" descr="Tabla que muestra la prima mensual de la Parte B según tarifas y estados impositivos individuales y conjuntos. Los detalles se incluyen en las notas del orador."/>
          <p:cNvGraphicFramePr>
            <a:graphicFrameLocks/>
          </p:cNvGraphicFramePr>
          <p:nvPr>
            <p:extLst>
              <p:ext uri="{D42A27DB-BD31-4B8C-83A1-F6EECF244321}">
                <p14:modId xmlns:p14="http://schemas.microsoft.com/office/powerpoint/2010/main" val="401503527"/>
              </p:ext>
            </p:extLst>
          </p:nvPr>
        </p:nvGraphicFramePr>
        <p:xfrm>
          <a:off x="344906" y="1302938"/>
          <a:ext cx="11524005" cy="5091653"/>
        </p:xfrm>
        <a:graphic>
          <a:graphicData uri="http://schemas.openxmlformats.org/drawingml/2006/table">
            <a:tbl>
              <a:tblPr firstRow="1" bandRow="1">
                <a:tableStyleId>{5C22544A-7EE6-4342-B048-85BDC9FD1C3A}</a:tableStyleId>
              </a:tblPr>
              <a:tblGrid>
                <a:gridCol w="3260649">
                  <a:extLst>
                    <a:ext uri="{9D8B030D-6E8A-4147-A177-3AD203B41FA5}">
                      <a16:colId xmlns:a16="http://schemas.microsoft.com/office/drawing/2014/main" val="20000"/>
                    </a:ext>
                  </a:extLst>
                </a:gridCol>
                <a:gridCol w="2936166">
                  <a:extLst>
                    <a:ext uri="{9D8B030D-6E8A-4147-A177-3AD203B41FA5}">
                      <a16:colId xmlns:a16="http://schemas.microsoft.com/office/drawing/2014/main" val="20001"/>
                    </a:ext>
                  </a:extLst>
                </a:gridCol>
                <a:gridCol w="2947421">
                  <a:extLst>
                    <a:ext uri="{9D8B030D-6E8A-4147-A177-3AD203B41FA5}">
                      <a16:colId xmlns:a16="http://schemas.microsoft.com/office/drawing/2014/main" val="20002"/>
                    </a:ext>
                  </a:extLst>
                </a:gridCol>
                <a:gridCol w="2379769">
                  <a:extLst>
                    <a:ext uri="{9D8B030D-6E8A-4147-A177-3AD203B41FA5}">
                      <a16:colId xmlns:a16="http://schemas.microsoft.com/office/drawing/2014/main" val="20003"/>
                    </a:ext>
                  </a:extLst>
                </a:gridCol>
              </a:tblGrid>
              <a:tr h="1170838">
                <a:tc>
                  <a:txBody>
                    <a:bodyPr/>
                    <a:lstStyle/>
                    <a:p>
                      <a:pPr marL="0" marR="0" algn="ctr">
                        <a:lnSpc>
                          <a:spcPts val="2000"/>
                        </a:lnSpc>
                        <a:spcBef>
                          <a:spcPts val="0"/>
                        </a:spcBef>
                        <a:spcAft>
                          <a:spcPts val="0"/>
                        </a:spcAft>
                      </a:pPr>
                      <a:r>
                        <a:rPr lang="es-US" sz="1800" dirty="0"/>
                        <a:t>Presentar una declaración de impuestos individual</a:t>
                      </a:r>
                    </a:p>
                  </a:txBody>
                  <a:tcPr marL="51435" marR="51435" marT="0" marB="0" anchor="ctr"/>
                </a:tc>
                <a:tc>
                  <a:txBody>
                    <a:bodyPr/>
                    <a:lstStyle/>
                    <a:p>
                      <a:pPr marL="0" marR="0" algn="ctr">
                        <a:lnSpc>
                          <a:spcPts val="2000"/>
                        </a:lnSpc>
                        <a:spcBef>
                          <a:spcPts val="0"/>
                        </a:spcBef>
                        <a:spcAft>
                          <a:spcPts val="0"/>
                        </a:spcAft>
                      </a:pPr>
                      <a:r>
                        <a:rPr lang="es-US" sz="1800" dirty="0"/>
                        <a:t>Presentar una declaración de impuestos conjunta</a:t>
                      </a:r>
                    </a:p>
                  </a:txBody>
                  <a:tcPr marL="51435" marR="51435" marT="0" marB="0" anchor="ctr"/>
                </a:tc>
                <a:tc>
                  <a:txBody>
                    <a:bodyPr/>
                    <a:lstStyle/>
                    <a:p>
                      <a:pPr marL="0" marR="0" algn="ctr">
                        <a:lnSpc>
                          <a:spcPts val="2000"/>
                        </a:lnSpc>
                        <a:spcBef>
                          <a:spcPts val="0"/>
                        </a:spcBef>
                        <a:spcAft>
                          <a:spcPts val="0"/>
                        </a:spcAft>
                      </a:pPr>
                      <a:r>
                        <a:rPr lang="es-US" sz="1800" dirty="0">
                          <a:solidFill>
                            <a:schemeClr val="bg1"/>
                          </a:solidFill>
                          <a:latin typeface="+mn-lt"/>
                          <a:ea typeface="Calibri"/>
                          <a:cs typeface="Times New Roman"/>
                        </a:rPr>
                        <a:t>Presentar una declaración de impuestos conyugal y separada</a:t>
                      </a:r>
                    </a:p>
                  </a:txBody>
                  <a:tcPr marL="51435" marR="51435" marT="0" marB="0" anchor="ctr"/>
                </a:tc>
                <a:tc>
                  <a:txBody>
                    <a:bodyPr/>
                    <a:lstStyle/>
                    <a:p>
                      <a:pPr marL="0" marR="0" algn="ctr">
                        <a:lnSpc>
                          <a:spcPts val="2000"/>
                        </a:lnSpc>
                        <a:spcBef>
                          <a:spcPts val="600"/>
                        </a:spcBef>
                        <a:spcAft>
                          <a:spcPts val="0"/>
                        </a:spcAft>
                      </a:pPr>
                      <a:r>
                        <a:rPr lang="es-US" sz="1600" dirty="0"/>
                        <a:t>Usted paga la cantidad del ajuste mensual relacionada con el ingreso + la prima de su plan (YPP)</a:t>
                      </a:r>
                    </a:p>
                  </a:txBody>
                  <a:tcPr marL="51435" marR="51435" marT="0" marB="0" anchor="ctr"/>
                </a:tc>
                <a:extLst>
                  <a:ext uri="{0D108BD9-81ED-4DB2-BD59-A6C34878D82A}">
                    <a16:rowId xmlns:a16="http://schemas.microsoft.com/office/drawing/2014/main" val="10000"/>
                  </a:ext>
                </a:extLst>
              </a:tr>
              <a:tr h="432152">
                <a:tc>
                  <a:txBody>
                    <a:bodyPr/>
                    <a:lstStyle/>
                    <a:p>
                      <a:pPr marL="0" marR="0">
                        <a:lnSpc>
                          <a:spcPct val="100000"/>
                        </a:lnSpc>
                        <a:spcBef>
                          <a:spcPts val="600"/>
                        </a:spcBef>
                        <a:spcAft>
                          <a:spcPts val="0"/>
                        </a:spcAft>
                      </a:pPr>
                      <a:r>
                        <a:rPr lang="es-US" sz="2300" dirty="0"/>
                        <a:t>$88,000 o menos</a:t>
                      </a:r>
                    </a:p>
                  </a:txBody>
                  <a:tcPr marL="51435" marR="51435" marT="0" marB="0"/>
                </a:tc>
                <a:tc>
                  <a:txBody>
                    <a:bodyPr/>
                    <a:lstStyle/>
                    <a:p>
                      <a:pPr marL="0" marR="0">
                        <a:lnSpc>
                          <a:spcPct val="100000"/>
                        </a:lnSpc>
                        <a:spcBef>
                          <a:spcPts val="600"/>
                        </a:spcBef>
                        <a:spcAft>
                          <a:spcPts val="0"/>
                        </a:spcAft>
                      </a:pPr>
                      <a:r>
                        <a:rPr lang="es-US" sz="2300"/>
                        <a:t>$176,000 o menos</a:t>
                      </a:r>
                    </a:p>
                  </a:txBody>
                  <a:tcPr marL="51435" marR="51435" marT="0" marB="0"/>
                </a:tc>
                <a:tc>
                  <a:txBody>
                    <a:bodyPr/>
                    <a:lstStyle/>
                    <a:p>
                      <a:pPr marL="0" marR="0">
                        <a:lnSpc>
                          <a:spcPct val="100000"/>
                        </a:lnSpc>
                        <a:spcBef>
                          <a:spcPts val="600"/>
                        </a:spcBef>
                        <a:spcAft>
                          <a:spcPts val="0"/>
                        </a:spcAft>
                      </a:pPr>
                      <a:r>
                        <a:rPr lang="es-US" sz="2300">
                          <a:latin typeface="Calibri"/>
                          <a:ea typeface="Calibri"/>
                          <a:cs typeface="Times New Roman"/>
                        </a:rPr>
                        <a:t>$88,000 o menos</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a:t>$0.00 + YPP</a:t>
                      </a:r>
                    </a:p>
                  </a:txBody>
                  <a:tcPr marL="51435" marR="51435" marT="0" marB="0"/>
                </a:tc>
                <a:extLst>
                  <a:ext uri="{0D108BD9-81ED-4DB2-BD59-A6C34878D82A}">
                    <a16:rowId xmlns:a16="http://schemas.microsoft.com/office/drawing/2014/main" val="10001"/>
                  </a:ext>
                </a:extLst>
              </a:tr>
              <a:tr h="769889">
                <a:tc>
                  <a:txBody>
                    <a:bodyPr/>
                    <a:lstStyle/>
                    <a:p>
                      <a:pPr marL="0" marR="0">
                        <a:lnSpc>
                          <a:spcPct val="100000"/>
                        </a:lnSpc>
                        <a:spcBef>
                          <a:spcPts val="600"/>
                        </a:spcBef>
                        <a:spcAft>
                          <a:spcPts val="0"/>
                        </a:spcAft>
                      </a:pPr>
                      <a:r>
                        <a:rPr lang="es-US" sz="2300" dirty="0"/>
                        <a:t>Más de $88,000 hasta $111,000 </a:t>
                      </a:r>
                    </a:p>
                  </a:txBody>
                  <a:tcPr marL="51435" marR="51435" marT="0" marB="0"/>
                </a:tc>
                <a:tc>
                  <a:txBody>
                    <a:bodyPr/>
                    <a:lstStyle/>
                    <a:p>
                      <a:pPr marL="0" marR="0">
                        <a:lnSpc>
                          <a:spcPct val="100000"/>
                        </a:lnSpc>
                        <a:spcBef>
                          <a:spcPts val="600"/>
                        </a:spcBef>
                        <a:spcAft>
                          <a:spcPts val="0"/>
                        </a:spcAft>
                      </a:pPr>
                      <a:r>
                        <a:rPr lang="es-US" sz="2300" baseline="0" dirty="0"/>
                        <a:t>Más de $176,000 hasta $222,000</a:t>
                      </a:r>
                    </a:p>
                  </a:txBody>
                  <a:tcPr marL="51435" marR="51435" marT="0" marB="0"/>
                </a:tc>
                <a:tc>
                  <a:txBody>
                    <a:bodyPr/>
                    <a:lstStyle/>
                    <a:p>
                      <a:pPr marL="0" marR="0">
                        <a:lnSpc>
                          <a:spcPct val="100000"/>
                        </a:lnSpc>
                        <a:spcBef>
                          <a:spcPts val="600"/>
                        </a:spcBef>
                        <a:spcAft>
                          <a:spcPts val="0"/>
                        </a:spcAft>
                      </a:pPr>
                      <a:r>
                        <a:rPr lang="es-US" sz="2300" baseline="0" dirty="0">
                          <a:latin typeface="Calibri"/>
                          <a:ea typeface="Calibri"/>
                          <a:cs typeface="Times New Roman"/>
                        </a:rPr>
                        <a:t>Vea abajo</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a:t>$12.30* + YPP </a:t>
                      </a:r>
                    </a:p>
                  </a:txBody>
                  <a:tcPr marL="51435" marR="51435" marT="0" marB="0"/>
                </a:tc>
                <a:extLst>
                  <a:ext uri="{0D108BD9-81ED-4DB2-BD59-A6C34878D82A}">
                    <a16:rowId xmlns:a16="http://schemas.microsoft.com/office/drawing/2014/main" val="10002"/>
                  </a:ext>
                </a:extLst>
              </a:tr>
              <a:tr h="769889">
                <a:tc>
                  <a:txBody>
                    <a:bodyPr/>
                    <a:lstStyle/>
                    <a:p>
                      <a:pPr marL="0" marR="0">
                        <a:lnSpc>
                          <a:spcPct val="100000"/>
                        </a:lnSpc>
                        <a:spcBef>
                          <a:spcPts val="600"/>
                        </a:spcBef>
                        <a:spcAft>
                          <a:spcPts val="0"/>
                        </a:spcAft>
                      </a:pPr>
                      <a:r>
                        <a:rPr lang="es-US" sz="2300"/>
                        <a:t>Más de $111,000 hasta $138,000 </a:t>
                      </a:r>
                    </a:p>
                  </a:txBody>
                  <a:tcPr marL="51435" marR="51435" marT="0" marB="0"/>
                </a:tc>
                <a:tc>
                  <a:txBody>
                    <a:bodyPr/>
                    <a:lstStyle/>
                    <a:p>
                      <a:pPr marL="0" marR="0">
                        <a:lnSpc>
                          <a:spcPct val="100000"/>
                        </a:lnSpc>
                        <a:spcBef>
                          <a:spcPts val="600"/>
                        </a:spcBef>
                        <a:spcAft>
                          <a:spcPts val="0"/>
                        </a:spcAft>
                      </a:pPr>
                      <a:r>
                        <a:rPr lang="es-US" sz="2300"/>
                        <a:t>Más de $222,000 hasta $276,000</a:t>
                      </a:r>
                    </a:p>
                  </a:txBody>
                  <a:tcPr marL="51435" marR="51435" marT="0" marB="0"/>
                </a:tc>
                <a:tc>
                  <a:txBody>
                    <a:bodyPr/>
                    <a:lstStyle/>
                    <a:p>
                      <a:pPr marL="0" marR="0">
                        <a:lnSpc>
                          <a:spcPct val="100000"/>
                        </a:lnSpc>
                        <a:spcBef>
                          <a:spcPts val="600"/>
                        </a:spcBef>
                        <a:spcAft>
                          <a:spcPts val="0"/>
                        </a:spcAft>
                      </a:pPr>
                      <a:r>
                        <a:rPr lang="es-US" sz="2300" dirty="0">
                          <a:latin typeface="Calibri"/>
                          <a:ea typeface="Calibri"/>
                          <a:cs typeface="Times New Roman"/>
                        </a:rPr>
                        <a:t>Vea abajo</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a:t>$31.80* + YPP</a:t>
                      </a:r>
                    </a:p>
                  </a:txBody>
                  <a:tcPr marL="51435" marR="51435" marT="0" marB="0"/>
                </a:tc>
                <a:extLst>
                  <a:ext uri="{0D108BD9-81ED-4DB2-BD59-A6C34878D82A}">
                    <a16:rowId xmlns:a16="http://schemas.microsoft.com/office/drawing/2014/main" val="10003"/>
                  </a:ext>
                </a:extLst>
              </a:tr>
              <a:tr h="769889">
                <a:tc>
                  <a:txBody>
                    <a:bodyPr/>
                    <a:lstStyle/>
                    <a:p>
                      <a:pPr marL="0" marR="0">
                        <a:lnSpc>
                          <a:spcPct val="100000"/>
                        </a:lnSpc>
                        <a:spcBef>
                          <a:spcPts val="600"/>
                        </a:spcBef>
                        <a:spcAft>
                          <a:spcPts val="0"/>
                        </a:spcAft>
                      </a:pPr>
                      <a:r>
                        <a:rPr lang="es-US" sz="2300" baseline="0"/>
                        <a:t>Más de $138,000 hasta $165,000 </a:t>
                      </a:r>
                    </a:p>
                  </a:txBody>
                  <a:tcPr marL="51435" marR="51435" marT="0" marB="0"/>
                </a:tc>
                <a:tc>
                  <a:txBody>
                    <a:bodyPr/>
                    <a:lstStyle/>
                    <a:p>
                      <a:pPr marL="0" marR="0">
                        <a:lnSpc>
                          <a:spcPct val="100000"/>
                        </a:lnSpc>
                        <a:spcBef>
                          <a:spcPts val="600"/>
                        </a:spcBef>
                        <a:spcAft>
                          <a:spcPts val="0"/>
                        </a:spcAft>
                      </a:pPr>
                      <a:r>
                        <a:rPr lang="es-US" sz="2300"/>
                        <a:t>Más de $276,000 hasta $330,000</a:t>
                      </a:r>
                    </a:p>
                  </a:txBody>
                  <a:tcPr marL="51435" marR="51435" marT="0" marB="0"/>
                </a:tc>
                <a:tc>
                  <a:txBody>
                    <a:bodyPr/>
                    <a:lstStyle/>
                    <a:p>
                      <a:pPr marL="0" marR="0">
                        <a:lnSpc>
                          <a:spcPct val="100000"/>
                        </a:lnSpc>
                        <a:spcBef>
                          <a:spcPts val="600"/>
                        </a:spcBef>
                        <a:spcAft>
                          <a:spcPts val="0"/>
                        </a:spcAft>
                      </a:pPr>
                      <a:r>
                        <a:rPr lang="es-US" sz="2300">
                          <a:latin typeface="Calibri"/>
                          <a:ea typeface="Calibri"/>
                          <a:cs typeface="Times New Roman"/>
                        </a:rPr>
                        <a:t>Vea abajo</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dirty="0"/>
                        <a:t>$51.20* + YPP</a:t>
                      </a:r>
                    </a:p>
                  </a:txBody>
                  <a:tcPr marL="51435" marR="51435" marT="0" marB="0"/>
                </a:tc>
                <a:extLst>
                  <a:ext uri="{0D108BD9-81ED-4DB2-BD59-A6C34878D82A}">
                    <a16:rowId xmlns:a16="http://schemas.microsoft.com/office/drawing/2014/main" val="10004"/>
                  </a:ext>
                </a:extLst>
              </a:tr>
              <a:tr h="698402">
                <a:tc>
                  <a:txBody>
                    <a:bodyPr/>
                    <a:lstStyle/>
                    <a:p>
                      <a:pPr marL="0" marR="0">
                        <a:lnSpc>
                          <a:spcPct val="100000"/>
                        </a:lnSpc>
                        <a:spcBef>
                          <a:spcPts val="600"/>
                        </a:spcBef>
                        <a:spcAft>
                          <a:spcPts val="0"/>
                        </a:spcAft>
                      </a:pPr>
                      <a:r>
                        <a:rPr lang="es-US" sz="2300" baseline="0" dirty="0">
                          <a:latin typeface="Calibri"/>
                          <a:ea typeface="Calibri"/>
                          <a:cs typeface="Times New Roman"/>
                        </a:rPr>
                        <a:t>Más de $165,000 y menos de $500,000</a:t>
                      </a:r>
                    </a:p>
                  </a:txBody>
                  <a:tcPr marL="51435" marR="51435" marT="0" marB="0"/>
                </a:tc>
                <a:tc>
                  <a:txBody>
                    <a:bodyPr/>
                    <a:lstStyle/>
                    <a:p>
                      <a:pPr marL="0" marR="0">
                        <a:lnSpc>
                          <a:spcPct val="100000"/>
                        </a:lnSpc>
                        <a:spcBef>
                          <a:spcPts val="600"/>
                        </a:spcBef>
                        <a:spcAft>
                          <a:spcPts val="0"/>
                        </a:spcAft>
                      </a:pPr>
                      <a:r>
                        <a:rPr lang="es-US" sz="2300">
                          <a:latin typeface="Calibri"/>
                          <a:ea typeface="Calibri"/>
                          <a:cs typeface="Times New Roman"/>
                        </a:rPr>
                        <a:t>Más de $330,000 y menos de $750,000</a:t>
                      </a:r>
                    </a:p>
                  </a:txBody>
                  <a:tcPr marL="51435" marR="51435" marT="0" marB="0"/>
                </a:tc>
                <a:tc>
                  <a:txBody>
                    <a:bodyPr/>
                    <a:lstStyle/>
                    <a:p>
                      <a:pPr marL="0" marR="0">
                        <a:lnSpc>
                          <a:spcPct val="100000"/>
                        </a:lnSpc>
                        <a:spcBef>
                          <a:spcPts val="600"/>
                        </a:spcBef>
                        <a:spcAft>
                          <a:spcPts val="0"/>
                        </a:spcAft>
                      </a:pPr>
                      <a:r>
                        <a:rPr lang="es-US" sz="2300">
                          <a:latin typeface="Calibri"/>
                          <a:ea typeface="Calibri"/>
                          <a:cs typeface="Times New Roman"/>
                        </a:rPr>
                        <a:t>Más de $88,000 y menos de $412,000</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dirty="0"/>
                        <a:t>$70.70* + YPP</a:t>
                      </a:r>
                    </a:p>
                    <a:p>
                      <a:pPr marL="0" marR="0" indent="0" algn="l" defTabSz="914400" rtl="0" eaLnBrk="1" fontAlgn="auto" latinLnBrk="0" hangingPunct="1">
                        <a:lnSpc>
                          <a:spcPct val="100000"/>
                        </a:lnSpc>
                        <a:spcBef>
                          <a:spcPts val="600"/>
                        </a:spcBef>
                        <a:spcAft>
                          <a:spcPts val="0"/>
                        </a:spcAft>
                        <a:buClrTx/>
                        <a:buSzTx/>
                        <a:buFontTx/>
                        <a:buNone/>
                        <a:tabLst/>
                        <a:defRPr/>
                      </a:pPr>
                      <a:endParaRPr lang="en-US" sz="2300" dirty="0">
                        <a:latin typeface="Calibri"/>
                        <a:ea typeface="Calibri"/>
                        <a:cs typeface="Times New Roman"/>
                      </a:endParaRPr>
                    </a:p>
                  </a:txBody>
                  <a:tcPr marL="51435" marR="51435" marT="0" marB="0"/>
                </a:tc>
                <a:extLst>
                  <a:ext uri="{0D108BD9-81ED-4DB2-BD59-A6C34878D82A}">
                    <a16:rowId xmlns:a16="http://schemas.microsoft.com/office/drawing/2014/main" val="10006"/>
                  </a:ext>
                </a:extLst>
              </a:tr>
              <a:tr h="401756">
                <a:tc>
                  <a:txBody>
                    <a:bodyPr/>
                    <a:lstStyle/>
                    <a:p>
                      <a:pPr marL="0" marR="0">
                        <a:lnSpc>
                          <a:spcPct val="100000"/>
                        </a:lnSpc>
                        <a:spcBef>
                          <a:spcPts val="600"/>
                        </a:spcBef>
                        <a:spcAft>
                          <a:spcPts val="0"/>
                        </a:spcAft>
                      </a:pPr>
                      <a:r>
                        <a:rPr lang="es-US" sz="2300"/>
                        <a:t>$500,000</a:t>
                      </a:r>
                      <a:r>
                        <a:rPr lang="es-US" sz="2300" baseline="0"/>
                        <a:t> y más</a:t>
                      </a:r>
                    </a:p>
                  </a:txBody>
                  <a:tcPr marL="51435" marR="51435" marT="0" marB="0"/>
                </a:tc>
                <a:tc>
                  <a:txBody>
                    <a:bodyPr/>
                    <a:lstStyle/>
                    <a:p>
                      <a:pPr marL="0" marR="0">
                        <a:lnSpc>
                          <a:spcPct val="100000"/>
                        </a:lnSpc>
                        <a:spcBef>
                          <a:spcPts val="600"/>
                        </a:spcBef>
                        <a:spcAft>
                          <a:spcPts val="0"/>
                        </a:spcAft>
                      </a:pPr>
                      <a:r>
                        <a:rPr lang="es-US" sz="2300"/>
                        <a:t>$750,000 y más</a:t>
                      </a:r>
                    </a:p>
                  </a:txBody>
                  <a:tcPr marL="51435" marR="51435" marT="0" marB="0"/>
                </a:tc>
                <a:tc>
                  <a:txBody>
                    <a:bodyPr/>
                    <a:lstStyle/>
                    <a:p>
                      <a:pPr marL="0" marR="0">
                        <a:lnSpc>
                          <a:spcPct val="100000"/>
                        </a:lnSpc>
                        <a:spcBef>
                          <a:spcPts val="600"/>
                        </a:spcBef>
                        <a:spcAft>
                          <a:spcPts val="0"/>
                        </a:spcAft>
                      </a:pPr>
                      <a:r>
                        <a:rPr lang="es-US" sz="2300">
                          <a:latin typeface="Calibri"/>
                          <a:ea typeface="Calibri"/>
                          <a:cs typeface="Times New Roman"/>
                        </a:rPr>
                        <a:t>$412,000 y más</a:t>
                      </a:r>
                    </a:p>
                  </a:txBody>
                  <a:tcPr marL="51435" marR="51435" marT="0" marB="0"/>
                </a:tc>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s-US" sz="2300" dirty="0"/>
                        <a:t>$77.10* + YPP </a:t>
                      </a:r>
                    </a:p>
                  </a:txBody>
                  <a:tcPr marL="51435" marR="51435" marT="0" marB="0"/>
                </a:tc>
                <a:extLst>
                  <a:ext uri="{0D108BD9-81ED-4DB2-BD59-A6C34878D82A}">
                    <a16:rowId xmlns:a16="http://schemas.microsoft.com/office/drawing/2014/main" val="10005"/>
                  </a:ext>
                </a:extLst>
              </a:tr>
            </a:tbl>
          </a:graphicData>
        </a:graphic>
      </p:graphicFrame>
      <p:sp>
        <p:nvSpPr>
          <p:cNvPr id="8" name="Rectangle 7" title="Cuadrado"/>
          <p:cNvSpPr/>
          <p:nvPr/>
        </p:nvSpPr>
        <p:spPr>
          <a:xfrm>
            <a:off x="302307" y="5214233"/>
            <a:ext cx="11544787" cy="118035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6" name="TextBox 5"/>
          <p:cNvSpPr txBox="1"/>
          <p:nvPr/>
        </p:nvSpPr>
        <p:spPr>
          <a:xfrm>
            <a:off x="2226396" y="987688"/>
            <a:ext cx="7878772" cy="378006"/>
          </a:xfrm>
          <a:prstGeom prst="rect">
            <a:avLst/>
          </a:prstGeom>
          <a:noFill/>
        </p:spPr>
        <p:txBody>
          <a:bodyPr wrap="square" rtlCol="0">
            <a:spAutoFit/>
          </a:bodyPr>
          <a:lstStyle/>
          <a:p>
            <a:pPr algn="ctr" defTabSz="914377" fontAlgn="auto">
              <a:spcBef>
                <a:spcPts val="0"/>
              </a:spcBef>
              <a:spcAft>
                <a:spcPts val="0"/>
              </a:spcAft>
            </a:pPr>
            <a:r>
              <a:rPr lang="es-US" b="1">
                <a:solidFill>
                  <a:srgbClr val="5B9BD5">
                    <a:lumMod val="50000"/>
                  </a:srgbClr>
                </a:solidFill>
                <a:latin typeface="Calibri" panose="020F0502020204030204"/>
              </a:rPr>
              <a:t>La tabla se basa en su ingreso anual durante </a:t>
            </a:r>
            <a:r>
              <a:rPr lang="es-US" b="1" i="1">
                <a:solidFill>
                  <a:srgbClr val="5B9BD5">
                    <a:lumMod val="50000"/>
                  </a:srgbClr>
                </a:solidFill>
                <a:latin typeface="Calibri" panose="020F0502020204030204"/>
              </a:rPr>
              <a:t>2019 </a:t>
            </a:r>
            <a:r>
              <a:rPr lang="es-US" b="1">
                <a:solidFill>
                  <a:srgbClr val="5B9BD5">
                    <a:lumMod val="50000"/>
                  </a:srgbClr>
                </a:solidFill>
                <a:latin typeface="Calibri" panose="020F0502020204030204"/>
              </a:rPr>
              <a:t>(para lo que paga en 2021)</a:t>
            </a:r>
          </a:p>
        </p:txBody>
      </p:sp>
      <p:sp>
        <p:nvSpPr>
          <p:cNvPr id="4" name="Title 3"/>
          <p:cNvSpPr>
            <a:spLocks noGrp="1"/>
          </p:cNvSpPr>
          <p:nvPr>
            <p:ph type="title"/>
          </p:nvPr>
        </p:nvSpPr>
        <p:spPr/>
        <p:txBody>
          <a:bodyPr>
            <a:normAutofit/>
          </a:bodyPr>
          <a:lstStyle/>
          <a:p>
            <a:r>
              <a:rPr lang="es-US"/>
              <a:t>Prima Estándar Mensual de la Parte D: Cantidad de Ajuste Mensual Relacionado con el Ingreso (IRMAA) para 2021</a:t>
            </a:r>
          </a:p>
        </p:txBody>
      </p:sp>
    </p:spTree>
    <p:extLst>
      <p:ext uri="{BB962C8B-B14F-4D97-AF65-F5344CB8AC3E}">
        <p14:creationId xmlns:p14="http://schemas.microsoft.com/office/powerpoint/2010/main" val="717030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096485"/>
            <a:ext cx="11053010" cy="5370101"/>
          </a:xfrm>
        </p:spPr>
        <p:txBody>
          <a:bodyPr>
            <a:normAutofit fontScale="92500" lnSpcReduction="10000"/>
          </a:bodyPr>
          <a:lstStyle/>
          <a:p>
            <a:pPr>
              <a:lnSpc>
                <a:spcPct val="100000"/>
              </a:lnSpc>
              <a:spcBef>
                <a:spcPts val="600"/>
              </a:spcBef>
            </a:pPr>
            <a:r>
              <a:rPr lang="es-US" dirty="0"/>
              <a:t>Los porcentajes de lo que paga en la brecha de cobertura de la cobertura de medicamentos de Medicare (Parte D) (también llamada “hueco de la rosquilla”) ya no cambian cada año</a:t>
            </a:r>
          </a:p>
          <a:p>
            <a:pPr>
              <a:lnSpc>
                <a:spcPct val="100000"/>
              </a:lnSpc>
              <a:spcBef>
                <a:spcPts val="600"/>
              </a:spcBef>
            </a:pPr>
            <a:r>
              <a:rPr lang="es-US" dirty="0"/>
              <a:t>Una vez que usted y su plan hayan gastado $4,130 combinados en medicamentos cubiertos en 2021, ingresa al período sin cobertura</a:t>
            </a:r>
          </a:p>
          <a:p>
            <a:pPr>
              <a:lnSpc>
                <a:spcPct val="100000"/>
              </a:lnSpc>
              <a:spcBef>
                <a:spcPts val="600"/>
              </a:spcBef>
            </a:pPr>
            <a:r>
              <a:rPr lang="es-US" dirty="0"/>
              <a:t>No todo el mundo entrará en la brecha de cobertura.</a:t>
            </a:r>
          </a:p>
          <a:p>
            <a:pPr>
              <a:lnSpc>
                <a:spcPct val="100000"/>
              </a:lnSpc>
              <a:spcBef>
                <a:spcPts val="600"/>
              </a:spcBef>
            </a:pPr>
            <a:r>
              <a:rPr lang="es-US" dirty="0"/>
              <a:t>Mientras estén en la brecha de cobertura, las personas con Medicare no pagarán más del 25% del costo del plan por los medicamentos genéricos y de marca cubiertos.</a:t>
            </a:r>
          </a:p>
          <a:p>
            <a:pPr>
              <a:lnSpc>
                <a:spcPct val="100000"/>
              </a:lnSpc>
              <a:spcBef>
                <a:spcPts val="600"/>
              </a:spcBef>
            </a:pPr>
            <a:r>
              <a:rPr lang="es-US" dirty="0"/>
              <a:t>Si cree que debería obtener un descuento, pero no lo recibe, puede presentar una apelación en </a:t>
            </a:r>
            <a:r>
              <a:rPr lang="es-US" dirty="0">
                <a:hlinkClick r:id="rId3"/>
              </a:rPr>
              <a:t>Medicare.gov/</a:t>
            </a:r>
            <a:r>
              <a:rPr lang="es-US" dirty="0" err="1">
                <a:hlinkClick r:id="rId3"/>
              </a:rPr>
              <a:t>claims</a:t>
            </a:r>
            <a:r>
              <a:rPr lang="es-US" dirty="0">
                <a:hlinkClick r:id="rId3"/>
              </a:rPr>
              <a:t>-appeals/</a:t>
            </a:r>
            <a:r>
              <a:rPr lang="es-US" dirty="0" err="1">
                <a:hlinkClick r:id="rId3"/>
              </a:rPr>
              <a:t>how</a:t>
            </a:r>
            <a:r>
              <a:rPr lang="es-US" dirty="0">
                <a:hlinkClick r:id="rId3"/>
              </a:rPr>
              <a:t>-do-i-file-</a:t>
            </a:r>
            <a:r>
              <a:rPr lang="es-US" dirty="0" err="1">
                <a:hlinkClick r:id="rId3"/>
              </a:rPr>
              <a:t>an</a:t>
            </a:r>
            <a:r>
              <a:rPr lang="es-US" dirty="0">
                <a:hlinkClick r:id="rId3"/>
              </a:rPr>
              <a:t>-appeal</a:t>
            </a:r>
          </a:p>
        </p:txBody>
      </p:sp>
      <p:sp>
        <p:nvSpPr>
          <p:cNvPr id="4" name="Title 3"/>
          <p:cNvSpPr>
            <a:spLocks noGrp="1"/>
          </p:cNvSpPr>
          <p:nvPr>
            <p:ph type="title"/>
          </p:nvPr>
        </p:nvSpPr>
        <p:spPr/>
        <p:txBody>
          <a:bodyPr/>
          <a:lstStyle/>
          <a:p>
            <a:r>
              <a:rPr lang="es-US"/>
              <a:t>Fin de la reducción de la brecha de cobertura</a:t>
            </a:r>
          </a:p>
        </p:txBody>
      </p:sp>
    </p:spTree>
    <p:extLst>
      <p:ext uri="{BB962C8B-B14F-4D97-AF65-F5344CB8AC3E}">
        <p14:creationId xmlns:p14="http://schemas.microsoft.com/office/powerpoint/2010/main" val="3615545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s-US"/>
              <a:t>Cobertura de medicamentos de Medicare</a:t>
            </a:r>
          </a:p>
        </p:txBody>
      </p:sp>
      <p:sp>
        <p:nvSpPr>
          <p:cNvPr id="4" name="Content Placeholder 3"/>
          <p:cNvSpPr>
            <a:spLocks noGrp="1"/>
          </p:cNvSpPr>
          <p:nvPr>
            <p:ph idx="1"/>
          </p:nvPr>
        </p:nvSpPr>
        <p:spPr>
          <a:xfrm>
            <a:off x="1919930" y="918479"/>
            <a:ext cx="9837234" cy="5021042"/>
          </a:xfrm>
        </p:spPr>
        <p:txBody>
          <a:bodyPr>
            <a:noAutofit/>
          </a:bodyPr>
          <a:lstStyle/>
          <a:p>
            <a:pPr marL="0" lvl="0" indent="0" defTabSz="685800">
              <a:lnSpc>
                <a:spcPct val="100000"/>
              </a:lnSpc>
              <a:spcBef>
                <a:spcPts val="300"/>
              </a:spcBef>
              <a:buNone/>
            </a:pPr>
            <a:r>
              <a:rPr lang="es-US" sz="2100" b="1" dirty="0"/>
              <a:t>Lección 1</a:t>
            </a:r>
            <a:r>
              <a:rPr lang="es-US" sz="2100" dirty="0"/>
              <a:t>: Cobertura para Medicamentos Conforme a las Diferentes Partes                   	        	        de Medicare………………….............................................................................4-11</a:t>
            </a:r>
          </a:p>
          <a:p>
            <a:pPr marL="0" lvl="0" indent="0" defTabSz="685800">
              <a:lnSpc>
                <a:spcPct val="100000"/>
              </a:lnSpc>
              <a:spcBef>
                <a:spcPts val="300"/>
              </a:spcBef>
              <a:buNone/>
            </a:pPr>
            <a:r>
              <a:rPr lang="es-US" sz="2100" b="1" dirty="0"/>
              <a:t>Lección 2: </a:t>
            </a:r>
            <a:r>
              <a:rPr lang="es-US" sz="2100" dirty="0"/>
              <a:t>Cómo funcionan los planes de medicamentos de Medicare....................12-24</a:t>
            </a:r>
          </a:p>
          <a:p>
            <a:pPr marL="0" lvl="0" indent="0" defTabSz="685800">
              <a:lnSpc>
                <a:spcPct val="100000"/>
              </a:lnSpc>
              <a:spcBef>
                <a:spcPts val="300"/>
              </a:spcBef>
              <a:buNone/>
            </a:pPr>
            <a:r>
              <a:rPr lang="es-US" sz="2100" b="1" dirty="0"/>
              <a:t>Lección 3</a:t>
            </a:r>
            <a:r>
              <a:rPr lang="es-US" sz="2100" dirty="0"/>
              <a:t>: Cobertura de medicamentos de Medicare ...............................................25-41</a:t>
            </a:r>
          </a:p>
          <a:p>
            <a:pPr marL="1143000" lvl="0" indent="-1143000" defTabSz="685800">
              <a:lnSpc>
                <a:spcPct val="100000"/>
              </a:lnSpc>
              <a:spcBef>
                <a:spcPts val="300"/>
              </a:spcBef>
              <a:buNone/>
            </a:pPr>
            <a:r>
              <a:rPr lang="es-US" sz="2100" b="1" dirty="0"/>
              <a:t>Lección 4</a:t>
            </a:r>
            <a:r>
              <a:rPr lang="es-US" sz="2100" dirty="0"/>
              <a:t>: Elegibilidad e inscripción en la cobertura de medicamentos de </a:t>
            </a:r>
            <a:br>
              <a:rPr lang="es-US" sz="2100" dirty="0"/>
            </a:br>
            <a:r>
              <a:rPr lang="es-US" sz="2100" dirty="0"/>
              <a:t>Medicare (Parte D) ....................................................................................42-63</a:t>
            </a:r>
          </a:p>
          <a:p>
            <a:pPr marL="0" lvl="0" indent="0" defTabSz="685800">
              <a:lnSpc>
                <a:spcPct val="100000"/>
              </a:lnSpc>
              <a:spcBef>
                <a:spcPts val="300"/>
              </a:spcBef>
              <a:buNone/>
            </a:pPr>
            <a:r>
              <a:rPr lang="es-US" sz="2100" b="1" dirty="0"/>
              <a:t>Lección 5</a:t>
            </a:r>
            <a:r>
              <a:rPr lang="es-US" sz="2100" dirty="0"/>
              <a:t>:  Ayuda adicional con la cobertura de medicamentos de Medicare </a:t>
            </a:r>
            <a:br>
              <a:rPr lang="es-US" sz="2100" dirty="0"/>
            </a:br>
            <a:r>
              <a:rPr lang="es-US" sz="2100" dirty="0"/>
              <a:t>                    (Parte D) Costos........................................................................................64-77</a:t>
            </a:r>
          </a:p>
          <a:p>
            <a:pPr marL="0" lvl="0" indent="0" defTabSz="685800">
              <a:lnSpc>
                <a:spcPct val="100000"/>
              </a:lnSpc>
              <a:spcBef>
                <a:spcPts val="300"/>
              </a:spcBef>
              <a:buNone/>
            </a:pPr>
            <a:r>
              <a:rPr lang="es-US" sz="2100" b="1" dirty="0"/>
              <a:t>Lección 6</a:t>
            </a:r>
            <a:r>
              <a:rPr lang="es-US" sz="2100" dirty="0"/>
              <a:t>: Determinaciones y apelaciones de cobertura de medicamentos de    		         	        Medicare (Parte D) ...................................................................................78-81</a:t>
            </a:r>
          </a:p>
          <a:p>
            <a:pPr marL="0" lvl="0" indent="0" defTabSz="685800">
              <a:lnSpc>
                <a:spcPct val="100000"/>
              </a:lnSpc>
              <a:spcBef>
                <a:spcPts val="300"/>
              </a:spcBef>
              <a:buNone/>
            </a:pPr>
            <a:r>
              <a:rPr lang="es-US" sz="2100" dirty="0"/>
              <a:t>Organigrama del proceso de apelación de la Parte D ………....................................…82-83</a:t>
            </a:r>
          </a:p>
          <a:p>
            <a:pPr marL="0" lvl="0" indent="0" defTabSz="685800">
              <a:lnSpc>
                <a:spcPct val="100000"/>
              </a:lnSpc>
              <a:spcBef>
                <a:spcPts val="300"/>
              </a:spcBef>
              <a:buNone/>
            </a:pPr>
            <a:r>
              <a:rPr lang="es-US" sz="2100" dirty="0"/>
              <a:t>Puntos Clave para Recordar.............................................................................................84</a:t>
            </a:r>
          </a:p>
          <a:p>
            <a:pPr marL="0" lvl="0" indent="0" defTabSz="685800">
              <a:lnSpc>
                <a:spcPct val="100000"/>
              </a:lnSpc>
              <a:spcBef>
                <a:spcPts val="300"/>
              </a:spcBef>
              <a:buNone/>
            </a:pPr>
            <a:r>
              <a:rPr lang="es-US" sz="2100" dirty="0"/>
              <a:t>Guía de Recursos de Cobertura para Medicamentos de Medicare...........................85-88</a:t>
            </a:r>
          </a:p>
          <a:p>
            <a:pPr marL="0" lvl="0" indent="0" defTabSz="685800">
              <a:lnSpc>
                <a:spcPct val="100000"/>
              </a:lnSpc>
              <a:spcBef>
                <a:spcPts val="300"/>
              </a:spcBef>
              <a:buNone/>
            </a:pPr>
            <a:r>
              <a:rPr lang="es-US" sz="2100" dirty="0"/>
              <a:t>Apéndice……………………………………………………………………….……..………………………………89-90</a:t>
            </a:r>
          </a:p>
          <a:p>
            <a:pPr marL="0" lvl="0" indent="0" defTabSz="685800">
              <a:lnSpc>
                <a:spcPct val="100000"/>
              </a:lnSpc>
              <a:spcBef>
                <a:spcPts val="300"/>
              </a:spcBef>
              <a:buNone/>
            </a:pPr>
            <a:r>
              <a:rPr lang="es-US" sz="2100" dirty="0"/>
              <a:t>Siglas...........................................................................................................................91-92</a:t>
            </a:r>
          </a:p>
        </p:txBody>
      </p:sp>
      <p:sp>
        <p:nvSpPr>
          <p:cNvPr id="7" name="Title 6"/>
          <p:cNvSpPr>
            <a:spLocks noGrp="1"/>
          </p:cNvSpPr>
          <p:nvPr>
            <p:ph type="title"/>
          </p:nvPr>
        </p:nvSpPr>
        <p:spPr/>
        <p:txBody>
          <a:bodyPr/>
          <a:lstStyle/>
          <a:p>
            <a:r>
              <a:rPr lang="es-US"/>
              <a:t>Contenido</a:t>
            </a:r>
          </a:p>
        </p:txBody>
      </p:sp>
    </p:spTree>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82003"/>
            <a:ext cx="11053010" cy="5126699"/>
          </a:xfrm>
        </p:spPr>
        <p:txBody>
          <a:bodyPr>
            <a:normAutofit fontScale="92500"/>
          </a:bodyPr>
          <a:lstStyle/>
          <a:p>
            <a:pPr marL="339725" lvl="0" indent="-339725" defTabSz="685800">
              <a:lnSpc>
                <a:spcPct val="100000"/>
              </a:lnSpc>
              <a:spcBef>
                <a:spcPts val="600"/>
              </a:spcBef>
            </a:pPr>
            <a:r>
              <a:rPr lang="es-US" dirty="0"/>
              <a:t>Gastos que cuentan para su límite de gastos de bolsillo </a:t>
            </a:r>
            <a:br>
              <a:rPr lang="es-US" dirty="0"/>
            </a:br>
            <a:r>
              <a:rPr lang="es-US" dirty="0"/>
              <a:t>($6,550 en 2021)</a:t>
            </a:r>
          </a:p>
          <a:p>
            <a:pPr marL="339725" lvl="0" indent="-339725" defTabSz="685800">
              <a:lnSpc>
                <a:spcPct val="100000"/>
              </a:lnSpc>
              <a:spcBef>
                <a:spcPts val="600"/>
              </a:spcBef>
            </a:pPr>
            <a:r>
              <a:rPr lang="es-US" dirty="0"/>
              <a:t>Después del límite usted obtiene cobertura de catástrofe</a:t>
            </a:r>
          </a:p>
          <a:p>
            <a:pPr marL="690563" lvl="1" indent="-350838" defTabSz="685800">
              <a:lnSpc>
                <a:spcPct val="100000"/>
              </a:lnSpc>
              <a:spcBef>
                <a:spcPts val="600"/>
              </a:spcBef>
            </a:pPr>
            <a:r>
              <a:rPr lang="es-US" dirty="0"/>
              <a:t>Para medicamentos cubiertos, paga solo un pequeño copago o </a:t>
            </a:r>
            <a:r>
              <a:rPr lang="es-US" dirty="0" err="1"/>
              <a:t>coseguro</a:t>
            </a:r>
            <a:endParaRPr lang="es-US" dirty="0"/>
          </a:p>
          <a:p>
            <a:pPr marL="339725" lvl="0" indent="-339725" defTabSz="685800">
              <a:lnSpc>
                <a:spcPct val="100000"/>
              </a:lnSpc>
              <a:spcBef>
                <a:spcPts val="600"/>
              </a:spcBef>
            </a:pPr>
            <a:r>
              <a:rPr lang="es-US" dirty="0"/>
              <a:t>La explicación de beneficios (EOB) muestra los costos </a:t>
            </a:r>
            <a:r>
              <a:rPr lang="es-US" dirty="0" err="1"/>
              <a:t>TrOOP</a:t>
            </a:r>
            <a:r>
              <a:rPr lang="es-US" dirty="0"/>
              <a:t> actualizados</a:t>
            </a:r>
          </a:p>
          <a:p>
            <a:pPr marL="339725" lvl="0" indent="-339725" defTabSz="685800">
              <a:lnSpc>
                <a:spcPct val="100000"/>
              </a:lnSpc>
              <a:spcBef>
                <a:spcPts val="600"/>
              </a:spcBef>
            </a:pPr>
            <a:r>
              <a:rPr lang="es-US" dirty="0"/>
              <a:t>Los </a:t>
            </a:r>
            <a:r>
              <a:rPr lang="es-US" dirty="0" err="1"/>
              <a:t>TrOOP</a:t>
            </a:r>
            <a:r>
              <a:rPr lang="es-US" dirty="0"/>
              <a:t> se transfieren si usted cambia de plan a mitad de año</a:t>
            </a:r>
          </a:p>
          <a:p>
            <a:pPr marL="339725" lvl="0" indent="-339725" defTabSz="685800">
              <a:lnSpc>
                <a:spcPct val="100000"/>
              </a:lnSpc>
              <a:spcBef>
                <a:spcPts val="600"/>
              </a:spcBef>
            </a:pPr>
            <a:r>
              <a:rPr lang="es-US" dirty="0"/>
              <a:t>Los farmacéuticos tienen que decirle si hay un mejor precio disponible sin pasar por su plan</a:t>
            </a:r>
          </a:p>
          <a:p>
            <a:pPr marL="265510" lvl="0" indent="-265510" defTabSz="685800">
              <a:lnSpc>
                <a:spcPct val="100000"/>
              </a:lnSpc>
              <a:spcBef>
                <a:spcPts val="600"/>
              </a:spcBef>
            </a:pPr>
            <a:endParaRPr lang="en-US" dirty="0"/>
          </a:p>
          <a:p>
            <a:pPr marL="265510" lvl="0" indent="-265510" defTabSz="685800">
              <a:lnSpc>
                <a:spcPct val="100000"/>
              </a:lnSpc>
              <a:spcBef>
                <a:spcPts val="600"/>
              </a:spcBef>
            </a:pPr>
            <a:endParaRPr lang="en-US" dirty="0"/>
          </a:p>
          <a:p>
            <a:pPr marL="265510" lvl="0" indent="-265510" defTabSz="685800">
              <a:lnSpc>
                <a:spcPct val="100000"/>
              </a:lnSpc>
              <a:spcBef>
                <a:spcPts val="600"/>
              </a:spcBef>
            </a:pPr>
            <a:endParaRPr lang="en-US" dirty="0"/>
          </a:p>
          <a:p>
            <a:pPr marL="467916" lvl="1" indent="-17145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Costos Reales de su Bolsillo (TrOOP)</a:t>
            </a:r>
          </a:p>
        </p:txBody>
      </p:sp>
    </p:spTree>
    <p:extLst>
      <p:ext uri="{BB962C8B-B14F-4D97-AF65-F5344CB8AC3E}">
        <p14:creationId xmlns:p14="http://schemas.microsoft.com/office/powerpoint/2010/main" val="2189664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Content Placeholder 16"/>
          <p:cNvSpPr txBox="1">
            <a:spLocks/>
          </p:cNvSpPr>
          <p:nvPr/>
        </p:nvSpPr>
        <p:spPr>
          <a:xfrm>
            <a:off x="7207850" y="1529339"/>
            <a:ext cx="4602865" cy="4917510"/>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262" lvl="1" indent="-342900">
              <a:lnSpc>
                <a:spcPct val="100000"/>
              </a:lnSpc>
              <a:spcBef>
                <a:spcPts val="600"/>
              </a:spcBef>
              <a:buFont typeface="Wingdings" panose="05000000000000000000" pitchFamily="2" charset="2"/>
              <a:buChar char="§"/>
            </a:pPr>
            <a:r>
              <a:rPr lang="es-US" sz="2100" dirty="0"/>
              <a:t>La mayoría de las organizaciones benéficas (a menos que estén establecidas, administradas o controladas por el empleador actual o anterior o el sindicato de la persona o por un Programa de Asistencia para Pacientes (PAP) de un laboratorio de medicamentos que opera fuera de la Parte D) </a:t>
            </a:r>
          </a:p>
          <a:p>
            <a:pPr marL="576262" lvl="1" indent="-342900">
              <a:lnSpc>
                <a:spcPct val="100000"/>
              </a:lnSpc>
              <a:spcBef>
                <a:spcPts val="600"/>
              </a:spcBef>
              <a:buFont typeface="Wingdings" panose="05000000000000000000" pitchFamily="2" charset="2"/>
              <a:buChar char="§"/>
            </a:pPr>
            <a:r>
              <a:rPr lang="es-US" sz="2100" dirty="0"/>
              <a:t>Descuentos de fabricantes de medicamentos en medicamentos de marca bajo el programa de brecha de cobertura de Medicare</a:t>
            </a:r>
          </a:p>
        </p:txBody>
      </p:sp>
      <p:sp>
        <p:nvSpPr>
          <p:cNvPr id="5" name="Content Placeholder 4"/>
          <p:cNvSpPr>
            <a:spLocks noGrp="1"/>
          </p:cNvSpPr>
          <p:nvPr>
            <p:ph idx="1"/>
          </p:nvPr>
        </p:nvSpPr>
        <p:spPr>
          <a:xfrm>
            <a:off x="344906" y="1182004"/>
            <a:ext cx="7062891" cy="5021042"/>
          </a:xfrm>
        </p:spPr>
        <p:txBody>
          <a:bodyPr>
            <a:normAutofit fontScale="85000" lnSpcReduction="20000"/>
          </a:bodyPr>
          <a:lstStyle/>
          <a:p>
            <a:pPr marL="0" lvl="0" indent="0" defTabSz="685800">
              <a:lnSpc>
                <a:spcPct val="120000"/>
              </a:lnSpc>
              <a:spcBef>
                <a:spcPts val="600"/>
              </a:spcBef>
              <a:buNone/>
            </a:pPr>
            <a:r>
              <a:rPr lang="es-US" sz="2900" b="1" dirty="0"/>
              <a:t>Pagos realizados por:</a:t>
            </a:r>
          </a:p>
          <a:p>
            <a:pPr marL="576262" lvl="1" indent="-342900" defTabSz="685800">
              <a:lnSpc>
                <a:spcPct val="120000"/>
              </a:lnSpc>
              <a:spcBef>
                <a:spcPts val="600"/>
              </a:spcBef>
              <a:buFont typeface="Wingdings" panose="05000000000000000000" pitchFamily="2" charset="2"/>
              <a:buChar char="§"/>
            </a:pPr>
            <a:r>
              <a:rPr lang="es-US" sz="2700" dirty="0"/>
              <a:t>Usted (que incluyen pagos de su Cuenta de Ahorros Médicos [MSA], su Cuenta de Ahorros de Salud [HSA] o su Cuenta de Gastos Flexibles [FSA] [si corresponde]) </a:t>
            </a:r>
          </a:p>
          <a:p>
            <a:pPr marL="576262" lvl="1" indent="-342900" defTabSz="685800">
              <a:lnSpc>
                <a:spcPct val="120000"/>
              </a:lnSpc>
              <a:spcBef>
                <a:spcPts val="600"/>
              </a:spcBef>
              <a:buFont typeface="Wingdings" panose="05000000000000000000" pitchFamily="2" charset="2"/>
              <a:buChar char="§"/>
            </a:pPr>
            <a:r>
              <a:rPr lang="es-US" sz="2700" dirty="0"/>
              <a:t>Familiares o amigos </a:t>
            </a:r>
          </a:p>
          <a:p>
            <a:pPr marL="576262" lvl="1" indent="-342900" defTabSz="685800">
              <a:lnSpc>
                <a:spcPct val="120000"/>
              </a:lnSpc>
              <a:spcBef>
                <a:spcPts val="600"/>
              </a:spcBef>
              <a:buFont typeface="Wingdings" panose="05000000000000000000" pitchFamily="2" charset="2"/>
              <a:buChar char="§"/>
            </a:pPr>
            <a:r>
              <a:rPr lang="es-US" sz="2700" dirty="0"/>
              <a:t>Programas Estatales de Asistencia Farmacéutica Calificada (SPAP) </a:t>
            </a:r>
          </a:p>
          <a:p>
            <a:pPr marL="576262" lvl="1" indent="-342900" defTabSz="685800">
              <a:lnSpc>
                <a:spcPct val="120000"/>
              </a:lnSpc>
              <a:spcBef>
                <a:spcPts val="600"/>
              </a:spcBef>
              <a:buFont typeface="Wingdings" panose="05000000000000000000" pitchFamily="2" charset="2"/>
              <a:buChar char="§"/>
            </a:pPr>
            <a:r>
              <a:rPr lang="es-US" sz="2700" dirty="0"/>
              <a:t>Ayuda Adicional de Medicare (LIS)</a:t>
            </a:r>
          </a:p>
          <a:p>
            <a:pPr marL="576262" lvl="1" indent="-342900" defTabSz="685800">
              <a:lnSpc>
                <a:spcPct val="120000"/>
              </a:lnSpc>
              <a:spcBef>
                <a:spcPts val="600"/>
              </a:spcBef>
              <a:buFont typeface="Wingdings" panose="05000000000000000000" pitchFamily="2" charset="2"/>
              <a:buChar char="§"/>
            </a:pPr>
            <a:r>
              <a:rPr lang="es-US" sz="2700" dirty="0"/>
              <a:t>Servicio de Salud Indígena (IHS) </a:t>
            </a:r>
          </a:p>
          <a:p>
            <a:pPr marL="576262" lvl="1" indent="-342900" defTabSz="685800">
              <a:lnSpc>
                <a:spcPct val="120000"/>
              </a:lnSpc>
              <a:spcBef>
                <a:spcPts val="600"/>
              </a:spcBef>
              <a:buFont typeface="Wingdings" panose="05000000000000000000" pitchFamily="2" charset="2"/>
              <a:buChar char="§"/>
            </a:pPr>
            <a:r>
              <a:rPr lang="es-US" sz="2700" dirty="0"/>
              <a:t>Programas de Asistencia para Medicamentos contra el SIDA (ADAP) </a:t>
            </a:r>
          </a:p>
          <a:p>
            <a:endParaRPr lang="en-US" dirty="0"/>
          </a:p>
        </p:txBody>
      </p:sp>
      <p:sp>
        <p:nvSpPr>
          <p:cNvPr id="4" name="Title 3"/>
          <p:cNvSpPr>
            <a:spLocks noGrp="1"/>
          </p:cNvSpPr>
          <p:nvPr>
            <p:ph type="title"/>
          </p:nvPr>
        </p:nvSpPr>
        <p:spPr/>
        <p:txBody>
          <a:bodyPr/>
          <a:lstStyle/>
          <a:p>
            <a:r>
              <a:rPr lang="es-US"/>
              <a:t>¿Qué Pagos Cuentan Para los Costos Reales de su Bolsillo (TrOOP)?</a:t>
            </a:r>
          </a:p>
        </p:txBody>
      </p:sp>
    </p:spTree>
    <p:extLst>
      <p:ext uri="{BB962C8B-B14F-4D97-AF65-F5344CB8AC3E}">
        <p14:creationId xmlns:p14="http://schemas.microsoft.com/office/powerpoint/2010/main" val="2134740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Content Placeholder 16"/>
          <p:cNvSpPr txBox="1">
            <a:spLocks/>
          </p:cNvSpPr>
          <p:nvPr/>
        </p:nvSpPr>
        <p:spPr>
          <a:xfrm>
            <a:off x="6990878" y="1208964"/>
            <a:ext cx="4602865" cy="499408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233363">
              <a:lnSpc>
                <a:spcPct val="100000"/>
              </a:lnSpc>
              <a:spcBef>
                <a:spcPts val="600"/>
              </a:spcBef>
            </a:pPr>
            <a:r>
              <a:rPr lang="es-US" sz="2800" dirty="0"/>
              <a:t>Pagos realizados, o reembolsados a usted por:</a:t>
            </a:r>
          </a:p>
          <a:p>
            <a:pPr marL="457200">
              <a:lnSpc>
                <a:spcPct val="100000"/>
              </a:lnSpc>
              <a:spcBef>
                <a:spcPts val="600"/>
              </a:spcBef>
              <a:buFont typeface="Arial" panose="020B0604020202020204" pitchFamily="34" charset="0"/>
              <a:buChar char="•"/>
            </a:pPr>
            <a:r>
              <a:rPr lang="es-US" sz="1900" dirty="0"/>
              <a:t>Cobertura de un plan de salud grupal (GHP) o para jubilados</a:t>
            </a:r>
          </a:p>
          <a:p>
            <a:pPr marL="457200">
              <a:lnSpc>
                <a:spcPct val="100000"/>
              </a:lnSpc>
              <a:spcBef>
                <a:spcPts val="600"/>
              </a:spcBef>
              <a:buFont typeface="Arial" panose="020B0604020202020204" pitchFamily="34" charset="0"/>
              <a:buChar char="•"/>
            </a:pPr>
            <a:r>
              <a:rPr lang="es-US" sz="1900" dirty="0"/>
              <a:t>Programas financiados por el gobierno</a:t>
            </a:r>
          </a:p>
          <a:p>
            <a:pPr marL="457200">
              <a:lnSpc>
                <a:spcPct val="100000"/>
              </a:lnSpc>
              <a:spcBef>
                <a:spcPts val="600"/>
              </a:spcBef>
              <a:buFont typeface="Arial" panose="020B0604020202020204" pitchFamily="34" charset="0"/>
              <a:buChar char="•"/>
            </a:pPr>
            <a:r>
              <a:rPr lang="es-US" sz="1900" dirty="0"/>
              <a:t>Otros grupos de terceros</a:t>
            </a:r>
          </a:p>
          <a:p>
            <a:pPr marL="457200">
              <a:lnSpc>
                <a:spcPct val="100000"/>
              </a:lnSpc>
              <a:spcBef>
                <a:spcPts val="600"/>
              </a:spcBef>
              <a:buFont typeface="Arial" panose="020B0604020202020204" pitchFamily="34" charset="0"/>
              <a:buChar char="•"/>
            </a:pPr>
            <a:r>
              <a:rPr lang="es-US" sz="1900" dirty="0"/>
              <a:t>PAP que operan fuera de los beneficios de la Parte D</a:t>
            </a:r>
          </a:p>
          <a:p>
            <a:pPr marL="457200">
              <a:lnSpc>
                <a:spcPct val="100000"/>
              </a:lnSpc>
              <a:spcBef>
                <a:spcPts val="600"/>
              </a:spcBef>
              <a:buFont typeface="Arial" panose="020B0604020202020204" pitchFamily="34" charset="0"/>
              <a:buChar char="•"/>
            </a:pPr>
            <a:r>
              <a:rPr lang="es-US" sz="1900" dirty="0"/>
              <a:t>Otros tipos de seguro</a:t>
            </a:r>
          </a:p>
          <a:p>
            <a:pPr marL="233363" indent="-233363">
              <a:lnSpc>
                <a:spcPct val="100000"/>
              </a:lnSpc>
              <a:spcBef>
                <a:spcPts val="600"/>
              </a:spcBef>
            </a:pPr>
            <a:r>
              <a:rPr lang="es-US" sz="2800" dirty="0"/>
              <a:t>Medicamentos de venta libre o la mayoría de las vitaminas (incluso si son necesarios dentro del plan como parte de una terapia de pasos)</a:t>
            </a:r>
          </a:p>
        </p:txBody>
      </p:sp>
      <p:sp>
        <p:nvSpPr>
          <p:cNvPr id="5" name="Content Placeholder 4"/>
          <p:cNvSpPr>
            <a:spLocks noGrp="1"/>
          </p:cNvSpPr>
          <p:nvPr>
            <p:ph idx="1"/>
          </p:nvPr>
        </p:nvSpPr>
        <p:spPr>
          <a:xfrm>
            <a:off x="609601" y="1182004"/>
            <a:ext cx="6381277" cy="5278002"/>
          </a:xfrm>
        </p:spPr>
        <p:txBody>
          <a:bodyPr>
            <a:normAutofit fontScale="92500" lnSpcReduction="10000"/>
          </a:bodyPr>
          <a:lstStyle/>
          <a:p>
            <a:pPr marL="233363" indent="-233363">
              <a:lnSpc>
                <a:spcPct val="100000"/>
              </a:lnSpc>
              <a:spcBef>
                <a:spcPts val="600"/>
              </a:spcBef>
            </a:pPr>
            <a:r>
              <a:rPr lang="es-US" sz="2800" dirty="0"/>
              <a:t>El monto pagado por un plan de medicamentos de Medicare </a:t>
            </a:r>
          </a:p>
          <a:p>
            <a:pPr marL="233363" indent="-233363">
              <a:lnSpc>
                <a:spcPct val="100000"/>
              </a:lnSpc>
              <a:spcBef>
                <a:spcPts val="600"/>
              </a:spcBef>
            </a:pPr>
            <a:r>
              <a:rPr lang="es-US" sz="2800" dirty="0"/>
              <a:t>La prima mensual del plan de medicamentos </a:t>
            </a:r>
          </a:p>
          <a:p>
            <a:pPr marL="233363" indent="-233363">
              <a:lnSpc>
                <a:spcPct val="100000"/>
              </a:lnSpc>
              <a:spcBef>
                <a:spcPts val="600"/>
              </a:spcBef>
            </a:pPr>
            <a:r>
              <a:rPr lang="es-US" sz="2800" dirty="0"/>
              <a:t>Medicamentos adquiridos fuera de EE. UU. y sus territorios </a:t>
            </a:r>
          </a:p>
          <a:p>
            <a:pPr marL="233363" indent="-233363">
              <a:lnSpc>
                <a:spcPct val="100000"/>
              </a:lnSpc>
              <a:spcBef>
                <a:spcPts val="600"/>
              </a:spcBef>
            </a:pPr>
            <a:r>
              <a:rPr lang="es-US" sz="2800" dirty="0"/>
              <a:t>Medicamentos no cubiertos por el plan </a:t>
            </a:r>
          </a:p>
          <a:p>
            <a:pPr marL="233363" indent="-233363">
              <a:lnSpc>
                <a:spcPct val="100000"/>
              </a:lnSpc>
              <a:spcBef>
                <a:spcPts val="600"/>
              </a:spcBef>
            </a:pPr>
            <a:r>
              <a:rPr lang="es-US" sz="2800" dirty="0"/>
              <a:t>Medicamentos excluidos de la definición de medicamento de la Parte D, incluso en los casos en que el plan elige cubrirlos como un beneficio complementario (como medicamentos para el crecimiento </a:t>
            </a:r>
            <a:br>
              <a:rPr lang="es-US" sz="2800" dirty="0"/>
            </a:br>
            <a:r>
              <a:rPr lang="es-US" sz="2800" dirty="0"/>
              <a:t>del cabello) </a:t>
            </a:r>
          </a:p>
        </p:txBody>
      </p:sp>
      <p:sp>
        <p:nvSpPr>
          <p:cNvPr id="4" name="Title 3"/>
          <p:cNvSpPr>
            <a:spLocks noGrp="1"/>
          </p:cNvSpPr>
          <p:nvPr>
            <p:ph type="title"/>
          </p:nvPr>
        </p:nvSpPr>
        <p:spPr/>
        <p:txBody>
          <a:bodyPr/>
          <a:lstStyle/>
          <a:p>
            <a:r>
              <a:rPr lang="es-US"/>
              <a:t>¿Qué Pagos No Cuentan para los Costos Reales de su Bolsillo (TrOOP):</a:t>
            </a:r>
          </a:p>
        </p:txBody>
      </p:sp>
    </p:spTree>
    <p:extLst>
      <p:ext uri="{BB962C8B-B14F-4D97-AF65-F5344CB8AC3E}">
        <p14:creationId xmlns:p14="http://schemas.microsoft.com/office/powerpoint/2010/main" val="3343961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814656" y="2598563"/>
            <a:ext cx="8618714" cy="986439"/>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normAutofit lnSpcReduction="10000"/>
          </a:bodyPr>
          <a:lstStyle/>
          <a:p>
            <a:pPr marL="0" lvl="0" indent="0" defTabSz="685800">
              <a:lnSpc>
                <a:spcPct val="100000"/>
              </a:lnSpc>
              <a:spcBef>
                <a:spcPts val="600"/>
              </a:spcBef>
              <a:buNone/>
            </a:pPr>
            <a:r>
              <a:rPr lang="es-US" dirty="0"/>
              <a:t>¿Cuáles de estos pagos no cuentan para los costos reales de su bolsillo (</a:t>
            </a:r>
            <a:r>
              <a:rPr lang="es-US" dirty="0" err="1"/>
              <a:t>TrOOP</a:t>
            </a:r>
            <a:r>
              <a:rPr lang="es-US" dirty="0"/>
              <a:t>)?</a:t>
            </a:r>
          </a:p>
          <a:p>
            <a:pPr marL="0" lvl="0" indent="0" defTabSz="685800">
              <a:lnSpc>
                <a:spcPct val="100000"/>
              </a:lnSpc>
              <a:spcBef>
                <a:spcPts val="600"/>
              </a:spcBef>
              <a:buNone/>
            </a:pPr>
            <a:endParaRPr lang="es-US" dirty="0"/>
          </a:p>
          <a:p>
            <a:pPr marL="339725" lvl="0" indent="-339725" defTabSz="685800">
              <a:lnSpc>
                <a:spcPct val="100000"/>
              </a:lnSpc>
              <a:spcBef>
                <a:spcPts val="600"/>
              </a:spcBef>
              <a:buFont typeface="Wingdings" panose="05000000000000000000" pitchFamily="2" charset="2"/>
              <a:buAutoNum type="alphaLcPeriod"/>
            </a:pPr>
            <a:r>
              <a:rPr lang="es-US" dirty="0"/>
              <a:t>El monto que usted paga por los medicamentos cubiertos por su plan</a:t>
            </a:r>
          </a:p>
          <a:p>
            <a:pPr marL="339725" lvl="0" indent="-339725" defTabSz="685800">
              <a:lnSpc>
                <a:spcPct val="100000"/>
              </a:lnSpc>
              <a:spcBef>
                <a:spcPts val="600"/>
              </a:spcBef>
              <a:buFont typeface="Wingdings" panose="05000000000000000000" pitchFamily="2" charset="2"/>
              <a:buAutoNum type="alphaLcPeriod"/>
            </a:pPr>
            <a:r>
              <a:rPr lang="es-US" dirty="0"/>
              <a:t>La prima mensual de su plan de medicamentos</a:t>
            </a:r>
          </a:p>
          <a:p>
            <a:pPr marL="339725" lvl="0" indent="-339725" defTabSz="685800">
              <a:lnSpc>
                <a:spcPct val="100000"/>
              </a:lnSpc>
              <a:spcBef>
                <a:spcPts val="600"/>
              </a:spcBef>
              <a:buFont typeface="Wingdings" panose="05000000000000000000" pitchFamily="2" charset="2"/>
              <a:buAutoNum type="alphaLcPeriod"/>
            </a:pPr>
            <a:r>
              <a:rPr lang="es-US" dirty="0"/>
              <a:t>Los medicamentos de venta libre y la mayoría de </a:t>
            </a:r>
            <a:br>
              <a:rPr lang="es-US" dirty="0"/>
            </a:br>
            <a:r>
              <a:rPr lang="es-US" dirty="0"/>
              <a:t>las vitaminas</a:t>
            </a:r>
          </a:p>
          <a:p>
            <a:pPr marL="339725" lvl="0" indent="-339725" defTabSz="685800">
              <a:lnSpc>
                <a:spcPct val="100000"/>
              </a:lnSpc>
              <a:spcBef>
                <a:spcPts val="600"/>
              </a:spcBef>
              <a:buFont typeface="Wingdings" panose="05000000000000000000" pitchFamily="2" charset="2"/>
              <a:buAutoNum type="alphaLcPeriod"/>
            </a:pPr>
            <a:r>
              <a:rPr lang="es-US" dirty="0"/>
              <a:t>El monto pagado por su plan de medicamentos </a:t>
            </a:r>
            <a:br>
              <a:rPr lang="es-US" dirty="0"/>
            </a:br>
            <a:r>
              <a:rPr lang="es-US" dirty="0"/>
              <a:t>de Medicare </a:t>
            </a:r>
          </a:p>
          <a:p>
            <a:pPr marL="514350" lvl="0" indent="-514350" defTabSz="685800">
              <a:lnSpc>
                <a:spcPct val="100000"/>
              </a:lnSpc>
              <a:spcBef>
                <a:spcPts val="600"/>
              </a:spcBef>
              <a:buFont typeface="Wingdings" panose="05000000000000000000" pitchFamily="2" charset="2"/>
              <a:buAutoNum type="alphaLcPeriod"/>
            </a:pPr>
            <a:endParaRPr lang="en-US" dirty="0"/>
          </a:p>
          <a:p>
            <a:endParaRPr lang="en-US" dirty="0"/>
          </a:p>
        </p:txBody>
      </p:sp>
      <p:sp>
        <p:nvSpPr>
          <p:cNvPr id="4" name="Title 3"/>
          <p:cNvSpPr>
            <a:spLocks noGrp="1"/>
          </p:cNvSpPr>
          <p:nvPr>
            <p:ph type="title"/>
          </p:nvPr>
        </p:nvSpPr>
        <p:spPr/>
        <p:txBody>
          <a:bodyPr/>
          <a:lstStyle/>
          <a:p>
            <a:r>
              <a:rPr lang="es-US"/>
              <a:t>Compruebe su conocimiento: Pregunta 3</a:t>
            </a:r>
          </a:p>
        </p:txBody>
      </p:sp>
    </p:spTree>
    <p:extLst>
      <p:ext uri="{BB962C8B-B14F-4D97-AF65-F5344CB8AC3E}">
        <p14:creationId xmlns:p14="http://schemas.microsoft.com/office/powerpoint/2010/main" val="272967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867284" y="3759089"/>
            <a:ext cx="2257384" cy="58924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dirty="0"/>
              <a:t>Un pequeño grupo de personas pagará una prima mensual de la Parte D más alta en función de sus ingresos (según lo informado en su declaración de impuestos del Servicio de Impuestos Internos (IRS) de hace 2 años).</a:t>
            </a:r>
          </a:p>
          <a:p>
            <a:pPr marL="0" lvl="0" indent="0" defTabSz="685800">
              <a:lnSpc>
                <a:spcPct val="100000"/>
              </a:lnSpc>
              <a:spcBef>
                <a:spcPts val="600"/>
              </a:spcBef>
              <a:buNone/>
            </a:pPr>
            <a:endParaRPr lang="es-US" dirty="0"/>
          </a:p>
          <a:p>
            <a:pPr marL="339725" lvl="0" indent="-339725" defTabSz="685800">
              <a:lnSpc>
                <a:spcPct val="100000"/>
              </a:lnSpc>
              <a:spcBef>
                <a:spcPts val="600"/>
              </a:spcBef>
              <a:buFont typeface="Wingdings" panose="05000000000000000000" pitchFamily="2" charset="2"/>
              <a:buAutoNum type="alphaLcPeriod"/>
            </a:pPr>
            <a:r>
              <a:rPr lang="es-US" dirty="0"/>
              <a:t>Verdadero</a:t>
            </a:r>
          </a:p>
          <a:p>
            <a:pPr marL="339725" lvl="0" indent="-339725" defTabSz="685800">
              <a:lnSpc>
                <a:spcPct val="100000"/>
              </a:lnSpc>
              <a:spcBef>
                <a:spcPts val="600"/>
              </a:spcBef>
              <a:buFont typeface="Wingdings" panose="05000000000000000000" pitchFamily="2" charset="2"/>
              <a:buAutoNum type="alphaLcPeriod"/>
            </a:pPr>
            <a:r>
              <a:rPr lang="es-US" dirty="0"/>
              <a:t>Falso</a:t>
            </a:r>
          </a:p>
          <a:p>
            <a:endParaRPr lang="en-US" dirty="0"/>
          </a:p>
        </p:txBody>
      </p:sp>
      <p:sp>
        <p:nvSpPr>
          <p:cNvPr id="4" name="Title 3"/>
          <p:cNvSpPr>
            <a:spLocks noGrp="1"/>
          </p:cNvSpPr>
          <p:nvPr>
            <p:ph type="title"/>
          </p:nvPr>
        </p:nvSpPr>
        <p:spPr/>
        <p:txBody>
          <a:bodyPr/>
          <a:lstStyle/>
          <a:p>
            <a:r>
              <a:rPr lang="es-US"/>
              <a:t>Compruebe su conocimiento: pregunta 4</a:t>
            </a:r>
          </a:p>
        </p:txBody>
      </p:sp>
    </p:spTree>
    <p:extLst>
      <p:ext uri="{BB962C8B-B14F-4D97-AF65-F5344CB8AC3E}">
        <p14:creationId xmlns:p14="http://schemas.microsoft.com/office/powerpoint/2010/main" val="39862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3: </a:t>
            </a:r>
            <a:br>
              <a:rPr lang="es-US" dirty="0">
                <a:latin typeface="Calibri "/>
              </a:rPr>
            </a:br>
            <a:r>
              <a:rPr lang="es-US" dirty="0">
                <a:latin typeface="Calibri "/>
              </a:rPr>
              <a:t>Reglas de cobertura de medicamentos de Medicare </a:t>
            </a:r>
            <a:br>
              <a:rPr lang="es-US" dirty="0">
                <a:latin typeface="Calibri "/>
              </a:rPr>
            </a:br>
            <a:r>
              <a:rPr lang="es-US" dirty="0">
                <a:latin typeface="Calibri "/>
              </a:rPr>
              <a:t>(Parte D)	</a:t>
            </a:r>
          </a:p>
        </p:txBody>
      </p:sp>
    </p:spTree>
    <p:extLst>
      <p:ext uri="{BB962C8B-B14F-4D97-AF65-F5344CB8AC3E}">
        <p14:creationId xmlns:p14="http://schemas.microsoft.com/office/powerpoint/2010/main" val="167264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82004"/>
            <a:ext cx="11053010" cy="4935924"/>
          </a:xfrm>
        </p:spPr>
        <p:txBody>
          <a:bodyPr>
            <a:normAutofit lnSpcReduction="10000"/>
          </a:bodyPr>
          <a:lstStyle/>
          <a:p>
            <a:pPr marL="339725" lvl="0" indent="-339725" defTabSz="685800">
              <a:lnSpc>
                <a:spcPct val="100000"/>
              </a:lnSpc>
              <a:spcBef>
                <a:spcPts val="600"/>
              </a:spcBef>
            </a:pPr>
            <a:r>
              <a:rPr lang="es-US" sz="3000" dirty="0"/>
              <a:t>Medicamentos recetados de marca y genéricos</a:t>
            </a:r>
          </a:p>
          <a:p>
            <a:pPr marL="690563" lvl="1" indent="-350838" defTabSz="685800">
              <a:lnSpc>
                <a:spcPct val="100000"/>
              </a:lnSpc>
              <a:spcBef>
                <a:spcPts val="600"/>
              </a:spcBef>
            </a:pPr>
            <a:r>
              <a:rPr lang="es-US" sz="2600" dirty="0"/>
              <a:t>Aprobado por la Administración de Alimentos y Medicamentos de </a:t>
            </a:r>
            <a:br>
              <a:rPr lang="es-US" sz="2600" dirty="0"/>
            </a:br>
            <a:r>
              <a:rPr lang="es-US" sz="2600" dirty="0"/>
              <a:t>EE. UU. (FDA) </a:t>
            </a:r>
          </a:p>
          <a:p>
            <a:pPr marL="690563" lvl="1" indent="-350838" defTabSz="685800">
              <a:lnSpc>
                <a:spcPct val="100000"/>
              </a:lnSpc>
              <a:spcBef>
                <a:spcPts val="600"/>
              </a:spcBef>
            </a:pPr>
            <a:r>
              <a:rPr lang="es-US" sz="2600" dirty="0"/>
              <a:t>Usado y vendido en los EE.UU</a:t>
            </a:r>
          </a:p>
          <a:p>
            <a:pPr marL="690563" lvl="1" indent="-350838" defTabSz="685800">
              <a:lnSpc>
                <a:spcPct val="100000"/>
              </a:lnSpc>
              <a:spcBef>
                <a:spcPts val="600"/>
              </a:spcBef>
            </a:pPr>
            <a:r>
              <a:rPr lang="es-US" sz="2600" dirty="0"/>
              <a:t>Usados para indicaciones médicamente aceptadas</a:t>
            </a:r>
          </a:p>
          <a:p>
            <a:pPr marL="339725" lvl="0" indent="-339725" defTabSz="685800">
              <a:lnSpc>
                <a:spcPct val="100000"/>
              </a:lnSpc>
              <a:spcBef>
                <a:spcPts val="600"/>
              </a:spcBef>
            </a:pPr>
            <a:r>
              <a:rPr lang="es-US" sz="3000" dirty="0"/>
              <a:t>Incluye medicamentos recetados, productos biológicos y suministros asociados.</a:t>
            </a:r>
          </a:p>
          <a:p>
            <a:pPr marL="690563" lvl="1" indent="-350838" defTabSz="685800">
              <a:lnSpc>
                <a:spcPct val="100000"/>
              </a:lnSpc>
              <a:spcBef>
                <a:spcPts val="600"/>
              </a:spcBef>
            </a:pPr>
            <a:r>
              <a:rPr lang="es-US" sz="2600" dirty="0"/>
              <a:t>Suministros asociados con la inyección de insulina</a:t>
            </a:r>
          </a:p>
          <a:p>
            <a:pPr marL="339725" lvl="0" indent="-339725" defTabSz="685800">
              <a:lnSpc>
                <a:spcPct val="100000"/>
              </a:lnSpc>
              <a:spcBef>
                <a:spcPts val="600"/>
              </a:spcBef>
            </a:pPr>
            <a:r>
              <a:rPr lang="es-US" sz="3000" dirty="0"/>
              <a:t>Los planes deben cubrir un rango de medicamentos de </a:t>
            </a:r>
            <a:br>
              <a:rPr lang="es-US" sz="3000" dirty="0"/>
            </a:br>
            <a:r>
              <a:rPr lang="es-US" sz="3000" dirty="0"/>
              <a:t>cada categoría</a:t>
            </a:r>
          </a:p>
          <a:p>
            <a:pPr marL="339725" lvl="0" indent="-339725" defTabSz="685800">
              <a:lnSpc>
                <a:spcPct val="100000"/>
              </a:lnSpc>
              <a:spcBef>
                <a:spcPts val="600"/>
              </a:spcBef>
            </a:pPr>
            <a:r>
              <a:rPr lang="es-US" sz="3000" dirty="0"/>
              <a:t>La cobertura y las reglas varían de un plan a otro</a:t>
            </a:r>
          </a:p>
          <a:p>
            <a:pPr marL="265510" lvl="0" indent="-265510" defTabSz="685800">
              <a:lnSpc>
                <a:spcPct val="100000"/>
              </a:lnSpc>
              <a:spcBef>
                <a:spcPts val="600"/>
              </a:spcBef>
            </a:pPr>
            <a:endParaRPr lang="en-US" sz="3000" dirty="0"/>
          </a:p>
          <a:p>
            <a:pPr marL="265510" lvl="0" indent="-265510" defTabSz="685800">
              <a:lnSpc>
                <a:spcPct val="100000"/>
              </a:lnSpc>
              <a:spcBef>
                <a:spcPts val="600"/>
              </a:spcBef>
            </a:pPr>
            <a:endParaRPr lang="en-US" sz="3000" dirty="0"/>
          </a:p>
          <a:p>
            <a:endParaRPr lang="en-US" dirty="0"/>
          </a:p>
        </p:txBody>
      </p:sp>
      <p:sp>
        <p:nvSpPr>
          <p:cNvPr id="4" name="Title 3"/>
          <p:cNvSpPr>
            <a:spLocks noGrp="1"/>
          </p:cNvSpPr>
          <p:nvPr>
            <p:ph type="title"/>
          </p:nvPr>
        </p:nvSpPr>
        <p:spPr/>
        <p:txBody>
          <a:bodyPr/>
          <a:lstStyle/>
          <a:p>
            <a:r>
              <a:rPr lang="es-US"/>
              <a:t>Cobertura de Medicamentos de Medicare (Parte D)—Medicamentos cubiertos</a:t>
            </a:r>
          </a:p>
        </p:txBody>
      </p:sp>
    </p:spTree>
    <p:extLst>
      <p:ext uri="{BB962C8B-B14F-4D97-AF65-F5344CB8AC3E}">
        <p14:creationId xmlns:p14="http://schemas.microsoft.com/office/powerpoint/2010/main" val="1388713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82004"/>
            <a:ext cx="11053010" cy="5174346"/>
          </a:xfrm>
        </p:spPr>
        <p:txBody>
          <a:bodyPr>
            <a:normAutofit fontScale="92500" lnSpcReduction="10000"/>
          </a:bodyPr>
          <a:lstStyle/>
          <a:p>
            <a:pPr marL="339725" lvl="0" indent="-339725" defTabSz="685800">
              <a:lnSpc>
                <a:spcPct val="100000"/>
              </a:lnSpc>
              <a:spcBef>
                <a:spcPts val="600"/>
              </a:spcBef>
            </a:pPr>
            <a:r>
              <a:rPr lang="es-US" dirty="0"/>
              <a:t>Todos los medicamentos en las 6 categorías protegidas</a:t>
            </a:r>
          </a:p>
          <a:p>
            <a:pPr marL="690563" lvl="1" indent="-350838" defTabSz="685800">
              <a:lnSpc>
                <a:spcPct val="100000"/>
              </a:lnSpc>
              <a:spcBef>
                <a:spcPts val="600"/>
              </a:spcBef>
              <a:buFont typeface="+mj-lt"/>
              <a:buAutoNum type="arabicPeriod"/>
            </a:pPr>
            <a:r>
              <a:rPr lang="es-US" dirty="0"/>
              <a:t>Medicamentos contra el cáncer (antineoplásicos)</a:t>
            </a:r>
          </a:p>
          <a:p>
            <a:pPr marL="690563" lvl="1" indent="-350838" defTabSz="685800">
              <a:lnSpc>
                <a:spcPct val="100000"/>
              </a:lnSpc>
              <a:spcBef>
                <a:spcPts val="600"/>
              </a:spcBef>
              <a:buFont typeface="+mj-lt"/>
              <a:buAutoNum type="arabicPeriod"/>
            </a:pPr>
            <a:r>
              <a:rPr lang="es-US" dirty="0"/>
              <a:t>Medicamentos contra el VIH / SIDA (antirretrovirales)</a:t>
            </a:r>
          </a:p>
          <a:p>
            <a:pPr marL="690563" lvl="1" indent="-350838" defTabSz="685800">
              <a:lnSpc>
                <a:spcPct val="100000"/>
              </a:lnSpc>
              <a:spcBef>
                <a:spcPts val="600"/>
              </a:spcBef>
              <a:buFont typeface="+mj-lt"/>
              <a:buAutoNum type="arabicPeriod"/>
            </a:pPr>
            <a:r>
              <a:rPr lang="es-US" dirty="0"/>
              <a:t>Antidepresivos</a:t>
            </a:r>
          </a:p>
          <a:p>
            <a:pPr marL="690563" lvl="1" indent="-350838" defTabSz="685800">
              <a:lnSpc>
                <a:spcPct val="100000"/>
              </a:lnSpc>
              <a:spcBef>
                <a:spcPts val="600"/>
              </a:spcBef>
              <a:buFont typeface="+mj-lt"/>
              <a:buAutoNum type="arabicPeriod"/>
            </a:pPr>
            <a:r>
              <a:rPr lang="es-US" dirty="0"/>
              <a:t>Antipsicóticos</a:t>
            </a:r>
          </a:p>
          <a:p>
            <a:pPr marL="690563" lvl="1" indent="-350838" defTabSz="685800">
              <a:lnSpc>
                <a:spcPct val="100000"/>
              </a:lnSpc>
              <a:spcBef>
                <a:spcPts val="600"/>
              </a:spcBef>
              <a:buFont typeface="+mj-lt"/>
              <a:buAutoNum type="arabicPeriod"/>
            </a:pPr>
            <a:r>
              <a:rPr lang="es-US" dirty="0"/>
              <a:t>Anticonvulsivos</a:t>
            </a:r>
          </a:p>
          <a:p>
            <a:pPr marL="690563" lvl="1" indent="-350838" defTabSz="685800">
              <a:lnSpc>
                <a:spcPct val="100000"/>
              </a:lnSpc>
              <a:spcBef>
                <a:spcPts val="600"/>
              </a:spcBef>
              <a:buFont typeface="+mj-lt"/>
              <a:buAutoNum type="arabicPeriod"/>
            </a:pPr>
            <a:r>
              <a:rPr lang="es-US" dirty="0"/>
              <a:t>Inmunosupresores</a:t>
            </a:r>
          </a:p>
          <a:p>
            <a:pPr marL="339725" lvl="0" indent="-339725" defTabSz="685800">
              <a:lnSpc>
                <a:spcPct val="100000"/>
              </a:lnSpc>
              <a:spcBef>
                <a:spcPts val="600"/>
              </a:spcBef>
            </a:pPr>
            <a:r>
              <a:rPr lang="es-US" dirty="0"/>
              <a:t>Todas las vacunas disponibles comercialmente (vacuna contra la culebrilla)</a:t>
            </a:r>
          </a:p>
          <a:p>
            <a:pPr marL="341313" indent="-341313" defTabSz="685800">
              <a:lnSpc>
                <a:spcPct val="100000"/>
              </a:lnSpc>
              <a:spcBef>
                <a:spcPts val="600"/>
              </a:spcBef>
            </a:pPr>
            <a:r>
              <a:rPr lang="es-US" dirty="0"/>
              <a:t>Excepto aquellas cubiertas bajo la Parte B de Medicare)</a:t>
            </a:r>
            <a:br>
              <a:rPr lang="es-US" dirty="0"/>
            </a:br>
            <a:r>
              <a:rPr lang="es-US" dirty="0"/>
              <a:t>(vacuna contra la gripe)</a:t>
            </a:r>
          </a:p>
          <a:p>
            <a:endParaRPr lang="en-US" dirty="0"/>
          </a:p>
        </p:txBody>
      </p:sp>
      <p:sp>
        <p:nvSpPr>
          <p:cNvPr id="4" name="Title 3"/>
          <p:cNvSpPr>
            <a:spLocks noGrp="1"/>
          </p:cNvSpPr>
          <p:nvPr>
            <p:ph type="title"/>
          </p:nvPr>
        </p:nvSpPr>
        <p:spPr/>
        <p:txBody>
          <a:bodyPr/>
          <a:lstStyle/>
          <a:p>
            <a:r>
              <a:rPr lang="es-US"/>
              <a:t>Cobertura Requerida</a:t>
            </a:r>
          </a:p>
        </p:txBody>
      </p:sp>
    </p:spTree>
    <p:extLst>
      <p:ext uri="{BB962C8B-B14F-4D97-AF65-F5344CB8AC3E}">
        <p14:creationId xmlns:p14="http://schemas.microsoft.com/office/powerpoint/2010/main" val="2473572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339725" lvl="0" indent="-339725" defTabSz="685800">
              <a:lnSpc>
                <a:spcPct val="100000"/>
              </a:lnSpc>
              <a:spcBef>
                <a:spcPts val="600"/>
              </a:spcBef>
            </a:pPr>
            <a:r>
              <a:rPr lang="es-US" dirty="0"/>
              <a:t>Medicamentos para la anorexia, la pérdida o el aumento </a:t>
            </a:r>
            <a:br>
              <a:rPr lang="es-US" dirty="0"/>
            </a:br>
            <a:r>
              <a:rPr lang="es-US" dirty="0"/>
              <a:t>de peso</a:t>
            </a:r>
          </a:p>
          <a:p>
            <a:pPr marL="339725" lvl="0" indent="-339725" defTabSz="685800">
              <a:lnSpc>
                <a:spcPct val="100000"/>
              </a:lnSpc>
              <a:spcBef>
                <a:spcPts val="600"/>
              </a:spcBef>
            </a:pPr>
            <a:r>
              <a:rPr lang="es-US" dirty="0"/>
              <a:t>Medicamentos para la disfunción eréctil cuando se usen para tratar una disfunción sexual o eréctil</a:t>
            </a:r>
          </a:p>
          <a:p>
            <a:pPr marL="339725" lvl="0" indent="-339725" defTabSz="685800">
              <a:lnSpc>
                <a:spcPct val="100000"/>
              </a:lnSpc>
              <a:spcBef>
                <a:spcPts val="600"/>
              </a:spcBef>
            </a:pPr>
            <a:r>
              <a:rPr lang="es-US" dirty="0"/>
              <a:t>Medicamentos para la fertilidad</a:t>
            </a:r>
          </a:p>
          <a:p>
            <a:pPr marL="339725" lvl="0" indent="-339725" defTabSz="685800">
              <a:lnSpc>
                <a:spcPct val="100000"/>
              </a:lnSpc>
              <a:spcBef>
                <a:spcPts val="600"/>
              </a:spcBef>
            </a:pPr>
            <a:r>
              <a:rPr lang="es-US" dirty="0"/>
              <a:t>Medicamentos para fines cosméticos o de estilo de vida</a:t>
            </a:r>
          </a:p>
          <a:p>
            <a:pPr marL="339725" lvl="0" indent="-339725" defTabSz="685800">
              <a:lnSpc>
                <a:spcPct val="100000"/>
              </a:lnSpc>
              <a:spcBef>
                <a:spcPts val="600"/>
              </a:spcBef>
            </a:pPr>
            <a:r>
              <a:rPr lang="es-US" dirty="0"/>
              <a:t>Medicamentos para el alivio sintomático de tos y resfrío</a:t>
            </a:r>
          </a:p>
          <a:p>
            <a:pPr marL="339725" lvl="0" indent="-339725" defTabSz="685800">
              <a:lnSpc>
                <a:spcPct val="100000"/>
              </a:lnSpc>
              <a:spcBef>
                <a:spcPts val="600"/>
              </a:spcBef>
            </a:pPr>
            <a:r>
              <a:rPr lang="es-US" dirty="0"/>
              <a:t>Productos recetados vitamínicos y minerales</a:t>
            </a:r>
          </a:p>
          <a:p>
            <a:pPr marL="339725" lvl="0" indent="-339725" defTabSz="685800">
              <a:lnSpc>
                <a:spcPct val="100000"/>
              </a:lnSpc>
              <a:spcBef>
                <a:spcPts val="600"/>
              </a:spcBef>
            </a:pPr>
            <a:r>
              <a:rPr lang="es-US" dirty="0"/>
              <a:t>Medicamentos de venta libre</a:t>
            </a:r>
          </a:p>
          <a:p>
            <a:endParaRPr lang="en-US" dirty="0"/>
          </a:p>
        </p:txBody>
      </p:sp>
      <p:sp>
        <p:nvSpPr>
          <p:cNvPr id="4" name="Title 3"/>
          <p:cNvSpPr>
            <a:spLocks noGrp="1"/>
          </p:cNvSpPr>
          <p:nvPr>
            <p:ph type="title"/>
          </p:nvPr>
        </p:nvSpPr>
        <p:spPr/>
        <p:txBody>
          <a:bodyPr/>
          <a:lstStyle/>
          <a:p>
            <a:r>
              <a:rPr lang="es-US"/>
              <a:t>Medicamentos excluidos por ley de la cobertura de medicamentos de Medicare (Parte D)</a:t>
            </a:r>
          </a:p>
        </p:txBody>
      </p:sp>
    </p:spTree>
    <p:extLst>
      <p:ext uri="{BB962C8B-B14F-4D97-AF65-F5344CB8AC3E}">
        <p14:creationId xmlns:p14="http://schemas.microsoft.com/office/powerpoint/2010/main" val="2157207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Table 5" descr="La información de las tablas está incluida en las notas del orador." title="Normas que el Plan Usa para Administrar el Acceso a Medicamentos"/>
          <p:cNvGraphicFramePr>
            <a:graphicFrameLocks noGrp="1"/>
          </p:cNvGraphicFramePr>
          <p:nvPr>
            <p:extLst>
              <p:ext uri="{D42A27DB-BD31-4B8C-83A1-F6EECF244321}">
                <p14:modId xmlns:p14="http://schemas.microsoft.com/office/powerpoint/2010/main" val="1637598383"/>
              </p:ext>
            </p:extLst>
          </p:nvPr>
        </p:nvGraphicFramePr>
        <p:xfrm>
          <a:off x="520861" y="1194164"/>
          <a:ext cx="11182515" cy="5072022"/>
        </p:xfrm>
        <a:graphic>
          <a:graphicData uri="http://schemas.openxmlformats.org/drawingml/2006/table">
            <a:tbl>
              <a:tblPr firstRow="1" bandRow="1">
                <a:tableStyleId>{BC89EF96-8CEA-46FF-86C4-4CE0E7609802}</a:tableStyleId>
              </a:tblPr>
              <a:tblGrid>
                <a:gridCol w="2280396">
                  <a:extLst>
                    <a:ext uri="{9D8B030D-6E8A-4147-A177-3AD203B41FA5}">
                      <a16:colId xmlns:a16="http://schemas.microsoft.com/office/drawing/2014/main" val="20000"/>
                    </a:ext>
                  </a:extLst>
                </a:gridCol>
                <a:gridCol w="8902119">
                  <a:extLst>
                    <a:ext uri="{9D8B030D-6E8A-4147-A177-3AD203B41FA5}">
                      <a16:colId xmlns:a16="http://schemas.microsoft.com/office/drawing/2014/main" val="20001"/>
                    </a:ext>
                  </a:extLst>
                </a:gridCol>
              </a:tblGrid>
              <a:tr h="820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200" b="1"/>
                        <a:t>Formulario</a:t>
                      </a:r>
                    </a:p>
                  </a:txBody>
                  <a:tcPr marL="68580" marR="68580" marT="34290" marB="34290"/>
                </a:tc>
                <a:tc>
                  <a:txBody>
                    <a:bodyPr/>
                    <a:lstStyle/>
                    <a:p>
                      <a:pPr marL="0" indent="0">
                        <a:buFont typeface="Wingdings" pitchFamily="2" charset="2"/>
                        <a:buNone/>
                        <a:defRPr/>
                      </a:pPr>
                      <a:r>
                        <a:rPr lang="es-US" sz="2200" b="0" baseline="0"/>
                        <a:t>Los planes usan listas de medicamentos para asegurarse de que ciertos medicamentos se usan correctamente y solo cuando son médicamente necesarios</a:t>
                      </a:r>
                    </a:p>
                  </a:txBody>
                  <a:tcPr marL="68580" marR="68580" marT="34290" marB="34290"/>
                </a:tc>
                <a:extLst>
                  <a:ext uri="{0D108BD9-81ED-4DB2-BD59-A6C34878D82A}">
                    <a16:rowId xmlns:a16="http://schemas.microsoft.com/office/drawing/2014/main" val="2396768684"/>
                  </a:ext>
                </a:extLst>
              </a:tr>
              <a:tr h="7832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200" b="1"/>
                        <a:t>Autorización previa</a:t>
                      </a:r>
                    </a:p>
                  </a:txBody>
                  <a:tcPr marL="68580" marR="68580" marT="34290" marB="34290"/>
                </a:tc>
                <a:tc>
                  <a:txBody>
                    <a:bodyPr/>
                    <a:lstStyle/>
                    <a:p>
                      <a:pPr marL="0" indent="0">
                        <a:buFont typeface="Wingdings" pitchFamily="2" charset="2"/>
                        <a:buNone/>
                        <a:defRPr/>
                      </a:pPr>
                      <a:r>
                        <a:rPr lang="es-US" sz="2200" b="0" baseline="0" dirty="0"/>
                        <a:t>El médico debe comunicarse con el plan para obtener una aprobación previa</a:t>
                      </a:r>
                      <a:r>
                        <a:rPr lang="es-US" sz="2200" b="0" dirty="0"/>
                        <a:t> </a:t>
                      </a:r>
                      <a:r>
                        <a:rPr lang="es-US" sz="2200" b="0" baseline="0" dirty="0"/>
                        <a:t>y demostrar la necesidad médica antes de que se cubra el medicamento </a:t>
                      </a:r>
                    </a:p>
                  </a:txBody>
                  <a:tcPr marL="68580" marR="68580" marT="34290" marB="34290"/>
                </a:tc>
                <a:extLst>
                  <a:ext uri="{0D108BD9-81ED-4DB2-BD59-A6C34878D82A}">
                    <a16:rowId xmlns:a16="http://schemas.microsoft.com/office/drawing/2014/main" val="10000"/>
                  </a:ext>
                </a:extLst>
              </a:tr>
              <a:tr h="1607153">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s-US" sz="2200" b="1"/>
                        <a:t>Terapia por pasos </a:t>
                      </a:r>
                    </a:p>
                  </a:txBody>
                  <a:tcPr marL="68580" marR="68580" marT="34290" marB="34290"/>
                </a:tc>
                <a:tc>
                  <a:txBody>
                    <a:bodyPr/>
                    <a:lstStyle/>
                    <a:p>
                      <a:pPr marL="233363" indent="-233363" algn="l" defTabSz="685800" rtl="0" eaLnBrk="1" latinLnBrk="0" hangingPunct="1">
                        <a:buFont typeface="Wingdings" pitchFamily="2" charset="2"/>
                        <a:buChar char="§"/>
                        <a:defRPr/>
                      </a:pPr>
                      <a:r>
                        <a:rPr lang="es-US" sz="2200" b="0" dirty="0">
                          <a:solidFill>
                            <a:schemeClr val="tx1"/>
                          </a:solidFill>
                          <a:latin typeface="+mn-lt"/>
                          <a:ea typeface="+mn-ea"/>
                          <a:cs typeface="+mn-cs"/>
                        </a:rPr>
                        <a:t>Primero debe probar un medicamento similar y menos costoso </a:t>
                      </a:r>
                    </a:p>
                    <a:p>
                      <a:pPr marL="231775" indent="-231775" algn="l" defTabSz="685800" rtl="0" eaLnBrk="1" latinLnBrk="0" hangingPunct="1">
                        <a:buFont typeface="Wingdings" pitchFamily="2" charset="2"/>
                        <a:buChar char="§"/>
                        <a:defRPr/>
                      </a:pPr>
                      <a:r>
                        <a:rPr lang="es-US" sz="2200" b="0" dirty="0">
                          <a:solidFill>
                            <a:schemeClr val="tx1"/>
                          </a:solidFill>
                          <a:latin typeface="+mn-lt"/>
                          <a:ea typeface="+mn-ea"/>
                          <a:cs typeface="+mn-cs"/>
                        </a:rPr>
                        <a:t>El médico que receta puede solicitar una excepción si:</a:t>
                      </a:r>
                    </a:p>
                    <a:p>
                      <a:pPr marL="457200" indent="-223838">
                        <a:buFont typeface="Arial" pitchFamily="34" charset="0"/>
                        <a:buChar char="•"/>
                        <a:defRPr/>
                      </a:pPr>
                      <a:r>
                        <a:rPr lang="es-US" sz="2200" dirty="0"/>
                        <a:t>El medicamento similar y más barato no funcionó, o</a:t>
                      </a:r>
                    </a:p>
                    <a:p>
                      <a:pPr marL="457200" indent="-223838">
                        <a:buFont typeface="Arial" pitchFamily="34" charset="0"/>
                        <a:buChar char="•"/>
                        <a:defRPr/>
                      </a:pPr>
                      <a:r>
                        <a:rPr lang="es-US" sz="2200" baseline="0" dirty="0"/>
                        <a:t>El </a:t>
                      </a:r>
                      <a:r>
                        <a:rPr lang="es-US" sz="2200" dirty="0"/>
                        <a:t>medicamento de terapia por pasos es necesario por razones médicas</a:t>
                      </a:r>
                    </a:p>
                  </a:txBody>
                  <a:tcPr marL="68580" marR="68580" marT="34290" marB="34290"/>
                </a:tc>
                <a:extLst>
                  <a:ext uri="{0D108BD9-81ED-4DB2-BD59-A6C34878D82A}">
                    <a16:rowId xmlns:a16="http://schemas.microsoft.com/office/drawing/2014/main" val="10001"/>
                  </a:ext>
                </a:extLst>
              </a:tr>
              <a:tr h="1607153">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s-US" sz="2200" b="1"/>
                        <a:t>Límites de cantidad </a:t>
                      </a:r>
                    </a:p>
                  </a:txBody>
                  <a:tcPr marL="68580" marR="68580" marT="34290" marB="34290"/>
                </a:tc>
                <a:tc>
                  <a:txBody>
                    <a:bodyPr/>
                    <a:lstStyle/>
                    <a:p>
                      <a:pPr marL="233363" indent="-233363">
                        <a:buFont typeface="Wingdings" pitchFamily="2" charset="2"/>
                        <a:buChar char="§"/>
                        <a:defRPr/>
                      </a:pPr>
                      <a:r>
                        <a:rPr lang="es-US" sz="2200" dirty="0"/>
                        <a:t>El plan puede limitar las cantidades de medicamentos durante un período de tiempo por razones de seguridad y o costo</a:t>
                      </a:r>
                    </a:p>
                    <a:p>
                      <a:pPr marL="233363" indent="-233363">
                        <a:buFont typeface="Wingdings" pitchFamily="2" charset="2"/>
                        <a:buChar char="§"/>
                        <a:defRPr/>
                      </a:pPr>
                      <a:r>
                        <a:rPr lang="es-US" sz="2200" dirty="0"/>
                        <a:t>El médico que receta puede solicitar una excepción si una cantidad adicional es médicamente necesaria</a:t>
                      </a:r>
                    </a:p>
                  </a:txBody>
                  <a:tcPr marL="68580" marR="68580" marT="34290" marB="34290"/>
                </a:tc>
                <a:extLst>
                  <a:ext uri="{0D108BD9-81ED-4DB2-BD59-A6C34878D82A}">
                    <a16:rowId xmlns:a16="http://schemas.microsoft.com/office/drawing/2014/main" val="10002"/>
                  </a:ext>
                </a:extLst>
              </a:tr>
            </a:tbl>
          </a:graphicData>
        </a:graphic>
      </p:graphicFrame>
      <p:sp>
        <p:nvSpPr>
          <p:cNvPr id="4" name="Title 3"/>
          <p:cNvSpPr>
            <a:spLocks noGrp="1"/>
          </p:cNvSpPr>
          <p:nvPr>
            <p:ph type="title"/>
          </p:nvPr>
        </p:nvSpPr>
        <p:spPr/>
        <p:txBody>
          <a:bodyPr/>
          <a:lstStyle/>
          <a:p>
            <a:r>
              <a:rPr lang="es-US"/>
              <a:t>Cómo Manejan los Planes el Acceso a los Medicamentos</a:t>
            </a:r>
          </a:p>
        </p:txBody>
      </p:sp>
    </p:spTree>
    <p:extLst>
      <p:ext uri="{BB962C8B-B14F-4D97-AF65-F5344CB8AC3E}">
        <p14:creationId xmlns:p14="http://schemas.microsoft.com/office/powerpoint/2010/main" val="1463594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r>
              <a:rPr lang="es-US"/>
              <a:t>Mayo de 2021</a:t>
            </a: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p:txBody>
          <a:bodyPr/>
          <a:lstStyle/>
          <a:p>
            <a:r>
              <a:rPr lang="es-US"/>
              <a:t>Cobertura de medicamentos de Medicare</a:t>
            </a:r>
          </a:p>
        </p:txBody>
      </p:sp>
      <p:sp>
        <p:nvSpPr>
          <p:cNvPr id="13" name="Content Placeholder 12"/>
          <p:cNvSpPr>
            <a:spLocks noGrp="1"/>
          </p:cNvSpPr>
          <p:nvPr>
            <p:ph idx="1"/>
          </p:nvPr>
        </p:nvSpPr>
        <p:spPr>
          <a:xfrm>
            <a:off x="1866142" y="1143000"/>
            <a:ext cx="9837234" cy="5034134"/>
          </a:xfrm>
        </p:spPr>
        <p:txBody>
          <a:bodyPr>
            <a:normAutofit fontScale="92500" lnSpcReduction="10000"/>
          </a:bodyPr>
          <a:lstStyle/>
          <a:p>
            <a:pPr marL="0" lvl="0" indent="0" defTabSz="685800">
              <a:lnSpc>
                <a:spcPct val="100000"/>
              </a:lnSpc>
              <a:spcBef>
                <a:spcPts val="600"/>
              </a:spcBef>
              <a:buNone/>
            </a:pPr>
            <a:r>
              <a:rPr lang="es-US" dirty="0"/>
              <a:t>Esta sesión debería ayudarlo a: </a:t>
            </a:r>
          </a:p>
          <a:p>
            <a:pPr marL="685800" lvl="1" indent="-457200" defTabSz="685800">
              <a:lnSpc>
                <a:spcPct val="100000"/>
              </a:lnSpc>
              <a:spcBef>
                <a:spcPts val="600"/>
              </a:spcBef>
              <a:buFont typeface="Wingdings" panose="05000000000000000000" pitchFamily="2" charset="2"/>
              <a:buChar char="§"/>
            </a:pPr>
            <a:r>
              <a:rPr lang="es-US" sz="3000" dirty="0"/>
              <a:t>Comprender la diferencia entre la cobertura para medicamentos en la Parte A de Medicare (Seguro de hospital), la Parte B de Medicare (Seguro médico), y cobertura para medicamentos de Medicare (Parte D)</a:t>
            </a:r>
          </a:p>
          <a:p>
            <a:pPr marL="685800" lvl="1" indent="-457200" defTabSz="685800">
              <a:lnSpc>
                <a:spcPct val="100000"/>
              </a:lnSpc>
              <a:spcBef>
                <a:spcPts val="600"/>
              </a:spcBef>
              <a:buFont typeface="Wingdings" panose="05000000000000000000" pitchFamily="2" charset="2"/>
              <a:buChar char="§"/>
            </a:pPr>
            <a:r>
              <a:rPr lang="es-US" sz="3000" dirty="0"/>
              <a:t>Resumir los requisitos de elegibilidad e inscripción de la cobertura de medicamentos de Medicare</a:t>
            </a:r>
          </a:p>
          <a:p>
            <a:pPr marL="685800" lvl="1" indent="-457200" defTabSz="685800">
              <a:lnSpc>
                <a:spcPct val="100000"/>
              </a:lnSpc>
              <a:spcBef>
                <a:spcPts val="600"/>
              </a:spcBef>
              <a:buFont typeface="Wingdings" panose="05000000000000000000" pitchFamily="2" charset="2"/>
              <a:buChar char="§"/>
            </a:pPr>
            <a:r>
              <a:rPr lang="es-US" sz="3000" dirty="0"/>
              <a:t>Comparar y elegir planes de medicamentos de Medicare</a:t>
            </a:r>
          </a:p>
          <a:p>
            <a:pPr marL="685800" lvl="1" indent="-457200" defTabSz="685800">
              <a:lnSpc>
                <a:spcPct val="100000"/>
              </a:lnSpc>
              <a:spcBef>
                <a:spcPts val="600"/>
              </a:spcBef>
              <a:buFont typeface="Wingdings" panose="05000000000000000000" pitchFamily="2" charset="2"/>
              <a:buChar char="§"/>
            </a:pPr>
            <a:r>
              <a:rPr lang="es-US" sz="3000" dirty="0"/>
              <a:t>Describir la Ayuda Adicional con los costos de cobertura de medicamentos de Medicare</a:t>
            </a:r>
          </a:p>
          <a:p>
            <a:pPr marL="685800" lvl="1" indent="-457200" defTabSz="685800">
              <a:lnSpc>
                <a:spcPct val="100000"/>
              </a:lnSpc>
              <a:spcBef>
                <a:spcPts val="600"/>
              </a:spcBef>
              <a:buFont typeface="Wingdings" panose="05000000000000000000" pitchFamily="2" charset="2"/>
              <a:buChar char="§"/>
            </a:pPr>
            <a:r>
              <a:rPr lang="es-US" sz="3000" dirty="0"/>
              <a:t>Explicar el proceso de determinaciones y apelaciones</a:t>
            </a:r>
          </a:p>
          <a:p>
            <a:pPr marL="265510" lvl="0" indent="-265510" defTabSz="685800">
              <a:lnSpc>
                <a:spcPct val="100000"/>
              </a:lnSpc>
              <a:spcBef>
                <a:spcPts val="600"/>
              </a:spcBef>
            </a:pPr>
            <a:endParaRPr lang="en-US" dirty="0"/>
          </a:p>
          <a:p>
            <a:endParaRPr lang="en-US" dirty="0"/>
          </a:p>
        </p:txBody>
      </p:sp>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s-US"/>
              <a:t>Objetivos de la Sesión</a:t>
            </a:r>
          </a:p>
        </p:txBody>
      </p:sp>
    </p:spTree>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Table 5" descr="Ejemplo de estructura de niveles en formato de tabla" title="Formulario"/>
          <p:cNvGraphicFramePr>
            <a:graphicFrameLocks noGrp="1"/>
          </p:cNvGraphicFramePr>
          <p:nvPr>
            <p:extLst>
              <p:ext uri="{D42A27DB-BD31-4B8C-83A1-F6EECF244321}">
                <p14:modId xmlns:p14="http://schemas.microsoft.com/office/powerpoint/2010/main" val="984253678"/>
              </p:ext>
            </p:extLst>
          </p:nvPr>
        </p:nvGraphicFramePr>
        <p:xfrm>
          <a:off x="609601" y="2519794"/>
          <a:ext cx="10867695" cy="3499458"/>
        </p:xfrm>
        <a:graphic>
          <a:graphicData uri="http://schemas.openxmlformats.org/drawingml/2006/table">
            <a:tbl>
              <a:tblPr firstRow="1" bandRow="1">
                <a:tableStyleId>{7DF18680-E054-41AD-8BC1-D1AEF772440D}</a:tableStyleId>
              </a:tblPr>
              <a:tblGrid>
                <a:gridCol w="2013320">
                  <a:extLst>
                    <a:ext uri="{9D8B030D-6E8A-4147-A177-3AD203B41FA5}">
                      <a16:colId xmlns:a16="http://schemas.microsoft.com/office/drawing/2014/main" val="20000"/>
                    </a:ext>
                  </a:extLst>
                </a:gridCol>
                <a:gridCol w="3514742">
                  <a:extLst>
                    <a:ext uri="{9D8B030D-6E8A-4147-A177-3AD203B41FA5}">
                      <a16:colId xmlns:a16="http://schemas.microsoft.com/office/drawing/2014/main" val="20001"/>
                    </a:ext>
                  </a:extLst>
                </a:gridCol>
                <a:gridCol w="5339633">
                  <a:extLst>
                    <a:ext uri="{9D8B030D-6E8A-4147-A177-3AD203B41FA5}">
                      <a16:colId xmlns:a16="http://schemas.microsoft.com/office/drawing/2014/main" val="20002"/>
                    </a:ext>
                  </a:extLst>
                </a:gridCol>
              </a:tblGrid>
              <a:tr h="780835">
                <a:tc>
                  <a:txBody>
                    <a:bodyPr/>
                    <a:lstStyle/>
                    <a:p>
                      <a:pPr algn="ctr">
                        <a:spcBef>
                          <a:spcPts val="600"/>
                        </a:spcBef>
                      </a:pPr>
                      <a:r>
                        <a:rPr lang="es-US" sz="2500" dirty="0"/>
                        <a:t>Niveles:</a:t>
                      </a:r>
                    </a:p>
                  </a:txBody>
                  <a:tcPr anchor="b"/>
                </a:tc>
                <a:tc>
                  <a:txBody>
                    <a:bodyPr/>
                    <a:lstStyle/>
                    <a:p>
                      <a:pPr algn="ctr">
                        <a:spcBef>
                          <a:spcPts val="600"/>
                        </a:spcBef>
                      </a:pPr>
                      <a:r>
                        <a:rPr lang="es-US" sz="2500" dirty="0"/>
                        <a:t>Usted paga</a:t>
                      </a:r>
                    </a:p>
                  </a:txBody>
                  <a:tcPr anchor="b"/>
                </a:tc>
                <a:tc>
                  <a:txBody>
                    <a:bodyPr/>
                    <a:lstStyle/>
                    <a:p>
                      <a:pPr algn="ctr">
                        <a:spcBef>
                          <a:spcPts val="600"/>
                        </a:spcBef>
                      </a:pPr>
                      <a:r>
                        <a:rPr lang="es-US" sz="2500"/>
                        <a:t>Cobertura para Recetas Médicas</a:t>
                      </a:r>
                    </a:p>
                  </a:txBody>
                  <a:tcPr anchor="b"/>
                </a:tc>
                <a:extLst>
                  <a:ext uri="{0D108BD9-81ED-4DB2-BD59-A6C34878D82A}">
                    <a16:rowId xmlns:a16="http://schemas.microsoft.com/office/drawing/2014/main" val="10000"/>
                  </a:ext>
                </a:extLst>
              </a:tr>
              <a:tr h="562856">
                <a:tc>
                  <a:txBody>
                    <a:bodyPr/>
                    <a:lstStyle/>
                    <a:p>
                      <a:pPr algn="ctr">
                        <a:spcBef>
                          <a:spcPts val="600"/>
                        </a:spcBef>
                      </a:pPr>
                      <a:r>
                        <a:rPr lang="es-US" sz="2500"/>
                        <a:t>1</a:t>
                      </a:r>
                    </a:p>
                  </a:txBody>
                  <a:tcPr/>
                </a:tc>
                <a:tc>
                  <a:txBody>
                    <a:bodyPr/>
                    <a:lstStyle/>
                    <a:p>
                      <a:pPr>
                        <a:spcBef>
                          <a:spcPts val="600"/>
                        </a:spcBef>
                      </a:pPr>
                      <a:r>
                        <a:rPr lang="es-US" sz="2500" dirty="0"/>
                        <a:t>Copago más bajo</a:t>
                      </a:r>
                    </a:p>
                  </a:txBody>
                  <a:tcPr/>
                </a:tc>
                <a:tc>
                  <a:txBody>
                    <a:bodyPr/>
                    <a:lstStyle/>
                    <a:p>
                      <a:pPr>
                        <a:spcBef>
                          <a:spcPts val="600"/>
                        </a:spcBef>
                      </a:pPr>
                      <a:r>
                        <a:rPr lang="es-US" sz="2500" dirty="0"/>
                        <a:t>Mayoría de los genéricos</a:t>
                      </a:r>
                    </a:p>
                  </a:txBody>
                  <a:tcPr/>
                </a:tc>
                <a:extLst>
                  <a:ext uri="{0D108BD9-81ED-4DB2-BD59-A6C34878D82A}">
                    <a16:rowId xmlns:a16="http://schemas.microsoft.com/office/drawing/2014/main" val="10001"/>
                  </a:ext>
                </a:extLst>
              </a:tr>
              <a:tr h="562856">
                <a:tc>
                  <a:txBody>
                    <a:bodyPr/>
                    <a:lstStyle/>
                    <a:p>
                      <a:pPr algn="ctr">
                        <a:spcBef>
                          <a:spcPts val="600"/>
                        </a:spcBef>
                      </a:pPr>
                      <a:r>
                        <a:rPr lang="es-US" sz="2500"/>
                        <a:t>2</a:t>
                      </a:r>
                    </a:p>
                  </a:txBody>
                  <a:tcPr/>
                </a:tc>
                <a:tc>
                  <a:txBody>
                    <a:bodyPr/>
                    <a:lstStyle/>
                    <a:p>
                      <a:pPr>
                        <a:spcBef>
                          <a:spcPts val="600"/>
                        </a:spcBef>
                      </a:pPr>
                      <a:r>
                        <a:rPr lang="es-US" sz="2500"/>
                        <a:t>Copago mediano</a:t>
                      </a:r>
                    </a:p>
                  </a:txBody>
                  <a:tcPr/>
                </a:tc>
                <a:tc>
                  <a:txBody>
                    <a:bodyPr/>
                    <a:lstStyle/>
                    <a:p>
                      <a:pPr>
                        <a:spcBef>
                          <a:spcPts val="600"/>
                        </a:spcBef>
                      </a:pPr>
                      <a:r>
                        <a:rPr lang="es-US" sz="2500" dirty="0"/>
                        <a:t>Medicamentos de marcas preferidas</a:t>
                      </a:r>
                    </a:p>
                  </a:txBody>
                  <a:tcPr/>
                </a:tc>
                <a:extLst>
                  <a:ext uri="{0D108BD9-81ED-4DB2-BD59-A6C34878D82A}">
                    <a16:rowId xmlns:a16="http://schemas.microsoft.com/office/drawing/2014/main" val="10002"/>
                  </a:ext>
                </a:extLst>
              </a:tr>
              <a:tr h="576139">
                <a:tc>
                  <a:txBody>
                    <a:bodyPr/>
                    <a:lstStyle/>
                    <a:p>
                      <a:pPr algn="ctr">
                        <a:spcBef>
                          <a:spcPts val="600"/>
                        </a:spcBef>
                      </a:pPr>
                      <a:r>
                        <a:rPr lang="es-US" sz="2500"/>
                        <a:t>3</a:t>
                      </a:r>
                    </a:p>
                  </a:txBody>
                  <a:tcPr/>
                </a:tc>
                <a:tc>
                  <a:txBody>
                    <a:bodyPr/>
                    <a:lstStyle/>
                    <a:p>
                      <a:pPr>
                        <a:spcBef>
                          <a:spcPts val="600"/>
                        </a:spcBef>
                      </a:pPr>
                      <a:r>
                        <a:rPr lang="es-US" sz="2500"/>
                        <a:t>Copago alto</a:t>
                      </a:r>
                    </a:p>
                  </a:txBody>
                  <a:tcPr/>
                </a:tc>
                <a:tc>
                  <a:txBody>
                    <a:bodyPr/>
                    <a:lstStyle/>
                    <a:p>
                      <a:pPr>
                        <a:spcBef>
                          <a:spcPts val="600"/>
                        </a:spcBef>
                      </a:pPr>
                      <a:r>
                        <a:rPr lang="es-US" sz="2500" dirty="0"/>
                        <a:t>Medicamentos de marcas no preferidas</a:t>
                      </a:r>
                    </a:p>
                  </a:txBody>
                  <a:tcPr/>
                </a:tc>
                <a:extLst>
                  <a:ext uri="{0D108BD9-81ED-4DB2-BD59-A6C34878D82A}">
                    <a16:rowId xmlns:a16="http://schemas.microsoft.com/office/drawing/2014/main" val="10003"/>
                  </a:ext>
                </a:extLst>
              </a:tr>
              <a:tr h="1016772">
                <a:tc>
                  <a:txBody>
                    <a:bodyPr/>
                    <a:lstStyle/>
                    <a:p>
                      <a:pPr algn="ctr">
                        <a:spcBef>
                          <a:spcPts val="600"/>
                        </a:spcBef>
                      </a:pPr>
                      <a:r>
                        <a:rPr lang="es-US" sz="2500"/>
                        <a:t>4 o Especialidad</a:t>
                      </a:r>
                    </a:p>
                  </a:txBody>
                  <a:tcPr/>
                </a:tc>
                <a:tc>
                  <a:txBody>
                    <a:bodyPr/>
                    <a:lstStyle/>
                    <a:p>
                      <a:pPr>
                        <a:spcBef>
                          <a:spcPts val="600"/>
                        </a:spcBef>
                      </a:pPr>
                      <a:r>
                        <a:rPr lang="es-US" sz="2500"/>
                        <a:t>Copago o coseguro más alto</a:t>
                      </a:r>
                    </a:p>
                  </a:txBody>
                  <a:tcPr/>
                </a:tc>
                <a:tc>
                  <a:txBody>
                    <a:bodyPr/>
                    <a:lstStyle/>
                    <a:p>
                      <a:pPr>
                        <a:spcBef>
                          <a:spcPts val="600"/>
                        </a:spcBef>
                      </a:pPr>
                      <a:r>
                        <a:rPr lang="es-US" sz="2500" dirty="0"/>
                        <a:t>Único, muy </a:t>
                      </a:r>
                      <a:r>
                        <a:rPr lang="es-US" sz="2500" baseline="0" dirty="0"/>
                        <a:t>alto costo</a:t>
                      </a:r>
                    </a:p>
                  </a:txBody>
                  <a:tcPr/>
                </a:tc>
                <a:extLst>
                  <a:ext uri="{0D108BD9-81ED-4DB2-BD59-A6C34878D82A}">
                    <a16:rowId xmlns:a16="http://schemas.microsoft.com/office/drawing/2014/main" val="10004"/>
                  </a:ext>
                </a:extLst>
              </a:tr>
            </a:tbl>
          </a:graphicData>
        </a:graphic>
      </p:graphicFrame>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a:t>Podrá tener niveles con importes diferentes</a:t>
            </a:r>
          </a:p>
          <a:p>
            <a:pPr marL="0" lvl="0" indent="0" defTabSz="685800">
              <a:lnSpc>
                <a:spcPct val="100000"/>
              </a:lnSpc>
              <a:spcBef>
                <a:spcPts val="600"/>
              </a:spcBef>
              <a:buNone/>
            </a:pPr>
            <a:endParaRPr lang="en-US" sz="1000" dirty="0"/>
          </a:p>
          <a:p>
            <a:pPr marL="0" lvl="0" indent="0" defTabSz="685800">
              <a:lnSpc>
                <a:spcPct val="100000"/>
              </a:lnSpc>
              <a:spcBef>
                <a:spcPts val="600"/>
              </a:spcBef>
              <a:buNone/>
            </a:pPr>
            <a:r>
              <a:rPr lang="es-US"/>
              <a:t>Ejemplo de estructura de niveles: </a:t>
            </a:r>
          </a:p>
          <a:p>
            <a:pPr marL="265510" lvl="0" indent="-265510" defTabSz="685800">
              <a:lnSpc>
                <a:spcPct val="100000"/>
              </a:lnSpc>
              <a:spcBef>
                <a:spcPts val="600"/>
              </a:spcBef>
            </a:pPr>
            <a:endParaRPr lang="en-US" dirty="0"/>
          </a:p>
          <a:p>
            <a:pPr marL="265510" lvl="0" indent="-265510" defTabSz="685800">
              <a:lnSpc>
                <a:spcPct val="100000"/>
              </a:lnSpc>
              <a:spcBef>
                <a:spcPts val="600"/>
              </a:spcBef>
            </a:pPr>
            <a:endParaRPr lang="en-US" dirty="0"/>
          </a:p>
          <a:p>
            <a:pPr marL="467916" lvl="1" indent="-171450" defTabSz="685800">
              <a:lnSpc>
                <a:spcPct val="100000"/>
              </a:lnSpc>
              <a:spcBef>
                <a:spcPts val="600"/>
              </a:spcBef>
            </a:pPr>
            <a:endParaRPr lang="en-US" dirty="0"/>
          </a:p>
          <a:p>
            <a:pPr marL="265510" lvl="0" indent="-26551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Niveles del Formulario</a:t>
            </a:r>
          </a:p>
        </p:txBody>
      </p:sp>
    </p:spTree>
    <p:extLst>
      <p:ext uri="{BB962C8B-B14F-4D97-AF65-F5344CB8AC3E}">
        <p14:creationId xmlns:p14="http://schemas.microsoft.com/office/powerpoint/2010/main" val="3924411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97275" y="1084727"/>
            <a:ext cx="11927306" cy="5039779"/>
          </a:xfrm>
        </p:spPr>
        <p:txBody>
          <a:bodyPr>
            <a:normAutofit fontScale="92500"/>
          </a:bodyPr>
          <a:lstStyle/>
          <a:p>
            <a:pPr marL="339725" lvl="0" indent="-339725" defTabSz="685800">
              <a:lnSpc>
                <a:spcPct val="100000"/>
              </a:lnSpc>
              <a:spcBef>
                <a:spcPts val="600"/>
              </a:spcBef>
            </a:pPr>
            <a:r>
              <a:rPr lang="es-US" sz="2800" dirty="0"/>
              <a:t>Los planes solo pueden cambiar las categorías y clases al inicio de cada año del plan </a:t>
            </a:r>
          </a:p>
          <a:p>
            <a:pPr marL="690563" lvl="1" indent="-350838" defTabSz="685800">
              <a:lnSpc>
                <a:spcPct val="100000"/>
              </a:lnSpc>
              <a:spcBef>
                <a:spcPts val="600"/>
              </a:spcBef>
            </a:pPr>
            <a:r>
              <a:rPr lang="es-US" sz="2400" dirty="0"/>
              <a:t>Pueden realizar cambios de mantenimiento durante el año</a:t>
            </a:r>
          </a:p>
          <a:p>
            <a:pPr marL="339725" lvl="0" indent="-339725" defTabSz="685800">
              <a:lnSpc>
                <a:spcPct val="100000"/>
              </a:lnSpc>
              <a:spcBef>
                <a:spcPts val="600"/>
              </a:spcBef>
            </a:pPr>
            <a:r>
              <a:rPr lang="es-US" sz="2800" dirty="0"/>
              <a:t>Por lo general, los planes le notifican 30 días antes de los cambios o cuando solicita un resurtido y le proporcionarán un resurtido de un mes.</a:t>
            </a:r>
          </a:p>
          <a:p>
            <a:pPr marL="690563" lvl="1" indent="-350838" defTabSz="685800">
              <a:lnSpc>
                <a:spcPct val="100000"/>
              </a:lnSpc>
              <a:spcBef>
                <a:spcPts val="600"/>
              </a:spcBef>
            </a:pPr>
            <a:r>
              <a:rPr lang="es-US" sz="2400" dirty="0"/>
              <a:t>Usted puede continuar utilizando su medicamento cubierto hasta la finalización del </a:t>
            </a:r>
            <a:br>
              <a:rPr lang="es-US" sz="2400" dirty="0"/>
            </a:br>
            <a:r>
              <a:rPr lang="es-US" sz="2400" dirty="0"/>
              <a:t>año calendario.</a:t>
            </a:r>
          </a:p>
          <a:p>
            <a:pPr marL="690563" lvl="1" indent="-350838" defTabSz="685800">
              <a:lnSpc>
                <a:spcPct val="100000"/>
              </a:lnSpc>
              <a:spcBef>
                <a:spcPts val="600"/>
              </a:spcBef>
            </a:pPr>
            <a:r>
              <a:rPr lang="es-US" sz="2400" dirty="0"/>
              <a:t>Puede solicitar una excepción si otros medicamentos no funcionan</a:t>
            </a:r>
          </a:p>
          <a:p>
            <a:pPr marL="350838" lvl="0" indent="-350838" defTabSz="685800">
              <a:lnSpc>
                <a:spcPct val="100000"/>
              </a:lnSpc>
              <a:spcBef>
                <a:spcPts val="600"/>
              </a:spcBef>
            </a:pPr>
            <a:r>
              <a:rPr lang="es-US" sz="2800" dirty="0"/>
              <a:t>Los planes pueden ser inmediatamente (sin previo aviso y en cualquier momento):</a:t>
            </a:r>
          </a:p>
          <a:p>
            <a:pPr marL="681038" lvl="1" indent="-342900" defTabSz="685800">
              <a:lnSpc>
                <a:spcPct val="100000"/>
              </a:lnSpc>
              <a:spcBef>
                <a:spcPts val="600"/>
              </a:spcBef>
            </a:pPr>
            <a:r>
              <a:rPr lang="es-US" sz="2400" dirty="0"/>
              <a:t>Eliminar los medicamentos de marca y reemplazarlos por nuevos medicamentos genéricos si cumplen con ciertos requisitos</a:t>
            </a:r>
          </a:p>
          <a:p>
            <a:pPr marL="681038" lvl="1" indent="-330200" defTabSz="685800">
              <a:lnSpc>
                <a:spcPct val="100000"/>
              </a:lnSpc>
              <a:spcBef>
                <a:spcPts val="600"/>
              </a:spcBef>
            </a:pPr>
            <a:r>
              <a:rPr lang="es-US" sz="2400" dirty="0"/>
              <a:t>Retirar los medicamentos considerados inseguros por la FDA o retirados del mercado por </a:t>
            </a:r>
            <a:br>
              <a:rPr lang="es-US" sz="2400" dirty="0"/>
            </a:br>
            <a:r>
              <a:rPr lang="es-US" sz="2400" dirty="0"/>
              <a:t>el fabricante.</a:t>
            </a:r>
          </a:p>
        </p:txBody>
      </p:sp>
      <p:sp>
        <p:nvSpPr>
          <p:cNvPr id="4" name="Title 3"/>
          <p:cNvSpPr>
            <a:spLocks noGrp="1"/>
          </p:cNvSpPr>
          <p:nvPr>
            <p:ph type="title"/>
          </p:nvPr>
        </p:nvSpPr>
        <p:spPr/>
        <p:txBody>
          <a:bodyPr/>
          <a:lstStyle/>
          <a:p>
            <a:r>
              <a:rPr lang="es-US"/>
              <a:t>Cambios en el Formulario</a:t>
            </a:r>
          </a:p>
        </p:txBody>
      </p:sp>
    </p:spTree>
    <p:extLst>
      <p:ext uri="{BB962C8B-B14F-4D97-AF65-F5344CB8AC3E}">
        <p14:creationId xmlns:p14="http://schemas.microsoft.com/office/powerpoint/2010/main" val="976380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16224"/>
            <a:ext cx="11053010" cy="5021042"/>
          </a:xfrm>
        </p:spPr>
        <p:txBody>
          <a:bodyPr>
            <a:noAutofit/>
          </a:bodyPr>
          <a:lstStyle/>
          <a:p>
            <a:pPr marL="0" lvl="0" indent="0" defTabSz="685800">
              <a:lnSpc>
                <a:spcPct val="100000"/>
              </a:lnSpc>
              <a:spcBef>
                <a:spcPts val="600"/>
              </a:spcBef>
              <a:buNone/>
            </a:pPr>
            <a:r>
              <a:rPr lang="es-US" sz="2800" dirty="0"/>
              <a:t>Los planes pueden eliminar o cambiar el precio de un medicamento de marca si:</a:t>
            </a:r>
          </a:p>
          <a:p>
            <a:pPr marL="685800" lvl="1" indent="-457200" defTabSz="685800">
              <a:lnSpc>
                <a:spcPct val="100000"/>
              </a:lnSpc>
              <a:spcBef>
                <a:spcPts val="600"/>
              </a:spcBef>
              <a:buFont typeface="Wingdings" panose="05000000000000000000" pitchFamily="2" charset="2"/>
              <a:buChar char="§"/>
            </a:pPr>
            <a:r>
              <a:rPr lang="es-US" dirty="0"/>
              <a:t>El medicamento genérico estuvo disponible en el mercado después de que el plan presentó su formulario inicial.</a:t>
            </a:r>
          </a:p>
          <a:p>
            <a:pPr marL="685800" lvl="1" indent="-457200" defTabSz="685800">
              <a:lnSpc>
                <a:spcPct val="100000"/>
              </a:lnSpc>
              <a:spcBef>
                <a:spcPts val="600"/>
              </a:spcBef>
              <a:buFont typeface="Wingdings" panose="05000000000000000000" pitchFamily="2" charset="2"/>
              <a:buChar char="§"/>
            </a:pPr>
            <a:r>
              <a:rPr lang="es-US" dirty="0"/>
              <a:t>Agrega un medicamento genérico terapéuticamente equivalente al formulario en el mismo nivel o de menor costo y con el mismo o menos criterio restrictivo</a:t>
            </a:r>
          </a:p>
          <a:p>
            <a:pPr marL="685800" lvl="1" indent="-457200" defTabSz="685800">
              <a:lnSpc>
                <a:spcPct val="100000"/>
              </a:lnSpc>
              <a:spcBef>
                <a:spcPts val="600"/>
              </a:spcBef>
              <a:buFont typeface="Wingdings" panose="05000000000000000000" pitchFamily="2" charset="2"/>
              <a:buChar char="§"/>
            </a:pPr>
            <a:r>
              <a:rPr lang="es-US" dirty="0"/>
              <a:t>Notifica a todos los miembros del plan y futuros afiliados de cambio.</a:t>
            </a:r>
          </a:p>
          <a:p>
            <a:pPr marL="685800" lvl="1" indent="-457200" defTabSz="685800">
              <a:lnSpc>
                <a:spcPct val="100000"/>
              </a:lnSpc>
              <a:spcBef>
                <a:spcPts val="600"/>
              </a:spcBef>
              <a:buFont typeface="Wingdings" panose="05000000000000000000" pitchFamily="2" charset="2"/>
              <a:buChar char="§"/>
            </a:pPr>
            <a:r>
              <a:rPr lang="es-US" dirty="0"/>
              <a:t>Proporciona un aviso previo a los Centros de Servicios de Medicare y Medicaid (CMS) y otras entidades. </a:t>
            </a:r>
          </a:p>
          <a:p>
            <a:pPr marL="685800" lvl="1" indent="-457200" defTabSz="685800">
              <a:lnSpc>
                <a:spcPct val="100000"/>
              </a:lnSpc>
              <a:spcBef>
                <a:spcPts val="600"/>
              </a:spcBef>
              <a:buFont typeface="Wingdings" panose="05000000000000000000" pitchFamily="2" charset="2"/>
              <a:buChar char="§"/>
            </a:pPr>
            <a:r>
              <a:rPr lang="es-US" dirty="0"/>
              <a:t>Notifica directamente a los afiliados afectados.</a:t>
            </a:r>
          </a:p>
        </p:txBody>
      </p:sp>
      <p:sp>
        <p:nvSpPr>
          <p:cNvPr id="4" name="Title 3"/>
          <p:cNvSpPr>
            <a:spLocks noGrp="1"/>
          </p:cNvSpPr>
          <p:nvPr>
            <p:ph type="title"/>
          </p:nvPr>
        </p:nvSpPr>
        <p:spPr/>
        <p:txBody>
          <a:bodyPr/>
          <a:lstStyle/>
          <a:p>
            <a:r>
              <a:rPr lang="es-US"/>
              <a:t>Cambios en el Formulario (continuación)</a:t>
            </a:r>
          </a:p>
        </p:txBody>
      </p:sp>
    </p:spTree>
    <p:extLst>
      <p:ext uri="{BB962C8B-B14F-4D97-AF65-F5344CB8AC3E}">
        <p14:creationId xmlns:p14="http://schemas.microsoft.com/office/powerpoint/2010/main" val="1036989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Table 5" descr="La información de las tablas está incluida en las notas del orador." title="Normas que el Plan Usa para Administrar el Acceso a Medicamentos"/>
          <p:cNvGraphicFramePr>
            <a:graphicFrameLocks noGrp="1"/>
          </p:cNvGraphicFramePr>
          <p:nvPr>
            <p:extLst>
              <p:ext uri="{D42A27DB-BD31-4B8C-83A1-F6EECF244321}">
                <p14:modId xmlns:p14="http://schemas.microsoft.com/office/powerpoint/2010/main" val="1925534802"/>
              </p:ext>
            </p:extLst>
          </p:nvPr>
        </p:nvGraphicFramePr>
        <p:xfrm>
          <a:off x="474562" y="1120296"/>
          <a:ext cx="11228815" cy="5155512"/>
        </p:xfrm>
        <a:graphic>
          <a:graphicData uri="http://schemas.openxmlformats.org/drawingml/2006/table">
            <a:tbl>
              <a:tblPr firstRow="1" bandRow="1">
                <a:tableStyleId>{BC89EF96-8CEA-46FF-86C4-4CE0E7609802}</a:tableStyleId>
              </a:tblPr>
              <a:tblGrid>
                <a:gridCol w="2534856">
                  <a:extLst>
                    <a:ext uri="{9D8B030D-6E8A-4147-A177-3AD203B41FA5}">
                      <a16:colId xmlns:a16="http://schemas.microsoft.com/office/drawing/2014/main" val="20000"/>
                    </a:ext>
                  </a:extLst>
                </a:gridCol>
                <a:gridCol w="8693959">
                  <a:extLst>
                    <a:ext uri="{9D8B030D-6E8A-4147-A177-3AD203B41FA5}">
                      <a16:colId xmlns:a16="http://schemas.microsoft.com/office/drawing/2014/main" val="20001"/>
                    </a:ext>
                  </a:extLst>
                </a:gridCol>
              </a:tblGrid>
              <a:tr h="3055410">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s-US" sz="2500" b="1" dirty="0"/>
                        <a:t>Programas de Manejo de Medicamentos (DMP)</a:t>
                      </a:r>
                    </a:p>
                  </a:txBody>
                  <a:tcPr marL="68580" marR="68580" marT="34290" marB="34290"/>
                </a:tc>
                <a:tc>
                  <a:txBody>
                    <a:bodyPr/>
                    <a:lstStyle/>
                    <a:p>
                      <a:pPr marL="233363" indent="-233363" algn="l" defTabSz="685800" rtl="0" eaLnBrk="1" latinLnBrk="0" hangingPunct="1">
                        <a:lnSpc>
                          <a:spcPct val="100000"/>
                        </a:lnSpc>
                        <a:spcBef>
                          <a:spcPts val="600"/>
                        </a:spcBef>
                        <a:spcAft>
                          <a:spcPts val="0"/>
                        </a:spcAft>
                        <a:buFont typeface="Wingdings" pitchFamily="2" charset="2"/>
                        <a:buChar char="§"/>
                        <a:defRPr/>
                      </a:pPr>
                      <a:r>
                        <a:rPr lang="es-US" sz="2100" b="0" baseline="0" dirty="0">
                          <a:solidFill>
                            <a:schemeClr val="tx1"/>
                          </a:solidFill>
                          <a:latin typeface="+mn-lt"/>
                          <a:ea typeface="+mn-ea"/>
                          <a:cs typeface="+mn-cs"/>
                        </a:rPr>
                        <a:t>Si recibe opioides de varios médicos y farmacias, su plan puede hablar con su(s) médico(s) para asegurarse de que necesita estos medicamentos y los está usando de manera segura.</a:t>
                      </a:r>
                    </a:p>
                    <a:p>
                      <a:pPr marL="233363" marR="0" indent="-233363" algn="l" defTabSz="685800" rtl="0" eaLnBrk="1" fontAlgn="auto" latinLnBrk="0" hangingPunct="1">
                        <a:lnSpc>
                          <a:spcPct val="100000"/>
                        </a:lnSpc>
                        <a:spcBef>
                          <a:spcPts val="600"/>
                        </a:spcBef>
                        <a:spcAft>
                          <a:spcPts val="0"/>
                        </a:spcAft>
                        <a:buClrTx/>
                        <a:buSzTx/>
                        <a:buFont typeface="Wingdings" pitchFamily="2" charset="2"/>
                        <a:buChar char="§"/>
                        <a:tabLst/>
                        <a:defRPr/>
                      </a:pPr>
                      <a:r>
                        <a:rPr lang="es-US" sz="2100" b="0" baseline="0" dirty="0">
                          <a:solidFill>
                            <a:schemeClr val="tx1"/>
                          </a:solidFill>
                          <a:latin typeface="+mn-lt"/>
                          <a:ea typeface="+mn-ea"/>
                          <a:cs typeface="+mn-cs"/>
                        </a:rPr>
                        <a:t>Si su plan decide que su uso no es seguro, puede limitar su cobertura de estos medicamentos y colocarlo bajo su DMP. Recibirá una carta por adelantado y una segunda carta de confirmación que incluye el proceso </a:t>
                      </a:r>
                      <a:br>
                        <a:rPr lang="es-US" sz="2100" b="0" baseline="0" dirty="0">
                          <a:solidFill>
                            <a:schemeClr val="tx1"/>
                          </a:solidFill>
                          <a:latin typeface="+mn-lt"/>
                          <a:ea typeface="+mn-ea"/>
                          <a:cs typeface="+mn-cs"/>
                        </a:rPr>
                      </a:br>
                      <a:r>
                        <a:rPr lang="es-US" sz="2100" b="0" baseline="0" dirty="0">
                          <a:solidFill>
                            <a:schemeClr val="tx1"/>
                          </a:solidFill>
                          <a:latin typeface="+mn-lt"/>
                          <a:ea typeface="+mn-ea"/>
                          <a:cs typeface="+mn-cs"/>
                        </a:rPr>
                        <a:t>de apelación.</a:t>
                      </a:r>
                    </a:p>
                    <a:p>
                      <a:pPr marL="233363" indent="-233363" algn="l" defTabSz="685800" rtl="0" eaLnBrk="1" latinLnBrk="0" hangingPunct="1">
                        <a:lnSpc>
                          <a:spcPct val="100000"/>
                        </a:lnSpc>
                        <a:spcBef>
                          <a:spcPts val="600"/>
                        </a:spcBef>
                        <a:spcAft>
                          <a:spcPts val="0"/>
                        </a:spcAft>
                        <a:buFont typeface="Wingdings" pitchFamily="2" charset="2"/>
                        <a:buChar char="§"/>
                        <a:defRPr/>
                      </a:pPr>
                      <a:r>
                        <a:rPr lang="es-US" sz="2100" b="0" baseline="0" dirty="0">
                          <a:solidFill>
                            <a:schemeClr val="tx1"/>
                          </a:solidFill>
                          <a:latin typeface="+mn-lt"/>
                          <a:ea typeface="+mn-ea"/>
                          <a:cs typeface="+mn-cs"/>
                        </a:rPr>
                        <a:t>Si cree que esto es un error, usted o su recetador pueden apelar la decisión.</a:t>
                      </a:r>
                      <a:r>
                        <a:rPr lang="es-US" sz="2100" b="0" baseline="0" dirty="0"/>
                        <a:t> </a:t>
                      </a:r>
                    </a:p>
                  </a:txBody>
                  <a:tcPr marL="68580" marR="68580" marT="34290" marB="34290"/>
                </a:tc>
                <a:extLst>
                  <a:ext uri="{0D108BD9-81ED-4DB2-BD59-A6C34878D82A}">
                    <a16:rowId xmlns:a16="http://schemas.microsoft.com/office/drawing/2014/main" val="10000"/>
                  </a:ext>
                </a:extLst>
              </a:tr>
              <a:tr h="2100102">
                <a:tc>
                  <a:txBody>
                    <a:bodyPr/>
                    <a:lstStyle/>
                    <a:p>
                      <a:pPr marL="0" marR="0" lvl="2" indent="0" algn="l" defTabSz="914400" rtl="0" eaLnBrk="1" fontAlgn="auto" latinLnBrk="0" hangingPunct="1">
                        <a:lnSpc>
                          <a:spcPct val="100000"/>
                        </a:lnSpc>
                        <a:spcBef>
                          <a:spcPts val="600"/>
                        </a:spcBef>
                        <a:spcAft>
                          <a:spcPts val="0"/>
                        </a:spcAft>
                        <a:buClrTx/>
                        <a:buSzTx/>
                        <a:buFontTx/>
                        <a:buNone/>
                        <a:tabLst/>
                        <a:defRPr/>
                      </a:pPr>
                      <a:r>
                        <a:rPr lang="es-US" sz="2500" b="1" dirty="0"/>
                        <a:t>Revisiones de Seguridad en la Farmacia</a:t>
                      </a:r>
                    </a:p>
                  </a:txBody>
                  <a:tcPr marL="68580" marR="68580" marT="34290" marB="34290"/>
                </a:tc>
                <a:tc>
                  <a:txBody>
                    <a:bodyPr/>
                    <a:lstStyle/>
                    <a:p>
                      <a:pPr marL="233363" indent="-233363" algn="l" defTabSz="685800" rtl="0" eaLnBrk="1" latinLnBrk="0" hangingPunct="1">
                        <a:lnSpc>
                          <a:spcPct val="100000"/>
                        </a:lnSpc>
                        <a:spcBef>
                          <a:spcPts val="600"/>
                        </a:spcBef>
                        <a:spcAft>
                          <a:spcPts val="0"/>
                        </a:spcAft>
                        <a:buFont typeface="Wingdings" pitchFamily="2" charset="2"/>
                        <a:buChar char="§"/>
                        <a:defRPr/>
                      </a:pPr>
                      <a:r>
                        <a:rPr lang="es-US" sz="2100" b="0" dirty="0">
                          <a:solidFill>
                            <a:schemeClr val="tx1"/>
                          </a:solidFill>
                          <a:latin typeface="+mn-lt"/>
                          <a:ea typeface="+mn-ea"/>
                          <a:cs typeface="+mn-cs"/>
                        </a:rPr>
                        <a:t>Se dispara una alerta en la farmacia por cantidades potencialmente peligrosas, uso de opioides con benzodiazepinas o nuevo uso de opioides. </a:t>
                      </a:r>
                    </a:p>
                    <a:p>
                      <a:pPr marL="233363" indent="-233363" algn="l" defTabSz="685800" rtl="0" eaLnBrk="1" latinLnBrk="0" hangingPunct="1">
                        <a:lnSpc>
                          <a:spcPct val="100000"/>
                        </a:lnSpc>
                        <a:spcBef>
                          <a:spcPts val="600"/>
                        </a:spcBef>
                        <a:spcAft>
                          <a:spcPts val="0"/>
                        </a:spcAft>
                        <a:buFont typeface="Wingdings" pitchFamily="2" charset="2"/>
                        <a:buChar char="§"/>
                        <a:defRPr/>
                      </a:pPr>
                      <a:r>
                        <a:rPr lang="es-US" sz="2100" dirty="0">
                          <a:solidFill>
                            <a:schemeClr val="tx1"/>
                          </a:solidFill>
                          <a:latin typeface="+mn-lt"/>
                          <a:ea typeface="+mn-ea"/>
                          <a:cs typeface="+mn-cs"/>
                        </a:rPr>
                        <a:t>Si su farmacia no puede surtir una receta, el farmacéutico le entregará una notificación en la que explica que usted o su médico puede ponerse en contacto con el plan para solicitar una determinación de cobertura </a:t>
                      </a:r>
                    </a:p>
                  </a:txBody>
                  <a:tcPr marL="68580" marR="68580" marT="34290" marB="34290"/>
                </a:tc>
                <a:extLst>
                  <a:ext uri="{0D108BD9-81ED-4DB2-BD59-A6C34878D82A}">
                    <a16:rowId xmlns:a16="http://schemas.microsoft.com/office/drawing/2014/main" val="10001"/>
                  </a:ext>
                </a:extLst>
              </a:tr>
            </a:tbl>
          </a:graphicData>
        </a:graphic>
      </p:graphicFrame>
      <p:sp>
        <p:nvSpPr>
          <p:cNvPr id="4" name="Title 3"/>
          <p:cNvSpPr>
            <a:spLocks noGrp="1"/>
          </p:cNvSpPr>
          <p:nvPr>
            <p:ph type="title"/>
          </p:nvPr>
        </p:nvSpPr>
        <p:spPr/>
        <p:txBody>
          <a:bodyPr/>
          <a:lstStyle/>
          <a:p>
            <a:r>
              <a:rPr lang="es-US"/>
              <a:t>Cómo Manejan los Planes el Uso Inseguro de Opioides </a:t>
            </a:r>
          </a:p>
        </p:txBody>
      </p:sp>
    </p:spTree>
    <p:extLst>
      <p:ext uri="{BB962C8B-B14F-4D97-AF65-F5344CB8AC3E}">
        <p14:creationId xmlns:p14="http://schemas.microsoft.com/office/powerpoint/2010/main" val="1364898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344906" y="1182004"/>
            <a:ext cx="11317705" cy="5021042"/>
          </a:xfrm>
        </p:spPr>
        <p:txBody>
          <a:bodyPr>
            <a:normAutofit fontScale="92500"/>
          </a:bodyPr>
          <a:lstStyle/>
          <a:p>
            <a:pPr marL="339725" lvl="0" indent="-339725" defTabSz="685800">
              <a:lnSpc>
                <a:spcPct val="110000"/>
              </a:lnSpc>
              <a:spcBef>
                <a:spcPts val="600"/>
              </a:spcBef>
            </a:pPr>
            <a:r>
              <a:rPr lang="es-US" sz="2800" dirty="0"/>
              <a:t>Los planes de Medicare deben: </a:t>
            </a:r>
          </a:p>
          <a:p>
            <a:pPr marL="574675" lvl="1" indent="-346075" defTabSz="685800">
              <a:lnSpc>
                <a:spcPct val="110000"/>
              </a:lnSpc>
              <a:spcBef>
                <a:spcPts val="600"/>
              </a:spcBef>
            </a:pPr>
            <a:r>
              <a:rPr lang="es-US" sz="2400" dirty="0"/>
              <a:t>Rechazar o solicitar a un administrador de beneficios de farmacia que rechace un reclamo de farmacia para un medicamento de la Parte D que esté recetado por una persona en la "Lista de exclusión" (por ejemplo, ciertas personas y entidades que actualmente están revocadas del Programa de Medicare)</a:t>
            </a:r>
          </a:p>
          <a:p>
            <a:pPr marL="574675" lvl="1" indent="-346075" defTabSz="685800">
              <a:lnSpc>
                <a:spcPct val="110000"/>
              </a:lnSpc>
              <a:spcBef>
                <a:spcPts val="600"/>
              </a:spcBef>
            </a:pPr>
            <a:r>
              <a:rPr lang="es-US" sz="2400" dirty="0"/>
              <a:t>Rechazar el pago de un servicio o artículo si el proveedor que presenta el reclamo está en la "Lista de exclusión"</a:t>
            </a:r>
          </a:p>
          <a:p>
            <a:pPr marL="372269" lvl="0" indent="-346075" defTabSz="685800">
              <a:lnSpc>
                <a:spcPct val="110000"/>
              </a:lnSpc>
              <a:spcBef>
                <a:spcPts val="600"/>
              </a:spcBef>
            </a:pPr>
            <a:r>
              <a:rPr lang="es-US" sz="2800" dirty="0"/>
              <a:t>Los CMS crearon el requisito de la Lista de exclusión para reemplazar los requisitos de inscripción del médico de los planes de Medicare </a:t>
            </a:r>
            <a:r>
              <a:rPr lang="es-US" sz="2800" dirty="0" err="1"/>
              <a:t>Advantage</a:t>
            </a:r>
            <a:r>
              <a:rPr lang="es-US" sz="2800" dirty="0"/>
              <a:t> y de la Parte D, asegurar la seguridad del paciente y proteger los Fondos Fiduciarios contra los médicos que recetan y los proveedores fraudulentos.</a:t>
            </a:r>
          </a:p>
          <a:p>
            <a:endParaRPr lang="en-US" dirty="0"/>
          </a:p>
        </p:txBody>
      </p:sp>
      <p:sp>
        <p:nvSpPr>
          <p:cNvPr id="4" name="Title 3"/>
          <p:cNvSpPr>
            <a:spLocks noGrp="1"/>
          </p:cNvSpPr>
          <p:nvPr>
            <p:ph type="title"/>
          </p:nvPr>
        </p:nvSpPr>
        <p:spPr/>
        <p:txBody>
          <a:bodyPr/>
          <a:lstStyle/>
          <a:p>
            <a:r>
              <a:rPr lang="es-US"/>
              <a:t>Requisitos para Planes de Medicare</a:t>
            </a:r>
          </a:p>
        </p:txBody>
      </p:sp>
    </p:spTree>
    <p:extLst>
      <p:ext uri="{BB962C8B-B14F-4D97-AF65-F5344CB8AC3E}">
        <p14:creationId xmlns:p14="http://schemas.microsoft.com/office/powerpoint/2010/main" val="167856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065274"/>
            <a:ext cx="11053010" cy="5291076"/>
          </a:xfrm>
        </p:spPr>
        <p:txBody>
          <a:bodyPr>
            <a:normAutofit fontScale="92500" lnSpcReduction="10000"/>
          </a:bodyPr>
          <a:lstStyle/>
          <a:p>
            <a:pPr marL="265510" lvl="0" indent="-265510" defTabSz="685800">
              <a:lnSpc>
                <a:spcPct val="120000"/>
              </a:lnSpc>
              <a:spcBef>
                <a:spcPts val="600"/>
              </a:spcBef>
            </a:pPr>
            <a:r>
              <a:rPr lang="es-US" sz="2400" dirty="0"/>
              <a:t>Los proveedores recibirán un correo electrónico o una carta de los Contratistas Administrativos de Medicare (MAC) proveniente de los CMS antes de incorporarlos a </a:t>
            </a:r>
            <a:br>
              <a:rPr lang="es-US" sz="2400" dirty="0"/>
            </a:br>
            <a:r>
              <a:rPr lang="es-US" sz="2400" dirty="0"/>
              <a:t>la Lista de exclusión</a:t>
            </a:r>
          </a:p>
          <a:p>
            <a:pPr marL="493713" lvl="1" indent="-207963" defTabSz="685800">
              <a:lnSpc>
                <a:spcPct val="120000"/>
              </a:lnSpc>
              <a:spcBef>
                <a:spcPts val="600"/>
              </a:spcBef>
            </a:pPr>
            <a:r>
              <a:rPr lang="es-US" sz="2000" dirty="0"/>
              <a:t>Los avisos explican el motivo, la fecha de entrada en vigor y los derechos de apelación</a:t>
            </a:r>
          </a:p>
          <a:p>
            <a:pPr marL="265510" lvl="0" indent="-265510" defTabSz="685800">
              <a:lnSpc>
                <a:spcPct val="120000"/>
              </a:lnSpc>
              <a:spcBef>
                <a:spcPts val="600"/>
              </a:spcBef>
            </a:pPr>
            <a:r>
              <a:rPr lang="es-US" sz="2400" dirty="0"/>
              <a:t>Una lista de exclusión con actualizaciones posteriores</a:t>
            </a:r>
          </a:p>
          <a:p>
            <a:pPr marL="467916" lvl="1" indent="-171450" defTabSz="685800">
              <a:lnSpc>
                <a:spcPct val="120000"/>
              </a:lnSpc>
              <a:spcBef>
                <a:spcPts val="600"/>
              </a:spcBef>
            </a:pPr>
            <a:r>
              <a:rPr lang="es-US" sz="2000" dirty="0"/>
              <a:t>Lista inicial publicada el 1 de enero de 2019</a:t>
            </a:r>
          </a:p>
          <a:p>
            <a:pPr marL="467916" lvl="1" indent="-171450" defTabSz="685800">
              <a:lnSpc>
                <a:spcPct val="120000"/>
              </a:lnSpc>
              <a:spcBef>
                <a:spcPts val="600"/>
              </a:spcBef>
            </a:pPr>
            <a:r>
              <a:rPr lang="es-US" sz="2000" dirty="0"/>
              <a:t>Actualizaciones realizadas cada 30 días (1er día hábil de cada mes)</a:t>
            </a:r>
          </a:p>
          <a:p>
            <a:pPr marL="467916" lvl="1" indent="-171450" defTabSz="685800">
              <a:lnSpc>
                <a:spcPct val="120000"/>
              </a:lnSpc>
              <a:spcBef>
                <a:spcPts val="600"/>
              </a:spcBef>
            </a:pPr>
            <a:r>
              <a:rPr lang="es-US" sz="2000" dirty="0"/>
              <a:t>Visite </a:t>
            </a:r>
            <a:r>
              <a:rPr lang="es-US" sz="2000" dirty="0">
                <a:hlinkClick r:id="rId3"/>
              </a:rPr>
              <a:t>CMS.gov/Medicare/</a:t>
            </a:r>
            <a:r>
              <a:rPr lang="es-US" sz="2000" dirty="0" err="1">
                <a:hlinkClick r:id="rId3"/>
              </a:rPr>
              <a:t>Provider</a:t>
            </a:r>
            <a:r>
              <a:rPr lang="es-US" sz="2000" dirty="0">
                <a:hlinkClick r:id="rId3"/>
              </a:rPr>
              <a:t>-</a:t>
            </a:r>
            <a:r>
              <a:rPr lang="es-US" sz="2000" dirty="0" err="1">
                <a:hlinkClick r:id="rId3"/>
              </a:rPr>
              <a:t>Enrollment</a:t>
            </a:r>
            <a:r>
              <a:rPr lang="es-US" sz="2000" dirty="0">
                <a:hlinkClick r:id="rId3"/>
              </a:rPr>
              <a:t>-and-</a:t>
            </a:r>
            <a:r>
              <a:rPr lang="es-US" sz="2000" dirty="0" err="1">
                <a:hlinkClick r:id="rId3"/>
              </a:rPr>
              <a:t>Certification</a:t>
            </a:r>
            <a:r>
              <a:rPr lang="es-US" sz="2000" dirty="0">
                <a:hlinkClick r:id="rId3"/>
              </a:rPr>
              <a:t>/</a:t>
            </a:r>
            <a:r>
              <a:rPr lang="es-US" sz="2000" dirty="0" err="1">
                <a:hlinkClick r:id="rId3"/>
              </a:rPr>
              <a:t>MedicareProviderSupEnroll</a:t>
            </a:r>
            <a:r>
              <a:rPr lang="es-US" sz="2000" dirty="0">
                <a:hlinkClick r:id="rId3"/>
              </a:rPr>
              <a:t>/PreclusionList.html</a:t>
            </a:r>
            <a:r>
              <a:rPr lang="es-US" sz="2000" dirty="0"/>
              <a:t> para los recursos de la Lista de exclusión.</a:t>
            </a:r>
          </a:p>
          <a:p>
            <a:pPr marL="265510" lvl="0" indent="-265510" defTabSz="685800">
              <a:lnSpc>
                <a:spcPct val="120000"/>
              </a:lnSpc>
              <a:spcBef>
                <a:spcPts val="600"/>
              </a:spcBef>
            </a:pPr>
            <a:r>
              <a:rPr lang="es-US" sz="2400" dirty="0"/>
              <a:t>Los planes de salud de Medicare y los planes de la Parte D deben:</a:t>
            </a:r>
          </a:p>
          <a:p>
            <a:pPr marL="467916" lvl="1" indent="-171450" defTabSz="685800">
              <a:lnSpc>
                <a:spcPct val="120000"/>
              </a:lnSpc>
              <a:spcBef>
                <a:spcPts val="600"/>
              </a:spcBef>
            </a:pPr>
            <a:r>
              <a:rPr lang="es-US" sz="2000" dirty="0"/>
              <a:t>Elimine a los proveedores y farmacias contratados en la lista de sus redes </a:t>
            </a:r>
          </a:p>
          <a:p>
            <a:pPr marL="467916" lvl="1" indent="-171450" defTabSz="685800">
              <a:lnSpc>
                <a:spcPct val="120000"/>
              </a:lnSpc>
              <a:spcBef>
                <a:spcPts val="600"/>
              </a:spcBef>
            </a:pPr>
            <a:r>
              <a:rPr lang="es-US" sz="2000" dirty="0"/>
              <a:t>Notificar a los afiliados que recibieron atención en los últimos 12 meses de un proveedor contratado o una receta de un proveedor que esté incluido en la lista</a:t>
            </a:r>
          </a:p>
          <a:p>
            <a:endParaRPr lang="en-US" dirty="0"/>
          </a:p>
        </p:txBody>
      </p:sp>
      <p:sp>
        <p:nvSpPr>
          <p:cNvPr id="4" name="Title 3"/>
          <p:cNvSpPr>
            <a:spLocks noGrp="1"/>
          </p:cNvSpPr>
          <p:nvPr>
            <p:ph type="title"/>
          </p:nvPr>
        </p:nvSpPr>
        <p:spPr/>
        <p:txBody>
          <a:bodyPr/>
          <a:lstStyle/>
          <a:p>
            <a:r>
              <a:rPr lang="es-US"/>
              <a:t>La Lista de Exclusión</a:t>
            </a:r>
          </a:p>
        </p:txBody>
      </p:sp>
    </p:spTree>
    <p:extLst>
      <p:ext uri="{BB962C8B-B14F-4D97-AF65-F5344CB8AC3E}">
        <p14:creationId xmlns:p14="http://schemas.microsoft.com/office/powerpoint/2010/main" val="3469558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344906" y="1128306"/>
            <a:ext cx="11582400" cy="5254356"/>
          </a:xfrm>
        </p:spPr>
        <p:txBody>
          <a:bodyPr>
            <a:normAutofit fontScale="92500" lnSpcReduction="10000"/>
          </a:bodyPr>
          <a:lstStyle/>
          <a:p>
            <a:pPr marL="0" lvl="0" indent="0" defTabSz="685800">
              <a:lnSpc>
                <a:spcPct val="100000"/>
              </a:lnSpc>
              <a:spcBef>
                <a:spcPts val="600"/>
              </a:spcBef>
              <a:buNone/>
            </a:pPr>
            <a:r>
              <a:rPr lang="es-US" sz="3000" dirty="0"/>
              <a:t>Los CMS recomiendan que los planes de medicamentos de Medicare: </a:t>
            </a:r>
          </a:p>
          <a:p>
            <a:pPr marL="639366" lvl="1" indent="-342900" defTabSz="685800">
              <a:lnSpc>
                <a:spcPct val="100000"/>
              </a:lnSpc>
              <a:spcBef>
                <a:spcPts val="600"/>
              </a:spcBef>
              <a:buFont typeface="Wingdings" panose="05000000000000000000" pitchFamily="2" charset="2"/>
              <a:buChar char="§"/>
            </a:pPr>
            <a:r>
              <a:rPr lang="es-US" dirty="0"/>
              <a:t>Proporcionar a los afiliados de Medicare un aviso con 60 días de anticipación antes de que se rechace el pago o se rechacen los reclamos de la farmacia</a:t>
            </a:r>
          </a:p>
          <a:p>
            <a:pPr marL="639366" lvl="1" indent="-342900" defTabSz="685800">
              <a:lnSpc>
                <a:spcPct val="100000"/>
              </a:lnSpc>
              <a:spcBef>
                <a:spcPts val="600"/>
              </a:spcBef>
              <a:buFont typeface="Wingdings" panose="05000000000000000000" pitchFamily="2" charset="2"/>
              <a:buChar char="§"/>
            </a:pPr>
            <a:r>
              <a:rPr lang="es-US" dirty="0"/>
              <a:t>Comenzar las denegaciones de los pagos y rechazos de los reclamos para aquellos que se encuentren en la Lista de Exclusión</a:t>
            </a:r>
          </a:p>
          <a:p>
            <a:pPr marL="976313" lvl="2" indent="-234950" defTabSz="685800">
              <a:lnSpc>
                <a:spcPct val="100000"/>
              </a:lnSpc>
              <a:spcBef>
                <a:spcPts val="600"/>
              </a:spcBef>
              <a:buSzPct val="100000"/>
            </a:pPr>
            <a:r>
              <a:rPr lang="es-US" dirty="0"/>
              <a:t>Permite 30 días para que los planes revisen la lista y notifiquen a los afiliados de Medicare, pero a más tardar 30 días después de la publicación de la lista y 60 días adicionales para que las personas con Medicare se preparen</a:t>
            </a:r>
          </a:p>
          <a:p>
            <a:pPr marL="639366" lvl="1" indent="-342900" defTabSz="685800">
              <a:lnSpc>
                <a:spcPct val="100000"/>
              </a:lnSpc>
              <a:spcBef>
                <a:spcPts val="600"/>
              </a:spcBef>
              <a:buFont typeface="Wingdings" panose="05000000000000000000" pitchFamily="2" charset="2"/>
              <a:buChar char="§"/>
            </a:pPr>
            <a:r>
              <a:rPr lang="es-US" dirty="0"/>
              <a:t>No reembolsar ni hacer pagos por reclamos (por ejemplo, por artículos o servicios cubiertos) o recetas relacionadas con cualquier proveedor incluido en la Lista de exclusión para las fechas de servicio antes o después de la fecha vigente de inclusión en la lista (incluye circunstancias de atención de emergencia o de urgencia)</a:t>
            </a:r>
          </a:p>
          <a:p>
            <a:pPr>
              <a:lnSpc>
                <a:spcPct val="100000"/>
              </a:lnSpc>
            </a:pPr>
            <a:endParaRPr lang="en-US" dirty="0"/>
          </a:p>
        </p:txBody>
      </p:sp>
      <p:sp>
        <p:nvSpPr>
          <p:cNvPr id="4" name="Title 3"/>
          <p:cNvSpPr>
            <a:spLocks noGrp="1"/>
          </p:cNvSpPr>
          <p:nvPr>
            <p:ph type="title"/>
          </p:nvPr>
        </p:nvSpPr>
        <p:spPr/>
        <p:txBody>
          <a:bodyPr/>
          <a:lstStyle/>
          <a:p>
            <a:r>
              <a:rPr lang="es-US"/>
              <a:t>La Lista de Exclusión: aviso del beneficiario</a:t>
            </a:r>
          </a:p>
        </p:txBody>
      </p:sp>
    </p:spTree>
    <p:extLst>
      <p:ext uri="{BB962C8B-B14F-4D97-AF65-F5344CB8AC3E}">
        <p14:creationId xmlns:p14="http://schemas.microsoft.com/office/powerpoint/2010/main" val="2743590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Autofit/>
          </a:bodyPr>
          <a:lstStyle/>
          <a:p>
            <a:pPr marL="0" lvl="0" indent="0" defTabSz="685800">
              <a:lnSpc>
                <a:spcPct val="120000"/>
              </a:lnSpc>
              <a:spcBef>
                <a:spcPts val="600"/>
              </a:spcBef>
              <a:buNone/>
            </a:pPr>
            <a:r>
              <a:rPr lang="es-US" sz="3000" dirty="0"/>
              <a:t>Conozca la ley de precios más bajos:</a:t>
            </a:r>
          </a:p>
          <a:p>
            <a:pPr marL="753666" lvl="1" indent="-457200" defTabSz="685800">
              <a:lnSpc>
                <a:spcPct val="100000"/>
              </a:lnSpc>
              <a:spcBef>
                <a:spcPts val="600"/>
              </a:spcBef>
              <a:buFont typeface="Wingdings" panose="05000000000000000000" pitchFamily="2" charset="2"/>
              <a:buChar char="§"/>
            </a:pPr>
            <a:r>
              <a:rPr lang="es-US" sz="2600" dirty="0"/>
              <a:t>Prohíbe que la cobertura de medicamentos de Medicare restrinja o penalice a una farmacia por revelar información sobre precios a un afiliado.</a:t>
            </a:r>
          </a:p>
          <a:p>
            <a:pPr marL="753666" lvl="1" indent="-457200" defTabSz="685800">
              <a:lnSpc>
                <a:spcPct val="100000"/>
              </a:lnSpc>
              <a:spcBef>
                <a:spcPts val="600"/>
              </a:spcBef>
              <a:buFont typeface="Wingdings" panose="05000000000000000000" pitchFamily="2" charset="2"/>
              <a:buChar char="§"/>
            </a:pPr>
            <a:r>
              <a:rPr lang="es-US" sz="2600" dirty="0"/>
              <a:t>Permite a las farmacias revelar la diferencia entre el precio negociado y </a:t>
            </a:r>
            <a:br>
              <a:rPr lang="es-US" sz="2600" dirty="0"/>
            </a:br>
            <a:r>
              <a:rPr lang="es-US" sz="2600" dirty="0"/>
              <a:t>un precio más bajo disponible sin utilizar ninguna cobertura de seguro </a:t>
            </a:r>
            <a:br>
              <a:rPr lang="es-US" sz="2600" dirty="0"/>
            </a:br>
            <a:r>
              <a:rPr lang="es-US" sz="2600" dirty="0"/>
              <a:t>de salud</a:t>
            </a:r>
          </a:p>
          <a:p>
            <a:pPr marL="753666" lvl="1" indent="-457200" defTabSz="685800">
              <a:lnSpc>
                <a:spcPct val="100000"/>
              </a:lnSpc>
              <a:spcBef>
                <a:spcPts val="600"/>
              </a:spcBef>
              <a:buFont typeface="Wingdings" panose="05000000000000000000" pitchFamily="2" charset="2"/>
              <a:buChar char="§"/>
            </a:pPr>
            <a:r>
              <a:rPr lang="es-US" sz="2600" dirty="0"/>
              <a:t>El requisito legar aplica a los años del plan a partir del 1 de enero de 2020 o después de esta fecha</a:t>
            </a:r>
          </a:p>
          <a:p>
            <a:pPr marL="753666" lvl="1" indent="-457200" defTabSz="685800">
              <a:lnSpc>
                <a:spcPct val="100000"/>
              </a:lnSpc>
              <a:spcBef>
                <a:spcPts val="600"/>
              </a:spcBef>
              <a:buFont typeface="Wingdings" panose="05000000000000000000" pitchFamily="2" charset="2"/>
              <a:buChar char="§"/>
            </a:pPr>
            <a:r>
              <a:rPr lang="es-US" sz="2600" dirty="0"/>
              <a:t>Los afiliados pueden elegir pagar en efectivo en la farmacia y presentar un reclamo al plan para el reembolso y el conteo </a:t>
            </a:r>
            <a:r>
              <a:rPr lang="es-US" sz="2600" dirty="0" err="1"/>
              <a:t>TrOOP</a:t>
            </a:r>
            <a:endParaRPr lang="es-US" sz="2600" dirty="0"/>
          </a:p>
          <a:p>
            <a:endParaRPr lang="en-US" dirty="0"/>
          </a:p>
        </p:txBody>
      </p:sp>
      <p:sp>
        <p:nvSpPr>
          <p:cNvPr id="4" name="Title 3"/>
          <p:cNvSpPr>
            <a:spLocks noGrp="1"/>
          </p:cNvSpPr>
          <p:nvPr>
            <p:ph type="title"/>
          </p:nvPr>
        </p:nvSpPr>
        <p:spPr/>
        <p:txBody>
          <a:bodyPr/>
          <a:lstStyle/>
          <a:p>
            <a:r>
              <a:rPr lang="es-US"/>
              <a:t>Eliminación de las Cláusulas de Restricción</a:t>
            </a:r>
          </a:p>
        </p:txBody>
      </p:sp>
    </p:spTree>
    <p:extLst>
      <p:ext uri="{BB962C8B-B14F-4D97-AF65-F5344CB8AC3E}">
        <p14:creationId xmlns:p14="http://schemas.microsoft.com/office/powerpoint/2010/main" val="4284717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rmacéutico hablando con un paciente" title="Farmacéutico hablando con un paciente"/>
          <p:cNvPicPr>
            <a:picLocks noChangeAspect="1"/>
          </p:cNvPicPr>
          <p:nvPr/>
        </p:nvPicPr>
        <p:blipFill rotWithShape="1">
          <a:blip r:embed="rId3">
            <a:extLst>
              <a:ext uri="{28A0092B-C50C-407E-A947-70E740481C1C}">
                <a14:useLocalDpi xmlns:a14="http://schemas.microsoft.com/office/drawing/2010/main" val="0"/>
              </a:ext>
            </a:extLst>
          </a:blip>
          <a:srcRect l="6816"/>
          <a:stretch/>
        </p:blipFill>
        <p:spPr>
          <a:xfrm>
            <a:off x="464022" y="2496412"/>
            <a:ext cx="3708211" cy="2652972"/>
          </a:xfrm>
          <a:prstGeom prst="rect">
            <a:avLst/>
          </a:prstGeom>
        </p:spPr>
      </p:pic>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4380935" y="636092"/>
            <a:ext cx="7500043" cy="5021042"/>
          </a:xfrm>
        </p:spPr>
        <p:txBody>
          <a:bodyPr/>
          <a:lstStyle/>
          <a:p>
            <a:pPr marL="0" lvl="0" indent="0" defTabSz="685800">
              <a:lnSpc>
                <a:spcPct val="100000"/>
              </a:lnSpc>
              <a:spcBef>
                <a:spcPts val="600"/>
              </a:spcBef>
              <a:buNone/>
            </a:pPr>
            <a:endParaRPr lang="en-US" dirty="0"/>
          </a:p>
          <a:p>
            <a:pPr marL="0" lvl="0" indent="0" defTabSz="685800">
              <a:lnSpc>
                <a:spcPct val="100000"/>
              </a:lnSpc>
              <a:spcBef>
                <a:spcPts val="600"/>
              </a:spcBef>
              <a:buNone/>
            </a:pPr>
            <a:endParaRPr lang="en-US" dirty="0"/>
          </a:p>
          <a:p>
            <a:pPr marL="0" lvl="0" indent="0" defTabSz="685800">
              <a:lnSpc>
                <a:spcPct val="100000"/>
              </a:lnSpc>
              <a:spcBef>
                <a:spcPts val="600"/>
              </a:spcBef>
              <a:buNone/>
            </a:pPr>
            <a:endParaRPr lang="en-US" dirty="0"/>
          </a:p>
          <a:p>
            <a:pPr marL="339725" lvl="1" indent="-331788" defTabSz="685800">
              <a:lnSpc>
                <a:spcPct val="100000"/>
              </a:lnSpc>
              <a:spcBef>
                <a:spcPts val="600"/>
              </a:spcBef>
              <a:buFont typeface="Wingdings" panose="05000000000000000000" pitchFamily="2" charset="2"/>
              <a:buChar char="§"/>
            </a:pPr>
            <a:r>
              <a:rPr lang="es-US" dirty="0"/>
              <a:t>Cómo funcionan sus medicamentos</a:t>
            </a:r>
          </a:p>
          <a:p>
            <a:pPr marL="339725" lvl="1" indent="-331788" defTabSz="685800">
              <a:lnSpc>
                <a:spcPct val="100000"/>
              </a:lnSpc>
              <a:spcBef>
                <a:spcPts val="600"/>
              </a:spcBef>
              <a:buFont typeface="Wingdings" panose="05000000000000000000" pitchFamily="2" charset="2"/>
              <a:buChar char="§"/>
            </a:pPr>
            <a:r>
              <a:rPr lang="es-US" dirty="0"/>
              <a:t>Si sus medicamentos tienen efectos secundarios</a:t>
            </a:r>
          </a:p>
          <a:p>
            <a:pPr marL="339725" lvl="1" indent="-331788" defTabSz="685800">
              <a:lnSpc>
                <a:spcPct val="100000"/>
              </a:lnSpc>
              <a:spcBef>
                <a:spcPts val="600"/>
              </a:spcBef>
              <a:buFont typeface="Wingdings" panose="05000000000000000000" pitchFamily="2" charset="2"/>
              <a:buChar char="§"/>
            </a:pPr>
            <a:r>
              <a:rPr lang="es-US" dirty="0"/>
              <a:t>Si pudiera haber interacciones entre los distintos medicamentos que toma</a:t>
            </a:r>
          </a:p>
          <a:p>
            <a:pPr marL="339725" lvl="1" indent="-331788" defTabSz="685800">
              <a:lnSpc>
                <a:spcPct val="100000"/>
              </a:lnSpc>
              <a:spcBef>
                <a:spcPts val="600"/>
              </a:spcBef>
              <a:buFont typeface="Wingdings" panose="05000000000000000000" pitchFamily="2" charset="2"/>
              <a:buChar char="§"/>
            </a:pPr>
            <a:r>
              <a:rPr lang="es-US" dirty="0"/>
              <a:t>Si puede disminuir sus costos</a:t>
            </a:r>
          </a:p>
          <a:p>
            <a:pPr marL="339725" lvl="1" indent="-331788" defTabSz="685800">
              <a:lnSpc>
                <a:spcPct val="100000"/>
              </a:lnSpc>
              <a:spcBef>
                <a:spcPts val="600"/>
              </a:spcBef>
              <a:buFont typeface="Wingdings" panose="05000000000000000000" pitchFamily="2" charset="2"/>
              <a:buChar char="§"/>
            </a:pPr>
            <a:r>
              <a:rPr lang="es-US" dirty="0"/>
              <a:t>Otros problemas que pueda tener</a:t>
            </a:r>
          </a:p>
          <a:p>
            <a:pPr marL="228600" lvl="1" indent="0" defTabSz="685800">
              <a:lnSpc>
                <a:spcPct val="100000"/>
              </a:lnSpc>
              <a:spcBef>
                <a:spcPts val="600"/>
              </a:spcBef>
              <a:buNone/>
            </a:pPr>
            <a:endParaRPr lang="en-US" sz="2400" dirty="0"/>
          </a:p>
          <a:p>
            <a:endParaRPr lang="en-US" dirty="0"/>
          </a:p>
        </p:txBody>
      </p:sp>
      <p:sp>
        <p:nvSpPr>
          <p:cNvPr id="7" name="Content Placeholder 4"/>
          <p:cNvSpPr txBox="1">
            <a:spLocks/>
          </p:cNvSpPr>
          <p:nvPr/>
        </p:nvSpPr>
        <p:spPr>
          <a:xfrm>
            <a:off x="344906" y="1258656"/>
            <a:ext cx="10600598" cy="5021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s-US" sz="2800" dirty="0"/>
              <a:t>Un farmacéutico u otro proveedor de la salud realiza una revisión completa de todos sus medicamentos y comenta con usted lo siguiente:</a:t>
            </a:r>
          </a:p>
        </p:txBody>
      </p:sp>
      <p:sp>
        <p:nvSpPr>
          <p:cNvPr id="4" name="Title 3"/>
          <p:cNvSpPr>
            <a:spLocks noGrp="1"/>
          </p:cNvSpPr>
          <p:nvPr>
            <p:ph type="title"/>
          </p:nvPr>
        </p:nvSpPr>
        <p:spPr/>
        <p:txBody>
          <a:bodyPr/>
          <a:lstStyle/>
          <a:p>
            <a:r>
              <a:rPr lang="es-US"/>
              <a:t>Administración de Terapia de Medicamentos (MTM)</a:t>
            </a:r>
          </a:p>
        </p:txBody>
      </p:sp>
    </p:spTree>
    <p:extLst>
      <p:ext uri="{BB962C8B-B14F-4D97-AF65-F5344CB8AC3E}">
        <p14:creationId xmlns:p14="http://schemas.microsoft.com/office/powerpoint/2010/main" val="3840886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0" lvl="0" indent="0" defTabSz="685800">
              <a:lnSpc>
                <a:spcPct val="100000"/>
              </a:lnSpc>
              <a:spcBef>
                <a:spcPts val="600"/>
              </a:spcBef>
              <a:buNone/>
              <a:tabLst>
                <a:tab pos="3211513" algn="l"/>
              </a:tabLst>
            </a:pPr>
            <a:r>
              <a:rPr lang="es-US"/>
              <a:t>Para calificar para los servicios de MTM, necesita cumplir todas estas condiciones:</a:t>
            </a:r>
          </a:p>
          <a:p>
            <a:pPr marL="685800" lvl="1" indent="-457200" defTabSz="685800">
              <a:lnSpc>
                <a:spcPct val="100000"/>
              </a:lnSpc>
              <a:spcBef>
                <a:spcPts val="600"/>
              </a:spcBef>
              <a:buFont typeface="Wingdings" panose="05000000000000000000" pitchFamily="2" charset="2"/>
              <a:buChar char="§"/>
            </a:pPr>
            <a:r>
              <a:rPr lang="es-US"/>
              <a:t>Tener más de una afección crónica de salud</a:t>
            </a:r>
          </a:p>
          <a:p>
            <a:pPr marL="685800" lvl="1" indent="-457200" defTabSz="685800">
              <a:lnSpc>
                <a:spcPct val="100000"/>
              </a:lnSpc>
              <a:spcBef>
                <a:spcPts val="600"/>
              </a:spcBef>
              <a:buFont typeface="Wingdings" panose="05000000000000000000" pitchFamily="2" charset="2"/>
              <a:buChar char="§"/>
            </a:pPr>
            <a:r>
              <a:rPr lang="es-US"/>
              <a:t>Tomar varios medicamentos diferentes</a:t>
            </a:r>
          </a:p>
          <a:p>
            <a:pPr marL="685800" lvl="1" indent="-457200" defTabSz="685800">
              <a:lnSpc>
                <a:spcPct val="100000"/>
              </a:lnSpc>
              <a:spcBef>
                <a:spcPts val="600"/>
              </a:spcBef>
              <a:buFont typeface="Wingdings" panose="05000000000000000000" pitchFamily="2" charset="2"/>
              <a:buChar char="§"/>
            </a:pPr>
            <a:r>
              <a:rPr lang="es-US"/>
              <a:t>Sus medicamentos deben tener un costo combinado de más de $4,376 al año</a:t>
            </a:r>
          </a:p>
          <a:p>
            <a:pPr marL="228600" lvl="1" indent="0" defTabSz="685800">
              <a:lnSpc>
                <a:spcPct val="100000"/>
              </a:lnSpc>
              <a:spcBef>
                <a:spcPts val="600"/>
              </a:spcBef>
              <a:buNone/>
            </a:pPr>
            <a:endParaRPr lang="en-US" sz="2400" dirty="0"/>
          </a:p>
          <a:p>
            <a:endParaRPr lang="en-US" dirty="0"/>
          </a:p>
        </p:txBody>
      </p:sp>
      <p:sp>
        <p:nvSpPr>
          <p:cNvPr id="4" name="Title 3"/>
          <p:cNvSpPr>
            <a:spLocks noGrp="1"/>
          </p:cNvSpPr>
          <p:nvPr>
            <p:ph type="title"/>
          </p:nvPr>
        </p:nvSpPr>
        <p:spPr/>
        <p:txBody>
          <a:bodyPr/>
          <a:lstStyle/>
          <a:p>
            <a:r>
              <a:rPr lang="es-US"/>
              <a:t>Administración de Terapia de Medicamentos (MTM) Condiciones</a:t>
            </a:r>
          </a:p>
        </p:txBody>
      </p:sp>
    </p:spTree>
    <p:extLst>
      <p:ext uri="{BB962C8B-B14F-4D97-AF65-F5344CB8AC3E}">
        <p14:creationId xmlns:p14="http://schemas.microsoft.com/office/powerpoint/2010/main" val="416970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1</a:t>
            </a:r>
            <a:r>
              <a:rPr lang="es-US" dirty="0"/>
              <a:t>: </a:t>
            </a:r>
            <a:br>
              <a:rPr lang="es-US" dirty="0"/>
            </a:br>
            <a:r>
              <a:rPr lang="es-US" dirty="0"/>
              <a:t>Cobertura de Medicamentos Conforme a las Diferentes Partes </a:t>
            </a:r>
            <a:br>
              <a:rPr lang="es-US" dirty="0"/>
            </a:br>
            <a:r>
              <a:rPr lang="es-US" dirty="0"/>
              <a:t>de Medicare</a:t>
            </a:r>
            <a:br>
              <a:rPr lang="es-US" dirty="0"/>
            </a:br>
            <a:r>
              <a:rPr lang="es-US" dirty="0">
                <a:latin typeface="Calibri "/>
              </a:rPr>
              <a:t>	</a:t>
            </a:r>
          </a:p>
        </p:txBody>
      </p:sp>
    </p:spTree>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339725" lvl="0" indent="-339725" defTabSz="685800">
              <a:lnSpc>
                <a:spcPct val="100000"/>
              </a:lnSpc>
              <a:spcBef>
                <a:spcPts val="600"/>
              </a:spcBef>
            </a:pPr>
            <a:r>
              <a:rPr lang="es-US" sz="2800"/>
              <a:t>Obtenga información actualizada del formulario por parte de su plan en: </a:t>
            </a:r>
          </a:p>
          <a:p>
            <a:pPr marL="690563" lvl="1" indent="-350838" defTabSz="685800">
              <a:lnSpc>
                <a:spcPct val="100000"/>
              </a:lnSpc>
              <a:spcBef>
                <a:spcPts val="600"/>
              </a:spcBef>
            </a:pPr>
            <a:r>
              <a:rPr lang="es-US" sz="2400"/>
              <a:t>Sitio web</a:t>
            </a:r>
          </a:p>
          <a:p>
            <a:pPr marL="690563" lvl="1" indent="-350838" defTabSz="685800">
              <a:lnSpc>
                <a:spcPct val="100000"/>
              </a:lnSpc>
              <a:spcBef>
                <a:spcPts val="600"/>
              </a:spcBef>
            </a:pPr>
            <a:r>
              <a:rPr lang="es-US" sz="2400"/>
              <a:t>Centro de servicios al cliente</a:t>
            </a:r>
          </a:p>
          <a:p>
            <a:pPr marL="339725" lvl="0" indent="-339725" defTabSz="685800">
              <a:lnSpc>
                <a:spcPct val="100000"/>
              </a:lnSpc>
              <a:spcBef>
                <a:spcPts val="600"/>
              </a:spcBef>
            </a:pPr>
            <a:r>
              <a:rPr lang="es-US" sz="2800"/>
              <a:t>Entregue a su médico una copia del formulario del plan si no emite recetas electrónicas</a:t>
            </a:r>
          </a:p>
          <a:p>
            <a:pPr marL="339725" lvl="0" indent="-339725" defTabSz="685800">
              <a:lnSpc>
                <a:spcPct val="100000"/>
              </a:lnSpc>
              <a:spcBef>
                <a:spcPts val="600"/>
              </a:spcBef>
            </a:pPr>
            <a:r>
              <a:rPr lang="es-US" sz="2800"/>
              <a:t>Si el medicamento nuevo no está en el formulario del plan usted:</a:t>
            </a:r>
          </a:p>
          <a:p>
            <a:pPr marL="690563" lvl="1" indent="-350838" defTabSz="685800">
              <a:lnSpc>
                <a:spcPct val="100000"/>
              </a:lnSpc>
              <a:spcBef>
                <a:spcPts val="600"/>
              </a:spcBef>
            </a:pPr>
            <a:r>
              <a:rPr lang="es-US" sz="2400"/>
              <a:t>Puede solicitar una exención al plan.</a:t>
            </a:r>
          </a:p>
          <a:p>
            <a:pPr marL="690563" lvl="1" indent="-350838" defTabSz="685800">
              <a:lnSpc>
                <a:spcPct val="100000"/>
              </a:lnSpc>
              <a:spcBef>
                <a:spcPts val="600"/>
              </a:spcBef>
            </a:pPr>
            <a:r>
              <a:rPr lang="es-US" sz="2400"/>
              <a:t>Es posible que tenga que pagar el precio de lista si el plan sigue sin cubrirlo.</a:t>
            </a:r>
          </a:p>
          <a:p>
            <a:pPr marL="690563" lvl="1" indent="-350838" defTabSz="685800">
              <a:lnSpc>
                <a:spcPct val="100000"/>
              </a:lnSpc>
              <a:spcBef>
                <a:spcPts val="600"/>
              </a:spcBef>
            </a:pPr>
            <a:r>
              <a:rPr lang="es-US" sz="2400"/>
              <a:t>Puede considerar la posibilidad de cambiar su plan de la Parte D por uno que sí cubra el medicamento cuando esté permitido.</a:t>
            </a:r>
          </a:p>
          <a:p>
            <a:pPr marL="690563" lvl="1" indent="-350838" defTabSz="685800">
              <a:lnSpc>
                <a:spcPct val="100000"/>
              </a:lnSpc>
              <a:spcBef>
                <a:spcPts val="600"/>
              </a:spcBef>
            </a:pPr>
            <a:r>
              <a:rPr lang="es-US" sz="2400"/>
              <a:t>Puede consultarle a su médico por cualquier alternativa terapéutica.</a:t>
            </a:r>
          </a:p>
          <a:p>
            <a:endParaRPr lang="en-US" dirty="0"/>
          </a:p>
        </p:txBody>
      </p:sp>
      <p:sp>
        <p:nvSpPr>
          <p:cNvPr id="4" name="Title 3"/>
          <p:cNvSpPr>
            <a:spLocks noGrp="1"/>
          </p:cNvSpPr>
          <p:nvPr>
            <p:ph type="title"/>
          </p:nvPr>
        </p:nvSpPr>
        <p:spPr/>
        <p:txBody>
          <a:bodyPr/>
          <a:lstStyle/>
          <a:p>
            <a:r>
              <a:rPr lang="es-US"/>
              <a:t>Si su Receta Cambia </a:t>
            </a:r>
          </a:p>
        </p:txBody>
      </p:sp>
    </p:spTree>
    <p:extLst>
      <p:ext uri="{BB962C8B-B14F-4D97-AF65-F5344CB8AC3E}">
        <p14:creationId xmlns:p14="http://schemas.microsoft.com/office/powerpoint/2010/main" val="2909860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912066" y="3723962"/>
            <a:ext cx="9577969" cy="102565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dirty="0"/>
              <a:t>¿Qué es la "Lista de Exclusión"? </a:t>
            </a:r>
          </a:p>
          <a:p>
            <a:pPr marL="0" lvl="0" indent="0" defTabSz="685800">
              <a:lnSpc>
                <a:spcPct val="100000"/>
              </a:lnSpc>
              <a:spcBef>
                <a:spcPts val="600"/>
              </a:spcBef>
              <a:buNone/>
            </a:pPr>
            <a:endParaRPr lang="en-US" sz="2000" dirty="0">
              <a:solidFill>
                <a:srgbClr val="000000"/>
              </a:solidFill>
              <a:ea typeface="Times New Roman"/>
              <a:cs typeface="Times New Roman"/>
            </a:endParaRPr>
          </a:p>
          <a:p>
            <a:pPr marL="506413" lvl="0" indent="-506413" defTabSz="685800">
              <a:lnSpc>
                <a:spcPct val="100000"/>
              </a:lnSpc>
              <a:spcBef>
                <a:spcPts val="600"/>
              </a:spcBef>
              <a:buFont typeface="+mj-lt"/>
              <a:buAutoNum type="alphaLcPeriod"/>
            </a:pPr>
            <a:r>
              <a:rPr lang="es-US" dirty="0">
                <a:solidFill>
                  <a:srgbClr val="000000"/>
                </a:solidFill>
                <a:ea typeface="Times New Roman"/>
                <a:cs typeface="Times New Roman"/>
              </a:rPr>
              <a:t>Una lista de planes de Medicare de bajo rendimiento</a:t>
            </a:r>
          </a:p>
          <a:p>
            <a:pPr marL="506413" lvl="0" indent="-506413" defTabSz="685800">
              <a:lnSpc>
                <a:spcPct val="100000"/>
              </a:lnSpc>
              <a:spcBef>
                <a:spcPts val="600"/>
              </a:spcBef>
              <a:buFont typeface="+mj-lt"/>
              <a:buAutoNum type="alphaLcPeriod"/>
            </a:pPr>
            <a:r>
              <a:rPr lang="es-US" dirty="0">
                <a:solidFill>
                  <a:srgbClr val="000000"/>
                </a:solidFill>
                <a:ea typeface="Times New Roman"/>
                <a:cs typeface="Times New Roman"/>
              </a:rPr>
              <a:t>Una lista de los servicios que no están permitidos para una persona con Medicare</a:t>
            </a:r>
          </a:p>
          <a:p>
            <a:pPr marL="506413" lvl="0" indent="-506413" defTabSz="685800">
              <a:lnSpc>
                <a:spcPct val="100000"/>
              </a:lnSpc>
              <a:spcBef>
                <a:spcPts val="600"/>
              </a:spcBef>
              <a:buFont typeface="+mj-lt"/>
              <a:buAutoNum type="alphaLcPeriod"/>
            </a:pPr>
            <a:r>
              <a:rPr lang="es-US" dirty="0">
                <a:solidFill>
                  <a:srgbClr val="000000"/>
                </a:solidFill>
                <a:cs typeface="Times New Roman"/>
              </a:rPr>
              <a:t>Una lista de proveedores revocados del Programa </a:t>
            </a:r>
            <a:br>
              <a:rPr lang="es-US" dirty="0">
                <a:solidFill>
                  <a:srgbClr val="000000"/>
                </a:solidFill>
                <a:cs typeface="Times New Roman"/>
              </a:rPr>
            </a:br>
            <a:r>
              <a:rPr lang="es-US" dirty="0">
                <a:solidFill>
                  <a:srgbClr val="000000"/>
                </a:solidFill>
                <a:cs typeface="Times New Roman"/>
              </a:rPr>
              <a:t>de Medicare</a:t>
            </a:r>
          </a:p>
          <a:p>
            <a:pPr marL="506413" lvl="0" indent="-506413" defTabSz="685800">
              <a:lnSpc>
                <a:spcPct val="100000"/>
              </a:lnSpc>
              <a:spcBef>
                <a:spcPts val="600"/>
              </a:spcBef>
              <a:buFont typeface="+mj-lt"/>
              <a:buAutoNum type="alphaLcPeriod"/>
            </a:pPr>
            <a:r>
              <a:rPr lang="es-US" dirty="0">
                <a:solidFill>
                  <a:srgbClr val="000000"/>
                </a:solidFill>
                <a:cs typeface="Times New Roman"/>
              </a:rPr>
              <a:t>Una lista de los medicamentos recetados que no están permitidos para una persona con Medicare</a:t>
            </a:r>
          </a:p>
          <a:p>
            <a:endParaRPr lang="en-US" dirty="0"/>
          </a:p>
        </p:txBody>
      </p:sp>
      <p:sp>
        <p:nvSpPr>
          <p:cNvPr id="4" name="Title 3"/>
          <p:cNvSpPr>
            <a:spLocks noGrp="1"/>
          </p:cNvSpPr>
          <p:nvPr>
            <p:ph type="title"/>
          </p:nvPr>
        </p:nvSpPr>
        <p:spPr/>
        <p:txBody>
          <a:bodyPr/>
          <a:lstStyle/>
          <a:p>
            <a:r>
              <a:rPr lang="es-US"/>
              <a:t>Compruebe su conocimiento: Pregunta 5</a:t>
            </a:r>
          </a:p>
        </p:txBody>
      </p:sp>
    </p:spTree>
    <p:extLst>
      <p:ext uri="{BB962C8B-B14F-4D97-AF65-F5344CB8AC3E}">
        <p14:creationId xmlns:p14="http://schemas.microsoft.com/office/powerpoint/2010/main" val="32500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4: </a:t>
            </a:r>
            <a:br>
              <a:rPr lang="es-US" dirty="0">
                <a:latin typeface="Calibri "/>
              </a:rPr>
            </a:br>
            <a:r>
              <a:rPr lang="es-US" dirty="0">
                <a:latin typeface="Calibri "/>
              </a:rPr>
              <a:t>Elegibilidad e inscripción de cobertura de medicamentos de Medicare (Parte D) 	</a:t>
            </a:r>
          </a:p>
        </p:txBody>
      </p:sp>
    </p:spTree>
    <p:extLst>
      <p:ext uri="{BB962C8B-B14F-4D97-AF65-F5344CB8AC3E}">
        <p14:creationId xmlns:p14="http://schemas.microsoft.com/office/powerpoint/2010/main" val="3021373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82003"/>
            <a:ext cx="11053010" cy="5422727"/>
          </a:xfrm>
        </p:spPr>
        <p:txBody>
          <a:bodyPr>
            <a:normAutofit/>
          </a:bodyPr>
          <a:lstStyle/>
          <a:p>
            <a:pPr marL="339725" lvl="0" indent="-339725" defTabSz="685800">
              <a:lnSpc>
                <a:spcPct val="100000"/>
              </a:lnSpc>
              <a:spcBef>
                <a:spcPts val="600"/>
              </a:spcBef>
            </a:pPr>
            <a:r>
              <a:rPr lang="es-US" sz="2400" dirty="0"/>
              <a:t>Debe tener Medicare Parte A (Seguro de Hospital) y Medicare Parte B (Seguro Médico) para inscribirse a un plan de medicamentos de Medicare (también conocido como PDP)</a:t>
            </a:r>
          </a:p>
          <a:p>
            <a:pPr marL="339725" lvl="0" indent="-339725" defTabSz="685800">
              <a:lnSpc>
                <a:spcPct val="100000"/>
              </a:lnSpc>
              <a:spcBef>
                <a:spcPts val="600"/>
              </a:spcBef>
            </a:pPr>
            <a:r>
              <a:rPr lang="es-US" sz="2400" dirty="0"/>
              <a:t>Debe tener la Parte A y la Parte B para inscribirse a un Plan Medicare </a:t>
            </a:r>
            <a:r>
              <a:rPr lang="es-US" sz="2400" dirty="0" err="1"/>
              <a:t>Advantage</a:t>
            </a:r>
            <a:r>
              <a:rPr lang="es-US" sz="2400" dirty="0"/>
              <a:t> con cobertura de medicamentos.</a:t>
            </a:r>
          </a:p>
          <a:p>
            <a:pPr marL="339725" lvl="0" indent="-339725" defTabSz="685800">
              <a:lnSpc>
                <a:spcPct val="100000"/>
              </a:lnSpc>
              <a:spcBef>
                <a:spcPts val="600"/>
              </a:spcBef>
            </a:pPr>
            <a:r>
              <a:rPr lang="es-US" sz="2400" dirty="0"/>
              <a:t>Debe tener la Parte A y la Parte B, o solo la Parte B, para inscribirse en un plan de costos de Medicare con cobertura de la Parte D</a:t>
            </a:r>
          </a:p>
          <a:p>
            <a:pPr marL="339725" lvl="0" indent="-339725" defTabSz="685800">
              <a:lnSpc>
                <a:spcPct val="100000"/>
              </a:lnSpc>
              <a:spcBef>
                <a:spcPts val="600"/>
              </a:spcBef>
            </a:pPr>
            <a:r>
              <a:rPr lang="es-US" sz="2400" dirty="0"/>
              <a:t>Debe vivir en el área de servicio del plan y no puede:</a:t>
            </a:r>
          </a:p>
          <a:p>
            <a:pPr marL="514350" lvl="1" indent="-174625" defTabSz="685800">
              <a:lnSpc>
                <a:spcPct val="100000"/>
              </a:lnSpc>
              <a:spcBef>
                <a:spcPts val="600"/>
              </a:spcBef>
            </a:pPr>
            <a:r>
              <a:rPr lang="es-US" sz="2000" dirty="0"/>
              <a:t>Estar en la cárcel.</a:t>
            </a:r>
          </a:p>
          <a:p>
            <a:pPr marL="514350" lvl="1" indent="-174625" defTabSz="685800">
              <a:lnSpc>
                <a:spcPct val="100000"/>
              </a:lnSpc>
              <a:spcBef>
                <a:spcPts val="600"/>
              </a:spcBef>
            </a:pPr>
            <a:r>
              <a:rPr lang="es-US" sz="2000" dirty="0"/>
              <a:t>Estar presente en los Estados Unidos de forma ilegal.</a:t>
            </a:r>
          </a:p>
          <a:p>
            <a:pPr marL="514350" lvl="1" indent="-174625" defTabSz="685800">
              <a:lnSpc>
                <a:spcPct val="100000"/>
              </a:lnSpc>
              <a:spcBef>
                <a:spcPts val="600"/>
              </a:spcBef>
            </a:pPr>
            <a:r>
              <a:rPr lang="es-US" sz="2000" dirty="0"/>
              <a:t>Vivir fuera de los Estados Unidos.</a:t>
            </a:r>
          </a:p>
          <a:p>
            <a:pPr marL="339725" lvl="0" indent="-339725" defTabSz="685800">
              <a:lnSpc>
                <a:spcPct val="100000"/>
              </a:lnSpc>
              <a:spcBef>
                <a:spcPts val="600"/>
              </a:spcBef>
            </a:pPr>
            <a:r>
              <a:rPr lang="es-US" sz="2400" dirty="0"/>
              <a:t>Debe inscribirse al plan para tener cobertura de medicamentos (en la mayoría de </a:t>
            </a:r>
            <a:br>
              <a:rPr lang="es-US" sz="2400" dirty="0"/>
            </a:br>
            <a:r>
              <a:rPr lang="es-US" sz="2400" dirty="0"/>
              <a:t>los casos)</a:t>
            </a:r>
          </a:p>
          <a:p>
            <a:endParaRPr lang="en-US" dirty="0"/>
          </a:p>
        </p:txBody>
      </p:sp>
      <p:sp>
        <p:nvSpPr>
          <p:cNvPr id="4" name="Title 3"/>
          <p:cNvSpPr>
            <a:spLocks noGrp="1"/>
          </p:cNvSpPr>
          <p:nvPr>
            <p:ph type="title"/>
          </p:nvPr>
        </p:nvSpPr>
        <p:spPr/>
        <p:txBody>
          <a:bodyPr/>
          <a:lstStyle/>
          <a:p>
            <a:r>
              <a:rPr lang="es-US" dirty="0"/>
              <a:t>Requisitos de elegibilidad para la cobertura de Medicamentos </a:t>
            </a:r>
            <a:r>
              <a:rPr lang="es-US" dirty="0" smtClean="0"/>
              <a:t>de </a:t>
            </a:r>
            <a:r>
              <a:rPr lang="es-US" dirty="0"/>
              <a:t>Medicare (Parte D)</a:t>
            </a:r>
          </a:p>
        </p:txBody>
      </p:sp>
    </p:spTree>
    <p:extLst>
      <p:ext uri="{BB962C8B-B14F-4D97-AF65-F5344CB8AC3E}">
        <p14:creationId xmlns:p14="http://schemas.microsoft.com/office/powerpoint/2010/main" val="3948762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339725" lvl="0" indent="-339725" defTabSz="685800">
              <a:lnSpc>
                <a:spcPct val="100000"/>
              </a:lnSpc>
              <a:spcBef>
                <a:spcPts val="600"/>
              </a:spcBef>
            </a:pPr>
            <a:r>
              <a:rPr lang="es-US" sz="2800" dirty="0"/>
              <a:t>Cobertura actual para medicamentos</a:t>
            </a:r>
          </a:p>
          <a:p>
            <a:pPr marL="690563" lvl="1" indent="-350838" defTabSz="685800">
              <a:lnSpc>
                <a:spcPct val="100000"/>
              </a:lnSpc>
              <a:spcBef>
                <a:spcPts val="600"/>
              </a:spcBef>
            </a:pPr>
            <a:r>
              <a:rPr lang="es-US" sz="2400" dirty="0"/>
              <a:t>Por ejemplo, planes de salud grupal (GHP) de empleadores, planes para jubilados, Asuntos de Veteranos (VA), TRICARE, Servicio de Salud Indígena (IHS) y Programa de Beneficios de Salud para Empleados Federales (FEHB)</a:t>
            </a:r>
          </a:p>
          <a:p>
            <a:pPr marL="339725" lvl="0" indent="-339725" defTabSz="685800">
              <a:lnSpc>
                <a:spcPct val="100000"/>
              </a:lnSpc>
              <a:spcBef>
                <a:spcPts val="600"/>
              </a:spcBef>
            </a:pPr>
            <a:r>
              <a:rPr lang="es-US" sz="2800" dirty="0"/>
              <a:t>Acreditable si el plan paga, en promedio, tanto como la cobertura de medicamentos estándar de Medicare </a:t>
            </a:r>
          </a:p>
          <a:p>
            <a:pPr marL="339725" lvl="0" indent="-339725" defTabSz="685800">
              <a:lnSpc>
                <a:spcPct val="100000"/>
              </a:lnSpc>
              <a:spcBef>
                <a:spcPts val="600"/>
              </a:spcBef>
            </a:pPr>
            <a:r>
              <a:rPr lang="es-US" sz="2800" dirty="0"/>
              <a:t>Los planes informan anualmente si es acreditable </a:t>
            </a:r>
          </a:p>
          <a:p>
            <a:pPr marL="339725" lvl="0" indent="-339725" defTabSz="685800">
              <a:lnSpc>
                <a:spcPct val="100000"/>
              </a:lnSpc>
              <a:spcBef>
                <a:spcPts val="600"/>
              </a:spcBef>
            </a:pPr>
            <a:r>
              <a:rPr lang="es-US" sz="2800" dirty="0"/>
              <a:t>Si transcurre cualquier lapso de 63 días o más en la cobertura acreditable, es posible que tenga que pagar una multa por </a:t>
            </a:r>
            <a:br>
              <a:rPr lang="es-US" sz="2800" dirty="0"/>
            </a:br>
            <a:r>
              <a:rPr lang="es-US" sz="2800" dirty="0"/>
              <a:t>inscripción tardía cuando se inscriba en la cobertura para </a:t>
            </a:r>
            <a:br>
              <a:rPr lang="es-US" sz="2800" dirty="0"/>
            </a:br>
            <a:r>
              <a:rPr lang="es-US" sz="2800" dirty="0"/>
              <a:t>medicamentos de Medicare</a:t>
            </a:r>
          </a:p>
          <a:p>
            <a:endParaRPr lang="en-US" dirty="0"/>
          </a:p>
        </p:txBody>
      </p:sp>
      <p:sp>
        <p:nvSpPr>
          <p:cNvPr id="4" name="Title 3"/>
          <p:cNvSpPr>
            <a:spLocks noGrp="1"/>
          </p:cNvSpPr>
          <p:nvPr>
            <p:ph type="title"/>
          </p:nvPr>
        </p:nvSpPr>
        <p:spPr/>
        <p:txBody>
          <a:bodyPr/>
          <a:lstStyle/>
          <a:p>
            <a:r>
              <a:rPr lang="es-US"/>
              <a:t>Cobertura Acreditable para Medicamentos</a:t>
            </a:r>
          </a:p>
        </p:txBody>
      </p:sp>
    </p:spTree>
    <p:extLst>
      <p:ext uri="{BB962C8B-B14F-4D97-AF65-F5344CB8AC3E}">
        <p14:creationId xmlns:p14="http://schemas.microsoft.com/office/powerpoint/2010/main" val="4061367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265510" lvl="0" indent="-265510" defTabSz="685800">
              <a:lnSpc>
                <a:spcPct val="100000"/>
              </a:lnSpc>
              <a:spcBef>
                <a:spcPts val="600"/>
              </a:spcBef>
            </a:pPr>
            <a:r>
              <a:rPr lang="es-US"/>
              <a:t>Si tiene cobertura a través de otro seguro</a:t>
            </a:r>
          </a:p>
          <a:p>
            <a:pPr marL="467916" lvl="1" indent="-171450" defTabSz="685800">
              <a:lnSpc>
                <a:spcPct val="100000"/>
              </a:lnSpc>
              <a:spcBef>
                <a:spcPts val="600"/>
              </a:spcBef>
            </a:pPr>
            <a:r>
              <a:rPr lang="es-US"/>
              <a:t>Por ejemplo, de GHP como de un empleador, planes de jubilación o Programa de Atención Integral para Ancianos (PACE)</a:t>
            </a:r>
          </a:p>
          <a:p>
            <a:pPr marL="265510" lvl="0" indent="-265510" defTabSz="685800">
              <a:lnSpc>
                <a:spcPct val="100000"/>
              </a:lnSpc>
              <a:spcBef>
                <a:spcPts val="600"/>
              </a:spcBef>
            </a:pPr>
            <a:r>
              <a:rPr lang="es-US"/>
              <a:t>Inscribirse a un plan de medicamentos de Medicare podría cancelar su otra cobertura (y cualquier dependiente que pueda estar en su plan)</a:t>
            </a:r>
          </a:p>
          <a:p>
            <a:pPr marL="467916" lvl="1" indent="-171450" defTabSz="685800">
              <a:lnSpc>
                <a:spcPct val="100000"/>
              </a:lnSpc>
              <a:spcBef>
                <a:spcPts val="600"/>
              </a:spcBef>
            </a:pPr>
            <a:r>
              <a:rPr lang="es-US"/>
              <a:t>Podría perder tanto su salud como sus beneficios de medicamentos. </a:t>
            </a:r>
          </a:p>
          <a:p>
            <a:pPr marL="467916" lvl="1" indent="-171450" defTabSz="685800">
              <a:lnSpc>
                <a:spcPct val="100000"/>
              </a:lnSpc>
              <a:spcBef>
                <a:spcPts val="600"/>
              </a:spcBef>
            </a:pPr>
            <a:r>
              <a:rPr lang="es-US"/>
              <a:t>Es posible que no pueda recuperar su cobertura</a:t>
            </a:r>
          </a:p>
          <a:p>
            <a:pPr marL="265510" lvl="0" indent="-265510" defTabSz="685800">
              <a:lnSpc>
                <a:spcPct val="100000"/>
              </a:lnSpc>
              <a:spcBef>
                <a:spcPts val="600"/>
              </a:spcBef>
            </a:pPr>
            <a:r>
              <a:rPr lang="es-US"/>
              <a:t>Consulte con su plan actual antes de inscribirse.</a:t>
            </a:r>
          </a:p>
          <a:p>
            <a:pPr marL="467916" lvl="1" indent="-17145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Pérdida Potencial de Otra Cobertura</a:t>
            </a:r>
          </a:p>
        </p:txBody>
      </p:sp>
    </p:spTree>
    <p:extLst>
      <p:ext uri="{BB962C8B-B14F-4D97-AF65-F5344CB8AC3E}">
        <p14:creationId xmlns:p14="http://schemas.microsoft.com/office/powerpoint/2010/main" val="3086743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304797" y="1057042"/>
            <a:ext cx="11551775" cy="5021042"/>
          </a:xfrm>
        </p:spPr>
        <p:txBody>
          <a:bodyPr>
            <a:normAutofit/>
          </a:bodyPr>
          <a:lstStyle/>
          <a:p>
            <a:pPr lvl="0" defTabSz="685800">
              <a:lnSpc>
                <a:spcPct val="100000"/>
              </a:lnSpc>
              <a:spcBef>
                <a:spcPts val="600"/>
              </a:spcBef>
            </a:pPr>
            <a:r>
              <a:rPr lang="es-US" sz="2600" dirty="0"/>
              <a:t>La primera vez que es elegible para acceder a Medicare, tiene un Período de inscripción inicial (IEP) de 7 meses. </a:t>
            </a:r>
          </a:p>
          <a:p>
            <a:pPr lvl="0" defTabSz="685800">
              <a:lnSpc>
                <a:spcPct val="100000"/>
              </a:lnSpc>
              <a:spcBef>
                <a:spcPts val="600"/>
              </a:spcBef>
            </a:pPr>
            <a:r>
              <a:rPr lang="es-US" sz="2600" dirty="0"/>
              <a:t>Puede usarlo para inscribirse en la Parte A y/o la Parte B. Si se inscribe en la Parte A o en la Parte B, o en ambas, también puede inscribirse en un plan de medicamentos de Medicare. </a:t>
            </a:r>
          </a:p>
          <a:p>
            <a:pPr lvl="0" defTabSz="685800">
              <a:lnSpc>
                <a:spcPct val="100000"/>
              </a:lnSpc>
              <a:spcBef>
                <a:spcPts val="600"/>
              </a:spcBef>
            </a:pPr>
            <a:r>
              <a:rPr lang="es-US" sz="2600" dirty="0"/>
              <a:t>Si desea inscribirse a un plan Medicare </a:t>
            </a:r>
            <a:r>
              <a:rPr lang="es-US" sz="2600" dirty="0" err="1"/>
              <a:t>Advantage</a:t>
            </a:r>
            <a:r>
              <a:rPr lang="es-US" sz="2600" dirty="0"/>
              <a:t>, deberá tener Parte A y Parte B.</a:t>
            </a:r>
          </a:p>
          <a:p>
            <a:pPr lvl="0" defTabSz="685800">
              <a:lnSpc>
                <a:spcPct val="100000"/>
              </a:lnSpc>
              <a:spcBef>
                <a:spcPts val="600"/>
              </a:spcBef>
            </a:pPr>
            <a:r>
              <a:rPr lang="es-US" sz="2600" dirty="0"/>
              <a:t>Si se inscribe en cobertura de medicamentos de Medicare durante su IEP, no tendrá una multa por inscripción tardía de la Parte D.</a:t>
            </a:r>
          </a:p>
          <a:p>
            <a:pPr lvl="0" defTabSz="685800">
              <a:lnSpc>
                <a:spcPct val="100000"/>
              </a:lnSpc>
              <a:spcBef>
                <a:spcPts val="600"/>
              </a:spcBef>
            </a:pPr>
            <a:r>
              <a:rPr lang="es-US" sz="2600" dirty="0"/>
              <a:t>Las personas elegibles para Medicare antes de los 65 años (por discapacidad) tendrán otro IEP para la Parte D según la edad.</a:t>
            </a:r>
          </a:p>
          <a:p>
            <a:endParaRPr lang="en-US" sz="2600" dirty="0"/>
          </a:p>
        </p:txBody>
      </p:sp>
      <p:sp>
        <p:nvSpPr>
          <p:cNvPr id="4" name="Title 3"/>
          <p:cNvSpPr>
            <a:spLocks noGrp="1"/>
          </p:cNvSpPr>
          <p:nvPr>
            <p:ph type="title"/>
          </p:nvPr>
        </p:nvSpPr>
        <p:spPr/>
        <p:txBody>
          <a:bodyPr/>
          <a:lstStyle/>
          <a:p>
            <a:r>
              <a:rPr lang="es-US"/>
              <a:t>Período de inscripción inicial (IEP) para la Parte D</a:t>
            </a:r>
          </a:p>
        </p:txBody>
      </p:sp>
    </p:spTree>
    <p:extLst>
      <p:ext uri="{BB962C8B-B14F-4D97-AF65-F5344CB8AC3E}">
        <p14:creationId xmlns:p14="http://schemas.microsoft.com/office/powerpoint/2010/main" val="175531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470452" y="1182004"/>
            <a:ext cx="11192159" cy="5021042"/>
          </a:xfrm>
        </p:spPr>
        <p:txBody>
          <a:bodyPr>
            <a:normAutofit/>
          </a:bodyPr>
          <a:lstStyle/>
          <a:p>
            <a:pPr marL="339725" lvl="0" indent="-339725" defTabSz="685800">
              <a:lnSpc>
                <a:spcPct val="100000"/>
              </a:lnSpc>
              <a:spcBef>
                <a:spcPts val="600"/>
              </a:spcBef>
            </a:pPr>
            <a:r>
              <a:rPr lang="es-US" sz="3000" dirty="0"/>
              <a:t>El Período de Inscripción Abierta (OEP) de Medicare es del 15 de octubre al 7 de diciembre de cada año y la cobertura </a:t>
            </a:r>
            <a:br>
              <a:rPr lang="es-US" sz="3000" dirty="0"/>
            </a:br>
            <a:r>
              <a:rPr lang="es-US" sz="3000" dirty="0"/>
              <a:t>comienza el 1 de enero</a:t>
            </a:r>
          </a:p>
          <a:p>
            <a:pPr marL="685800" lvl="1" indent="-342900" defTabSz="685800">
              <a:lnSpc>
                <a:spcPct val="100000"/>
              </a:lnSpc>
              <a:spcBef>
                <a:spcPts val="600"/>
              </a:spcBef>
            </a:pPr>
            <a:r>
              <a:rPr lang="es-US" dirty="0"/>
              <a:t>Puede hacer cambios en su cobertura de Medicare</a:t>
            </a:r>
          </a:p>
          <a:p>
            <a:pPr marL="339725" lvl="0" indent="-339725" defTabSz="685800">
              <a:lnSpc>
                <a:spcPct val="100000"/>
              </a:lnSpc>
              <a:spcBef>
                <a:spcPts val="600"/>
              </a:spcBef>
            </a:pPr>
            <a:r>
              <a:rPr lang="es-US" sz="3000" dirty="0"/>
              <a:t>Si no tiene cobertura de la Parte A, y se inscribe en la Parte B durante el Período de Inscripción General (GEP) (del 1 de enero al 31 de marzo), puede inscribirse para un plan de medicamento de Medicare del 1 de abril al 30 de junio cada año.</a:t>
            </a:r>
          </a:p>
          <a:p>
            <a:endParaRPr lang="en-US" sz="2800" dirty="0"/>
          </a:p>
        </p:txBody>
      </p:sp>
      <p:sp>
        <p:nvSpPr>
          <p:cNvPr id="4" name="Title 3"/>
          <p:cNvSpPr>
            <a:spLocks noGrp="1"/>
          </p:cNvSpPr>
          <p:nvPr>
            <p:ph type="title"/>
          </p:nvPr>
        </p:nvSpPr>
        <p:spPr/>
        <p:txBody>
          <a:bodyPr/>
          <a:lstStyle/>
          <a:p>
            <a:r>
              <a:rPr lang="es-US"/>
              <a:t>Otros Períodos de Inscripción</a:t>
            </a:r>
          </a:p>
        </p:txBody>
      </p:sp>
    </p:spTree>
    <p:extLst>
      <p:ext uri="{BB962C8B-B14F-4D97-AF65-F5344CB8AC3E}">
        <p14:creationId xmlns:p14="http://schemas.microsoft.com/office/powerpoint/2010/main" val="3364299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lnSpcReduction="10000"/>
          </a:bodyPr>
          <a:lstStyle/>
          <a:p>
            <a:r>
              <a:rPr lang="es-US"/>
              <a:t>Solo puede usar el Período de inscripción abierta de Medicare Advantage (MA OEP) si ya está en un plan Medicare Advantage</a:t>
            </a:r>
          </a:p>
          <a:p>
            <a:pPr lvl="1"/>
            <a:r>
              <a:rPr lang="es-US"/>
              <a:t>Del 1 de enero al 31 de marzo </a:t>
            </a:r>
          </a:p>
          <a:p>
            <a:pPr lvl="1"/>
            <a:r>
              <a:rPr lang="es-US"/>
              <a:t>Los primeros 3 meses después de recibir Medicare y estar en un plan Medicare Advantage</a:t>
            </a:r>
          </a:p>
          <a:p>
            <a:r>
              <a:rPr lang="es-US"/>
              <a:t>Usted puede</a:t>
            </a:r>
          </a:p>
          <a:p>
            <a:pPr lvl="1"/>
            <a:r>
              <a:rPr lang="es-US"/>
              <a:t>Cambiarse a otro plan de Medicare Advantage con o sin cobertura de medicamentos recetados</a:t>
            </a:r>
          </a:p>
          <a:p>
            <a:pPr lvl="1"/>
            <a:r>
              <a:rPr lang="es-US"/>
              <a:t>Abandonar su plan de Medicare Advantage y volver a Medicare Original</a:t>
            </a:r>
          </a:p>
          <a:p>
            <a:pPr lvl="2">
              <a:buSzPct val="50000"/>
              <a:buFont typeface="Wingdings" panose="05000000000000000000" pitchFamily="2" charset="2"/>
              <a:buChar char="q"/>
            </a:pPr>
            <a:r>
              <a:rPr lang="es-US"/>
              <a:t>También puede inscribirse en un plan de medicamentos de Medicare (Parte D)</a:t>
            </a:r>
          </a:p>
          <a:p>
            <a:pPr>
              <a:buSzPct val="100000"/>
            </a:pPr>
            <a:r>
              <a:rPr lang="es-US"/>
              <a:t>La cobertura entrará en vigor el primer día del mes después de que el plan reciba su solicitud</a:t>
            </a:r>
          </a:p>
          <a:p>
            <a:pPr lvl="1"/>
            <a:endParaRPr lang="en-US" dirty="0"/>
          </a:p>
        </p:txBody>
      </p:sp>
      <p:sp>
        <p:nvSpPr>
          <p:cNvPr id="4" name="Title 3"/>
          <p:cNvSpPr>
            <a:spLocks noGrp="1"/>
          </p:cNvSpPr>
          <p:nvPr>
            <p:ph type="title"/>
          </p:nvPr>
        </p:nvSpPr>
        <p:spPr/>
        <p:txBody>
          <a:bodyPr/>
          <a:lstStyle/>
          <a:p>
            <a:r>
              <a:rPr lang="es-US"/>
              <a:t>Otros Períodos de Inscripción: Período de Inscripción Abierta de Medicare Advantage (MA OEP) </a:t>
            </a:r>
          </a:p>
        </p:txBody>
      </p:sp>
    </p:spTree>
    <p:extLst>
      <p:ext uri="{BB962C8B-B14F-4D97-AF65-F5344CB8AC3E}">
        <p14:creationId xmlns:p14="http://schemas.microsoft.com/office/powerpoint/2010/main" val="185112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fontScale="92500" lnSpcReduction="10000"/>
          </a:bodyPr>
          <a:lstStyle/>
          <a:p>
            <a:pPr marL="0" lvl="0" indent="0" defTabSz="685800">
              <a:lnSpc>
                <a:spcPct val="100000"/>
              </a:lnSpc>
              <a:spcBef>
                <a:spcPts val="600"/>
              </a:spcBef>
              <a:buNone/>
            </a:pPr>
            <a:r>
              <a:rPr lang="es-US" sz="2800" dirty="0"/>
              <a:t>Eventos de la vida que permiten un Período de inscripción especial (SEP):</a:t>
            </a:r>
          </a:p>
          <a:p>
            <a:pPr marL="461963" indent="-350838" defTabSz="685800">
              <a:lnSpc>
                <a:spcPct val="100000"/>
              </a:lnSpc>
              <a:spcBef>
                <a:spcPts val="600"/>
              </a:spcBef>
            </a:pPr>
            <a:r>
              <a:rPr lang="es-US" sz="2700" dirty="0"/>
              <a:t>Si se traslada permanentemente a un sitio distinto del área de servicio </a:t>
            </a:r>
            <a:br>
              <a:rPr lang="es-US" sz="2700" dirty="0"/>
            </a:br>
            <a:r>
              <a:rPr lang="es-US" sz="2700" dirty="0"/>
              <a:t>del plan.</a:t>
            </a:r>
          </a:p>
          <a:p>
            <a:pPr marL="461963" indent="-350838" defTabSz="685800">
              <a:lnSpc>
                <a:spcPct val="100000"/>
              </a:lnSpc>
              <a:spcBef>
                <a:spcPts val="600"/>
              </a:spcBef>
            </a:pPr>
            <a:r>
              <a:rPr lang="es-US" sz="2700" dirty="0"/>
              <a:t>Pierde otra cobertura de medicamentos acreditable</a:t>
            </a:r>
          </a:p>
          <a:p>
            <a:pPr marL="461963" indent="-350838" defTabSz="685800">
              <a:lnSpc>
                <a:spcPct val="100000"/>
              </a:lnSpc>
              <a:spcBef>
                <a:spcPts val="600"/>
              </a:spcBef>
            </a:pPr>
            <a:r>
              <a:rPr lang="es-US" sz="2700" dirty="0"/>
              <a:t>Si no se le informó adecuadamente sobre que su otra cobertura no era acreditable, o que la cobertura se redujo, por lo que ya no es acreditable.</a:t>
            </a:r>
          </a:p>
          <a:p>
            <a:pPr marL="461963" indent="-350838" defTabSz="685800">
              <a:lnSpc>
                <a:spcPct val="100000"/>
              </a:lnSpc>
              <a:spcBef>
                <a:spcPts val="600"/>
              </a:spcBef>
            </a:pPr>
            <a:r>
              <a:rPr lang="es-US" sz="2700" dirty="0"/>
              <a:t>Si ingresa a un centro de cuidado a largo plazo, vive allí o se retira de este.</a:t>
            </a:r>
          </a:p>
          <a:p>
            <a:pPr marL="461963" indent="-350838" defTabSz="685800">
              <a:lnSpc>
                <a:spcPct val="100000"/>
              </a:lnSpc>
              <a:spcBef>
                <a:spcPts val="600"/>
              </a:spcBef>
            </a:pPr>
            <a:r>
              <a:rPr lang="es-US" sz="2700" dirty="0"/>
              <a:t>Usted pertenece a un Programa Estatal de Ayuda para Farmacias (SPAP)</a:t>
            </a:r>
          </a:p>
          <a:p>
            <a:pPr marL="461963" indent="-350838" defTabSz="685800">
              <a:lnSpc>
                <a:spcPct val="100000"/>
              </a:lnSpc>
              <a:spcBef>
                <a:spcPts val="600"/>
              </a:spcBef>
            </a:pPr>
            <a:r>
              <a:rPr lang="es-US" sz="2700" dirty="0"/>
              <a:t>Si se une o cambia a un plan de 5 estrellas. </a:t>
            </a:r>
          </a:p>
          <a:p>
            <a:pPr marL="461963" indent="-350838" defTabSz="685800">
              <a:lnSpc>
                <a:spcPct val="100000"/>
              </a:lnSpc>
              <a:spcBef>
                <a:spcPts val="600"/>
              </a:spcBef>
            </a:pPr>
            <a:r>
              <a:rPr lang="es-US" sz="2700" dirty="0"/>
              <a:t>Usted califica para Ayuda Adicional; puede cambiar una vez durante cada uno de estos periodos: Enero – marzo, abril – junio, julio – septiembre</a:t>
            </a:r>
          </a:p>
          <a:p>
            <a:pPr marL="461963" indent="-350838" defTabSz="685800">
              <a:lnSpc>
                <a:spcPct val="100000"/>
              </a:lnSpc>
              <a:spcBef>
                <a:spcPts val="600"/>
              </a:spcBef>
            </a:pPr>
            <a:r>
              <a:rPr lang="es-US" sz="2700" dirty="0"/>
              <a:t>Otras circunstancias excepcionales.</a:t>
            </a:r>
          </a:p>
        </p:txBody>
      </p:sp>
      <p:sp>
        <p:nvSpPr>
          <p:cNvPr id="4" name="Title 3"/>
          <p:cNvSpPr>
            <a:spLocks noGrp="1"/>
          </p:cNvSpPr>
          <p:nvPr>
            <p:ph type="title"/>
          </p:nvPr>
        </p:nvSpPr>
        <p:spPr/>
        <p:txBody>
          <a:bodyPr/>
          <a:lstStyle/>
          <a:p>
            <a:r>
              <a:rPr lang="es-US"/>
              <a:t>Otros períodos de inscripción: períodos especiales de inscripción (SEP)</a:t>
            </a:r>
          </a:p>
        </p:txBody>
      </p:sp>
    </p:spTree>
    <p:extLst>
      <p:ext uri="{BB962C8B-B14F-4D97-AF65-F5344CB8AC3E}">
        <p14:creationId xmlns:p14="http://schemas.microsoft.com/office/powerpoint/2010/main" val="1923824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Mayo de 2021</a:t>
            </a:r>
          </a:p>
        </p:txBody>
      </p:sp>
      <p:sp>
        <p:nvSpPr>
          <p:cNvPr id="5" name="Content Placeholder 4"/>
          <p:cNvSpPr>
            <a:spLocks noGrp="1"/>
          </p:cNvSpPr>
          <p:nvPr>
            <p:ph idx="1"/>
          </p:nvPr>
        </p:nvSpPr>
        <p:spPr>
          <a:xfrm>
            <a:off x="344906" y="1049003"/>
            <a:ext cx="11582399" cy="5503101"/>
          </a:xfrm>
        </p:spPr>
        <p:txBody>
          <a:bodyPr>
            <a:normAutofit fontScale="92500" lnSpcReduction="10000"/>
          </a:bodyPr>
          <a:lstStyle/>
          <a:p>
            <a:pPr marL="339725" lvl="0" indent="-339725" defTabSz="685800">
              <a:lnSpc>
                <a:spcPct val="100000"/>
              </a:lnSpc>
              <a:spcBef>
                <a:spcPts val="600"/>
              </a:spcBef>
            </a:pPr>
            <a:r>
              <a:rPr lang="es-US" sz="3000" dirty="0"/>
              <a:t>La cobertura de medicamentos conforme a la Parte A (Seguro del hospital), la Parte B (Seguro médico) o la Parte D (Cobertura para medicamentos) depende de:</a:t>
            </a:r>
          </a:p>
          <a:p>
            <a:pPr marL="574675" lvl="1" indent="-346075" defTabSz="685800">
              <a:lnSpc>
                <a:spcPct val="100000"/>
              </a:lnSpc>
              <a:spcBef>
                <a:spcPts val="600"/>
              </a:spcBef>
            </a:pPr>
            <a:r>
              <a:rPr lang="es-US" dirty="0"/>
              <a:t>Necesidad médica </a:t>
            </a:r>
          </a:p>
          <a:p>
            <a:pPr marL="574675" lvl="1" indent="-346075" defTabSz="685800">
              <a:lnSpc>
                <a:spcPct val="100000"/>
              </a:lnSpc>
              <a:spcBef>
                <a:spcPts val="600"/>
              </a:spcBef>
            </a:pPr>
            <a:r>
              <a:rPr lang="es-US" dirty="0"/>
              <a:t>Marco de atención médica</a:t>
            </a:r>
          </a:p>
          <a:p>
            <a:pPr marL="574675" lvl="1" indent="-346075" defTabSz="685800">
              <a:lnSpc>
                <a:spcPct val="100000"/>
              </a:lnSpc>
              <a:spcBef>
                <a:spcPts val="600"/>
              </a:spcBef>
            </a:pPr>
            <a:r>
              <a:rPr lang="es-US" dirty="0"/>
              <a:t>Indicación médica (la razón por la que necesita la cobertura, por </a:t>
            </a:r>
            <a:br>
              <a:rPr lang="es-US" dirty="0"/>
            </a:br>
            <a:r>
              <a:rPr lang="es-US" dirty="0"/>
              <a:t>ejemplo, cáncer)</a:t>
            </a:r>
          </a:p>
          <a:p>
            <a:pPr marL="574675" lvl="1" indent="-346075" defTabSz="685800">
              <a:lnSpc>
                <a:spcPct val="100000"/>
              </a:lnSpc>
              <a:spcBef>
                <a:spcPts val="600"/>
              </a:spcBef>
            </a:pPr>
            <a:r>
              <a:rPr lang="es-US" dirty="0"/>
              <a:t>Reglamentos legales</a:t>
            </a:r>
          </a:p>
          <a:p>
            <a:pPr marL="574675" lvl="1" indent="-346075" defTabSz="685800">
              <a:lnSpc>
                <a:spcPct val="100000"/>
              </a:lnSpc>
              <a:spcBef>
                <a:spcPts val="600"/>
              </a:spcBef>
            </a:pPr>
            <a:r>
              <a:rPr lang="es-US" dirty="0"/>
              <a:t>Cualquier requisito especial de cobertura de medicamentos</a:t>
            </a:r>
          </a:p>
          <a:p>
            <a:pPr marL="914400" lvl="2" indent="-339725" defTabSz="685800">
              <a:lnSpc>
                <a:spcPct val="100000"/>
              </a:lnSpc>
              <a:spcBef>
                <a:spcPts val="600"/>
              </a:spcBef>
              <a:buSzPct val="50000"/>
              <a:buFont typeface="Wingdings" panose="05000000000000000000" pitchFamily="2" charset="2"/>
              <a:buChar char="q"/>
            </a:pPr>
            <a:r>
              <a:rPr lang="es-US" dirty="0"/>
              <a:t>Por ejemplo, medicamentos inmunosupresores después de un trasplante</a:t>
            </a:r>
          </a:p>
          <a:p>
            <a:pPr marL="339725" lvl="0" indent="-339725" defTabSz="685800">
              <a:lnSpc>
                <a:spcPct val="100000"/>
              </a:lnSpc>
              <a:spcBef>
                <a:spcPts val="600"/>
              </a:spcBef>
            </a:pPr>
            <a:r>
              <a:rPr lang="es-US" sz="3000" dirty="0"/>
              <a:t>Si cuenta con un plan de salud de Medicare con cobertura de medicamentos, obtiene todos sus medicamentos cubiertos por </a:t>
            </a:r>
            <a:br>
              <a:rPr lang="es-US" sz="3000" dirty="0"/>
            </a:br>
            <a:r>
              <a:rPr lang="es-US" sz="3000" dirty="0"/>
              <a:t>Medicare a través del plan.</a:t>
            </a:r>
          </a:p>
          <a:p>
            <a:pPr marL="914400" lvl="2" indent="-339725" defTabSz="685800">
              <a:lnSpc>
                <a:spcPct val="100000"/>
              </a:lnSpc>
              <a:spcBef>
                <a:spcPts val="600"/>
              </a:spcBef>
              <a:buSzPct val="50000"/>
              <a:buFont typeface="Wingdings" panose="05000000000000000000" pitchFamily="2" charset="2"/>
              <a:buChar char="q"/>
            </a:pPr>
            <a:endParaRPr lang="en-US" dirty="0"/>
          </a:p>
          <a:p>
            <a:pPr marL="119062" indent="0" defTabSz="685800">
              <a:lnSpc>
                <a:spcPct val="100000"/>
              </a:lnSpc>
              <a:spcBef>
                <a:spcPts val="600"/>
              </a:spcBef>
              <a:buSzPct val="50000"/>
              <a:buNone/>
            </a:pPr>
            <a:endParaRPr lang="en-US" dirty="0"/>
          </a:p>
          <a:p>
            <a:endParaRPr lang="en-US" dirty="0"/>
          </a:p>
        </p:txBody>
      </p:sp>
      <p:sp>
        <p:nvSpPr>
          <p:cNvPr id="4" name="Title 3"/>
          <p:cNvSpPr>
            <a:spLocks noGrp="1"/>
          </p:cNvSpPr>
          <p:nvPr>
            <p:ph type="title"/>
          </p:nvPr>
        </p:nvSpPr>
        <p:spPr/>
        <p:txBody>
          <a:bodyPr/>
          <a:lstStyle/>
          <a:p>
            <a:r>
              <a:rPr lang="es-US"/>
              <a:t>Cobertura de Medicamentos Conforme a Medicare </a:t>
            </a:r>
          </a:p>
        </p:txBody>
      </p:sp>
    </p:spTree>
    <p:extLst>
      <p:ext uri="{BB962C8B-B14F-4D97-AF65-F5344CB8AC3E}">
        <p14:creationId xmlns:p14="http://schemas.microsoft.com/office/powerpoint/2010/main" val="2855176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Diagram 5" descr="2 círculos que se cruzan: uno dice &quot;Medicare&quot;, el otro &quot;Medicaid&quot; y la parte superpuesta &quot;Dual&quot;" title="Diagrama de Venn"/>
          <p:cNvGraphicFramePr/>
          <p:nvPr>
            <p:extLst>
              <p:ext uri="{D42A27DB-BD31-4B8C-83A1-F6EECF244321}">
                <p14:modId xmlns:p14="http://schemas.microsoft.com/office/powerpoint/2010/main" val="1090405423"/>
              </p:ext>
            </p:extLst>
          </p:nvPr>
        </p:nvGraphicFramePr>
        <p:xfrm>
          <a:off x="7159358" y="1945509"/>
          <a:ext cx="5135530" cy="247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9221194" y="2966428"/>
            <a:ext cx="856768" cy="369332"/>
          </a:xfrm>
          <a:prstGeom prst="rect">
            <a:avLst/>
          </a:prstGeom>
          <a:noFill/>
        </p:spPr>
        <p:txBody>
          <a:bodyPr wrap="square" rtlCol="0">
            <a:spAutoFit/>
          </a:bodyPr>
          <a:lstStyle/>
          <a:p>
            <a:pPr algn="ctr"/>
            <a:r>
              <a:rPr lang="es-US" b="1" dirty="0"/>
              <a:t>Doble</a:t>
            </a:r>
          </a:p>
        </p:txBody>
      </p:sp>
      <p:sp>
        <p:nvSpPr>
          <p:cNvPr id="5" name="Content Placeholder 4"/>
          <p:cNvSpPr>
            <a:spLocks noGrp="1"/>
          </p:cNvSpPr>
          <p:nvPr>
            <p:ph idx="1"/>
          </p:nvPr>
        </p:nvSpPr>
        <p:spPr>
          <a:xfrm>
            <a:off x="411193" y="1108015"/>
            <a:ext cx="7356593" cy="5542763"/>
          </a:xfrm>
        </p:spPr>
        <p:txBody>
          <a:bodyPr>
            <a:normAutofit fontScale="92500" lnSpcReduction="10000"/>
          </a:bodyPr>
          <a:lstStyle/>
          <a:p>
            <a:pPr marL="142180" indent="0" defTabSz="685800">
              <a:lnSpc>
                <a:spcPct val="100000"/>
              </a:lnSpc>
              <a:spcBef>
                <a:spcPts val="600"/>
              </a:spcBef>
              <a:buNone/>
            </a:pPr>
            <a:r>
              <a:rPr lang="es-US" sz="3000" dirty="0"/>
              <a:t>Si tiene Medicare y cualquier forma de Medicaid (asistencia completa, tiene un Programa de ahorros de Medicare y/o recibe Ayuda adicional), usted </a:t>
            </a:r>
          </a:p>
          <a:p>
            <a:pPr marL="484188" indent="-203200" defTabSz="685800">
              <a:lnSpc>
                <a:spcPct val="100000"/>
              </a:lnSpc>
              <a:spcBef>
                <a:spcPts val="600"/>
              </a:spcBef>
            </a:pPr>
            <a:r>
              <a:rPr lang="es-US" sz="2800" dirty="0"/>
              <a:t>Puede cambiar los planes una vez por trimestre calendario en los primeros 3 trimestres del año (enero a marzo, abril a junio y julio a septiembre)</a:t>
            </a:r>
          </a:p>
          <a:p>
            <a:pPr marL="484188" indent="-203200" defTabSz="685800">
              <a:lnSpc>
                <a:spcPct val="100000"/>
              </a:lnSpc>
              <a:spcBef>
                <a:spcPts val="600"/>
              </a:spcBef>
            </a:pPr>
            <a:r>
              <a:rPr lang="es-US" sz="2800" dirty="0"/>
              <a:t>Puede usar OEP anual en el cuarto trimestre</a:t>
            </a:r>
          </a:p>
          <a:p>
            <a:pPr marL="461963" indent="-180975" defTabSz="685800">
              <a:lnSpc>
                <a:spcPct val="100000"/>
              </a:lnSpc>
              <a:spcBef>
                <a:spcPts val="600"/>
              </a:spcBef>
              <a:buFont typeface="Wingdings" panose="05000000000000000000" pitchFamily="2" charset="2"/>
              <a:buChar char="§"/>
            </a:pPr>
            <a:r>
              <a:rPr lang="es-US" sz="2800" dirty="0"/>
              <a:t>Tiene otro SEP de tres meses después de:</a:t>
            </a:r>
          </a:p>
          <a:p>
            <a:pPr marL="966788" lvl="1" indent="-457200" defTabSz="685800">
              <a:lnSpc>
                <a:spcPct val="100000"/>
              </a:lnSpc>
              <a:spcBef>
                <a:spcPts val="600"/>
              </a:spcBef>
              <a:buFont typeface="Arial" panose="020B0604020202020204" pitchFamily="34" charset="0"/>
              <a:buChar char="•"/>
            </a:pPr>
            <a:r>
              <a:rPr lang="es-US" sz="2600" dirty="0"/>
              <a:t>Una ganancia, pérdida o cambio al estado de Medicaid o Ayuda Adicional</a:t>
            </a:r>
          </a:p>
          <a:p>
            <a:pPr marL="966788" lvl="1" indent="-457200" defTabSz="685800">
              <a:lnSpc>
                <a:spcPct val="100000"/>
              </a:lnSpc>
              <a:spcBef>
                <a:spcPts val="600"/>
              </a:spcBef>
              <a:buFont typeface="Arial" panose="020B0604020202020204" pitchFamily="34" charset="0"/>
              <a:buChar char="•"/>
            </a:pPr>
            <a:r>
              <a:rPr lang="es-US" sz="2600" dirty="0"/>
              <a:t>Notificación de un CMS o acción de inscripción iniciada por el estado</a:t>
            </a:r>
          </a:p>
          <a:p>
            <a:pPr marL="484188" indent="-203200" defTabSz="685800">
              <a:lnSpc>
                <a:spcPct val="100000"/>
              </a:lnSpc>
              <a:spcBef>
                <a:spcPts val="600"/>
              </a:spcBef>
            </a:pPr>
            <a:endParaRPr lang="es-US" sz="2800" dirty="0"/>
          </a:p>
          <a:p>
            <a:endParaRPr lang="en-US" sz="2800" dirty="0"/>
          </a:p>
        </p:txBody>
      </p:sp>
      <p:sp>
        <p:nvSpPr>
          <p:cNvPr id="4" name="Title 3"/>
          <p:cNvSpPr>
            <a:spLocks noGrp="1"/>
          </p:cNvSpPr>
          <p:nvPr>
            <p:ph type="title"/>
          </p:nvPr>
        </p:nvSpPr>
        <p:spPr/>
        <p:txBody>
          <a:bodyPr/>
          <a:lstStyle/>
          <a:p>
            <a:r>
              <a:rPr lang="es-US" dirty="0"/>
              <a:t>Período de inscripción especial (SEP) de ayuda adicional, </a:t>
            </a:r>
            <a:br>
              <a:rPr lang="es-US" dirty="0"/>
            </a:br>
            <a:r>
              <a:rPr lang="es-US" dirty="0"/>
              <a:t>doble y parcial doble</a:t>
            </a:r>
          </a:p>
        </p:txBody>
      </p:sp>
    </p:spTree>
    <p:extLst>
      <p:ext uri="{BB962C8B-B14F-4D97-AF65-F5344CB8AC3E}">
        <p14:creationId xmlns:p14="http://schemas.microsoft.com/office/powerpoint/2010/main" val="2526789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265510" lvl="0" indent="-265510" defTabSz="685800">
              <a:lnSpc>
                <a:spcPct val="100000"/>
              </a:lnSpc>
              <a:spcBef>
                <a:spcPts val="600"/>
              </a:spcBef>
            </a:pPr>
            <a:r>
              <a:rPr lang="es-US" sz="2800" dirty="0"/>
              <a:t>La Ley de Adicción y Recuperación Integral (CARA) estableció programas de administración de medicamentos</a:t>
            </a:r>
          </a:p>
          <a:p>
            <a:pPr marL="265510" lvl="0" indent="-265510" defTabSz="685800">
              <a:lnSpc>
                <a:spcPct val="100000"/>
              </a:lnSpc>
              <a:spcBef>
                <a:spcPts val="600"/>
              </a:spcBef>
            </a:pPr>
            <a:r>
              <a:rPr lang="es-US" sz="2800" dirty="0"/>
              <a:t>Las personas a las que se les haya notificado que están "potencialmente en riesgo" o "en riesgo" en un programa de administración de medicamentos no pueden usar la Ayuda Adicional y el SEP de </a:t>
            </a:r>
            <a:br>
              <a:rPr lang="es-US" sz="2800" dirty="0"/>
            </a:br>
            <a:r>
              <a:rPr lang="es-US" sz="2800" dirty="0"/>
              <a:t>Doble Elegibilidad</a:t>
            </a:r>
          </a:p>
          <a:p>
            <a:pPr marL="467916" lvl="1" indent="-171450" defTabSz="685800">
              <a:lnSpc>
                <a:spcPct val="100000"/>
              </a:lnSpc>
              <a:spcBef>
                <a:spcPts val="600"/>
              </a:spcBef>
            </a:pPr>
            <a:r>
              <a:rPr lang="es-US" sz="2400" dirty="0"/>
              <a:t>La limitación dura hasta que la determinación de "en riesgo" caduque o sea terminada por el plan</a:t>
            </a:r>
          </a:p>
          <a:p>
            <a:pPr marL="467916" lvl="1" indent="-171450" defTabSz="685800">
              <a:lnSpc>
                <a:spcPct val="100000"/>
              </a:lnSpc>
              <a:spcBef>
                <a:spcPts val="600"/>
              </a:spcBef>
            </a:pPr>
            <a:r>
              <a:rPr lang="es-US" sz="2400" dirty="0"/>
              <a:t>El estado "en riesgo" se puede apelar al plan</a:t>
            </a:r>
          </a:p>
          <a:p>
            <a:pPr marL="467916" lvl="1" indent="-171450" defTabSz="685800">
              <a:lnSpc>
                <a:spcPct val="100000"/>
              </a:lnSpc>
              <a:spcBef>
                <a:spcPts val="600"/>
              </a:spcBef>
            </a:pPr>
            <a:r>
              <a:rPr lang="es-US" sz="2400" dirty="0"/>
              <a:t>Decisión basada en el uso de opioides, dosis y número de proveedores utilizados</a:t>
            </a:r>
          </a:p>
          <a:p>
            <a:pPr marL="265510" lvl="0" indent="-265510" defTabSz="685800">
              <a:lnSpc>
                <a:spcPct val="100000"/>
              </a:lnSpc>
              <a:spcBef>
                <a:spcPts val="600"/>
              </a:spcBef>
            </a:pPr>
            <a:r>
              <a:rPr lang="es-US" sz="2800" dirty="0"/>
              <a:t>Otros períodos de inscripción aún están disponibles: OEP, otros SEP</a:t>
            </a:r>
          </a:p>
          <a:p>
            <a:pPr marL="0" lvl="0" indent="0" defTabSz="685800">
              <a:lnSpc>
                <a:spcPct val="100000"/>
              </a:lnSpc>
              <a:spcBef>
                <a:spcPts val="600"/>
              </a:spcBef>
              <a:buNone/>
            </a:pPr>
            <a:endParaRPr lang="en-US" dirty="0"/>
          </a:p>
          <a:p>
            <a:endParaRPr lang="en-US" dirty="0"/>
          </a:p>
        </p:txBody>
      </p:sp>
      <p:sp>
        <p:nvSpPr>
          <p:cNvPr id="4" name="Title 3"/>
          <p:cNvSpPr>
            <a:spLocks noGrp="1"/>
          </p:cNvSpPr>
          <p:nvPr>
            <p:ph type="title"/>
          </p:nvPr>
        </p:nvSpPr>
        <p:spPr/>
        <p:txBody>
          <a:bodyPr>
            <a:normAutofit fontScale="90000"/>
          </a:bodyPr>
          <a:lstStyle/>
          <a:p>
            <a:r>
              <a:rPr lang="es-US" dirty="0"/>
              <a:t>Limitaciones del Período de Inscripción Especial (SEP) de la </a:t>
            </a:r>
            <a:br>
              <a:rPr lang="es-US" dirty="0"/>
            </a:br>
            <a:r>
              <a:rPr lang="es-US" dirty="0"/>
              <a:t>Ayuda Adicional y Doble </a:t>
            </a:r>
          </a:p>
        </p:txBody>
      </p:sp>
    </p:spTree>
    <p:extLst>
      <p:ext uri="{BB962C8B-B14F-4D97-AF65-F5344CB8AC3E}">
        <p14:creationId xmlns:p14="http://schemas.microsoft.com/office/powerpoint/2010/main" val="3214674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342900" lvl="0" indent="-342900" defTabSz="685800">
              <a:lnSpc>
                <a:spcPct val="100000"/>
              </a:lnSpc>
              <a:spcBef>
                <a:spcPts val="600"/>
              </a:spcBef>
            </a:pPr>
            <a:r>
              <a:rPr lang="es-US"/>
              <a:t>SEP establecido para personas que:</a:t>
            </a:r>
          </a:p>
          <a:p>
            <a:pPr marL="685800" lvl="1" indent="-342900" defTabSz="685800">
              <a:lnSpc>
                <a:spcPct val="100000"/>
              </a:lnSpc>
              <a:spcBef>
                <a:spcPts val="600"/>
              </a:spcBef>
            </a:pPr>
            <a:r>
              <a:rPr lang="es-US"/>
              <a:t>Ha sido asignado a un plan por los Centros de Servicios de Medicare y Medicaid (CMS)/estado(s) (por ejemplo, asignación automática, reasignación, inscripción pasiva)</a:t>
            </a:r>
          </a:p>
          <a:p>
            <a:pPr marL="685800" lvl="1" indent="-342900" defTabSz="685800">
              <a:lnSpc>
                <a:spcPct val="100000"/>
              </a:lnSpc>
              <a:spcBef>
                <a:spcPts val="600"/>
              </a:spcBef>
            </a:pPr>
            <a:r>
              <a:rPr lang="es-US"/>
              <a:t>Ganan, pierden o tienen un cambio en su estado dual (incluidos duales parciales) o Ayuda Adicional</a:t>
            </a:r>
          </a:p>
          <a:p>
            <a:pPr marL="342900" lvl="0" indent="-342900" defTabSz="685800">
              <a:lnSpc>
                <a:spcPct val="100000"/>
              </a:lnSpc>
              <a:spcBef>
                <a:spcPts val="600"/>
              </a:spcBef>
            </a:pPr>
            <a:r>
              <a:rPr lang="es-US"/>
              <a:t>Los SEP están separados del SEP de ayuda doble/adicional</a:t>
            </a:r>
          </a:p>
          <a:p>
            <a:pPr marL="342900" lvl="0" indent="-342900" defTabSz="685800">
              <a:lnSpc>
                <a:spcPct val="100000"/>
              </a:lnSpc>
              <a:spcBef>
                <a:spcPts val="600"/>
              </a:spcBef>
            </a:pPr>
            <a:r>
              <a:rPr lang="es-US"/>
              <a:t>Disponible para individuos "en riesgo"</a:t>
            </a:r>
          </a:p>
          <a:p>
            <a:endParaRPr lang="en-US" dirty="0"/>
          </a:p>
        </p:txBody>
      </p:sp>
      <p:sp>
        <p:nvSpPr>
          <p:cNvPr id="4" name="Title 3"/>
          <p:cNvSpPr>
            <a:spLocks noGrp="1"/>
          </p:cNvSpPr>
          <p:nvPr>
            <p:ph type="title"/>
          </p:nvPr>
        </p:nvSpPr>
        <p:spPr/>
        <p:txBody>
          <a:bodyPr/>
          <a:lstStyle/>
          <a:p>
            <a:r>
              <a:rPr lang="es-US"/>
              <a:t>Períodos de Inscripción Especial (SEP) para la cobertura de medicamentos de Medicare (Parte B)</a:t>
            </a:r>
          </a:p>
        </p:txBody>
      </p:sp>
    </p:spTree>
    <p:extLst>
      <p:ext uri="{BB962C8B-B14F-4D97-AF65-F5344CB8AC3E}">
        <p14:creationId xmlns:p14="http://schemas.microsoft.com/office/powerpoint/2010/main" val="1223794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5" name="Picture 4" title="Imagen de estrella con el número 5 en el medio"/>
          <p:cNvPicPr>
            <a:picLocks noChangeAspect="1"/>
          </p:cNvPicPr>
          <p:nvPr/>
        </p:nvPicPr>
        <p:blipFill>
          <a:blip r:embed="rId3"/>
          <a:stretch>
            <a:fillRect/>
          </a:stretch>
        </p:blipFill>
        <p:spPr>
          <a:xfrm>
            <a:off x="4658313" y="3824921"/>
            <a:ext cx="1152525" cy="923925"/>
          </a:xfrm>
          <a:prstGeom prst="rect">
            <a:avLst/>
          </a:prstGeom>
        </p:spPr>
      </p:pic>
      <p:sp>
        <p:nvSpPr>
          <p:cNvPr id="7" name="Content Placeholder 1"/>
          <p:cNvSpPr txBox="1">
            <a:spLocks/>
          </p:cNvSpPr>
          <p:nvPr/>
        </p:nvSpPr>
        <p:spPr>
          <a:xfrm>
            <a:off x="5692140" y="1122317"/>
            <a:ext cx="6137911" cy="51534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Wingdings" pitchFamily="2" charset="2"/>
              <a:buChar char="§"/>
              <a:defRPr lang="en-US" sz="3200" kern="1200" dirty="0">
                <a:solidFill>
                  <a:prstClr val="black"/>
                </a:solidFill>
                <a:latin typeface="+mn-lt"/>
                <a:ea typeface="+mn-ea"/>
                <a:cs typeface="+mn-cs"/>
              </a:defRPr>
            </a:lvl1pPr>
            <a:lvl2pPr marL="457200" indent="-227013" algn="l" defTabSz="914400" rtl="0" eaLnBrk="1" latinLnBrk="0" hangingPunct="1">
              <a:lnSpc>
                <a:spcPct val="90000"/>
              </a:lnSpc>
              <a:spcBef>
                <a:spcPts val="500"/>
              </a:spcBef>
              <a:buFont typeface="Arial" panose="020B0604020202020204" pitchFamily="34" charset="0"/>
              <a:buChar char="•"/>
              <a:defRPr lang="en-US" sz="2800" kern="1200" dirty="0">
                <a:solidFill>
                  <a:prstClr val="black"/>
                </a:solidFill>
                <a:latin typeface="+mn-lt"/>
                <a:ea typeface="+mn-ea"/>
                <a:cs typeface="+mn-cs"/>
              </a:defRPr>
            </a:lvl2pPr>
            <a:lvl3pPr marL="684213" indent="-222250" algn="l" defTabSz="914400" rtl="0" eaLnBrk="1" latinLnBrk="0" hangingPunct="1">
              <a:lnSpc>
                <a:spcPct val="90000"/>
              </a:lnSpc>
              <a:spcBef>
                <a:spcPts val="500"/>
              </a:spcBef>
              <a:buFont typeface="Arial" panose="020B0604020202020204" pitchFamily="34" charset="0"/>
              <a:buChar char="•"/>
              <a:defRPr lang="en-US" sz="2400" kern="1200" dirty="0">
                <a:solidFill>
                  <a:prstClr val="black"/>
                </a:solidFill>
                <a:latin typeface="+mn-lt"/>
                <a:ea typeface="+mn-ea"/>
                <a:cs typeface="+mn-cs"/>
              </a:defRPr>
            </a:lvl3pPr>
            <a:lvl4pPr marL="914400" indent="-230188" algn="l" defTabSz="914400" rtl="0" eaLnBrk="1" latinLnBrk="0" hangingPunct="1">
              <a:lnSpc>
                <a:spcPct val="90000"/>
              </a:lnSpc>
              <a:spcBef>
                <a:spcPts val="500"/>
              </a:spcBef>
              <a:buFont typeface="Arial" panose="020B0604020202020204" pitchFamily="34" charset="0"/>
              <a:buChar char="•"/>
              <a:defRPr lang="en-US" sz="2000" kern="1200" dirty="0">
                <a:solidFill>
                  <a:prstClr val="black"/>
                </a:solidFill>
                <a:latin typeface="+mn-lt"/>
                <a:ea typeface="+mn-ea"/>
                <a:cs typeface="+mn-cs"/>
              </a:defRPr>
            </a:lvl4pPr>
            <a:lvl5pPr marL="1200150" indent="-285750" algn="l" defTabSz="914400" rtl="0" eaLnBrk="1" latinLnBrk="0" hangingPunct="1">
              <a:lnSpc>
                <a:spcPct val="90000"/>
              </a:lnSpc>
              <a:spcBef>
                <a:spcPts val="500"/>
              </a:spcBef>
              <a:buFont typeface="Arial" panose="020B0604020202020204" pitchFamily="34" charset="0"/>
              <a:buChar char="•"/>
              <a:defRPr lang="en-US" sz="1600" kern="1200" dirty="0">
                <a:solidFill>
                  <a:prstClr val="black"/>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233363"/>
            <a:r>
              <a:rPr lang="es-US" sz="2600" dirty="0"/>
              <a:t>Use el SEP de 5 estrellas para cambiar a otro plan con una calificación general de 5 estrellas una vez</a:t>
            </a:r>
          </a:p>
          <a:p>
            <a:pPr lvl="1" indent="-223838"/>
            <a:r>
              <a:rPr lang="es-US" sz="2400" dirty="0"/>
              <a:t>8 de diciembre al 30 de noviembre del </a:t>
            </a:r>
            <a:br>
              <a:rPr lang="es-US" sz="2400" dirty="0"/>
            </a:br>
            <a:r>
              <a:rPr lang="es-US" sz="2400" dirty="0"/>
              <a:t>año siguiente</a:t>
            </a:r>
          </a:p>
          <a:p>
            <a:pPr lvl="1" indent="-223838"/>
            <a:r>
              <a:rPr lang="es-US" sz="2400" dirty="0"/>
              <a:t>La cobertura comienza el 1er día del mes después de haberse inscrito</a:t>
            </a:r>
          </a:p>
          <a:p>
            <a:pPr marL="233363" indent="-233363"/>
            <a:r>
              <a:rPr lang="es-US" sz="2600" dirty="0"/>
              <a:t>Tenga precaución de no cambiar de un Plan Medicare </a:t>
            </a:r>
            <a:r>
              <a:rPr lang="es-US" sz="2600" dirty="0" err="1"/>
              <a:t>Advantage</a:t>
            </a:r>
            <a:r>
              <a:rPr lang="es-US" sz="2600" dirty="0"/>
              <a:t> con cobertura de medicamentos a un Plan MA sin cobertura de medicamentos</a:t>
            </a:r>
          </a:p>
          <a:p>
            <a:pPr marL="233363" indent="-233363"/>
            <a:r>
              <a:rPr lang="es-US" sz="2600" dirty="0"/>
              <a:t>Tendrá que esperar al próximo período </a:t>
            </a:r>
            <a:br>
              <a:rPr lang="es-US" sz="2600" dirty="0"/>
            </a:br>
            <a:r>
              <a:rPr lang="es-US" sz="2600" dirty="0"/>
              <a:t>de inscripción para obtener cobertura de medicamentos y es posible que reciba </a:t>
            </a:r>
            <a:br>
              <a:rPr lang="es-US" sz="2600" dirty="0"/>
            </a:br>
            <a:r>
              <a:rPr lang="es-US" sz="2600" dirty="0"/>
              <a:t>una multa.</a:t>
            </a:r>
          </a:p>
          <a:p>
            <a:endParaRPr lang="en-US" dirty="0"/>
          </a:p>
        </p:txBody>
      </p:sp>
      <p:sp>
        <p:nvSpPr>
          <p:cNvPr id="6" name="Content Placeholder 2" descr="Ícono de clasificación de 5 estrellas" title="Ícono de clasificación de 5 estrellas"/>
          <p:cNvSpPr>
            <a:spLocks noGrp="1"/>
          </p:cNvSpPr>
          <p:nvPr>
            <p:ph idx="1"/>
          </p:nvPr>
        </p:nvSpPr>
        <p:spPr>
          <a:xfrm>
            <a:off x="328249" y="1182004"/>
            <a:ext cx="5482589" cy="5021042"/>
          </a:xfrm>
        </p:spPr>
        <p:txBody>
          <a:bodyPr>
            <a:noAutofit/>
          </a:bodyPr>
          <a:lstStyle/>
          <a:p>
            <a:pPr marL="233363" indent="-233363"/>
            <a:r>
              <a:rPr lang="es-US" sz="2600" dirty="0"/>
              <a:t>Use el Buscador de Planes de Medicare en </a:t>
            </a:r>
            <a:r>
              <a:rPr lang="es-US" sz="2800" dirty="0">
                <a:hlinkClick r:id="rId4"/>
              </a:rPr>
              <a:t>Medicare.gov/plan-compare</a:t>
            </a:r>
            <a:r>
              <a:rPr lang="es-US" sz="2600" dirty="0"/>
              <a:t> para consultar la calidad y las calificaciones de desempeño.</a:t>
            </a:r>
          </a:p>
          <a:p>
            <a:pPr marL="233363" indent="-233363"/>
            <a:r>
              <a:rPr lang="es-US" sz="2600" dirty="0"/>
              <a:t>Las calificaciones de estrellas se otorgan una vez al año en octubre para el año anterior</a:t>
            </a:r>
          </a:p>
          <a:p>
            <a:pPr marL="233363" indent="-233363"/>
            <a:r>
              <a:rPr lang="es-US" sz="2600" dirty="0"/>
              <a:t>Los planes de alta calidad que obtienen una clasificación de 5 estrellas tienen permitido aceptar nuevas inscripciones utilizando este SEP</a:t>
            </a:r>
          </a:p>
        </p:txBody>
      </p:sp>
      <p:sp>
        <p:nvSpPr>
          <p:cNvPr id="4" name="Title 3"/>
          <p:cNvSpPr>
            <a:spLocks noGrp="1"/>
          </p:cNvSpPr>
          <p:nvPr>
            <p:ph type="title"/>
          </p:nvPr>
        </p:nvSpPr>
        <p:spPr/>
        <p:txBody>
          <a:bodyPr/>
          <a:lstStyle/>
          <a:p>
            <a:r>
              <a:rPr lang="es-US"/>
              <a:t>Período Especial de Inscripción (SEP) de 5 estrellas</a:t>
            </a:r>
          </a:p>
        </p:txBody>
      </p:sp>
    </p:spTree>
    <p:extLst>
      <p:ext uri="{BB962C8B-B14F-4D97-AF65-F5344CB8AC3E}">
        <p14:creationId xmlns:p14="http://schemas.microsoft.com/office/powerpoint/2010/main" val="191041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7" name="Picture 6" title="Indicador de plan de bajo rendimiento"/>
          <p:cNvPicPr>
            <a:picLocks noChangeAspect="1"/>
          </p:cNvPicPr>
          <p:nvPr/>
        </p:nvPicPr>
        <p:blipFill>
          <a:blip r:embed="rId3"/>
          <a:stretch>
            <a:fillRect/>
          </a:stretch>
        </p:blipFill>
        <p:spPr>
          <a:xfrm>
            <a:off x="9929591" y="1073040"/>
            <a:ext cx="1247775" cy="1123950"/>
          </a:xfrm>
          <a:prstGeom prst="rect">
            <a:avLst/>
          </a:prstGeom>
        </p:spPr>
      </p:pic>
      <p:sp>
        <p:nvSpPr>
          <p:cNvPr id="5" name="Content Placeholder 4"/>
          <p:cNvSpPr>
            <a:spLocks noGrp="1"/>
          </p:cNvSpPr>
          <p:nvPr>
            <p:ph idx="1"/>
          </p:nvPr>
        </p:nvSpPr>
        <p:spPr>
          <a:xfrm>
            <a:off x="609601" y="1182004"/>
            <a:ext cx="11053010" cy="5087228"/>
          </a:xfrm>
        </p:spPr>
        <p:txBody>
          <a:bodyPr>
            <a:normAutofit lnSpcReduction="10000"/>
          </a:bodyPr>
          <a:lstStyle/>
          <a:p>
            <a:pPr marL="0" lvl="0" indent="0" defTabSz="685800">
              <a:lnSpc>
                <a:spcPct val="100000"/>
              </a:lnSpc>
              <a:spcBef>
                <a:spcPts val="600"/>
              </a:spcBef>
              <a:buNone/>
            </a:pPr>
            <a:r>
              <a:rPr lang="es-US" dirty="0"/>
              <a:t>Estado de calificación de estrellas con bajo rendimiento </a:t>
            </a:r>
          </a:p>
          <a:p>
            <a:pPr marL="461963" indent="-350838" defTabSz="685800">
              <a:lnSpc>
                <a:spcPct val="100000"/>
              </a:lnSpc>
              <a:spcBef>
                <a:spcPts val="600"/>
              </a:spcBef>
            </a:pPr>
            <a:r>
              <a:rPr lang="es-US" dirty="0"/>
              <a:t>Se otorga a los planes que tienen una calificación </a:t>
            </a:r>
            <a:br>
              <a:rPr lang="es-US" dirty="0"/>
            </a:br>
            <a:r>
              <a:rPr lang="es-US" dirty="0"/>
              <a:t>general de estrellas de "deficiente" o inferior al "promedio".</a:t>
            </a:r>
          </a:p>
          <a:p>
            <a:pPr marL="461963" indent="-350838" defTabSz="685800">
              <a:lnSpc>
                <a:spcPct val="100000"/>
              </a:lnSpc>
              <a:spcBef>
                <a:spcPts val="600"/>
              </a:spcBef>
            </a:pPr>
            <a:r>
              <a:rPr lang="es-US" dirty="0"/>
              <a:t>El Ícono de Bajo Rendimiento (LPI) aparece en la Búsqueda </a:t>
            </a:r>
            <a:br>
              <a:rPr lang="es-US" dirty="0"/>
            </a:br>
            <a:r>
              <a:rPr lang="es-US" dirty="0"/>
              <a:t>de Planes</a:t>
            </a:r>
          </a:p>
          <a:p>
            <a:pPr marL="461963" indent="-350838" defTabSz="685800">
              <a:lnSpc>
                <a:spcPct val="100000"/>
              </a:lnSpc>
              <a:spcBef>
                <a:spcPts val="600"/>
              </a:spcBef>
            </a:pPr>
            <a:r>
              <a:rPr lang="es-US" dirty="0"/>
              <a:t>Los planes pueden no querer desacreditar su estado de LPI mostrando una calificación separada más alta </a:t>
            </a:r>
          </a:p>
          <a:p>
            <a:pPr marL="461963" indent="-350838" defTabSz="685800">
              <a:lnSpc>
                <a:spcPct val="100000"/>
              </a:lnSpc>
              <a:spcBef>
                <a:spcPts val="600"/>
              </a:spcBef>
            </a:pPr>
            <a:r>
              <a:rPr lang="es-US" dirty="0"/>
              <a:t>CMS envía por correo un aviso a los miembros del plan en octubre para que puedan considerar cambiar de plan durante el OEP</a:t>
            </a:r>
          </a:p>
          <a:p>
            <a:pPr marL="690563" lvl="1" indent="-350838" defTabSz="685800">
              <a:lnSpc>
                <a:spcPct val="100000"/>
              </a:lnSpc>
              <a:spcBef>
                <a:spcPts val="600"/>
              </a:spcBef>
            </a:pPr>
            <a:endParaRPr lang="en-US" dirty="0"/>
          </a:p>
          <a:p>
            <a:pPr marL="265510" lvl="0" indent="-26551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Planes Consistentemente de Bajo Rendimiento</a:t>
            </a:r>
          </a:p>
        </p:txBody>
      </p:sp>
    </p:spTree>
    <p:extLst>
      <p:ext uri="{BB962C8B-B14F-4D97-AF65-F5344CB8AC3E}">
        <p14:creationId xmlns:p14="http://schemas.microsoft.com/office/powerpoint/2010/main" val="1869972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lstStyle/>
          <a:p>
            <a:pPr marL="0" lvl="0" indent="0" defTabSz="685800">
              <a:lnSpc>
                <a:spcPct val="100000"/>
              </a:lnSpc>
              <a:spcBef>
                <a:spcPts val="600"/>
              </a:spcBef>
              <a:buNone/>
            </a:pPr>
            <a:r>
              <a:rPr lang="es-US" dirty="0"/>
              <a:t>Preguntas importantes para hacer:</a:t>
            </a:r>
          </a:p>
          <a:p>
            <a:pPr marL="461963" indent="-347663" defTabSz="685800">
              <a:lnSpc>
                <a:spcPct val="100000"/>
              </a:lnSpc>
              <a:spcBef>
                <a:spcPts val="600"/>
              </a:spcBef>
            </a:pPr>
            <a:r>
              <a:rPr lang="es-US" sz="3000" dirty="0"/>
              <a:t>¿Usted tiene otro seguro de salud actual?</a:t>
            </a:r>
          </a:p>
          <a:p>
            <a:pPr marL="461963" indent="-347663" defTabSz="685800">
              <a:lnSpc>
                <a:spcPct val="100000"/>
              </a:lnSpc>
              <a:spcBef>
                <a:spcPts val="600"/>
              </a:spcBef>
            </a:pPr>
            <a:r>
              <a:rPr lang="es-US" sz="3000" dirty="0"/>
              <a:t>¿Es posible que alguna cobertura de medicamentos que pueda tener tan buena como la cobertura de medicamentos de Medicare (acreditable)? </a:t>
            </a:r>
          </a:p>
          <a:p>
            <a:pPr marL="461963" indent="-347663" defTabSz="685800">
              <a:lnSpc>
                <a:spcPct val="100000"/>
              </a:lnSpc>
              <a:spcBef>
                <a:spcPts val="600"/>
              </a:spcBef>
            </a:pPr>
            <a:r>
              <a:rPr lang="es-US" sz="3000" dirty="0"/>
              <a:t>¿Cómo trabaja su cobertura actual con Medicare?</a:t>
            </a:r>
          </a:p>
          <a:p>
            <a:pPr marL="461963" indent="-347663" defTabSz="685800">
              <a:lnSpc>
                <a:spcPct val="100000"/>
              </a:lnSpc>
              <a:spcBef>
                <a:spcPts val="600"/>
              </a:spcBef>
            </a:pPr>
            <a:r>
              <a:rPr lang="es-US" sz="3000" dirty="0"/>
              <a:t>¿Inscribirse a un plan podría afectar su cobertura actual o la cobertura de un familiar?</a:t>
            </a:r>
          </a:p>
          <a:p>
            <a:endParaRPr lang="en-US" dirty="0"/>
          </a:p>
        </p:txBody>
      </p:sp>
      <p:sp>
        <p:nvSpPr>
          <p:cNvPr id="6" name="Title 5"/>
          <p:cNvSpPr>
            <a:spLocks noGrp="1"/>
          </p:cNvSpPr>
          <p:nvPr>
            <p:ph type="title"/>
          </p:nvPr>
        </p:nvSpPr>
        <p:spPr/>
        <p:txBody>
          <a:bodyPr/>
          <a:lstStyle/>
          <a:p>
            <a:r>
              <a:rPr lang="es-US"/>
              <a:t>Cuestiones para Tener en Cuenta Antes de inscribirse a un Plan</a:t>
            </a:r>
          </a:p>
        </p:txBody>
      </p:sp>
    </p:spTree>
    <p:extLst>
      <p:ext uri="{BB962C8B-B14F-4D97-AF65-F5344CB8AC3E}">
        <p14:creationId xmlns:p14="http://schemas.microsoft.com/office/powerpoint/2010/main" val="800137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a:xfrm>
            <a:off x="764581" y="1131140"/>
            <a:ext cx="11053010" cy="5223610"/>
          </a:xfrm>
        </p:spPr>
        <p:txBody>
          <a:bodyPr>
            <a:normAutofit lnSpcReduction="10000"/>
          </a:bodyPr>
          <a:lstStyle/>
          <a:p>
            <a:pPr marL="0" lvl="0" indent="0" defTabSz="685800">
              <a:lnSpc>
                <a:spcPct val="100000"/>
              </a:lnSpc>
              <a:spcBef>
                <a:spcPts val="600"/>
              </a:spcBef>
              <a:buNone/>
            </a:pPr>
            <a:r>
              <a:rPr lang="es-US" dirty="0"/>
              <a:t>Decida qué plan es el más conveniente para usted e inscríbase</a:t>
            </a:r>
          </a:p>
          <a:p>
            <a:pPr marL="461963" indent="-350838" defTabSz="685800">
              <a:lnSpc>
                <a:spcPct val="100000"/>
              </a:lnSpc>
              <a:spcBef>
                <a:spcPts val="600"/>
              </a:spcBef>
            </a:pPr>
            <a:r>
              <a:rPr lang="es-US" sz="3000" dirty="0"/>
              <a:t>Inscripción en línea</a:t>
            </a:r>
          </a:p>
          <a:p>
            <a:pPr marL="804862" lvl="1" indent="-341313" defTabSz="685800">
              <a:lnSpc>
                <a:spcPct val="100000"/>
              </a:lnSpc>
              <a:spcBef>
                <a:spcPts val="600"/>
              </a:spcBef>
              <a:buSzPct val="50000"/>
              <a:buFont typeface="Wingdings" panose="05000000000000000000" pitchFamily="2" charset="2"/>
              <a:buChar char="q"/>
            </a:pPr>
            <a:r>
              <a:rPr lang="es-US" dirty="0">
                <a:hlinkClick r:id="rId3"/>
              </a:rPr>
              <a:t>Medicare.gov/plan-compare</a:t>
            </a:r>
          </a:p>
          <a:p>
            <a:pPr marL="804862" lvl="1" indent="-341313" defTabSz="685800">
              <a:lnSpc>
                <a:spcPct val="100000"/>
              </a:lnSpc>
              <a:spcBef>
                <a:spcPts val="600"/>
              </a:spcBef>
              <a:buSzPct val="50000"/>
              <a:buFont typeface="Wingdings" panose="05000000000000000000" pitchFamily="2" charset="2"/>
              <a:buChar char="q"/>
            </a:pPr>
            <a:r>
              <a:rPr lang="es-US" dirty="0"/>
              <a:t>Sitio web del plan</a:t>
            </a:r>
          </a:p>
          <a:p>
            <a:pPr marL="461963" indent="-350838" defTabSz="685800">
              <a:lnSpc>
                <a:spcPct val="100000"/>
              </a:lnSpc>
              <a:spcBef>
                <a:spcPts val="600"/>
              </a:spcBef>
            </a:pPr>
            <a:r>
              <a:rPr lang="es-US" sz="3000" dirty="0"/>
              <a:t>Inscríbase por teléfono y llama</a:t>
            </a:r>
          </a:p>
          <a:p>
            <a:pPr marL="804862" lvl="1" indent="-341313" defTabSz="685800">
              <a:lnSpc>
                <a:spcPct val="100000"/>
              </a:lnSpc>
              <a:spcBef>
                <a:spcPts val="600"/>
              </a:spcBef>
              <a:buSzPct val="50000"/>
              <a:buFont typeface="Wingdings" panose="05000000000000000000" pitchFamily="2" charset="2"/>
              <a:buChar char="q"/>
            </a:pPr>
            <a:r>
              <a:rPr lang="es-US" dirty="0"/>
              <a:t>1-800-MEDICARE (1-800-633-4227); TTY: 1‑877‑486-2048</a:t>
            </a:r>
          </a:p>
          <a:p>
            <a:pPr marL="804862" lvl="1" indent="-341313" defTabSz="685800">
              <a:lnSpc>
                <a:spcPct val="100000"/>
              </a:lnSpc>
              <a:spcBef>
                <a:spcPts val="600"/>
              </a:spcBef>
              <a:buSzPct val="50000"/>
              <a:buFont typeface="Wingdings" panose="05000000000000000000" pitchFamily="2" charset="2"/>
              <a:buChar char="q"/>
            </a:pPr>
            <a:r>
              <a:rPr lang="es-US" dirty="0"/>
              <a:t>El plan</a:t>
            </a:r>
          </a:p>
          <a:p>
            <a:pPr marL="461963" indent="-350838" defTabSz="685800">
              <a:lnSpc>
                <a:spcPct val="100000"/>
              </a:lnSpc>
              <a:spcBef>
                <a:spcPts val="600"/>
              </a:spcBef>
            </a:pPr>
            <a:r>
              <a:rPr lang="es-US" sz="3000" dirty="0"/>
              <a:t>Envíe una solicitud impresa al plan por correo o fax</a:t>
            </a:r>
          </a:p>
          <a:p>
            <a:pPr marL="461963" indent="-350838" defTabSz="685800">
              <a:lnSpc>
                <a:spcPct val="100000"/>
              </a:lnSpc>
              <a:spcBef>
                <a:spcPts val="60"/>
              </a:spcBef>
            </a:pPr>
            <a:r>
              <a:rPr lang="es-US" sz="3000" dirty="0"/>
              <a:t>Contáctese con el Programa Estatal de Asistencia sobre Seguros de Salud (SHIP) para obtener ayuda en persona</a:t>
            </a:r>
          </a:p>
          <a:p>
            <a:pPr marL="804862" lvl="1" indent="-352425" defTabSz="685800">
              <a:lnSpc>
                <a:spcPct val="100000"/>
              </a:lnSpc>
              <a:spcBef>
                <a:spcPts val="60"/>
              </a:spcBef>
              <a:buSzPct val="50000"/>
              <a:buFont typeface="Wingdings" panose="05000000000000000000" pitchFamily="2" charset="2"/>
              <a:buChar char="q"/>
            </a:pPr>
            <a:r>
              <a:rPr lang="es-US" dirty="0">
                <a:hlinkClick r:id="rId4"/>
              </a:rPr>
              <a:t>shiptacenter.org</a:t>
            </a:r>
          </a:p>
          <a:p>
            <a:pPr marL="917576" lvl="2" indent="-350838" defTabSz="685800">
              <a:lnSpc>
                <a:spcPct val="100000"/>
              </a:lnSpc>
              <a:spcBef>
                <a:spcPts val="600"/>
              </a:spcBef>
            </a:pPr>
            <a:endParaRPr lang="en-US" dirty="0"/>
          </a:p>
          <a:p>
            <a:endParaRPr lang="en-US" dirty="0"/>
          </a:p>
        </p:txBody>
      </p:sp>
      <p:sp>
        <p:nvSpPr>
          <p:cNvPr id="6" name="Title 5"/>
          <p:cNvSpPr>
            <a:spLocks noGrp="1"/>
          </p:cNvSpPr>
          <p:nvPr>
            <p:ph type="title"/>
          </p:nvPr>
        </p:nvSpPr>
        <p:spPr/>
        <p:txBody>
          <a:bodyPr/>
          <a:lstStyle/>
          <a:p>
            <a:r>
              <a:rPr lang="es-US"/>
              <a:t>Cómo Inscribirse</a:t>
            </a:r>
          </a:p>
        </p:txBody>
      </p:sp>
    </p:spTree>
    <p:extLst>
      <p:ext uri="{BB962C8B-B14F-4D97-AF65-F5344CB8AC3E}">
        <p14:creationId xmlns:p14="http://schemas.microsoft.com/office/powerpoint/2010/main" val="2835097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pSp>
        <p:nvGrpSpPr>
          <p:cNvPr id="9" name="Group 8"/>
          <p:cNvGrpSpPr/>
          <p:nvPr/>
        </p:nvGrpSpPr>
        <p:grpSpPr>
          <a:xfrm>
            <a:off x="7271855" y="3342575"/>
            <a:ext cx="4449340" cy="2706791"/>
            <a:chOff x="6954660" y="3388759"/>
            <a:chExt cx="4449340" cy="2706791"/>
          </a:xfrm>
        </p:grpSpPr>
        <p:pic>
          <p:nvPicPr>
            <p:cNvPr id="7" name="Picture 6" descr="Muestra un copago mensual máximo de $35 durante las fases de cobertura de la Parte D (deducible, cobertura inicial, período sin cobertura y catastrófico)." title="Cuadro."/>
            <p:cNvPicPr>
              <a:picLocks noChangeAspect="1"/>
            </p:cNvPicPr>
            <p:nvPr/>
          </p:nvPicPr>
          <p:blipFill rotWithShape="1">
            <a:blip r:embed="rId3"/>
            <a:srcRect t="46472"/>
            <a:stretch/>
          </p:blipFill>
          <p:spPr>
            <a:xfrm>
              <a:off x="6954660" y="4079996"/>
              <a:ext cx="4449340" cy="2015554"/>
            </a:xfrm>
            <a:prstGeom prst="rect">
              <a:avLst/>
            </a:prstGeom>
          </p:spPr>
        </p:pic>
        <p:pic>
          <p:nvPicPr>
            <p:cNvPr id="6" name="Picture 5" descr="Costo del beneficiario por suministro de 30 días" title="Modelo de plan mejorado"/>
            <p:cNvPicPr>
              <a:picLocks noChangeAspect="1"/>
            </p:cNvPicPr>
            <p:nvPr/>
          </p:nvPicPr>
          <p:blipFill>
            <a:blip r:embed="rId4"/>
            <a:stretch>
              <a:fillRect/>
            </a:stretch>
          </p:blipFill>
          <p:spPr>
            <a:xfrm>
              <a:off x="7198736" y="3388759"/>
              <a:ext cx="3724275" cy="885825"/>
            </a:xfrm>
            <a:prstGeom prst="rect">
              <a:avLst/>
            </a:prstGeom>
          </p:spPr>
        </p:pic>
      </p:grpSp>
      <p:sp>
        <p:nvSpPr>
          <p:cNvPr id="8" name="TextBox 7"/>
          <p:cNvSpPr txBox="1"/>
          <p:nvPr/>
        </p:nvSpPr>
        <p:spPr>
          <a:xfrm>
            <a:off x="596804" y="3494028"/>
            <a:ext cx="6662254" cy="2693045"/>
          </a:xfrm>
          <a:prstGeom prst="rect">
            <a:avLst/>
          </a:prstGeom>
          <a:noFill/>
        </p:spPr>
        <p:txBody>
          <a:bodyPr wrap="square" rtlCol="0">
            <a:spAutoFit/>
          </a:bodyPr>
          <a:lstStyle/>
          <a:p>
            <a:pPr marL="230188" indent="-230188">
              <a:buFont typeface="Wingdings" panose="05000000000000000000" pitchFamily="2" charset="2"/>
              <a:buChar char="§"/>
            </a:pPr>
            <a:r>
              <a:rPr lang="es-US" sz="2600" dirty="0"/>
              <a:t>Consideración de ayuda adicional</a:t>
            </a:r>
          </a:p>
          <a:p>
            <a:pPr marL="742950" lvl="1" indent="-285750">
              <a:buFont typeface="Arial" panose="020B0604020202020204" pitchFamily="34" charset="0"/>
              <a:buChar char="•"/>
            </a:pPr>
            <a:r>
              <a:rPr lang="es-US" sz="2500" dirty="0"/>
              <a:t>Ayuda adicional completa: un copago fijo inferior a $35</a:t>
            </a:r>
          </a:p>
          <a:p>
            <a:pPr marL="742950" lvl="1" indent="-285750">
              <a:buFont typeface="Arial" panose="020B0604020202020204" pitchFamily="34" charset="0"/>
              <a:buChar char="•"/>
            </a:pPr>
            <a:r>
              <a:rPr lang="es-US" sz="2500" dirty="0"/>
              <a:t>Ayuda adicional parcial: pague hasta un deducible de $92 y un </a:t>
            </a:r>
            <a:r>
              <a:rPr lang="es-US" sz="2500" dirty="0" err="1"/>
              <a:t>coseguro</a:t>
            </a:r>
            <a:r>
              <a:rPr lang="es-US" sz="2500" dirty="0"/>
              <a:t> del 15%, que podría ser mayor o menor</a:t>
            </a:r>
          </a:p>
          <a:p>
            <a:endParaRPr lang="en-US" dirty="0"/>
          </a:p>
        </p:txBody>
      </p:sp>
      <p:sp>
        <p:nvSpPr>
          <p:cNvPr id="5" name="Content Placeholder 4"/>
          <p:cNvSpPr>
            <a:spLocks noGrp="1"/>
          </p:cNvSpPr>
          <p:nvPr>
            <p:ph idx="1"/>
          </p:nvPr>
        </p:nvSpPr>
        <p:spPr>
          <a:xfrm>
            <a:off x="609601" y="1028324"/>
            <a:ext cx="11053010" cy="5021042"/>
          </a:xfrm>
        </p:spPr>
        <p:txBody>
          <a:bodyPr>
            <a:normAutofit/>
          </a:bodyPr>
          <a:lstStyle/>
          <a:p>
            <a:r>
              <a:rPr lang="es-US" sz="2600" dirty="0"/>
              <a:t>A partir del 1 de enero de 2021, puede inscribirse a un plan que le ofrezca beneficios complementarios para la insulina</a:t>
            </a:r>
          </a:p>
          <a:p>
            <a:r>
              <a:rPr lang="es-US" sz="2600" dirty="0"/>
              <a:t>Los planes participantes ofrecerán opciones de cobertura que incluyen varios tipos de insulina con un copago máximo de $ 35 por un suministro de 30 días. </a:t>
            </a:r>
          </a:p>
          <a:p>
            <a:r>
              <a:rPr lang="es-US" sz="2600" dirty="0"/>
              <a:t>Visite </a:t>
            </a:r>
            <a:r>
              <a:rPr lang="es-US" sz="2600" dirty="0">
                <a:hlinkClick r:id="rId5"/>
              </a:rPr>
              <a:t>Medicare.gov/plan-compare</a:t>
            </a:r>
            <a:r>
              <a:rPr lang="es-US" sz="2600" dirty="0"/>
              <a:t> para encontrar un plan que participe en </a:t>
            </a:r>
            <a:br>
              <a:rPr lang="es-US" sz="2600" dirty="0"/>
            </a:br>
            <a:r>
              <a:rPr lang="es-US" sz="2600" dirty="0"/>
              <a:t>su estado</a:t>
            </a:r>
          </a:p>
          <a:p>
            <a:endParaRPr lang="en-US" sz="3000" dirty="0"/>
          </a:p>
        </p:txBody>
      </p:sp>
      <p:sp>
        <p:nvSpPr>
          <p:cNvPr id="4" name="Title 3"/>
          <p:cNvSpPr>
            <a:spLocks noGrp="1"/>
          </p:cNvSpPr>
          <p:nvPr>
            <p:ph type="title"/>
          </p:nvPr>
        </p:nvSpPr>
        <p:spPr/>
        <p:txBody>
          <a:bodyPr/>
          <a:lstStyle/>
          <a:p>
            <a:r>
              <a:rPr lang="es-US"/>
              <a:t>Planes de medicamentos de Medicare que participan en el modelo de ahorros para personas mayores de la Parte D</a:t>
            </a:r>
          </a:p>
        </p:txBody>
      </p:sp>
    </p:spTree>
    <p:extLst>
      <p:ext uri="{BB962C8B-B14F-4D97-AF65-F5344CB8AC3E}">
        <p14:creationId xmlns:p14="http://schemas.microsoft.com/office/powerpoint/2010/main" val="4234186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lstStyle/>
          <a:p>
            <a:pPr marL="339725" lvl="0" indent="-339725" defTabSz="685800">
              <a:lnSpc>
                <a:spcPct val="100000"/>
              </a:lnSpc>
              <a:spcBef>
                <a:spcPts val="600"/>
              </a:spcBef>
            </a:pPr>
            <a:r>
              <a:rPr lang="es-US"/>
              <a:t>Su plan le enviará:</a:t>
            </a:r>
          </a:p>
          <a:p>
            <a:pPr marL="690563" lvl="1" indent="-350838" defTabSz="685800">
              <a:lnSpc>
                <a:spcPct val="100000"/>
              </a:lnSpc>
              <a:spcBef>
                <a:spcPts val="600"/>
              </a:spcBef>
            </a:pPr>
            <a:r>
              <a:rPr lang="es-US"/>
              <a:t>Una carta de inscripción</a:t>
            </a:r>
          </a:p>
          <a:p>
            <a:pPr marL="690563" lvl="1" indent="-350838" defTabSz="685800">
              <a:lnSpc>
                <a:spcPct val="100000"/>
              </a:lnSpc>
              <a:spcBef>
                <a:spcPts val="600"/>
              </a:spcBef>
            </a:pPr>
            <a:r>
              <a:rPr lang="es-US"/>
              <a:t>Materiales de membresía, entre ellos, la tarjeta</a:t>
            </a:r>
          </a:p>
          <a:p>
            <a:pPr marL="690563" lvl="1" indent="-350838" defTabSz="685800">
              <a:lnSpc>
                <a:spcPct val="100000"/>
              </a:lnSpc>
              <a:spcBef>
                <a:spcPts val="600"/>
              </a:spcBef>
            </a:pPr>
            <a:r>
              <a:rPr lang="es-US"/>
              <a:t>Información de contacto del servicio al cliente</a:t>
            </a:r>
          </a:p>
          <a:p>
            <a:pPr marL="339725" lvl="1" indent="-339725" defTabSz="685800">
              <a:lnSpc>
                <a:spcPct val="100000"/>
              </a:lnSpc>
              <a:spcBef>
                <a:spcPts val="600"/>
              </a:spcBef>
              <a:buFont typeface="Wingdings" panose="05000000000000000000" pitchFamily="2" charset="2"/>
              <a:buChar char="§"/>
            </a:pPr>
            <a:r>
              <a:rPr lang="es-US" sz="3200"/>
              <a:t>Si su medicamento actual no está cubierto por el plan:</a:t>
            </a:r>
          </a:p>
          <a:p>
            <a:pPr marL="690563" lvl="3" indent="-350838" defTabSz="685800">
              <a:lnSpc>
                <a:spcPct val="100000"/>
              </a:lnSpc>
              <a:spcBef>
                <a:spcPts val="600"/>
              </a:spcBef>
            </a:pPr>
            <a:r>
              <a:rPr lang="es-US" sz="2800"/>
              <a:t>Puede obtener un suministro transitorio (en general, para 30 días)</a:t>
            </a:r>
          </a:p>
          <a:p>
            <a:pPr marL="690563" lvl="1" indent="-350838" defTabSz="685800">
              <a:lnSpc>
                <a:spcPct val="100000"/>
              </a:lnSpc>
              <a:spcBef>
                <a:spcPts val="600"/>
              </a:spcBef>
            </a:pPr>
            <a:r>
              <a:rPr lang="es-US"/>
              <a:t>Trabaje con el médico que le receta para encontrar un medicamento que esté cubierto</a:t>
            </a:r>
          </a:p>
          <a:p>
            <a:pPr marL="690563" lvl="1" indent="-350838" defTabSz="685800">
              <a:lnSpc>
                <a:spcPct val="100000"/>
              </a:lnSpc>
              <a:spcBef>
                <a:spcPts val="600"/>
              </a:spcBef>
            </a:pPr>
            <a:r>
              <a:rPr lang="es-US"/>
              <a:t>Solicite una exención si no existe un medicamento alternativo aceptable en la lista</a:t>
            </a:r>
          </a:p>
          <a:p>
            <a:pPr marL="319882" lvl="0" indent="-227013" defTabSz="685800">
              <a:lnSpc>
                <a:spcPct val="100000"/>
              </a:lnSpc>
              <a:spcBef>
                <a:spcPts val="600"/>
              </a:spcBef>
            </a:pPr>
            <a:endParaRPr lang="en-US" dirty="0"/>
          </a:p>
          <a:p>
            <a:endParaRPr lang="en-US" dirty="0"/>
          </a:p>
        </p:txBody>
      </p:sp>
      <p:sp>
        <p:nvSpPr>
          <p:cNvPr id="6" name="Title 5"/>
          <p:cNvSpPr>
            <a:spLocks noGrp="1"/>
          </p:cNvSpPr>
          <p:nvPr>
            <p:ph type="title"/>
          </p:nvPr>
        </p:nvSpPr>
        <p:spPr/>
        <p:txBody>
          <a:bodyPr/>
          <a:lstStyle/>
          <a:p>
            <a:r>
              <a:rPr lang="es-US"/>
              <a:t>Qué Puede Esperar un Miembro Nuevo</a:t>
            </a:r>
          </a:p>
        </p:txBody>
      </p:sp>
    </p:spTree>
    <p:extLst>
      <p:ext uri="{BB962C8B-B14F-4D97-AF65-F5344CB8AC3E}">
        <p14:creationId xmlns:p14="http://schemas.microsoft.com/office/powerpoint/2010/main" val="1485298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normAutofit fontScale="92500" lnSpcReduction="20000"/>
          </a:bodyPr>
          <a:lstStyle/>
          <a:p>
            <a:pPr marL="339725" lvl="0" indent="-339725" defTabSz="685800">
              <a:lnSpc>
                <a:spcPct val="100000"/>
              </a:lnSpc>
              <a:spcBef>
                <a:spcPts val="600"/>
              </a:spcBef>
            </a:pPr>
            <a:r>
              <a:rPr lang="es-US"/>
              <a:t>Todos los planes de Medicare deben enviar un Aviso anual de cambio (ANOC) a los miembros para que lo reciban a más tardar el 30 de septiembre y una Evidencia de cobertura.</a:t>
            </a:r>
          </a:p>
          <a:p>
            <a:pPr marL="339725" lvl="0" indent="-339725" defTabSz="685800">
              <a:lnSpc>
                <a:spcPct val="100000"/>
              </a:lnSpc>
              <a:spcBef>
                <a:spcPts val="600"/>
              </a:spcBef>
            </a:pPr>
            <a:r>
              <a:rPr lang="es-US"/>
              <a:t>Incluirá información para el próximo año.</a:t>
            </a:r>
          </a:p>
          <a:p>
            <a:pPr marL="690563" lvl="1" indent="-350838" defTabSz="685800">
              <a:lnSpc>
                <a:spcPct val="100000"/>
              </a:lnSpc>
              <a:spcBef>
                <a:spcPts val="600"/>
              </a:spcBef>
            </a:pPr>
            <a:r>
              <a:rPr lang="es-US"/>
              <a:t>Detalles sobre el área de servicio</a:t>
            </a:r>
          </a:p>
          <a:p>
            <a:pPr marL="690563" lvl="1" indent="-350838" defTabSz="685800">
              <a:lnSpc>
                <a:spcPct val="100000"/>
              </a:lnSpc>
              <a:spcBef>
                <a:spcPts val="600"/>
              </a:spcBef>
            </a:pPr>
            <a:r>
              <a:rPr lang="es-US"/>
              <a:t>Resumen de beneficios</a:t>
            </a:r>
          </a:p>
          <a:p>
            <a:pPr marL="690563" lvl="1" indent="-350838" defTabSz="685800">
              <a:lnSpc>
                <a:spcPct val="100000"/>
              </a:lnSpc>
              <a:spcBef>
                <a:spcPts val="600"/>
              </a:spcBef>
            </a:pPr>
            <a:r>
              <a:rPr lang="es-US"/>
              <a:t>Formulario</a:t>
            </a:r>
          </a:p>
          <a:p>
            <a:pPr marL="690563" lvl="1" indent="-350838" defTabSz="685800">
              <a:lnSpc>
                <a:spcPct val="100000"/>
              </a:lnSpc>
              <a:spcBef>
                <a:spcPts val="600"/>
              </a:spcBef>
            </a:pPr>
            <a:r>
              <a:rPr lang="es-US"/>
              <a:t>Cambios en la prima mensual o en el costo compartido</a:t>
            </a:r>
          </a:p>
          <a:p>
            <a:pPr marL="690563" lvl="1" indent="-350838" defTabSz="685800">
              <a:lnSpc>
                <a:spcPct val="100000"/>
              </a:lnSpc>
              <a:spcBef>
                <a:spcPts val="600"/>
              </a:spcBef>
            </a:pPr>
            <a:r>
              <a:rPr lang="es-US"/>
              <a:t>Ayuda Adicional</a:t>
            </a:r>
          </a:p>
          <a:p>
            <a:pPr marL="690563" lvl="1" indent="-350838" defTabSz="685800">
              <a:lnSpc>
                <a:spcPct val="100000"/>
              </a:lnSpc>
              <a:spcBef>
                <a:spcPts val="600"/>
              </a:spcBef>
            </a:pPr>
            <a:r>
              <a:rPr lang="es-US"/>
              <a:t>Proceso de apelación</a:t>
            </a:r>
          </a:p>
          <a:p>
            <a:pPr marL="690563" lvl="1" indent="-350838" defTabSz="685800">
              <a:lnSpc>
                <a:spcPct val="100000"/>
              </a:lnSpc>
              <a:spcBef>
                <a:spcPts val="600"/>
              </a:spcBef>
            </a:pPr>
            <a:r>
              <a:rPr lang="es-US"/>
              <a:t>Cómo obtener más información</a:t>
            </a:r>
          </a:p>
          <a:p>
            <a:pPr marL="339725" lvl="0" indent="-339725" defTabSz="685800">
              <a:lnSpc>
                <a:spcPct val="100000"/>
              </a:lnSpc>
              <a:spcBef>
                <a:spcPts val="600"/>
              </a:spcBef>
            </a:pPr>
            <a:r>
              <a:rPr lang="es-US"/>
              <a:t>Lea el con atención y compare su plan con otras opciones de plan</a:t>
            </a:r>
          </a:p>
          <a:p>
            <a:endParaRPr lang="en-US" dirty="0"/>
          </a:p>
        </p:txBody>
      </p:sp>
      <p:sp>
        <p:nvSpPr>
          <p:cNvPr id="6" name="Title 5"/>
          <p:cNvSpPr>
            <a:spLocks noGrp="1"/>
          </p:cNvSpPr>
          <p:nvPr>
            <p:ph type="title"/>
          </p:nvPr>
        </p:nvSpPr>
        <p:spPr/>
        <p:txBody>
          <a:bodyPr/>
          <a:lstStyle/>
          <a:p>
            <a:r>
              <a:rPr lang="es-US" dirty="0"/>
              <a:t>Cambios en el Aviso Anual de Cambios (ANOC) y </a:t>
            </a:r>
            <a:br>
              <a:rPr lang="es-US" dirty="0"/>
            </a:br>
            <a:r>
              <a:rPr lang="es-US" dirty="0"/>
              <a:t>la Evidencia de Cobertura (EOC)</a:t>
            </a:r>
          </a:p>
        </p:txBody>
      </p:sp>
    </p:spTree>
    <p:extLst>
      <p:ext uri="{BB962C8B-B14F-4D97-AF65-F5344CB8AC3E}">
        <p14:creationId xmlns:p14="http://schemas.microsoft.com/office/powerpoint/2010/main" val="2128573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US"/>
              <a:t>Cobertura de medicamentos de Medicare</a:t>
            </a:r>
          </a:p>
        </p:txBody>
      </p:sp>
      <p:sp>
        <p:nvSpPr>
          <p:cNvPr id="2" name="Date Placeholder 1"/>
          <p:cNvSpPr>
            <a:spLocks noGrp="1"/>
          </p:cNvSpPr>
          <p:nvPr>
            <p:ph type="dt" sz="half" idx="10"/>
          </p:nvPr>
        </p:nvSpPr>
        <p:spPr/>
        <p:txBody>
          <a:bodyPr/>
          <a:lstStyle/>
          <a:p>
            <a:r>
              <a:rPr lang="es-US"/>
              <a:t>Mayo de 2021</a:t>
            </a:r>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a:t>La Parte A generalmente paga por: </a:t>
            </a:r>
          </a:p>
          <a:p>
            <a:pPr lvl="1" defTabSz="685800">
              <a:lnSpc>
                <a:spcPct val="100000"/>
              </a:lnSpc>
              <a:spcBef>
                <a:spcPts val="600"/>
              </a:spcBef>
              <a:buFont typeface="Wingdings" panose="05000000000000000000" pitchFamily="2" charset="2"/>
              <a:buChar char="§"/>
            </a:pPr>
            <a:r>
              <a:rPr lang="es-US" sz="3200"/>
              <a:t>Todos los medicamentos que se proporcionen como parte de un tratamiento durante un período de internación cubierto en el hospital o en un Centro de Enfermería Especializada (SNF)</a:t>
            </a:r>
          </a:p>
          <a:p>
            <a:pPr lvl="2" indent="-228600" defTabSz="685800">
              <a:lnSpc>
                <a:spcPct val="100000"/>
              </a:lnSpc>
              <a:spcBef>
                <a:spcPts val="600"/>
              </a:spcBef>
            </a:pPr>
            <a:r>
              <a:rPr lang="es-US" sz="2800"/>
              <a:t>Excepción: Ciertos medicamentos de quimioterapia que se utilizan en una estadía en un SNF cubierta por la Parte A.</a:t>
            </a:r>
          </a:p>
          <a:p>
            <a:pPr lvl="1" defTabSz="685800">
              <a:lnSpc>
                <a:spcPct val="100000"/>
              </a:lnSpc>
              <a:spcBef>
                <a:spcPts val="600"/>
              </a:spcBef>
              <a:buFont typeface="Wingdings" panose="05000000000000000000" pitchFamily="2" charset="2"/>
              <a:buChar char="§"/>
            </a:pPr>
            <a:r>
              <a:rPr lang="es-US" sz="3200"/>
              <a:t>Los medicamentos utilizados en centros de cuidados paliativos únicamente para el control de síntomas y el alivio del dolor  </a:t>
            </a:r>
          </a:p>
          <a:p>
            <a:endParaRPr lang="en-US" dirty="0"/>
          </a:p>
        </p:txBody>
      </p:sp>
      <p:sp>
        <p:nvSpPr>
          <p:cNvPr id="4" name="Title 3"/>
          <p:cNvSpPr>
            <a:spLocks noGrp="1"/>
          </p:cNvSpPr>
          <p:nvPr>
            <p:ph type="title"/>
          </p:nvPr>
        </p:nvSpPr>
        <p:spPr/>
        <p:txBody>
          <a:bodyPr/>
          <a:lstStyle/>
          <a:p>
            <a:r>
              <a:rPr lang="es-US"/>
              <a:t>Cobertura de Medicamentos de la Parte A</a:t>
            </a:r>
          </a:p>
        </p:txBody>
      </p:sp>
    </p:spTree>
    <p:extLst>
      <p:ext uri="{BB962C8B-B14F-4D97-AF65-F5344CB8AC3E}">
        <p14:creationId xmlns:p14="http://schemas.microsoft.com/office/powerpoint/2010/main" val="2888455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339725" lvl="0" indent="-339725" defTabSz="685800">
              <a:lnSpc>
                <a:spcPct val="100000"/>
              </a:lnSpc>
              <a:spcBef>
                <a:spcPts val="600"/>
              </a:spcBef>
            </a:pPr>
            <a:r>
              <a:rPr lang="es-US" dirty="0"/>
              <a:t>Es posible que deba pagar más si espera para inscribirse.</a:t>
            </a:r>
          </a:p>
          <a:p>
            <a:pPr marL="690563" lvl="1" indent="-350838" defTabSz="685800">
              <a:lnSpc>
                <a:spcPct val="100000"/>
              </a:lnSpc>
              <a:spcBef>
                <a:spcPts val="600"/>
              </a:spcBef>
            </a:pPr>
            <a:r>
              <a:rPr lang="es-US" dirty="0"/>
              <a:t>Excepciones si tiene:</a:t>
            </a:r>
          </a:p>
          <a:p>
            <a:pPr marL="1031875" lvl="2" indent="-341313" defTabSz="685800">
              <a:lnSpc>
                <a:spcPct val="100000"/>
              </a:lnSpc>
              <a:spcBef>
                <a:spcPts val="600"/>
              </a:spcBef>
              <a:buSzPct val="50000"/>
              <a:buFont typeface="Wingdings" panose="05000000000000000000" pitchFamily="2" charset="2"/>
              <a:buChar char="q"/>
            </a:pPr>
            <a:r>
              <a:rPr lang="es-US" dirty="0"/>
              <a:t>Cobertura acreditable para medicamentos </a:t>
            </a:r>
          </a:p>
          <a:p>
            <a:pPr marL="1031875" lvl="2" indent="-341313" defTabSz="685800">
              <a:lnSpc>
                <a:spcPct val="100000"/>
              </a:lnSpc>
              <a:spcBef>
                <a:spcPts val="600"/>
              </a:spcBef>
              <a:buSzPct val="50000"/>
              <a:buFont typeface="Wingdings" panose="05000000000000000000" pitchFamily="2" charset="2"/>
              <a:buChar char="q"/>
            </a:pPr>
            <a:r>
              <a:rPr lang="es-US" dirty="0"/>
              <a:t>Ayuda Adicional</a:t>
            </a:r>
          </a:p>
          <a:p>
            <a:pPr marL="339725" lvl="0" indent="-339725" defTabSz="685800">
              <a:lnSpc>
                <a:spcPct val="100000"/>
              </a:lnSpc>
              <a:spcBef>
                <a:spcPts val="600"/>
              </a:spcBef>
            </a:pPr>
            <a:r>
              <a:rPr lang="es-US" dirty="0"/>
              <a:t>Pagará la multa mientras tenga cobertura</a:t>
            </a:r>
          </a:p>
          <a:p>
            <a:pPr marL="690563" lvl="1" indent="-350838" defTabSz="685800">
              <a:lnSpc>
                <a:spcPct val="100000"/>
              </a:lnSpc>
              <a:spcBef>
                <a:spcPts val="600"/>
              </a:spcBef>
            </a:pPr>
            <a:r>
              <a:rPr lang="es-US" dirty="0"/>
              <a:t>1 % por cada mes completo elegible y sin cobertura acreditable </a:t>
            </a:r>
            <a:br>
              <a:rPr lang="es-US" dirty="0"/>
            </a:br>
            <a:r>
              <a:rPr lang="es-US" dirty="0"/>
              <a:t>de medicamentos</a:t>
            </a:r>
          </a:p>
          <a:p>
            <a:pPr marL="690563" lvl="1" indent="-350838" defTabSz="685800">
              <a:lnSpc>
                <a:spcPct val="100000"/>
              </a:lnSpc>
              <a:spcBef>
                <a:spcPts val="600"/>
              </a:spcBef>
            </a:pPr>
            <a:r>
              <a:rPr lang="es-US" dirty="0"/>
              <a:t>Multiplique el porcentaje por la prima base del beneficiario </a:t>
            </a:r>
            <a:br>
              <a:rPr lang="es-US" dirty="0"/>
            </a:br>
            <a:r>
              <a:rPr lang="es-US" dirty="0"/>
              <a:t>($33.06 en 2021).</a:t>
            </a:r>
          </a:p>
          <a:p>
            <a:pPr marL="690563" lvl="1" indent="-350838" defTabSz="685800">
              <a:lnSpc>
                <a:spcPct val="100000"/>
              </a:lnSpc>
              <a:spcBef>
                <a:spcPts val="600"/>
              </a:spcBef>
            </a:pPr>
            <a:r>
              <a:rPr lang="es-US" dirty="0"/>
              <a:t>El monto cambia cada año.</a:t>
            </a:r>
          </a:p>
          <a:p>
            <a:pPr marL="639366" lvl="2" indent="-169069" defTabSz="685800">
              <a:lnSpc>
                <a:spcPct val="100000"/>
              </a:lnSpc>
              <a:spcBef>
                <a:spcPts val="600"/>
              </a:spcBef>
              <a:buSzPct val="50000"/>
              <a:buFont typeface="Wingdings" panose="05000000000000000000" pitchFamily="2" charset="2"/>
              <a:buChar char="q"/>
            </a:pPr>
            <a:endParaRPr lang="en-US" sz="2800" dirty="0"/>
          </a:p>
          <a:p>
            <a:endParaRPr lang="en-US" dirty="0"/>
          </a:p>
        </p:txBody>
      </p:sp>
      <p:sp>
        <p:nvSpPr>
          <p:cNvPr id="4" name="Title 3"/>
          <p:cNvSpPr>
            <a:spLocks noGrp="1"/>
          </p:cNvSpPr>
          <p:nvPr>
            <p:ph type="title"/>
          </p:nvPr>
        </p:nvSpPr>
        <p:spPr/>
        <p:txBody>
          <a:bodyPr>
            <a:normAutofit fontScale="90000"/>
          </a:bodyPr>
          <a:lstStyle/>
          <a:p>
            <a:r>
              <a:rPr lang="es-US" dirty="0"/>
              <a:t>Multa por inscripción tardía a la cobertura de medicamentos </a:t>
            </a:r>
            <a:br>
              <a:rPr lang="es-US" dirty="0"/>
            </a:br>
            <a:r>
              <a:rPr lang="es-US" dirty="0"/>
              <a:t>de Medicare (Parte D)</a:t>
            </a:r>
          </a:p>
        </p:txBody>
      </p:sp>
    </p:spTree>
    <p:extLst>
      <p:ext uri="{BB962C8B-B14F-4D97-AF65-F5344CB8AC3E}">
        <p14:creationId xmlns:p14="http://schemas.microsoft.com/office/powerpoint/2010/main" val="3932918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lnSpcReduction="10000"/>
          </a:bodyPr>
          <a:lstStyle/>
          <a:p>
            <a:pPr marL="0" lvl="0" indent="0" defTabSz="685800">
              <a:lnSpc>
                <a:spcPct val="100000"/>
              </a:lnSpc>
              <a:spcBef>
                <a:spcPts val="600"/>
              </a:spcBef>
              <a:buNone/>
            </a:pPr>
            <a:r>
              <a:rPr lang="es-US" sz="2800" dirty="0"/>
              <a:t>Ann no se unió cuando fue elegible por primera vez, antes del 31 de mayo de 2017</a:t>
            </a:r>
          </a:p>
          <a:p>
            <a:pPr marL="461963" indent="-350838" defTabSz="685800">
              <a:lnSpc>
                <a:spcPct val="100000"/>
              </a:lnSpc>
              <a:spcBef>
                <a:spcPts val="600"/>
              </a:spcBef>
            </a:pPr>
            <a:r>
              <a:rPr lang="es-US" sz="2800" dirty="0"/>
              <a:t>Se inscribió al plan de medicamentos de Medicare durante el OEP de 2019: la cobertura empezó el 1 de enero de 2020</a:t>
            </a:r>
          </a:p>
          <a:p>
            <a:pPr marL="461963" indent="-350838" defTabSz="685800">
              <a:lnSpc>
                <a:spcPct val="100000"/>
              </a:lnSpc>
              <a:spcBef>
                <a:spcPts val="600"/>
              </a:spcBef>
            </a:pPr>
            <a:r>
              <a:rPr lang="es-US" sz="2800" dirty="0"/>
              <a:t>Sin cobertura de medicamentos acreditable desde junio de 2017 hasta diciembre de 2019 (31 meses)</a:t>
            </a:r>
          </a:p>
          <a:p>
            <a:pPr marL="461963" indent="-350838" defTabSz="685800">
              <a:lnSpc>
                <a:spcPct val="100000"/>
              </a:lnSpc>
              <a:spcBef>
                <a:spcPts val="600"/>
              </a:spcBef>
            </a:pPr>
            <a:r>
              <a:rPr lang="es-US" sz="2800" dirty="0"/>
              <a:t>La multa en 2020 es del 31 % (1 % por cada mes de 31 meses) de $32.74 (la prima a nivel nacional para beneficiarios en 2020), que es </a:t>
            </a:r>
            <a:br>
              <a:rPr lang="es-US" sz="2800" dirty="0"/>
            </a:br>
            <a:r>
              <a:rPr lang="es-US" sz="2800" dirty="0"/>
              <a:t>de $10.15 </a:t>
            </a:r>
          </a:p>
          <a:p>
            <a:pPr marL="461963" indent="-350838" defTabSz="685800">
              <a:lnSpc>
                <a:spcPct val="100000"/>
              </a:lnSpc>
              <a:spcBef>
                <a:spcPts val="600"/>
              </a:spcBef>
            </a:pPr>
            <a:r>
              <a:rPr lang="es-US" sz="2800" dirty="0"/>
              <a:t>La multa mensual se redondea al $0.10 más cercano, de modo que </a:t>
            </a:r>
            <a:br>
              <a:rPr lang="es-US" sz="2800" dirty="0"/>
            </a:br>
            <a:r>
              <a:rPr lang="es-US" sz="2800" dirty="0"/>
              <a:t>se le cobrará $10.20 por mes además de la prima mensual de su plan </a:t>
            </a:r>
            <a:br>
              <a:rPr lang="es-US" sz="2800" dirty="0"/>
            </a:br>
            <a:r>
              <a:rPr lang="es-US" sz="2800" dirty="0"/>
              <a:t>en 2020</a:t>
            </a:r>
          </a:p>
          <a:p>
            <a:endParaRPr lang="en-US" dirty="0"/>
          </a:p>
        </p:txBody>
      </p:sp>
      <p:sp>
        <p:nvSpPr>
          <p:cNvPr id="4" name="Title 3"/>
          <p:cNvSpPr>
            <a:spLocks noGrp="1"/>
          </p:cNvSpPr>
          <p:nvPr>
            <p:ph type="title"/>
          </p:nvPr>
        </p:nvSpPr>
        <p:spPr/>
        <p:txBody>
          <a:bodyPr/>
          <a:lstStyle/>
          <a:p>
            <a:r>
              <a:rPr lang="es-US"/>
              <a:t>Multa por la cobertura de medicamentos de Medicare (Parte D): Ann</a:t>
            </a:r>
          </a:p>
        </p:txBody>
      </p:sp>
    </p:spTree>
    <p:extLst>
      <p:ext uri="{BB962C8B-B14F-4D97-AF65-F5344CB8AC3E}">
        <p14:creationId xmlns:p14="http://schemas.microsoft.com/office/powerpoint/2010/main" val="1772420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sz="2800" dirty="0"/>
              <a:t>En 2021, Medicare recalculó la multa de Ann utilizando la prima base para beneficiarios de 2021 ($33.06)</a:t>
            </a:r>
          </a:p>
          <a:p>
            <a:pPr marL="461963" indent="-350838" defTabSz="685800">
              <a:lnSpc>
                <a:spcPct val="100000"/>
              </a:lnSpc>
              <a:spcBef>
                <a:spcPts val="600"/>
              </a:spcBef>
            </a:pPr>
            <a:r>
              <a:rPr lang="es-US" sz="2800" dirty="0"/>
              <a:t>La multa sigue siendo del 31% (1% por cada uno de los 31 meses que estuvo sin cobertura acreditable de medicamentos) </a:t>
            </a:r>
          </a:p>
          <a:p>
            <a:pPr marL="461963" indent="-350838" defTabSz="685800">
              <a:lnSpc>
                <a:spcPct val="100000"/>
              </a:lnSpc>
              <a:spcBef>
                <a:spcPts val="600"/>
              </a:spcBef>
            </a:pPr>
            <a:r>
              <a:rPr lang="es-US" sz="2800" dirty="0"/>
              <a:t>La prima del beneficiario base de 2021 es de $33.06 </a:t>
            </a:r>
          </a:p>
          <a:p>
            <a:pPr marL="461963" indent="-350838" defTabSz="685800">
              <a:lnSpc>
                <a:spcPct val="100000"/>
              </a:lnSpc>
              <a:spcBef>
                <a:spcPts val="600"/>
              </a:spcBef>
            </a:pPr>
            <a:r>
              <a:rPr lang="es-US" sz="2800" dirty="0"/>
              <a:t>La penalidad en 2021 es del 31% de $33.06, que es de $10.25</a:t>
            </a:r>
          </a:p>
          <a:p>
            <a:pPr marL="461963" indent="-350838" defTabSz="685800">
              <a:lnSpc>
                <a:spcPct val="100000"/>
              </a:lnSpc>
              <a:spcBef>
                <a:spcPts val="600"/>
              </a:spcBef>
            </a:pPr>
            <a:r>
              <a:rPr lang="es-US" sz="2800" dirty="0"/>
              <a:t>La multa mensual se redondea a los $ .10 más cercanos, por lo que se </a:t>
            </a:r>
            <a:br>
              <a:rPr lang="es-US" sz="2800" dirty="0"/>
            </a:br>
            <a:r>
              <a:rPr lang="es-US" sz="2800" dirty="0"/>
              <a:t>le cobrará $ 10.30 cada mes además de la prima mensual de su plan </a:t>
            </a:r>
            <a:br>
              <a:rPr lang="es-US" sz="2800" dirty="0"/>
            </a:br>
            <a:r>
              <a:rPr lang="es-US" sz="2800" dirty="0"/>
              <a:t>en 2021</a:t>
            </a:r>
          </a:p>
          <a:p>
            <a:endParaRPr lang="en-US" dirty="0"/>
          </a:p>
        </p:txBody>
      </p:sp>
      <p:sp>
        <p:nvSpPr>
          <p:cNvPr id="4" name="Title 3"/>
          <p:cNvSpPr>
            <a:spLocks noGrp="1"/>
          </p:cNvSpPr>
          <p:nvPr>
            <p:ph type="title"/>
          </p:nvPr>
        </p:nvSpPr>
        <p:spPr/>
        <p:txBody>
          <a:bodyPr/>
          <a:lstStyle/>
          <a:p>
            <a:r>
              <a:rPr lang="es-US"/>
              <a:t>Multa por la cobertura de medicamentos de Medicare (Parte D): Ann (continuación)</a:t>
            </a:r>
          </a:p>
        </p:txBody>
      </p:sp>
    </p:spTree>
    <p:extLst>
      <p:ext uri="{BB962C8B-B14F-4D97-AF65-F5344CB8AC3E}">
        <p14:creationId xmlns:p14="http://schemas.microsoft.com/office/powerpoint/2010/main" val="2588420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763016" y="5586391"/>
            <a:ext cx="7466503" cy="577651"/>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685800">
              <a:lnSpc>
                <a:spcPct val="100000"/>
              </a:lnSpc>
              <a:spcBef>
                <a:spcPts val="600"/>
              </a:spcBef>
              <a:buNone/>
            </a:pPr>
            <a:r>
              <a:rPr lang="es-US" dirty="0"/>
              <a:t>Los eventos de vida que permiten acceder a un Período de Inscripción Especial (SEP) no incluyen lo siguiente:</a:t>
            </a:r>
          </a:p>
          <a:p>
            <a:pPr marL="0" lvl="0" indent="0" defTabSz="685800">
              <a:lnSpc>
                <a:spcPct val="100000"/>
              </a:lnSpc>
              <a:spcBef>
                <a:spcPts val="600"/>
              </a:spcBef>
              <a:buNone/>
            </a:pPr>
            <a:endParaRPr lang="en-US" sz="2000" dirty="0"/>
          </a:p>
          <a:p>
            <a:pPr marL="339725" lvl="0" indent="-339725" defTabSz="685800">
              <a:lnSpc>
                <a:spcPct val="100000"/>
              </a:lnSpc>
              <a:spcBef>
                <a:spcPts val="600"/>
              </a:spcBef>
              <a:buFont typeface="+mj-lt"/>
              <a:buAutoNum type="alphaLcPeriod"/>
            </a:pPr>
            <a:r>
              <a:rPr lang="es-US" sz="3000" dirty="0"/>
              <a:t>Si se traslada permanentemente a un sitio distinto del área de servicio del plan</a:t>
            </a:r>
          </a:p>
          <a:p>
            <a:pPr marL="339725" lvl="0" indent="-339725" defTabSz="685800">
              <a:lnSpc>
                <a:spcPct val="100000"/>
              </a:lnSpc>
              <a:spcBef>
                <a:spcPts val="600"/>
              </a:spcBef>
              <a:buFont typeface="+mj-lt"/>
              <a:buAutoNum type="alphaLcPeriod"/>
            </a:pPr>
            <a:r>
              <a:rPr lang="es-US" sz="3000" dirty="0"/>
              <a:t>Si no se le informó adecuadamente sobre que su otra cobertura no era acreditable, o que la cobertura se redujo, por lo que ya no es acreditable</a:t>
            </a:r>
          </a:p>
          <a:p>
            <a:pPr marL="339725" lvl="0" indent="-339725" defTabSz="685800">
              <a:lnSpc>
                <a:spcPct val="100000"/>
              </a:lnSpc>
              <a:spcBef>
                <a:spcPts val="600"/>
              </a:spcBef>
              <a:buFont typeface="+mj-lt"/>
              <a:buAutoNum type="alphaLcPeriod"/>
            </a:pPr>
            <a:r>
              <a:rPr lang="es-US" sz="3000" dirty="0"/>
              <a:t>Si pierde otra cobertura de medicamentos acreditable</a:t>
            </a:r>
          </a:p>
          <a:p>
            <a:pPr marL="339725" lvl="0" indent="-339725" defTabSz="685800">
              <a:lnSpc>
                <a:spcPct val="100000"/>
              </a:lnSpc>
              <a:spcBef>
                <a:spcPts val="600"/>
              </a:spcBef>
              <a:buFont typeface="+mj-lt"/>
              <a:buAutoNum type="alphaLcPeriod"/>
            </a:pPr>
            <a:r>
              <a:rPr lang="es-US" sz="3000" dirty="0"/>
              <a:t>Si ingresa a un centro de cuidados paliativos</a:t>
            </a:r>
          </a:p>
          <a:p>
            <a:endParaRPr lang="en-US" dirty="0"/>
          </a:p>
        </p:txBody>
      </p:sp>
      <p:sp>
        <p:nvSpPr>
          <p:cNvPr id="4" name="Title 3"/>
          <p:cNvSpPr>
            <a:spLocks noGrp="1"/>
          </p:cNvSpPr>
          <p:nvPr>
            <p:ph type="title"/>
          </p:nvPr>
        </p:nvSpPr>
        <p:spPr/>
        <p:txBody>
          <a:bodyPr/>
          <a:lstStyle/>
          <a:p>
            <a:r>
              <a:rPr lang="es-US"/>
              <a:t>Compruebe su conocimiento: Pregunta 6</a:t>
            </a:r>
          </a:p>
        </p:txBody>
      </p:sp>
    </p:spTree>
    <p:extLst>
      <p:ext uri="{BB962C8B-B14F-4D97-AF65-F5344CB8AC3E}">
        <p14:creationId xmlns:p14="http://schemas.microsoft.com/office/powerpoint/2010/main" val="20636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5:  </a:t>
            </a:r>
            <a:br>
              <a:rPr lang="es-US" dirty="0">
                <a:latin typeface="Calibri "/>
              </a:rPr>
            </a:br>
            <a:r>
              <a:rPr lang="es-US" dirty="0">
                <a:latin typeface="Calibri "/>
              </a:rPr>
              <a:t>Ayuda adicional con la cobertura de los costos de los medicamentos de Medicare (Parte D)</a:t>
            </a:r>
          </a:p>
        </p:txBody>
      </p:sp>
    </p:spTree>
    <p:extLst>
      <p:ext uri="{BB962C8B-B14F-4D97-AF65-F5344CB8AC3E}">
        <p14:creationId xmlns:p14="http://schemas.microsoft.com/office/powerpoint/2010/main" val="484241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ectangle 5"/>
          <p:cNvSpPr/>
          <p:nvPr/>
        </p:nvSpPr>
        <p:spPr>
          <a:xfrm>
            <a:off x="6096000" y="1060872"/>
            <a:ext cx="6096000" cy="4755148"/>
          </a:xfrm>
          <a:prstGeom prst="rect">
            <a:avLst/>
          </a:prstGeom>
        </p:spPr>
        <p:txBody>
          <a:bodyPr>
            <a:spAutoFit/>
          </a:bodyPr>
          <a:lstStyle/>
          <a:p>
            <a:pPr marL="339725" indent="-339725" defTabSz="685800">
              <a:spcBef>
                <a:spcPts val="600"/>
              </a:spcBef>
              <a:buFont typeface="Wingdings" pitchFamily="2" charset="2"/>
              <a:buChar char="§"/>
            </a:pPr>
            <a:r>
              <a:rPr lang="es-US" sz="2600" dirty="0">
                <a:solidFill>
                  <a:prstClr val="black"/>
                </a:solidFill>
              </a:rPr>
              <a:t>No ingresará al período sin cobertura ni pagará una multa por inscripción tardía si califica</a:t>
            </a:r>
          </a:p>
          <a:p>
            <a:pPr marL="339725" indent="-339725" defTabSz="685800">
              <a:spcBef>
                <a:spcPts val="600"/>
              </a:spcBef>
              <a:buFont typeface="Wingdings" pitchFamily="2" charset="2"/>
              <a:buChar char="§"/>
            </a:pPr>
            <a:r>
              <a:rPr lang="es-US" sz="2600" dirty="0">
                <a:solidFill>
                  <a:prstClr val="black"/>
                </a:solidFill>
              </a:rPr>
              <a:t>Si alcanza el límite de cobertura catastrófica ($6,550) y tiene Ayuda adicional, generalmente no pagará nada por los medicamentos cubiertos durante el resto del año.</a:t>
            </a:r>
          </a:p>
          <a:p>
            <a:pPr marL="339725" indent="-339725" defTabSz="685800">
              <a:lnSpc>
                <a:spcPct val="100000"/>
              </a:lnSpc>
              <a:spcBef>
                <a:spcPts val="600"/>
              </a:spcBef>
              <a:buFont typeface="Wingdings" pitchFamily="2" charset="2"/>
              <a:buChar char="§"/>
            </a:pPr>
            <a:r>
              <a:rPr lang="es-US" sz="2600" dirty="0">
                <a:solidFill>
                  <a:prstClr val="black"/>
                </a:solidFill>
              </a:rPr>
              <a:t>Los residentes de territorios estadounidenses no son elegibles</a:t>
            </a:r>
          </a:p>
          <a:p>
            <a:pPr defTabSz="685800">
              <a:lnSpc>
                <a:spcPct val="100000"/>
              </a:lnSpc>
              <a:spcBef>
                <a:spcPts val="600"/>
              </a:spcBef>
            </a:pPr>
            <a:endParaRPr lang="en-US" sz="2800" dirty="0">
              <a:solidFill>
                <a:prstClr val="black"/>
              </a:solidFill>
            </a:endParaRPr>
          </a:p>
        </p:txBody>
      </p:sp>
      <p:sp>
        <p:nvSpPr>
          <p:cNvPr id="5" name="Content Placeholder 4"/>
          <p:cNvSpPr>
            <a:spLocks noGrp="1"/>
          </p:cNvSpPr>
          <p:nvPr>
            <p:ph idx="1"/>
          </p:nvPr>
        </p:nvSpPr>
        <p:spPr>
          <a:xfrm>
            <a:off x="197223" y="1119249"/>
            <a:ext cx="5952564" cy="5237101"/>
          </a:xfrm>
        </p:spPr>
        <p:txBody>
          <a:bodyPr>
            <a:normAutofit fontScale="92500" lnSpcReduction="10000"/>
          </a:bodyPr>
          <a:lstStyle/>
          <a:p>
            <a:pPr marL="339725" lvl="0" indent="-339725" defTabSz="685800">
              <a:lnSpc>
                <a:spcPct val="100000"/>
              </a:lnSpc>
              <a:spcBef>
                <a:spcPts val="600"/>
              </a:spcBef>
            </a:pPr>
            <a:r>
              <a:rPr lang="es-US" sz="2800" dirty="0"/>
              <a:t>Un programa para ayudar a las personas a pagar los costos de medicamentos de la Parte D</a:t>
            </a:r>
          </a:p>
          <a:p>
            <a:pPr marL="690563" lvl="1" indent="-350838" defTabSz="685800">
              <a:lnSpc>
                <a:spcPct val="100000"/>
              </a:lnSpc>
              <a:spcBef>
                <a:spcPts val="600"/>
              </a:spcBef>
            </a:pPr>
            <a:r>
              <a:rPr lang="es-US" sz="2600" dirty="0"/>
              <a:t>También llamado el subsidio de bajos ingresos (LIS)</a:t>
            </a:r>
          </a:p>
          <a:p>
            <a:pPr marL="339725" lvl="0" indent="-339725" defTabSz="685800">
              <a:lnSpc>
                <a:spcPct val="100000"/>
              </a:lnSpc>
              <a:spcBef>
                <a:spcPts val="600"/>
              </a:spcBef>
            </a:pPr>
            <a:r>
              <a:rPr lang="es-US" sz="2800" dirty="0"/>
              <a:t>Para personas con recursos o ingresos limitados</a:t>
            </a:r>
          </a:p>
          <a:p>
            <a:pPr marL="690563" lvl="1" indent="-350838" defTabSz="685800">
              <a:lnSpc>
                <a:spcPct val="100000"/>
              </a:lnSpc>
              <a:spcBef>
                <a:spcPts val="600"/>
              </a:spcBef>
            </a:pPr>
            <a:r>
              <a:rPr lang="es-US" sz="2600" dirty="0"/>
              <a:t>Ingresos y recursos más bajos </a:t>
            </a:r>
          </a:p>
          <a:p>
            <a:pPr marL="1031875" lvl="2" indent="-341313" defTabSz="685800">
              <a:lnSpc>
                <a:spcPct val="100000"/>
              </a:lnSpc>
              <a:spcBef>
                <a:spcPts val="600"/>
              </a:spcBef>
              <a:buSzPct val="50000"/>
              <a:buFont typeface="Wingdings" panose="05000000000000000000" pitchFamily="2" charset="2"/>
              <a:buChar char="q"/>
            </a:pPr>
            <a:r>
              <a:rPr lang="es-US" dirty="0"/>
              <a:t>No paga primas ni deducibles y tiene copagos pequeños o no los tiene</a:t>
            </a:r>
          </a:p>
          <a:p>
            <a:pPr marL="690563" lvl="1" indent="-350838" defTabSz="685800">
              <a:lnSpc>
                <a:spcPct val="100000"/>
              </a:lnSpc>
              <a:spcBef>
                <a:spcPts val="600"/>
              </a:spcBef>
            </a:pPr>
            <a:r>
              <a:rPr lang="es-US" sz="2600" dirty="0"/>
              <a:t>Ingresos y recursos levemente más elevados </a:t>
            </a:r>
          </a:p>
          <a:p>
            <a:pPr marL="1031875" lvl="2" indent="-341313" defTabSz="685800">
              <a:lnSpc>
                <a:spcPct val="100000"/>
              </a:lnSpc>
              <a:spcBef>
                <a:spcPts val="600"/>
              </a:spcBef>
              <a:buSzPct val="50000"/>
              <a:buFont typeface="Wingdings" panose="05000000000000000000" pitchFamily="2" charset="2"/>
              <a:buChar char="q"/>
            </a:pPr>
            <a:r>
              <a:rPr lang="es-US" dirty="0"/>
              <a:t>Paga un deducible reducido y un poco más de su bolsillo</a:t>
            </a:r>
          </a:p>
          <a:p>
            <a:pPr marL="395288" indent="-395288" defTabSz="685800">
              <a:lnSpc>
                <a:spcPct val="100000"/>
              </a:lnSpc>
              <a:spcBef>
                <a:spcPts val="600"/>
              </a:spcBef>
            </a:pPr>
            <a:endParaRPr lang="en-US" sz="2400" dirty="0">
              <a:solidFill>
                <a:schemeClr val="tx1"/>
              </a:solidFill>
            </a:endParaRPr>
          </a:p>
          <a:p>
            <a:endParaRPr lang="en-US" dirty="0"/>
          </a:p>
        </p:txBody>
      </p:sp>
      <p:sp>
        <p:nvSpPr>
          <p:cNvPr id="4" name="Title 3"/>
          <p:cNvSpPr>
            <a:spLocks noGrp="1"/>
          </p:cNvSpPr>
          <p:nvPr>
            <p:ph type="title"/>
          </p:nvPr>
        </p:nvSpPr>
        <p:spPr/>
        <p:txBody>
          <a:bodyPr/>
          <a:lstStyle/>
          <a:p>
            <a:r>
              <a:rPr lang="es-US"/>
              <a:t>¿Qué es la Ayuda Adicional?</a:t>
            </a:r>
          </a:p>
        </p:txBody>
      </p:sp>
    </p:spTree>
    <p:extLst>
      <p:ext uri="{BB962C8B-B14F-4D97-AF65-F5344CB8AC3E}">
        <p14:creationId xmlns:p14="http://schemas.microsoft.com/office/powerpoint/2010/main" val="2238413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1" y="1182004"/>
            <a:ext cx="11053010" cy="5054336"/>
          </a:xfrm>
        </p:spPr>
        <p:txBody>
          <a:bodyPr/>
          <a:lstStyle/>
          <a:p>
            <a:pPr marL="339725" lvl="0" indent="-339725" defTabSz="685800">
              <a:lnSpc>
                <a:spcPct val="100000"/>
              </a:lnSpc>
              <a:spcBef>
                <a:spcPts val="600"/>
              </a:spcBef>
            </a:pPr>
            <a:r>
              <a:rPr lang="es-US" sz="2400" dirty="0"/>
              <a:t>Usted califica en forma automática para recibir Ayuda Adicional si tiene:</a:t>
            </a:r>
          </a:p>
          <a:p>
            <a:pPr marL="690563" lvl="1" indent="-350838" defTabSz="685800">
              <a:lnSpc>
                <a:spcPct val="100000"/>
              </a:lnSpc>
              <a:spcBef>
                <a:spcPts val="600"/>
              </a:spcBef>
            </a:pPr>
            <a:r>
              <a:rPr lang="es-US" sz="2000" dirty="0"/>
              <a:t>Cobertura completa de Medicaid (a veces llamada "doble completa")</a:t>
            </a:r>
          </a:p>
          <a:p>
            <a:pPr marL="690563" lvl="1" indent="-350838" defTabSz="685800">
              <a:lnSpc>
                <a:spcPct val="100000"/>
              </a:lnSpc>
              <a:spcBef>
                <a:spcPts val="600"/>
              </a:spcBef>
            </a:pPr>
            <a:r>
              <a:rPr lang="es-US" sz="2000" dirty="0"/>
              <a:t>Seguridad de Ingreso Suplementario (SSI)</a:t>
            </a:r>
          </a:p>
          <a:p>
            <a:pPr marL="690563" lvl="1" indent="-350838" defTabSz="685800">
              <a:lnSpc>
                <a:spcPct val="100000"/>
              </a:lnSpc>
              <a:spcBef>
                <a:spcPts val="600"/>
              </a:spcBef>
            </a:pPr>
            <a:r>
              <a:rPr lang="es-US" sz="2000" dirty="0"/>
              <a:t>Ayuda de Medicaid para pagar la prima de la Parte B de Medicare (seguro médico) </a:t>
            </a:r>
            <a:br>
              <a:rPr lang="es-US" sz="2000" dirty="0"/>
            </a:br>
            <a:r>
              <a:rPr lang="es-US" sz="2000" dirty="0"/>
              <a:t>(Programa de ahorros de Medicare; a veces llamado "dual parcial")</a:t>
            </a:r>
          </a:p>
          <a:p>
            <a:pPr marL="339725" lvl="0" indent="-339725" defTabSz="685800">
              <a:lnSpc>
                <a:spcPct val="100000"/>
              </a:lnSpc>
              <a:spcBef>
                <a:spcPts val="600"/>
              </a:spcBef>
            </a:pPr>
            <a:r>
              <a:rPr lang="es-US" sz="2400" dirty="0"/>
              <a:t>Todas las otras personas deben iniciar una solicitud</a:t>
            </a:r>
          </a:p>
          <a:p>
            <a:pPr marL="690563" lvl="1" indent="-350838" defTabSz="685800">
              <a:lnSpc>
                <a:spcPct val="100000"/>
              </a:lnSpc>
              <a:spcBef>
                <a:spcPts val="600"/>
              </a:spcBef>
            </a:pPr>
            <a:r>
              <a:rPr lang="es-US" sz="2000" dirty="0"/>
              <a:t>En línea en </a:t>
            </a:r>
            <a:r>
              <a:rPr lang="es-US" sz="2000" dirty="0">
                <a:hlinkClick r:id="rId3"/>
              </a:rPr>
              <a:t>socialsecurity.gov/</a:t>
            </a:r>
            <a:r>
              <a:rPr lang="es-US" sz="2000" dirty="0" err="1">
                <a:hlinkClick r:id="rId3"/>
              </a:rPr>
              <a:t>benefits</a:t>
            </a:r>
            <a:r>
              <a:rPr lang="es-US" sz="2000" dirty="0">
                <a:hlinkClick r:id="rId3"/>
              </a:rPr>
              <a:t>/medicare/</a:t>
            </a:r>
            <a:r>
              <a:rPr lang="es-US" sz="2000" dirty="0" err="1">
                <a:hlinkClick r:id="rId3"/>
              </a:rPr>
              <a:t>prescriptionhelp</a:t>
            </a:r>
            <a:r>
              <a:rPr lang="es-US" sz="2000" dirty="0"/>
              <a:t> </a:t>
            </a:r>
          </a:p>
          <a:p>
            <a:pPr marL="690563" lvl="1" indent="-350838" defTabSz="685800">
              <a:lnSpc>
                <a:spcPct val="100000"/>
              </a:lnSpc>
              <a:spcBef>
                <a:spcPts val="600"/>
              </a:spcBef>
            </a:pPr>
            <a:r>
              <a:rPr lang="es-US" sz="2000" dirty="0"/>
              <a:t>Llame al Seguro Social al 1-800-772-1213; TTY: 1-800- 325-0778</a:t>
            </a:r>
          </a:p>
          <a:p>
            <a:pPr marL="1031875" lvl="2" indent="-341313" defTabSz="685800">
              <a:lnSpc>
                <a:spcPct val="100000"/>
              </a:lnSpc>
              <a:spcBef>
                <a:spcPts val="600"/>
              </a:spcBef>
              <a:buSzPct val="50000"/>
              <a:buFont typeface="Wingdings" panose="05000000000000000000" pitchFamily="2" charset="2"/>
              <a:buChar char="q"/>
            </a:pPr>
            <a:r>
              <a:rPr lang="es-US" sz="1600" dirty="0"/>
              <a:t>Pida la “Solicitud de Ayuda para Pagar los Costos de Medicamentos Recetados de Medicare” (SSA-1020)</a:t>
            </a:r>
          </a:p>
          <a:p>
            <a:pPr marL="690563" lvl="1" indent="-350838" defTabSz="685800">
              <a:lnSpc>
                <a:spcPct val="100000"/>
              </a:lnSpc>
              <a:spcBef>
                <a:spcPts val="600"/>
              </a:spcBef>
            </a:pPr>
            <a:r>
              <a:rPr lang="es-US" sz="2000" dirty="0"/>
              <a:t>Comuníquese con su oficina estatal de Asistencia Médica (Medicaid)</a:t>
            </a:r>
          </a:p>
          <a:p>
            <a:pPr marL="690563" lvl="1" indent="-350838" defTabSz="685800">
              <a:lnSpc>
                <a:spcPct val="100000"/>
              </a:lnSpc>
              <a:spcBef>
                <a:spcPts val="600"/>
              </a:spcBef>
            </a:pPr>
            <a:r>
              <a:rPr lang="es-US" sz="2000" dirty="0"/>
              <a:t>Trabaje con una organización local, como el Programa Estatal de Asistencia sobre </a:t>
            </a:r>
            <a:br>
              <a:rPr lang="es-US" sz="2000" dirty="0"/>
            </a:br>
            <a:r>
              <a:rPr lang="es-US" sz="2000" dirty="0"/>
              <a:t>Seguros de Salud (SHIP) </a:t>
            </a:r>
            <a:endParaRPr lang="en-US" sz="2000" dirty="0"/>
          </a:p>
          <a:p>
            <a:endParaRPr lang="en-US" dirty="0"/>
          </a:p>
        </p:txBody>
      </p:sp>
      <p:sp>
        <p:nvSpPr>
          <p:cNvPr id="4" name="Title 3"/>
          <p:cNvSpPr>
            <a:spLocks noGrp="1"/>
          </p:cNvSpPr>
          <p:nvPr>
            <p:ph type="title"/>
          </p:nvPr>
        </p:nvSpPr>
        <p:spPr/>
        <p:txBody>
          <a:bodyPr/>
          <a:lstStyle/>
          <a:p>
            <a:r>
              <a:rPr lang="es-US"/>
              <a:t>Cómo Calificar para Recibir Ayuda Adicional</a:t>
            </a:r>
          </a:p>
        </p:txBody>
      </p:sp>
    </p:spTree>
    <p:extLst>
      <p:ext uri="{BB962C8B-B14F-4D97-AF65-F5344CB8AC3E}">
        <p14:creationId xmlns:p14="http://schemas.microsoft.com/office/powerpoint/2010/main" val="4063717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dirty="0"/>
              <a:t>Cobertura de medicamentos de Medicare</a:t>
            </a:r>
          </a:p>
        </p:txBody>
      </p:sp>
      <p:sp>
        <p:nvSpPr>
          <p:cNvPr id="5" name="Content Placeholder 4"/>
          <p:cNvSpPr>
            <a:spLocks noGrp="1"/>
          </p:cNvSpPr>
          <p:nvPr>
            <p:ph idx="1"/>
          </p:nvPr>
        </p:nvSpPr>
        <p:spPr>
          <a:xfrm>
            <a:off x="609601" y="1096484"/>
            <a:ext cx="11053010" cy="5259866"/>
          </a:xfrm>
        </p:spPr>
        <p:txBody>
          <a:bodyPr>
            <a:normAutofit lnSpcReduction="10000"/>
          </a:bodyPr>
          <a:lstStyle/>
          <a:p>
            <a:pPr marL="339725" lvl="0" indent="-339725" defTabSz="685800">
              <a:lnSpc>
                <a:spcPct val="100000"/>
              </a:lnSpc>
              <a:spcBef>
                <a:spcPts val="600"/>
              </a:spcBef>
            </a:pPr>
            <a:r>
              <a:rPr lang="es-US" sz="2800" dirty="0"/>
              <a:t>Límites de ingresos (según el tamaño de la familia) -2021</a:t>
            </a:r>
          </a:p>
          <a:p>
            <a:pPr marL="690563" lvl="1" indent="-350838" defTabSz="685800">
              <a:lnSpc>
                <a:spcPct val="100000"/>
              </a:lnSpc>
              <a:spcBef>
                <a:spcPts val="600"/>
              </a:spcBef>
            </a:pPr>
            <a:r>
              <a:rPr lang="es-US" sz="2400" dirty="0"/>
              <a:t>Por debajo del 150% del nivel federal de pobreza (FPL)</a:t>
            </a:r>
          </a:p>
          <a:p>
            <a:pPr marL="914400" lvl="2" indent="-223838" defTabSz="685800">
              <a:lnSpc>
                <a:spcPct val="100000"/>
              </a:lnSpc>
              <a:spcBef>
                <a:spcPts val="600"/>
              </a:spcBef>
              <a:buSzPct val="50000"/>
              <a:buFont typeface="Wingdings" panose="05000000000000000000" pitchFamily="2" charset="2"/>
              <a:buChar char="q"/>
            </a:pPr>
            <a:r>
              <a:rPr lang="es-US" sz="2000" dirty="0"/>
              <a:t>$19,320* por año para un individuo o $26,130* por año para un matrimonio</a:t>
            </a:r>
          </a:p>
          <a:p>
            <a:pPr marL="339725" lvl="0" indent="-339725" defTabSz="685800">
              <a:lnSpc>
                <a:spcPct val="100000"/>
              </a:lnSpc>
              <a:spcBef>
                <a:spcPts val="600"/>
              </a:spcBef>
            </a:pPr>
            <a:r>
              <a:rPr lang="es-US" sz="2800" dirty="0"/>
              <a:t>Límites de recursos— 2021</a:t>
            </a:r>
          </a:p>
          <a:p>
            <a:pPr marL="690563" lvl="1" indent="-350838" defTabSz="685800">
              <a:lnSpc>
                <a:spcPct val="100000"/>
              </a:lnSpc>
              <a:spcBef>
                <a:spcPts val="600"/>
              </a:spcBef>
            </a:pPr>
            <a:r>
              <a:rPr lang="es-US" sz="2400" dirty="0"/>
              <a:t>Hasta $13,290, por año para una persona, o $26,520 por año para una </a:t>
            </a:r>
            <a:br>
              <a:rPr lang="es-US" sz="2400" dirty="0"/>
            </a:br>
            <a:r>
              <a:rPr lang="es-US" sz="2400" dirty="0"/>
              <a:t>pareja casada</a:t>
            </a:r>
          </a:p>
          <a:p>
            <a:pPr marL="1031875" lvl="2" indent="-341313" defTabSz="685800">
              <a:lnSpc>
                <a:spcPct val="100000"/>
              </a:lnSpc>
              <a:spcBef>
                <a:spcPts val="600"/>
              </a:spcBef>
              <a:buSzPct val="50000"/>
              <a:buFont typeface="Wingdings" panose="05000000000000000000" pitchFamily="2" charset="2"/>
              <a:buChar char="q"/>
            </a:pPr>
            <a:r>
              <a:rPr lang="es-US" sz="2000" dirty="0"/>
              <a:t>Efectivo, cuentas bancarias, acciones, bonos, fondos mutuos y otras inversiones similares</a:t>
            </a:r>
          </a:p>
          <a:p>
            <a:pPr marL="1031875" lvl="2" indent="-341313" defTabSz="685800">
              <a:lnSpc>
                <a:spcPct val="100000"/>
              </a:lnSpc>
              <a:spcBef>
                <a:spcPts val="400"/>
              </a:spcBef>
              <a:buSzPct val="50000"/>
              <a:buFont typeface="Wingdings" panose="05000000000000000000" pitchFamily="2" charset="2"/>
              <a:buChar char="q"/>
            </a:pPr>
            <a:r>
              <a:rPr lang="es-US" sz="2000" dirty="0"/>
              <a:t>Bienes raíces (excepto su casa o propiedades necesarias para la autosuficiencia, como una propiedad de alquiler o un terreno utilizado para cultivar productos para el consumo doméstico)</a:t>
            </a:r>
          </a:p>
          <a:p>
            <a:pPr marL="1031875" lvl="2" indent="-341313" defTabSz="685800">
              <a:lnSpc>
                <a:spcPct val="100000"/>
              </a:lnSpc>
              <a:spcBef>
                <a:spcPts val="400"/>
              </a:spcBef>
              <a:buSzPct val="50000"/>
              <a:buFont typeface="Wingdings" panose="05000000000000000000" pitchFamily="2" charset="2"/>
              <a:buChar char="q"/>
            </a:pPr>
            <a:r>
              <a:rPr lang="es-US" sz="2000" dirty="0"/>
              <a:t>No incluye $ 1,500 por persona para gastos de entierro, pólizas de seguro de vida, posesiones personales como su automóvil, joyas o muebles</a:t>
            </a:r>
          </a:p>
          <a:p>
            <a:pPr marL="1262062" lvl="3" indent="-341313" defTabSz="685800">
              <a:lnSpc>
                <a:spcPct val="100000"/>
              </a:lnSpc>
              <a:spcBef>
                <a:spcPts val="400"/>
              </a:spcBef>
              <a:buSzPct val="50000"/>
              <a:buFont typeface="Wingdings" panose="05000000000000000000" pitchFamily="2" charset="2"/>
              <a:buChar char="q"/>
            </a:pPr>
            <a:r>
              <a:rPr lang="es-US" sz="1600" dirty="0"/>
              <a:t>Con gastos de entierro: $14,790 para una persona; $29,520 si está casado</a:t>
            </a:r>
          </a:p>
          <a:p>
            <a:pPr marL="0" lvl="0" indent="0" defTabSz="685800">
              <a:lnSpc>
                <a:spcPct val="100000"/>
              </a:lnSpc>
              <a:spcBef>
                <a:spcPts val="600"/>
              </a:spcBef>
              <a:buNone/>
            </a:pPr>
            <a:r>
              <a:rPr lang="es-US" sz="1700" b="1" dirty="0"/>
              <a:t>*montos más altos para Alaska y Hawái</a:t>
            </a:r>
          </a:p>
          <a:p>
            <a:endParaRPr lang="en-US" dirty="0"/>
          </a:p>
        </p:txBody>
      </p:sp>
      <p:sp>
        <p:nvSpPr>
          <p:cNvPr id="4" name="Title 3"/>
          <p:cNvSpPr>
            <a:spLocks noGrp="1"/>
          </p:cNvSpPr>
          <p:nvPr>
            <p:ph type="title"/>
          </p:nvPr>
        </p:nvSpPr>
        <p:spPr/>
        <p:txBody>
          <a:bodyPr/>
          <a:lstStyle/>
          <a:p>
            <a:r>
              <a:rPr lang="es-US" dirty="0"/>
              <a:t>Límites de Ingresos y Recursos para 2021 para Solicitar </a:t>
            </a:r>
            <a:br>
              <a:rPr lang="es-US" dirty="0"/>
            </a:br>
            <a:r>
              <a:rPr lang="es-US" dirty="0"/>
              <a:t>Ayuda Adicional</a:t>
            </a:r>
          </a:p>
        </p:txBody>
      </p:sp>
    </p:spTree>
    <p:extLst>
      <p:ext uri="{BB962C8B-B14F-4D97-AF65-F5344CB8AC3E}">
        <p14:creationId xmlns:p14="http://schemas.microsoft.com/office/powerpoint/2010/main" val="321869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TextBox 4"/>
          <p:cNvSpPr txBox="1"/>
          <p:nvPr/>
        </p:nvSpPr>
        <p:spPr>
          <a:xfrm>
            <a:off x="519647" y="5137661"/>
            <a:ext cx="11004204" cy="1343240"/>
          </a:xfrm>
          <a:prstGeom prst="rect">
            <a:avLst/>
          </a:prstGeom>
          <a:noFill/>
        </p:spPr>
        <p:txBody>
          <a:bodyPr wrap="square" rtlCol="0">
            <a:normAutofit/>
          </a:bodyPr>
          <a:lstStyle/>
          <a:p>
            <a:r>
              <a:rPr lang="es-US" sz="2500" dirty="0"/>
              <a:t>Si recibe Ayuda adicional parcial en 2021, paga los mismos copagos para los medicamentos genéricos/de marca que para la Ayuda adicional completa, pero </a:t>
            </a:r>
            <a:br>
              <a:rPr lang="es-US" sz="2500" dirty="0"/>
            </a:br>
            <a:r>
              <a:rPr lang="es-US" sz="2500" dirty="0"/>
              <a:t>un deducible de $92 y paga el 15% por cada medicamento cubierto.</a:t>
            </a:r>
          </a:p>
        </p:txBody>
      </p:sp>
      <p:graphicFrame>
        <p:nvGraphicFramePr>
          <p:cNvPr id="6" name="Content Placeholder 5" title="Copagos de Ayuda Adicional para medicamentos genéricos y de marca"/>
          <p:cNvGraphicFramePr>
            <a:graphicFrameLocks noGrp="1"/>
          </p:cNvGraphicFramePr>
          <p:nvPr>
            <p:ph idx="1"/>
            <p:extLst>
              <p:ext uri="{D42A27DB-BD31-4B8C-83A1-F6EECF244321}">
                <p14:modId xmlns:p14="http://schemas.microsoft.com/office/powerpoint/2010/main" val="1826041168"/>
              </p:ext>
            </p:extLst>
          </p:nvPr>
        </p:nvGraphicFramePr>
        <p:xfrm>
          <a:off x="529296" y="1172630"/>
          <a:ext cx="11053762" cy="3840480"/>
        </p:xfrm>
        <a:graphic>
          <a:graphicData uri="http://schemas.openxmlformats.org/drawingml/2006/table">
            <a:tbl>
              <a:tblPr firstRow="1" bandRow="1">
                <a:tableStyleId>{5C22544A-7EE6-4342-B048-85BDC9FD1C3A}</a:tableStyleId>
              </a:tblPr>
              <a:tblGrid>
                <a:gridCol w="6514826">
                  <a:extLst>
                    <a:ext uri="{9D8B030D-6E8A-4147-A177-3AD203B41FA5}">
                      <a16:colId xmlns:a16="http://schemas.microsoft.com/office/drawing/2014/main" val="785018434"/>
                    </a:ext>
                  </a:extLst>
                </a:gridCol>
                <a:gridCol w="4538936">
                  <a:extLst>
                    <a:ext uri="{9D8B030D-6E8A-4147-A177-3AD203B41FA5}">
                      <a16:colId xmlns:a16="http://schemas.microsoft.com/office/drawing/2014/main" val="773658169"/>
                    </a:ext>
                  </a:extLst>
                </a:gridCol>
              </a:tblGrid>
              <a:tr h="370840">
                <a:tc>
                  <a:txBody>
                    <a:bodyPr/>
                    <a:lstStyle/>
                    <a:p>
                      <a:r>
                        <a:rPr lang="es-US" sz="2800" dirty="0"/>
                        <a:t>Copagos de Ayuda Adicional</a:t>
                      </a:r>
                    </a:p>
                  </a:txBody>
                  <a:tcPr marL="102759" marR="102759"/>
                </a:tc>
                <a:tc>
                  <a:txBody>
                    <a:bodyPr/>
                    <a:lstStyle/>
                    <a:p>
                      <a:r>
                        <a:rPr lang="es-US" sz="2800" b="1">
                          <a:solidFill>
                            <a:schemeClr val="lt1"/>
                          </a:solidFill>
                          <a:latin typeface="+mn-lt"/>
                          <a:ea typeface="+mn-ea"/>
                          <a:cs typeface="+mn-cs"/>
                        </a:rPr>
                        <a:t>Genéricos/De marca de 2021</a:t>
                      </a:r>
                    </a:p>
                  </a:txBody>
                  <a:tcPr marL="102759" marR="102759"/>
                </a:tc>
                <a:extLst>
                  <a:ext uri="{0D108BD9-81ED-4DB2-BD59-A6C34878D82A}">
                    <a16:rowId xmlns:a16="http://schemas.microsoft.com/office/drawing/2014/main" val="35343960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500" dirty="0"/>
                        <a:t>Elegible doble institucionalizado de beneficio completo; u Obtener servicios basados en el hogar y en la comunidad </a:t>
                      </a:r>
                    </a:p>
                  </a:txBody>
                  <a:tcPr marL="102759" marR="102759"/>
                </a:tc>
                <a:tc>
                  <a:txBody>
                    <a:bodyPr/>
                    <a:lstStyle/>
                    <a:p>
                      <a:r>
                        <a:rPr lang="es-US" sz="2500"/>
                        <a:t>$0</a:t>
                      </a:r>
                    </a:p>
                  </a:txBody>
                  <a:tcPr marL="102759" marR="102759"/>
                </a:tc>
                <a:extLst>
                  <a:ext uri="{0D108BD9-81ED-4DB2-BD59-A6C34878D82A}">
                    <a16:rowId xmlns:a16="http://schemas.microsoft.com/office/drawing/2014/main" val="2637806373"/>
                  </a:ext>
                </a:extLst>
              </a:tr>
              <a:tr h="370840">
                <a:tc>
                  <a:txBody>
                    <a:bodyPr/>
                    <a:lstStyle/>
                    <a:p>
                      <a:r>
                        <a:rPr lang="es-US" sz="2500"/>
                        <a:t>Elegible doble de beneficio completo con ingresos hasta o al 100% del nivel federal de pobreza (FPL) </a:t>
                      </a:r>
                    </a:p>
                  </a:txBody>
                  <a:tcPr marL="102759" marR="102759"/>
                </a:tc>
                <a:tc>
                  <a:txBody>
                    <a:bodyPr/>
                    <a:lstStyle/>
                    <a:p>
                      <a:r>
                        <a:rPr lang="es-US" sz="2500"/>
                        <a:t>$1.30/$4.00</a:t>
                      </a:r>
                    </a:p>
                  </a:txBody>
                  <a:tcPr marL="102759" marR="102759"/>
                </a:tc>
                <a:extLst>
                  <a:ext uri="{0D108BD9-81ED-4DB2-BD59-A6C34878D82A}">
                    <a16:rowId xmlns:a16="http://schemas.microsoft.com/office/drawing/2014/main" val="682296638"/>
                  </a:ext>
                </a:extLst>
              </a:tr>
              <a:tr h="370840">
                <a:tc>
                  <a:txBody>
                    <a:bodyPr/>
                    <a:lstStyle/>
                    <a:p>
                      <a:r>
                        <a:rPr lang="es-US" sz="2500" dirty="0"/>
                        <a:t>Elegible doble de beneficio completo con ingresos superiores al 100% del FPL</a:t>
                      </a:r>
                    </a:p>
                  </a:txBody>
                  <a:tcPr marL="102759" marR="102759"/>
                </a:tc>
                <a:tc>
                  <a:txBody>
                    <a:bodyPr/>
                    <a:lstStyle/>
                    <a:p>
                      <a:r>
                        <a:rPr lang="es-US" sz="2500" dirty="0"/>
                        <a:t>$3.70/$9.20</a:t>
                      </a:r>
                    </a:p>
                  </a:txBody>
                  <a:tcPr marL="102759" marR="102759"/>
                </a:tc>
                <a:extLst>
                  <a:ext uri="{0D108BD9-81ED-4DB2-BD59-A6C34878D82A}">
                    <a16:rowId xmlns:a16="http://schemas.microsoft.com/office/drawing/2014/main" val="1752961873"/>
                  </a:ext>
                </a:extLst>
              </a:tr>
            </a:tbl>
          </a:graphicData>
        </a:graphic>
      </p:graphicFrame>
      <p:sp>
        <p:nvSpPr>
          <p:cNvPr id="4" name="Title 3"/>
          <p:cNvSpPr>
            <a:spLocks noGrp="1"/>
          </p:cNvSpPr>
          <p:nvPr>
            <p:ph type="title"/>
          </p:nvPr>
        </p:nvSpPr>
        <p:spPr/>
        <p:txBody>
          <a:bodyPr/>
          <a:lstStyle/>
          <a:p>
            <a:r>
              <a:rPr lang="es-US"/>
              <a:t>Copagos de Ayuda Adicional 2021</a:t>
            </a:r>
          </a:p>
        </p:txBody>
      </p:sp>
    </p:spTree>
    <p:extLst>
      <p:ext uri="{BB962C8B-B14F-4D97-AF65-F5344CB8AC3E}">
        <p14:creationId xmlns:p14="http://schemas.microsoft.com/office/powerpoint/2010/main" val="14717049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7" name="Picture 6" title="Papel Amarillo"/>
          <p:cNvPicPr>
            <a:picLocks noChangeAspect="1"/>
          </p:cNvPicPr>
          <p:nvPr/>
        </p:nvPicPr>
        <p:blipFill>
          <a:blip r:embed="rId3"/>
          <a:stretch>
            <a:fillRect/>
          </a:stretch>
        </p:blipFill>
        <p:spPr>
          <a:xfrm>
            <a:off x="9994087" y="1383029"/>
            <a:ext cx="1933219" cy="1920244"/>
          </a:xfrm>
          <a:prstGeom prst="rect">
            <a:avLst/>
          </a:prstGeom>
        </p:spPr>
      </p:pic>
      <p:graphicFrame>
        <p:nvGraphicFramePr>
          <p:cNvPr id="6" name="Table 5" descr="Las personas con Medicare y los beneficios completos de Medicaid califican automáticamente de acuerdo con los datos de la oficina estatal de Asistencia Médica." title="Tabla de inscripción automática"/>
          <p:cNvGraphicFramePr>
            <a:graphicFrameLocks noGrp="1"/>
          </p:cNvGraphicFramePr>
          <p:nvPr>
            <p:extLst>
              <p:ext uri="{D42A27DB-BD31-4B8C-83A1-F6EECF244321}">
                <p14:modId xmlns:p14="http://schemas.microsoft.com/office/powerpoint/2010/main" val="1637428058"/>
              </p:ext>
            </p:extLst>
          </p:nvPr>
        </p:nvGraphicFramePr>
        <p:xfrm>
          <a:off x="518609" y="3643952"/>
          <a:ext cx="11300351" cy="2316480"/>
        </p:xfrm>
        <a:graphic>
          <a:graphicData uri="http://schemas.openxmlformats.org/drawingml/2006/table">
            <a:tbl>
              <a:tblPr firstRow="1" bandRow="1">
                <a:tableStyleId>{5C22544A-7EE6-4342-B048-85BDC9FD1C3A}</a:tableStyleId>
              </a:tblPr>
              <a:tblGrid>
                <a:gridCol w="4143461">
                  <a:extLst>
                    <a:ext uri="{9D8B030D-6E8A-4147-A177-3AD203B41FA5}">
                      <a16:colId xmlns:a16="http://schemas.microsoft.com/office/drawing/2014/main" val="3885094621"/>
                    </a:ext>
                  </a:extLst>
                </a:gridCol>
                <a:gridCol w="3241266">
                  <a:extLst>
                    <a:ext uri="{9D8B030D-6E8A-4147-A177-3AD203B41FA5}">
                      <a16:colId xmlns:a16="http://schemas.microsoft.com/office/drawing/2014/main" val="1229709163"/>
                    </a:ext>
                  </a:extLst>
                </a:gridCol>
                <a:gridCol w="3915624">
                  <a:extLst>
                    <a:ext uri="{9D8B030D-6E8A-4147-A177-3AD203B41FA5}">
                      <a16:colId xmlns:a16="http://schemas.microsoft.com/office/drawing/2014/main" val="4056043415"/>
                    </a:ext>
                  </a:extLst>
                </a:gridCol>
              </a:tblGrid>
              <a:tr h="868429">
                <a:tc>
                  <a:txBody>
                    <a:bodyPr/>
                    <a:lstStyle/>
                    <a:p>
                      <a:pPr algn="ctr"/>
                      <a:r>
                        <a:rPr lang="es-US" sz="2800" dirty="0"/>
                        <a:t>Personas con Medicare </a:t>
                      </a:r>
                      <a:br>
                        <a:rPr lang="es-US" sz="2800" dirty="0"/>
                      </a:br>
                      <a:r>
                        <a:rPr lang="es-US" sz="2800" dirty="0"/>
                        <a:t>y ...</a:t>
                      </a:r>
                    </a:p>
                  </a:txBody>
                  <a:tcPr/>
                </a:tc>
                <a:tc>
                  <a:txBody>
                    <a:bodyPr/>
                    <a:lstStyle/>
                    <a:p>
                      <a:pPr algn="ctr"/>
                      <a:r>
                        <a:rPr lang="es-US" sz="2800"/>
                        <a:t>Bases para la calificación</a:t>
                      </a:r>
                    </a:p>
                  </a:txBody>
                  <a:tcPr/>
                </a:tc>
                <a:tc>
                  <a:txBody>
                    <a:bodyPr/>
                    <a:lstStyle/>
                    <a:p>
                      <a:pPr algn="ctr"/>
                      <a:r>
                        <a:rPr lang="es-US" sz="2800"/>
                        <a:t>Fuente de datos</a:t>
                      </a:r>
                    </a:p>
                  </a:txBody>
                  <a:tcPr/>
                </a:tc>
                <a:extLst>
                  <a:ext uri="{0D108BD9-81ED-4DB2-BD59-A6C34878D82A}">
                    <a16:rowId xmlns:a16="http://schemas.microsoft.com/office/drawing/2014/main" val="97810140"/>
                  </a:ext>
                </a:extLst>
              </a:tr>
              <a:tr h="1260622">
                <a:tc>
                  <a:txBody>
                    <a:bodyPr/>
                    <a:lstStyle/>
                    <a:p>
                      <a:pPr algn="ctr"/>
                      <a:r>
                        <a:rPr lang="es-US" sz="2800"/>
                        <a:t>Beneficios completos de Medicaid </a:t>
                      </a:r>
                    </a:p>
                    <a:p>
                      <a:pPr algn="ctr"/>
                      <a:r>
                        <a:rPr lang="es-US" sz="2800"/>
                        <a:t>(dobles completos)</a:t>
                      </a:r>
                    </a:p>
                  </a:txBody>
                  <a:tcPr/>
                </a:tc>
                <a:tc>
                  <a:txBody>
                    <a:bodyPr/>
                    <a:lstStyle/>
                    <a:p>
                      <a:pPr algn="ctr"/>
                      <a:r>
                        <a:rPr lang="es-US" sz="2800"/>
                        <a:t>Calificar automáticamente</a:t>
                      </a:r>
                    </a:p>
                  </a:txBody>
                  <a:tcPr/>
                </a:tc>
                <a:tc>
                  <a:txBody>
                    <a:bodyPr/>
                    <a:lstStyle/>
                    <a:p>
                      <a:pPr algn="ctr"/>
                      <a:r>
                        <a:rPr lang="es-US" sz="2800" dirty="0"/>
                        <a:t>Oficina Estatal de Asistencia Médica (Medicaid)</a:t>
                      </a:r>
                    </a:p>
                  </a:txBody>
                  <a:tcPr/>
                </a:tc>
                <a:extLst>
                  <a:ext uri="{0D108BD9-81ED-4DB2-BD59-A6C34878D82A}">
                    <a16:rowId xmlns:a16="http://schemas.microsoft.com/office/drawing/2014/main" val="2182708106"/>
                  </a:ext>
                </a:extLst>
              </a:tr>
            </a:tbl>
          </a:graphicData>
        </a:graphic>
      </p:graphicFrame>
      <p:sp>
        <p:nvSpPr>
          <p:cNvPr id="5" name="Content Placeholder 4"/>
          <p:cNvSpPr>
            <a:spLocks noGrp="1"/>
          </p:cNvSpPr>
          <p:nvPr>
            <p:ph idx="1"/>
          </p:nvPr>
        </p:nvSpPr>
        <p:spPr>
          <a:xfrm>
            <a:off x="486769" y="1182004"/>
            <a:ext cx="9530686" cy="5021042"/>
          </a:xfrm>
        </p:spPr>
        <p:txBody>
          <a:bodyPr>
            <a:normAutofit/>
          </a:bodyPr>
          <a:lstStyle/>
          <a:p>
            <a:pPr marL="265510" lvl="0" indent="-265510" defTabSz="685800">
              <a:lnSpc>
                <a:spcPct val="100000"/>
              </a:lnSpc>
              <a:spcBef>
                <a:spcPts val="600"/>
              </a:spcBef>
            </a:pPr>
            <a:r>
              <a:rPr lang="es-US" sz="2800" dirty="0"/>
              <a:t>Inscripción automática en el plan de medicamentos de la </a:t>
            </a:r>
            <a:br>
              <a:rPr lang="es-US" sz="2800" dirty="0"/>
            </a:br>
            <a:r>
              <a:rPr lang="es-US" sz="2800" dirty="0"/>
              <a:t>Parte D (a menos que ya esté en un plan de medicamentos)</a:t>
            </a:r>
          </a:p>
          <a:p>
            <a:pPr marL="285750" lvl="0" indent="-285750" defTabSz="685800">
              <a:lnSpc>
                <a:spcPct val="100000"/>
              </a:lnSpc>
              <a:spcBef>
                <a:spcPts val="600"/>
              </a:spcBef>
            </a:pPr>
            <a:r>
              <a:rPr lang="es-US" sz="2800" dirty="0"/>
              <a:t>Carta en papel AMARILLO</a:t>
            </a:r>
          </a:p>
          <a:p>
            <a:pPr marL="285750" lvl="0" indent="-285750" defTabSz="685800">
              <a:lnSpc>
                <a:spcPct val="100000"/>
              </a:lnSpc>
              <a:spcBef>
                <a:spcPts val="600"/>
              </a:spcBef>
            </a:pPr>
            <a:r>
              <a:rPr lang="es-US" sz="2800" dirty="0"/>
              <a:t>La cobertura comienza el primer mes elegible para Medicare </a:t>
            </a:r>
            <a:br>
              <a:rPr lang="es-US" sz="2800" dirty="0"/>
            </a:br>
            <a:r>
              <a:rPr lang="es-US" sz="2800" dirty="0"/>
              <a:t>y Medicaid</a:t>
            </a:r>
          </a:p>
          <a:p>
            <a:pPr marL="265510" lvl="0" indent="-265510" defTabSz="685800">
              <a:lnSpc>
                <a:spcPct val="100000"/>
              </a:lnSpc>
              <a:spcBef>
                <a:spcPts val="600"/>
              </a:spcBef>
            </a:pPr>
            <a:endParaRPr lang="en-US" sz="2800" dirty="0"/>
          </a:p>
          <a:p>
            <a:endParaRPr lang="en-US" sz="2800" dirty="0"/>
          </a:p>
        </p:txBody>
      </p:sp>
      <p:sp>
        <p:nvSpPr>
          <p:cNvPr id="4" name="Title 3"/>
          <p:cNvSpPr>
            <a:spLocks noGrp="1"/>
          </p:cNvSpPr>
          <p:nvPr>
            <p:ph type="title"/>
          </p:nvPr>
        </p:nvSpPr>
        <p:spPr/>
        <p:txBody>
          <a:bodyPr/>
          <a:lstStyle/>
          <a:p>
            <a:r>
              <a:rPr lang="es-US"/>
              <a:t>Inscripción Automática</a:t>
            </a:r>
          </a:p>
        </p:txBody>
      </p:sp>
    </p:spTree>
    <p:extLst>
      <p:ext uri="{BB962C8B-B14F-4D97-AF65-F5344CB8AC3E}">
        <p14:creationId xmlns:p14="http://schemas.microsoft.com/office/powerpoint/2010/main" val="3133892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dirty="0"/>
              <a:t>Cobertura de medicamentos de Medicare</a:t>
            </a:r>
          </a:p>
        </p:txBody>
      </p:sp>
      <p:sp>
        <p:nvSpPr>
          <p:cNvPr id="5" name="Content Placeholder 4"/>
          <p:cNvSpPr>
            <a:spLocks noGrp="1"/>
          </p:cNvSpPr>
          <p:nvPr>
            <p:ph idx="1"/>
          </p:nvPr>
        </p:nvSpPr>
        <p:spPr>
          <a:xfrm>
            <a:off x="609601" y="1089016"/>
            <a:ext cx="11053010" cy="5267334"/>
          </a:xfrm>
        </p:spPr>
        <p:txBody>
          <a:bodyPr>
            <a:normAutofit fontScale="85000" lnSpcReduction="10000"/>
          </a:bodyPr>
          <a:lstStyle/>
          <a:p>
            <a:pPr marL="0" lvl="0" indent="0" defTabSz="685800">
              <a:lnSpc>
                <a:spcPct val="110000"/>
              </a:lnSpc>
              <a:spcBef>
                <a:spcPts val="600"/>
              </a:spcBef>
              <a:buNone/>
            </a:pPr>
            <a:r>
              <a:rPr lang="es-US" sz="3000" dirty="0"/>
              <a:t>La Parte B generalmente cubre medicamentos limitados para pacientes ambulatorios:</a:t>
            </a:r>
          </a:p>
          <a:p>
            <a:pPr lvl="1" defTabSz="685800">
              <a:lnSpc>
                <a:spcPct val="110000"/>
              </a:lnSpc>
              <a:spcBef>
                <a:spcPts val="600"/>
              </a:spcBef>
            </a:pPr>
            <a:r>
              <a:rPr lang="es-US" sz="3000" dirty="0"/>
              <a:t>La mayoría de los medicamentos inyectables y para infusión aplicados como parte de la atención médica</a:t>
            </a:r>
          </a:p>
          <a:p>
            <a:pPr lvl="1" defTabSz="685800">
              <a:lnSpc>
                <a:spcPct val="110000"/>
              </a:lnSpc>
              <a:spcBef>
                <a:spcPts val="600"/>
              </a:spcBef>
            </a:pPr>
            <a:r>
              <a:rPr lang="es-US" sz="3000" dirty="0"/>
              <a:t>Medicamentos y productos biológicos </a:t>
            </a:r>
          </a:p>
          <a:p>
            <a:pPr marL="685800" lvl="2" indent="-228600" defTabSz="685800">
              <a:lnSpc>
                <a:spcPct val="110000"/>
              </a:lnSpc>
              <a:spcBef>
                <a:spcPts val="600"/>
              </a:spcBef>
              <a:buSzPct val="50000"/>
              <a:buFont typeface="Wingdings" panose="05000000000000000000" pitchFamily="2" charset="2"/>
              <a:buChar char="q"/>
            </a:pPr>
            <a:r>
              <a:rPr lang="es-US" sz="2600" dirty="0"/>
              <a:t>Utilizados para el tratamiento de Enfermedad Renal en Etapa Terminal (ESRD)</a:t>
            </a:r>
          </a:p>
          <a:p>
            <a:pPr lvl="1" defTabSz="685800">
              <a:lnSpc>
                <a:spcPct val="110000"/>
              </a:lnSpc>
              <a:spcBef>
                <a:spcPts val="600"/>
              </a:spcBef>
            </a:pPr>
            <a:r>
              <a:rPr lang="es-US" sz="3000" dirty="0"/>
              <a:t>Medicamentos utilizados en el hogar con algunos tipos de equipos médicos duraderos (DME) cubiertos por la Parte B</a:t>
            </a:r>
          </a:p>
          <a:p>
            <a:pPr marL="685800" lvl="2" indent="-228600" defTabSz="685800">
              <a:lnSpc>
                <a:spcPct val="110000"/>
              </a:lnSpc>
              <a:spcBef>
                <a:spcPts val="600"/>
              </a:spcBef>
              <a:buSzPct val="50000"/>
              <a:buFont typeface="Wingdings" panose="05000000000000000000" pitchFamily="2" charset="2"/>
              <a:buChar char="q"/>
            </a:pPr>
            <a:r>
              <a:rPr lang="es-US" sz="2600" dirty="0"/>
              <a:t>Por ejemplo, nebulizadores y bombas de infusión</a:t>
            </a:r>
          </a:p>
          <a:p>
            <a:pPr lvl="1" defTabSz="685800">
              <a:lnSpc>
                <a:spcPct val="110000"/>
              </a:lnSpc>
              <a:spcBef>
                <a:spcPts val="600"/>
              </a:spcBef>
            </a:pPr>
            <a:r>
              <a:rPr lang="es-US" sz="3000" dirty="0"/>
              <a:t>Algunos medicamentos orales con requisitos de cobertura especial como:</a:t>
            </a:r>
          </a:p>
          <a:p>
            <a:pPr marL="685800" lvl="2" indent="-228600" defTabSz="685800">
              <a:lnSpc>
                <a:spcPct val="110000"/>
              </a:lnSpc>
              <a:spcBef>
                <a:spcPts val="600"/>
              </a:spcBef>
              <a:buSzPct val="50000"/>
              <a:buFont typeface="Wingdings" panose="05000000000000000000" pitchFamily="2" charset="2"/>
              <a:buChar char="q"/>
            </a:pPr>
            <a:r>
              <a:rPr lang="es-US" sz="2600" dirty="0"/>
              <a:t>Ciertos medicamentos orales antieméticos y contra el cáncer</a:t>
            </a:r>
          </a:p>
          <a:p>
            <a:pPr marL="685800" lvl="2" indent="-228600" defTabSz="685800">
              <a:lnSpc>
                <a:spcPct val="110000"/>
              </a:lnSpc>
              <a:spcBef>
                <a:spcPts val="600"/>
              </a:spcBef>
              <a:buSzPct val="50000"/>
              <a:buFont typeface="Wingdings" panose="05000000000000000000" pitchFamily="2" charset="2"/>
              <a:buChar char="q"/>
            </a:pPr>
            <a:r>
              <a:rPr lang="es-US" sz="2600" dirty="0"/>
              <a:t>Medicamentos inmunosupresores en ciertas circunstancias</a:t>
            </a:r>
          </a:p>
          <a:p>
            <a:endParaRPr lang="en-US" dirty="0"/>
          </a:p>
        </p:txBody>
      </p:sp>
      <p:sp>
        <p:nvSpPr>
          <p:cNvPr id="4" name="Title 3"/>
          <p:cNvSpPr>
            <a:spLocks noGrp="1"/>
          </p:cNvSpPr>
          <p:nvPr>
            <p:ph type="title"/>
          </p:nvPr>
        </p:nvSpPr>
        <p:spPr/>
        <p:txBody>
          <a:bodyPr/>
          <a:lstStyle/>
          <a:p>
            <a:r>
              <a:rPr lang="es-US"/>
              <a:t>Cobertura de Medicamentos de la Parte B</a:t>
            </a:r>
          </a:p>
        </p:txBody>
      </p:sp>
    </p:spTree>
    <p:extLst>
      <p:ext uri="{BB962C8B-B14F-4D97-AF65-F5344CB8AC3E}">
        <p14:creationId xmlns:p14="http://schemas.microsoft.com/office/powerpoint/2010/main" val="3820331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6" name="Picture 5" title="Papel verde"/>
          <p:cNvPicPr>
            <a:picLocks noChangeAspect="1"/>
          </p:cNvPicPr>
          <p:nvPr/>
        </p:nvPicPr>
        <p:blipFill>
          <a:blip r:embed="rId3"/>
          <a:stretch>
            <a:fillRect/>
          </a:stretch>
        </p:blipFill>
        <p:spPr>
          <a:xfrm>
            <a:off x="10072049" y="1159962"/>
            <a:ext cx="1856097" cy="1818045"/>
          </a:xfrm>
          <a:prstGeom prst="rect">
            <a:avLst/>
          </a:prstGeom>
        </p:spPr>
      </p:pic>
      <p:graphicFrame>
        <p:nvGraphicFramePr>
          <p:cNvPr id="7" name="Table 6" descr="Las personas con Medicare y en el Programa de Ahorros Medicare, que reciben SSI o tiene bajos ingresos y recursos pueden calificar automáticamente o solicitar calificar de acuerdo con los datos de la SSA o la oficina estatal de Asistencia Médica (Medicaid)." title="Tabla de inscripción facilitada"/>
          <p:cNvGraphicFramePr>
            <a:graphicFrameLocks noGrp="1"/>
          </p:cNvGraphicFramePr>
          <p:nvPr>
            <p:extLst>
              <p:ext uri="{D42A27DB-BD31-4B8C-83A1-F6EECF244321}">
                <p14:modId xmlns:p14="http://schemas.microsoft.com/office/powerpoint/2010/main" val="4252962911"/>
              </p:ext>
            </p:extLst>
          </p:nvPr>
        </p:nvGraphicFramePr>
        <p:xfrm>
          <a:off x="136478" y="3193574"/>
          <a:ext cx="11900847" cy="3187303"/>
        </p:xfrm>
        <a:graphic>
          <a:graphicData uri="http://schemas.openxmlformats.org/drawingml/2006/table">
            <a:tbl>
              <a:tblPr firstRow="1" bandRow="1">
                <a:tableStyleId>{5C22544A-7EE6-4342-B048-85BDC9FD1C3A}</a:tableStyleId>
              </a:tblPr>
              <a:tblGrid>
                <a:gridCol w="4776023">
                  <a:extLst>
                    <a:ext uri="{9D8B030D-6E8A-4147-A177-3AD203B41FA5}">
                      <a16:colId xmlns:a16="http://schemas.microsoft.com/office/drawing/2014/main" val="958844271"/>
                    </a:ext>
                  </a:extLst>
                </a:gridCol>
                <a:gridCol w="3519143">
                  <a:extLst>
                    <a:ext uri="{9D8B030D-6E8A-4147-A177-3AD203B41FA5}">
                      <a16:colId xmlns:a16="http://schemas.microsoft.com/office/drawing/2014/main" val="850164166"/>
                    </a:ext>
                  </a:extLst>
                </a:gridCol>
                <a:gridCol w="3605681">
                  <a:extLst>
                    <a:ext uri="{9D8B030D-6E8A-4147-A177-3AD203B41FA5}">
                      <a16:colId xmlns:a16="http://schemas.microsoft.com/office/drawing/2014/main" val="3204503"/>
                    </a:ext>
                  </a:extLst>
                </a:gridCol>
              </a:tblGrid>
              <a:tr h="436245">
                <a:tc>
                  <a:txBody>
                    <a:bodyPr/>
                    <a:lstStyle/>
                    <a:p>
                      <a:pPr algn="ctr"/>
                      <a:r>
                        <a:rPr lang="es-US" sz="2400"/>
                        <a:t>Personas con Medicare y ...</a:t>
                      </a:r>
                    </a:p>
                  </a:txBody>
                  <a:tcPr/>
                </a:tc>
                <a:tc>
                  <a:txBody>
                    <a:bodyPr/>
                    <a:lstStyle/>
                    <a:p>
                      <a:pPr algn="ctr"/>
                      <a:r>
                        <a:rPr lang="es-US" sz="2400"/>
                        <a:t>Bases para la calificación</a:t>
                      </a:r>
                    </a:p>
                  </a:txBody>
                  <a:tcPr/>
                </a:tc>
                <a:tc>
                  <a:txBody>
                    <a:bodyPr/>
                    <a:lstStyle/>
                    <a:p>
                      <a:pPr algn="ctr"/>
                      <a:r>
                        <a:rPr lang="es-US" sz="2400"/>
                        <a:t>Fuente de datos</a:t>
                      </a:r>
                    </a:p>
                  </a:txBody>
                  <a:tcPr/>
                </a:tc>
                <a:extLst>
                  <a:ext uri="{0D108BD9-81ED-4DB2-BD59-A6C34878D82A}">
                    <a16:rowId xmlns:a16="http://schemas.microsoft.com/office/drawing/2014/main" val="3597342373"/>
                  </a:ext>
                </a:extLst>
              </a:tr>
              <a:tr h="790694">
                <a:tc>
                  <a:txBody>
                    <a:bodyPr/>
                    <a:lstStyle/>
                    <a:p>
                      <a:r>
                        <a:rPr lang="es-US" sz="2300" dirty="0"/>
                        <a:t>Programa de Ahorros de Medicare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300" dirty="0"/>
                        <a:t>Calificar automáticamente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300"/>
                        <a:t>Oficina Estatal de Asistencia Médica (Medicaid)</a:t>
                      </a:r>
                    </a:p>
                  </a:txBody>
                  <a:tcPr/>
                </a:tc>
                <a:extLst>
                  <a:ext uri="{0D108BD9-81ED-4DB2-BD59-A6C34878D82A}">
                    <a16:rowId xmlns:a16="http://schemas.microsoft.com/office/drawing/2014/main" val="828608726"/>
                  </a:ext>
                </a:extLst>
              </a:tr>
              <a:tr h="790694">
                <a:tc>
                  <a:txBody>
                    <a:bodyPr/>
                    <a:lstStyle/>
                    <a:p>
                      <a:r>
                        <a:rPr lang="es-US" sz="2300"/>
                        <a:t>Beneficios de Seguridad de Ingreso Suplementario (SSI)</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300" dirty="0"/>
                        <a:t>Calificar automáticamente</a:t>
                      </a:r>
                    </a:p>
                  </a:txBody>
                  <a:tcPr/>
                </a:tc>
                <a:tc>
                  <a:txBody>
                    <a:bodyPr/>
                    <a:lstStyle/>
                    <a:p>
                      <a:r>
                        <a:rPr lang="es-US" sz="2300" dirty="0"/>
                        <a:t>Seguro Social</a:t>
                      </a:r>
                    </a:p>
                  </a:txBody>
                  <a:tcPr/>
                </a:tc>
                <a:extLst>
                  <a:ext uri="{0D108BD9-81ED-4DB2-BD59-A6C34878D82A}">
                    <a16:rowId xmlns:a16="http://schemas.microsoft.com/office/drawing/2014/main" val="4162351103"/>
                  </a:ext>
                </a:extLst>
              </a:tr>
              <a:tr h="1145143">
                <a:tc>
                  <a:txBody>
                    <a:bodyPr/>
                    <a:lstStyle/>
                    <a:p>
                      <a:r>
                        <a:rPr lang="es-US" sz="2300"/>
                        <a:t>Ingresos y recursos limitados</a:t>
                      </a:r>
                    </a:p>
                  </a:txBody>
                  <a:tcPr/>
                </a:tc>
                <a:tc>
                  <a:txBody>
                    <a:bodyPr/>
                    <a:lstStyle/>
                    <a:p>
                      <a:r>
                        <a:rPr lang="es-US" sz="2300"/>
                        <a:t>Debe aplicar y calificar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US" sz="2300" dirty="0"/>
                        <a:t>Oficina de Seguro Social (la mayoría) o Asistencia Médica Estatal (Medicaid)</a:t>
                      </a:r>
                    </a:p>
                  </a:txBody>
                  <a:tcP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idx="1"/>
          </p:nvPr>
        </p:nvSpPr>
        <p:spPr>
          <a:xfrm>
            <a:off x="421091" y="1031876"/>
            <a:ext cx="9814730" cy="2325471"/>
          </a:xfrm>
        </p:spPr>
        <p:txBody>
          <a:bodyPr>
            <a:normAutofit fontScale="92500"/>
          </a:bodyPr>
          <a:lstStyle/>
          <a:p>
            <a:pPr marL="265510" lvl="0" indent="-265510" defTabSz="685800">
              <a:lnSpc>
                <a:spcPct val="100000"/>
              </a:lnSpc>
              <a:spcBef>
                <a:spcPts val="600"/>
              </a:spcBef>
            </a:pPr>
            <a:r>
              <a:rPr lang="es-US" sz="2800"/>
              <a:t>Inscripción facilitada en el plan de medicamentos de la Parte D</a:t>
            </a:r>
          </a:p>
          <a:p>
            <a:pPr marL="285750" lvl="0" indent="-285750" defTabSz="685800">
              <a:lnSpc>
                <a:spcPct val="100000"/>
              </a:lnSpc>
              <a:spcBef>
                <a:spcPts val="600"/>
              </a:spcBef>
            </a:pPr>
            <a:r>
              <a:rPr lang="es-US" sz="2800"/>
              <a:t>Carta en papel VERDE</a:t>
            </a:r>
          </a:p>
          <a:p>
            <a:pPr marL="488156" lvl="1" indent="-285750" defTabSz="685800">
              <a:lnSpc>
                <a:spcPct val="100000"/>
              </a:lnSpc>
              <a:spcBef>
                <a:spcPts val="600"/>
              </a:spcBef>
            </a:pPr>
            <a:r>
              <a:rPr lang="es-US" sz="2400"/>
              <a:t>2 versiones (Ayuda Adicional doble o parcial)</a:t>
            </a:r>
          </a:p>
          <a:p>
            <a:pPr marL="285750" lvl="0" indent="-285750" defTabSz="685800">
              <a:lnSpc>
                <a:spcPct val="100000"/>
              </a:lnSpc>
              <a:spcBef>
                <a:spcPts val="600"/>
              </a:spcBef>
            </a:pPr>
            <a:r>
              <a:rPr lang="es-US" sz="2800"/>
              <a:t>La cobertura empieza 2 meses después que los Centros de Servicios de Medicare y Medicaid (CMS) reciben el aviso de elegibilidad</a:t>
            </a:r>
          </a:p>
          <a:p>
            <a:pPr marL="265510" lvl="0" indent="-265510" defTabSz="685800">
              <a:lnSpc>
                <a:spcPct val="100000"/>
              </a:lnSpc>
              <a:spcBef>
                <a:spcPts val="600"/>
              </a:spcBef>
            </a:pPr>
            <a:endParaRPr lang="en-US" sz="2800" dirty="0"/>
          </a:p>
          <a:p>
            <a:endParaRPr lang="en-US" dirty="0"/>
          </a:p>
        </p:txBody>
      </p:sp>
      <p:sp>
        <p:nvSpPr>
          <p:cNvPr id="4" name="Title 3"/>
          <p:cNvSpPr>
            <a:spLocks noGrp="1"/>
          </p:cNvSpPr>
          <p:nvPr>
            <p:ph type="title"/>
          </p:nvPr>
        </p:nvSpPr>
        <p:spPr/>
        <p:txBody>
          <a:bodyPr/>
          <a:lstStyle/>
          <a:p>
            <a:r>
              <a:rPr lang="es-US"/>
              <a:t>Inscripción Facilitada</a:t>
            </a:r>
          </a:p>
        </p:txBody>
      </p:sp>
    </p:spTree>
    <p:extLst>
      <p:ext uri="{BB962C8B-B14F-4D97-AF65-F5344CB8AC3E}">
        <p14:creationId xmlns:p14="http://schemas.microsoft.com/office/powerpoint/2010/main" val="1266387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a:xfrm>
            <a:off x="609600" y="1182003"/>
            <a:ext cx="11317705" cy="5422727"/>
          </a:xfrm>
        </p:spPr>
        <p:txBody>
          <a:bodyPr>
            <a:normAutofit lnSpcReduction="10000"/>
          </a:bodyPr>
          <a:lstStyle/>
          <a:p>
            <a:pPr marL="339725" lvl="0" indent="-339725" defTabSz="685800">
              <a:lnSpc>
                <a:spcPct val="100000"/>
              </a:lnSpc>
              <a:spcBef>
                <a:spcPts val="600"/>
              </a:spcBef>
            </a:pPr>
            <a:r>
              <a:rPr lang="es-US" sz="2400" dirty="0"/>
              <a:t>Diseñado para eliminar las brechas de cobertura para personas con ingresos limitados que se trasladan a la cobertura de la Parte D</a:t>
            </a:r>
          </a:p>
          <a:p>
            <a:pPr marL="339725" lvl="0" indent="-339725" defTabSz="685800">
              <a:lnSpc>
                <a:spcPct val="100000"/>
              </a:lnSpc>
              <a:spcBef>
                <a:spcPts val="600"/>
              </a:spcBef>
            </a:pPr>
            <a:r>
              <a:rPr lang="es-US" sz="2400" dirty="0"/>
              <a:t>Proporciona cobertura temporaria para medicamentos si usted posee Ayuda Adicional y sin cobertura de medicamentos de Medicare </a:t>
            </a:r>
          </a:p>
          <a:p>
            <a:pPr marL="339725" lvl="0" indent="-339725" defTabSz="685800">
              <a:lnSpc>
                <a:spcPct val="100000"/>
              </a:lnSpc>
              <a:spcBef>
                <a:spcPts val="600"/>
              </a:spcBef>
            </a:pPr>
            <a:r>
              <a:rPr lang="es-US" sz="2400" dirty="0"/>
              <a:t>La cobertura puede ser inmediata, actual o retroactiva </a:t>
            </a:r>
          </a:p>
          <a:p>
            <a:pPr marL="339725" lvl="0" indent="-339725" defTabSz="685800">
              <a:lnSpc>
                <a:spcPct val="100000"/>
              </a:lnSpc>
              <a:spcBef>
                <a:spcPts val="600"/>
              </a:spcBef>
            </a:pPr>
            <a:r>
              <a:rPr lang="es-US" sz="2400" dirty="0"/>
              <a:t>Programa de Transición Recientemente Elegible de Medicare para Ingresos </a:t>
            </a:r>
            <a:br>
              <a:rPr lang="es-US" sz="2400" dirty="0"/>
            </a:br>
            <a:r>
              <a:rPr lang="es-US" sz="2400" dirty="0"/>
              <a:t>Limitados (LI NET) </a:t>
            </a:r>
          </a:p>
          <a:p>
            <a:pPr marL="690563" lvl="1" indent="-350838" defTabSz="685800">
              <a:lnSpc>
                <a:spcPct val="100000"/>
              </a:lnSpc>
              <a:spcBef>
                <a:spcPts val="600"/>
              </a:spcBef>
            </a:pPr>
            <a:r>
              <a:rPr lang="es-US" sz="2000" dirty="0"/>
              <a:t>Tiene un formulario abierto </a:t>
            </a:r>
          </a:p>
          <a:p>
            <a:pPr marL="690563" lvl="1" indent="-350838" defTabSz="685800">
              <a:lnSpc>
                <a:spcPct val="100000"/>
              </a:lnSpc>
              <a:spcBef>
                <a:spcPts val="600"/>
              </a:spcBef>
            </a:pPr>
            <a:r>
              <a:rPr lang="es-US" sz="2000" dirty="0"/>
              <a:t>No requiere autorización previa</a:t>
            </a:r>
          </a:p>
          <a:p>
            <a:pPr marL="690563" lvl="1" indent="-350838" defTabSz="685800">
              <a:lnSpc>
                <a:spcPct val="100000"/>
              </a:lnSpc>
              <a:spcBef>
                <a:spcPts val="600"/>
              </a:spcBef>
            </a:pPr>
            <a:r>
              <a:rPr lang="es-US" sz="2000" dirty="0"/>
              <a:t>Incluye ediciones de seguridad y abuso estándares para protegerlo de resurtidos muy frecuentes o duplicación de terapias</a:t>
            </a:r>
          </a:p>
          <a:p>
            <a:pPr marL="690563" lvl="1" indent="-350838" defTabSz="685800">
              <a:lnSpc>
                <a:spcPct val="100000"/>
              </a:lnSpc>
              <a:spcBef>
                <a:spcPts val="600"/>
              </a:spcBef>
            </a:pPr>
            <a:r>
              <a:rPr lang="es-US" sz="2000" dirty="0"/>
              <a:t>No tiene restricciones de farmacias de la red</a:t>
            </a:r>
          </a:p>
          <a:p>
            <a:pPr marL="339725" lvl="0" indent="-339725" defTabSz="685800">
              <a:lnSpc>
                <a:spcPct val="100000"/>
              </a:lnSpc>
              <a:spcBef>
                <a:spcPts val="600"/>
              </a:spcBef>
            </a:pPr>
            <a:r>
              <a:rPr lang="es-US" sz="2400" dirty="0"/>
              <a:t>Seminarios webs disponibles que brindan créditos para educación continua</a:t>
            </a:r>
          </a:p>
          <a:p>
            <a:pPr marL="690563" lvl="1" indent="-350838" defTabSz="685800">
              <a:lnSpc>
                <a:spcPct val="100000"/>
              </a:lnSpc>
              <a:spcBef>
                <a:spcPts val="600"/>
              </a:spcBef>
            </a:pPr>
            <a:r>
              <a:rPr lang="es-US" sz="2000" dirty="0"/>
              <a:t>Administrado por Humana</a:t>
            </a:r>
            <a:endParaRPr lang="en-US" sz="2800" dirty="0"/>
          </a:p>
          <a:p>
            <a:endParaRPr lang="en-US" dirty="0"/>
          </a:p>
        </p:txBody>
      </p:sp>
      <p:sp>
        <p:nvSpPr>
          <p:cNvPr id="4" name="Title 3"/>
          <p:cNvSpPr>
            <a:spLocks noGrp="1"/>
          </p:cNvSpPr>
          <p:nvPr>
            <p:ph type="title"/>
          </p:nvPr>
        </p:nvSpPr>
        <p:spPr/>
        <p:txBody>
          <a:bodyPr/>
          <a:lstStyle/>
          <a:p>
            <a:r>
              <a:rPr lang="es-US"/>
              <a:t>Programa de Transición Recientemente Elegible</a:t>
            </a:r>
            <a:br>
              <a:rPr lang="es-US"/>
            </a:br>
            <a:r>
              <a:rPr lang="es-US"/>
              <a:t>de Medicare para Ingresos Limitados (LI NET)</a:t>
            </a:r>
          </a:p>
        </p:txBody>
      </p:sp>
    </p:spTree>
    <p:extLst>
      <p:ext uri="{BB962C8B-B14F-4D97-AF65-F5344CB8AC3E}">
        <p14:creationId xmlns:p14="http://schemas.microsoft.com/office/powerpoint/2010/main" val="4241848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Content Placeholder 10" descr="Presentación con 3 títulos en un cuadro y luego cada título muestra un método correspondiente en una flecha.  1. Inscripción automática por parte de los CMS: los CMS lo inscribe automáticamente si tiene Medicare y obtiene cobertura completa de Medicaid o beneficios de SSI. 2. Uso en un Punto de venta (POS): Puede utilizar el programa NET para ingresos limitados de Medicare en el mostrador de una farmacia (punto de venta).  3. Presentar un recibo: puede enviar recibos de farmacia (no un simple recibo de caja) para los medicamentos recetados que ya paga de su bolsillo durante los períodos elegibles.       " title="Apéndice G: ¿Cómo se obtiene acceso al Programa NET para ingresos limitados de Medicare?"/>
          <p:cNvGraphicFramePr>
            <a:graphicFrameLocks noGrp="1"/>
          </p:cNvGraphicFramePr>
          <p:nvPr>
            <p:ph idx="1"/>
            <p:extLst>
              <p:ext uri="{D42A27DB-BD31-4B8C-83A1-F6EECF244321}">
                <p14:modId xmlns:p14="http://schemas.microsoft.com/office/powerpoint/2010/main" val="2595406064"/>
              </p:ext>
            </p:extLst>
          </p:nvPr>
        </p:nvGraphicFramePr>
        <p:xfrm>
          <a:off x="609600" y="1182688"/>
          <a:ext cx="11053763" cy="5019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rmAutofit/>
          </a:bodyPr>
          <a:lstStyle/>
          <a:p>
            <a:r>
              <a:rPr lang="es-US"/>
              <a:t>¿Cómo Accede al Programa de Transición Recién Elegible para Ingresos Limitados (LI NET) de Medicare?</a:t>
            </a:r>
          </a:p>
        </p:txBody>
      </p:sp>
    </p:spTree>
    <p:extLst>
      <p:ext uri="{BB962C8B-B14F-4D97-AF65-F5344CB8AC3E}">
        <p14:creationId xmlns:p14="http://schemas.microsoft.com/office/powerpoint/2010/main" val="1082316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marL="265510" lvl="0" indent="-265510" defTabSz="685800">
              <a:lnSpc>
                <a:spcPct val="100000"/>
              </a:lnSpc>
              <a:spcBef>
                <a:spcPts val="600"/>
              </a:spcBef>
            </a:pPr>
            <a:r>
              <a:rPr lang="es-US" sz="2600" dirty="0"/>
              <a:t>No tiene prima mensual del plan si califica para recibir Ayuda Adicional completa y selecciona un plan que se encuentre en el índice de referencia regional de subsidios de bajos ingresos o por debajo de este</a:t>
            </a:r>
          </a:p>
          <a:p>
            <a:pPr marL="265510" lvl="0" indent="-265510" defTabSz="685800">
              <a:lnSpc>
                <a:spcPct val="100000"/>
              </a:lnSpc>
              <a:spcBef>
                <a:spcPts val="600"/>
              </a:spcBef>
            </a:pPr>
            <a:r>
              <a:rPr lang="es-US" sz="2600" dirty="0"/>
              <a:t>Si se inscribe en un plan que tiene una prima superior al monto de referencia, es posible que tenga que pagar una parte de la prima mensual</a:t>
            </a:r>
          </a:p>
          <a:p>
            <a:pPr marL="265510" lvl="0" indent="-265510" defTabSz="685800">
              <a:lnSpc>
                <a:spcPct val="100000"/>
              </a:lnSpc>
              <a:spcBef>
                <a:spcPts val="600"/>
              </a:spcBef>
            </a:pPr>
            <a:r>
              <a:rPr lang="es-US" sz="2600" dirty="0"/>
              <a:t>Los planes pueden optar por renunciar a un monto de prima "de </a:t>
            </a:r>
            <a:r>
              <a:rPr lang="es-US" sz="2600" dirty="0" err="1"/>
              <a:t>mimimis</a:t>
            </a:r>
            <a:r>
              <a:rPr lang="es-US" sz="2600" dirty="0"/>
              <a:t>" por encima del punto de referencia regional </a:t>
            </a:r>
          </a:p>
          <a:p>
            <a:pPr marL="265510" lvl="0" indent="-265510" defTabSz="685800">
              <a:lnSpc>
                <a:spcPct val="100000"/>
              </a:lnSpc>
              <a:spcBef>
                <a:spcPts val="600"/>
              </a:spcBef>
            </a:pPr>
            <a:r>
              <a:rPr lang="es-US" sz="2600" dirty="0"/>
              <a:t>El monto de minimis 2021 es $2. </a:t>
            </a:r>
          </a:p>
          <a:p>
            <a:pPr marL="265510" lvl="0" indent="-265510" defTabSz="685800">
              <a:lnSpc>
                <a:spcPct val="100000"/>
              </a:lnSpc>
              <a:spcBef>
                <a:spcPts val="600"/>
              </a:spcBef>
            </a:pPr>
            <a:r>
              <a:rPr lang="es-US" sz="2600" dirty="0"/>
              <a:t>Los montos de referencia regional y los montos de minimis se actualizan </a:t>
            </a:r>
            <a:br>
              <a:rPr lang="es-US" sz="2600" dirty="0"/>
            </a:br>
            <a:r>
              <a:rPr lang="es-US" sz="2600" dirty="0"/>
              <a:t>cada año.</a:t>
            </a:r>
          </a:p>
          <a:p>
            <a:endParaRPr lang="en-US" dirty="0"/>
          </a:p>
        </p:txBody>
      </p:sp>
      <p:sp>
        <p:nvSpPr>
          <p:cNvPr id="4" name="Title 3"/>
          <p:cNvSpPr>
            <a:spLocks noGrp="1"/>
          </p:cNvSpPr>
          <p:nvPr>
            <p:ph type="title"/>
          </p:nvPr>
        </p:nvSpPr>
        <p:spPr/>
        <p:txBody>
          <a:bodyPr/>
          <a:lstStyle/>
          <a:p>
            <a:r>
              <a:rPr lang="es-US"/>
              <a:t>Subsidio Regional de Bajos Ingresos y Monto de Minimis</a:t>
            </a:r>
          </a:p>
        </p:txBody>
      </p:sp>
    </p:spTree>
    <p:extLst>
      <p:ext uri="{BB962C8B-B14F-4D97-AF65-F5344CB8AC3E}">
        <p14:creationId xmlns:p14="http://schemas.microsoft.com/office/powerpoint/2010/main" val="909325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6" name="Picture 5" title="Papel azul"/>
          <p:cNvPicPr>
            <a:picLocks noChangeAspect="1"/>
          </p:cNvPicPr>
          <p:nvPr/>
        </p:nvPicPr>
        <p:blipFill>
          <a:blip r:embed="rId3"/>
          <a:stretch>
            <a:fillRect/>
          </a:stretch>
        </p:blipFill>
        <p:spPr>
          <a:xfrm>
            <a:off x="10126638" y="1652157"/>
            <a:ext cx="1752319" cy="1701921"/>
          </a:xfrm>
          <a:prstGeom prst="rect">
            <a:avLst/>
          </a:prstGeom>
        </p:spPr>
      </p:pic>
      <p:sp>
        <p:nvSpPr>
          <p:cNvPr id="5" name="Content Placeholder 4"/>
          <p:cNvSpPr>
            <a:spLocks noGrp="1"/>
          </p:cNvSpPr>
          <p:nvPr>
            <p:ph idx="1"/>
          </p:nvPr>
        </p:nvSpPr>
        <p:spPr>
          <a:xfrm>
            <a:off x="609601" y="1182004"/>
            <a:ext cx="10076596" cy="5174346"/>
          </a:xfrm>
        </p:spPr>
        <p:txBody>
          <a:bodyPr>
            <a:normAutofit fontScale="92500" lnSpcReduction="10000"/>
          </a:bodyPr>
          <a:lstStyle/>
          <a:p>
            <a:pPr marL="339725" lvl="0" indent="-339725" defTabSz="685800">
              <a:lnSpc>
                <a:spcPct val="100000"/>
              </a:lnSpc>
              <a:spcBef>
                <a:spcPts val="600"/>
              </a:spcBef>
            </a:pPr>
            <a:r>
              <a:rPr lang="es-US" dirty="0"/>
              <a:t>Personas reasignadas notificadas por CMS a principios de noviembre (papel AZUL)</a:t>
            </a:r>
          </a:p>
          <a:p>
            <a:pPr marL="690563" lvl="1" indent="-350838" defTabSz="685800">
              <a:lnSpc>
                <a:spcPct val="100000"/>
              </a:lnSpc>
              <a:spcBef>
                <a:spcPts val="600"/>
              </a:spcBef>
            </a:pPr>
            <a:r>
              <a:rPr lang="es-US" sz="3000" dirty="0"/>
              <a:t>Tres versiones de notificación:</a:t>
            </a:r>
          </a:p>
          <a:p>
            <a:pPr marL="1031875" lvl="2" indent="-341313" defTabSz="685800">
              <a:lnSpc>
                <a:spcPct val="100000"/>
              </a:lnSpc>
              <a:spcBef>
                <a:spcPts val="600"/>
              </a:spcBef>
              <a:buSzPct val="50000"/>
              <a:buFont typeface="Wingdings" panose="05000000000000000000" pitchFamily="2" charset="2"/>
              <a:buChar char="q"/>
            </a:pPr>
            <a:r>
              <a:rPr lang="es-US" sz="2800" dirty="0"/>
              <a:t>Personas cuyos planes están por abandonar el Programa </a:t>
            </a:r>
            <a:br>
              <a:rPr lang="es-US" sz="2800" dirty="0"/>
            </a:br>
            <a:r>
              <a:rPr lang="es-US" sz="2800" dirty="0"/>
              <a:t>de Medicare</a:t>
            </a:r>
          </a:p>
          <a:p>
            <a:pPr marL="1371600" lvl="3" indent="-339725" defTabSz="685800">
              <a:lnSpc>
                <a:spcPct val="100000"/>
              </a:lnSpc>
              <a:spcBef>
                <a:spcPts val="600"/>
              </a:spcBef>
              <a:buSzPct val="75000"/>
              <a:buFont typeface="Courier New" panose="02070309020205020404" pitchFamily="49" charset="0"/>
              <a:buChar char="o"/>
            </a:pPr>
            <a:r>
              <a:rPr lang="es-US" sz="2800" dirty="0"/>
              <a:t>Producto de los CMS n.º 11208 (Aviso de reasignación por finalización del plan)</a:t>
            </a:r>
          </a:p>
          <a:p>
            <a:pPr marL="1371600" lvl="3" indent="-339725" defTabSz="685800">
              <a:lnSpc>
                <a:spcPct val="100000"/>
              </a:lnSpc>
              <a:spcBef>
                <a:spcPts val="600"/>
              </a:spcBef>
              <a:buSzPct val="75000"/>
              <a:buFont typeface="Courier New" panose="02070309020205020404" pitchFamily="49" charset="0"/>
              <a:buChar char="o"/>
            </a:pPr>
            <a:r>
              <a:rPr lang="es-US" sz="2800" dirty="0"/>
              <a:t>Producto de los CMS No. 11443 (Aviso de reasignación </a:t>
            </a:r>
            <a:br>
              <a:rPr lang="es-US" sz="2800" dirty="0"/>
            </a:br>
            <a:r>
              <a:rPr lang="es-US" sz="2800" dirty="0"/>
              <a:t>de Medicare)</a:t>
            </a:r>
          </a:p>
          <a:p>
            <a:pPr marL="1031875" lvl="2" indent="-341313" defTabSz="685800">
              <a:lnSpc>
                <a:spcPct val="100000"/>
              </a:lnSpc>
              <a:spcBef>
                <a:spcPts val="600"/>
              </a:spcBef>
              <a:buSzPct val="50000"/>
              <a:buFont typeface="Wingdings" panose="05000000000000000000" pitchFamily="2" charset="2"/>
              <a:buChar char="q"/>
            </a:pPr>
            <a:r>
              <a:rPr lang="es-US" sz="2800" dirty="0"/>
              <a:t>Personas con primas que van en aumento	</a:t>
            </a:r>
          </a:p>
          <a:p>
            <a:pPr marL="1371600" lvl="3" indent="-339725" defTabSz="685800">
              <a:lnSpc>
                <a:spcPct val="100000"/>
              </a:lnSpc>
              <a:spcBef>
                <a:spcPts val="600"/>
              </a:spcBef>
              <a:buSzPct val="75000"/>
              <a:buFont typeface="Courier New" panose="02070309020205020404" pitchFamily="49" charset="0"/>
              <a:buChar char="o"/>
            </a:pPr>
            <a:r>
              <a:rPr lang="es-US" sz="2800" dirty="0"/>
              <a:t>Producto de los CMS n.º 11209 (Aviso de reasignación: aumento de la prima)</a:t>
            </a:r>
          </a:p>
          <a:p>
            <a:pPr marL="639366" lvl="2" indent="-169069" defTabSz="685800">
              <a:lnSpc>
                <a:spcPct val="100000"/>
              </a:lnSpc>
              <a:spcBef>
                <a:spcPts val="600"/>
              </a:spcBef>
              <a:buSzPct val="50000"/>
              <a:buFont typeface="Wingdings" panose="05000000000000000000" pitchFamily="2" charset="2"/>
              <a:buChar char="q"/>
            </a:pPr>
            <a:endParaRPr lang="en-US" sz="2800" dirty="0"/>
          </a:p>
          <a:p>
            <a:pPr marL="639366" lvl="2" indent="-169069" defTabSz="685800">
              <a:lnSpc>
                <a:spcPct val="100000"/>
              </a:lnSpc>
              <a:spcBef>
                <a:spcPts val="600"/>
              </a:spcBef>
              <a:buSzPct val="50000"/>
              <a:buFont typeface="Wingdings" panose="05000000000000000000" pitchFamily="2" charset="2"/>
              <a:buChar char="q"/>
            </a:pPr>
            <a:endParaRPr lang="en-US" sz="2800" dirty="0"/>
          </a:p>
          <a:p>
            <a:pPr marL="467916" lvl="1" indent="-17145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Notificaciones de Reasignación</a:t>
            </a:r>
          </a:p>
        </p:txBody>
      </p:sp>
    </p:spTree>
    <p:extLst>
      <p:ext uri="{BB962C8B-B14F-4D97-AF65-F5344CB8AC3E}">
        <p14:creationId xmlns:p14="http://schemas.microsoft.com/office/powerpoint/2010/main" val="2766027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pic>
        <p:nvPicPr>
          <p:cNvPr id="8" name="Picture 7" title="Papel Naranja"/>
          <p:cNvPicPr>
            <a:picLocks noChangeAspect="1"/>
          </p:cNvPicPr>
          <p:nvPr/>
        </p:nvPicPr>
        <p:blipFill>
          <a:blip r:embed="rId3"/>
          <a:stretch>
            <a:fillRect/>
          </a:stretch>
        </p:blipFill>
        <p:spPr>
          <a:xfrm>
            <a:off x="10219404" y="4971240"/>
            <a:ext cx="1290916" cy="1310158"/>
          </a:xfrm>
          <a:prstGeom prst="rect">
            <a:avLst/>
          </a:prstGeom>
        </p:spPr>
      </p:pic>
      <p:pic>
        <p:nvPicPr>
          <p:cNvPr id="7" name="Picture 6" title="Papel Morado "/>
          <p:cNvPicPr>
            <a:picLocks noChangeAspect="1"/>
          </p:cNvPicPr>
          <p:nvPr/>
        </p:nvPicPr>
        <p:blipFill>
          <a:blip r:embed="rId4"/>
          <a:stretch>
            <a:fillRect/>
          </a:stretch>
        </p:blipFill>
        <p:spPr>
          <a:xfrm>
            <a:off x="10291633" y="3352800"/>
            <a:ext cx="1200757" cy="1199298"/>
          </a:xfrm>
          <a:prstGeom prst="rect">
            <a:avLst/>
          </a:prstGeom>
        </p:spPr>
      </p:pic>
      <p:pic>
        <p:nvPicPr>
          <p:cNvPr id="6" name="Picture 5" title="Papel gris"/>
          <p:cNvPicPr>
            <a:picLocks noChangeAspect="1"/>
          </p:cNvPicPr>
          <p:nvPr/>
        </p:nvPicPr>
        <p:blipFill>
          <a:blip r:embed="rId5"/>
          <a:stretch>
            <a:fillRect/>
          </a:stretch>
        </p:blipFill>
        <p:spPr>
          <a:xfrm>
            <a:off x="10219404" y="1829629"/>
            <a:ext cx="1290916" cy="1295248"/>
          </a:xfrm>
          <a:prstGeom prst="rect">
            <a:avLst/>
          </a:prstGeom>
        </p:spPr>
      </p:pic>
      <p:sp>
        <p:nvSpPr>
          <p:cNvPr id="5" name="Content Placeholder 4"/>
          <p:cNvSpPr>
            <a:spLocks noGrp="1"/>
          </p:cNvSpPr>
          <p:nvPr>
            <p:ph idx="1"/>
          </p:nvPr>
        </p:nvSpPr>
        <p:spPr>
          <a:xfrm>
            <a:off x="573742" y="1182004"/>
            <a:ext cx="9717892" cy="5021042"/>
          </a:xfrm>
        </p:spPr>
        <p:txBody>
          <a:bodyPr>
            <a:normAutofit fontScale="92500" lnSpcReduction="20000"/>
          </a:bodyPr>
          <a:lstStyle/>
          <a:p>
            <a:pPr marL="0" lvl="0" indent="0" defTabSz="685800">
              <a:lnSpc>
                <a:spcPct val="100000"/>
              </a:lnSpc>
              <a:spcBef>
                <a:spcPts val="600"/>
              </a:spcBef>
              <a:buNone/>
            </a:pPr>
            <a:r>
              <a:rPr lang="es-US" dirty="0"/>
              <a:t>Medicare reestablece la elegibilidad cada otoño para el año siguiente si:</a:t>
            </a:r>
          </a:p>
          <a:p>
            <a:pPr marL="796925" lvl="1" indent="-457200" defTabSz="685800">
              <a:lnSpc>
                <a:spcPct val="100000"/>
              </a:lnSpc>
              <a:spcBef>
                <a:spcPts val="600"/>
              </a:spcBef>
              <a:buFont typeface="Wingdings" panose="05000000000000000000" pitchFamily="2" charset="2"/>
              <a:buChar char="§"/>
            </a:pPr>
            <a:r>
              <a:rPr lang="es-US" sz="3200" dirty="0"/>
              <a:t>Si usted no sigue calificando en forma automática</a:t>
            </a:r>
          </a:p>
          <a:p>
            <a:pPr marL="1084263" lvl="2" indent="-223838" defTabSz="685800">
              <a:lnSpc>
                <a:spcPct val="100000"/>
              </a:lnSpc>
              <a:spcBef>
                <a:spcPts val="600"/>
              </a:spcBef>
            </a:pPr>
            <a:r>
              <a:rPr lang="es-US" sz="2800" dirty="0"/>
              <a:t>Medicare le envía una notificación de “Pérdida tácita del estado de elegibilidad” en setiembre (papel GRIS)</a:t>
            </a:r>
          </a:p>
          <a:p>
            <a:pPr marL="1371600" lvl="3" indent="-223838" defTabSz="685800">
              <a:lnSpc>
                <a:spcPct val="100000"/>
              </a:lnSpc>
              <a:spcBef>
                <a:spcPts val="600"/>
              </a:spcBef>
              <a:buSzPct val="50000"/>
              <a:buFont typeface="Wingdings" panose="05000000000000000000" pitchFamily="2" charset="2"/>
              <a:buChar char="q"/>
            </a:pPr>
            <a:r>
              <a:rPr lang="es-US" sz="2400" dirty="0"/>
              <a:t>Incluye el formulario del Seguro Social para volver a inscribirse</a:t>
            </a:r>
          </a:p>
          <a:p>
            <a:pPr marL="796925" lvl="1" indent="-457200" defTabSz="685800">
              <a:lnSpc>
                <a:spcPct val="100000"/>
              </a:lnSpc>
              <a:spcBef>
                <a:spcPts val="600"/>
              </a:spcBef>
              <a:buFont typeface="Wingdings" panose="05000000000000000000" pitchFamily="2" charset="2"/>
              <a:buChar char="§"/>
            </a:pPr>
            <a:r>
              <a:rPr lang="es-US" sz="3200" dirty="0"/>
              <a:t>Quién califica automáticamente</a:t>
            </a:r>
          </a:p>
          <a:p>
            <a:pPr marL="1084263" lvl="2" indent="-223838" defTabSz="685800">
              <a:lnSpc>
                <a:spcPct val="100000"/>
              </a:lnSpc>
              <a:spcBef>
                <a:spcPts val="600"/>
              </a:spcBef>
            </a:pPr>
            <a:r>
              <a:rPr lang="es-US" sz="2800" dirty="0"/>
              <a:t>Medicare le envía la notificación de “Estado tácito de elegibilidad” (papel VIOLETA)</a:t>
            </a:r>
          </a:p>
          <a:p>
            <a:pPr marL="796925" lvl="1" indent="-457200" defTabSz="685800">
              <a:lnSpc>
                <a:spcPct val="100000"/>
              </a:lnSpc>
              <a:spcBef>
                <a:spcPts val="600"/>
              </a:spcBef>
              <a:buFont typeface="Wingdings" panose="05000000000000000000" pitchFamily="2" charset="2"/>
              <a:buChar char="§"/>
            </a:pPr>
            <a:r>
              <a:rPr lang="es-US" sz="3200" dirty="0"/>
              <a:t>Si usted califica automáticamente, pero su </a:t>
            </a:r>
            <a:br>
              <a:rPr lang="es-US" sz="3200" dirty="0"/>
            </a:br>
            <a:r>
              <a:rPr lang="es-US" sz="3200" dirty="0"/>
              <a:t>copago cambió</a:t>
            </a:r>
          </a:p>
          <a:p>
            <a:pPr marL="1084263" lvl="2" indent="-223838" defTabSz="685800">
              <a:lnSpc>
                <a:spcPct val="100000"/>
              </a:lnSpc>
              <a:spcBef>
                <a:spcPts val="600"/>
              </a:spcBef>
            </a:pPr>
            <a:r>
              <a:rPr lang="es-US" sz="2800" dirty="0"/>
              <a:t>Medicare le envía la notificación “Cambio del copago para Ayuda Adicional” a principios de octubre (papel NARANJA)</a:t>
            </a:r>
          </a:p>
          <a:p>
            <a:endParaRPr lang="en-US" dirty="0"/>
          </a:p>
        </p:txBody>
      </p:sp>
      <p:sp>
        <p:nvSpPr>
          <p:cNvPr id="4" name="Title 3"/>
          <p:cNvSpPr>
            <a:spLocks noGrp="1"/>
          </p:cNvSpPr>
          <p:nvPr>
            <p:ph type="title"/>
          </p:nvPr>
        </p:nvSpPr>
        <p:spPr/>
        <p:txBody>
          <a:bodyPr/>
          <a:lstStyle/>
          <a:p>
            <a:r>
              <a:rPr lang="es-US"/>
              <a:t>Cambios en la Manera de Calificar para Recibir Ayuda Adicional</a:t>
            </a:r>
          </a:p>
        </p:txBody>
      </p:sp>
    </p:spTree>
    <p:extLst>
      <p:ext uri="{BB962C8B-B14F-4D97-AF65-F5344CB8AC3E}">
        <p14:creationId xmlns:p14="http://schemas.microsoft.com/office/powerpoint/2010/main" val="18186522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s-US"/>
              <a:t>Mayo de 2021</a:t>
            </a:r>
          </a:p>
        </p:txBody>
      </p:sp>
      <p:sp>
        <p:nvSpPr>
          <p:cNvPr id="4" name="Footer Placeholder 3"/>
          <p:cNvSpPr>
            <a:spLocks noGrp="1"/>
          </p:cNvSpPr>
          <p:nvPr>
            <p:ph type="ftr" sz="quarter" idx="11"/>
          </p:nvPr>
        </p:nvSpPr>
        <p:spPr/>
        <p:txBody>
          <a:bodyPr/>
          <a:lstStyle/>
          <a:p>
            <a:r>
              <a:rPr lang="es-US"/>
              <a:t>Cobertura de medicamentos de Medicare</a:t>
            </a:r>
          </a:p>
        </p:txBody>
      </p:sp>
      <p:sp>
        <p:nvSpPr>
          <p:cNvPr id="9" name="Content Placeholder 8"/>
          <p:cNvSpPr>
            <a:spLocks noGrp="1"/>
          </p:cNvSpPr>
          <p:nvPr>
            <p:ph idx="1"/>
          </p:nvPr>
        </p:nvSpPr>
        <p:spPr/>
        <p:txBody>
          <a:bodyPr/>
          <a:lstStyle/>
          <a:p>
            <a:pPr marL="0" lvl="0" indent="0" defTabSz="685800">
              <a:lnSpc>
                <a:spcPct val="100000"/>
              </a:lnSpc>
              <a:spcBef>
                <a:spcPts val="600"/>
              </a:spcBef>
              <a:buNone/>
            </a:pPr>
            <a:r>
              <a:rPr lang="es-US" b="1">
                <a:ea typeface="宋体" panose="02010600030101010101" pitchFamily="2" charset="-122"/>
              </a:rPr>
              <a:t>Solo las personas que solicitaron y calificaron para la Ayuda adicional pasarán por la redeterminación</a:t>
            </a:r>
            <a:r>
              <a:rPr lang="es-US"/>
              <a:t> </a:t>
            </a:r>
          </a:p>
          <a:p>
            <a:pPr lvl="1" defTabSz="685800">
              <a:lnSpc>
                <a:spcPct val="100000"/>
              </a:lnSpc>
              <a:spcBef>
                <a:spcPts val="600"/>
              </a:spcBef>
              <a:buFont typeface="Wingdings" panose="05000000000000000000" pitchFamily="2" charset="2"/>
              <a:buChar char="§"/>
            </a:pPr>
            <a:r>
              <a:rPr lang="es-US" sz="3200">
                <a:ea typeface="宋体" panose="02010600030101010101" pitchFamily="2" charset="-122"/>
              </a:rPr>
              <a:t>Cuatro tipos de procesos de redeterminación</a:t>
            </a:r>
          </a:p>
          <a:p>
            <a:pPr marL="811213" lvl="2" indent="393700" defTabSz="685800">
              <a:lnSpc>
                <a:spcPct val="100000"/>
              </a:lnSpc>
              <a:spcBef>
                <a:spcPts val="600"/>
              </a:spcBef>
            </a:pPr>
            <a:r>
              <a:rPr lang="es-US" sz="2800">
                <a:ea typeface="宋体" panose="02010600030101010101" pitchFamily="2" charset="-122"/>
              </a:rPr>
              <a:t>Inicial</a:t>
            </a:r>
          </a:p>
          <a:p>
            <a:pPr marL="811213" lvl="2" indent="393700" defTabSz="685800">
              <a:lnSpc>
                <a:spcPct val="100000"/>
              </a:lnSpc>
              <a:spcBef>
                <a:spcPts val="600"/>
              </a:spcBef>
            </a:pPr>
            <a:r>
              <a:rPr lang="es-US" sz="2800">
                <a:ea typeface="宋体" panose="02010600030101010101" pitchFamily="2" charset="-122"/>
              </a:rPr>
              <a:t>Cíclico o recurrente</a:t>
            </a:r>
          </a:p>
          <a:p>
            <a:pPr marL="811213" lvl="2" indent="393700" defTabSz="685800">
              <a:lnSpc>
                <a:spcPct val="100000"/>
              </a:lnSpc>
              <a:spcBef>
                <a:spcPts val="600"/>
              </a:spcBef>
            </a:pPr>
            <a:r>
              <a:rPr lang="es-US" sz="2800">
                <a:ea typeface="宋体" panose="02010600030101010101" pitchFamily="2" charset="-122"/>
              </a:rPr>
              <a:t>Evento que afecta el subsidio (SCE)</a:t>
            </a:r>
          </a:p>
          <a:p>
            <a:pPr marL="811213" lvl="2" indent="393700" defTabSz="685800">
              <a:lnSpc>
                <a:spcPct val="100000"/>
              </a:lnSpc>
              <a:spcBef>
                <a:spcPts val="600"/>
              </a:spcBef>
            </a:pPr>
            <a:r>
              <a:rPr lang="es-US" sz="2800">
                <a:ea typeface="宋体" panose="02010600030101010101" pitchFamily="2" charset="-122"/>
              </a:rPr>
              <a:t>Otro tipo de evento (cambio que no es un SCE)</a:t>
            </a:r>
          </a:p>
          <a:p>
            <a:pPr marL="0" indent="0">
              <a:buNone/>
            </a:pPr>
            <a:endParaRPr lang="en-US" dirty="0"/>
          </a:p>
        </p:txBody>
      </p:sp>
      <p:sp>
        <p:nvSpPr>
          <p:cNvPr id="2" name="Title 1"/>
          <p:cNvSpPr>
            <a:spLocks noGrp="1"/>
          </p:cNvSpPr>
          <p:nvPr>
            <p:ph type="title"/>
          </p:nvPr>
        </p:nvSpPr>
        <p:spPr/>
        <p:txBody>
          <a:bodyPr/>
          <a:lstStyle/>
          <a:p>
            <a:r>
              <a:rPr lang="es-US"/>
              <a:t>Proceso de redeterminación del Seguro Social</a:t>
            </a:r>
          </a:p>
        </p:txBody>
      </p:sp>
    </p:spTree>
    <p:extLst>
      <p:ext uri="{BB962C8B-B14F-4D97-AF65-F5344CB8AC3E}">
        <p14:creationId xmlns:p14="http://schemas.microsoft.com/office/powerpoint/2010/main" val="1864966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6" name="Rounded Rectangle 5" descr="Recuadro rojo, respuesta seleccionada"/>
          <p:cNvSpPr/>
          <p:nvPr/>
        </p:nvSpPr>
        <p:spPr>
          <a:xfrm>
            <a:off x="1829684" y="4794989"/>
            <a:ext cx="7031444" cy="553067"/>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Content Placeholder 4"/>
          <p:cNvSpPr>
            <a:spLocks noGrp="1"/>
          </p:cNvSpPr>
          <p:nvPr>
            <p:ph idx="1"/>
          </p:nvPr>
        </p:nvSpPr>
        <p:spPr/>
        <p:txBody>
          <a:bodyPr/>
          <a:lstStyle/>
          <a:p>
            <a:pPr marL="0" lvl="0" indent="0" defTabSz="907357">
              <a:lnSpc>
                <a:spcPct val="100000"/>
              </a:lnSpc>
              <a:spcBef>
                <a:spcPts val="600"/>
              </a:spcBef>
              <a:buNone/>
              <a:defRPr/>
            </a:pPr>
            <a:r>
              <a:rPr lang="es-US" dirty="0"/>
              <a:t>Usted califica en forma automática para recibir Ayuda Adicional si tiene:</a:t>
            </a:r>
          </a:p>
          <a:p>
            <a:pPr marL="339725" lvl="1" indent="-339725" defTabSz="907357">
              <a:lnSpc>
                <a:spcPct val="100000"/>
              </a:lnSpc>
              <a:spcBef>
                <a:spcPts val="600"/>
              </a:spcBef>
              <a:buFont typeface="+mj-lt"/>
              <a:buAutoNum type="alphaLcPeriod"/>
              <a:defRPr/>
            </a:pPr>
            <a:endParaRPr lang="en-US" sz="2000" spc="-30" dirty="0"/>
          </a:p>
          <a:p>
            <a:pPr marL="396875" lvl="1" indent="-396875" defTabSz="907357">
              <a:lnSpc>
                <a:spcPct val="100000"/>
              </a:lnSpc>
              <a:spcBef>
                <a:spcPts val="600"/>
              </a:spcBef>
              <a:buFont typeface="+mj-lt"/>
              <a:buAutoNum type="alphaLcPeriod"/>
              <a:defRPr/>
            </a:pPr>
            <a:r>
              <a:rPr lang="es-US" sz="3200" dirty="0"/>
              <a:t>Ayuda de Medicaid para pagar su prima de la Parte B (Programa de Ahorros Medicare)</a:t>
            </a:r>
          </a:p>
          <a:p>
            <a:pPr marL="396875" lvl="1" indent="-396875" defTabSz="907357">
              <a:lnSpc>
                <a:spcPct val="100000"/>
              </a:lnSpc>
              <a:spcBef>
                <a:spcPts val="600"/>
              </a:spcBef>
              <a:buFont typeface="+mj-lt"/>
              <a:buAutoNum type="alphaLcPeriod"/>
              <a:defRPr/>
            </a:pPr>
            <a:r>
              <a:rPr lang="es-US" sz="3200" dirty="0"/>
              <a:t>Cobertura completa de Medicaid</a:t>
            </a:r>
          </a:p>
          <a:p>
            <a:pPr marL="396875" lvl="1" indent="-396875" defTabSz="907357">
              <a:lnSpc>
                <a:spcPct val="100000"/>
              </a:lnSpc>
              <a:spcBef>
                <a:spcPts val="600"/>
              </a:spcBef>
              <a:buFont typeface="+mj-lt"/>
              <a:buAutoNum type="alphaLcPeriod"/>
              <a:defRPr/>
            </a:pPr>
            <a:r>
              <a:rPr lang="es-US" sz="3200" dirty="0"/>
              <a:t>Seguridad de Ingreso Suplementario (SSI)</a:t>
            </a:r>
          </a:p>
          <a:p>
            <a:pPr marL="396875" lvl="1" indent="-396875" defTabSz="907357">
              <a:lnSpc>
                <a:spcPct val="100000"/>
              </a:lnSpc>
              <a:spcBef>
                <a:spcPts val="600"/>
              </a:spcBef>
              <a:buFont typeface="+mj-lt"/>
              <a:buAutoNum type="alphaLcPeriod"/>
              <a:defRPr/>
            </a:pPr>
            <a:r>
              <a:rPr lang="es-US" sz="3200" dirty="0"/>
              <a:t> Cualquiera de las opciones anteriores</a:t>
            </a:r>
          </a:p>
          <a:p>
            <a:pPr marL="265510" lvl="0" indent="-265510" defTabSz="685800">
              <a:lnSpc>
                <a:spcPct val="100000"/>
              </a:lnSpc>
              <a:spcBef>
                <a:spcPts val="600"/>
              </a:spcBef>
            </a:pPr>
            <a:endParaRPr lang="en-US" dirty="0"/>
          </a:p>
          <a:p>
            <a:endParaRPr lang="en-US" dirty="0"/>
          </a:p>
        </p:txBody>
      </p:sp>
      <p:sp>
        <p:nvSpPr>
          <p:cNvPr id="4" name="Title 3"/>
          <p:cNvSpPr>
            <a:spLocks noGrp="1"/>
          </p:cNvSpPr>
          <p:nvPr>
            <p:ph type="title"/>
          </p:nvPr>
        </p:nvSpPr>
        <p:spPr/>
        <p:txBody>
          <a:bodyPr/>
          <a:lstStyle/>
          <a:p>
            <a:r>
              <a:rPr lang="es-US"/>
              <a:t>Compruebe su conocimiento: Pregunta 7</a:t>
            </a:r>
          </a:p>
        </p:txBody>
      </p:sp>
    </p:spTree>
    <p:extLst>
      <p:ext uri="{BB962C8B-B14F-4D97-AF65-F5344CB8AC3E}">
        <p14:creationId xmlns:p14="http://schemas.microsoft.com/office/powerpoint/2010/main" val="248585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Mayo de 2021</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000" b="0" i="0" u="none" strike="noStrike" cap="none" normalizeH="0" baseline="0" noProof="0">
                <a:ln>
                  <a:noFill/>
                </a:ln>
                <a:solidFill>
                  <a:prstClr val="black">
                    <a:lumMod val="75000"/>
                    <a:lumOff val="25000"/>
                  </a:prstClr>
                </a:solidFill>
                <a:uLnTx/>
                <a:uFillTx/>
                <a:latin typeface="Calibri" panose="020F0502020204030204"/>
                <a:ea typeface="+mn-ea"/>
                <a:cs typeface="+mn-cs"/>
              </a:rPr>
              <a:t>Cobertura de medicamentos de Medicare</a:t>
            </a:r>
          </a:p>
        </p:txBody>
      </p:sp>
      <p:sp>
        <p:nvSpPr>
          <p:cNvPr id="2" name="Title 1"/>
          <p:cNvSpPr>
            <a:spLocks noGrp="1"/>
          </p:cNvSpPr>
          <p:nvPr>
            <p:ph type="title"/>
          </p:nvPr>
        </p:nvSpPr>
        <p:spPr/>
        <p:txBody>
          <a:bodyPr>
            <a:normAutofit fontScale="90000"/>
          </a:bodyPr>
          <a:lstStyle/>
          <a:p>
            <a:r>
              <a:rPr lang="es-US" dirty="0">
                <a:latin typeface="Calibri "/>
              </a:rPr>
              <a:t>Lección 6: </a:t>
            </a:r>
            <a:br>
              <a:rPr lang="es-US" dirty="0">
                <a:latin typeface="Calibri "/>
              </a:rPr>
            </a:br>
            <a:r>
              <a:rPr lang="es-US" dirty="0">
                <a:latin typeface="Calibri "/>
              </a:rPr>
              <a:t>Determinaciones y apelaciones de la cobertura de medicamentos de Medicare (Parte D) 	</a:t>
            </a:r>
          </a:p>
        </p:txBody>
      </p:sp>
    </p:spTree>
    <p:extLst>
      <p:ext uri="{BB962C8B-B14F-4D97-AF65-F5344CB8AC3E}">
        <p14:creationId xmlns:p14="http://schemas.microsoft.com/office/powerpoint/2010/main" val="16208996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lstStyle/>
          <a:p>
            <a:pPr marL="339725" lvl="0" indent="-339725" defTabSz="685800">
              <a:lnSpc>
                <a:spcPct val="100000"/>
              </a:lnSpc>
              <a:spcBef>
                <a:spcPts val="600"/>
              </a:spcBef>
            </a:pPr>
            <a:r>
              <a:rPr lang="es-US" dirty="0"/>
              <a:t>Decisión inicial por parte del plan</a:t>
            </a:r>
          </a:p>
          <a:p>
            <a:pPr marL="690563" lvl="1" indent="-350838" defTabSz="685800">
              <a:lnSpc>
                <a:spcPct val="100000"/>
              </a:lnSpc>
              <a:spcBef>
                <a:spcPts val="600"/>
              </a:spcBef>
            </a:pPr>
            <a:r>
              <a:rPr lang="es-US" dirty="0"/>
              <a:t>Qué beneficios tiene derecho a recibir</a:t>
            </a:r>
          </a:p>
          <a:p>
            <a:pPr marL="690563" lvl="1" indent="-350838" defTabSz="685800">
              <a:lnSpc>
                <a:spcPct val="100000"/>
              </a:lnSpc>
              <a:spcBef>
                <a:spcPts val="600"/>
              </a:spcBef>
            </a:pPr>
            <a:r>
              <a:rPr lang="es-US" dirty="0"/>
              <a:t>Cuánto debe pagar por un beneficio</a:t>
            </a:r>
          </a:p>
          <a:p>
            <a:pPr marL="690563" lvl="1" indent="-350838" defTabSz="685800">
              <a:lnSpc>
                <a:spcPct val="100000"/>
              </a:lnSpc>
              <a:spcBef>
                <a:spcPts val="600"/>
              </a:spcBef>
            </a:pPr>
            <a:r>
              <a:rPr lang="es-US" dirty="0"/>
              <a:t>Usted, el profesional que le receta o su representante designado pueden solicitarla </a:t>
            </a:r>
          </a:p>
          <a:p>
            <a:pPr marL="339725" lvl="0" indent="-339725" defTabSz="685800">
              <a:lnSpc>
                <a:spcPct val="100000"/>
              </a:lnSpc>
              <a:spcBef>
                <a:spcPts val="600"/>
              </a:spcBef>
            </a:pPr>
            <a:r>
              <a:rPr lang="es-US" dirty="0"/>
              <a:t>Plazos para la solicitud de determinación de cobertura </a:t>
            </a:r>
            <a:br>
              <a:rPr lang="es-US" dirty="0"/>
            </a:br>
            <a:r>
              <a:rPr lang="es-US" dirty="0"/>
              <a:t>pueden ser:</a:t>
            </a:r>
          </a:p>
          <a:p>
            <a:pPr marL="690563" lvl="1" indent="-350838" defTabSz="685800">
              <a:lnSpc>
                <a:spcPct val="100000"/>
              </a:lnSpc>
              <a:spcBef>
                <a:spcPts val="600"/>
              </a:spcBef>
            </a:pPr>
            <a:r>
              <a:rPr lang="es-US" dirty="0"/>
              <a:t>Estándar (decisión dentro de las 72 horas) </a:t>
            </a:r>
          </a:p>
          <a:p>
            <a:pPr marL="690563" lvl="1" indent="-350838" defTabSz="685800">
              <a:lnSpc>
                <a:spcPct val="100000"/>
              </a:lnSpc>
              <a:spcBef>
                <a:spcPts val="600"/>
              </a:spcBef>
            </a:pPr>
            <a:r>
              <a:rPr lang="es-US" dirty="0"/>
              <a:t>Puede ser acelerada (decisión dentro de las 24 horas) si la vida o la salud del paciente corren grave peligro</a:t>
            </a:r>
          </a:p>
          <a:p>
            <a:pPr marL="467916" lvl="1" indent="-171450" defTabSz="685800">
              <a:lnSpc>
                <a:spcPct val="100000"/>
              </a:lnSpc>
              <a:spcBef>
                <a:spcPts val="600"/>
              </a:spcBef>
            </a:pPr>
            <a:endParaRPr lang="en-US" dirty="0"/>
          </a:p>
          <a:p>
            <a:endParaRPr lang="en-US" dirty="0"/>
          </a:p>
        </p:txBody>
      </p:sp>
      <p:sp>
        <p:nvSpPr>
          <p:cNvPr id="6" name="Title 5"/>
          <p:cNvSpPr>
            <a:spLocks noGrp="1"/>
          </p:cNvSpPr>
          <p:nvPr>
            <p:ph type="title"/>
          </p:nvPr>
        </p:nvSpPr>
        <p:spPr/>
        <p:txBody>
          <a:bodyPr/>
          <a:lstStyle/>
          <a:p>
            <a:r>
              <a:rPr lang="es-US"/>
              <a:t>Solicitud de Determinación de Cobertura</a:t>
            </a:r>
          </a:p>
        </p:txBody>
      </p:sp>
    </p:spTree>
    <p:extLst>
      <p:ext uri="{BB962C8B-B14F-4D97-AF65-F5344CB8AC3E}">
        <p14:creationId xmlns:p14="http://schemas.microsoft.com/office/powerpoint/2010/main" val="3994062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normAutofit/>
          </a:bodyPr>
          <a:lstStyle/>
          <a:p>
            <a:pPr lvl="0" defTabSz="685800">
              <a:lnSpc>
                <a:spcPct val="110000"/>
              </a:lnSpc>
              <a:spcBef>
                <a:spcPts val="600"/>
              </a:spcBef>
            </a:pPr>
            <a:r>
              <a:rPr lang="es-US"/>
              <a:t>La Parte B cubre ciertas vacunas </a:t>
            </a:r>
          </a:p>
          <a:p>
            <a:pPr lvl="1" indent="-228600" defTabSz="685800">
              <a:lnSpc>
                <a:spcPct val="110000"/>
              </a:lnSpc>
              <a:spcBef>
                <a:spcPts val="600"/>
              </a:spcBef>
            </a:pPr>
            <a:r>
              <a:rPr lang="es-US"/>
              <a:t>Vacuna contra el COVID-19  </a:t>
            </a:r>
          </a:p>
          <a:p>
            <a:pPr lvl="1" indent="-228600" defTabSz="685800">
              <a:lnSpc>
                <a:spcPct val="110000"/>
              </a:lnSpc>
              <a:spcBef>
                <a:spcPts val="600"/>
              </a:spcBef>
            </a:pPr>
            <a:r>
              <a:rPr lang="es-US"/>
              <a:t>Vacuna contra la gripe/influenza</a:t>
            </a:r>
          </a:p>
          <a:p>
            <a:pPr lvl="1" indent="-228600" defTabSz="685800">
              <a:lnSpc>
                <a:spcPct val="110000"/>
              </a:lnSpc>
              <a:spcBef>
                <a:spcPts val="600"/>
              </a:spcBef>
            </a:pPr>
            <a:r>
              <a:rPr lang="es-US"/>
              <a:t>Vacuna contra el neumococo (para prevenir ciertos tipos de neumonía)</a:t>
            </a:r>
          </a:p>
          <a:p>
            <a:pPr lvl="1" indent="-228600" defTabSz="685800">
              <a:lnSpc>
                <a:spcPct val="110000"/>
              </a:lnSpc>
              <a:spcBef>
                <a:spcPts val="600"/>
              </a:spcBef>
            </a:pPr>
            <a:r>
              <a:rPr lang="es-US"/>
              <a:t>Vacuna contra la hepatitis B</a:t>
            </a:r>
          </a:p>
          <a:p>
            <a:pPr lvl="0" defTabSz="685800">
              <a:lnSpc>
                <a:spcPct val="110000"/>
              </a:lnSpc>
              <a:spcBef>
                <a:spcPts val="600"/>
              </a:spcBef>
            </a:pPr>
            <a:r>
              <a:rPr lang="es-US"/>
              <a:t>La Parte B puede cubrir ciertas vacunas después de exponerse a una enfermedad o tras una lesión</a:t>
            </a:r>
          </a:p>
          <a:p>
            <a:pPr lvl="1" indent="-228600" defTabSz="685800">
              <a:lnSpc>
                <a:spcPct val="110000"/>
              </a:lnSpc>
              <a:spcBef>
                <a:spcPts val="600"/>
              </a:spcBef>
            </a:pPr>
            <a:r>
              <a:rPr lang="es-US"/>
              <a:t>Vacuna contra el tétanos</a:t>
            </a:r>
          </a:p>
          <a:p>
            <a:endParaRPr lang="en-US" dirty="0"/>
          </a:p>
        </p:txBody>
      </p:sp>
      <p:sp>
        <p:nvSpPr>
          <p:cNvPr id="4" name="Title 3"/>
          <p:cNvSpPr>
            <a:spLocks noGrp="1"/>
          </p:cNvSpPr>
          <p:nvPr>
            <p:ph type="title"/>
          </p:nvPr>
        </p:nvSpPr>
        <p:spPr/>
        <p:txBody>
          <a:bodyPr/>
          <a:lstStyle/>
          <a:p>
            <a:r>
              <a:rPr lang="es-US"/>
              <a:t>Cobertura de Vacunas de la Parte B </a:t>
            </a:r>
          </a:p>
        </p:txBody>
      </p:sp>
    </p:spTree>
    <p:extLst>
      <p:ext uri="{BB962C8B-B14F-4D97-AF65-F5344CB8AC3E}">
        <p14:creationId xmlns:p14="http://schemas.microsoft.com/office/powerpoint/2010/main" val="24960634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normAutofit fontScale="92500" lnSpcReduction="10000"/>
          </a:bodyPr>
          <a:lstStyle/>
          <a:p>
            <a:pPr marL="339725" lvl="0" indent="-339725" defTabSz="685800">
              <a:lnSpc>
                <a:spcPct val="100000"/>
              </a:lnSpc>
              <a:spcBef>
                <a:spcPts val="600"/>
              </a:spcBef>
            </a:pPr>
            <a:r>
              <a:rPr lang="es-US"/>
              <a:t>Dos tipos de exenciones</a:t>
            </a:r>
          </a:p>
          <a:p>
            <a:pPr marL="854075" lvl="1" indent="-514350" defTabSz="685800">
              <a:lnSpc>
                <a:spcPct val="100000"/>
              </a:lnSpc>
              <a:spcBef>
                <a:spcPts val="600"/>
              </a:spcBef>
              <a:buFont typeface="+mj-lt"/>
              <a:buAutoNum type="arabicPeriod"/>
            </a:pPr>
            <a:r>
              <a:rPr lang="es-US"/>
              <a:t>Excepciones del formulario (un tipo de determinación de cobertura)</a:t>
            </a:r>
          </a:p>
          <a:p>
            <a:pPr marL="1031875" lvl="2" indent="-341313" defTabSz="685800">
              <a:lnSpc>
                <a:spcPct val="100000"/>
              </a:lnSpc>
              <a:spcBef>
                <a:spcPts val="600"/>
              </a:spcBef>
              <a:buSzPct val="50000"/>
              <a:buFont typeface="Wingdings" panose="05000000000000000000" pitchFamily="2" charset="2"/>
              <a:buChar char="q"/>
            </a:pPr>
            <a:r>
              <a:rPr lang="es-US"/>
              <a:t>El medicamento no está en el formulario del plan, o </a:t>
            </a:r>
          </a:p>
          <a:p>
            <a:pPr marL="1031875" lvl="2" indent="-341313" defTabSz="685800">
              <a:lnSpc>
                <a:spcPct val="100000"/>
              </a:lnSpc>
              <a:spcBef>
                <a:spcPts val="600"/>
              </a:spcBef>
              <a:buSzPct val="50000"/>
              <a:buFont typeface="Wingdings" panose="05000000000000000000" pitchFamily="2" charset="2"/>
              <a:buChar char="q"/>
            </a:pPr>
            <a:r>
              <a:rPr lang="es-US"/>
              <a:t>Requisitos de acceso (por ejemplo, terapia de pasos) </a:t>
            </a:r>
          </a:p>
          <a:p>
            <a:pPr marL="854075" lvl="1" indent="-514350" defTabSz="685800">
              <a:lnSpc>
                <a:spcPct val="100000"/>
              </a:lnSpc>
              <a:spcBef>
                <a:spcPts val="600"/>
              </a:spcBef>
              <a:buFont typeface="+mj-lt"/>
              <a:buAutoNum type="arabicPeriod"/>
            </a:pPr>
            <a:r>
              <a:rPr lang="es-US"/>
              <a:t>Exenciones de nivel</a:t>
            </a:r>
          </a:p>
          <a:p>
            <a:pPr marL="1031875" lvl="2" indent="-341313" defTabSz="685800">
              <a:lnSpc>
                <a:spcPct val="100000"/>
              </a:lnSpc>
              <a:spcBef>
                <a:spcPts val="600"/>
              </a:spcBef>
              <a:buSzPct val="50000"/>
              <a:buFont typeface="Wingdings" panose="05000000000000000000" pitchFamily="2" charset="2"/>
              <a:buChar char="q"/>
            </a:pPr>
            <a:r>
              <a:rPr lang="es-US"/>
              <a:t>Por ejemplo, recibir un medicamento de nivel 4 al costo del nivel 3</a:t>
            </a:r>
          </a:p>
          <a:p>
            <a:pPr marL="339725" lvl="0" indent="-339725" defTabSz="685800">
              <a:lnSpc>
                <a:spcPct val="100000"/>
              </a:lnSpc>
              <a:spcBef>
                <a:spcPts val="600"/>
              </a:spcBef>
            </a:pPr>
            <a:r>
              <a:rPr lang="es-US"/>
              <a:t>Se necesita una declaración de respaldo por parte del profesional que emite las recetas</a:t>
            </a:r>
          </a:p>
          <a:p>
            <a:pPr marL="339725" lvl="0" indent="-339725" defTabSz="685800">
              <a:lnSpc>
                <a:spcPct val="100000"/>
              </a:lnSpc>
              <a:spcBef>
                <a:spcPts val="600"/>
              </a:spcBef>
            </a:pPr>
            <a:r>
              <a:rPr lang="es-US"/>
              <a:t>Usted, su representante designado o el profesional que le receta pueden realizar solicitudes</a:t>
            </a:r>
          </a:p>
          <a:p>
            <a:pPr marL="339725" lvl="0" indent="-339725" defTabSz="685800">
              <a:lnSpc>
                <a:spcPct val="100000"/>
              </a:lnSpc>
              <a:spcBef>
                <a:spcPts val="600"/>
              </a:spcBef>
            </a:pPr>
            <a:r>
              <a:rPr lang="es-US"/>
              <a:t>Una exención puede tener validez para el resto del año</a:t>
            </a:r>
          </a:p>
          <a:p>
            <a:endParaRPr lang="en-US" dirty="0"/>
          </a:p>
        </p:txBody>
      </p:sp>
      <p:sp>
        <p:nvSpPr>
          <p:cNvPr id="6" name="Title 5"/>
          <p:cNvSpPr>
            <a:spLocks noGrp="1"/>
          </p:cNvSpPr>
          <p:nvPr>
            <p:ph type="title"/>
          </p:nvPr>
        </p:nvSpPr>
        <p:spPr/>
        <p:txBody>
          <a:bodyPr/>
          <a:lstStyle/>
          <a:p>
            <a:r>
              <a:rPr lang="es-US"/>
              <a:t>Solicitudes de Exenciones</a:t>
            </a:r>
          </a:p>
        </p:txBody>
      </p:sp>
    </p:spTree>
    <p:extLst>
      <p:ext uri="{BB962C8B-B14F-4D97-AF65-F5344CB8AC3E}">
        <p14:creationId xmlns:p14="http://schemas.microsoft.com/office/powerpoint/2010/main" val="36395529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p:txBody>
          <a:bodyPr>
            <a:normAutofit lnSpcReduction="10000"/>
          </a:bodyPr>
          <a:lstStyle/>
          <a:p>
            <a:pPr marL="339725" lvl="0" indent="-339725" defTabSz="685800">
              <a:lnSpc>
                <a:spcPct val="100000"/>
              </a:lnSpc>
              <a:spcBef>
                <a:spcPts val="600"/>
              </a:spcBef>
            </a:pPr>
            <a:r>
              <a:rPr lang="es-US" sz="2800"/>
              <a:t>Si no está de acuerdo con una determinación de cobertura (incluida una excepción) hecha por su plan o una limitación de cobertura según el programa de administración de medicamentos de su plan, puede apelar la decisión del plan</a:t>
            </a:r>
          </a:p>
          <a:p>
            <a:pPr marL="339725" lvl="0" indent="-339725" defTabSz="685800">
              <a:lnSpc>
                <a:spcPct val="100000"/>
              </a:lnSpc>
              <a:spcBef>
                <a:spcPts val="600"/>
              </a:spcBef>
            </a:pPr>
            <a:r>
              <a:rPr lang="es-US" sz="2800"/>
              <a:t>En general, debe presentar solicitudes de apelación por escrito</a:t>
            </a:r>
          </a:p>
          <a:p>
            <a:pPr marL="690563" lvl="1" indent="-350838" defTabSz="685800">
              <a:lnSpc>
                <a:spcPct val="100000"/>
              </a:lnSpc>
              <a:spcBef>
                <a:spcPts val="600"/>
              </a:spcBef>
            </a:pPr>
            <a:r>
              <a:rPr lang="es-US" sz="2400"/>
              <a:t>Los planes deben aceptar las solicitudes verbales aceleradas</a:t>
            </a:r>
          </a:p>
          <a:p>
            <a:pPr marL="339725" lvl="0" indent="-339725" defTabSz="685800">
              <a:lnSpc>
                <a:spcPct val="100000"/>
              </a:lnSpc>
              <a:spcBef>
                <a:spcPts val="600"/>
              </a:spcBef>
            </a:pPr>
            <a:r>
              <a:rPr lang="es-US" sz="2800"/>
              <a:t>Una apelación puede ser solicitada por:</a:t>
            </a:r>
          </a:p>
          <a:p>
            <a:pPr marL="690563" lvl="1" indent="-350838" defTabSz="685800">
              <a:lnSpc>
                <a:spcPct val="100000"/>
              </a:lnSpc>
              <a:spcBef>
                <a:spcPts val="600"/>
              </a:spcBef>
            </a:pPr>
            <a:r>
              <a:rPr lang="es-US" sz="2400"/>
              <a:t>Usted</a:t>
            </a:r>
          </a:p>
          <a:p>
            <a:pPr marL="690563" lvl="1" indent="-350838" defTabSz="685800">
              <a:lnSpc>
                <a:spcPct val="100000"/>
              </a:lnSpc>
              <a:spcBef>
                <a:spcPts val="600"/>
              </a:spcBef>
            </a:pPr>
            <a:r>
              <a:rPr lang="es-US" sz="2400"/>
              <a:t>Su médico u otro profesional que le receta</a:t>
            </a:r>
          </a:p>
          <a:p>
            <a:pPr marL="690563" lvl="1" indent="-350838" defTabSz="685800">
              <a:lnSpc>
                <a:spcPct val="100000"/>
              </a:lnSpc>
              <a:spcBef>
                <a:spcPts val="600"/>
              </a:spcBef>
            </a:pPr>
            <a:r>
              <a:rPr lang="es-US" sz="2400"/>
              <a:t>Su representante designado</a:t>
            </a:r>
          </a:p>
          <a:p>
            <a:pPr marL="339725" lvl="0" indent="-339725" defTabSz="685800">
              <a:lnSpc>
                <a:spcPct val="100000"/>
              </a:lnSpc>
              <a:spcBef>
                <a:spcPts val="600"/>
              </a:spcBef>
            </a:pPr>
            <a:r>
              <a:rPr lang="es-US" sz="2800"/>
              <a:t>Existen 5 niveles de apelación</a:t>
            </a:r>
          </a:p>
          <a:p>
            <a:endParaRPr lang="en-US" dirty="0"/>
          </a:p>
        </p:txBody>
      </p:sp>
      <p:sp>
        <p:nvSpPr>
          <p:cNvPr id="6" name="Title 5"/>
          <p:cNvSpPr>
            <a:spLocks noGrp="1"/>
          </p:cNvSpPr>
          <p:nvPr>
            <p:ph type="title"/>
          </p:nvPr>
        </p:nvSpPr>
        <p:spPr/>
        <p:txBody>
          <a:bodyPr/>
          <a:lstStyle/>
          <a:p>
            <a:r>
              <a:rPr lang="es-US"/>
              <a:t>Cómo Solicitar Apelaciones</a:t>
            </a:r>
          </a:p>
        </p:txBody>
      </p:sp>
    </p:spTree>
    <p:extLst>
      <p:ext uri="{BB962C8B-B14F-4D97-AF65-F5344CB8AC3E}">
        <p14:creationId xmlns:p14="http://schemas.microsoft.com/office/powerpoint/2010/main" val="2424204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cxnSp>
        <p:nvCxnSpPr>
          <p:cNvPr id="26" name="Straight Connector 25" title="Straight Line separating the 1st and 2nd levels of appeal"/>
          <p:cNvCxnSpPr/>
          <p:nvPr/>
        </p:nvCxnSpPr>
        <p:spPr>
          <a:xfrm flipV="1">
            <a:off x="466650" y="4173113"/>
            <a:ext cx="11449879" cy="23853"/>
          </a:xfrm>
          <a:prstGeom prst="line">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Group 3" title="Organigrama de apelaciones"/>
          <p:cNvGrpSpPr/>
          <p:nvPr/>
        </p:nvGrpSpPr>
        <p:grpSpPr>
          <a:xfrm>
            <a:off x="344906" y="1049555"/>
            <a:ext cx="11470733" cy="4926109"/>
            <a:chOff x="344906" y="1049555"/>
            <a:chExt cx="11470733" cy="4775385"/>
          </a:xfrm>
        </p:grpSpPr>
        <p:sp>
          <p:nvSpPr>
            <p:cNvPr id="18" name="TextBox 17"/>
            <p:cNvSpPr txBox="1"/>
            <p:nvPr/>
          </p:nvSpPr>
          <p:spPr>
            <a:xfrm>
              <a:off x="5002869" y="1189657"/>
              <a:ext cx="2377440" cy="646331"/>
            </a:xfrm>
            <a:prstGeom prst="rect">
              <a:avLst/>
            </a:prstGeom>
            <a:noFill/>
          </p:spPr>
          <p:txBody>
            <a:bodyPr wrap="square" rtlCol="0">
              <a:spAutoFit/>
            </a:bodyPr>
            <a:lstStyle/>
            <a:p>
              <a:pPr algn="ctr"/>
              <a:r>
                <a:rPr lang="es-US" b="1"/>
                <a:t>Proceso acelerado</a:t>
              </a:r>
            </a:p>
          </p:txBody>
        </p:sp>
        <p:sp>
          <p:nvSpPr>
            <p:cNvPr id="8" name="Flowchart: Process 7"/>
            <p:cNvSpPr/>
            <p:nvPr/>
          </p:nvSpPr>
          <p:spPr>
            <a:xfrm>
              <a:off x="344906" y="1049555"/>
              <a:ext cx="4524292" cy="946707"/>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b="1">
                  <a:solidFill>
                    <a:schemeClr val="tx1"/>
                  </a:solidFill>
                </a:rPr>
                <a:t>Proceso estándar</a:t>
              </a:r>
            </a:p>
            <a:p>
              <a:pPr algn="ctr"/>
              <a:r>
                <a:rPr lang="es-US">
                  <a:solidFill>
                    <a:schemeClr val="tx1"/>
                  </a:solidFill>
                </a:rPr>
                <a:t>plazo de 72 horas**</a:t>
              </a:r>
            </a:p>
            <a:p>
              <a:pPr algn="ctr"/>
              <a:r>
                <a:rPr lang="es-US">
                  <a:solidFill>
                    <a:schemeClr val="tx1"/>
                  </a:solidFill>
                </a:rPr>
                <a:t>Plazo de 14 días (pagos)</a:t>
              </a:r>
            </a:p>
          </p:txBody>
        </p:sp>
        <p:sp>
          <p:nvSpPr>
            <p:cNvPr id="14" name="Isosceles Triangle 13"/>
            <p:cNvSpPr/>
            <p:nvPr/>
          </p:nvSpPr>
          <p:spPr>
            <a:xfrm rot="10800000">
              <a:off x="2288998" y="2108396"/>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Process 8"/>
            <p:cNvSpPr/>
            <p:nvPr/>
          </p:nvSpPr>
          <p:spPr>
            <a:xfrm>
              <a:off x="7542788" y="1057621"/>
              <a:ext cx="4190337" cy="938641"/>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b="1">
                  <a:solidFill>
                    <a:schemeClr val="tx1"/>
                  </a:solidFill>
                </a:rPr>
                <a:t>para la determinación de cobertura</a:t>
              </a:r>
            </a:p>
            <a:p>
              <a:pPr algn="ctr"/>
              <a:r>
                <a:rPr lang="es-US">
                  <a:solidFill>
                    <a:schemeClr val="tx1"/>
                  </a:solidFill>
                </a:rPr>
                <a:t>plazo de 24 horas**</a:t>
              </a:r>
              <a:r>
                <a:rPr lang="es-US" b="1">
                  <a:solidFill>
                    <a:schemeClr val="tx1"/>
                  </a:solidFill>
                </a:rPr>
                <a:t> </a:t>
              </a:r>
              <a:br>
                <a:rPr lang="es-US" b="1">
                  <a:solidFill>
                    <a:schemeClr val="tx1"/>
                  </a:solidFill>
                </a:rPr>
              </a:br>
              <a:endParaRPr lang="es-US" b="1">
                <a:solidFill>
                  <a:schemeClr val="tx1"/>
                </a:solidFill>
              </a:endParaRPr>
            </a:p>
          </p:txBody>
        </p:sp>
        <p:sp>
          <p:nvSpPr>
            <p:cNvPr id="16" name="Isosceles Triangle 15"/>
            <p:cNvSpPr/>
            <p:nvPr/>
          </p:nvSpPr>
          <p:spPr>
            <a:xfrm rot="10800000">
              <a:off x="9438196" y="2057384"/>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title="Straight Line separating the Coverage Determinat and 1st levels of appeal"/>
            <p:cNvCxnSpPr/>
            <p:nvPr/>
          </p:nvCxnSpPr>
          <p:spPr>
            <a:xfrm flipV="1">
              <a:off x="365760" y="2353294"/>
              <a:ext cx="11449879" cy="23853"/>
            </a:xfrm>
            <a:prstGeom prst="line">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93377" y="2475474"/>
              <a:ext cx="3196424" cy="369332"/>
            </a:xfrm>
            <a:prstGeom prst="rect">
              <a:avLst/>
            </a:prstGeom>
            <a:noFill/>
          </p:spPr>
          <p:txBody>
            <a:bodyPr wrap="square" rtlCol="0">
              <a:spAutoFit/>
            </a:bodyPr>
            <a:lstStyle/>
            <a:p>
              <a:pPr algn="ctr"/>
              <a:r>
                <a:rPr lang="es-US" b="1">
                  <a:solidFill>
                    <a:schemeClr val="accent1">
                      <a:lumMod val="75000"/>
                    </a:schemeClr>
                  </a:solidFill>
                </a:rPr>
                <a:t>60 días para presentar</a:t>
              </a:r>
            </a:p>
          </p:txBody>
        </p:sp>
        <p:sp>
          <p:nvSpPr>
            <p:cNvPr id="21" name="TextBox 20"/>
            <p:cNvSpPr txBox="1"/>
            <p:nvPr/>
          </p:nvSpPr>
          <p:spPr>
            <a:xfrm>
              <a:off x="4947386" y="3164295"/>
              <a:ext cx="2377440" cy="369332"/>
            </a:xfrm>
            <a:prstGeom prst="rect">
              <a:avLst/>
            </a:prstGeom>
            <a:noFill/>
          </p:spPr>
          <p:txBody>
            <a:bodyPr wrap="square" rtlCol="0">
              <a:spAutoFit/>
            </a:bodyPr>
            <a:lstStyle/>
            <a:p>
              <a:pPr algn="ctr"/>
              <a:r>
                <a:rPr lang="es-US" b="1" dirty="0"/>
                <a:t>1</a:t>
              </a:r>
              <a:r>
                <a:rPr lang="es-US" sz="1600" b="1" baseline="30000" dirty="0"/>
                <a:t>er</a:t>
              </a:r>
              <a:r>
                <a:rPr lang="es-US" b="1" dirty="0"/>
                <a:t> nivel de apelación</a:t>
              </a:r>
            </a:p>
          </p:txBody>
        </p:sp>
        <p:sp>
          <p:nvSpPr>
            <p:cNvPr id="11" name="Flowchart: Process 10"/>
            <p:cNvSpPr/>
            <p:nvPr/>
          </p:nvSpPr>
          <p:spPr>
            <a:xfrm>
              <a:off x="344906" y="2506089"/>
              <a:ext cx="4524292" cy="1150925"/>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Redeterminación estándar de PDP/MA-PD</a:t>
              </a:r>
            </a:p>
            <a:p>
              <a:pPr algn="ctr"/>
              <a:r>
                <a:rPr lang="es-US">
                  <a:solidFill>
                    <a:schemeClr val="tx1"/>
                  </a:solidFill>
                </a:rPr>
                <a:t>plazo 7 días (beneficios)</a:t>
              </a:r>
            </a:p>
            <a:p>
              <a:pPr algn="ctr"/>
              <a:r>
                <a:rPr lang="es-US">
                  <a:solidFill>
                    <a:schemeClr val="tx1"/>
                  </a:solidFill>
                </a:rPr>
                <a:t>Plazo de 14 días (pagos)</a:t>
              </a:r>
            </a:p>
          </p:txBody>
        </p:sp>
        <p:sp>
          <p:nvSpPr>
            <p:cNvPr id="15" name="Isosceles Triangle 14"/>
            <p:cNvSpPr/>
            <p:nvPr/>
          </p:nvSpPr>
          <p:spPr>
            <a:xfrm rot="10800000">
              <a:off x="2288997" y="3775421"/>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Process 9"/>
            <p:cNvSpPr/>
            <p:nvPr/>
          </p:nvSpPr>
          <p:spPr>
            <a:xfrm>
              <a:off x="7541807" y="2657264"/>
              <a:ext cx="4190337" cy="1162484"/>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Redeterminación acelerada</a:t>
              </a:r>
            </a:p>
            <a:p>
              <a:pPr algn="ctr"/>
              <a:r>
                <a:rPr lang="es-US">
                  <a:solidFill>
                    <a:schemeClr val="tx1"/>
                  </a:solidFill>
                </a:rPr>
                <a:t>de PDP/MA-PD</a:t>
              </a:r>
            </a:p>
            <a:p>
              <a:pPr algn="ctr"/>
              <a:r>
                <a:rPr lang="es-US">
                  <a:solidFill>
                    <a:schemeClr val="tx1"/>
                  </a:solidFill>
                </a:rPr>
                <a:t>plazo de 72 horas</a:t>
              </a:r>
            </a:p>
          </p:txBody>
        </p:sp>
        <p:sp>
          <p:nvSpPr>
            <p:cNvPr id="17" name="Isosceles Triangle 16"/>
            <p:cNvSpPr/>
            <p:nvPr/>
          </p:nvSpPr>
          <p:spPr>
            <a:xfrm rot="10800000">
              <a:off x="9438194" y="3906331"/>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650193" y="4308288"/>
              <a:ext cx="3196424" cy="369332"/>
            </a:xfrm>
            <a:prstGeom prst="rect">
              <a:avLst/>
            </a:prstGeom>
            <a:noFill/>
          </p:spPr>
          <p:txBody>
            <a:bodyPr wrap="square" rtlCol="0">
              <a:spAutoFit/>
            </a:bodyPr>
            <a:lstStyle/>
            <a:p>
              <a:pPr algn="ctr"/>
              <a:r>
                <a:rPr lang="es-US" b="1" dirty="0">
                  <a:solidFill>
                    <a:schemeClr val="accent1">
                      <a:lumMod val="75000"/>
                    </a:schemeClr>
                  </a:solidFill>
                </a:rPr>
                <a:t>60 días para presentar***</a:t>
              </a:r>
            </a:p>
          </p:txBody>
        </p:sp>
        <p:sp>
          <p:nvSpPr>
            <p:cNvPr id="22" name="TextBox 21"/>
            <p:cNvSpPr txBox="1"/>
            <p:nvPr/>
          </p:nvSpPr>
          <p:spPr>
            <a:xfrm>
              <a:off x="5002870" y="4926685"/>
              <a:ext cx="2377440" cy="369332"/>
            </a:xfrm>
            <a:prstGeom prst="rect">
              <a:avLst/>
            </a:prstGeom>
            <a:noFill/>
          </p:spPr>
          <p:txBody>
            <a:bodyPr wrap="square" rtlCol="0">
              <a:spAutoFit/>
            </a:bodyPr>
            <a:lstStyle/>
            <a:p>
              <a:pPr algn="ctr"/>
              <a:r>
                <a:rPr lang="es-US" b="1" dirty="0"/>
                <a:t>2</a:t>
              </a:r>
              <a:r>
                <a:rPr lang="es-US" b="1" baseline="30000" dirty="0"/>
                <a:t>do</a:t>
              </a:r>
              <a:r>
                <a:rPr lang="es-US" b="1" dirty="0"/>
                <a:t> nivel de apelación</a:t>
              </a:r>
            </a:p>
          </p:txBody>
        </p:sp>
        <p:sp>
          <p:nvSpPr>
            <p:cNvPr id="12" name="Flowchart: Process 11"/>
            <p:cNvSpPr/>
            <p:nvPr/>
          </p:nvSpPr>
          <p:spPr>
            <a:xfrm>
              <a:off x="344906" y="4308288"/>
              <a:ext cx="4524292" cy="1230118"/>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lnSpc>
                  <a:spcPts val="1900"/>
                </a:lnSpc>
              </a:pPr>
              <a:r>
                <a:rPr lang="es-US" dirty="0">
                  <a:solidFill>
                    <a:schemeClr val="tx1"/>
                  </a:solidFill>
                </a:rPr>
                <a:t>Entidad de Revisión Independiente (IRE) </a:t>
              </a:r>
              <a:br>
                <a:rPr lang="es-US" dirty="0">
                  <a:solidFill>
                    <a:schemeClr val="tx1"/>
                  </a:solidFill>
                </a:rPr>
              </a:br>
              <a:r>
                <a:rPr lang="es-US" dirty="0">
                  <a:solidFill>
                    <a:schemeClr val="tx1"/>
                  </a:solidFill>
                </a:rPr>
                <a:t>de la Parte D</a:t>
              </a:r>
            </a:p>
            <a:p>
              <a:pPr algn="ctr">
                <a:lnSpc>
                  <a:spcPts val="1900"/>
                </a:lnSpc>
              </a:pPr>
              <a:r>
                <a:rPr lang="es-US" dirty="0">
                  <a:solidFill>
                    <a:schemeClr val="tx1"/>
                  </a:solidFill>
                </a:rPr>
                <a:t>Reconsideración estándar</a:t>
              </a:r>
            </a:p>
            <a:p>
              <a:pPr algn="ctr">
                <a:lnSpc>
                  <a:spcPts val="1900"/>
                </a:lnSpc>
              </a:pPr>
              <a:r>
                <a:rPr lang="es-US" dirty="0">
                  <a:solidFill>
                    <a:schemeClr val="tx1"/>
                  </a:solidFill>
                </a:rPr>
                <a:t>Plazo de 7 días (beneficios)</a:t>
              </a:r>
            </a:p>
            <a:p>
              <a:pPr algn="ctr">
                <a:lnSpc>
                  <a:spcPts val="1900"/>
                </a:lnSpc>
              </a:pPr>
              <a:r>
                <a:rPr lang="es-US" dirty="0">
                  <a:solidFill>
                    <a:schemeClr val="tx1"/>
                  </a:solidFill>
                </a:rPr>
                <a:t>Plazo de 14 días (pagos)</a:t>
              </a:r>
            </a:p>
          </p:txBody>
        </p:sp>
        <p:sp>
          <p:nvSpPr>
            <p:cNvPr id="27" name="Isosceles Triangle 26"/>
            <p:cNvSpPr/>
            <p:nvPr/>
          </p:nvSpPr>
          <p:spPr>
            <a:xfrm rot="10800000">
              <a:off x="2285846" y="5640153"/>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Process 12"/>
            <p:cNvSpPr/>
            <p:nvPr/>
          </p:nvSpPr>
          <p:spPr>
            <a:xfrm>
              <a:off x="7541808" y="4550331"/>
              <a:ext cx="4191318" cy="988075"/>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dirty="0">
                  <a:solidFill>
                    <a:schemeClr val="tx1"/>
                  </a:solidFill>
                </a:rPr>
                <a:t>IRE de la Parte D</a:t>
              </a:r>
            </a:p>
            <a:p>
              <a:pPr algn="ctr"/>
              <a:r>
                <a:rPr lang="es-US" dirty="0">
                  <a:solidFill>
                    <a:schemeClr val="tx1"/>
                  </a:solidFill>
                </a:rPr>
                <a:t>Reconsideración acelerada</a:t>
              </a:r>
            </a:p>
            <a:p>
              <a:pPr algn="ctr"/>
              <a:r>
                <a:rPr lang="es-US" dirty="0">
                  <a:solidFill>
                    <a:schemeClr val="tx1"/>
                  </a:solidFill>
                </a:rPr>
                <a:t>plazo de 72 horas</a:t>
              </a:r>
            </a:p>
          </p:txBody>
        </p:sp>
        <p:sp>
          <p:nvSpPr>
            <p:cNvPr id="28" name="Isosceles Triangle 27"/>
            <p:cNvSpPr/>
            <p:nvPr/>
          </p:nvSpPr>
          <p:spPr>
            <a:xfrm rot="10800000">
              <a:off x="9438196" y="5631460"/>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p:cNvSpPr>
            <a:spLocks noGrp="1"/>
          </p:cNvSpPr>
          <p:nvPr>
            <p:ph type="title"/>
          </p:nvPr>
        </p:nvSpPr>
        <p:spPr/>
        <p:txBody>
          <a:bodyPr/>
          <a:lstStyle/>
          <a:p>
            <a:r>
              <a:rPr lang="es-US"/>
              <a:t>Proceso de Apelaciones de la Parte D (medicamentos)</a:t>
            </a:r>
          </a:p>
        </p:txBody>
      </p:sp>
    </p:spTree>
    <p:extLst>
      <p:ext uri="{BB962C8B-B14F-4D97-AF65-F5344CB8AC3E}">
        <p14:creationId xmlns:p14="http://schemas.microsoft.com/office/powerpoint/2010/main" val="40304034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23" name="Rectangle 22"/>
          <p:cNvSpPr/>
          <p:nvPr/>
        </p:nvSpPr>
        <p:spPr>
          <a:xfrm>
            <a:off x="150921" y="1073618"/>
            <a:ext cx="4499669" cy="5382649"/>
          </a:xfrm>
          <a:prstGeom prst="rect">
            <a:avLst/>
          </a:prstGeom>
          <a:ln>
            <a:solidFill>
              <a:schemeClr val="accent1">
                <a:lumMod val="75000"/>
              </a:schemeClr>
            </a:solidFill>
          </a:ln>
        </p:spPr>
        <p:txBody>
          <a:bodyPr wrap="square">
            <a:normAutofit lnSpcReduction="10000"/>
          </a:bodyPr>
          <a:lstStyle/>
          <a:p>
            <a:pPr>
              <a:spcBef>
                <a:spcPts val="600"/>
              </a:spcBef>
            </a:pPr>
            <a:r>
              <a:rPr lang="es-US" sz="1600" dirty="0"/>
              <a:t>*Una solicitud para una determinación de cobertura incluye una solicitud para una excepción de nivel o una excepción al formulario. Usted, su representante designado o su médico o recetador pueden presentar una solicitud para una determinación de cobertura.</a:t>
            </a:r>
          </a:p>
          <a:p>
            <a:pPr>
              <a:spcBef>
                <a:spcPts val="600"/>
              </a:spcBef>
            </a:pPr>
            <a:r>
              <a:rPr lang="es-US" sz="1600" dirty="0"/>
              <a:t>** Los plazos de adjudicación generalmente comienzan cuando la solicitud es recibida por el patrocinador del plan. No obstante, si la solicitud implica una solicitud de excepción, el plazo de adjudicación comienza cuando el patrocinador del plan recibe la declaración de respaldo del médico. </a:t>
            </a:r>
          </a:p>
          <a:p>
            <a:pPr>
              <a:spcBef>
                <a:spcPts val="600"/>
              </a:spcBef>
            </a:pPr>
            <a:r>
              <a:rPr lang="es-US" sz="1600" dirty="0"/>
              <a:t>*** Si, en la </a:t>
            </a:r>
            <a:r>
              <a:rPr lang="es-US" sz="1600" dirty="0" err="1"/>
              <a:t>redeterminación</a:t>
            </a:r>
            <a:r>
              <a:rPr lang="es-US" sz="1600" dirty="0"/>
              <a:t>, un patrocinador del plan mantiene una determinación de riesgo hecha según 42 CFR § 423.153 (f), el patrocinador del plan debe reenviar automáticamente el caso a la IRE de la Parte D. </a:t>
            </a:r>
          </a:p>
          <a:p>
            <a:pPr>
              <a:spcBef>
                <a:spcPts val="600"/>
              </a:spcBef>
            </a:pPr>
            <a:r>
              <a:rPr lang="es-US" sz="1600" dirty="0"/>
              <a:t>**** El requisito de AIC para una audiencia ante </a:t>
            </a:r>
            <a:br>
              <a:rPr lang="es-US" sz="1600" dirty="0"/>
            </a:br>
            <a:r>
              <a:rPr lang="es-US" sz="1600" dirty="0"/>
              <a:t>ALJ y el Juzgado de Distrito Federal se ajusta anualmente según el componente de atención médica del índice de precios al consumidor. </a:t>
            </a:r>
            <a:br>
              <a:rPr lang="es-US" sz="1600" dirty="0"/>
            </a:br>
            <a:r>
              <a:rPr lang="es-US" sz="1600" dirty="0"/>
              <a:t>Este cuadro refleja las cantidades para el año calendario 2021.</a:t>
            </a:r>
          </a:p>
        </p:txBody>
      </p:sp>
      <mc:AlternateContent xmlns:mc="http://schemas.openxmlformats.org/markup-compatibility/2006" xmlns:a14="http://schemas.microsoft.com/office/drawing/2010/main">
        <mc:Choice Requires="a14">
          <p:sp>
            <p:nvSpPr>
              <p:cNvPr id="10" name="Flowchart: Process 9"/>
              <p:cNvSpPr/>
              <p:nvPr/>
            </p:nvSpPr>
            <p:spPr>
              <a:xfrm>
                <a:off x="7144857" y="5818369"/>
                <a:ext cx="2743200" cy="637899"/>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lnSpc>
                    <a:spcPts val="1900"/>
                  </a:lnSpc>
                </a:pPr>
                <a:r>
                  <a:rPr lang="es-US" dirty="0">
                    <a:solidFill>
                      <a:schemeClr val="tx1"/>
                    </a:solidFill>
                  </a:rPr>
                  <a:t>Juzgado de Distrito Federal</a:t>
                </a:r>
              </a:p>
              <a:p>
                <a:pPr algn="ctr">
                  <a:lnSpc>
                    <a:spcPts val="1900"/>
                  </a:lnSpc>
                </a:pPr>
                <a:r>
                  <a:rPr lang="es-US" dirty="0">
                    <a:solidFill>
                      <a:schemeClr val="tx1"/>
                    </a:solidFill>
                  </a:rPr>
                  <a:t>AIC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s-US" dirty="0">
                    <a:solidFill>
                      <a:schemeClr val="tx1"/>
                    </a:solidFill>
                  </a:rPr>
                  <a:t> $1,760****</a:t>
                </a:r>
              </a:p>
            </p:txBody>
          </p:sp>
        </mc:Choice>
        <mc:Fallback xmlns="">
          <p:sp>
            <p:nvSpPr>
              <p:cNvPr id="10" name="Flowchart: Process 9"/>
              <p:cNvSpPr>
                <a:spLocks noRot="1" noChangeAspect="1" noMove="1" noResize="1" noEditPoints="1" noAdjustHandles="1" noChangeArrowheads="1" noChangeShapeType="1" noTextEdit="1"/>
              </p:cNvSpPr>
              <p:nvPr/>
            </p:nvSpPr>
            <p:spPr>
              <a:xfrm>
                <a:off x="7144857" y="5818369"/>
                <a:ext cx="2743200" cy="637899"/>
              </a:xfrm>
              <a:prstGeom prst="flowChartProcess">
                <a:avLst/>
              </a:prstGeom>
              <a:blipFill>
                <a:blip r:embed="rId5"/>
                <a:stretch>
                  <a:fillRect l="-442" t="-3738" r="-664" b="-9346"/>
                </a:stretch>
              </a:blipFill>
            </p:spPr>
            <p:txBody>
              <a:bodyPr/>
              <a:lstStyle/>
              <a:p>
                <a:r>
                  <a:rPr lang="en-US">
                    <a:noFill/>
                  </a:rPr>
                  <a:t> </a:t>
                </a:r>
              </a:p>
            </p:txBody>
          </p:sp>
        </mc:Fallback>
      </mc:AlternateContent>
      <p:sp>
        <p:nvSpPr>
          <p:cNvPr id="17" name="TextBox 16"/>
          <p:cNvSpPr txBox="1"/>
          <p:nvPr/>
        </p:nvSpPr>
        <p:spPr>
          <a:xfrm>
            <a:off x="7354901" y="5449037"/>
            <a:ext cx="2377440" cy="369332"/>
          </a:xfrm>
          <a:prstGeom prst="rect">
            <a:avLst/>
          </a:prstGeom>
          <a:noFill/>
        </p:spPr>
        <p:txBody>
          <a:bodyPr wrap="square" rtlCol="0">
            <a:spAutoFit/>
          </a:bodyPr>
          <a:lstStyle/>
          <a:p>
            <a:pPr algn="ctr"/>
            <a:r>
              <a:rPr lang="es-US" b="1" dirty="0"/>
              <a:t>Revisión Judicial</a:t>
            </a:r>
          </a:p>
        </p:txBody>
      </p:sp>
      <p:sp>
        <p:nvSpPr>
          <p:cNvPr id="19" name="TextBox 18"/>
          <p:cNvSpPr txBox="1"/>
          <p:nvPr/>
        </p:nvSpPr>
        <p:spPr>
          <a:xfrm>
            <a:off x="7299636" y="4913816"/>
            <a:ext cx="2193708" cy="646331"/>
          </a:xfrm>
          <a:prstGeom prst="rect">
            <a:avLst/>
          </a:prstGeom>
          <a:noFill/>
        </p:spPr>
        <p:txBody>
          <a:bodyPr wrap="square" rtlCol="0">
            <a:spAutoFit/>
          </a:bodyPr>
          <a:lstStyle/>
          <a:p>
            <a:pPr algn="ctr"/>
            <a:r>
              <a:rPr lang="es-US" b="1" dirty="0">
                <a:solidFill>
                  <a:schemeClr val="accent1">
                    <a:lumMod val="75000"/>
                  </a:schemeClr>
                </a:solidFill>
              </a:rPr>
              <a:t>60 días para presentar</a:t>
            </a:r>
          </a:p>
        </p:txBody>
      </p:sp>
      <p:cxnSp>
        <p:nvCxnSpPr>
          <p:cNvPr id="21" name="Straight Connector 20" title="Straight Line separating the 4th and Judicial Review levels of appeal"/>
          <p:cNvCxnSpPr/>
          <p:nvPr/>
        </p:nvCxnSpPr>
        <p:spPr>
          <a:xfrm flipV="1">
            <a:off x="4760997" y="4927710"/>
            <a:ext cx="7238036" cy="2411"/>
          </a:xfrm>
          <a:prstGeom prst="line">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Isosceles Triangle 13" title="Triángulo azul apunta al siguiente paso"/>
          <p:cNvSpPr/>
          <p:nvPr/>
        </p:nvSpPr>
        <p:spPr>
          <a:xfrm rot="10800000">
            <a:off x="10605460" y="4578581"/>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7"/>
          <p:cNvSpPr/>
          <p:nvPr/>
        </p:nvSpPr>
        <p:spPr>
          <a:xfrm>
            <a:off x="9484524" y="3768045"/>
            <a:ext cx="2619300" cy="780690"/>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Consejo de Apelaciones de Medicare.</a:t>
            </a:r>
          </a:p>
          <a:p>
            <a:pPr algn="ctr"/>
            <a:r>
              <a:rPr lang="es-US">
                <a:solidFill>
                  <a:schemeClr val="tx1"/>
                </a:solidFill>
              </a:rPr>
              <a:t>plazo de 10 días</a:t>
            </a:r>
          </a:p>
        </p:txBody>
      </p:sp>
      <p:sp>
        <p:nvSpPr>
          <p:cNvPr id="12" name="Isosceles Triangle 11" title="Triángulo azul apunta al siguiente paso"/>
          <p:cNvSpPr/>
          <p:nvPr/>
        </p:nvSpPr>
        <p:spPr>
          <a:xfrm rot="10800000">
            <a:off x="5856538" y="4651650"/>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Process 8"/>
          <p:cNvSpPr/>
          <p:nvPr/>
        </p:nvSpPr>
        <p:spPr>
          <a:xfrm>
            <a:off x="4718781" y="3770268"/>
            <a:ext cx="2580854" cy="848151"/>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Consejo de Apelaciones de Medicare</a:t>
            </a:r>
          </a:p>
          <a:p>
            <a:pPr algn="ctr"/>
            <a:r>
              <a:rPr lang="es-US">
                <a:solidFill>
                  <a:schemeClr val="tx1"/>
                </a:solidFill>
              </a:rPr>
              <a:t>plazo de 90 días</a:t>
            </a:r>
          </a:p>
        </p:txBody>
      </p:sp>
      <p:sp>
        <p:nvSpPr>
          <p:cNvPr id="16" name="TextBox 15"/>
          <p:cNvSpPr txBox="1"/>
          <p:nvPr/>
        </p:nvSpPr>
        <p:spPr>
          <a:xfrm>
            <a:off x="7299636" y="4249463"/>
            <a:ext cx="2184888" cy="646331"/>
          </a:xfrm>
          <a:prstGeom prst="rect">
            <a:avLst/>
          </a:prstGeom>
          <a:noFill/>
        </p:spPr>
        <p:txBody>
          <a:bodyPr wrap="square" rtlCol="0">
            <a:spAutoFit/>
          </a:bodyPr>
          <a:lstStyle/>
          <a:p>
            <a:pPr algn="ctr"/>
            <a:r>
              <a:rPr lang="es-US" b="1" dirty="0"/>
              <a:t>4</a:t>
            </a:r>
            <a:r>
              <a:rPr lang="es-US" b="1" baseline="30000" dirty="0"/>
              <a:t>to</a:t>
            </a:r>
            <a:r>
              <a:rPr lang="es-US" b="1" dirty="0"/>
              <a:t> nivel de apelación</a:t>
            </a:r>
          </a:p>
        </p:txBody>
      </p:sp>
      <p:sp>
        <p:nvSpPr>
          <p:cNvPr id="18" name="TextBox 17"/>
          <p:cNvSpPr txBox="1"/>
          <p:nvPr/>
        </p:nvSpPr>
        <p:spPr>
          <a:xfrm>
            <a:off x="7299635" y="3657860"/>
            <a:ext cx="2184888" cy="646331"/>
          </a:xfrm>
          <a:prstGeom prst="rect">
            <a:avLst/>
          </a:prstGeom>
          <a:noFill/>
        </p:spPr>
        <p:txBody>
          <a:bodyPr wrap="square" rtlCol="0">
            <a:spAutoFit/>
          </a:bodyPr>
          <a:lstStyle/>
          <a:p>
            <a:pPr algn="ctr"/>
            <a:r>
              <a:rPr lang="es-US" b="1" dirty="0">
                <a:solidFill>
                  <a:schemeClr val="accent1">
                    <a:lumMod val="75000"/>
                  </a:schemeClr>
                </a:solidFill>
              </a:rPr>
              <a:t>60 días para presentar</a:t>
            </a:r>
          </a:p>
        </p:txBody>
      </p:sp>
      <p:cxnSp>
        <p:nvCxnSpPr>
          <p:cNvPr id="20" name="Straight Connector 19" title="Straight Line separating the 3rd and 4th levels of appeal"/>
          <p:cNvCxnSpPr/>
          <p:nvPr/>
        </p:nvCxnSpPr>
        <p:spPr>
          <a:xfrm>
            <a:off x="4762774" y="3624961"/>
            <a:ext cx="7236259" cy="0"/>
          </a:xfrm>
          <a:prstGeom prst="line">
            <a:avLst/>
          </a:prstGeom>
          <a:ln w="190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Isosceles Triangle 12" title="Triángulo azul apunta al siguiente paso"/>
          <p:cNvSpPr/>
          <p:nvPr/>
        </p:nvSpPr>
        <p:spPr>
          <a:xfrm rot="10800000">
            <a:off x="10605461" y="2584970"/>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 name="Flowchart: Process 6"/>
              <p:cNvSpPr/>
              <p:nvPr/>
            </p:nvSpPr>
            <p:spPr>
              <a:xfrm>
                <a:off x="9484524" y="1114203"/>
                <a:ext cx="2619300" cy="1435341"/>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OMHA</a:t>
                </a:r>
              </a:p>
              <a:p>
                <a:pPr algn="ctr"/>
                <a:r>
                  <a:rPr lang="es-US">
                    <a:solidFill>
                      <a:schemeClr val="tx1"/>
                    </a:solidFill>
                  </a:rPr>
                  <a:t>Audiencia ante ALJ</a:t>
                </a:r>
              </a:p>
              <a:p>
                <a:pPr algn="ctr"/>
                <a:r>
                  <a:rPr lang="es-US">
                    <a:solidFill>
                      <a:schemeClr val="tx1"/>
                    </a:solidFill>
                  </a:rPr>
                  <a:t>AIC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s-US">
                    <a:solidFill>
                      <a:schemeClr val="tx1"/>
                    </a:solidFill>
                  </a:rPr>
                  <a:t> $180****</a:t>
                </a:r>
              </a:p>
              <a:p>
                <a:pPr algn="ctr"/>
                <a:r>
                  <a:rPr lang="es-US">
                    <a:solidFill>
                      <a:schemeClr val="tx1"/>
                    </a:solidFill>
                  </a:rPr>
                  <a:t>plazo de 10 días</a:t>
                </a:r>
              </a:p>
            </p:txBody>
          </p:sp>
        </mc:Choice>
        <mc:Fallback xmlns="">
          <p:sp>
            <p:nvSpPr>
              <p:cNvPr id="7" name="Flowchart: Process 6"/>
              <p:cNvSpPr>
                <a:spLocks noRot="1" noChangeAspect="1" noMove="1" noResize="1" noEditPoints="1" noAdjustHandles="1" noChangeArrowheads="1" noChangeShapeType="1" noTextEdit="1"/>
              </p:cNvSpPr>
              <p:nvPr/>
            </p:nvSpPr>
            <p:spPr>
              <a:xfrm>
                <a:off x="9484524" y="1114203"/>
                <a:ext cx="2619300" cy="1435341"/>
              </a:xfrm>
              <a:prstGeom prst="flowChartProcess">
                <a:avLst/>
              </a:prstGeom>
              <a:blipFill>
                <a:blip r:embed="rId4"/>
                <a:stretch>
                  <a:fillRect/>
                </a:stretch>
              </a:blipFill>
            </p:spPr>
            <p:txBody>
              <a:bodyPr/>
              <a:lstStyle/>
              <a:p>
                <a:r>
                  <a:rPr lang="en-US">
                    <a:noFill/>
                  </a:rPr>
                  <a:t> </a:t>
                </a:r>
              </a:p>
            </p:txBody>
          </p:sp>
        </mc:Fallback>
      </mc:AlternateContent>
      <p:sp>
        <p:nvSpPr>
          <p:cNvPr id="11" name="Isosceles Triangle 10" title="Triángulo azul apunta al siguiente paso"/>
          <p:cNvSpPr/>
          <p:nvPr/>
        </p:nvSpPr>
        <p:spPr>
          <a:xfrm rot="10800000">
            <a:off x="5856539" y="3381442"/>
            <a:ext cx="397565" cy="1847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6" name="Flowchart: Process 5"/>
              <p:cNvSpPr/>
              <p:nvPr/>
            </p:nvSpPr>
            <p:spPr>
              <a:xfrm>
                <a:off x="4721047" y="1122907"/>
                <a:ext cx="2578588" cy="2225303"/>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algn="ctr"/>
                <a:r>
                  <a:rPr lang="es-US">
                    <a:solidFill>
                      <a:schemeClr val="tx1"/>
                    </a:solidFill>
                  </a:rPr>
                  <a:t>Oficina de Audiencias y Apelaciones de Medicare (OMHA)</a:t>
                </a:r>
              </a:p>
              <a:p>
                <a:pPr algn="ctr"/>
                <a:r>
                  <a:rPr lang="es-US">
                    <a:solidFill>
                      <a:schemeClr val="tx1"/>
                    </a:solidFill>
                  </a:rPr>
                  <a:t>Juez de Derecho Administrativo (ALJ)</a:t>
                </a:r>
              </a:p>
              <a:p>
                <a:pPr algn="ctr"/>
                <a:r>
                  <a:rPr lang="es-US">
                    <a:solidFill>
                      <a:schemeClr val="tx1"/>
                    </a:solidFill>
                  </a:rPr>
                  <a:t>Cantidad en controversia (AIC)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m:t>
                    </m:r>
                  </m:oMath>
                </a14:m>
                <a:r>
                  <a:rPr lang="es-US">
                    <a:solidFill>
                      <a:schemeClr val="tx1"/>
                    </a:solidFill>
                  </a:rPr>
                  <a:t> $180****</a:t>
                </a:r>
              </a:p>
              <a:p>
                <a:pPr algn="ctr"/>
                <a:r>
                  <a:rPr lang="es-US">
                    <a:solidFill>
                      <a:schemeClr val="tx1"/>
                    </a:solidFill>
                  </a:rPr>
                  <a:t>plazo de 90 días</a:t>
                </a:r>
              </a:p>
            </p:txBody>
          </p:sp>
        </mc:Choice>
        <mc:Fallback xmlns="">
          <p:sp>
            <p:nvSpPr>
              <p:cNvPr id="6" name="Flowchart: Process 5"/>
              <p:cNvSpPr>
                <a:spLocks noRot="1" noChangeAspect="1" noMove="1" noResize="1" noEditPoints="1" noAdjustHandles="1" noChangeArrowheads="1" noChangeShapeType="1" noTextEdit="1"/>
              </p:cNvSpPr>
              <p:nvPr/>
            </p:nvSpPr>
            <p:spPr>
              <a:xfrm>
                <a:off x="4721047" y="1122907"/>
                <a:ext cx="2578588" cy="2225303"/>
              </a:xfrm>
              <a:prstGeom prst="flowChartProcess">
                <a:avLst/>
              </a:prstGeom>
              <a:blipFill>
                <a:blip r:embed="rId3"/>
                <a:stretch>
                  <a:fillRect l="-1176" t="-2452" r="-2824" b="-5450"/>
                </a:stretch>
              </a:blipFill>
            </p:spPr>
            <p:txBody>
              <a:bodyPr/>
              <a:lstStyle/>
              <a:p>
                <a:r>
                  <a:rPr lang="en-US">
                    <a:noFill/>
                  </a:rPr>
                  <a:t> </a:t>
                </a:r>
              </a:p>
            </p:txBody>
          </p:sp>
        </mc:Fallback>
      </mc:AlternateContent>
      <p:sp>
        <p:nvSpPr>
          <p:cNvPr id="15" name="TextBox 14"/>
          <p:cNvSpPr txBox="1"/>
          <p:nvPr/>
        </p:nvSpPr>
        <p:spPr>
          <a:xfrm>
            <a:off x="7299636" y="1801965"/>
            <a:ext cx="2184888" cy="646331"/>
          </a:xfrm>
          <a:prstGeom prst="rect">
            <a:avLst/>
          </a:prstGeom>
          <a:noFill/>
        </p:spPr>
        <p:txBody>
          <a:bodyPr wrap="square" rtlCol="0">
            <a:spAutoFit/>
          </a:bodyPr>
          <a:lstStyle/>
          <a:p>
            <a:pPr algn="ctr"/>
            <a:r>
              <a:rPr lang="es-US" b="1" dirty="0"/>
              <a:t>3</a:t>
            </a:r>
            <a:r>
              <a:rPr lang="es-US" b="1" baseline="30000" dirty="0"/>
              <a:t>er</a:t>
            </a:r>
            <a:r>
              <a:rPr lang="es-US" b="1" dirty="0"/>
              <a:t> nivel de apelación</a:t>
            </a:r>
          </a:p>
        </p:txBody>
      </p:sp>
      <p:sp>
        <p:nvSpPr>
          <p:cNvPr id="22" name="TextBox 21"/>
          <p:cNvSpPr txBox="1"/>
          <p:nvPr/>
        </p:nvSpPr>
        <p:spPr>
          <a:xfrm>
            <a:off x="7299634" y="1186983"/>
            <a:ext cx="2184889" cy="646331"/>
          </a:xfrm>
          <a:prstGeom prst="rect">
            <a:avLst/>
          </a:prstGeom>
          <a:noFill/>
        </p:spPr>
        <p:txBody>
          <a:bodyPr wrap="square" rtlCol="0">
            <a:spAutoFit/>
          </a:bodyPr>
          <a:lstStyle/>
          <a:p>
            <a:pPr algn="ctr"/>
            <a:r>
              <a:rPr lang="es-US" b="1" dirty="0">
                <a:solidFill>
                  <a:schemeClr val="accent1">
                    <a:lumMod val="75000"/>
                  </a:schemeClr>
                </a:solidFill>
              </a:rPr>
              <a:t>60 días para presentar</a:t>
            </a:r>
          </a:p>
        </p:txBody>
      </p:sp>
      <p:sp>
        <p:nvSpPr>
          <p:cNvPr id="4" name="Title 3"/>
          <p:cNvSpPr>
            <a:spLocks noGrp="1"/>
          </p:cNvSpPr>
          <p:nvPr>
            <p:ph type="title"/>
          </p:nvPr>
        </p:nvSpPr>
        <p:spPr/>
        <p:txBody>
          <a:bodyPr/>
          <a:lstStyle/>
          <a:p>
            <a:r>
              <a:rPr lang="es-US"/>
              <a:t>Proceso de apelaciones de la Parte D (medicamentos) (continuación)</a:t>
            </a:r>
          </a:p>
        </p:txBody>
      </p:sp>
    </p:spTree>
    <p:extLst>
      <p:ext uri="{BB962C8B-B14F-4D97-AF65-F5344CB8AC3E}">
        <p14:creationId xmlns:p14="http://schemas.microsoft.com/office/powerpoint/2010/main" val="42914832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7" name="Content Placeholder 6"/>
          <p:cNvSpPr>
            <a:spLocks noGrp="1"/>
          </p:cNvSpPr>
          <p:nvPr>
            <p:ph idx="1"/>
          </p:nvPr>
        </p:nvSpPr>
        <p:spPr>
          <a:xfrm>
            <a:off x="609601" y="1182004"/>
            <a:ext cx="11053010" cy="5113541"/>
          </a:xfrm>
        </p:spPr>
        <p:txBody>
          <a:bodyPr>
            <a:normAutofit fontScale="92500"/>
          </a:bodyPr>
          <a:lstStyle/>
          <a:p>
            <a:pPr marL="339725" lvl="0" indent="-339725" defTabSz="685800">
              <a:lnSpc>
                <a:spcPct val="100000"/>
              </a:lnSpc>
              <a:spcBef>
                <a:spcPts val="600"/>
              </a:spcBef>
            </a:pPr>
            <a:r>
              <a:rPr lang="es-US" dirty="0"/>
              <a:t>La cobertura de medicamentos conforme a las partes de Medicare depende de la necesidad médica, el entorno de atención médica, la indicación médica, el reglamento legal y cualesquiera requisitos especiales de cobertura de medicamentos</a:t>
            </a:r>
          </a:p>
          <a:p>
            <a:pPr marL="339725" lvl="0" indent="-339725" defTabSz="685800">
              <a:lnSpc>
                <a:spcPct val="100000"/>
              </a:lnSpc>
              <a:spcBef>
                <a:spcPts val="600"/>
              </a:spcBef>
            </a:pPr>
            <a:r>
              <a:rPr lang="es-US" dirty="0"/>
              <a:t>La Parte D ofrece cobertura de medicamentos de Medicare</a:t>
            </a:r>
          </a:p>
          <a:p>
            <a:pPr marL="568325" lvl="1" indent="-339725" defTabSz="685800">
              <a:lnSpc>
                <a:spcPct val="100000"/>
              </a:lnSpc>
              <a:spcBef>
                <a:spcPts val="600"/>
              </a:spcBef>
            </a:pPr>
            <a:r>
              <a:rPr lang="es-US" dirty="0"/>
              <a:t>La mayoría de las personas deben tomar medidas para inscribirse en un plan</a:t>
            </a:r>
          </a:p>
          <a:p>
            <a:pPr marL="568325" lvl="1" indent="-339725" defTabSz="685800">
              <a:lnSpc>
                <a:spcPct val="100000"/>
              </a:lnSpc>
              <a:spcBef>
                <a:spcPts val="600"/>
              </a:spcBef>
            </a:pPr>
            <a:r>
              <a:rPr lang="es-US" dirty="0"/>
              <a:t>Una demora en la inscripción puede generar una multa por inscripción tardía</a:t>
            </a:r>
          </a:p>
          <a:p>
            <a:pPr marL="568325" lvl="1" indent="-339725" defTabSz="685800">
              <a:lnSpc>
                <a:spcPct val="100000"/>
              </a:lnSpc>
              <a:spcBef>
                <a:spcPts val="600"/>
              </a:spcBef>
            </a:pPr>
            <a:r>
              <a:rPr lang="es-US" dirty="0"/>
              <a:t>Tiene opciones sobre cómo obtener cobertura</a:t>
            </a:r>
          </a:p>
          <a:p>
            <a:pPr marL="568325" lvl="1" indent="-339725" defTabSz="685800">
              <a:lnSpc>
                <a:spcPct val="100000"/>
              </a:lnSpc>
              <a:spcBef>
                <a:spcPts val="600"/>
              </a:spcBef>
            </a:pPr>
            <a:r>
              <a:rPr lang="es-US" dirty="0"/>
              <a:t>Ayuda Adicional está disponible para personas con ingresos y </a:t>
            </a:r>
            <a:br>
              <a:rPr lang="es-US" dirty="0"/>
            </a:br>
            <a:r>
              <a:rPr lang="es-US" dirty="0"/>
              <a:t>recursos limitados</a:t>
            </a:r>
          </a:p>
          <a:p>
            <a:pPr marL="265510" lvl="0" indent="-265510" defTabSz="685800">
              <a:lnSpc>
                <a:spcPct val="100000"/>
              </a:lnSpc>
              <a:spcBef>
                <a:spcPts val="600"/>
              </a:spcBef>
            </a:pPr>
            <a:endParaRPr lang="en-US" dirty="0"/>
          </a:p>
          <a:p>
            <a:endParaRPr lang="en-US" dirty="0"/>
          </a:p>
        </p:txBody>
      </p:sp>
      <p:sp>
        <p:nvSpPr>
          <p:cNvPr id="6" name="Title 5"/>
          <p:cNvSpPr>
            <a:spLocks noGrp="1"/>
          </p:cNvSpPr>
          <p:nvPr>
            <p:ph type="title"/>
          </p:nvPr>
        </p:nvSpPr>
        <p:spPr/>
        <p:txBody>
          <a:bodyPr/>
          <a:lstStyle/>
          <a:p>
            <a:r>
              <a:rPr lang="es-US"/>
              <a:t>Puntos clave para recordar</a:t>
            </a:r>
          </a:p>
        </p:txBody>
      </p:sp>
    </p:spTree>
    <p:extLst>
      <p:ext uri="{BB962C8B-B14F-4D97-AF65-F5344CB8AC3E}">
        <p14:creationId xmlns:p14="http://schemas.microsoft.com/office/powerpoint/2010/main" val="4165196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5" name="Content Placeholder 6" descr="Tabla de recursos de medicamentos recetados de Medicare" title="Guía de recursos de cobertura para medicamentos recetados de Medicare"/>
          <p:cNvGraphicFramePr>
            <a:graphicFrameLocks/>
          </p:cNvGraphicFramePr>
          <p:nvPr>
            <p:extLst>
              <p:ext uri="{D42A27DB-BD31-4B8C-83A1-F6EECF244321}">
                <p14:modId xmlns:p14="http://schemas.microsoft.com/office/powerpoint/2010/main" val="3571622561"/>
              </p:ext>
            </p:extLst>
          </p:nvPr>
        </p:nvGraphicFramePr>
        <p:xfrm>
          <a:off x="1722538" y="1028701"/>
          <a:ext cx="9562778" cy="4937760"/>
        </p:xfrm>
        <a:graphic>
          <a:graphicData uri="http://schemas.openxmlformats.org/drawingml/2006/table">
            <a:tbl>
              <a:tblPr firstRow="1" bandRow="1">
                <a:tableStyleId>{BDBED569-4797-4DF1-A0F4-6AAB3CD982D8}</a:tableStyleId>
              </a:tblPr>
              <a:tblGrid>
                <a:gridCol w="4522936">
                  <a:extLst>
                    <a:ext uri="{9D8B030D-6E8A-4147-A177-3AD203B41FA5}">
                      <a16:colId xmlns:a16="http://schemas.microsoft.com/office/drawing/2014/main" val="20000"/>
                    </a:ext>
                  </a:extLst>
                </a:gridCol>
                <a:gridCol w="5039842">
                  <a:extLst>
                    <a:ext uri="{9D8B030D-6E8A-4147-A177-3AD203B41FA5}">
                      <a16:colId xmlns:a16="http://schemas.microsoft.com/office/drawing/2014/main" val="20001"/>
                    </a:ext>
                  </a:extLst>
                </a:gridCol>
              </a:tblGrid>
              <a:tr h="370840">
                <a:tc>
                  <a:txBody>
                    <a:bodyPr/>
                    <a:lstStyle/>
                    <a:p>
                      <a:pPr marL="0" marR="0">
                        <a:lnSpc>
                          <a:spcPct val="100000"/>
                        </a:lnSpc>
                        <a:spcBef>
                          <a:spcPts val="600"/>
                        </a:spcBef>
                        <a:spcAft>
                          <a:spcPts val="0"/>
                        </a:spcAft>
                      </a:pPr>
                      <a:r>
                        <a:rPr lang="es-US" sz="1800" b="0">
                          <a:latin typeface="+mn-lt"/>
                          <a:ea typeface="Calibri"/>
                          <a:cs typeface="Times New Roman"/>
                        </a:rPr>
                        <a:t>Centros de Servicios de Medicare y </a:t>
                      </a:r>
                      <a:br>
                        <a:rPr lang="es-US" sz="1800" b="0">
                          <a:latin typeface="+mn-lt"/>
                          <a:ea typeface="Calibri"/>
                          <a:cs typeface="Times New Roman"/>
                        </a:rPr>
                      </a:br>
                      <a:r>
                        <a:rPr lang="es-US" sz="1800" b="0">
                          <a:latin typeface="+mn-lt"/>
                          <a:ea typeface="Calibri"/>
                          <a:cs typeface="Times New Roman"/>
                        </a:rPr>
                        <a:t>Medicaid (CMS)</a:t>
                      </a:r>
                    </a:p>
                  </a:txBody>
                  <a:tcPr/>
                </a:tc>
                <a:tc>
                  <a:txBody>
                    <a:bodyPr/>
                    <a:lstStyle/>
                    <a:p>
                      <a:pPr marL="0" marR="0" lvl="0" indent="0">
                        <a:lnSpc>
                          <a:spcPct val="100000"/>
                        </a:lnSpc>
                        <a:spcBef>
                          <a:spcPts val="600"/>
                        </a:spcBef>
                        <a:spcAft>
                          <a:spcPts val="0"/>
                        </a:spcAft>
                        <a:buFont typeface="Wingdings" panose="05000000000000000000" pitchFamily="2" charset="2"/>
                        <a:buNone/>
                      </a:pPr>
                      <a:r>
                        <a:rPr lang="es-US" sz="1800" b="0" dirty="0">
                          <a:latin typeface="+mn-lt"/>
                          <a:ea typeface="Calibri"/>
                          <a:cs typeface="Times New Roman"/>
                        </a:rPr>
                        <a:t>Llame al 1-800-MEDICARE (1-800-633-4227); </a:t>
                      </a:r>
                      <a:br>
                        <a:rPr lang="es-US" sz="1800" b="0" dirty="0">
                          <a:latin typeface="+mn-lt"/>
                          <a:ea typeface="Calibri"/>
                          <a:cs typeface="Times New Roman"/>
                        </a:rPr>
                      </a:br>
                      <a:r>
                        <a:rPr lang="es-US" sz="1800" b="0" dirty="0">
                          <a:latin typeface="+mn-lt"/>
                          <a:ea typeface="Calibri"/>
                          <a:cs typeface="Times New Roman"/>
                        </a:rPr>
                        <a:t>TTY: al 1-877-486-2048.</a:t>
                      </a:r>
                    </a:p>
                    <a:p>
                      <a:pPr marL="0" marR="0" lvl="0" indent="0">
                        <a:lnSpc>
                          <a:spcPct val="100000"/>
                        </a:lnSpc>
                        <a:spcBef>
                          <a:spcPts val="600"/>
                        </a:spcBef>
                        <a:spcAft>
                          <a:spcPts val="0"/>
                        </a:spcAft>
                        <a:buFont typeface="Wingdings" panose="05000000000000000000" pitchFamily="2" charset="2"/>
                        <a:buNone/>
                      </a:pPr>
                      <a:r>
                        <a:rPr lang="es-US" b="0" dirty="0">
                          <a:hlinkClick r:id="rId3"/>
                        </a:rPr>
                        <a:t>Medicare.gov/plan-compare</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b="0" dirty="0">
                          <a:hlinkClick r:id="rId4"/>
                        </a:rPr>
                        <a:t>Medicare.gov/</a:t>
                      </a:r>
                      <a:r>
                        <a:rPr lang="es-US" b="0" dirty="0" err="1">
                          <a:hlinkClick r:id="rId4"/>
                        </a:rPr>
                        <a:t>talk-to-someone</a:t>
                      </a:r>
                      <a:endParaRPr lang="es-US" b="0" dirty="0">
                        <a:hlinkClick r:id="rId4"/>
                      </a:endParaRPr>
                    </a:p>
                  </a:txBody>
                  <a:tcPr/>
                </a:tc>
                <a:extLst>
                  <a:ext uri="{0D108BD9-81ED-4DB2-BD59-A6C34878D82A}">
                    <a16:rowId xmlns:a16="http://schemas.microsoft.com/office/drawing/2014/main" val="10000"/>
                  </a:ext>
                </a:extLst>
              </a:tr>
              <a:tr h="370840">
                <a:tc>
                  <a:txBody>
                    <a:bodyPr/>
                    <a:lstStyle/>
                    <a:p>
                      <a:pPr marL="0" marR="0" indent="0">
                        <a:lnSpc>
                          <a:spcPct val="100000"/>
                        </a:lnSpc>
                        <a:spcBef>
                          <a:spcPts val="600"/>
                        </a:spcBef>
                        <a:spcAft>
                          <a:spcPts val="0"/>
                        </a:spcAft>
                        <a:buFont typeface="Arial" panose="020B0604020202020204" pitchFamily="34" charset="0"/>
                        <a:buNone/>
                      </a:pPr>
                      <a:r>
                        <a:rPr lang="es-US" sz="1800" b="0">
                          <a:latin typeface="+mn-lt"/>
                          <a:ea typeface="Calibri"/>
                          <a:cs typeface="Times New Roman"/>
                        </a:rPr>
                        <a:t>Seguro Social</a:t>
                      </a:r>
                    </a:p>
                  </a:txBody>
                  <a:tcPr/>
                </a:tc>
                <a:tc>
                  <a:txBody>
                    <a:bodyPr/>
                    <a:lstStyle/>
                    <a:p>
                      <a:pPr marL="0" marR="0" indent="0">
                        <a:lnSpc>
                          <a:spcPct val="100000"/>
                        </a:lnSpc>
                        <a:spcBef>
                          <a:spcPts val="600"/>
                        </a:spcBef>
                        <a:spcAft>
                          <a:spcPts val="0"/>
                        </a:spcAft>
                        <a:buFont typeface="Wingdings" panose="05000000000000000000" pitchFamily="2" charset="2"/>
                        <a:buNone/>
                      </a:pPr>
                      <a:r>
                        <a:rPr lang="es-US" sz="1800" b="0">
                          <a:latin typeface="+mn-lt"/>
                          <a:ea typeface="Calibri"/>
                          <a:cs typeface="Times New Roman"/>
                        </a:rPr>
                        <a:t>Llame al 1‑800‑772‑1213; TTY: 1‑800‑325‑0778.</a:t>
                      </a:r>
                    </a:p>
                    <a:p>
                      <a:pPr marL="0" marR="0" indent="0">
                        <a:lnSpc>
                          <a:spcPct val="100000"/>
                        </a:lnSpc>
                        <a:spcBef>
                          <a:spcPts val="600"/>
                        </a:spcBef>
                        <a:spcAft>
                          <a:spcPts val="0"/>
                        </a:spcAft>
                        <a:buFont typeface="Wingdings" panose="05000000000000000000" pitchFamily="2" charset="2"/>
                        <a:buNone/>
                      </a:pPr>
                      <a:r>
                        <a:rPr lang="es-US" sz="1800" b="0" u="sng">
                          <a:solidFill>
                            <a:schemeClr val="tx1"/>
                          </a:solidFill>
                          <a:latin typeface="Calibri" panose="020F0502020204030204" pitchFamily="34" charset="0"/>
                          <a:ea typeface="Calibri" panose="020F0502020204030204" pitchFamily="34" charset="0"/>
                          <a:cs typeface="Times New Roman" panose="02020603050405020304" pitchFamily="18" charset="0"/>
                          <a:hlinkClick r:id="rId5"/>
                        </a:rPr>
                        <a:t>socialsecurity.gov</a:t>
                      </a:r>
                    </a:p>
                    <a:p>
                      <a:pPr marL="0" indent="0" algn="l" rtl="0">
                        <a:spcBef>
                          <a:spcPts val="600"/>
                        </a:spcBef>
                        <a:buFont typeface="Wingdings" panose="05000000000000000000" pitchFamily="2" charset="2"/>
                        <a:buNone/>
                      </a:pPr>
                      <a:endParaRPr lang="en-US" sz="1800" b="0" dirty="0"/>
                    </a:p>
                  </a:txBody>
                  <a:tcPr/>
                </a:tc>
                <a:extLst>
                  <a:ext uri="{0D108BD9-81ED-4DB2-BD59-A6C34878D82A}">
                    <a16:rowId xmlns:a16="http://schemas.microsoft.com/office/drawing/2014/main" val="10001"/>
                  </a:ext>
                </a:extLst>
              </a:tr>
              <a:tr h="370840">
                <a:tc>
                  <a:txBody>
                    <a:bodyPr/>
                    <a:lstStyle/>
                    <a:p>
                      <a:pPr marL="0" marR="0">
                        <a:lnSpc>
                          <a:spcPct val="100000"/>
                        </a:lnSpc>
                        <a:spcBef>
                          <a:spcPts val="600"/>
                        </a:spcBef>
                        <a:spcAft>
                          <a:spcPts val="0"/>
                        </a:spcAft>
                      </a:pPr>
                      <a:r>
                        <a:rPr lang="es-US" sz="1800" b="0">
                          <a:latin typeface="+mn-lt"/>
                          <a:ea typeface="Calibri"/>
                          <a:cs typeface="Times New Roman"/>
                        </a:rPr>
                        <a:t>Programas Estatales de Asistencia sobre Seguros de Salud y Departamentos Estatales de Seguros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800" b="0" u="sng">
                          <a:solidFill>
                            <a:schemeClr val="tx1"/>
                          </a:solidFill>
                          <a:latin typeface="+mn-lt"/>
                          <a:ea typeface="+mn-ea"/>
                          <a:cs typeface="+mn-cs"/>
                          <a:hlinkClick r:id="rId6"/>
                        </a:rPr>
                        <a:t>shiptacenter.org</a:t>
                      </a:r>
                    </a:p>
                  </a:txBody>
                  <a:tcPr/>
                </a:tc>
                <a:extLst>
                  <a:ext uri="{0D108BD9-81ED-4DB2-BD59-A6C34878D82A}">
                    <a16:rowId xmlns:a16="http://schemas.microsoft.com/office/drawing/2014/main" val="10002"/>
                  </a:ext>
                </a:extLst>
              </a:tr>
              <a:tr h="370840">
                <a:tc>
                  <a:txBody>
                    <a:bodyPr/>
                    <a:lstStyle/>
                    <a:p>
                      <a:pPr marL="0" marR="0" indent="0">
                        <a:lnSpc>
                          <a:spcPct val="100000"/>
                        </a:lnSpc>
                        <a:spcBef>
                          <a:spcPts val="600"/>
                        </a:spcBef>
                        <a:spcAft>
                          <a:spcPts val="0"/>
                        </a:spcAft>
                        <a:buFont typeface="Arial" panose="020B0604020202020204" pitchFamily="34" charset="0"/>
                        <a:buNone/>
                      </a:pPr>
                      <a:r>
                        <a:rPr lang="es-US" sz="1800" b="0">
                          <a:latin typeface="+mn-lt"/>
                          <a:ea typeface="Calibri"/>
                          <a:cs typeface="Times New Roman"/>
                        </a:rPr>
                        <a:t>Programa NET para ingresos limitados (Humana)</a:t>
                      </a:r>
                    </a:p>
                  </a:txBody>
                  <a:tcPr/>
                </a:tc>
                <a:tc>
                  <a:txBody>
                    <a:bodyPr/>
                    <a:lstStyle/>
                    <a:p>
                      <a:pPr marL="0" marR="0" indent="0">
                        <a:lnSpc>
                          <a:spcPct val="100000"/>
                        </a:lnSpc>
                        <a:spcBef>
                          <a:spcPts val="600"/>
                        </a:spcBef>
                        <a:spcAft>
                          <a:spcPts val="0"/>
                        </a:spcAft>
                        <a:buFont typeface="Wingdings" panose="05000000000000000000" pitchFamily="2" charset="2"/>
                        <a:buNone/>
                      </a:pPr>
                      <a:r>
                        <a:rPr lang="es-US" sz="1800" b="0" dirty="0">
                          <a:latin typeface="+mn-lt"/>
                          <a:ea typeface="Calibri"/>
                          <a:cs typeface="Times New Roman"/>
                        </a:rPr>
                        <a:t>Llame al 1-800-783-1307;</a:t>
                      </a:r>
                      <a:r>
                        <a:rPr lang="es-US" sz="1800" b="0" baseline="0" dirty="0">
                          <a:latin typeface="+mn-lt"/>
                          <a:ea typeface="Calibri"/>
                          <a:cs typeface="Times New Roman"/>
                        </a:rPr>
                        <a:t> TTY 1-877-801-0369</a:t>
                      </a:r>
                    </a:p>
                    <a:p>
                      <a:pPr marL="0" marR="0" indent="0">
                        <a:lnSpc>
                          <a:spcPct val="100000"/>
                        </a:lnSpc>
                        <a:spcBef>
                          <a:spcPts val="600"/>
                        </a:spcBef>
                        <a:spcAft>
                          <a:spcPts val="0"/>
                        </a:spcAft>
                        <a:buFont typeface="Wingdings" panose="05000000000000000000" pitchFamily="2" charset="2"/>
                        <a:buNone/>
                      </a:pPr>
                      <a:r>
                        <a:rPr lang="es-US" sz="1800" b="0" dirty="0">
                          <a:latin typeface="+mn-lt"/>
                          <a:ea typeface="Calibri"/>
                          <a:cs typeface="Times New Roman"/>
                          <a:hlinkClick r:id="rId7"/>
                        </a:rPr>
                        <a:t>Humana.com/</a:t>
                      </a:r>
                      <a:r>
                        <a:rPr lang="es-US" sz="1800" b="0" dirty="0" err="1">
                          <a:latin typeface="+mn-lt"/>
                          <a:ea typeface="Calibri"/>
                          <a:cs typeface="Times New Roman"/>
                          <a:hlinkClick r:id="rId7"/>
                        </a:rPr>
                        <a:t>provider</a:t>
                      </a:r>
                      <a:r>
                        <a:rPr lang="es-US" sz="1800" b="0" dirty="0">
                          <a:latin typeface="+mn-lt"/>
                          <a:ea typeface="Calibri"/>
                          <a:cs typeface="Times New Roman"/>
                          <a:hlinkClick r:id="rId7"/>
                        </a:rPr>
                        <a:t>/</a:t>
                      </a:r>
                      <a:r>
                        <a:rPr lang="es-US" sz="1800" b="0" dirty="0" err="1">
                          <a:latin typeface="+mn-lt"/>
                          <a:ea typeface="Calibri"/>
                          <a:cs typeface="Times New Roman"/>
                          <a:hlinkClick r:id="rId7"/>
                        </a:rPr>
                        <a:t>pharmacy-resources</a:t>
                      </a:r>
                      <a:r>
                        <a:rPr lang="es-US" sz="1800" b="0" dirty="0">
                          <a:latin typeface="+mn-lt"/>
                          <a:ea typeface="Calibri"/>
                          <a:cs typeface="Times New Roman"/>
                          <a:hlinkClick r:id="rId7"/>
                        </a:rPr>
                        <a:t>/</a:t>
                      </a:r>
                      <a:r>
                        <a:rPr lang="es-US" sz="1800" b="0" dirty="0" err="1">
                          <a:latin typeface="+mn-lt"/>
                          <a:ea typeface="Calibri"/>
                          <a:cs typeface="Times New Roman"/>
                          <a:hlinkClick r:id="rId7"/>
                        </a:rPr>
                        <a:t>medicare-limited-income-net-program#app</a:t>
                      </a:r>
                      <a:endParaRPr lang="es-US" sz="1800" b="0" dirty="0">
                        <a:latin typeface="+mn-lt"/>
                        <a:ea typeface="Calibri"/>
                        <a:cs typeface="Times New Roman"/>
                        <a:hlinkClick r:id="rId7"/>
                      </a:endParaRPr>
                    </a:p>
                    <a:p>
                      <a:pPr marL="0" marR="0" indent="0">
                        <a:lnSpc>
                          <a:spcPct val="100000"/>
                        </a:lnSpc>
                        <a:spcBef>
                          <a:spcPts val="600"/>
                        </a:spcBef>
                        <a:spcAft>
                          <a:spcPts val="0"/>
                        </a:spcAft>
                        <a:buFont typeface="Wingdings" panose="05000000000000000000" pitchFamily="2" charset="2"/>
                        <a:buNone/>
                      </a:pPr>
                      <a:r>
                        <a:rPr lang="es-US" sz="1800" b="0" dirty="0">
                          <a:latin typeface="+mn-lt"/>
                          <a:ea typeface="Calibri"/>
                          <a:cs typeface="Times New Roman"/>
                        </a:rPr>
                        <a:t> </a:t>
                      </a:r>
                    </a:p>
                  </a:txBody>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p:txBody>
          <a:bodyPr>
            <a:normAutofit/>
          </a:bodyPr>
          <a:lstStyle/>
          <a:p>
            <a:r>
              <a:rPr lang="es-US" dirty="0"/>
              <a:t>Guía de Recursos de </a:t>
            </a:r>
            <a:br>
              <a:rPr lang="es-US" dirty="0"/>
            </a:br>
            <a:r>
              <a:rPr lang="es-US" dirty="0"/>
              <a:t>Cobertura de Medicamentos de Medicare</a:t>
            </a:r>
          </a:p>
        </p:txBody>
      </p:sp>
    </p:spTree>
    <p:extLst>
      <p:ext uri="{BB962C8B-B14F-4D97-AF65-F5344CB8AC3E}">
        <p14:creationId xmlns:p14="http://schemas.microsoft.com/office/powerpoint/2010/main" val="1415220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5" name="Content Placeholder 6" descr="Tabla de productos de Medicare" title="Guía de Recursos de Cobertura para Medicamentos Recetados de Medicare: Productos de Medicare"/>
          <p:cNvGraphicFramePr>
            <a:graphicFrameLocks/>
          </p:cNvGraphicFramePr>
          <p:nvPr>
            <p:extLst>
              <p:ext uri="{D42A27DB-BD31-4B8C-83A1-F6EECF244321}">
                <p14:modId xmlns:p14="http://schemas.microsoft.com/office/powerpoint/2010/main" val="3102101729"/>
              </p:ext>
            </p:extLst>
          </p:nvPr>
        </p:nvGraphicFramePr>
        <p:xfrm>
          <a:off x="1771650" y="940865"/>
          <a:ext cx="9745160" cy="5215621"/>
        </p:xfrm>
        <a:graphic>
          <a:graphicData uri="http://schemas.openxmlformats.org/drawingml/2006/table">
            <a:tbl>
              <a:tblPr firstRow="1" bandRow="1">
                <a:tableStyleId>{BDBED569-4797-4DF1-A0F4-6AAB3CD982D8}</a:tableStyleId>
              </a:tblPr>
              <a:tblGrid>
                <a:gridCol w="5137316">
                  <a:extLst>
                    <a:ext uri="{9D8B030D-6E8A-4147-A177-3AD203B41FA5}">
                      <a16:colId xmlns:a16="http://schemas.microsoft.com/office/drawing/2014/main" val="20000"/>
                    </a:ext>
                  </a:extLst>
                </a:gridCol>
                <a:gridCol w="4607844">
                  <a:extLst>
                    <a:ext uri="{9D8B030D-6E8A-4147-A177-3AD203B41FA5}">
                      <a16:colId xmlns:a16="http://schemas.microsoft.com/office/drawing/2014/main" val="20001"/>
                    </a:ext>
                  </a:extLst>
                </a:gridCol>
              </a:tblGrid>
              <a:tr h="684004">
                <a:tc>
                  <a:txBody>
                    <a:bodyPr/>
                    <a:lstStyle/>
                    <a:p>
                      <a:pPr marL="0" marR="0">
                        <a:lnSpc>
                          <a:spcPct val="100000"/>
                        </a:lnSpc>
                        <a:spcBef>
                          <a:spcPts val="600"/>
                        </a:spcBef>
                        <a:spcAft>
                          <a:spcPts val="0"/>
                        </a:spcAft>
                      </a:pPr>
                      <a:r>
                        <a:rPr lang="es-US" sz="1600" b="0" baseline="0">
                          <a:latin typeface="+mn-lt"/>
                          <a:ea typeface="Calibri"/>
                          <a:cs typeface="Times New Roman"/>
                        </a:rPr>
                        <a:t>Manual de</a:t>
                      </a:r>
                      <a:r>
                        <a:rPr lang="es-US" sz="1600" b="0">
                          <a:latin typeface="+mn-lt"/>
                          <a:ea typeface="Calibri"/>
                          <a:cs typeface="Times New Roman"/>
                        </a:rPr>
                        <a:t> beneficios de medicamentos recetados</a:t>
                      </a:r>
                    </a:p>
                    <a:p>
                      <a:pPr algn="l" rtl="0">
                        <a:spcBef>
                          <a:spcPts val="600"/>
                        </a:spcBef>
                      </a:pPr>
                      <a:endParaRPr lang="en-US" sz="1600" b="0" dirty="0"/>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u="sng" dirty="0">
                          <a:solidFill>
                            <a:schemeClr val="tx1"/>
                          </a:solidFill>
                          <a:latin typeface="+mn-lt"/>
                          <a:ea typeface="Calibri"/>
                          <a:cs typeface="Times New Roman"/>
                          <a:hlinkClick r:id="rId3"/>
                        </a:rPr>
                        <a:t>CMS.gov/Medicare/</a:t>
                      </a:r>
                      <a:r>
                        <a:rPr lang="es-US" sz="1500" b="0" u="sng" dirty="0" err="1">
                          <a:solidFill>
                            <a:schemeClr val="tx1"/>
                          </a:solidFill>
                          <a:latin typeface="+mn-lt"/>
                          <a:ea typeface="Calibri"/>
                          <a:cs typeface="Times New Roman"/>
                          <a:hlinkClick r:id="rId3"/>
                        </a:rPr>
                        <a:t>prescription-drug-coverage</a:t>
                      </a:r>
                      <a:r>
                        <a:rPr lang="es-US" sz="1500" b="0" u="sng" dirty="0">
                          <a:solidFill>
                            <a:schemeClr val="tx1"/>
                          </a:solidFill>
                          <a:latin typeface="+mn-lt"/>
                          <a:ea typeface="Calibri"/>
                          <a:cs typeface="Times New Roman"/>
                          <a:hlinkClick r:id="rId3"/>
                        </a:rPr>
                        <a:t>/</a:t>
                      </a:r>
                      <a:r>
                        <a:rPr lang="es-US" sz="1500" b="0" u="sng" dirty="0" err="1">
                          <a:solidFill>
                            <a:schemeClr val="tx1"/>
                          </a:solidFill>
                          <a:latin typeface="+mn-lt"/>
                          <a:ea typeface="Calibri"/>
                          <a:cs typeface="Times New Roman"/>
                          <a:hlinkClick r:id="rId3"/>
                        </a:rPr>
                        <a:t>prescriptiondrugcovcontra</a:t>
                      </a:r>
                      <a:r>
                        <a:rPr lang="es-US" sz="1500" b="0" u="sng" dirty="0">
                          <a:solidFill>
                            <a:schemeClr val="tx1"/>
                          </a:solidFill>
                          <a:latin typeface="+mn-lt"/>
                          <a:ea typeface="Calibri"/>
                          <a:cs typeface="Times New Roman"/>
                          <a:hlinkClick r:id="rId3"/>
                        </a:rPr>
                        <a:t>/partdmanuals.html</a:t>
                      </a:r>
                    </a:p>
                  </a:txBody>
                  <a:tcPr/>
                </a:tc>
                <a:extLst>
                  <a:ext uri="{0D108BD9-81ED-4DB2-BD59-A6C34878D82A}">
                    <a16:rowId xmlns:a16="http://schemas.microsoft.com/office/drawing/2014/main" val="10000"/>
                  </a:ext>
                </a:extLst>
              </a:tr>
              <a:tr h="743361">
                <a:tc>
                  <a:txBody>
                    <a:bodyPr/>
                    <a:lstStyle/>
                    <a:p>
                      <a:pPr marL="0" marR="0">
                        <a:lnSpc>
                          <a:spcPct val="100000"/>
                        </a:lnSpc>
                        <a:spcBef>
                          <a:spcPts val="600"/>
                        </a:spcBef>
                        <a:spcAft>
                          <a:spcPts val="0"/>
                        </a:spcAft>
                      </a:pPr>
                      <a:r>
                        <a:rPr lang="es-US" sz="1600" b="0" dirty="0">
                          <a:latin typeface="+mn-lt"/>
                          <a:ea typeface="Calibri"/>
                          <a:cs typeface="Times New Roman"/>
                        </a:rPr>
                        <a:t>Guía de Inscripción y Baja en el Plan de Medicamentos Recetados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u="sng" dirty="0">
                          <a:solidFill>
                            <a:schemeClr val="tx1"/>
                          </a:solidFill>
                          <a:latin typeface="+mn-lt"/>
                          <a:ea typeface="Calibri"/>
                          <a:cs typeface="Times New Roman"/>
                          <a:hlinkClick r:id="rId4"/>
                        </a:rPr>
                        <a:t>CMS.gov/Medicare/</a:t>
                      </a:r>
                      <a:r>
                        <a:rPr lang="es-US" sz="1500" b="0" u="sng" dirty="0" err="1">
                          <a:solidFill>
                            <a:schemeClr val="tx1"/>
                          </a:solidFill>
                          <a:latin typeface="+mn-lt"/>
                          <a:ea typeface="Calibri"/>
                          <a:cs typeface="Times New Roman"/>
                          <a:hlinkClick r:id="rId4"/>
                        </a:rPr>
                        <a:t>eligibility</a:t>
                      </a:r>
                      <a:r>
                        <a:rPr lang="es-US" sz="1500" b="0" u="sng" dirty="0">
                          <a:solidFill>
                            <a:schemeClr val="tx1"/>
                          </a:solidFill>
                          <a:latin typeface="+mn-lt"/>
                          <a:ea typeface="Calibri"/>
                          <a:cs typeface="Times New Roman"/>
                          <a:hlinkClick r:id="rId4"/>
                        </a:rPr>
                        <a:t>-and-</a:t>
                      </a:r>
                      <a:r>
                        <a:rPr lang="es-US" sz="1500" b="0" u="sng" dirty="0" err="1">
                          <a:solidFill>
                            <a:schemeClr val="tx1"/>
                          </a:solidFill>
                          <a:latin typeface="+mn-lt"/>
                          <a:ea typeface="Calibri"/>
                          <a:cs typeface="Times New Roman"/>
                          <a:hlinkClick r:id="rId4"/>
                        </a:rPr>
                        <a:t>enrollment</a:t>
                      </a:r>
                      <a:r>
                        <a:rPr lang="es-US" sz="1500" b="0" u="sng" dirty="0">
                          <a:solidFill>
                            <a:schemeClr val="tx1"/>
                          </a:solidFill>
                          <a:latin typeface="+mn-lt"/>
                          <a:ea typeface="Calibri"/>
                          <a:cs typeface="Times New Roman"/>
                          <a:hlinkClick r:id="rId4"/>
                        </a:rPr>
                        <a:t>/</a:t>
                      </a:r>
                      <a:r>
                        <a:rPr lang="es-US" sz="1500" b="0" u="sng" dirty="0" err="1">
                          <a:solidFill>
                            <a:schemeClr val="tx1"/>
                          </a:solidFill>
                          <a:latin typeface="+mn-lt"/>
                          <a:ea typeface="Calibri"/>
                          <a:cs typeface="Times New Roman"/>
                          <a:hlinkClick r:id="rId4"/>
                        </a:rPr>
                        <a:t>medicarepresdrugeligenrol</a:t>
                      </a:r>
                      <a:r>
                        <a:rPr lang="es-US" sz="1500" b="0" u="sng" dirty="0">
                          <a:solidFill>
                            <a:schemeClr val="tx1"/>
                          </a:solidFill>
                          <a:latin typeface="+mn-lt"/>
                          <a:ea typeface="Calibri"/>
                          <a:cs typeface="Times New Roman"/>
                          <a:hlinkClick r:id="rId4"/>
                        </a:rPr>
                        <a:t>/index.html</a:t>
                      </a:r>
                    </a:p>
                  </a:txBody>
                  <a:tcPr/>
                </a:tc>
                <a:extLst>
                  <a:ext uri="{0D108BD9-81ED-4DB2-BD59-A6C34878D82A}">
                    <a16:rowId xmlns:a16="http://schemas.microsoft.com/office/drawing/2014/main" val="10001"/>
                  </a:ext>
                </a:extLst>
              </a:tr>
              <a:tr h="0">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s-US" sz="1600" b="0" u="none" dirty="0">
                          <a:solidFill>
                            <a:schemeClr val="dk1"/>
                          </a:solidFill>
                          <a:latin typeface="+mn-lt"/>
                          <a:ea typeface="+mn-ea"/>
                          <a:cs typeface="+mn-cs"/>
                        </a:rPr>
                        <a:t>Guía de direcciones postales de CMS, Seguro Social y </a:t>
                      </a:r>
                      <a:br>
                        <a:rPr lang="es-US" sz="1600" b="0" u="none" dirty="0">
                          <a:solidFill>
                            <a:schemeClr val="dk1"/>
                          </a:solidFill>
                          <a:latin typeface="+mn-lt"/>
                          <a:ea typeface="+mn-ea"/>
                          <a:cs typeface="+mn-cs"/>
                        </a:rPr>
                      </a:br>
                      <a:r>
                        <a:rPr lang="es-US" sz="1600" b="0" u="none" dirty="0">
                          <a:solidFill>
                            <a:schemeClr val="dk1"/>
                          </a:solidFill>
                          <a:latin typeface="+mn-lt"/>
                          <a:ea typeface="+mn-ea"/>
                          <a:cs typeface="+mn-cs"/>
                        </a:rPr>
                        <a:t>planes 2020/2021</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dirty="0">
                          <a:hlinkClick r:id="rId5"/>
                        </a:rPr>
                        <a:t>CMS.gov/Medicare/</a:t>
                      </a:r>
                      <a:r>
                        <a:rPr lang="es-US" sz="1500" b="0" dirty="0" err="1">
                          <a:hlinkClick r:id="rId5"/>
                        </a:rPr>
                        <a:t>Prescription-Drug-Coverage</a:t>
                      </a:r>
                      <a:r>
                        <a:rPr lang="es-US" sz="1500" b="0" dirty="0">
                          <a:hlinkClick r:id="rId5"/>
                        </a:rPr>
                        <a:t>/</a:t>
                      </a:r>
                      <a:r>
                        <a:rPr lang="es-US" sz="1500" b="0" dirty="0" err="1">
                          <a:hlinkClick r:id="rId5"/>
                        </a:rPr>
                        <a:t>LimitedIncomeandResources</a:t>
                      </a:r>
                      <a:r>
                        <a:rPr lang="es-US" sz="1500" b="0" dirty="0">
                          <a:hlinkClick r:id="rId5"/>
                        </a:rPr>
                        <a:t>/</a:t>
                      </a:r>
                      <a:r>
                        <a:rPr lang="es-US" sz="1500" b="0" dirty="0" err="1">
                          <a:hlinkClick r:id="rId5"/>
                        </a:rPr>
                        <a:t>Downloads</a:t>
                      </a:r>
                      <a:r>
                        <a:rPr lang="es-US" sz="1500" b="0" dirty="0">
                          <a:hlinkClick r:id="rId5"/>
                        </a:rPr>
                        <a:t>/Consumer-Mailings.pdf</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500" b="0" dirty="0"/>
                    </a:p>
                  </a:txBody>
                  <a:tcPr/>
                </a:tc>
                <a:extLst>
                  <a:ext uri="{0D108BD9-81ED-4DB2-BD59-A6C34878D82A}">
                    <a16:rowId xmlns:a16="http://schemas.microsoft.com/office/drawing/2014/main" val="10003"/>
                  </a:ext>
                </a:extLst>
              </a:tr>
              <a:tr h="476582">
                <a:tc>
                  <a:txBody>
                    <a:bodyPr/>
                    <a:lstStyle/>
                    <a:p>
                      <a:pPr marL="0" algn="l" defTabSz="685800" rtl="0" eaLnBrk="1" latinLnBrk="0" hangingPunct="1">
                        <a:lnSpc>
                          <a:spcPct val="100000"/>
                        </a:lnSpc>
                        <a:spcBef>
                          <a:spcPts val="600"/>
                        </a:spcBef>
                        <a:spcAft>
                          <a:spcPts val="0"/>
                        </a:spcAft>
                      </a:pPr>
                      <a:r>
                        <a:rPr lang="es-US" sz="1600" b="0" u="none" dirty="0">
                          <a:solidFill>
                            <a:schemeClr val="dk1"/>
                          </a:solidFill>
                          <a:latin typeface="+mn-lt"/>
                          <a:ea typeface="+mn-ea"/>
                          <a:cs typeface="+mn-cs"/>
                        </a:rPr>
                        <a:t>Programa de Capacitación Nacional: ayudas laborales </a:t>
                      </a:r>
                      <a:br>
                        <a:rPr lang="es-US" sz="1600" b="0" u="none" dirty="0">
                          <a:solidFill>
                            <a:schemeClr val="dk1"/>
                          </a:solidFill>
                          <a:latin typeface="+mn-lt"/>
                          <a:ea typeface="+mn-ea"/>
                          <a:cs typeface="+mn-cs"/>
                        </a:rPr>
                      </a:br>
                      <a:r>
                        <a:rPr lang="es-US" sz="1600" b="0" u="none" dirty="0">
                          <a:solidFill>
                            <a:schemeClr val="dk1"/>
                          </a:solidFill>
                          <a:latin typeface="+mn-lt"/>
                          <a:ea typeface="+mn-ea"/>
                          <a:cs typeface="+mn-cs"/>
                        </a:rPr>
                        <a:t>para socios</a:t>
                      </a:r>
                    </a:p>
                    <a:p>
                      <a:pPr algn="l" rtl="0">
                        <a:spcBef>
                          <a:spcPts val="600"/>
                        </a:spcBef>
                      </a:pPr>
                      <a:endParaRPr lang="en-US" sz="1600" b="0" dirty="0"/>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u="none" dirty="0">
                          <a:solidFill>
                            <a:schemeClr val="dk1"/>
                          </a:solidFill>
                          <a:latin typeface="+mn-lt"/>
                          <a:ea typeface="+mn-ea"/>
                          <a:cs typeface="+mn-cs"/>
                          <a:hlinkClick r:id="rId6"/>
                        </a:rPr>
                        <a:t>CMSnationaltrainingprogram.cms.gov/?q=</a:t>
                      </a:r>
                      <a:r>
                        <a:rPr lang="es-US" sz="1500" b="0" u="none" dirty="0" err="1">
                          <a:solidFill>
                            <a:schemeClr val="dk1"/>
                          </a:solidFill>
                          <a:latin typeface="+mn-lt"/>
                          <a:ea typeface="+mn-ea"/>
                          <a:cs typeface="+mn-cs"/>
                          <a:hlinkClick r:id="rId6"/>
                        </a:rPr>
                        <a:t>global-search&amp;combine</a:t>
                      </a:r>
                      <a:r>
                        <a:rPr lang="es-US" sz="1500" b="0" u="none" dirty="0">
                          <a:solidFill>
                            <a:schemeClr val="dk1"/>
                          </a:solidFill>
                          <a:latin typeface="+mn-lt"/>
                          <a:ea typeface="+mn-ea"/>
                          <a:cs typeface="+mn-cs"/>
                          <a:hlinkClick r:id="rId6"/>
                        </a:rPr>
                        <a:t>=job%20aids</a:t>
                      </a:r>
                      <a:r>
                        <a:rPr lang="es-US" sz="1500" b="0" u="none" dirty="0">
                          <a:solidFill>
                            <a:schemeClr val="dk1"/>
                          </a:solidFill>
                          <a:latin typeface="+mn-lt"/>
                          <a:ea typeface="+mn-ea"/>
                          <a:cs typeface="+mn-cs"/>
                        </a:rPr>
                        <a:t> </a:t>
                      </a:r>
                    </a:p>
                  </a:txBody>
                  <a:tcPr/>
                </a:tc>
                <a:extLst>
                  <a:ext uri="{0D108BD9-81ED-4DB2-BD59-A6C34878D82A}">
                    <a16:rowId xmlns:a16="http://schemas.microsoft.com/office/drawing/2014/main" val="10004"/>
                  </a:ext>
                </a:extLst>
              </a:tr>
              <a:tr h="602352">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dirty="0">
                          <a:solidFill>
                            <a:schemeClr val="dk1"/>
                          </a:solidFill>
                          <a:latin typeface="+mn-lt"/>
                          <a:ea typeface="+mn-ea"/>
                          <a:cs typeface="+mn-cs"/>
                        </a:rPr>
                        <a:t>“Su Guía para la Cobertura de Medicamentos Recetados </a:t>
                      </a:r>
                      <a:br>
                        <a:rPr lang="es-US" sz="1600" b="0" u="none" dirty="0">
                          <a:solidFill>
                            <a:schemeClr val="dk1"/>
                          </a:solidFill>
                          <a:latin typeface="+mn-lt"/>
                          <a:ea typeface="+mn-ea"/>
                          <a:cs typeface="+mn-cs"/>
                        </a:rPr>
                      </a:br>
                      <a:r>
                        <a:rPr lang="es-US" sz="1600" b="0" u="none" dirty="0">
                          <a:solidFill>
                            <a:schemeClr val="dk1"/>
                          </a:solidFill>
                          <a:latin typeface="+mn-lt"/>
                          <a:ea typeface="+mn-ea"/>
                          <a:cs typeface="+mn-cs"/>
                        </a:rPr>
                        <a:t>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dirty="0">
                          <a:hlinkClick r:id="rId7"/>
                        </a:rPr>
                        <a:t>Medicare.gov/Pubs/</a:t>
                      </a:r>
                      <a:r>
                        <a:rPr lang="es-US" sz="1500" b="0" dirty="0" err="1">
                          <a:hlinkClick r:id="rId7"/>
                        </a:rPr>
                        <a:t>pdf</a:t>
                      </a:r>
                      <a:r>
                        <a:rPr lang="es-US" sz="1500" b="0" dirty="0">
                          <a:hlinkClick r:id="rId7"/>
                        </a:rPr>
                        <a:t>/11109-Your-Guide-to-Medicare-Prescrip-Drug-Cov.pdf</a:t>
                      </a:r>
                      <a:r>
                        <a:rPr lang="es-US" sz="1500" b="0" dirty="0"/>
                        <a:t> </a:t>
                      </a:r>
                    </a:p>
                  </a:txBody>
                  <a:tcPr/>
                </a:tc>
                <a:extLst>
                  <a:ext uri="{0D108BD9-81ED-4DB2-BD59-A6C34878D82A}">
                    <a16:rowId xmlns:a16="http://schemas.microsoft.com/office/drawing/2014/main" val="10005"/>
                  </a:ext>
                </a:extLst>
              </a:tr>
              <a:tr h="602352">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chemeClr val="dk1"/>
                          </a:solidFill>
                          <a:latin typeface="+mn-lt"/>
                          <a:ea typeface="+mn-ea"/>
                          <a:cs typeface="+mn-cs"/>
                        </a:rPr>
                        <a:t>“Qué Debe Tener en Cuenta al Comparar su Cobertura de Medicamentos 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dirty="0">
                          <a:hlinkClick r:id="rId8"/>
                        </a:rPr>
                        <a:t>Medicare.gov/Pubs/</a:t>
                      </a:r>
                      <a:r>
                        <a:rPr lang="es-US" sz="1500" b="0" dirty="0" err="1">
                          <a:hlinkClick r:id="rId8"/>
                        </a:rPr>
                        <a:t>pdf</a:t>
                      </a:r>
                      <a:r>
                        <a:rPr lang="es-US" sz="1500" b="0" dirty="0">
                          <a:hlinkClick r:id="rId8"/>
                        </a:rPr>
                        <a:t>/11163-Your-Medicare-Benefits.pdf</a:t>
                      </a:r>
                      <a:r>
                        <a:rPr lang="es-US" sz="1500" b="0" dirty="0"/>
                        <a:t> </a:t>
                      </a:r>
                    </a:p>
                  </a:txBody>
                  <a:tcPr/>
                </a:tc>
                <a:extLst>
                  <a:ext uri="{0D108BD9-81ED-4DB2-BD59-A6C34878D82A}">
                    <a16:rowId xmlns:a16="http://schemas.microsoft.com/office/drawing/2014/main" val="10006"/>
                  </a:ext>
                </a:extLst>
              </a:tr>
              <a:tr h="602352">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a:t>"Comprensión de los períodos de inscripción de Medicare Advantage y los planes de medicamentos 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500" b="0" dirty="0">
                          <a:hlinkClick r:id="rId9"/>
                        </a:rPr>
                        <a:t>Medicare.gov/Pubs/</a:t>
                      </a:r>
                      <a:r>
                        <a:rPr lang="es-US" sz="1500" b="0" dirty="0" err="1">
                          <a:hlinkClick r:id="rId9"/>
                        </a:rPr>
                        <a:t>pdf</a:t>
                      </a:r>
                      <a:r>
                        <a:rPr lang="es-US" sz="1500" b="0" dirty="0">
                          <a:hlinkClick r:id="rId9"/>
                        </a:rPr>
                        <a:t>/11219-Understanding-Medicare-Part-C-D.pdf</a:t>
                      </a:r>
                    </a:p>
                  </a:txBody>
                  <a:tcPr/>
                </a:tc>
                <a:extLst>
                  <a:ext uri="{0D108BD9-81ED-4DB2-BD59-A6C34878D82A}">
                    <a16:rowId xmlns:a16="http://schemas.microsoft.com/office/drawing/2014/main" val="2957608398"/>
                  </a:ext>
                </a:extLst>
              </a:tr>
            </a:tbl>
          </a:graphicData>
        </a:graphic>
      </p:graphicFrame>
      <p:sp>
        <p:nvSpPr>
          <p:cNvPr id="2" name="Title 1"/>
          <p:cNvSpPr>
            <a:spLocks noGrp="1"/>
          </p:cNvSpPr>
          <p:nvPr>
            <p:ph type="title"/>
          </p:nvPr>
        </p:nvSpPr>
        <p:spPr/>
        <p:txBody>
          <a:bodyPr/>
          <a:lstStyle/>
          <a:p>
            <a:r>
              <a:rPr lang="es-US" dirty="0"/>
              <a:t>Guía de Recursos de Cobertura de Medicamentos </a:t>
            </a:r>
            <a:br>
              <a:rPr lang="es-US" dirty="0"/>
            </a:br>
            <a:r>
              <a:rPr lang="es-US" dirty="0"/>
              <a:t>de Medicare: Productos de Medicare</a:t>
            </a:r>
          </a:p>
        </p:txBody>
      </p:sp>
    </p:spTree>
    <p:extLst>
      <p:ext uri="{BB962C8B-B14F-4D97-AF65-F5344CB8AC3E}">
        <p14:creationId xmlns:p14="http://schemas.microsoft.com/office/powerpoint/2010/main" val="27388490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Content Placeholder 6" descr="Una continuación de los productos de Medicare disponibles" title="Guía de Recursos de Cobertura para Medicamentos Recetados de Medicare: Productos de Medicare (continuación)"/>
          <p:cNvGraphicFramePr>
            <a:graphicFrameLocks/>
          </p:cNvGraphicFramePr>
          <p:nvPr>
            <p:extLst>
              <p:ext uri="{D42A27DB-BD31-4B8C-83A1-F6EECF244321}">
                <p14:modId xmlns:p14="http://schemas.microsoft.com/office/powerpoint/2010/main" val="4052432238"/>
              </p:ext>
            </p:extLst>
          </p:nvPr>
        </p:nvGraphicFramePr>
        <p:xfrm>
          <a:off x="1866141" y="1068394"/>
          <a:ext cx="9604369" cy="4996740"/>
        </p:xfrm>
        <a:graphic>
          <a:graphicData uri="http://schemas.openxmlformats.org/drawingml/2006/table">
            <a:tbl>
              <a:tblPr firstRow="1" bandRow="1">
                <a:tableStyleId>{BDBED569-4797-4DF1-A0F4-6AAB3CD982D8}</a:tableStyleId>
              </a:tblPr>
              <a:tblGrid>
                <a:gridCol w="5390931">
                  <a:extLst>
                    <a:ext uri="{9D8B030D-6E8A-4147-A177-3AD203B41FA5}">
                      <a16:colId xmlns:a16="http://schemas.microsoft.com/office/drawing/2014/main" val="20000"/>
                    </a:ext>
                  </a:extLst>
                </a:gridCol>
                <a:gridCol w="4213438">
                  <a:extLst>
                    <a:ext uri="{9D8B030D-6E8A-4147-A177-3AD203B41FA5}">
                      <a16:colId xmlns:a16="http://schemas.microsoft.com/office/drawing/2014/main" val="20001"/>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chemeClr val="dk1"/>
                          </a:solidFill>
                          <a:latin typeface="+mn-lt"/>
                          <a:ea typeface="+mn-ea"/>
                          <a:cs typeface="+mn-cs"/>
                        </a:rPr>
                        <a:t>“4 Maneras de Ayudar a Bajar sus Costos de Medicamentos Recetados de Medicare”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s-US" sz="1600" b="0">
                          <a:hlinkClick r:id="rId3"/>
                        </a:rPr>
                        <a:t>Medicare.gov/Pubs/pdf/11417-4-Ways-Lower-Prescription-Costs.pdf</a:t>
                      </a:r>
                      <a:r>
                        <a:rPr lang="es-US" sz="1600" b="0"/>
                        <a:t> </a:t>
                      </a:r>
                    </a:p>
                  </a:txBody>
                  <a:tcPr/>
                </a:tc>
                <a:extLst>
                  <a:ext uri="{0D108BD9-81ED-4DB2-BD59-A6C34878D82A}">
                    <a16:rowId xmlns:a16="http://schemas.microsoft.com/office/drawing/2014/main" val="10000"/>
                  </a:ext>
                </a:extLst>
              </a:tr>
              <a:tr h="981178">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chemeClr val="dk1"/>
                          </a:solidFill>
                          <a:latin typeface="+mn-lt"/>
                          <a:ea typeface="+mn-ea"/>
                          <a:cs typeface="+mn-cs"/>
                        </a:rPr>
                        <a:t>“Cómo los Planes de Medicamentos de Medicare Usan las Farmacias, los Formularios y las Reglas de Cobertura Comunes”</a:t>
                      </a:r>
                    </a:p>
                  </a:txBody>
                  <a:tcPr/>
                </a:tc>
                <a:tc>
                  <a:txBody>
                    <a:bodyPr/>
                    <a:lstStyle/>
                    <a:p>
                      <a:pPr marL="0" indent="0">
                        <a:spcBef>
                          <a:spcPts val="600"/>
                        </a:spcBef>
                        <a:buFont typeface="Wingdings" panose="05000000000000000000" pitchFamily="2" charset="2"/>
                        <a:buNone/>
                      </a:pPr>
                      <a:r>
                        <a:rPr lang="es-US" sz="1600" b="0">
                          <a:hlinkClick r:id="rId4"/>
                        </a:rPr>
                        <a:t>Medicare.gov/pubs/pdf/11136-Pharmacies-Formularies-Coverage-Rules.pdf</a:t>
                      </a:r>
                      <a:r>
                        <a:rPr lang="es-US" sz="1600" b="0"/>
                        <a:t> </a:t>
                      </a:r>
                    </a:p>
                  </a:txBody>
                  <a:tcPr/>
                </a:tc>
                <a:extLst>
                  <a:ext uri="{0D108BD9-81ED-4DB2-BD59-A6C34878D82A}">
                    <a16:rowId xmlns:a16="http://schemas.microsoft.com/office/drawing/2014/main" val="10001"/>
                  </a:ext>
                </a:extLst>
              </a:tr>
              <a:tr h="981178">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noProof="0" dirty="0">
                          <a:solidFill>
                            <a:schemeClr val="tx1"/>
                          </a:solidFill>
                          <a:latin typeface="+mn-lt"/>
                          <a:ea typeface="+mn-ea"/>
                          <a:cs typeface="+mn-cs"/>
                        </a:rPr>
                        <a:t>“Cobertura de Medicamentos Conforme a la Parte A, Parte B, Parte C y Parte D de Medicare”</a:t>
                      </a:r>
                    </a:p>
                  </a:txBody>
                  <a:tcPr/>
                </a:tc>
                <a:tc>
                  <a:txBody>
                    <a:bodyPr/>
                    <a:lstStyle/>
                    <a:p>
                      <a:pPr marL="0" indent="0">
                        <a:spcBef>
                          <a:spcPts val="600"/>
                        </a:spcBef>
                        <a:buFont typeface="Wingdings" panose="05000000000000000000" pitchFamily="2" charset="2"/>
                        <a:buNone/>
                      </a:pPr>
                      <a:r>
                        <a:rPr lang="es-US" sz="1600" b="0">
                          <a:hlinkClick r:id="rId5"/>
                        </a:rPr>
                        <a:t>CMS.gov/outreach-and-education/outreach/partnerships/downloads/11315-p.pdf</a:t>
                      </a:r>
                      <a:r>
                        <a:rPr lang="es-US" sz="1600" b="0"/>
                        <a:t> </a:t>
                      </a:r>
                    </a:p>
                  </a:txBody>
                  <a:tcPr/>
                </a:tc>
                <a:extLst>
                  <a:ext uri="{0D108BD9-81ED-4DB2-BD59-A6C34878D82A}">
                    <a16:rowId xmlns:a16="http://schemas.microsoft.com/office/drawing/2014/main" val="10002"/>
                  </a:ext>
                </a:extLst>
              </a:tr>
              <a:tr h="981178">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a:solidFill>
                            <a:schemeClr val="tx1"/>
                          </a:solidFill>
                          <a:latin typeface="+mn-lt"/>
                          <a:ea typeface="+mn-ea"/>
                          <a:cs typeface="+mn-cs"/>
                        </a:rPr>
                        <a:t>"Manejo de Quejas de la Parte D de Medicare" </a:t>
                      </a:r>
                    </a:p>
                  </a:txBody>
                  <a:tcPr/>
                </a:tc>
                <a:tc>
                  <a:txBody>
                    <a:bodyPr/>
                    <a:lstStyle/>
                    <a:p>
                      <a:pPr marL="0" indent="0">
                        <a:spcBef>
                          <a:spcPts val="600"/>
                        </a:spcBef>
                        <a:buFont typeface="Wingdings" panose="05000000000000000000" pitchFamily="2" charset="2"/>
                        <a:buNone/>
                      </a:pPr>
                      <a:r>
                        <a:rPr lang="es-US" sz="1600" b="0">
                          <a:hlinkClick r:id="rId6"/>
                        </a:rPr>
                        <a:t>CMS.gov/Outreach-and-Education/Outreach/Partnerships/Downloads/11259-P.pdf</a:t>
                      </a:r>
                      <a:r>
                        <a:rPr lang="es-US" sz="1600" b="0"/>
                        <a:t> </a:t>
                      </a:r>
                    </a:p>
                  </a:txBody>
                  <a:tcPr/>
                </a:tc>
                <a:extLst>
                  <a:ext uri="{0D108BD9-81ED-4DB2-BD59-A6C34878D82A}">
                    <a16:rowId xmlns:a16="http://schemas.microsoft.com/office/drawing/2014/main" val="10003"/>
                  </a:ext>
                </a:extLst>
              </a:tr>
              <a:tr h="1362747">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600" b="0" u="none" dirty="0">
                          <a:solidFill>
                            <a:schemeClr val="tx1"/>
                          </a:solidFill>
                          <a:latin typeface="+mn-lt"/>
                          <a:ea typeface="+mn-ea"/>
                          <a:cs typeface="+mn-cs"/>
                        </a:rPr>
                        <a:t>“Cómo Trabaja la Cobertura Medicare para Jubilados con la Cobertura Medicare para Medicamentos Recetados” </a:t>
                      </a:r>
                    </a:p>
                  </a:txBody>
                  <a:tcPr/>
                </a:tc>
                <a:tc>
                  <a:txBody>
                    <a:bodyPr/>
                    <a:lstStyle/>
                    <a:p>
                      <a:pPr marL="0" indent="0">
                        <a:spcBef>
                          <a:spcPts val="600"/>
                        </a:spcBef>
                        <a:buFont typeface="Wingdings" panose="05000000000000000000" pitchFamily="2" charset="2"/>
                        <a:buNone/>
                      </a:pPr>
                      <a:r>
                        <a:rPr lang="es-US" sz="1600" b="0" dirty="0">
                          <a:hlinkClick r:id="rId7"/>
                        </a:rPr>
                        <a:t>CMS.gov/</a:t>
                      </a:r>
                      <a:r>
                        <a:rPr lang="es-US" sz="1600" b="0" dirty="0" err="1">
                          <a:hlinkClick r:id="rId7"/>
                        </a:rPr>
                        <a:t>Outreach</a:t>
                      </a:r>
                      <a:r>
                        <a:rPr lang="es-US" sz="1600" b="0" dirty="0">
                          <a:hlinkClick r:id="rId7"/>
                        </a:rPr>
                        <a:t>-and-</a:t>
                      </a:r>
                      <a:r>
                        <a:rPr lang="es-US" sz="1600" b="0" dirty="0" err="1">
                          <a:hlinkClick r:id="rId7"/>
                        </a:rPr>
                        <a:t>Education</a:t>
                      </a:r>
                      <a:r>
                        <a:rPr lang="es-US" sz="1600" b="0" dirty="0">
                          <a:hlinkClick r:id="rId7"/>
                        </a:rPr>
                        <a:t>/</a:t>
                      </a:r>
                      <a:r>
                        <a:rPr lang="es-US" sz="1600" b="0" dirty="0" err="1">
                          <a:hlinkClick r:id="rId7"/>
                        </a:rPr>
                        <a:t>Outreach</a:t>
                      </a:r>
                      <a:r>
                        <a:rPr lang="es-US" sz="1600" b="0" dirty="0">
                          <a:hlinkClick r:id="rId7"/>
                        </a:rPr>
                        <a:t>/</a:t>
                      </a:r>
                      <a:r>
                        <a:rPr lang="es-US" sz="1600" b="0" dirty="0" err="1">
                          <a:hlinkClick r:id="rId7"/>
                        </a:rPr>
                        <a:t>Partnerships</a:t>
                      </a:r>
                      <a:r>
                        <a:rPr lang="es-US" sz="1600" b="0" dirty="0">
                          <a:hlinkClick r:id="rId7"/>
                        </a:rPr>
                        <a:t>/</a:t>
                      </a:r>
                      <a:r>
                        <a:rPr lang="es-US" sz="1600" b="0" dirty="0" err="1">
                          <a:hlinkClick r:id="rId7"/>
                        </a:rPr>
                        <a:t>Downloads</a:t>
                      </a:r>
                      <a:r>
                        <a:rPr lang="es-US" sz="1600" b="0" dirty="0">
                          <a:hlinkClick r:id="rId7"/>
                        </a:rPr>
                        <a:t>/11403-P.pdf</a:t>
                      </a:r>
                    </a:p>
                    <a:p>
                      <a:pPr marL="0" indent="0" algn="l" rtl="0">
                        <a:spcBef>
                          <a:spcPts val="600"/>
                        </a:spcBef>
                        <a:buFont typeface="Wingdings" panose="05000000000000000000" pitchFamily="2" charset="2"/>
                        <a:buNone/>
                      </a:pPr>
                      <a:endParaRPr lang="en-US" sz="1600" b="0" dirty="0"/>
                    </a:p>
                  </a:txBody>
                  <a:tcP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p:txBody>
          <a:bodyPr>
            <a:normAutofit fontScale="90000"/>
          </a:bodyPr>
          <a:lstStyle/>
          <a:p>
            <a:r>
              <a:rPr lang="es-US"/>
              <a:t>Guía de Recursos de Cobertura de Medicamentos de Medicare: Productos de Medicare (continuación)</a:t>
            </a:r>
          </a:p>
        </p:txBody>
      </p:sp>
    </p:spTree>
    <p:extLst>
      <p:ext uri="{BB962C8B-B14F-4D97-AF65-F5344CB8AC3E}">
        <p14:creationId xmlns:p14="http://schemas.microsoft.com/office/powerpoint/2010/main" val="3893330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8" name="TextBox 7"/>
          <p:cNvSpPr txBox="1"/>
          <p:nvPr/>
        </p:nvSpPr>
        <p:spPr>
          <a:xfrm>
            <a:off x="1961948" y="3534356"/>
            <a:ext cx="9381241" cy="1354217"/>
          </a:xfrm>
          <a:prstGeom prst="rect">
            <a:avLst/>
          </a:prstGeom>
          <a:noFill/>
        </p:spPr>
        <p:txBody>
          <a:bodyPr wrap="square" rtlCol="0">
            <a:spAutoFit/>
          </a:bodyPr>
          <a:lstStyle/>
          <a:p>
            <a:pPr>
              <a:spcBef>
                <a:spcPts val="600"/>
              </a:spcBef>
            </a:pPr>
            <a:r>
              <a:rPr lang="es-US" b="1">
                <a:ea typeface="Calibri"/>
                <a:cs typeface="Times New Roman"/>
              </a:rPr>
              <a:t>Para acceder a otros productos útiles:</a:t>
            </a:r>
          </a:p>
          <a:p>
            <a:pPr marL="171450" marR="0" indent="-171450">
              <a:spcBef>
                <a:spcPts val="600"/>
              </a:spcBef>
              <a:buFont typeface="Arial" panose="020B0604020202020204" pitchFamily="34" charset="0"/>
              <a:buChar char="•"/>
            </a:pPr>
            <a:r>
              <a:rPr lang="es-US"/>
              <a:t>Consulte documentos o descárguelos en </a:t>
            </a:r>
            <a:r>
              <a:rPr lang="es-US">
                <a:ea typeface="Calibri"/>
                <a:cs typeface="Times New Roman"/>
                <a:hlinkClick r:id="rId3"/>
              </a:rPr>
              <a:t>Medicare.gov/Publications</a:t>
            </a:r>
            <a:r>
              <a:rPr lang="es-US"/>
              <a:t>. </a:t>
            </a:r>
          </a:p>
          <a:p>
            <a:pPr marL="171450" marR="0" indent="-171450">
              <a:spcBef>
                <a:spcPts val="600"/>
              </a:spcBef>
              <a:buFont typeface="Arial" panose="020B0604020202020204" pitchFamily="34" charset="0"/>
              <a:buChar char="•"/>
            </a:pPr>
            <a:r>
              <a:rPr lang="es-US"/>
              <a:t>Solicite varias copias (solo socios) en </a:t>
            </a:r>
            <a:r>
              <a:rPr lang="es-US">
                <a:ea typeface="Calibri"/>
                <a:cs typeface="Times New Roman"/>
                <a:hlinkClick r:id="rId4"/>
              </a:rPr>
              <a:t>Productordering.cms.hhs.gov</a:t>
            </a:r>
            <a:r>
              <a:rPr lang="es-US"/>
              <a:t>. Debe inscribir a su organización.</a:t>
            </a:r>
          </a:p>
        </p:txBody>
      </p:sp>
      <p:graphicFrame>
        <p:nvGraphicFramePr>
          <p:cNvPr id="7" name="Content Placeholder 6" descr="Una continuación de los productos de Medicare junto con una dirección web para acceder a otros productos útiles." title="Guía de Recursos de Cobertura para Medicamentos Recetados de Medicare: Pedidos de Medicamentos de Medicare"/>
          <p:cNvGraphicFramePr>
            <a:graphicFrameLocks/>
          </p:cNvGraphicFramePr>
          <p:nvPr>
            <p:extLst>
              <p:ext uri="{D42A27DB-BD31-4B8C-83A1-F6EECF244321}">
                <p14:modId xmlns:p14="http://schemas.microsoft.com/office/powerpoint/2010/main" val="1392480615"/>
              </p:ext>
            </p:extLst>
          </p:nvPr>
        </p:nvGraphicFramePr>
        <p:xfrm>
          <a:off x="1961948" y="1247508"/>
          <a:ext cx="9381241" cy="1912380"/>
        </p:xfrm>
        <a:graphic>
          <a:graphicData uri="http://schemas.openxmlformats.org/drawingml/2006/table">
            <a:tbl>
              <a:tblPr firstRow="1" bandRow="1">
                <a:tableStyleId>{BDBED569-4797-4DF1-A0F4-6AAB3CD982D8}</a:tableStyleId>
              </a:tblPr>
              <a:tblGrid>
                <a:gridCol w="5265689">
                  <a:extLst>
                    <a:ext uri="{9D8B030D-6E8A-4147-A177-3AD203B41FA5}">
                      <a16:colId xmlns:a16="http://schemas.microsoft.com/office/drawing/2014/main" val="20000"/>
                    </a:ext>
                  </a:extLst>
                </a:gridCol>
                <a:gridCol w="4115552">
                  <a:extLst>
                    <a:ext uri="{9D8B030D-6E8A-4147-A177-3AD203B41FA5}">
                      <a16:colId xmlns:a16="http://schemas.microsoft.com/office/drawing/2014/main" val="20001"/>
                    </a:ext>
                  </a:extLst>
                </a:gridCol>
              </a:tblGrid>
              <a:tr h="95619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u="none">
                          <a:solidFill>
                            <a:schemeClr val="tx1"/>
                          </a:solidFill>
                          <a:latin typeface="+mn-lt"/>
                          <a:ea typeface="+mn-ea"/>
                          <a:cs typeface="+mn-cs"/>
                        </a:rPr>
                        <a:t>“LI NET para Personas en el Mostrador de la Farmacia”</a:t>
                      </a:r>
                    </a:p>
                  </a:txBody>
                  <a:tcPr/>
                </a:tc>
                <a:tc>
                  <a:txBody>
                    <a:bodyPr/>
                    <a:lstStyle/>
                    <a:p>
                      <a:pPr marL="0" indent="0">
                        <a:spcBef>
                          <a:spcPts val="600"/>
                        </a:spcBef>
                        <a:buFont typeface="Wingdings" panose="05000000000000000000" pitchFamily="2" charset="2"/>
                        <a:buNone/>
                      </a:pPr>
                      <a:r>
                        <a:rPr lang="es-US" sz="1800" b="0">
                          <a:hlinkClick r:id="rId5"/>
                        </a:rPr>
                        <a:t>CMS.gov/files/document/11328-p-limited-income-net-people-pharmacy-counter.pdf</a:t>
                      </a:r>
                    </a:p>
                  </a:txBody>
                  <a:tcPr/>
                </a:tc>
                <a:extLst>
                  <a:ext uri="{0D108BD9-81ED-4DB2-BD59-A6C34878D82A}">
                    <a16:rowId xmlns:a16="http://schemas.microsoft.com/office/drawing/2014/main" val="10000"/>
                  </a:ext>
                </a:extLst>
              </a:tr>
              <a:tr h="956190">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s-US" sz="1800" b="0" u="none" dirty="0">
                          <a:solidFill>
                            <a:schemeClr val="tx1"/>
                          </a:solidFill>
                          <a:latin typeface="+mn-lt"/>
                          <a:ea typeface="+mn-ea"/>
                          <a:cs typeface="+mn-cs"/>
                        </a:rPr>
                        <a:t>"LI NET para Personas con Elegibilidad Retroactiva </a:t>
                      </a:r>
                      <a:br>
                        <a:rPr lang="es-US" sz="1800" b="0" u="none" dirty="0">
                          <a:solidFill>
                            <a:schemeClr val="tx1"/>
                          </a:solidFill>
                          <a:latin typeface="+mn-lt"/>
                          <a:ea typeface="+mn-ea"/>
                          <a:cs typeface="+mn-cs"/>
                        </a:rPr>
                      </a:br>
                      <a:r>
                        <a:rPr lang="es-US" sz="1800" b="0" u="none" dirty="0">
                          <a:solidFill>
                            <a:schemeClr val="tx1"/>
                          </a:solidFill>
                          <a:latin typeface="+mn-lt"/>
                          <a:ea typeface="+mn-ea"/>
                          <a:cs typeface="+mn-cs"/>
                        </a:rPr>
                        <a:t>de Medicaid y SSI"</a:t>
                      </a:r>
                    </a:p>
                  </a:txBody>
                  <a:tcPr/>
                </a:tc>
                <a:tc>
                  <a:txBody>
                    <a:bodyPr/>
                    <a:lstStyle/>
                    <a:p>
                      <a:pPr marL="0" indent="0">
                        <a:spcBef>
                          <a:spcPts val="600"/>
                        </a:spcBef>
                        <a:buFont typeface="Wingdings" panose="05000000000000000000" pitchFamily="2" charset="2"/>
                        <a:buNone/>
                      </a:pPr>
                      <a:r>
                        <a:rPr lang="es-US" sz="1800" b="0" dirty="0">
                          <a:hlinkClick r:id="rId6"/>
                        </a:rPr>
                        <a:t>CMS.gov/</a:t>
                      </a:r>
                      <a:r>
                        <a:rPr lang="es-US" sz="1800" b="0" dirty="0" err="1">
                          <a:hlinkClick r:id="rId6"/>
                        </a:rPr>
                        <a:t>Outreach</a:t>
                      </a:r>
                      <a:r>
                        <a:rPr lang="es-US" sz="1800" b="0" dirty="0">
                          <a:hlinkClick r:id="rId6"/>
                        </a:rPr>
                        <a:t>-and-</a:t>
                      </a:r>
                      <a:r>
                        <a:rPr lang="es-US" sz="1800" b="0" dirty="0" err="1">
                          <a:hlinkClick r:id="rId6"/>
                        </a:rPr>
                        <a:t>Education</a:t>
                      </a:r>
                      <a:r>
                        <a:rPr lang="es-US" sz="1800" b="0" dirty="0">
                          <a:hlinkClick r:id="rId6"/>
                        </a:rPr>
                        <a:t>/</a:t>
                      </a:r>
                      <a:r>
                        <a:rPr lang="es-US" sz="1800" b="0" dirty="0" err="1">
                          <a:hlinkClick r:id="rId6"/>
                        </a:rPr>
                        <a:t>Outreach</a:t>
                      </a:r>
                      <a:r>
                        <a:rPr lang="es-US" sz="1800" b="0" dirty="0">
                          <a:hlinkClick r:id="rId6"/>
                        </a:rPr>
                        <a:t>/</a:t>
                      </a:r>
                      <a:r>
                        <a:rPr lang="es-US" sz="1800" b="0" dirty="0" err="1">
                          <a:hlinkClick r:id="rId6"/>
                        </a:rPr>
                        <a:t>Partnerships</a:t>
                      </a:r>
                      <a:r>
                        <a:rPr lang="es-US" sz="1800" b="0" dirty="0">
                          <a:hlinkClick r:id="rId6"/>
                        </a:rPr>
                        <a:t>/</a:t>
                      </a:r>
                      <a:r>
                        <a:rPr lang="es-US" sz="1800" b="0" dirty="0" err="1">
                          <a:hlinkClick r:id="rId6"/>
                        </a:rPr>
                        <a:t>Downloads</a:t>
                      </a:r>
                      <a:r>
                        <a:rPr lang="es-US" sz="1800" b="0" dirty="0">
                          <a:hlinkClick r:id="rId6"/>
                        </a:rPr>
                        <a:t>/11401-P.pdf</a:t>
                      </a:r>
                      <a:r>
                        <a:rPr lang="es-US" sz="1800" b="0" dirty="0"/>
                        <a:t> </a:t>
                      </a:r>
                    </a:p>
                  </a:txBody>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normAutofit/>
          </a:bodyPr>
          <a:lstStyle/>
          <a:p>
            <a:r>
              <a:rPr lang="es-US"/>
              <a:t>Guía de Recursos de Cobertura de Medicamentos de Medicare: Pedido de Productos de Medicare </a:t>
            </a:r>
          </a:p>
        </p:txBody>
      </p:sp>
    </p:spTree>
    <p:extLst>
      <p:ext uri="{BB962C8B-B14F-4D97-AF65-F5344CB8AC3E}">
        <p14:creationId xmlns:p14="http://schemas.microsoft.com/office/powerpoint/2010/main" val="17964005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Content Placeholder 2" descr="Esta tabla explica diferentes períodos de inscripción para la Parte C y Parte D. La tabla tiene 4 columnas con títulos. Período de elección, A partir de, Inicio de la cobertura y Notas. Hay 3 filas. Cada fila incluye información de los títulos de las columnas. Fila 1: Período de elección anual que tiene lugar desde el 15 de octubre hasta el 7 de diciembre cada año. La cobertura comienza el 1 de enero. El plan comienza a comercializarse el 1 de octubre de cada año. Fila 2: Períodos de inscripción especial no renovable (SEP) que tiene lugar desde el 8 de diciembre hasta finales de febrero cada año. La cobertura comienza el primer día del mes después de realizar la solicitud. Si no se realiza una elección para la inscripción antes del 31 de diciembre, la persona estará en Medicare Original a partir del 1 de enero y perderá la cobertura de la Parte D. Fila 3: Período de baja de Medicare Advantage, que tiene lugar desde el 1 de enero hasta el 14 de febrero cada año. La cobertura comienza el primer día del mes después de realizar la solicitud. Las personas deben abandonar Medicare Advantage y trasladarse a Medicare Original. Existe un SEP de coordinación para que la persona se inscriba en un plan independiente de la Parte D." title="Períodos de elecciones y fechas vigentes anuales de la Parte C y Parte D"/>
          <p:cNvGraphicFramePr>
            <a:graphicFrameLocks noGrp="1"/>
          </p:cNvGraphicFramePr>
          <p:nvPr>
            <p:ph idx="1"/>
            <p:extLst>
              <p:ext uri="{D42A27DB-BD31-4B8C-83A1-F6EECF244321}">
                <p14:modId xmlns:p14="http://schemas.microsoft.com/office/powerpoint/2010/main" val="1715357878"/>
              </p:ext>
            </p:extLst>
          </p:nvPr>
        </p:nvGraphicFramePr>
        <p:xfrm>
          <a:off x="1866141" y="980951"/>
          <a:ext cx="9558071" cy="5386917"/>
        </p:xfrm>
        <a:graphic>
          <a:graphicData uri="http://schemas.openxmlformats.org/drawingml/2006/table">
            <a:tbl>
              <a:tblPr firstRow="1" bandRow="1">
                <a:tableStyleId>{5C22544A-7EE6-4342-B048-85BDC9FD1C3A}</a:tableStyleId>
              </a:tblPr>
              <a:tblGrid>
                <a:gridCol w="2389518">
                  <a:extLst>
                    <a:ext uri="{9D8B030D-6E8A-4147-A177-3AD203B41FA5}">
                      <a16:colId xmlns:a16="http://schemas.microsoft.com/office/drawing/2014/main" val="20000"/>
                    </a:ext>
                  </a:extLst>
                </a:gridCol>
                <a:gridCol w="2035516">
                  <a:extLst>
                    <a:ext uri="{9D8B030D-6E8A-4147-A177-3AD203B41FA5}">
                      <a16:colId xmlns:a16="http://schemas.microsoft.com/office/drawing/2014/main" val="20001"/>
                    </a:ext>
                  </a:extLst>
                </a:gridCol>
                <a:gridCol w="1803107">
                  <a:extLst>
                    <a:ext uri="{9D8B030D-6E8A-4147-A177-3AD203B41FA5}">
                      <a16:colId xmlns:a16="http://schemas.microsoft.com/office/drawing/2014/main" val="20002"/>
                    </a:ext>
                  </a:extLst>
                </a:gridCol>
                <a:gridCol w="3329930">
                  <a:extLst>
                    <a:ext uri="{9D8B030D-6E8A-4147-A177-3AD203B41FA5}">
                      <a16:colId xmlns:a16="http://schemas.microsoft.com/office/drawing/2014/main" val="20003"/>
                    </a:ext>
                  </a:extLst>
                </a:gridCol>
              </a:tblGrid>
              <a:tr h="474153">
                <a:tc>
                  <a:txBody>
                    <a:bodyPr/>
                    <a:lstStyle/>
                    <a:p>
                      <a:pPr algn="ctr"/>
                      <a:r>
                        <a:rPr lang="es-US" sz="1950"/>
                        <a:t>Períodos de Inscripción</a:t>
                      </a:r>
                    </a:p>
                  </a:txBody>
                  <a:tcPr marL="82296" marR="82296"/>
                </a:tc>
                <a:tc>
                  <a:txBody>
                    <a:bodyPr/>
                    <a:lstStyle/>
                    <a:p>
                      <a:pPr algn="ctr"/>
                      <a:r>
                        <a:rPr lang="es-US" sz="1950"/>
                        <a:t>Ocurren Desde</a:t>
                      </a:r>
                    </a:p>
                  </a:txBody>
                  <a:tcPr marL="82296" marR="82296"/>
                </a:tc>
                <a:tc>
                  <a:txBody>
                    <a:bodyPr/>
                    <a:lstStyle/>
                    <a:p>
                      <a:pPr algn="ctr"/>
                      <a:r>
                        <a:rPr lang="es-US" sz="1950"/>
                        <a:t>Cobertura Empieza</a:t>
                      </a:r>
                    </a:p>
                  </a:txBody>
                  <a:tcPr marL="82296" marR="82296"/>
                </a:tc>
                <a:tc>
                  <a:txBody>
                    <a:bodyPr/>
                    <a:lstStyle/>
                    <a:p>
                      <a:pPr algn="ctr"/>
                      <a:r>
                        <a:rPr lang="es-US" sz="1950"/>
                        <a:t>Notas</a:t>
                      </a:r>
                    </a:p>
                  </a:txBody>
                  <a:tcPr marL="82296" marR="82296"/>
                </a:tc>
                <a:extLst>
                  <a:ext uri="{0D108BD9-81ED-4DB2-BD59-A6C34878D82A}">
                    <a16:rowId xmlns:a16="http://schemas.microsoft.com/office/drawing/2014/main" val="10000"/>
                  </a:ext>
                </a:extLst>
              </a:tr>
              <a:tr h="632037">
                <a:tc>
                  <a:txBody>
                    <a:bodyPr/>
                    <a:lstStyle/>
                    <a:p>
                      <a:r>
                        <a:rPr lang="es-US" sz="1700" dirty="0"/>
                        <a:t>Período de Inscripción Abierta </a:t>
                      </a:r>
                      <a:r>
                        <a:rPr lang="es-US" sz="1700" baseline="0" dirty="0"/>
                        <a:t>(OEP)</a:t>
                      </a:r>
                    </a:p>
                  </a:txBody>
                  <a:tcPr marL="82296" marR="82296"/>
                </a:tc>
                <a:tc>
                  <a:txBody>
                    <a:bodyPr/>
                    <a:lstStyle/>
                    <a:p>
                      <a:r>
                        <a:rPr lang="es-US" sz="1700" baseline="0" dirty="0"/>
                        <a:t>15 de octubre al 7</a:t>
                      </a:r>
                      <a:r>
                        <a:rPr lang="es-US" sz="1700" dirty="0"/>
                        <a:t> de diciembre</a:t>
                      </a:r>
                    </a:p>
                  </a:txBody>
                  <a:tcPr marL="82296" marR="82296"/>
                </a:tc>
                <a:tc>
                  <a:txBody>
                    <a:bodyPr/>
                    <a:lstStyle/>
                    <a:p>
                      <a:r>
                        <a:rPr lang="es-US" sz="1700"/>
                        <a:t>1 de enero</a:t>
                      </a:r>
                    </a:p>
                  </a:txBody>
                  <a:tcPr marL="82296" marR="82296"/>
                </a:tc>
                <a:tc>
                  <a:txBody>
                    <a:bodyPr/>
                    <a:lstStyle/>
                    <a:p>
                      <a:r>
                        <a:rPr lang="es-US" sz="1700"/>
                        <a:t>El plan de comercialización comienza el 1 de octubre</a:t>
                      </a:r>
                    </a:p>
                  </a:txBody>
                  <a:tcPr marL="82296" marR="82296"/>
                </a:tc>
                <a:extLst>
                  <a:ext uri="{0D108BD9-81ED-4DB2-BD59-A6C34878D82A}">
                    <a16:rowId xmlns:a16="http://schemas.microsoft.com/office/drawing/2014/main" val="10001"/>
                  </a:ext>
                </a:extLst>
              </a:tr>
              <a:tr h="1181635">
                <a:tc>
                  <a:txBody>
                    <a:bodyPr/>
                    <a:lstStyle/>
                    <a:p>
                      <a:r>
                        <a:rPr lang="es-US" sz="1700" baseline="0"/>
                        <a:t>Período de Inscripción Especial</a:t>
                      </a:r>
                      <a:r>
                        <a:rPr lang="es-US" sz="1700"/>
                        <a:t> </a:t>
                      </a:r>
                      <a:r>
                        <a:rPr lang="es-US" sz="1700" baseline="0"/>
                        <a:t>(SEP) de No Renovación</a:t>
                      </a:r>
                    </a:p>
                  </a:txBody>
                  <a:tcPr marL="82296" marR="82296"/>
                </a:tc>
                <a:tc>
                  <a:txBody>
                    <a:bodyPr/>
                    <a:lstStyle/>
                    <a:p>
                      <a:r>
                        <a:rPr lang="es-US" sz="1700" dirty="0"/>
                        <a:t>8 de diciembre al final de febrero</a:t>
                      </a:r>
                    </a:p>
                  </a:txBody>
                  <a:tcPr marL="82296" marR="82296"/>
                </a:tc>
                <a:tc>
                  <a:txBody>
                    <a:bodyPr/>
                    <a:lstStyle/>
                    <a:p>
                      <a:r>
                        <a:rPr lang="es-US" sz="1700" dirty="0"/>
                        <a:t>1º del mes posterior a la solicitud.</a:t>
                      </a:r>
                    </a:p>
                  </a:txBody>
                  <a:tcPr marL="82296" marR="82296"/>
                </a:tc>
                <a:tc>
                  <a:txBody>
                    <a:bodyPr/>
                    <a:lstStyle/>
                    <a:p>
                      <a:r>
                        <a:rPr lang="es-US" sz="1700" dirty="0"/>
                        <a:t>Si no se realiza ninguna elección antes del 31 de diciembre, la persona estará en Medicare Original y perderá la cobertura de medicamentos de Medicare.</a:t>
                      </a:r>
                    </a:p>
                  </a:txBody>
                  <a:tcPr marL="82296" marR="82296"/>
                </a:tc>
                <a:extLst>
                  <a:ext uri="{0D108BD9-81ED-4DB2-BD59-A6C34878D82A}">
                    <a16:rowId xmlns:a16="http://schemas.microsoft.com/office/drawing/2014/main" val="10002"/>
                  </a:ext>
                </a:extLst>
              </a:tr>
              <a:tr h="2555630">
                <a:tc>
                  <a:txBody>
                    <a:bodyPr/>
                    <a:lstStyle/>
                    <a:p>
                      <a:r>
                        <a:rPr lang="es-US" sz="1700"/>
                        <a:t>Período de Inscripción Abierta de Medicare Advantage (OEP de MA)</a:t>
                      </a:r>
                    </a:p>
                  </a:txBody>
                  <a:tcPr marL="82296" marR="82296"/>
                </a:tc>
                <a:tc>
                  <a:txBody>
                    <a:bodyPr/>
                    <a:lstStyle/>
                    <a:p>
                      <a:r>
                        <a:rPr lang="es-US" sz="1700"/>
                        <a:t>1 de enero - 31 de marzo, o primeros 3 meses después del derecho </a:t>
                      </a:r>
                      <a:r>
                        <a:rPr lang="es-US" sz="1700" baseline="0"/>
                        <a:t>inicial a Medicare</a:t>
                      </a:r>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700"/>
                        <a:t>1º del mes posterior a la solicitud.</a:t>
                      </a:r>
                    </a:p>
                  </a:txBody>
                  <a:tcPr marL="82296" marR="82296"/>
                </a:tc>
                <a:tc>
                  <a:txBody>
                    <a:bodyPr/>
                    <a:lstStyle/>
                    <a:p>
                      <a:r>
                        <a:rPr lang="es-US" sz="1700" dirty="0">
                          <a:solidFill>
                            <a:schemeClr val="tx1"/>
                          </a:solidFill>
                        </a:rPr>
                        <a:t>Si tiene un </a:t>
                      </a:r>
                      <a:r>
                        <a:rPr lang="es-US" sz="1700" baseline="0" dirty="0">
                          <a:solidFill>
                            <a:schemeClr val="tx1"/>
                          </a:solidFill>
                        </a:rPr>
                        <a:t>plan Medicare </a:t>
                      </a:r>
                      <a:r>
                        <a:rPr lang="es-US" sz="1700" baseline="0" dirty="0" err="1">
                          <a:solidFill>
                            <a:schemeClr val="tx1"/>
                          </a:solidFill>
                        </a:rPr>
                        <a:t>Advantage</a:t>
                      </a:r>
                      <a:r>
                        <a:rPr lang="es-US" sz="1700" baseline="0" dirty="0">
                          <a:solidFill>
                            <a:schemeClr val="tx1"/>
                          </a:solidFill>
                        </a:rPr>
                        <a:t>. </a:t>
                      </a:r>
                      <a:r>
                        <a:rPr lang="es-US" sz="1700" baseline="0" dirty="0"/>
                        <a:t>Puede cambiarse a cualquier plan Medicare </a:t>
                      </a:r>
                      <a:r>
                        <a:rPr lang="es-US" sz="1700" baseline="0" dirty="0" err="1"/>
                        <a:t>Advantage</a:t>
                      </a:r>
                      <a:r>
                        <a:rPr lang="es-US" sz="1700" baseline="0" dirty="0"/>
                        <a:t> (excepto la Cuenta de Ahorros Médicos (MSA)),</a:t>
                      </a:r>
                      <a:r>
                        <a:rPr lang="es-US" sz="1700" dirty="0"/>
                        <a:t> </a:t>
                      </a:r>
                      <a:r>
                        <a:rPr lang="es-US" sz="1700" baseline="0" dirty="0"/>
                        <a:t>o ir a Original Medicare. Si va a Original Medicare, tenga SEP para inscribirse en el plan de la Parte D. Puede agregar o abandonar la Parte D cuando cambie de planes</a:t>
                      </a:r>
                    </a:p>
                  </a:txBody>
                  <a:tcPr marL="82296" marR="82296"/>
                </a:tc>
                <a:extLst>
                  <a:ext uri="{0D108BD9-81ED-4DB2-BD59-A6C34878D82A}">
                    <a16:rowId xmlns:a16="http://schemas.microsoft.com/office/drawing/2014/main" val="10003"/>
                  </a:ext>
                </a:extLst>
              </a:tr>
            </a:tbl>
          </a:graphicData>
        </a:graphic>
      </p:graphicFrame>
      <p:sp>
        <p:nvSpPr>
          <p:cNvPr id="4" name="Title 3"/>
          <p:cNvSpPr>
            <a:spLocks noGrp="1"/>
          </p:cNvSpPr>
          <p:nvPr>
            <p:ph type="title"/>
          </p:nvPr>
        </p:nvSpPr>
        <p:spPr/>
        <p:txBody>
          <a:bodyPr/>
          <a:lstStyle/>
          <a:p>
            <a:r>
              <a:rPr lang="es-US"/>
              <a:t>Apéndice: Períodos de Inscripción</a:t>
            </a:r>
          </a:p>
        </p:txBody>
      </p:sp>
    </p:spTree>
    <p:extLst>
      <p:ext uri="{BB962C8B-B14F-4D97-AF65-F5344CB8AC3E}">
        <p14:creationId xmlns:p14="http://schemas.microsoft.com/office/powerpoint/2010/main" val="2674463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idx="1"/>
          </p:nvPr>
        </p:nvSpPr>
        <p:spPr/>
        <p:txBody>
          <a:bodyPr/>
          <a:lstStyle/>
          <a:p>
            <a:pPr lvl="0" defTabSz="685800">
              <a:lnSpc>
                <a:spcPct val="100000"/>
              </a:lnSpc>
              <a:spcBef>
                <a:spcPts val="600"/>
              </a:spcBef>
            </a:pPr>
            <a:r>
              <a:rPr lang="es-US" dirty="0"/>
              <a:t>La Parte B no cubre medicamentos autoadministrados en un entorno de paciente ambulatorio de hospital </a:t>
            </a:r>
          </a:p>
          <a:p>
            <a:pPr lvl="1" indent="-228600" defTabSz="685800">
              <a:lnSpc>
                <a:spcPct val="100000"/>
              </a:lnSpc>
              <a:spcBef>
                <a:spcPts val="600"/>
              </a:spcBef>
            </a:pPr>
            <a:r>
              <a:rPr lang="es-US" dirty="0"/>
              <a:t>Solo si está directamente relacionado con el motivo de su </a:t>
            </a:r>
            <a:br>
              <a:rPr lang="es-US" dirty="0"/>
            </a:br>
            <a:r>
              <a:rPr lang="es-US" dirty="0"/>
              <a:t>visita ambulatoria </a:t>
            </a:r>
          </a:p>
          <a:p>
            <a:pPr lvl="0" defTabSz="685800">
              <a:lnSpc>
                <a:spcPct val="100000"/>
              </a:lnSpc>
              <a:spcBef>
                <a:spcPts val="600"/>
              </a:spcBef>
            </a:pPr>
            <a:r>
              <a:rPr lang="es-US" dirty="0"/>
              <a:t>Si está inscrito, la cobertura de medicamentos de Medicare puede cubrir los medicamentos </a:t>
            </a:r>
          </a:p>
          <a:p>
            <a:pPr lvl="1" indent="-228600" defTabSz="685800">
              <a:lnSpc>
                <a:spcPct val="100000"/>
              </a:lnSpc>
              <a:spcBef>
                <a:spcPts val="600"/>
              </a:spcBef>
            </a:pPr>
            <a:r>
              <a:rPr lang="es-US" dirty="0"/>
              <a:t>Si no lo internan en el hospital</a:t>
            </a:r>
          </a:p>
          <a:p>
            <a:pPr lvl="1" indent="-228600" defTabSz="685800">
              <a:lnSpc>
                <a:spcPct val="100000"/>
              </a:lnSpc>
              <a:spcBef>
                <a:spcPts val="600"/>
              </a:spcBef>
            </a:pPr>
            <a:r>
              <a:rPr lang="es-US" dirty="0"/>
              <a:t>Es posible que deba pagar y solicitar un reembolso</a:t>
            </a:r>
          </a:p>
          <a:p>
            <a:pPr lvl="1" indent="-228600" defTabSz="685800">
              <a:lnSpc>
                <a:spcPct val="100000"/>
              </a:lnSpc>
              <a:spcBef>
                <a:spcPts val="600"/>
              </a:spcBef>
            </a:pPr>
            <a:r>
              <a:rPr lang="es-US" dirty="0"/>
              <a:t>El medicamento que necesita deber estar incluido en el formulario del plan (lista de medicamentos cubiertos)</a:t>
            </a:r>
          </a:p>
          <a:p>
            <a:pPr marL="228600" lvl="1" indent="0" defTabSz="685800">
              <a:lnSpc>
                <a:spcPct val="100000"/>
              </a:lnSpc>
              <a:spcBef>
                <a:spcPts val="600"/>
              </a:spcBef>
              <a:buNone/>
            </a:pPr>
            <a:endParaRPr lang="en-US" dirty="0"/>
          </a:p>
          <a:p>
            <a:endParaRPr lang="en-US" dirty="0"/>
          </a:p>
        </p:txBody>
      </p:sp>
      <p:sp>
        <p:nvSpPr>
          <p:cNvPr id="4" name="Title 3"/>
          <p:cNvSpPr>
            <a:spLocks noGrp="1"/>
          </p:cNvSpPr>
          <p:nvPr>
            <p:ph type="title"/>
          </p:nvPr>
        </p:nvSpPr>
        <p:spPr/>
        <p:txBody>
          <a:bodyPr/>
          <a:lstStyle/>
          <a:p>
            <a:r>
              <a:rPr lang="es-US"/>
              <a:t>Medicamentos Autoadministrados en</a:t>
            </a:r>
            <a:br>
              <a:rPr lang="es-US"/>
            </a:br>
            <a:r>
              <a:rPr lang="es-US"/>
              <a:t>Entornos de Paciente Ambulatorio del Hospital</a:t>
            </a:r>
          </a:p>
        </p:txBody>
      </p:sp>
    </p:spTree>
    <p:extLst>
      <p:ext uri="{BB962C8B-B14F-4D97-AF65-F5344CB8AC3E}">
        <p14:creationId xmlns:p14="http://schemas.microsoft.com/office/powerpoint/2010/main" val="1573485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graphicFrame>
        <p:nvGraphicFramePr>
          <p:cNvPr id="6" name="Content Placeholder 2" descr="Esta tabla explica diferentes períodos de inscripción para la Parte C y Parte D. La tabla tiene 4 columnas con títulos. Período de elección, A partir de, Inicio de la cobertura y Notas. Hay 3 filas. Cada fila incluye información de los títulos de las columnas. Fila 1: SEP de 5 estrellas que tiene lugar desde el 8 de diciembre hasta el 30 de noviembre cada año. La cobertura comienza el primer día del mes después de realizar la solicitud. Las personas solo pueden inscribirse en un plan de 5 estrellas. La cobertura de la Parte D no está garantizada. Fila 2: SEP para personas con doble elegibilidad que tiene lugar de manera permanente. La cobertura comienza el primer día del mes después de realizar la solicitud. Fila 3: Otras S.E.P. que se producen en varios momentos en función de la situación, como los cambios de residencia, el estado de necesidades especiales, etc. La cobertura comienza en varios momentos." title="Períodos de elecciones y fechas vigentes de la Parte C y Parte D"/>
          <p:cNvGraphicFramePr>
            <a:graphicFrameLocks noGrp="1"/>
          </p:cNvGraphicFramePr>
          <p:nvPr>
            <p:ph idx="1"/>
            <p:extLst>
              <p:ext uri="{D42A27DB-BD31-4B8C-83A1-F6EECF244321}">
                <p14:modId xmlns:p14="http://schemas.microsoft.com/office/powerpoint/2010/main" val="3369484850"/>
              </p:ext>
            </p:extLst>
          </p:nvPr>
        </p:nvGraphicFramePr>
        <p:xfrm>
          <a:off x="1866141" y="928954"/>
          <a:ext cx="9488623" cy="5263502"/>
        </p:xfrm>
        <a:graphic>
          <a:graphicData uri="http://schemas.openxmlformats.org/drawingml/2006/table">
            <a:tbl>
              <a:tblPr firstRow="1" bandRow="1">
                <a:tableStyleId>{5C22544A-7EE6-4342-B048-85BDC9FD1C3A}</a:tableStyleId>
              </a:tblPr>
              <a:tblGrid>
                <a:gridCol w="1868073">
                  <a:extLst>
                    <a:ext uri="{9D8B030D-6E8A-4147-A177-3AD203B41FA5}">
                      <a16:colId xmlns:a16="http://schemas.microsoft.com/office/drawing/2014/main" val="20000"/>
                    </a:ext>
                  </a:extLst>
                </a:gridCol>
                <a:gridCol w="3187585">
                  <a:extLst>
                    <a:ext uri="{9D8B030D-6E8A-4147-A177-3AD203B41FA5}">
                      <a16:colId xmlns:a16="http://schemas.microsoft.com/office/drawing/2014/main" val="20001"/>
                    </a:ext>
                  </a:extLst>
                </a:gridCol>
                <a:gridCol w="2060810">
                  <a:extLst>
                    <a:ext uri="{9D8B030D-6E8A-4147-A177-3AD203B41FA5}">
                      <a16:colId xmlns:a16="http://schemas.microsoft.com/office/drawing/2014/main" val="20002"/>
                    </a:ext>
                  </a:extLst>
                </a:gridCol>
                <a:gridCol w="2372155">
                  <a:extLst>
                    <a:ext uri="{9D8B030D-6E8A-4147-A177-3AD203B41FA5}">
                      <a16:colId xmlns:a16="http://schemas.microsoft.com/office/drawing/2014/main" val="20003"/>
                    </a:ext>
                  </a:extLst>
                </a:gridCol>
              </a:tblGrid>
              <a:tr h="721239">
                <a:tc>
                  <a:txBody>
                    <a:bodyPr/>
                    <a:lstStyle/>
                    <a:p>
                      <a:pPr algn="ctr"/>
                      <a:r>
                        <a:rPr lang="es-US" sz="2000"/>
                        <a:t>Períodos de Inscripción</a:t>
                      </a:r>
                    </a:p>
                  </a:txBody>
                  <a:tcPr marL="82296" marR="82296"/>
                </a:tc>
                <a:tc>
                  <a:txBody>
                    <a:bodyPr/>
                    <a:lstStyle/>
                    <a:p>
                      <a:pPr algn="ctr"/>
                      <a:r>
                        <a:rPr lang="es-US" sz="2000"/>
                        <a:t>Ocurren Desde</a:t>
                      </a:r>
                    </a:p>
                  </a:txBody>
                  <a:tcPr marL="82296" marR="82296"/>
                </a:tc>
                <a:tc>
                  <a:txBody>
                    <a:bodyPr/>
                    <a:lstStyle/>
                    <a:p>
                      <a:pPr algn="ctr"/>
                      <a:r>
                        <a:rPr lang="es-US" sz="2000"/>
                        <a:t>Cobertura Empieza</a:t>
                      </a:r>
                    </a:p>
                  </a:txBody>
                  <a:tcPr marL="82296" marR="82296"/>
                </a:tc>
                <a:tc>
                  <a:txBody>
                    <a:bodyPr/>
                    <a:lstStyle/>
                    <a:p>
                      <a:pPr algn="ctr"/>
                      <a:r>
                        <a:rPr lang="es-US" sz="2000"/>
                        <a:t>Notas</a:t>
                      </a:r>
                    </a:p>
                  </a:txBody>
                  <a:tcPr marL="82296" marR="82296"/>
                </a:tc>
                <a:extLst>
                  <a:ext uri="{0D108BD9-81ED-4DB2-BD59-A6C34878D82A}">
                    <a16:rowId xmlns:a16="http://schemas.microsoft.com/office/drawing/2014/main" val="10000"/>
                  </a:ext>
                </a:extLst>
              </a:tr>
              <a:tr h="1348403">
                <a:tc>
                  <a:txBody>
                    <a:bodyPr/>
                    <a:lstStyle/>
                    <a:p>
                      <a:r>
                        <a:rPr lang="es-US" sz="1900" dirty="0"/>
                        <a:t>SEP de 5 estrellas</a:t>
                      </a:r>
                    </a:p>
                  </a:txBody>
                  <a:tcPr marL="82296" marR="82296"/>
                </a:tc>
                <a:tc>
                  <a:txBody>
                    <a:bodyPr/>
                    <a:lstStyle/>
                    <a:p>
                      <a:r>
                        <a:rPr lang="es-US" sz="1900" dirty="0"/>
                        <a:t>Para inscripciones efectivas durante el año en que ese plan tiene la calificación de 5 estrellas</a:t>
                      </a:r>
                    </a:p>
                  </a:txBody>
                  <a:tcPr marL="82296" marR="82296"/>
                </a:tc>
                <a:tc>
                  <a:txBody>
                    <a:bodyPr/>
                    <a:lstStyle/>
                    <a:p>
                      <a:r>
                        <a:rPr lang="es-US" sz="1900"/>
                        <a:t>1º del mes posterior a la solicitud.</a:t>
                      </a:r>
                    </a:p>
                  </a:txBody>
                  <a:tcPr marL="82296" marR="82296"/>
                </a:tc>
                <a:tc>
                  <a:txBody>
                    <a:bodyPr/>
                    <a:lstStyle/>
                    <a:p>
                      <a:r>
                        <a:rPr lang="es-US" sz="1900"/>
                        <a:t>Solo inscríbete en un </a:t>
                      </a:r>
                      <a:r>
                        <a:rPr lang="es-US" sz="1900" baseline="0"/>
                        <a:t>plan de 5 estrellas. La cobertura de la Parte D no está garantizada.</a:t>
                      </a:r>
                    </a:p>
                  </a:txBody>
                  <a:tcPr marL="82296" marR="82296"/>
                </a:tc>
                <a:extLst>
                  <a:ext uri="{0D108BD9-81ED-4DB2-BD59-A6C34878D82A}">
                    <a16:rowId xmlns:a16="http://schemas.microsoft.com/office/drawing/2014/main" val="10001"/>
                  </a:ext>
                </a:extLst>
              </a:tr>
              <a:tr h="1596930">
                <a:tc>
                  <a:txBody>
                    <a:bodyPr/>
                    <a:lstStyle/>
                    <a:p>
                      <a:r>
                        <a:rPr lang="es-US" sz="1900"/>
                        <a:t>SEP para personas con doble elegibilidad/ayuda adicional</a:t>
                      </a:r>
                    </a:p>
                  </a:txBody>
                  <a:tcPr marL="82296" marR="82296"/>
                </a:tc>
                <a:tc>
                  <a:txBody>
                    <a:bodyPr/>
                    <a:lstStyle/>
                    <a:p>
                      <a:r>
                        <a:rPr lang="es-US" sz="1900"/>
                        <a:t>Un uso por trimestre calendario durante los primeros 9 meses del año.</a:t>
                      </a:r>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900" dirty="0"/>
                        <a:t>1º del mes posterior a la solicitud.</a:t>
                      </a:r>
                    </a:p>
                  </a:txBody>
                  <a:tcPr marL="82296" marR="82296"/>
                </a:tc>
                <a:tc>
                  <a:txBody>
                    <a:bodyPr/>
                    <a:lstStyle/>
                    <a:p>
                      <a:r>
                        <a:rPr lang="es-US" sz="1900" dirty="0"/>
                        <a:t>No puede ser utilizado por beneficiarios "en riesgo" o "potencialmente en riesgo"</a:t>
                      </a:r>
                    </a:p>
                  </a:txBody>
                  <a:tcPr marL="82296" marR="82296"/>
                </a:tc>
                <a:extLst>
                  <a:ext uri="{0D108BD9-81ED-4DB2-BD59-A6C34878D82A}">
                    <a16:rowId xmlns:a16="http://schemas.microsoft.com/office/drawing/2014/main" val="10002"/>
                  </a:ext>
                </a:extLst>
              </a:tr>
              <a:tr h="1596930">
                <a:tc>
                  <a:txBody>
                    <a:bodyPr/>
                    <a:lstStyle/>
                    <a:p>
                      <a:r>
                        <a:rPr lang="es-US" sz="1900"/>
                        <a:t>Otros SEPs</a:t>
                      </a:r>
                    </a:p>
                  </a:txBody>
                  <a:tcPr marL="82296" marR="82296"/>
                </a:tc>
                <a:tc>
                  <a:txBody>
                    <a:bodyPr/>
                    <a:lstStyle/>
                    <a:p>
                      <a:r>
                        <a:rPr lang="es-US" sz="1900" dirty="0"/>
                        <a:t>Varía según la situación, </a:t>
                      </a:r>
                      <a:br>
                        <a:rPr lang="es-US" sz="1900" dirty="0"/>
                      </a:br>
                      <a:r>
                        <a:rPr lang="es-US" sz="1900" dirty="0"/>
                        <a:t>como cambios de residencia, estado de necesidades especiales, etc.</a:t>
                      </a:r>
                    </a:p>
                  </a:txBody>
                  <a:tcPr marL="82296" marR="82296"/>
                </a:tc>
                <a:tc>
                  <a:txBody>
                    <a:bodyPr/>
                    <a:lstStyle/>
                    <a:p>
                      <a:r>
                        <a:rPr lang="es-US" sz="1900"/>
                        <a:t>Varía</a:t>
                      </a:r>
                    </a:p>
                  </a:txBody>
                  <a:tcPr marL="82296" marR="82296"/>
                </a:tc>
                <a:tc>
                  <a:txBody>
                    <a:bodyPr/>
                    <a:lstStyle/>
                    <a:p>
                      <a:endParaRPr lang="en-US" sz="1900" dirty="0"/>
                    </a:p>
                  </a:txBody>
                  <a:tcPr marL="82296" marR="82296"/>
                </a:tc>
                <a:extLst>
                  <a:ext uri="{0D108BD9-81ED-4DB2-BD59-A6C34878D82A}">
                    <a16:rowId xmlns:a16="http://schemas.microsoft.com/office/drawing/2014/main" val="10003"/>
                  </a:ext>
                </a:extLst>
              </a:tr>
            </a:tbl>
          </a:graphicData>
        </a:graphic>
      </p:graphicFrame>
      <p:sp>
        <p:nvSpPr>
          <p:cNvPr id="4" name="Title 3"/>
          <p:cNvSpPr>
            <a:spLocks noGrp="1"/>
          </p:cNvSpPr>
          <p:nvPr>
            <p:ph type="title"/>
          </p:nvPr>
        </p:nvSpPr>
        <p:spPr/>
        <p:txBody>
          <a:bodyPr/>
          <a:lstStyle/>
          <a:p>
            <a:r>
              <a:rPr lang="es-US"/>
              <a:t>Apéndice: Períodos de Inscripción (continuación)</a:t>
            </a:r>
          </a:p>
        </p:txBody>
      </p:sp>
    </p:spTree>
    <p:extLst>
      <p:ext uri="{BB962C8B-B14F-4D97-AF65-F5344CB8AC3E}">
        <p14:creationId xmlns:p14="http://schemas.microsoft.com/office/powerpoint/2010/main" val="15865893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s-US"/>
              <a:t>Mayo de 2021</a:t>
            </a:r>
          </a:p>
        </p:txBody>
      </p:sp>
      <p:sp>
        <p:nvSpPr>
          <p:cNvPr id="4" name="Footer Placeholder 3"/>
          <p:cNvSpPr>
            <a:spLocks noGrp="1"/>
          </p:cNvSpPr>
          <p:nvPr>
            <p:ph type="ftr" sz="quarter" idx="11"/>
          </p:nvPr>
        </p:nvSpPr>
        <p:spPr/>
        <p:txBody>
          <a:bodyPr/>
          <a:lstStyle/>
          <a:p>
            <a:r>
              <a:rPr lang="es-US"/>
              <a:t>Cobertura de medicamentos de Medicare</a:t>
            </a:r>
          </a:p>
        </p:txBody>
      </p:sp>
      <p:sp>
        <p:nvSpPr>
          <p:cNvPr id="6" name="Content Placeholder 2"/>
          <p:cNvSpPr>
            <a:spLocks noGrp="1"/>
          </p:cNvSpPr>
          <p:nvPr>
            <p:ph idx="1"/>
          </p:nvPr>
        </p:nvSpPr>
        <p:spPr>
          <a:xfrm>
            <a:off x="1866141" y="797129"/>
            <a:ext cx="9974759" cy="5462337"/>
          </a:xfrm>
        </p:spPr>
        <p:txBody>
          <a:bodyPr numCol="2">
            <a:normAutofit fontScale="92500" lnSpcReduction="10000"/>
          </a:bodyPr>
          <a:lstStyle/>
          <a:p>
            <a:pPr marL="0" indent="0">
              <a:buNone/>
            </a:pPr>
            <a:r>
              <a:rPr lang="es-US" sz="1600" b="1" dirty="0"/>
              <a:t>ADAP: </a:t>
            </a:r>
            <a:r>
              <a:rPr lang="es-US" sz="1600" dirty="0"/>
              <a:t>Programas de Asistencia para Medicamentos </a:t>
            </a:r>
            <a:br>
              <a:rPr lang="es-US" sz="1600" dirty="0"/>
            </a:br>
            <a:r>
              <a:rPr lang="es-US" sz="1600" dirty="0"/>
              <a:t>contra el SIDA</a:t>
            </a:r>
          </a:p>
          <a:p>
            <a:pPr marL="0" indent="0">
              <a:buNone/>
            </a:pPr>
            <a:r>
              <a:rPr lang="es-US" sz="1600" b="1" dirty="0"/>
              <a:t>AEP: </a:t>
            </a:r>
            <a:r>
              <a:rPr lang="es-US" sz="1600" dirty="0"/>
              <a:t>Período de Elección Anual (OEP)</a:t>
            </a:r>
          </a:p>
          <a:p>
            <a:pPr marL="0" indent="0">
              <a:buNone/>
            </a:pPr>
            <a:r>
              <a:rPr lang="es-US" sz="1600" b="1" dirty="0"/>
              <a:t>AIC:</a:t>
            </a:r>
            <a:r>
              <a:rPr lang="es-US" sz="1600" dirty="0"/>
              <a:t> Monto en Litigio </a:t>
            </a:r>
          </a:p>
          <a:p>
            <a:pPr marL="0" indent="0">
              <a:buNone/>
            </a:pPr>
            <a:r>
              <a:rPr lang="es-US" sz="1600" b="1" dirty="0"/>
              <a:t>ALJ:</a:t>
            </a:r>
            <a:r>
              <a:rPr lang="es-US" sz="1600" dirty="0"/>
              <a:t> Juez de Derecho Administrativo </a:t>
            </a:r>
          </a:p>
          <a:p>
            <a:pPr marL="0" indent="0">
              <a:buNone/>
            </a:pPr>
            <a:r>
              <a:rPr lang="es-US" sz="1600" b="1" dirty="0"/>
              <a:t>ANOC: </a:t>
            </a:r>
            <a:r>
              <a:rPr lang="es-US" sz="1600" dirty="0"/>
              <a:t>Aviso Anual de Cambios </a:t>
            </a:r>
          </a:p>
          <a:p>
            <a:pPr marL="0" indent="0">
              <a:buNone/>
            </a:pPr>
            <a:r>
              <a:rPr lang="es-US" sz="1600" b="1" dirty="0"/>
              <a:t>BPH:</a:t>
            </a:r>
            <a:r>
              <a:rPr lang="es-US" sz="1600" dirty="0"/>
              <a:t> Hiperplasia benigna de próstata </a:t>
            </a:r>
          </a:p>
          <a:p>
            <a:pPr marL="0" indent="0">
              <a:buNone/>
            </a:pPr>
            <a:r>
              <a:rPr lang="es-US" sz="1600" b="1" dirty="0"/>
              <a:t>CARA: </a:t>
            </a:r>
            <a:r>
              <a:rPr lang="es-US" sz="1600" dirty="0"/>
              <a:t>Ley de Recuperación de la Adicción Integral</a:t>
            </a:r>
          </a:p>
          <a:p>
            <a:pPr marL="0" indent="0">
              <a:buNone/>
            </a:pPr>
            <a:r>
              <a:rPr lang="es-US" sz="1600" b="1" dirty="0"/>
              <a:t>CHIP</a:t>
            </a:r>
            <a:r>
              <a:rPr lang="es-US" sz="1600" dirty="0"/>
              <a:t>: Programa de Seguro Médico para Niños </a:t>
            </a:r>
          </a:p>
          <a:p>
            <a:pPr marL="0" indent="0">
              <a:buNone/>
            </a:pPr>
            <a:r>
              <a:rPr lang="es-US" sz="1600" b="1" dirty="0"/>
              <a:t>COPD: </a:t>
            </a:r>
            <a:r>
              <a:rPr lang="es-US" sz="1600" dirty="0"/>
              <a:t>Enfermedad Pulmonar Obstructiva Crónica</a:t>
            </a:r>
          </a:p>
          <a:p>
            <a:pPr marL="0" indent="0">
              <a:buNone/>
            </a:pPr>
            <a:r>
              <a:rPr lang="es-US" sz="1600" b="1" dirty="0"/>
              <a:t>CMS</a:t>
            </a:r>
            <a:r>
              <a:rPr lang="es-US" sz="1600" dirty="0"/>
              <a:t>: Centros de Servicios de Medicare y Medicaid </a:t>
            </a:r>
          </a:p>
          <a:p>
            <a:pPr marL="0" indent="0">
              <a:buNone/>
            </a:pPr>
            <a:r>
              <a:rPr lang="es-US" sz="1600" b="1" dirty="0"/>
              <a:t>DME: </a:t>
            </a:r>
            <a:r>
              <a:rPr lang="es-US" sz="1600" dirty="0"/>
              <a:t>Equipo Médico Duradero </a:t>
            </a:r>
          </a:p>
          <a:p>
            <a:pPr marL="0" indent="0">
              <a:buNone/>
            </a:pPr>
            <a:r>
              <a:rPr lang="es-US" sz="1600" b="1" dirty="0"/>
              <a:t>DMP: </a:t>
            </a:r>
            <a:r>
              <a:rPr lang="es-US" sz="1600" dirty="0"/>
              <a:t>Programas de Administración de Medicamentos </a:t>
            </a:r>
          </a:p>
          <a:p>
            <a:pPr marL="0" indent="0">
              <a:buNone/>
            </a:pPr>
            <a:r>
              <a:rPr lang="es-US" sz="1600" b="1" dirty="0"/>
              <a:t>EOB:</a:t>
            </a:r>
            <a:r>
              <a:rPr lang="es-US" sz="1600" dirty="0"/>
              <a:t> Explicación de Beneficios </a:t>
            </a:r>
          </a:p>
          <a:p>
            <a:pPr marL="0" indent="0">
              <a:buNone/>
            </a:pPr>
            <a:r>
              <a:rPr lang="es-US" sz="1600" b="1" dirty="0"/>
              <a:t>EOC:</a:t>
            </a:r>
            <a:r>
              <a:rPr lang="es-US" sz="1600" dirty="0"/>
              <a:t> Evidencia de Cobertura </a:t>
            </a:r>
          </a:p>
          <a:p>
            <a:pPr marL="0" indent="0">
              <a:buNone/>
            </a:pPr>
            <a:r>
              <a:rPr lang="es-US" sz="1600" b="1" dirty="0"/>
              <a:t>ESRD: </a:t>
            </a:r>
            <a:r>
              <a:rPr lang="es-US" sz="1600" dirty="0"/>
              <a:t>Enfermedad Renal en Etapa Final </a:t>
            </a:r>
          </a:p>
          <a:p>
            <a:pPr marL="0" indent="0">
              <a:buNone/>
            </a:pPr>
            <a:r>
              <a:rPr lang="es-US" sz="1600" b="1" dirty="0"/>
              <a:t>FDA:</a:t>
            </a:r>
            <a:r>
              <a:rPr lang="es-US" sz="1600" dirty="0"/>
              <a:t> Administración de Drogas y Alimentos de los Estados</a:t>
            </a:r>
          </a:p>
          <a:p>
            <a:pPr marL="0" indent="0">
              <a:buNone/>
            </a:pPr>
            <a:r>
              <a:rPr lang="es-US" sz="1600" b="1" dirty="0"/>
              <a:t>FEHB:</a:t>
            </a:r>
            <a:r>
              <a:rPr lang="es-US" sz="1600" dirty="0"/>
              <a:t> Beneficios de Salud para Empleados Federales</a:t>
            </a:r>
          </a:p>
          <a:p>
            <a:pPr marL="0" indent="0">
              <a:buNone/>
            </a:pPr>
            <a:r>
              <a:rPr lang="es-US" sz="1600" b="1" dirty="0"/>
              <a:t>FHQC: </a:t>
            </a:r>
            <a:r>
              <a:rPr lang="es-US" sz="1600" dirty="0"/>
              <a:t>Centro de Salud Federal Calificado</a:t>
            </a:r>
          </a:p>
          <a:p>
            <a:pPr marL="0" indent="0">
              <a:buNone/>
            </a:pPr>
            <a:r>
              <a:rPr lang="es-US" sz="1600" b="1" dirty="0"/>
              <a:t>FPL:</a:t>
            </a:r>
            <a:r>
              <a:rPr lang="es-US" sz="1600" dirty="0"/>
              <a:t> Nivel Federal de Pobreza </a:t>
            </a:r>
          </a:p>
          <a:p>
            <a:pPr marL="0" indent="0">
              <a:buNone/>
            </a:pPr>
            <a:r>
              <a:rPr lang="es-US" sz="1600" b="1" dirty="0"/>
              <a:t>FSA: </a:t>
            </a:r>
            <a:r>
              <a:rPr lang="es-US" sz="1600" dirty="0"/>
              <a:t>Cuenta de Gastos Flexible</a:t>
            </a:r>
          </a:p>
          <a:p>
            <a:pPr marL="0" indent="0">
              <a:buNone/>
            </a:pPr>
            <a:r>
              <a:rPr lang="es-US" sz="1600" b="1" dirty="0"/>
              <a:t>GEP: </a:t>
            </a:r>
            <a:r>
              <a:rPr lang="es-US" sz="1600" dirty="0"/>
              <a:t>Período de Inscripción General</a:t>
            </a:r>
          </a:p>
          <a:p>
            <a:pPr marL="0" indent="0">
              <a:buNone/>
            </a:pPr>
            <a:r>
              <a:rPr lang="es-US" sz="1600" b="1" dirty="0"/>
              <a:t>GHP </a:t>
            </a:r>
            <a:r>
              <a:rPr lang="es-US" sz="1600" dirty="0"/>
              <a:t>Plan de salud grupal</a:t>
            </a:r>
          </a:p>
          <a:p>
            <a:pPr marL="0" indent="0">
              <a:buNone/>
            </a:pPr>
            <a:r>
              <a:rPr lang="es-US" sz="1600" b="1" dirty="0"/>
              <a:t>HSA:</a:t>
            </a:r>
            <a:r>
              <a:rPr lang="es-US" sz="1600" dirty="0"/>
              <a:t> Cuenta de Ahorros de Salud</a:t>
            </a:r>
          </a:p>
          <a:p>
            <a:pPr marL="0" indent="0">
              <a:buNone/>
            </a:pPr>
            <a:r>
              <a:rPr lang="es-US" sz="1600" b="1" dirty="0"/>
              <a:t>ICEP: </a:t>
            </a:r>
            <a:r>
              <a:rPr lang="es-US" sz="1600" dirty="0"/>
              <a:t>Período de Elección de la Cobertura Inicial</a:t>
            </a:r>
          </a:p>
          <a:p>
            <a:pPr marL="0" indent="0">
              <a:buNone/>
            </a:pPr>
            <a:r>
              <a:rPr lang="es-US" sz="1600" b="1" dirty="0"/>
              <a:t>IEP</a:t>
            </a:r>
            <a:r>
              <a:rPr lang="es-US" sz="1600" dirty="0"/>
              <a:t> Período de Inscripción Inicial </a:t>
            </a:r>
          </a:p>
          <a:p>
            <a:pPr marL="0" indent="0">
              <a:buNone/>
            </a:pPr>
            <a:r>
              <a:rPr lang="es-US" sz="1600" b="1" dirty="0"/>
              <a:t>IHS:</a:t>
            </a:r>
            <a:r>
              <a:rPr lang="es-US" sz="1600" dirty="0"/>
              <a:t> Servicios de Salud Indígena</a:t>
            </a:r>
          </a:p>
          <a:p>
            <a:pPr marL="0" indent="0">
              <a:buNone/>
            </a:pPr>
            <a:r>
              <a:rPr lang="es-US" sz="1600" b="1" dirty="0"/>
              <a:t>IRE:</a:t>
            </a:r>
            <a:r>
              <a:rPr lang="es-US" sz="1600" dirty="0"/>
              <a:t> Entidad de revisión independiente </a:t>
            </a:r>
          </a:p>
          <a:p>
            <a:pPr marL="0" indent="0">
              <a:buNone/>
            </a:pPr>
            <a:r>
              <a:rPr lang="es-US" sz="1600" b="1" dirty="0"/>
              <a:t>IRMAA:</a:t>
            </a:r>
            <a:r>
              <a:rPr lang="es-US" sz="1600" dirty="0"/>
              <a:t> Cantidad de Ajuste Mensual Relacionado con </a:t>
            </a:r>
            <a:br>
              <a:rPr lang="es-US" sz="1600" dirty="0"/>
            </a:br>
            <a:r>
              <a:rPr lang="es-US" sz="1600" dirty="0"/>
              <a:t>el Ingreso </a:t>
            </a:r>
          </a:p>
          <a:p>
            <a:pPr marL="0" indent="0">
              <a:buNone/>
            </a:pPr>
            <a:r>
              <a:rPr lang="es-US" sz="1600" b="1" dirty="0"/>
              <a:t>IRS:</a:t>
            </a:r>
            <a:r>
              <a:rPr lang="es-US" sz="1600" dirty="0"/>
              <a:t> Servicio de Impuestos Internos </a:t>
            </a:r>
          </a:p>
          <a:p>
            <a:pPr marL="0" indent="0">
              <a:buNone/>
            </a:pPr>
            <a:r>
              <a:rPr lang="es-US" sz="1600" b="1" dirty="0"/>
              <a:t>LI NET: </a:t>
            </a:r>
            <a:r>
              <a:rPr lang="es-US" sz="1600" dirty="0"/>
              <a:t>Transición de Ingreso Limitado Recién Elegible </a:t>
            </a:r>
          </a:p>
          <a:p>
            <a:pPr marL="0" indent="0">
              <a:buNone/>
            </a:pPr>
            <a:r>
              <a:rPr lang="es-US" sz="1600" b="1" dirty="0"/>
              <a:t>LPI:</a:t>
            </a:r>
            <a:r>
              <a:rPr lang="es-US" sz="1600" dirty="0"/>
              <a:t> Ícono de Bajo Rendimiento </a:t>
            </a:r>
          </a:p>
          <a:p>
            <a:pPr marL="0" indent="0">
              <a:buNone/>
            </a:pPr>
            <a:r>
              <a:rPr lang="es-US" sz="1600" b="1" dirty="0"/>
              <a:t>LIS:</a:t>
            </a:r>
            <a:r>
              <a:rPr lang="es-US" sz="1600" dirty="0"/>
              <a:t> Subsidio por Bajos Ingresos</a:t>
            </a:r>
          </a:p>
          <a:p>
            <a:pPr marL="0" indent="0">
              <a:buNone/>
            </a:pPr>
            <a:endParaRPr lang="en-US" sz="1600" dirty="0"/>
          </a:p>
        </p:txBody>
      </p:sp>
      <p:sp>
        <p:nvSpPr>
          <p:cNvPr id="2" name="Title 1"/>
          <p:cNvSpPr>
            <a:spLocks noGrp="1"/>
          </p:cNvSpPr>
          <p:nvPr>
            <p:ph type="title"/>
          </p:nvPr>
        </p:nvSpPr>
        <p:spPr/>
        <p:txBody>
          <a:bodyPr/>
          <a:lstStyle/>
          <a:p>
            <a:r>
              <a:rPr lang="es-US"/>
              <a:t>Siglas</a:t>
            </a:r>
          </a:p>
        </p:txBody>
      </p:sp>
    </p:spTree>
    <p:extLst>
      <p:ext uri="{BB962C8B-B14F-4D97-AF65-F5344CB8AC3E}">
        <p14:creationId xmlns:p14="http://schemas.microsoft.com/office/powerpoint/2010/main" val="1512346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s-US"/>
              <a:t>Mayo de 2021</a:t>
            </a:r>
          </a:p>
        </p:txBody>
      </p:sp>
      <p:sp>
        <p:nvSpPr>
          <p:cNvPr id="4" name="Footer Placeholder 3"/>
          <p:cNvSpPr>
            <a:spLocks noGrp="1"/>
          </p:cNvSpPr>
          <p:nvPr>
            <p:ph type="ftr" sz="quarter" idx="11"/>
          </p:nvPr>
        </p:nvSpPr>
        <p:spPr/>
        <p:txBody>
          <a:bodyPr/>
          <a:lstStyle/>
          <a:p>
            <a:r>
              <a:rPr lang="es-US"/>
              <a:t>Cobertura de medicamentos de Medicare</a:t>
            </a:r>
          </a:p>
        </p:txBody>
      </p:sp>
      <p:sp>
        <p:nvSpPr>
          <p:cNvPr id="6" name="Content Placeholder 8"/>
          <p:cNvSpPr>
            <a:spLocks noGrp="1"/>
          </p:cNvSpPr>
          <p:nvPr>
            <p:ph idx="1"/>
          </p:nvPr>
        </p:nvSpPr>
        <p:spPr>
          <a:xfrm>
            <a:off x="1866142" y="900489"/>
            <a:ext cx="9837234" cy="5455861"/>
          </a:xfrm>
        </p:spPr>
        <p:txBody>
          <a:bodyPr numCol="2">
            <a:normAutofit/>
          </a:bodyPr>
          <a:lstStyle/>
          <a:p>
            <a:pPr marL="0" indent="0">
              <a:buNone/>
            </a:pPr>
            <a:r>
              <a:rPr lang="es-US" sz="1500" b="1" dirty="0"/>
              <a:t>MA:</a:t>
            </a:r>
            <a:r>
              <a:rPr lang="es-US" sz="1500" dirty="0"/>
              <a:t> Medicare </a:t>
            </a:r>
            <a:r>
              <a:rPr lang="es-US" sz="1500" dirty="0" err="1"/>
              <a:t>Advantage</a:t>
            </a:r>
            <a:r>
              <a:rPr lang="es-US" sz="1500" dirty="0"/>
              <a:t> </a:t>
            </a:r>
          </a:p>
          <a:p>
            <a:pPr marL="0" indent="0">
              <a:buNone/>
            </a:pPr>
            <a:r>
              <a:rPr lang="es-US" sz="1500" b="1" dirty="0"/>
              <a:t>MA OEP: </a:t>
            </a:r>
            <a:r>
              <a:rPr lang="es-US" sz="1500" dirty="0"/>
              <a:t>Período de Inscripción Abierta de Medicare </a:t>
            </a:r>
            <a:r>
              <a:rPr lang="es-US" sz="1500" dirty="0" err="1"/>
              <a:t>Advantage</a:t>
            </a:r>
            <a:endParaRPr lang="es-US" sz="1500" dirty="0"/>
          </a:p>
          <a:p>
            <a:pPr marL="0" indent="0">
              <a:buNone/>
            </a:pPr>
            <a:r>
              <a:rPr lang="es-US" sz="1500" b="1" dirty="0"/>
              <a:t>MAC:</a:t>
            </a:r>
            <a:r>
              <a:rPr lang="es-US" sz="1500" dirty="0"/>
              <a:t> Contratista Administrativo de Medicare </a:t>
            </a:r>
          </a:p>
          <a:p>
            <a:pPr marL="0" indent="0">
              <a:buNone/>
            </a:pPr>
            <a:r>
              <a:rPr lang="es-US" sz="1500" b="1" dirty="0"/>
              <a:t>MAGI</a:t>
            </a:r>
            <a:r>
              <a:rPr lang="es-US" sz="1500" dirty="0"/>
              <a:t> Ingreso Bruto Ajustado Modificado</a:t>
            </a:r>
          </a:p>
          <a:p>
            <a:pPr marL="0" indent="0">
              <a:buNone/>
            </a:pPr>
            <a:r>
              <a:rPr lang="es-US" sz="1500" b="1" dirty="0"/>
              <a:t>MSA</a:t>
            </a:r>
            <a:r>
              <a:rPr lang="es-US" sz="1500" dirty="0"/>
              <a:t> Cuenta de Ahorros Médicos</a:t>
            </a:r>
          </a:p>
          <a:p>
            <a:pPr marL="0" indent="0">
              <a:buNone/>
            </a:pPr>
            <a:r>
              <a:rPr lang="es-US" sz="1500" b="1" dirty="0"/>
              <a:t>MTM:</a:t>
            </a:r>
            <a:r>
              <a:rPr lang="es-US" sz="1500" dirty="0"/>
              <a:t> Administración de Terapia de Medicamentos </a:t>
            </a:r>
          </a:p>
          <a:p>
            <a:pPr marL="0" indent="0">
              <a:buNone/>
            </a:pPr>
            <a:r>
              <a:rPr lang="es-US" sz="1500" b="1" dirty="0"/>
              <a:t>NET:</a:t>
            </a:r>
            <a:r>
              <a:rPr lang="es-US" sz="1500" dirty="0"/>
              <a:t> Transición Recientemente Elegible </a:t>
            </a:r>
          </a:p>
          <a:p>
            <a:pPr marL="0" indent="0">
              <a:buNone/>
            </a:pPr>
            <a:r>
              <a:rPr lang="es-US" sz="1500" b="1" dirty="0"/>
              <a:t>NIH:</a:t>
            </a:r>
            <a:r>
              <a:rPr lang="es-US" sz="1500" dirty="0"/>
              <a:t> Institutos Nacionales de Salud</a:t>
            </a:r>
          </a:p>
          <a:p>
            <a:pPr marL="0" indent="0">
              <a:buNone/>
            </a:pPr>
            <a:r>
              <a:rPr lang="es-US" sz="1500" b="1" dirty="0" err="1"/>
              <a:t>NTP</a:t>
            </a:r>
            <a:r>
              <a:rPr lang="es-US" sz="1500" dirty="0" err="1"/>
              <a:t>:Programa</a:t>
            </a:r>
            <a:r>
              <a:rPr lang="es-US" sz="1500" dirty="0"/>
              <a:t> de Capacitación Nacional de CMS </a:t>
            </a:r>
          </a:p>
          <a:p>
            <a:pPr marL="0" indent="0">
              <a:buNone/>
            </a:pPr>
            <a:r>
              <a:rPr lang="es-US" sz="1500" b="1" dirty="0"/>
              <a:t>OEP:</a:t>
            </a:r>
            <a:r>
              <a:rPr lang="es-US" sz="1500" dirty="0"/>
              <a:t> Periodo de Inscripción Abierta</a:t>
            </a:r>
          </a:p>
          <a:p>
            <a:pPr marL="0" indent="0">
              <a:buNone/>
            </a:pPr>
            <a:r>
              <a:rPr lang="es-US" sz="1500" b="1" dirty="0"/>
              <a:t>PDE:</a:t>
            </a:r>
            <a:r>
              <a:rPr lang="es-US" sz="1500" dirty="0"/>
              <a:t> Evento de Medicamentos Recetados</a:t>
            </a:r>
          </a:p>
          <a:p>
            <a:pPr marL="0" indent="0">
              <a:buNone/>
            </a:pPr>
            <a:r>
              <a:rPr lang="es-US" sz="1500" b="1" dirty="0"/>
              <a:t>PFFS: </a:t>
            </a:r>
            <a:r>
              <a:rPr lang="es-US" sz="1500" dirty="0"/>
              <a:t>Plan Privado de Pago por Servicio</a:t>
            </a:r>
          </a:p>
          <a:p>
            <a:pPr marL="0" indent="0">
              <a:buNone/>
            </a:pPr>
            <a:r>
              <a:rPr lang="es-US" sz="1500" b="1" dirty="0"/>
              <a:t>POS:</a:t>
            </a:r>
            <a:r>
              <a:rPr lang="es-US" sz="1500" dirty="0"/>
              <a:t> Punto de Venta </a:t>
            </a:r>
          </a:p>
          <a:p>
            <a:pPr marL="0" indent="0">
              <a:buNone/>
            </a:pPr>
            <a:r>
              <a:rPr lang="es-US" sz="1500" b="1" dirty="0"/>
              <a:t>RHC: </a:t>
            </a:r>
            <a:r>
              <a:rPr lang="es-US" sz="1500" dirty="0"/>
              <a:t>Clínicas de Salud Rural</a:t>
            </a:r>
          </a:p>
          <a:p>
            <a:pPr marL="0" indent="0">
              <a:buNone/>
            </a:pPr>
            <a:r>
              <a:rPr lang="es-US" sz="1500" b="1" dirty="0"/>
              <a:t>RRB:</a:t>
            </a:r>
            <a:r>
              <a:rPr lang="es-US" sz="1500" dirty="0"/>
              <a:t> Junta de Retiro Ferroviario </a:t>
            </a:r>
          </a:p>
          <a:p>
            <a:pPr marL="0" indent="0">
              <a:buNone/>
            </a:pPr>
            <a:r>
              <a:rPr lang="es-US" sz="1500" b="1" dirty="0"/>
              <a:t>SCE:</a:t>
            </a:r>
            <a:r>
              <a:rPr lang="es-US" sz="1500" dirty="0"/>
              <a:t> Evento que afecta el subsidio </a:t>
            </a:r>
          </a:p>
          <a:p>
            <a:pPr marL="0" indent="0">
              <a:buNone/>
            </a:pPr>
            <a:r>
              <a:rPr lang="es-US" sz="1500" b="1" dirty="0"/>
              <a:t>SEP:</a:t>
            </a:r>
            <a:r>
              <a:rPr lang="es-US" sz="1500" dirty="0"/>
              <a:t> Período de inscripción especial </a:t>
            </a:r>
          </a:p>
          <a:p>
            <a:pPr marL="0" indent="0">
              <a:buNone/>
            </a:pPr>
            <a:r>
              <a:rPr lang="es-US" sz="1500" b="1" dirty="0"/>
              <a:t>SHIP: </a:t>
            </a:r>
            <a:r>
              <a:rPr lang="es-US" sz="1500" dirty="0"/>
              <a:t>Programa Estatal de Asistencia sobre Seguros de Salud</a:t>
            </a:r>
          </a:p>
          <a:p>
            <a:pPr marL="0" indent="0">
              <a:buNone/>
            </a:pPr>
            <a:r>
              <a:rPr lang="es-US" sz="1500" b="1" dirty="0"/>
              <a:t>SNF</a:t>
            </a:r>
            <a:r>
              <a:rPr lang="es-US" sz="1500" dirty="0"/>
              <a:t>: Centro de Enfermería Especializada</a:t>
            </a:r>
          </a:p>
          <a:p>
            <a:pPr marL="0" indent="0">
              <a:buNone/>
            </a:pPr>
            <a:r>
              <a:rPr lang="es-US" sz="1500" b="1" dirty="0"/>
              <a:t>SNP: </a:t>
            </a:r>
            <a:r>
              <a:rPr lang="es-US" sz="1500" dirty="0"/>
              <a:t>Plan para Necesidades Especiales</a:t>
            </a:r>
          </a:p>
          <a:p>
            <a:pPr marL="0" indent="0">
              <a:buNone/>
            </a:pPr>
            <a:r>
              <a:rPr lang="es-US" sz="1500" b="1" dirty="0"/>
              <a:t>SPAP:</a:t>
            </a:r>
            <a:r>
              <a:rPr lang="es-US" sz="1500" dirty="0"/>
              <a:t> Programa Estatal de Ayuda para Farmacias </a:t>
            </a:r>
          </a:p>
          <a:p>
            <a:pPr marL="0" indent="0">
              <a:buNone/>
            </a:pPr>
            <a:r>
              <a:rPr lang="es-US" sz="1500" b="1" dirty="0"/>
              <a:t>SSI:</a:t>
            </a:r>
            <a:r>
              <a:rPr lang="es-US" sz="1500" dirty="0"/>
              <a:t> Seguridad de Ingreso Suplementario </a:t>
            </a:r>
          </a:p>
          <a:p>
            <a:pPr marL="0" indent="0">
              <a:buNone/>
            </a:pPr>
            <a:r>
              <a:rPr lang="es-US" sz="1500" b="1" dirty="0" err="1"/>
              <a:t>TrOOP</a:t>
            </a:r>
            <a:r>
              <a:rPr lang="es-US" sz="1500" b="1" dirty="0"/>
              <a:t>:</a:t>
            </a:r>
            <a:r>
              <a:rPr lang="es-US" sz="1500" dirty="0"/>
              <a:t> Costos reales de su bolsillo </a:t>
            </a:r>
          </a:p>
          <a:p>
            <a:pPr marL="0" indent="0">
              <a:buNone/>
            </a:pPr>
            <a:r>
              <a:rPr lang="es-US" sz="1500" b="1" dirty="0"/>
              <a:t>TTY:</a:t>
            </a:r>
            <a:r>
              <a:rPr lang="es-US" sz="1500" dirty="0"/>
              <a:t> Teletipo </a:t>
            </a:r>
          </a:p>
          <a:p>
            <a:pPr marL="0" indent="0">
              <a:buNone/>
            </a:pPr>
            <a:r>
              <a:rPr lang="es-US" sz="1500" b="1"/>
              <a:t>YPP:</a:t>
            </a:r>
            <a:r>
              <a:rPr lang="es-US" sz="1500"/>
              <a:t> </a:t>
            </a:r>
            <a:r>
              <a:rPr lang="es-US" sz="1500" dirty="0"/>
              <a:t>La Prima de su Plan</a:t>
            </a:r>
          </a:p>
          <a:p>
            <a:pPr marL="0" indent="0">
              <a:buNone/>
            </a:pPr>
            <a:r>
              <a:rPr lang="es-US" sz="1500" b="1" dirty="0"/>
              <a:t>VA:</a:t>
            </a:r>
            <a:r>
              <a:rPr lang="es-US" sz="1500" dirty="0"/>
              <a:t> Departamento de Asuntos de Veteranos de los EE. UU.</a:t>
            </a:r>
          </a:p>
          <a:p>
            <a:pPr marL="0" indent="0">
              <a:buNone/>
            </a:pPr>
            <a:endParaRPr lang="en-US" sz="1600" dirty="0"/>
          </a:p>
        </p:txBody>
      </p:sp>
      <p:sp>
        <p:nvSpPr>
          <p:cNvPr id="2" name="Title 1"/>
          <p:cNvSpPr>
            <a:spLocks noGrp="1"/>
          </p:cNvSpPr>
          <p:nvPr>
            <p:ph type="title"/>
          </p:nvPr>
        </p:nvSpPr>
        <p:spPr/>
        <p:txBody>
          <a:bodyPr/>
          <a:lstStyle/>
          <a:p>
            <a:r>
              <a:rPr lang="es-US"/>
              <a:t>Siglas (continuación)</a:t>
            </a:r>
          </a:p>
        </p:txBody>
      </p:sp>
    </p:spTree>
    <p:extLst>
      <p:ext uri="{BB962C8B-B14F-4D97-AF65-F5344CB8AC3E}">
        <p14:creationId xmlns:p14="http://schemas.microsoft.com/office/powerpoint/2010/main" val="12675133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US"/>
              <a:t>Mayo de 2021</a:t>
            </a:r>
          </a:p>
        </p:txBody>
      </p:sp>
      <p:sp>
        <p:nvSpPr>
          <p:cNvPr id="3" name="Footer Placeholder 2"/>
          <p:cNvSpPr>
            <a:spLocks noGrp="1"/>
          </p:cNvSpPr>
          <p:nvPr>
            <p:ph type="ftr" sz="quarter" idx="11"/>
          </p:nvPr>
        </p:nvSpPr>
        <p:spPr/>
        <p:txBody>
          <a:bodyPr/>
          <a:lstStyle/>
          <a:p>
            <a:r>
              <a:rPr lang="es-US"/>
              <a:t>Cobertura de medicamentos de Medicare</a:t>
            </a:r>
          </a:p>
        </p:txBody>
      </p:sp>
      <p:sp>
        <p:nvSpPr>
          <p:cNvPr id="5" name="Content Placeholder 4"/>
          <p:cNvSpPr>
            <a:spLocks noGrp="1"/>
          </p:cNvSpPr>
          <p:nvPr>
            <p:ph sz="quarter" idx="1"/>
          </p:nvPr>
        </p:nvSpPr>
        <p:spPr/>
        <p:txBody>
          <a:bodyPr>
            <a:normAutofit/>
          </a:bodyPr>
          <a:lstStyle/>
          <a:p>
            <a:pPr marL="0" lvl="0" indent="0">
              <a:buNone/>
            </a:pPr>
            <a:r>
              <a:rPr lang="es-US" dirty="0"/>
              <a:t>Manténgase conectado.</a:t>
            </a:r>
          </a:p>
          <a:p>
            <a:pPr marL="0" lvl="0" indent="0">
              <a:buNone/>
            </a:pPr>
            <a:endParaRPr lang="en-US" dirty="0"/>
          </a:p>
          <a:p>
            <a:pPr marL="0" lvl="0" indent="0">
              <a:buNone/>
            </a:pPr>
            <a:r>
              <a:rPr lang="es-US" dirty="0"/>
              <a:t>Visite </a:t>
            </a:r>
            <a:r>
              <a:rPr lang="es-US" dirty="0">
                <a:hlinkClick r:id="rId3"/>
              </a:rPr>
              <a:t>CMSnationaltrainingprogram.cms.gov</a:t>
            </a:r>
            <a:r>
              <a:rPr lang="es-US" dirty="0"/>
              <a:t> para ver los materiales de capacitación de NTP y suscribirse a nuestra lista de correo electrónico.</a:t>
            </a:r>
          </a:p>
          <a:p>
            <a:pPr marL="0" lvl="0" indent="0">
              <a:buNone/>
            </a:pPr>
            <a:endParaRPr lang="en-US" dirty="0"/>
          </a:p>
          <a:p>
            <a:pPr marL="0" lvl="0" indent="0">
              <a:buNone/>
            </a:pPr>
            <a:r>
              <a:rPr lang="es-US" dirty="0"/>
              <a:t>Comuníquese con nosotros escribiendo a </a:t>
            </a:r>
            <a:r>
              <a:rPr lang="es-US" dirty="0">
                <a:hlinkClick r:id="rId4"/>
              </a:rPr>
              <a:t>training@cms.hhs.gov</a:t>
            </a:r>
            <a:r>
              <a:rPr lang="es-US" dirty="0"/>
              <a:t>.</a:t>
            </a:r>
          </a:p>
        </p:txBody>
      </p:sp>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lstStyle/>
          <a:p>
            <a:r>
              <a:rPr lang="es-US"/>
              <a:t>Programa de Capacitación Nacional de CMS (NTP)</a:t>
            </a:r>
          </a:p>
        </p:txBody>
      </p:sp>
    </p:spTree>
    <p:extLst>
      <p:ext uri="{BB962C8B-B14F-4D97-AF65-F5344CB8AC3E}">
        <p14:creationId xmlns:p14="http://schemas.microsoft.com/office/powerpoint/2010/main" val="42790512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Cobertura de medicamentos de Medicare&amp;quot;&quot;/&gt;&lt;property id=&quot;20307&quot; value=&quot;359&quot;/&gt;&lt;/object&gt;&lt;object type=&quot;3&quot; unique_id=&quot;17351&quot;&gt;&lt;property id=&quot;20148&quot; value=&quot;5&quot;/&gt;&lt;property id=&quot;20300&quot; value=&quot;Slide 2 - &amp;quot;Contenido&amp;quot;&quot;/&gt;&lt;property id=&quot;20307&quot; value=&quot;360&quot;/&gt;&lt;/object&gt;&lt;object type=&quot;3&quot; unique_id=&quot;17355&quot;&gt;&lt;property id=&quot;20148&quot; value=&quot;5&quot;/&gt;&lt;property id=&quot;20300&quot; value=&quot;Slide 76 - &amp;quot;Proceso de redeterminación del Seguro Social&amp;quot;&quot;/&gt;&lt;property id=&quot;20307&quot; value=&quot;371&quot;/&gt;&lt;/object&gt;&lt;object type=&quot;3&quot; unique_id=&quot;17365&quot;&gt;&lt;property id=&quot;20148&quot; value=&quot;5&quot;/&gt;&lt;property id=&quot;20300&quot; value=&quot;Slide 85 - &amp;quot;Guía de Recursos de  Cobertura de Medicamentos de Medicare&amp;quot;&quot;/&gt;&lt;property id=&quot;20307&quot; value=&quot;375&quot;/&gt;&lt;/object&gt;&lt;object type=&quot;3&quot; unique_id=&quot;17367&quot;&gt;&lt;property id=&quot;20148&quot; value=&quot;5&quot;/&gt;&lt;property id=&quot;20300&quot; value=&quot;Slide 91 - &amp;quot;Siglas&amp;quot;&quot;/&gt;&lt;property id=&quot;20307&quot; value=&quot;376&quot;/&gt;&lt;/object&gt;&lt;object type=&quot;3&quot; unique_id=&quot;17368&quot;&gt;&lt;property id=&quot;20148&quot; value=&quot;5&quot;/&gt;&lt;property id=&quot;20300&quot; value=&quot;Slide 93 - &amp;quot;Programa de Capacitación Nacional de CMS (NTP)&amp;quot;&quot;/&gt;&lt;property id=&quot;20307&quot; value=&quot;362&quot;/&gt;&lt;/object&gt;&lt;object type=&quot;3&quot; unique_id=&quot;17438&quot;&gt;&lt;property id=&quot;20148&quot; value=&quot;5&quot;/&gt;&lt;property id=&quot;20300&quot; value=&quot;Slide 86 - &amp;quot;Guía de Recursos de Cobertura de Medicamentos  de Medicare: Productos de Medicare&amp;quot;&quot;/&gt;&lt;property id=&quot;20307&quot; value=&quot;384&quot;/&gt;&lt;/object&gt;&lt;object type=&quot;3&quot; unique_id=&quot;18096&quot;&gt;&lt;property id=&quot;20148&quot; value=&quot;5&quot;/&gt;&lt;property id=&quot;20300&quot; value=&quot;Slide 5 - &amp;quot;Cobertura de Medicamentos Conforme a Medicare &amp;quot;&quot;/&gt;&lt;property id=&quot;20307&quot; value=&quot;389&quot;/&gt;&lt;/object&gt;&lt;object type=&quot;3&quot; unique_id=&quot;18097&quot;&gt;&lt;property id=&quot;20148&quot; value=&quot;5&quot;/&gt;&lt;property id=&quot;20300&quot; value=&quot;Slide 6 - &amp;quot;Cobertura de Medicamentos de la Parte A&amp;quot;&quot;/&gt;&lt;property id=&quot;20307&quot; value=&quot;390&quot;/&gt;&lt;/object&gt;&lt;object type=&quot;3&quot; unique_id=&quot;18098&quot;&gt;&lt;property id=&quot;20148&quot; value=&quot;5&quot;/&gt;&lt;property id=&quot;20300&quot; value=&quot;Slide 7 - &amp;quot;Cobertura de Medicamentos de la Parte B&amp;quot;&quot;/&gt;&lt;property id=&quot;20307&quot; value=&quot;391&quot;/&gt;&lt;/object&gt;&lt;object type=&quot;3&quot; unique_id=&quot;18099&quot;&gt;&lt;property id=&quot;20148&quot; value=&quot;5&quot;/&gt;&lt;property id=&quot;20300&quot; value=&quot;Slide 8 - &amp;quot;Cobertura de Vacunas de la Parte B &amp;quot;&quot;/&gt;&lt;property id=&quot;20307&quot; value=&quot;392&quot;/&gt;&lt;/object&gt;&lt;object type=&quot;3&quot; unique_id=&quot;18101&quot;&gt;&lt;property id=&quot;20148&quot; value=&quot;5&quot;/&gt;&lt;property id=&quot;20300&quot; value=&quot;Slide 10 - &amp;quot;Compruebe su conocimiento: Pregunta 1&amp;quot;&quot;/&gt;&lt;property id=&quot;20307&quot; value=&quot;394&quot;/&gt;&lt;/object&gt;&lt;object type=&quot;3&quot; unique_id=&quot;18102&quot;&gt;&lt;property id=&quot;20148&quot; value=&quot;5&quot;/&gt;&lt;property id=&quot;20300&quot; value=&quot;Slide 11 - &amp;quot;Compruebe su conocimiento: Pregunta 2&amp;quot;&quot;/&gt;&lt;property id=&quot;20307&quot; value=&quot;395&quot;/&gt;&lt;/object&gt;&lt;object type=&quot;3&quot; unique_id=&quot;18103&quot;&gt;&lt;property id=&quot;20148&quot; value=&quot;5&quot;/&gt;&lt;property id=&quot;20300&quot; value=&quot;Slide 13 - &amp;quot;Cobertura de Medicamentos de Medicare (Parte D)&amp;quot;&quot;/&gt;&lt;property id=&quot;20307&quot; value=&quot;396&quot;/&gt;&lt;/object&gt;&lt;object type=&quot;3&quot; unique_id=&quot;18104&quot;&gt;&lt;property id=&quot;20148&quot; value=&quot;5&quot;/&gt;&lt;property id=&quot;20300&quot; value=&quot;Slide 14 - &amp;quot;Planes que ofrecen Cobertura de Medicamentos de Medicare&amp;quot;&quot;/&gt;&lt;property id=&quot;20307&quot; value=&quot;397&quot;/&gt;&lt;/object&gt;&lt;object type=&quot;3&quot; unique_id=&quot;18105&quot;&gt;&lt;property id=&quot;20148&quot; value=&quot;5&quot;/&gt;&lt;property id=&quot;20300&quot; value=&quot;Slide 15 - &amp;quot;Costos de las coberturas de medicamentos de Medicare &amp;quot;&quot;/&gt;&lt;property id=&quot;20307&quot; value=&quot;398&quot;/&gt;&lt;/object&gt;&lt;object type=&quot;3&quot; unique_id=&quot;18106&quot;&gt;&lt;property id=&quot;20148&quot; value=&quot;5&quot;/&gt;&lt;property id=&quot;20300&quot; value=&quot;Slide 17 - &amp;quot;Cobertura de medicamentos de Medicare (Parte D) Prima mensual y Montos de ajuste mensual relacionados con los ingr&quot;/&gt;&lt;property id=&quot;20307&quot; value=&quot;399&quot;/&gt;&lt;/object&gt;&lt;object type=&quot;3&quot; unique_id=&quot;18107&quot;&gt;&lt;property id=&quot;20148&quot; value=&quot;5&quot;/&gt;&lt;property id=&quot;20300&quot; value=&quot;Slide 18 - &amp;quot;Prima Estándar Mensual de la Parte D: Cantidad de Ajuste Mensual Relacionado con el Ingreso (IRMAA) para 2021&amp;quot;&quot;/&gt;&lt;property id=&quot;20307&quot; value=&quot;400&quot;/&gt;&lt;/object&gt;&lt;object type=&quot;3&quot; unique_id=&quot;18108&quot;&gt;&lt;property id=&quot;20148&quot; value=&quot;5&quot;/&gt;&lt;property id=&quot;20300&quot; value=&quot;Slide 19 - &amp;quot;Fin de la reducción de la brecha de cobertura&amp;quot;&quot;/&gt;&lt;property id=&quot;20307&quot; value=&quot;401&quot;/&gt;&lt;/object&gt;&lt;object type=&quot;3&quot; unique_id=&quot;18109&quot;&gt;&lt;property id=&quot;20148&quot; value=&quot;5&quot;/&gt;&lt;property id=&quot;20300&quot; value=&quot;Slide 20 - &amp;quot;Costos Reales de su Bolsillo (TrOOP)&amp;quot;&quot;/&gt;&lt;property id=&quot;20307&quot; value=&quot;402&quot;/&gt;&lt;/object&gt;&lt;object type=&quot;3&quot; unique_id=&quot;18110&quot;&gt;&lt;property id=&quot;20148&quot; value=&quot;5&quot;/&gt;&lt;property id=&quot;20300&quot; value=&quot;Slide 21 - &amp;quot;¿Qué Pagos Cuentan Para los Costos Reales de su Bolsillo (TrOOP)?&amp;quot;&quot;/&gt;&lt;property id=&quot;20307&quot; value=&quot;403&quot;/&gt;&lt;/object&gt;&lt;object type=&quot;3&quot; unique_id=&quot;18231&quot;&gt;&lt;property id=&quot;20148&quot; value=&quot;5&quot;/&gt;&lt;property id=&quot;20300&quot; value=&quot;Slide 22 - &amp;quot;¿Qué Pagos No Cuentan para los Costos Reales de su Bolsillo (TrOOP):&amp;quot;&quot;/&gt;&lt;property id=&quot;20307&quot; value=&quot;404&quot;/&gt;&lt;/object&gt;&lt;object type=&quot;3&quot; unique_id=&quot;19175&quot;&gt;&lt;property id=&quot;20148&quot; value=&quot;5&quot;/&gt;&lt;property id=&quot;20300&quot; value=&quot;Slide 16 - &amp;quot;Ejemplo Estructura Estándar en 2021&amp;quot;&quot;/&gt;&lt;property id=&quot;20307&quot; value=&quot;405&quot;/&gt;&lt;/object&gt;&lt;object type=&quot;3&quot; unique_id=&quot;19176&quot;&gt;&lt;property id=&quot;20148&quot; value=&quot;5&quot;/&gt;&lt;property id=&quot;20300&quot; value=&quot;Slide 23 - &amp;quot;Compruebe su conocimiento: Pregunta 3&amp;quot;&quot;/&gt;&lt;property id=&quot;20307&quot; value=&quot;410&quot;/&gt;&lt;/object&gt;&lt;object type=&quot;3&quot; unique_id=&quot;19177&quot;&gt;&lt;property id=&quot;20148&quot; value=&quot;5&quot;/&gt;&lt;property id=&quot;20300&quot; value=&quot;Slide 24 - &amp;quot;Compruebe su conocimiento: pregunta 4&amp;quot;&quot;/&gt;&lt;property id=&quot;20307&quot; value=&quot;412&quot;/&gt;&lt;/object&gt;&lt;object type=&quot;3&quot; unique_id=&quot;19179&quot;&gt;&lt;property id=&quot;20148&quot; value=&quot;5&quot;/&gt;&lt;property id=&quot;20300&quot; value=&quot;Slide 26 - &amp;quot;Cobertura de Medicamentos de Medicare (Parte D)—Medicamentos cubiertos&amp;quot;&quot;/&gt;&lt;property id=&quot;20307&quot; value=&quot;406&quot;/&gt;&lt;/object&gt;&lt;object type=&quot;3&quot; unique_id=&quot;19180&quot;&gt;&lt;property id=&quot;20148&quot; value=&quot;5&quot;/&gt;&lt;property id=&quot;20300&quot; value=&quot;Slide 27 - &amp;quot;Cobertura Requerida&amp;quot;&quot;/&gt;&lt;property id=&quot;20307&quot; value=&quot;407&quot;/&gt;&lt;/object&gt;&lt;object type=&quot;3&quot; unique_id=&quot;19181&quot;&gt;&lt;property id=&quot;20148&quot; value=&quot;5&quot;/&gt;&lt;property id=&quot;20300&quot; value=&quot;Slide 28 - &amp;quot;Medicamentos excluidos por ley de la cobertura de medicamentos de Medicare (Parte D)&amp;quot;&quot;/&gt;&lt;property id=&quot;20307&quot; value=&quot;408&quot;/&gt;&lt;/object&gt;&lt;object type=&quot;3&quot; unique_id=&quot;19182&quot;&gt;&lt;property id=&quot;20148&quot; value=&quot;5&quot;/&gt;&lt;property id=&quot;20300&quot; value=&quot;Slide 29 - &amp;quot;Cómo Manejan los Planes el Acceso a los Medicamentos&amp;quot;&quot;/&gt;&lt;property id=&quot;20307&quot; value=&quot;409&quot;/&gt;&lt;/object&gt;&lt;object type=&quot;3&quot; unique_id=&quot;19183&quot;&gt;&lt;property id=&quot;20148&quot; value=&quot;5&quot;/&gt;&lt;property id=&quot;20300&quot; value=&quot;Slide 30 - &amp;quot;Niveles del Formulario&amp;quot;&quot;/&gt;&lt;property id=&quot;20307&quot; value=&quot;413&quot;/&gt;&lt;/object&gt;&lt;object type=&quot;3&quot; unique_id=&quot;19184&quot;&gt;&lt;property id=&quot;20148&quot; value=&quot;5&quot;/&gt;&lt;property id=&quot;20300&quot; value=&quot;Slide 31 - &amp;quot;Cambios en el Formulario&amp;quot;&quot;/&gt;&lt;property id=&quot;20307&quot; value=&quot;414&quot;/&gt;&lt;/object&gt;&lt;object type=&quot;3&quot; unique_id=&quot;19185&quot;&gt;&lt;property id=&quot;20148&quot; value=&quot;5&quot;/&gt;&lt;property id=&quot;20300&quot; value=&quot;Slide 32 - &amp;quot;Cambios en el Formulario (continuación)&amp;quot;&quot;/&gt;&lt;property id=&quot;20307&quot; value=&quot;415&quot;/&gt;&lt;/object&gt;&lt;object type=&quot;3&quot; unique_id=&quot;19186&quot;&gt;&lt;property id=&quot;20148&quot; value=&quot;5&quot;/&gt;&lt;property id=&quot;20300&quot; value=&quot;Slide 33 - &amp;quot;Cómo Manejan los Planes el Uso Inseguro de Opioides &amp;quot;&quot;/&gt;&lt;property id=&quot;20307&quot; value=&quot;416&quot;/&gt;&lt;/object&gt;&lt;object type=&quot;3&quot; unique_id=&quot;19187&quot;&gt;&lt;property id=&quot;20148&quot; value=&quot;5&quot;/&gt;&lt;property id=&quot;20300&quot; value=&quot;Slide 34 - &amp;quot;Requisitos para Planes de Medicare&amp;quot;&quot;/&gt;&lt;property id=&quot;20307&quot; value=&quot;417&quot;/&gt;&lt;/object&gt;&lt;object type=&quot;3&quot; unique_id=&quot;19188&quot;&gt;&lt;property id=&quot;20148&quot; value=&quot;5&quot;/&gt;&lt;property id=&quot;20300&quot; value=&quot;Slide 35 - &amp;quot;La Lista de Exclusión&amp;quot;&quot;/&gt;&lt;property id=&quot;20307&quot; value=&quot;418&quot;/&gt;&lt;/object&gt;&lt;object type=&quot;3&quot; unique_id=&quot;19189&quot;&gt;&lt;property id=&quot;20148&quot; value=&quot;5&quot;/&gt;&lt;property id=&quot;20300&quot; value=&quot;Slide 36 - &amp;quot;La Lista de Exclusión: aviso del beneficiario&amp;quot;&quot;/&gt;&lt;property id=&quot;20307&quot; value=&quot;419&quot;/&gt;&lt;/object&gt;&lt;object type=&quot;3&quot; unique_id=&quot;19191&quot;&gt;&lt;property id=&quot;20148&quot; value=&quot;5&quot;/&gt;&lt;property id=&quot;20300&quot; value=&quot;Slide 38 - &amp;quot;Administración de Terapia de Medicamentos (MTM)&amp;quot;&quot;/&gt;&lt;property id=&quot;20307&quot; value=&quot;421&quot;/&gt;&lt;/object&gt;&lt;object type=&quot;3&quot; unique_id=&quot;19192&quot;&gt;&lt;property id=&quot;20148&quot; value=&quot;5&quot;/&gt;&lt;property id=&quot;20300&quot; value=&quot;Slide 39 - &amp;quot;Administración de Terapia de Medicamentos (MTM) Condiciones&amp;quot;&quot;/&gt;&lt;property id=&quot;20307&quot; value=&quot;422&quot;/&gt;&lt;/object&gt;&lt;object type=&quot;3&quot; unique_id=&quot;19193&quot;&gt;&lt;property id=&quot;20148&quot; value=&quot;5&quot;/&gt;&lt;property id=&quot;20300&quot; value=&quot;Slide 37 - &amp;quot;Eliminación de las Cláusulas de Restricción&amp;quot;&quot;/&gt;&lt;property id=&quot;20307&quot; value=&quot;423&quot;/&gt;&lt;/object&gt;&lt;object type=&quot;3&quot; unique_id=&quot;19194&quot;&gt;&lt;property id=&quot;20148&quot; value=&quot;5&quot;/&gt;&lt;property id=&quot;20300&quot; value=&quot;Slide 41 - &amp;quot;Compruebe su conocimiento: Pregunta 5&amp;quot;&quot;/&gt;&lt;property id=&quot;20307&quot; value=&quot;424&quot;/&gt;&lt;/object&gt;&lt;object type=&quot;3&quot; unique_id=&quot;19195&quot;&gt;&lt;property id=&quot;20148&quot; value=&quot;5&quot;/&gt;&lt;property id=&quot;20300&quot; value=&quot;Slide 43 - &amp;quot;Requisitos de elegibilidad para la cobertura de Medicamentos de Medicare (Parte D)&amp;quot;&quot;/&gt;&lt;property id=&quot;20307&quot; value=&quot;425&quot;/&gt;&lt;/object&gt;&lt;object type=&quot;3&quot; unique_id=&quot;19198&quot;&gt;&lt;property id=&quot;20148&quot; value=&quot;5&quot;/&gt;&lt;property id=&quot;20300&quot; value=&quot;Slide 44 - &amp;quot;Cobertura Acreditable para Medicamentos&amp;quot;&quot;/&gt;&lt;property id=&quot;20307&quot; value=&quot;427&quot;/&gt;&lt;/object&gt;&lt;object type=&quot;3&quot; unique_id=&quot;19199&quot;&gt;&lt;property id=&quot;20148&quot; value=&quot;5&quot;/&gt;&lt;property id=&quot;20300&quot; value=&quot;Slide 45 - &amp;quot;Pérdida Potencial de Otra Cobertura&amp;quot;&quot;/&gt;&lt;property id=&quot;20307&quot; value=&quot;428&quot;/&gt;&lt;/object&gt;&lt;object type=&quot;3&quot; unique_id=&quot;19200&quot;&gt;&lt;property id=&quot;20148&quot; value=&quot;5&quot;/&gt;&lt;property id=&quot;20300&quot; value=&quot;Slide 46 - &amp;quot;Período de inscripción inicial (IEP) para la Parte D&amp;quot;&quot;/&gt;&lt;property id=&quot;20307&quot; value=&quot;429&quot;/&gt;&lt;/object&gt;&lt;object type=&quot;3&quot; unique_id=&quot;19201&quot;&gt;&lt;property id=&quot;20148&quot; value=&quot;5&quot;/&gt;&lt;property id=&quot;20300&quot; value=&quot;Slide 47 - &amp;quot;Otros Períodos de Inscripción&amp;quot;&quot;/&gt;&lt;property id=&quot;20307&quot; value=&quot;430&quot;/&gt;&lt;/object&gt;&lt;object type=&quot;3&quot; unique_id=&quot;19202&quot;&gt;&lt;property id=&quot;20148&quot; value=&quot;5&quot;/&gt;&lt;property id=&quot;20300&quot; value=&quot;Slide 49 - &amp;quot;Otros períodos de inscripción: períodos especiales de inscripción (SEP)&amp;quot;&quot;/&gt;&lt;property id=&quot;20307&quot; value=&quot;431&quot;/&gt;&lt;/object&gt;&lt;object type=&quot;3&quot; unique_id=&quot;19203&quot;&gt;&lt;property id=&quot;20148&quot; value=&quot;5&quot;/&gt;&lt;property id=&quot;20300&quot; value=&quot;Slide 50 - &amp;quot;Período de inscripción especial (SEP) de ayuda adicional,  doble y parcial doble&amp;quot;&quot;/&gt;&lt;property id=&quot;20307&quot; value=&quot;432&quot;/&gt;&lt;/object&gt;&lt;object type=&quot;3&quot; unique_id=&quot;19204&quot;&gt;&lt;property id=&quot;20148&quot; value=&quot;5&quot;/&gt;&lt;property id=&quot;20300&quot; value=&quot;Slide 51 - &amp;quot;Limitaciones del Período de Inscripción Especial (SEP) de la  Ayuda Adicional y Doble &amp;quot;&quot;/&gt;&lt;property id=&quot;20307&quot; value=&quot;433&quot;/&gt;&lt;/object&gt;&lt;object type=&quot;3&quot; unique_id=&quot;19205&quot;&gt;&lt;property id=&quot;20148&quot; value=&quot;5&quot;/&gt;&lt;property id=&quot;20300&quot; value=&quot;Slide 52 - &amp;quot;Períodos de Inscripción Especial (SEP) para la cobertura de medicamentos de Medicare (Parte B)&amp;quot;&quot;/&gt;&lt;property id=&quot;20307&quot; value=&quot;434&quot;/&gt;&lt;/object&gt;&lt;object type=&quot;3&quot; unique_id=&quot;19206&quot;&gt;&lt;property id=&quot;20148&quot; value=&quot;5&quot;/&gt;&lt;property id=&quot;20300&quot; value=&quot;Slide 53 - &amp;quot;Período Especial de Inscripción (SEP) de 5 estrellas&amp;quot;&quot;/&gt;&lt;property id=&quot;20307&quot; value=&quot;435&quot;/&gt;&lt;/object&gt;&lt;object type=&quot;3&quot; unique_id=&quot;19207&quot;&gt;&lt;property id=&quot;20148&quot; value=&quot;5&quot;/&gt;&lt;property id=&quot;20300&quot; value=&quot;Slide 54 - &amp;quot;Planes Consistentemente de Bajo Rendimiento&amp;quot;&quot;/&gt;&lt;property id=&quot;20307&quot; value=&quot;436&quot;/&gt;&lt;/object&gt;&lt;object type=&quot;3&quot; unique_id=&quot;19208&quot;&gt;&lt;property id=&quot;20148&quot; value=&quot;5&quot;/&gt;&lt;property id=&quot;20300&quot; value=&quot;Slide 60 - &amp;quot;Multa por inscripción tardía a la cobertura de medicamentos  de Medicare (Parte D)&amp;quot;&quot;/&gt;&lt;property id=&quot;20307&quot; value=&quot;437&quot;/&gt;&lt;/object&gt;&lt;object type=&quot;3&quot; unique_id=&quot;19209&quot;&gt;&lt;property id=&quot;20148&quot; value=&quot;5&quot;/&gt;&lt;property id=&quot;20300&quot; value=&quot;Slide 61 - &amp;quot;Multa por la cobertura de medicamentos de Medicare (Parte D): Ann&amp;quot;&quot;/&gt;&lt;property id=&quot;20307&quot; value=&quot;438&quot;/&gt;&lt;/object&gt;&lt;object type=&quot;3&quot; unique_id=&quot;19210&quot;&gt;&lt;property id=&quot;20148&quot; value=&quot;5&quot;/&gt;&lt;property id=&quot;20300&quot; value=&quot;Slide 62 - &amp;quot;Multa por la cobertura de medicamentos de Medicare (Parte D): Ann (continuación)&amp;quot;&quot;/&gt;&lt;property id=&quot;20307&quot; value=&quot;439&quot;/&gt;&lt;/object&gt;&lt;object type=&quot;3&quot; unique_id=&quot;19213&quot;&gt;&lt;property id=&quot;20148&quot; value=&quot;5&quot;/&gt;&lt;property id=&quot;20300&quot; value=&quot;Slide 63 - &amp;quot;Compruebe su conocimiento: Pregunta 6&amp;quot;&quot;/&gt;&lt;property id=&quot;20307&quot; value=&quot;442&quot;/&gt;&lt;/object&gt;&lt;object type=&quot;3&quot; unique_id=&quot;19215&quot;&gt;&lt;property id=&quot;20148&quot; value=&quot;5&quot;/&gt;&lt;property id=&quot;20300&quot; value=&quot;Slide 65 - &amp;quot;¿Qué es la Ayuda Adicional?&amp;quot;&quot;/&gt;&lt;property id=&quot;20307&quot; value=&quot;443&quot;/&gt;&lt;/object&gt;&lt;object type=&quot;3&quot; unique_id=&quot;19216&quot;&gt;&lt;property id=&quot;20148&quot; value=&quot;5&quot;/&gt;&lt;property id=&quot;20300&quot; value=&quot;Slide 66 - &amp;quot;Cómo Calificar para Recibir Ayuda Adicional&amp;quot;&quot;/&gt;&lt;property id=&quot;20307&quot; value=&quot;444&quot;/&gt;&lt;/object&gt;&lt;object type=&quot;3&quot; unique_id=&quot;19217&quot;&gt;&lt;property id=&quot;20148&quot; value=&quot;5&quot;/&gt;&lt;property id=&quot;20300&quot; value=&quot;Slide 67 - &amp;quot;Límites de Ingresos y Recursos para 2021 para Solicitar  Ayuda Adicional&amp;quot;&quot;/&gt;&lt;property id=&quot;20307&quot; value=&quot;446&quot;/&gt;&lt;/object&gt;&lt;object type=&quot;3&quot; unique_id=&quot;19218&quot;&gt;&lt;property id=&quot;20148&quot; value=&quot;5&quot;/&gt;&lt;property id=&quot;20300&quot; value=&quot;Slide 73 - &amp;quot;Subsidio Regional de Bajos Ingresos y Monto de Minimis&amp;quot;&quot;/&gt;&lt;property id=&quot;20307&quot; value=&quot;447&quot;/&gt;&lt;/object&gt;&lt;object type=&quot;3&quot; unique_id=&quot;19219&quot;&gt;&lt;property id=&quot;20148&quot; value=&quot;5&quot;/&gt;&lt;property id=&quot;20300&quot; value=&quot;Slide 69 - &amp;quot;Inscripción Automática&amp;quot;&quot;/&gt;&lt;property id=&quot;20307&quot; value=&quot;448&quot;/&gt;&lt;/object&gt;&lt;object type=&quot;3&quot; unique_id=&quot;19220&quot;&gt;&lt;property id=&quot;20148&quot; value=&quot;5&quot;/&gt;&lt;property id=&quot;20300&quot; value=&quot;Slide 70 - &amp;quot;Inscripción Facilitada&amp;quot;&quot;/&gt;&lt;property id=&quot;20307&quot; value=&quot;449&quot;/&gt;&lt;/object&gt;&lt;object type=&quot;3&quot; unique_id=&quot;19221&quot;&gt;&lt;property id=&quot;20148&quot; value=&quot;5&quot;/&gt;&lt;property id=&quot;20300&quot; value=&quot;Slide 68 - &amp;quot;Copagos de Ayuda Adicional 2021&amp;quot;&quot;/&gt;&lt;property id=&quot;20307&quot; value=&quot;450&quot;/&gt;&lt;/object&gt;&lt;object type=&quot;3&quot; unique_id=&quot;19222&quot;&gt;&lt;property id=&quot;20148&quot; value=&quot;5&quot;/&gt;&lt;property id=&quot;20300&quot; value=&quot;Slide 71 - &amp;quot;Programa de Transición Recientemente Elegible de Medicare para Ingresos Limitados (LI NET)&amp;quot;&quot;/&gt;&lt;property id=&quot;20307&quot; value=&quot;451&quot;/&gt;&lt;/object&gt;&lt;object type=&quot;3&quot; unique_id=&quot;19223&quot;&gt;&lt;property id=&quot;20148&quot; value=&quot;5&quot;/&gt;&lt;property id=&quot;20300&quot; value=&quot;Slide 72 - &amp;quot;¿Cómo Accede al Programa de Transición Recién Elegible para Ingresos Limitados (LI NET) de Medicare?&amp;quot;&quot;/&gt;&lt;property id=&quot;20307&quot; value=&quot;452&quot;/&gt;&lt;/object&gt;&lt;object type=&quot;3&quot; unique_id=&quot;19224&quot;&gt;&lt;property id=&quot;20148&quot; value=&quot;5&quot;/&gt;&lt;property id=&quot;20300&quot; value=&quot;Slide 74 - &amp;quot;Notificaciones de Reasignación&amp;quot;&quot;/&gt;&lt;property id=&quot;20307&quot; value=&quot;453&quot;/&gt;&lt;/object&gt;&lt;object type=&quot;3&quot; unique_id=&quot;19225&quot;&gt;&lt;property id=&quot;20148&quot; value=&quot;5&quot;/&gt;&lt;property id=&quot;20300&quot; value=&quot;Slide 75 - &amp;quot;Cambios en la Manera de Calificar para Recibir Ayuda Adicional&amp;quot;&quot;/&gt;&lt;property id=&quot;20307&quot; value=&quot;454&quot;/&gt;&lt;/object&gt;&lt;object type=&quot;3&quot; unique_id=&quot;19226&quot;&gt;&lt;property id=&quot;20148&quot; value=&quot;5&quot;/&gt;&lt;property id=&quot;20300&quot; value=&quot;Slide 77 - &amp;quot;Compruebe su conocimiento: Pregunta 7&amp;quot;&quot;/&gt;&lt;property id=&quot;20307&quot; value=&quot;455&quot;/&gt;&lt;/object&gt;&lt;object type=&quot;3&quot; unique_id=&quot;21665&quot;&gt;&lt;property id=&quot;20148&quot; value=&quot;5&quot;/&gt;&lt;property id=&quot;20300&quot; value=&quot;Slide 79 - &amp;quot;Solicitud de Determinación de Cobertura&amp;quot;&quot;/&gt;&lt;property id=&quot;20307&quot; value=&quot;465&quot;/&gt;&lt;/object&gt;&lt;object type=&quot;3&quot; unique_id=&quot;21666&quot;&gt;&lt;property id=&quot;20148&quot; value=&quot;5&quot;/&gt;&lt;property id=&quot;20300&quot; value=&quot;Slide 80 - &amp;quot;Solicitudes de Exenciones&amp;quot;&quot;/&gt;&lt;property id=&quot;20307&quot; value=&quot;466&quot;/&gt;&lt;/object&gt;&lt;object type=&quot;3&quot; unique_id=&quot;21667&quot;&gt;&lt;property id=&quot;20148&quot; value=&quot;5&quot;/&gt;&lt;property id=&quot;20300&quot; value=&quot;Slide 81 - &amp;quot;Cómo Solicitar Apelaciones&amp;quot;&quot;/&gt;&lt;property id=&quot;20307&quot; value=&quot;467&quot;/&gt;&lt;/object&gt;&lt;object type=&quot;3&quot; unique_id=&quot;21668&quot;&gt;&lt;property id=&quot;20148&quot; value=&quot;5&quot;/&gt;&lt;property id=&quot;20300&quot; value=&quot;Slide 82 - &amp;quot;Proceso de Apelaciones de la Parte D (medicamentos)&amp;quot;&quot;/&gt;&lt;property id=&quot;20307&quot; value=&quot;468&quot;/&gt;&lt;/object&gt;&lt;object type=&quot;3&quot; unique_id=&quot;21669&quot;&gt;&lt;property id=&quot;20148&quot; value=&quot;5&quot;/&gt;&lt;property id=&quot;20300&quot; value=&quot;Slide 84 - &amp;quot;Puntos clave para recordar&amp;quot;&quot;/&gt;&lt;property id=&quot;20307&quot; value=&quot;469&quot;/&gt;&lt;/object&gt;&lt;object type=&quot;3&quot; unique_id=&quot;23228&quot;&gt;&lt;property id=&quot;20148&quot; value=&quot;5&quot;/&gt;&lt;property id=&quot;20300&quot; value=&quot;Slide 87 - &amp;quot;Guía de Recursos de Cobertura de Medicamentos de Medicare: Productos de Medicare (continuación)&amp;quot;&quot;/&gt;&lt;property id=&quot;20307&quot; value=&quot;470&quot;/&gt;&lt;/object&gt;&lt;object type=&quot;3&quot; unique_id=&quot;23229&quot;&gt;&lt;property id=&quot;20148&quot; value=&quot;5&quot;/&gt;&lt;property id=&quot;20300&quot; value=&quot;Slide 88 - &amp;quot;Guía de Recursos de Cobertura de Medicamentos de Medicare: Pedido de Productos de Medicare &amp;quot;&quot;/&gt;&lt;property id=&quot;20307&quot; value=&quot;471&quot;/&gt;&lt;/object&gt;&lt;object type=&quot;3&quot; unique_id=&quot;23230&quot;&gt;&lt;property id=&quot;20148&quot; value=&quot;5&quot;/&gt;&lt;property id=&quot;20300&quot; value=&quot;Slide 89 - &amp;quot;Apéndice: Períodos de Inscripción&amp;quot;&quot;/&gt;&lt;property id=&quot;20307&quot; value=&quot;473&quot;/&gt;&lt;/object&gt;&lt;object type=&quot;3&quot; unique_id=&quot;23231&quot;&gt;&lt;property id=&quot;20148&quot; value=&quot;5&quot;/&gt;&lt;property id=&quot;20300&quot; value=&quot;Slide 90 - &amp;quot;Apéndice: Períodos de Inscripción (continuación)&amp;quot;&quot;/&gt;&lt;property id=&quot;20307&quot; value=&quot;474&quot;/&gt;&lt;/object&gt;&lt;object type=&quot;3&quot; unique_id=&quot;23232&quot;&gt;&lt;property id=&quot;20148&quot; value=&quot;5&quot;/&gt;&lt;property id=&quot;20300&quot; value=&quot;Slide 92 - &amp;quot;Siglas (continuación)&amp;quot;&quot;/&gt;&lt;property id=&quot;20307&quot; value=&quot;472&quot;/&gt;&lt;/object&gt;&lt;object type=&quot;3&quot; unique_id=&quot;368672&quot;&gt;&lt;property id=&quot;20148&quot; value=&quot;5&quot;/&gt;&lt;property id=&quot;20300&quot; value=&quot;Slide 12 - &amp;quot;Lección 2:  Cómo funcionan los planes de medicamentos de Medicare&amp;quot;&quot;/&gt;&lt;property id=&quot;20307&quot; value=&quot;476&quot;/&gt;&lt;/object&gt;&lt;object type=&quot;3&quot; unique_id=&quot;368673&quot;&gt;&lt;property id=&quot;20148&quot; value=&quot;5&quot;/&gt;&lt;property id=&quot;20300&quot; value=&quot;Slide 25 - &amp;quot;Lección 3:  Reglas de cobertura de medicamentos de Medicare  (Parte D)&amp;amp;#x09;&amp;quot;&quot;/&gt;&lt;property id=&quot;20307&quot; value=&quot;477&quot;/&gt;&lt;/object&gt;&lt;object type=&quot;3&quot; unique_id=&quot;368674&quot;&gt;&lt;property id=&quot;20148&quot; value=&quot;5&quot;/&gt;&lt;property id=&quot;20300&quot; value=&quot;Slide 42 - &amp;quot;Lección 4:  Elegibilidad e inscripción de cobertura de medicamentos de Medicare (Parte D) &amp;amp;#x09;&amp;quot;&quot;/&gt;&lt;property id=&quot;20307&quot; value=&quot;478&quot;/&gt;&lt;/object&gt;&lt;object type=&quot;3&quot; unique_id=&quot;369277&quot;&gt;&lt;property id=&quot;20148&quot; value=&quot;5&quot;/&gt;&lt;property id=&quot;20300&quot; value=&quot;Slide 64 - &amp;quot;Lección 5:   Ayuda adicional con la cobertura de los costos de los medicamentos de Medicare (Parte D)&amp;quot;&quot;/&gt;&lt;property id=&quot;20307&quot; value=&quot;479&quot;/&gt;&lt;/object&gt;&lt;object type=&quot;3&quot; unique_id=&quot;369279&quot;&gt;&lt;property id=&quot;20148&quot; value=&quot;5&quot;/&gt;&lt;property id=&quot;20300&quot; value=&quot;Slide 78 - &amp;quot;Lección 6:  Determinaciones y apelaciones de la cobertura de medicamentos de Medicare (Parte D) &amp;amp;#x09;&amp;quot;&quot;/&gt;&lt;property id=&quot;20307&quot; value=&quot;481&quot;/&gt;&lt;/object&gt;&lt;object type=&quot;3&quot; unique_id=&quot;369952&quot;&gt;&lt;property id=&quot;20148&quot; value=&quot;5&quot;/&gt;&lt;property id=&quot;20300&quot; value=&quot;Slide 9 - &amp;quot;Medicamentos Autoadministrados en Entornos de Paciente Ambulatorio del Hospital&amp;quot;&quot;/&gt;&lt;property id=&quot;20307&quot; value=&quot;482&quot;/&gt;&lt;/object&gt;&lt;object type=&quot;3&quot; unique_id=&quot;371173&quot;&gt;&lt;property id=&quot;20148&quot; value=&quot;5&quot;/&gt;&lt;property id=&quot;20300&quot; value=&quot;Slide 3 - &amp;quot;Objetivos de la Sesión&amp;quot;&quot;/&gt;&lt;property id=&quot;20307&quot; value=&quot;483&quot;/&gt;&lt;/object&gt;&lt;object type=&quot;3&quot; unique_id=&quot;371174&quot;&gt;&lt;property id=&quot;20148&quot; value=&quot;5&quot;/&gt;&lt;property id=&quot;20300&quot; value=&quot;Slide 4 - &amp;quot;Lección 1:  Cobertura de Medicamentos Conforme a las Diferentes Partes  de Medicare &amp;amp;#x09;&amp;quot;&quot;/&gt;&lt;property id=&quot;20307&quot; value=&quot;484&quot;/&gt;&lt;/object&gt;&lt;object type=&quot;3&quot; unique_id=&quot;373321&quot;&gt;&lt;property id=&quot;20148&quot; value=&quot;5&quot;/&gt;&lt;property id=&quot;20300&quot; value=&quot;Slide 40 - &amp;quot;Si su Receta Cambia &amp;quot;&quot;/&gt;&lt;property id=&quot;20307&quot; value=&quot;489&quot;/&gt;&lt;/object&gt;&lt;object type=&quot;3&quot; unique_id=&quot;375557&quot;&gt;&lt;property id=&quot;20148&quot; value=&quot;5&quot;/&gt;&lt;property id=&quot;20300&quot; value=&quot;Slide 83 - &amp;quot;Proceso de apelaciones de la Parte D (medicamentos) (continuación)&amp;quot;&quot;/&gt;&lt;property id=&quot;20307&quot; value=&quot;491&quot;/&gt;&lt;/object&gt;&lt;object type=&quot;3&quot; unique_id=&quot;379000&quot;&gt;&lt;property id=&quot;20148&quot; value=&quot;5&quot;/&gt;&lt;property id=&quot;20300&quot; value=&quot;Slide 55 - &amp;quot;Cuestiones para Tener en Cuenta Antes de inscribirse a un Plan&amp;quot;&quot;/&gt;&lt;property id=&quot;20307&quot; value=&quot;492&quot;/&gt;&lt;/object&gt;&lt;object type=&quot;3&quot; unique_id=&quot;379001&quot;&gt;&lt;property id=&quot;20148&quot; value=&quot;5&quot;/&gt;&lt;property id=&quot;20300&quot; value=&quot;Slide 56 - &amp;quot;Cómo Inscribirse&amp;quot;&quot;/&gt;&lt;property id=&quot;20307&quot; value=&quot;493&quot;/&gt;&lt;/object&gt;&lt;object type=&quot;3&quot; unique_id=&quot;379002&quot;&gt;&lt;property id=&quot;20148&quot; value=&quot;5&quot;/&gt;&lt;property id=&quot;20300&quot; value=&quot;Slide 57 - &amp;quot;Planes de medicamentos de Medicare que participan en el modelo de ahorros para personas mayores de la Parte D&amp;quot;&quot;/&gt;&lt;property id=&quot;20307&quot; value=&quot;494&quot;/&gt;&lt;/object&gt;&lt;object type=&quot;3&quot; unique_id=&quot;379003&quot;&gt;&lt;property id=&quot;20148&quot; value=&quot;5&quot;/&gt;&lt;property id=&quot;20300&quot; value=&quot;Slide 58 - &amp;quot;Qué Puede Esperar un Miembro Nuevo&amp;quot;&quot;/&gt;&lt;property id=&quot;20307&quot; value=&quot;495&quot;/&gt;&lt;/object&gt;&lt;object type=&quot;3&quot; unique_id=&quot;379004&quot;&gt;&lt;property id=&quot;20148&quot; value=&quot;5&quot;/&gt;&lt;property id=&quot;20300&quot; value=&quot;Slide 59 - &amp;quot;Cambios en el Aviso Anual de Cambios (ANOC) y  la Evidencia de Cobertura (EOC)&amp;quot;&quot;/&gt;&lt;property id=&quot;20307&quot; value=&quot;496&quot;/&gt;&lt;/object&gt;&lt;object type=&quot;3&quot; unique_id=&quot;379291&quot;&gt;&lt;property id=&quot;20148&quot; value=&quot;5&quot;/&gt;&lt;property id=&quot;20300&quot; value=&quot;Slide 48 - &amp;quot;Otros Períodos de Inscripción: Período de Inscripción Abierta de Medicare Advantage (MA OEP) &amp;quot;&quot;/&gt;&lt;property id=&quot;20307&quot; value=&quot;497&quot;/&gt;&lt;/object&gt;&lt;/object&gt;&lt;object type=&quot;8&quot; unique_id=&quot;17389&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11962</TotalTime>
  <Words>33783</Words>
  <Application>Microsoft Office PowerPoint</Application>
  <PresentationFormat>Widescreen</PresentationFormat>
  <Paragraphs>1575</Paragraphs>
  <Slides>93</Slides>
  <Notes>93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93</vt:i4>
      </vt:variant>
    </vt:vector>
  </HeadingPairs>
  <TitlesOfParts>
    <vt:vector size="104" baseType="lpstr">
      <vt:lpstr>宋体</vt:lpstr>
      <vt:lpstr>Arial</vt:lpstr>
      <vt:lpstr>Calibri</vt:lpstr>
      <vt:lpstr>Calibri </vt:lpstr>
      <vt:lpstr>Cambria Math</vt:lpstr>
      <vt:lpstr>Courier New</vt:lpstr>
      <vt:lpstr>DengXian</vt:lpstr>
      <vt:lpstr>Times New Roman</vt:lpstr>
      <vt:lpstr>Wingdings</vt:lpstr>
      <vt:lpstr>Office Theme</vt:lpstr>
      <vt:lpstr>1_Office Theme</vt:lpstr>
      <vt:lpstr>Cobertura de medicamentos de Medicare</vt:lpstr>
      <vt:lpstr>Contenido</vt:lpstr>
      <vt:lpstr>Objetivos de la Sesión</vt:lpstr>
      <vt:lpstr>Lección 1:  Cobertura de Medicamentos Conforme a las Diferentes Partes  de Medicare  </vt:lpstr>
      <vt:lpstr>Cobertura de Medicamentos Conforme a Medicare </vt:lpstr>
      <vt:lpstr>Cobertura de Medicamentos de la Parte A</vt:lpstr>
      <vt:lpstr>Cobertura de Medicamentos de la Parte B</vt:lpstr>
      <vt:lpstr>Cobertura de Vacunas de la Parte B </vt:lpstr>
      <vt:lpstr>Medicamentos Autoadministrados en Entornos de Paciente Ambulatorio del Hospital</vt:lpstr>
      <vt:lpstr>Compruebe su conocimiento: Pregunta 1</vt:lpstr>
      <vt:lpstr>Compruebe su conocimiento: Pregunta 2</vt:lpstr>
      <vt:lpstr>Lección 2:  Cómo funcionan los planes de medicamentos de Medicare</vt:lpstr>
      <vt:lpstr>Cobertura de Medicamentos de Medicare (Parte D)</vt:lpstr>
      <vt:lpstr>Planes que ofrecen Cobertura de Medicamentos de Medicare</vt:lpstr>
      <vt:lpstr>Costos de las coberturas de medicamentos de Medicare </vt:lpstr>
      <vt:lpstr>Ejemplo Estructura Estándar en 2021</vt:lpstr>
      <vt:lpstr>Cobertura de medicamentos de Medicare (Parte D) Prima mensual y Montos de ajuste mensual relacionados con los ingresos (IRMAA)</vt:lpstr>
      <vt:lpstr>Prima Estándar Mensual de la Parte D: Cantidad de Ajuste Mensual Relacionado con el Ingreso (IRMAA) para 2021</vt:lpstr>
      <vt:lpstr>Fin de la reducción de la brecha de cobertura</vt:lpstr>
      <vt:lpstr>Costos Reales de su Bolsillo (TrOOP)</vt:lpstr>
      <vt:lpstr>¿Qué Pagos Cuentan Para los Costos Reales de su Bolsillo (TrOOP)?</vt:lpstr>
      <vt:lpstr>¿Qué Pagos No Cuentan para los Costos Reales de su Bolsillo (TrOOP):</vt:lpstr>
      <vt:lpstr>Compruebe su conocimiento: Pregunta 3</vt:lpstr>
      <vt:lpstr>Compruebe su conocimiento: pregunta 4</vt:lpstr>
      <vt:lpstr>Lección 3:  Reglas de cobertura de medicamentos de Medicare  (Parte D) </vt:lpstr>
      <vt:lpstr>Cobertura de Medicamentos de Medicare (Parte D)—Medicamentos cubiertos</vt:lpstr>
      <vt:lpstr>Cobertura Requerida</vt:lpstr>
      <vt:lpstr>Medicamentos excluidos por ley de la cobertura de medicamentos de Medicare (Parte D)</vt:lpstr>
      <vt:lpstr>Cómo Manejan los Planes el Acceso a los Medicamentos</vt:lpstr>
      <vt:lpstr>Niveles del Formulario</vt:lpstr>
      <vt:lpstr>Cambios en el Formulario</vt:lpstr>
      <vt:lpstr>Cambios en el Formulario (continuación)</vt:lpstr>
      <vt:lpstr>Cómo Manejan los Planes el Uso Inseguro de Opioides </vt:lpstr>
      <vt:lpstr>Requisitos para Planes de Medicare</vt:lpstr>
      <vt:lpstr>La Lista de Exclusión</vt:lpstr>
      <vt:lpstr>La Lista de Exclusión: aviso del beneficiario</vt:lpstr>
      <vt:lpstr>Eliminación de las Cláusulas de Restricción</vt:lpstr>
      <vt:lpstr>Administración de Terapia de Medicamentos (MTM)</vt:lpstr>
      <vt:lpstr>Administración de Terapia de Medicamentos (MTM) Condiciones</vt:lpstr>
      <vt:lpstr>Si su Receta Cambia </vt:lpstr>
      <vt:lpstr>Compruebe su conocimiento: Pregunta 5</vt:lpstr>
      <vt:lpstr>Lección 4:  Elegibilidad e inscripción de cobertura de medicamentos de Medicare (Parte D)  </vt:lpstr>
      <vt:lpstr>Requisitos de elegibilidad para la cobertura de Medicamentos de Medicare (Parte D)</vt:lpstr>
      <vt:lpstr>Cobertura Acreditable para Medicamentos</vt:lpstr>
      <vt:lpstr>Pérdida Potencial de Otra Cobertura</vt:lpstr>
      <vt:lpstr>Período de inscripción inicial (IEP) para la Parte D</vt:lpstr>
      <vt:lpstr>Otros Períodos de Inscripción</vt:lpstr>
      <vt:lpstr>Otros Períodos de Inscripción: Período de Inscripción Abierta de Medicare Advantage (MA OEP) </vt:lpstr>
      <vt:lpstr>Otros períodos de inscripción: períodos especiales de inscripción (SEP)</vt:lpstr>
      <vt:lpstr>Período de inscripción especial (SEP) de ayuda adicional,  doble y parcial doble</vt:lpstr>
      <vt:lpstr>Limitaciones del Período de Inscripción Especial (SEP) de la  Ayuda Adicional y Doble </vt:lpstr>
      <vt:lpstr>Períodos de Inscripción Especial (SEP) para la cobertura de medicamentos de Medicare (Parte B)</vt:lpstr>
      <vt:lpstr>Período Especial de Inscripción (SEP) de 5 estrellas</vt:lpstr>
      <vt:lpstr>Planes Consistentemente de Bajo Rendimiento</vt:lpstr>
      <vt:lpstr>Cuestiones para Tener en Cuenta Antes de inscribirse a un Plan</vt:lpstr>
      <vt:lpstr>Cómo Inscribirse</vt:lpstr>
      <vt:lpstr>Planes de medicamentos de Medicare que participan en el modelo de ahorros para personas mayores de la Parte D</vt:lpstr>
      <vt:lpstr>Qué Puede Esperar un Miembro Nuevo</vt:lpstr>
      <vt:lpstr>Cambios en el Aviso Anual de Cambios (ANOC) y  la Evidencia de Cobertura (EOC)</vt:lpstr>
      <vt:lpstr>Multa por inscripción tardía a la cobertura de medicamentos  de Medicare (Parte D)</vt:lpstr>
      <vt:lpstr>Multa por la cobertura de medicamentos de Medicare (Parte D): Ann</vt:lpstr>
      <vt:lpstr>Multa por la cobertura de medicamentos de Medicare (Parte D): Ann (continuación)</vt:lpstr>
      <vt:lpstr>Compruebe su conocimiento: Pregunta 6</vt:lpstr>
      <vt:lpstr>Lección 5:   Ayuda adicional con la cobertura de los costos de los medicamentos de Medicare (Parte D)</vt:lpstr>
      <vt:lpstr>¿Qué es la Ayuda Adicional?</vt:lpstr>
      <vt:lpstr>Cómo Calificar para Recibir Ayuda Adicional</vt:lpstr>
      <vt:lpstr>Límites de Ingresos y Recursos para 2021 para Solicitar  Ayuda Adicional</vt:lpstr>
      <vt:lpstr>Copagos de Ayuda Adicional 2021</vt:lpstr>
      <vt:lpstr>Inscripción Automática</vt:lpstr>
      <vt:lpstr>Inscripción Facilitada</vt:lpstr>
      <vt:lpstr>Programa de Transición Recientemente Elegible de Medicare para Ingresos Limitados (LI NET)</vt:lpstr>
      <vt:lpstr>¿Cómo Accede al Programa de Transición Recién Elegible para Ingresos Limitados (LI NET) de Medicare?</vt:lpstr>
      <vt:lpstr>Subsidio Regional de Bajos Ingresos y Monto de Minimis</vt:lpstr>
      <vt:lpstr>Notificaciones de Reasignación</vt:lpstr>
      <vt:lpstr>Cambios en la Manera de Calificar para Recibir Ayuda Adicional</vt:lpstr>
      <vt:lpstr>Proceso de redeterminación del Seguro Social</vt:lpstr>
      <vt:lpstr>Compruebe su conocimiento: Pregunta 7</vt:lpstr>
      <vt:lpstr>Lección 6:  Determinaciones y apelaciones de la cobertura de medicamentos de Medicare (Parte D)  </vt:lpstr>
      <vt:lpstr>Solicitud de Determinación de Cobertura</vt:lpstr>
      <vt:lpstr>Solicitudes de Exenciones</vt:lpstr>
      <vt:lpstr>Cómo Solicitar Apelaciones</vt:lpstr>
      <vt:lpstr>Proceso de Apelaciones de la Parte D (medicamentos)</vt:lpstr>
      <vt:lpstr>Proceso de apelaciones de la Parte D (medicamentos) (continuación)</vt:lpstr>
      <vt:lpstr>Puntos clave para recordar</vt:lpstr>
      <vt:lpstr>Guía de Recursos de  Cobertura de Medicamentos de Medicare</vt:lpstr>
      <vt:lpstr>Guía de Recursos de Cobertura de Medicamentos  de Medicare: Productos de Medicare</vt:lpstr>
      <vt:lpstr>Guía de Recursos de Cobertura de Medicamentos de Medicare: Productos de Medicare (continuación)</vt:lpstr>
      <vt:lpstr>Guía de Recursos de Cobertura de Medicamentos de Medicare: Pedido de Productos de Medicare </vt:lpstr>
      <vt:lpstr>Apéndice: Períodos de Inscripción</vt:lpstr>
      <vt:lpstr>Apéndice: Períodos de Inscripción (continuación)</vt:lpstr>
      <vt:lpstr>Siglas</vt:lpstr>
      <vt:lpstr>Siglas (continuación)</vt:lpstr>
      <vt:lpstr>Programa de Capacitación Nacional de CMS (NTP)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Kim Lare</cp:lastModifiedBy>
  <cp:revision>622</cp:revision>
  <cp:lastPrinted>2021-03-10T21:12:19Z</cp:lastPrinted>
  <dcterms:created xsi:type="dcterms:W3CDTF">2019-11-14T20:32:59Z</dcterms:created>
  <dcterms:modified xsi:type="dcterms:W3CDTF">2021-06-03T15:44:40Z</dcterms:modified>
</cp:coreProperties>
</file>