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heme/theme3.xml" ContentType="application/vnd.openxmlformats-officedocument.theme+xml"/>
  <Override PartName="/ppt/tags/tag40.xml" ContentType="application/vnd.openxmlformats-officedocument.presentationml.tags+xml"/>
  <Override PartName="/ppt/notesSlides/notesSlide1.xml" ContentType="application/vnd.openxmlformats-officedocument.presentationml.notesSlide+xml"/>
  <Override PartName="/ppt/tags/tag41.xml" ContentType="application/vnd.openxmlformats-officedocument.presentationml.tags+xml"/>
  <Override PartName="/ppt/notesSlides/notesSlide2.xml" ContentType="application/vnd.openxmlformats-officedocument.presentationml.notesSlide+xml"/>
  <Override PartName="/ppt/tags/tag42.xml" ContentType="application/vnd.openxmlformats-officedocument.presentationml.tags+xml"/>
  <Override PartName="/ppt/notesSlides/notesSlide3.xml" ContentType="application/vnd.openxmlformats-officedocument.presentationml.notesSlide+xml"/>
  <Override PartName="/ppt/tags/tag43.xml" ContentType="application/vnd.openxmlformats-officedocument.presentationml.tags+xml"/>
  <Override PartName="/ppt/notesSlides/notesSlide4.xml" ContentType="application/vnd.openxmlformats-officedocument.presentationml.notesSlide+xml"/>
  <Override PartName="/ppt/tags/tag44.xml" ContentType="application/vnd.openxmlformats-officedocument.presentationml.tags+xml"/>
  <Override PartName="/ppt/notesSlides/notesSlide5.xml" ContentType="application/vnd.openxmlformats-officedocument.presentationml.notesSlide+xml"/>
  <Override PartName="/ppt/tags/tag45.xml" ContentType="application/vnd.openxmlformats-officedocument.presentationml.tags+xml"/>
  <Override PartName="/ppt/notesSlides/notesSlide6.xml" ContentType="application/vnd.openxmlformats-officedocument.presentationml.notesSlide+xml"/>
  <Override PartName="/ppt/tags/tag46.xml" ContentType="application/vnd.openxmlformats-officedocument.presentationml.tags+xml"/>
  <Override PartName="/ppt/notesSlides/notesSlide7.xml" ContentType="application/vnd.openxmlformats-officedocument.presentationml.notesSlide+xml"/>
  <Override PartName="/ppt/tags/tag47.xml" ContentType="application/vnd.openxmlformats-officedocument.presentationml.tags+xml"/>
  <Override PartName="/ppt/notesSlides/notesSlide8.xml" ContentType="application/vnd.openxmlformats-officedocument.presentationml.notesSlide+xml"/>
  <Override PartName="/ppt/tags/tag48.xml" ContentType="application/vnd.openxmlformats-officedocument.presentationml.tags+xml"/>
  <Override PartName="/ppt/notesSlides/notesSlide9.xml" ContentType="application/vnd.openxmlformats-officedocument.presentationml.notesSlide+xml"/>
  <Override PartName="/ppt/tags/tag49.xml" ContentType="application/vnd.openxmlformats-officedocument.presentationml.tags+xml"/>
  <Override PartName="/ppt/notesSlides/notesSlide10.xml" ContentType="application/vnd.openxmlformats-officedocument.presentationml.notesSlide+xml"/>
  <Override PartName="/ppt/tags/tag50.xml" ContentType="application/vnd.openxmlformats-officedocument.presentationml.tags+xml"/>
  <Override PartName="/ppt/notesSlides/notesSlide11.xml" ContentType="application/vnd.openxmlformats-officedocument.presentationml.notesSlide+xml"/>
  <Override PartName="/ppt/tags/tag51.xml" ContentType="application/vnd.openxmlformats-officedocument.presentationml.tags+xml"/>
  <Override PartName="/ppt/notesSlides/notesSlide12.xml" ContentType="application/vnd.openxmlformats-officedocument.presentationml.notesSlide+xml"/>
  <Override PartName="/ppt/tags/tag52.xml" ContentType="application/vnd.openxmlformats-officedocument.presentationml.tags+xml"/>
  <Override PartName="/ppt/notesSlides/notesSlide13.xml" ContentType="application/vnd.openxmlformats-officedocument.presentationml.notesSlide+xml"/>
  <Override PartName="/ppt/tags/tag53.xml" ContentType="application/vnd.openxmlformats-officedocument.presentationml.tags+xml"/>
  <Override PartName="/ppt/notesSlides/notesSlide14.xml" ContentType="application/vnd.openxmlformats-officedocument.presentationml.notesSlide+xml"/>
  <Override PartName="/ppt/tags/tag54.xml" ContentType="application/vnd.openxmlformats-officedocument.presentationml.tags+xml"/>
  <Override PartName="/ppt/notesSlides/notesSlide15.xml" ContentType="application/vnd.openxmlformats-officedocument.presentationml.notesSlide+xml"/>
  <Override PartName="/ppt/tags/tag55.xml" ContentType="application/vnd.openxmlformats-officedocument.presentationml.tags+xml"/>
  <Override PartName="/ppt/notesSlides/notesSlide16.xml" ContentType="application/vnd.openxmlformats-officedocument.presentationml.notesSlide+xml"/>
  <Override PartName="/ppt/tags/tag56.xml" ContentType="application/vnd.openxmlformats-officedocument.presentationml.tags+xml"/>
  <Override PartName="/ppt/notesSlides/notesSlide17.xml" ContentType="application/vnd.openxmlformats-officedocument.presentationml.notesSlide+xml"/>
  <Override PartName="/ppt/tags/tag57.xml" ContentType="application/vnd.openxmlformats-officedocument.presentationml.tags+xml"/>
  <Override PartName="/ppt/notesSlides/notesSlide18.xml" ContentType="application/vnd.openxmlformats-officedocument.presentationml.notesSlide+xml"/>
  <Override PartName="/ppt/tags/tag58.xml" ContentType="application/vnd.openxmlformats-officedocument.presentationml.tags+xml"/>
  <Override PartName="/ppt/notesSlides/notesSlide19.xml" ContentType="application/vnd.openxmlformats-officedocument.presentationml.notesSlide+xml"/>
  <Override PartName="/ppt/tags/tag59.xml" ContentType="application/vnd.openxmlformats-officedocument.presentationml.tags+xml"/>
  <Override PartName="/ppt/notesSlides/notesSlide20.xml" ContentType="application/vnd.openxmlformats-officedocument.presentationml.notesSlide+xml"/>
  <Override PartName="/ppt/tags/tag60.xml" ContentType="application/vnd.openxmlformats-officedocument.presentationml.tags+xml"/>
  <Override PartName="/ppt/notesSlides/notesSlide21.xml" ContentType="application/vnd.openxmlformats-officedocument.presentationml.notesSlide+xml"/>
  <Override PartName="/ppt/tags/tag61.xml" ContentType="application/vnd.openxmlformats-officedocument.presentationml.tags+xml"/>
  <Override PartName="/ppt/notesSlides/notesSlide22.xml" ContentType="application/vnd.openxmlformats-officedocument.presentationml.notesSlide+xml"/>
  <Override PartName="/ppt/tags/tag62.xml" ContentType="application/vnd.openxmlformats-officedocument.presentationml.tags+xml"/>
  <Override PartName="/ppt/notesSlides/notesSlide23.xml" ContentType="application/vnd.openxmlformats-officedocument.presentationml.notesSlide+xml"/>
  <Override PartName="/ppt/tags/tag63.xml" ContentType="application/vnd.openxmlformats-officedocument.presentationml.tags+xml"/>
  <Override PartName="/ppt/notesSlides/notesSlide24.xml" ContentType="application/vnd.openxmlformats-officedocument.presentationml.notesSlide+xml"/>
  <Override PartName="/ppt/tags/tag64.xml" ContentType="application/vnd.openxmlformats-officedocument.presentationml.tags+xml"/>
  <Override PartName="/ppt/notesSlides/notesSlide25.xml" ContentType="application/vnd.openxmlformats-officedocument.presentationml.notesSlide+xml"/>
  <Override PartName="/ppt/tags/tag65.xml" ContentType="application/vnd.openxmlformats-officedocument.presentationml.tags+xml"/>
  <Override PartName="/ppt/notesSlides/notesSlide26.xml" ContentType="application/vnd.openxmlformats-officedocument.presentationml.notesSlide+xml"/>
  <Override PartName="/ppt/tags/tag66.xml" ContentType="application/vnd.openxmlformats-officedocument.presentationml.tags+xml"/>
  <Override PartName="/ppt/notesSlides/notesSlide27.xml" ContentType="application/vnd.openxmlformats-officedocument.presentationml.notesSlide+xml"/>
  <Override PartName="/ppt/tags/tag67.xml" ContentType="application/vnd.openxmlformats-officedocument.presentationml.tags+xml"/>
  <Override PartName="/ppt/notesSlides/notesSlide28.xml" ContentType="application/vnd.openxmlformats-officedocument.presentationml.notesSlide+xml"/>
  <Override PartName="/ppt/tags/tag68.xml" ContentType="application/vnd.openxmlformats-officedocument.presentationml.tags+xml"/>
  <Override PartName="/ppt/notesSlides/notesSlide29.xml" ContentType="application/vnd.openxmlformats-officedocument.presentationml.notesSlide+xml"/>
  <Override PartName="/ppt/tags/tag69.xml" ContentType="application/vnd.openxmlformats-officedocument.presentationml.tags+xml"/>
  <Override PartName="/ppt/notesSlides/notesSlide30.xml" ContentType="application/vnd.openxmlformats-officedocument.presentationml.notesSlide+xml"/>
  <Override PartName="/ppt/tags/tag70.xml" ContentType="application/vnd.openxmlformats-officedocument.presentationml.tags+xml"/>
  <Override PartName="/ppt/notesSlides/notesSlide31.xml" ContentType="application/vnd.openxmlformats-officedocument.presentationml.notesSlide+xml"/>
  <Override PartName="/ppt/tags/tag71.xml" ContentType="application/vnd.openxmlformats-officedocument.presentationml.tags+xml"/>
  <Override PartName="/ppt/notesSlides/notesSlide32.xml" ContentType="application/vnd.openxmlformats-officedocument.presentationml.notesSlide+xml"/>
  <Override PartName="/ppt/tags/tag72.xml" ContentType="application/vnd.openxmlformats-officedocument.presentationml.tags+xml"/>
  <Override PartName="/ppt/notesSlides/notesSlide33.xml" ContentType="application/vnd.openxmlformats-officedocument.presentationml.notesSlide+xml"/>
  <Override PartName="/ppt/tags/tag73.xml" ContentType="application/vnd.openxmlformats-officedocument.presentationml.tags+xml"/>
  <Override PartName="/ppt/notesSlides/notesSlide34.xml" ContentType="application/vnd.openxmlformats-officedocument.presentationml.notesSlide+xml"/>
  <Override PartName="/ppt/tags/tag74.xml" ContentType="application/vnd.openxmlformats-officedocument.presentationml.tags+xml"/>
  <Override PartName="/ppt/notesSlides/notesSlide35.xml" ContentType="application/vnd.openxmlformats-officedocument.presentationml.notesSlide+xml"/>
  <Override PartName="/ppt/tags/tag75.xml" ContentType="application/vnd.openxmlformats-officedocument.presentationml.tags+xml"/>
  <Override PartName="/ppt/notesSlides/notesSlide36.xml" ContentType="application/vnd.openxmlformats-officedocument.presentationml.notesSlide+xml"/>
  <Override PartName="/ppt/tags/tag76.xml" ContentType="application/vnd.openxmlformats-officedocument.presentationml.tags+xml"/>
  <Override PartName="/ppt/notesSlides/notesSlide37.xml" ContentType="application/vnd.openxmlformats-officedocument.presentationml.notesSlide+xml"/>
  <Override PartName="/ppt/tags/tag77.xml" ContentType="application/vnd.openxmlformats-officedocument.presentationml.tags+xml"/>
  <Override PartName="/ppt/notesSlides/notesSlide38.xml" ContentType="application/vnd.openxmlformats-officedocument.presentationml.notesSlide+xml"/>
  <Override PartName="/ppt/tags/tag78.xml" ContentType="application/vnd.openxmlformats-officedocument.presentationml.tags+xml"/>
  <Override PartName="/ppt/notesSlides/notesSlide39.xml" ContentType="application/vnd.openxmlformats-officedocument.presentationml.notesSlide+xml"/>
  <Override PartName="/ppt/tags/tag79.xml" ContentType="application/vnd.openxmlformats-officedocument.presentationml.tags+xml"/>
  <Override PartName="/ppt/notesSlides/notesSlide40.xml" ContentType="application/vnd.openxmlformats-officedocument.presentationml.notesSlide+xml"/>
  <Override PartName="/ppt/tags/tag80.xml" ContentType="application/vnd.openxmlformats-officedocument.presentationml.tags+xml"/>
  <Override PartName="/ppt/notesSlides/notesSlide41.xml" ContentType="application/vnd.openxmlformats-officedocument.presentationml.notesSlide+xml"/>
  <Override PartName="/ppt/tags/tag81.xml" ContentType="application/vnd.openxmlformats-officedocument.presentationml.tags+xml"/>
  <Override PartName="/ppt/notesSlides/notesSlide42.xml" ContentType="application/vnd.openxmlformats-officedocument.presentationml.notesSlide+xml"/>
  <Override PartName="/ppt/tags/tag82.xml" ContentType="application/vnd.openxmlformats-officedocument.presentationml.tags+xml"/>
  <Override PartName="/ppt/notesSlides/notesSlide43.xml" ContentType="application/vnd.openxmlformats-officedocument.presentationml.notesSlide+xml"/>
  <Override PartName="/ppt/tags/tag83.xml" ContentType="application/vnd.openxmlformats-officedocument.presentationml.tags+xml"/>
  <Override PartName="/ppt/notesSlides/notesSlide44.xml" ContentType="application/vnd.openxmlformats-officedocument.presentationml.notesSlide+xml"/>
  <Override PartName="/ppt/tags/tag84.xml" ContentType="application/vnd.openxmlformats-officedocument.presentationml.tags+xml"/>
  <Override PartName="/ppt/notesSlides/notesSlide45.xml" ContentType="application/vnd.openxmlformats-officedocument.presentationml.notesSlide+xml"/>
  <Override PartName="/ppt/tags/tag85.xml" ContentType="application/vnd.openxmlformats-officedocument.presentationml.tags+xml"/>
  <Override PartName="/ppt/notesSlides/notesSlide46.xml" ContentType="application/vnd.openxmlformats-officedocument.presentationml.notesSlide+xml"/>
  <Override PartName="/ppt/tags/tag86.xml" ContentType="application/vnd.openxmlformats-officedocument.presentationml.tags+xml"/>
  <Override PartName="/ppt/notesSlides/notesSlide47.xml" ContentType="application/vnd.openxmlformats-officedocument.presentationml.notesSlide+xml"/>
  <Override PartName="/ppt/tags/tag87.xml" ContentType="application/vnd.openxmlformats-officedocument.presentationml.tags+xml"/>
  <Override PartName="/ppt/notesSlides/notesSlide48.xml" ContentType="application/vnd.openxmlformats-officedocument.presentationml.notesSlide+xml"/>
  <Override PartName="/ppt/tags/tag88.xml" ContentType="application/vnd.openxmlformats-officedocument.presentationml.tags+xml"/>
  <Override PartName="/ppt/notesSlides/notesSlide49.xml" ContentType="application/vnd.openxmlformats-officedocument.presentationml.notesSlide+xml"/>
  <Override PartName="/ppt/tags/tag89.xml" ContentType="application/vnd.openxmlformats-officedocument.presentationml.tags+xml"/>
  <Override PartName="/ppt/notesSlides/notesSlide50.xml" ContentType="application/vnd.openxmlformats-officedocument.presentationml.notesSlide+xml"/>
  <Override PartName="/ppt/tags/tag90.xml" ContentType="application/vnd.openxmlformats-officedocument.presentationml.tags+xml"/>
  <Override PartName="/ppt/notesSlides/notesSlide51.xml" ContentType="application/vnd.openxmlformats-officedocument.presentationml.notesSlide+xml"/>
  <Override PartName="/ppt/tags/tag91.xml" ContentType="application/vnd.openxmlformats-officedocument.presentationml.tags+xml"/>
  <Override PartName="/ppt/notesSlides/notesSlide52.xml" ContentType="application/vnd.openxmlformats-officedocument.presentationml.notesSlide+xml"/>
  <Override PartName="/ppt/tags/tag92.xml" ContentType="application/vnd.openxmlformats-officedocument.presentationml.tags+xml"/>
  <Override PartName="/ppt/notesSlides/notesSlide53.xml" ContentType="application/vnd.openxmlformats-officedocument.presentationml.notesSlide+xml"/>
  <Override PartName="/ppt/tags/tag93.xml" ContentType="application/vnd.openxmlformats-officedocument.presentationml.tags+xml"/>
  <Override PartName="/ppt/notesSlides/notesSlide54.xml" ContentType="application/vnd.openxmlformats-officedocument.presentationml.notesSlide+xml"/>
  <Override PartName="/ppt/tags/tag94.xml" ContentType="application/vnd.openxmlformats-officedocument.presentationml.tags+xml"/>
  <Override PartName="/ppt/notesSlides/notesSlide55.xml" ContentType="application/vnd.openxmlformats-officedocument.presentationml.notesSlide+xml"/>
  <Override PartName="/ppt/tags/tag95.xml" ContentType="application/vnd.openxmlformats-officedocument.presentationml.tags+xml"/>
  <Override PartName="/ppt/notesSlides/notesSlide56.xml" ContentType="application/vnd.openxmlformats-officedocument.presentationml.notesSlide+xml"/>
  <Override PartName="/ppt/tags/tag96.xml" ContentType="application/vnd.openxmlformats-officedocument.presentationml.tags+xml"/>
  <Override PartName="/ppt/notesSlides/notesSlide57.xml" ContentType="application/vnd.openxmlformats-officedocument.presentationml.notesSlide+xml"/>
  <Override PartName="/ppt/tags/tag97.xml" ContentType="application/vnd.openxmlformats-officedocument.presentationml.tags+xml"/>
  <Override PartName="/ppt/notesSlides/notesSlide58.xml" ContentType="application/vnd.openxmlformats-officedocument.presentationml.notesSlide+xml"/>
  <Override PartName="/ppt/tags/tag98.xml" ContentType="application/vnd.openxmlformats-officedocument.presentationml.tags+xml"/>
  <Override PartName="/ppt/notesSlides/notesSlide59.xml" ContentType="application/vnd.openxmlformats-officedocument.presentationml.notesSlide+xml"/>
  <Override PartName="/ppt/tags/tag99.xml" ContentType="application/vnd.openxmlformats-officedocument.presentationml.tags+xml"/>
  <Override PartName="/ppt/notesSlides/notesSlide60.xml" ContentType="application/vnd.openxmlformats-officedocument.presentationml.notesSlide+xml"/>
  <Override PartName="/ppt/tags/tag100.xml" ContentType="application/vnd.openxmlformats-officedocument.presentationml.tags+xml"/>
  <Override PartName="/ppt/notesSlides/notesSlide61.xml" ContentType="application/vnd.openxmlformats-officedocument.presentationml.notesSlide+xml"/>
  <Override PartName="/ppt/tags/tag101.xml" ContentType="application/vnd.openxmlformats-officedocument.presentationml.tags+xml"/>
  <Override PartName="/ppt/notesSlides/notesSlide62.xml" ContentType="application/vnd.openxmlformats-officedocument.presentationml.notesSlide+xml"/>
  <Override PartName="/ppt/tags/tag102.xml" ContentType="application/vnd.openxmlformats-officedocument.presentationml.tags+xml"/>
  <Override PartName="/ppt/notesSlides/notesSlide63.xml" ContentType="application/vnd.openxmlformats-officedocument.presentationml.notesSlide+xml"/>
  <Override PartName="/ppt/tags/tag103.xml" ContentType="application/vnd.openxmlformats-officedocument.presentationml.tags+xml"/>
  <Override PartName="/ppt/notesSlides/notesSlide64.xml" ContentType="application/vnd.openxmlformats-officedocument.presentationml.notesSlide+xml"/>
  <Override PartName="/ppt/tags/tag104.xml" ContentType="application/vnd.openxmlformats-officedocument.presentationml.tags+xml"/>
  <Override PartName="/ppt/notesSlides/notesSlide65.xml" ContentType="application/vnd.openxmlformats-officedocument.presentationml.notesSlide+xml"/>
  <Override PartName="/ppt/tags/tag105.xml" ContentType="application/vnd.openxmlformats-officedocument.presentationml.tags+xml"/>
  <Override PartName="/ppt/notesSlides/notesSlide66.xml" ContentType="application/vnd.openxmlformats-officedocument.presentationml.notesSlide+xml"/>
  <Override PartName="/ppt/tags/tag106.xml" ContentType="application/vnd.openxmlformats-officedocument.presentationml.tags+xml"/>
  <Override PartName="/ppt/notesSlides/notesSlide67.xml" ContentType="application/vnd.openxmlformats-officedocument.presentationml.notesSlide+xml"/>
  <Override PartName="/ppt/tags/tag107.xml" ContentType="application/vnd.openxmlformats-officedocument.presentationml.tags+xml"/>
  <Override PartName="/ppt/notesSlides/notesSlide68.xml" ContentType="application/vnd.openxmlformats-officedocument.presentationml.notesSlide+xml"/>
  <Override PartName="/ppt/tags/tag108.xml" ContentType="application/vnd.openxmlformats-officedocument.presentationml.tags+xml"/>
  <Override PartName="/ppt/notesSlides/notesSlide69.xml" ContentType="application/vnd.openxmlformats-officedocument.presentationml.notesSlide+xml"/>
  <Override PartName="/ppt/tags/tag109.xml" ContentType="application/vnd.openxmlformats-officedocument.presentationml.tags+xml"/>
  <Override PartName="/ppt/notesSlides/notesSlide70.xml" ContentType="application/vnd.openxmlformats-officedocument.presentationml.notesSlide+xml"/>
  <Override PartName="/ppt/tags/tag110.xml" ContentType="application/vnd.openxmlformats-officedocument.presentationml.tags+xml"/>
  <Override PartName="/ppt/notesSlides/notesSlide71.xml" ContentType="application/vnd.openxmlformats-officedocument.presentationml.notesSlide+xml"/>
  <Override PartName="/ppt/tags/tag111.xml" ContentType="application/vnd.openxmlformats-officedocument.presentationml.tags+xml"/>
  <Override PartName="/ppt/notesSlides/notesSlide72.xml" ContentType="application/vnd.openxmlformats-officedocument.presentationml.notesSlide+xml"/>
  <Override PartName="/ppt/tags/tag112.xml" ContentType="application/vnd.openxmlformats-officedocument.presentationml.tags+xml"/>
  <Override PartName="/ppt/notesSlides/notesSlide73.xml" ContentType="application/vnd.openxmlformats-officedocument.presentationml.notesSlide+xml"/>
  <Override PartName="/ppt/tags/tag113.xml" ContentType="application/vnd.openxmlformats-officedocument.presentationml.tags+xml"/>
  <Override PartName="/ppt/notesSlides/notesSlide74.xml" ContentType="application/vnd.openxmlformats-officedocument.presentationml.notesSlide+xml"/>
  <Override PartName="/ppt/tags/tag114.xml" ContentType="application/vnd.openxmlformats-officedocument.presentationml.tags+xml"/>
  <Override PartName="/ppt/notesSlides/notesSlide75.xml" ContentType="application/vnd.openxmlformats-officedocument.presentationml.notesSlide+xml"/>
  <Override PartName="/ppt/tags/tag115.xml" ContentType="application/vnd.openxmlformats-officedocument.presentationml.tags+xml"/>
  <Override PartName="/ppt/notesSlides/notesSlide76.xml" ContentType="application/vnd.openxmlformats-officedocument.presentationml.notesSlide+xml"/>
  <Override PartName="/ppt/tags/tag116.xml" ContentType="application/vnd.openxmlformats-officedocument.presentationml.tags+xml"/>
  <Override PartName="/ppt/notesSlides/notesSlide77.xml" ContentType="application/vnd.openxmlformats-officedocument.presentationml.notesSlide+xml"/>
  <Override PartName="/ppt/tags/tag117.xml" ContentType="application/vnd.openxmlformats-officedocument.presentationml.tags+xml"/>
  <Override PartName="/ppt/notesSlides/notesSlide78.xml" ContentType="application/vnd.openxmlformats-officedocument.presentationml.notesSlide+xml"/>
  <Override PartName="/ppt/tags/tag118.xml" ContentType="application/vnd.openxmlformats-officedocument.presentationml.tags+xml"/>
  <Override PartName="/ppt/notesSlides/notesSlide79.xml" ContentType="application/vnd.openxmlformats-officedocument.presentationml.notesSlide+xml"/>
  <Override PartName="/ppt/tags/tag119.xml" ContentType="application/vnd.openxmlformats-officedocument.presentationml.tags+xml"/>
  <Override PartName="/ppt/notesSlides/notesSlide80.xml" ContentType="application/vnd.openxmlformats-officedocument.presentationml.notesSlide+xml"/>
  <Override PartName="/ppt/tags/tag120.xml" ContentType="application/vnd.openxmlformats-officedocument.presentationml.tags+xml"/>
  <Override PartName="/ppt/notesSlides/notesSlide81.xml" ContentType="application/vnd.openxmlformats-officedocument.presentationml.notesSlide+xml"/>
  <Override PartName="/ppt/tags/tag121.xml" ContentType="application/vnd.openxmlformats-officedocument.presentationml.tags+xml"/>
  <Override PartName="/ppt/notesSlides/notesSlide82.xml" ContentType="application/vnd.openxmlformats-officedocument.presentationml.notesSlide+xml"/>
  <Override PartName="/ppt/tags/tag122.xml" ContentType="application/vnd.openxmlformats-officedocument.presentationml.tags+xml"/>
  <Override PartName="/ppt/notesSlides/notesSlide83.xml" ContentType="application/vnd.openxmlformats-officedocument.presentationml.notesSlide+xml"/>
  <Override PartName="/ppt/tags/tag123.xml" ContentType="application/vnd.openxmlformats-officedocument.presentationml.tags+xml"/>
  <Override PartName="/ppt/notesSlides/notesSlide84.xml" ContentType="application/vnd.openxmlformats-officedocument.presentationml.notesSlide+xml"/>
  <Override PartName="/ppt/tags/tag124.xml" ContentType="application/vnd.openxmlformats-officedocument.presentationml.tags+xml"/>
  <Override PartName="/ppt/notesSlides/notesSlide8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701" r:id="rId2"/>
  </p:sldMasterIdLst>
  <p:notesMasterIdLst>
    <p:notesMasterId r:id="rId88"/>
  </p:notesMasterIdLst>
  <p:sldIdLst>
    <p:sldId id="359" r:id="rId3"/>
    <p:sldId id="360" r:id="rId4"/>
    <p:sldId id="465" r:id="rId5"/>
    <p:sldId id="378" r:id="rId6"/>
    <p:sldId id="363" r:id="rId7"/>
    <p:sldId id="444" r:id="rId8"/>
    <p:sldId id="391" r:id="rId9"/>
    <p:sldId id="392" r:id="rId10"/>
    <p:sldId id="394" r:id="rId11"/>
    <p:sldId id="459" r:id="rId12"/>
    <p:sldId id="396" r:id="rId13"/>
    <p:sldId id="397" r:id="rId14"/>
    <p:sldId id="404" r:id="rId15"/>
    <p:sldId id="405" r:id="rId16"/>
    <p:sldId id="406" r:id="rId17"/>
    <p:sldId id="398" r:id="rId18"/>
    <p:sldId id="399" r:id="rId19"/>
    <p:sldId id="450" r:id="rId20"/>
    <p:sldId id="443" r:id="rId21"/>
    <p:sldId id="403" r:id="rId22"/>
    <p:sldId id="416" r:id="rId23"/>
    <p:sldId id="408" r:id="rId24"/>
    <p:sldId id="409" r:id="rId25"/>
    <p:sldId id="2147377123" r:id="rId26"/>
    <p:sldId id="141168795" r:id="rId27"/>
    <p:sldId id="371" r:id="rId28"/>
    <p:sldId id="415" r:id="rId29"/>
    <p:sldId id="141168793" r:id="rId30"/>
    <p:sldId id="141168794" r:id="rId31"/>
    <p:sldId id="439" r:id="rId32"/>
    <p:sldId id="141168805" r:id="rId33"/>
    <p:sldId id="141168806" r:id="rId34"/>
    <p:sldId id="141168804" r:id="rId35"/>
    <p:sldId id="141168807" r:id="rId36"/>
    <p:sldId id="141168814" r:id="rId37"/>
    <p:sldId id="141168782" r:id="rId38"/>
    <p:sldId id="411" r:id="rId39"/>
    <p:sldId id="2147377124" r:id="rId40"/>
    <p:sldId id="413" r:id="rId41"/>
    <p:sldId id="414" r:id="rId42"/>
    <p:sldId id="442" r:id="rId43"/>
    <p:sldId id="141168810" r:id="rId44"/>
    <p:sldId id="468" r:id="rId45"/>
    <p:sldId id="445" r:id="rId46"/>
    <p:sldId id="387" r:id="rId47"/>
    <p:sldId id="388" r:id="rId48"/>
    <p:sldId id="455" r:id="rId49"/>
    <p:sldId id="418" r:id="rId50"/>
    <p:sldId id="460" r:id="rId51"/>
    <p:sldId id="420" r:id="rId52"/>
    <p:sldId id="466" r:id="rId53"/>
    <p:sldId id="467" r:id="rId54"/>
    <p:sldId id="2147377122" r:id="rId55"/>
    <p:sldId id="2147377125" r:id="rId56"/>
    <p:sldId id="141168797" r:id="rId57"/>
    <p:sldId id="141168811" r:id="rId58"/>
    <p:sldId id="367" r:id="rId59"/>
    <p:sldId id="446" r:id="rId60"/>
    <p:sldId id="424" r:id="rId61"/>
    <p:sldId id="428" r:id="rId62"/>
    <p:sldId id="425" r:id="rId63"/>
    <p:sldId id="2147377126" r:id="rId64"/>
    <p:sldId id="400" r:id="rId65"/>
    <p:sldId id="141168812" r:id="rId66"/>
    <p:sldId id="431" r:id="rId67"/>
    <p:sldId id="369" r:id="rId68"/>
    <p:sldId id="448" r:id="rId69"/>
    <p:sldId id="429" r:id="rId70"/>
    <p:sldId id="440" r:id="rId71"/>
    <p:sldId id="430" r:id="rId72"/>
    <p:sldId id="389" r:id="rId73"/>
    <p:sldId id="141168813" r:id="rId74"/>
    <p:sldId id="441" r:id="rId75"/>
    <p:sldId id="462" r:id="rId76"/>
    <p:sldId id="390" r:id="rId77"/>
    <p:sldId id="432" r:id="rId78"/>
    <p:sldId id="433" r:id="rId79"/>
    <p:sldId id="434" r:id="rId80"/>
    <p:sldId id="435" r:id="rId81"/>
    <p:sldId id="436" r:id="rId82"/>
    <p:sldId id="437" r:id="rId83"/>
    <p:sldId id="141168798" r:id="rId84"/>
    <p:sldId id="141168800" r:id="rId85"/>
    <p:sldId id="141168799" r:id="rId86"/>
    <p:sldId id="362" r:id="rId87"/>
  </p:sldIdLst>
  <p:sldSz cx="12192000" cy="6858000"/>
  <p:notesSz cx="7315200" cy="9601200"/>
  <p:custDataLst>
    <p:tags r:id="rId8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0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CC8F19-39AD-B18B-9B58-995A2B5BC83A}" name="Diacogiannis, Doria (CMS/OC)" initials="DD" userId="S::doria.diacogiannis@cms.hhs.gov::c67081fa-44ef-4438-9bb7-e0e43eac079b" providerId="AD"/>
  <p188:author id="{ED252955-A7C4-5767-FF9E-526FF7C4FFB4}" name="Lare, Kim (CMS/OC)" initials="KL" userId="S::kim.lare@cms.hhs.gov::480d68cd-ca54-4970-9db8-059bd1cb6d10" providerId="AD"/>
  <p188:author id="{B013696D-DB46-073C-22CE-724EE773C1F6}" name="Kim Lare" initials="KL" userId="S-1-5-21-4095628063-3556742122-3606576086-1090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eslie Long" initials="LL" lastIdx="77" clrIdx="0">
    <p:extLst>
      <p:ext uri="{19B8F6BF-5375-455C-9EA6-DF929625EA0E}">
        <p15:presenceInfo xmlns:p15="http://schemas.microsoft.com/office/powerpoint/2012/main" userId="S-1-5-21-4095628063-3556742122-3606576086-120535" providerId="AD"/>
      </p:ext>
    </p:extLst>
  </p:cmAuthor>
  <p:cmAuthor id="2" name="Doria Diacogiannis" initials="DD" lastIdx="72" clrIdx="1">
    <p:extLst>
      <p:ext uri="{19B8F6BF-5375-455C-9EA6-DF929625EA0E}">
        <p15:presenceInfo xmlns:p15="http://schemas.microsoft.com/office/powerpoint/2012/main" userId="S-1-5-21-4095628063-3556742122-3606576086-197501" providerId="AD"/>
      </p:ext>
    </p:extLst>
  </p:cmAuthor>
  <p:cmAuthor id="3" name="Mohamad Al-Issa" initials="MA" lastIdx="7" clrIdx="2">
    <p:extLst>
      <p:ext uri="{19B8F6BF-5375-455C-9EA6-DF929625EA0E}">
        <p15:presenceInfo xmlns:p15="http://schemas.microsoft.com/office/powerpoint/2012/main" userId="S-1-5-21-4095628063-3556742122-3606576086-234970" providerId="AD"/>
      </p:ext>
    </p:extLst>
  </p:cmAuthor>
  <p:cmAuthor id="4" name="Kim Lare" initials="KL" lastIdx="29" clrIdx="3">
    <p:extLst>
      <p:ext uri="{19B8F6BF-5375-455C-9EA6-DF929625EA0E}">
        <p15:presenceInfo xmlns:p15="http://schemas.microsoft.com/office/powerpoint/2012/main" userId="S-1-5-21-4095628063-3556742122-3606576086-10900" providerId="AD"/>
      </p:ext>
    </p:extLst>
  </p:cmAuthor>
  <p:cmAuthor id="5" name="Denise Denault" initials="DD" lastIdx="37" clrIdx="4">
    <p:extLst>
      <p:ext uri="{19B8F6BF-5375-455C-9EA6-DF929625EA0E}">
        <p15:presenceInfo xmlns:p15="http://schemas.microsoft.com/office/powerpoint/2012/main" userId="S-1-5-21-4095628063-3556742122-3606576086-2661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E5F5"/>
    <a:srgbClr val="104862"/>
    <a:srgbClr val="FFFFFF"/>
    <a:srgbClr val="F7F7F7"/>
    <a:srgbClr val="BDD7EE"/>
    <a:srgbClr val="00529B"/>
    <a:srgbClr val="92D050"/>
    <a:srgbClr val="FFE699"/>
    <a:srgbClr val="FFD966"/>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50" autoAdjust="0"/>
    <p:restoredTop sz="85277" autoAdjust="0"/>
  </p:normalViewPr>
  <p:slideViewPr>
    <p:cSldViewPr snapToGrid="0">
      <p:cViewPr varScale="1">
        <p:scale>
          <a:sx n="94" d="100"/>
          <a:sy n="94" d="100"/>
        </p:scale>
        <p:origin x="1368" y="66"/>
      </p:cViewPr>
      <p:guideLst>
        <p:guide orient="horz" pos="2400"/>
        <p:guide pos="3840"/>
      </p:guideLst>
    </p:cSldViewPr>
  </p:slideViewPr>
  <p:outlineViewPr>
    <p:cViewPr>
      <p:scale>
        <a:sx n="33" d="100"/>
        <a:sy n="33" d="100"/>
      </p:scale>
      <p:origin x="0" y="-78162"/>
    </p:cViewPr>
  </p:outlineViewPr>
  <p:notesTextViewPr>
    <p:cViewPr>
      <p:scale>
        <a:sx n="150" d="100"/>
        <a:sy n="150" d="100"/>
      </p:scale>
      <p:origin x="0" y="0"/>
    </p:cViewPr>
  </p:notesTextViewPr>
  <p:sorterViewPr>
    <p:cViewPr>
      <p:scale>
        <a:sx n="140" d="100"/>
        <a:sy n="140" d="100"/>
      </p:scale>
      <p:origin x="0" y="-24450"/>
    </p:cViewPr>
  </p:sorterViewPr>
  <p:notesViewPr>
    <p:cSldViewPr snapToGrid="0">
      <p:cViewPr>
        <p:scale>
          <a:sx n="124" d="100"/>
          <a:sy n="124" d="100"/>
        </p:scale>
        <p:origin x="2856" y="-5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tags" Target="tags/tag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commentAuthors" Target="commentAuthors.xml"/><Relationship Id="rId95" Type="http://schemas.microsoft.com/office/2018/10/relationships/authors" Target="author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notesMaster" Target="notesMasters/notesMaster1.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E9B2BF63-60A1-4BF0-9056-4C70BD1542F0}" type="datetimeFigureOut">
              <a:rPr lang="en-US" smtClean="0"/>
              <a:t>2/13/2025</a:t>
            </a:fld>
            <a:endParaRPr lang="en-US"/>
          </a:p>
        </p:txBody>
      </p:sp>
      <p:sp>
        <p:nvSpPr>
          <p:cNvPr id="4" name="Slide Image Placeholder 3"/>
          <p:cNvSpPr>
            <a:spLocks noGrp="1" noRot="1" noChangeAspect="1"/>
          </p:cNvSpPr>
          <p:nvPr>
            <p:ph type="sldImg" idx="2"/>
          </p:nvPr>
        </p:nvSpPr>
        <p:spPr>
          <a:xfrm>
            <a:off x="777875" y="576263"/>
            <a:ext cx="5759450" cy="3240087"/>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19328" y="3910821"/>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84299E03-60F4-4903-8474-865A9F536B6B}" type="slidenum">
              <a:rPr lang="en-US" smtClean="0"/>
              <a:t>‹#›</a:t>
            </a:fld>
            <a:endParaRPr lang="en-US"/>
          </a:p>
        </p:txBody>
      </p:sp>
    </p:spTree>
    <p:extLst>
      <p:ext uri="{BB962C8B-B14F-4D97-AF65-F5344CB8AC3E}">
        <p14:creationId xmlns:p14="http://schemas.microsoft.com/office/powerpoint/2010/main" val="3847878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cms.gov/newsroom/media-inquiries"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shiphelp.org/"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www.medicaid.gov/about-us/beneficiary-resources/index.html%23statemenu" TargetMode="External"/><Relationship Id="rId4" Type="http://schemas.openxmlformats.org/officeDocument/2006/relationships/hyperlink" Target="https://content.naic.org/state-insurance-departments"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medicaid.gov/medicaid/eligibility/index.html"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gcc02.safelinks.protection.outlook.com/?url=https%3A%2F%2Fwww.ecfr.gov%2Fcurrent%2Ftitle-42%2Fchapter-IV%2Fsubchapter-C%2Fpart-430&amp;data=05%7C01%7CKim.Lare%40cms.hhs.gov%7C8600270a13bc452a850708da547f13d8%7Cd58addea50534a808499ba4d944910df%7C0%7C0%7C637915202018312300%7CUnknown%7CTWFpbGZsb3d8eyJWIjoiMC4wLjAwMDAiLCJQIjoiV2luMzIiLCJBTiI6Ik1haWwiLCJXVCI6Mn0%3D%7C3000%7C%7C%7C&amp;sdata=ozH4TLg%2F9ELzZek2OTCrMtTtxoaYeX%2F9HYDhRCNyrhU%3D&amp;reserved=0" TargetMode="External"/><Relationship Id="rId4" Type="http://schemas.openxmlformats.org/officeDocument/2006/relationships/hyperlink" Target="https://www.medicaid.gov/sites/default/files/2019-12/list-of-eligibility-groups.pdf"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medicaid.gov/state-overviews/state-profiles/index.html"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ecfr.gov/current/title-42/chapter-IV/subchapter-C/part-435/subpart-B/subject-group-ECFR6335dc9a0028e1c/section-435.119" TargetMode="External"/><Relationship Id="rId5" Type="http://schemas.openxmlformats.org/officeDocument/2006/relationships/hyperlink" Target="https://www.medicaid.gov/federal-policy-guidance/downloads/cib062019.pdf" TargetMode="External"/><Relationship Id="rId4" Type="http://schemas.openxmlformats.org/officeDocument/2006/relationships/hyperlink" Target="https://www.cuidadodesalud.gov/es/medicaid-chip/medicaid-expansion-and-you/"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ecfr.gov/current/title-42/chapter-IV/subchapter-C/part-435/subpart-G/section-435.603"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uidadodesalud.gov/es/income-and-household-information/household-siz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cms.gov/outreach-and-education/outreach/partnerships/downloads/11249-p.pdf"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www.medicaid.gov/medicaid/eligibility/index.html" TargetMode="External"/><Relationship Id="rId4" Type="http://schemas.openxmlformats.org/officeDocument/2006/relationships/hyperlink" Target="https://secure.ssa.gov/apps10/poms.nsf/lnx/0501715010"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medicaid.gov/media/1821"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cuidadodesalud.gov/es/medicaid-chip/medicaid-expansion-and-you/"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aspe.hhs.gov/topics/poverty-economic-mobility/poverty-guidelines"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healthcare.gov/apply-and-enroll/get-ready-to-apply/"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ecfr.gov/current/title-42/chapter-IV/subchapter-C/part-435/subpart-J/subject-group-ECFR9b4bff9082050a1/section-435.909" TargetMode="External"/><Relationship Id="rId5" Type="http://schemas.openxmlformats.org/officeDocument/2006/relationships/hyperlink" Target="https://www.ecfr.gov/current/title-42/chapter-IV/subchapter-C/part-435/subpart-J/subject-group-ECFR9b4bff9082050a1/section-435.907" TargetMode="External"/><Relationship Id="rId4" Type="http://schemas.openxmlformats.org/officeDocument/2006/relationships/hyperlink" Target="https://www.cuidadodesalud.gov/es/reporting-changes/how-to-report-changes/"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cuidadodesalud.gov/"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medicaid.gov/chip/eligibility/index.html"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www.medicaid.gov/medicaid/eligibility/verification-plans/index.html" TargetMode="External"/><Relationship Id="rId4" Type="http://schemas.openxmlformats.org/officeDocument/2006/relationships/hyperlink" Target="https://www.medicaid.gov/medicaid/enrollment-strategies/continuous-eligibility-medicaid-and-chip-coverage/index.html"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medicaid.gov/medicaid/benefits/mandatory-optional-medicaid-benefits/index.html"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ecfr.gov/current/title-42/chapter-IV/subchapter-C/part-440/subpart-C/section-440.325"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medicaid.gov/medicaid/benefits/mandatory-optional-medicaid-benefits/index.html"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ecfr.gov/current/title-42/chapter-IV/subchapter-C/part-440/subpart-B/section-440.225"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medicaid.gov/medicaid/benefits/mandatory-optional-medicaid-benefits/index.html"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ecfr.gov/current/title-42/chapter-IV/subchapter-C/part-440/subpart-B/section-440.225"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cms.gov/files/document/covid-1135-waiver-application-quick-start-guide.pdf"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www.ecfr.gov/current/title-42/chapter-IV/subchapter-C/part-430/subpart-B/section-430.25" TargetMode="External"/><Relationship Id="rId4" Type="http://schemas.openxmlformats.org/officeDocument/2006/relationships/hyperlink" Target="https://www.medicaid.gov/medicaid/section-1115-demo/demonstration-and-waiver-list/index.html"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medicaid.gov/medicaid/benefits/telehealth/index.html"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cuidadodesalud.gov/"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lnks.gd/l/eyJhbGciOiJIUzI1NiJ9.eyJidWxsZXRpbl9saW5rX2lkIjoxMDIsInVyaSI6ImJwMjpjbGljayIsImJ1bGxldGluX2lkIjoiMjAyMTA2MDkuNDE2NzkwMjEiLCJ1cmwiOiJodHRwczovL3d3dy5tZWRpY2FpZC5nb3Yvc3RhdGUtcmVzb3VyY2UtY2VudGVyL2Rvd25sb2Fkcy9jb3ZpZC0xOS12YWNjaW5lLXRvb2xraXQucGRmIn0.Y91eTe76eUnHOBqDr1dyehfN8h43drU-OiEwr5NJgq4/s/1097953104/br/107643949596-l"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medicaid.gov/medicaid/quality-of-care/downloads/vacines-coverage-payment.pdf"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kff.org/medicaid/state-indicator/federal-matching-rate-and-multiplier/?activeTab=map&amp;currentTimeframe=0&amp;sortModel=%7B%22colId%22%3A%22Location%22%2C%22sort%22%3A%22asc%22%7D"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medicaid.gov/sites/default/files/2024-02/unwinding-cont-enroll-condition-infographic-feb-2024.pdf.pdf"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kff.org/medicaid/issue-brief/medicaid-enrollment-and-unwinding-tracker/"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medicaid.gov/medicaid/program-information/medicaid-chip-enrollment-data/medicaid-and-chip-enrollment-trend-snapshot/index.html"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www.medicaid.gov/resources-for-states/downloads/medicaid-chip-renewal-support.pdf" TargetMode="External"/><Relationship Id="rId5" Type="http://schemas.openxmlformats.org/officeDocument/2006/relationships/hyperlink" Target="https://www.medicaid.gov/sites/default/files/2024-02/unwinding-cont-enroll-condition-infographic-feb-2024.pdf.pdf" TargetMode="External"/><Relationship Id="rId4" Type="http://schemas.openxmlformats.org/officeDocument/2006/relationships/hyperlink" Target="https://www.kff.org/medicaid/issue-brief/medicaid-enrollment-and-unwinding-tracker/"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8" Type="http://schemas.openxmlformats.org/officeDocument/2006/relationships/hyperlink" Target="https://lnks.gd/l/eyJhbGciOiJIUzI1NiJ9.eyJidWxsZXRpbl9saW5rX2lkIjoxMDMsInVyaSI6ImJwMjpjbGljayIsInVybCI6Imh0dHBzOi8vd3d3Lm1lZGljYWlkLmdvdi9zaXRlcy9kZWZhdWx0L2ZpbGVzLzIwMjQtMDEvVFgtMjMtMDAyOV8wLnBkZiIsImJ1bGxldGluX2lkIjoiMjAyNDAxMjYuODkxOTY1NTEifQ.k5wNwf-m1b001hFwX4JKTSTx2MD3f-Riparyet12yp0/s/1097953992/br/236061014512-l" TargetMode="External"/><Relationship Id="rId3" Type="http://schemas.openxmlformats.org/officeDocument/2006/relationships/hyperlink" Target="https://www.cdc.gov/nchs/data/hestat/maternal-mortality/2021/maternal-mortality-rates-2021.htm" TargetMode="External"/><Relationship Id="rId7" Type="http://schemas.openxmlformats.org/officeDocument/2006/relationships/hyperlink" Target="https://lnks.gd/l/eyJhbGciOiJIUzI1NiJ9.eyJidWxsZXRpbl9saW5rX2lkIjoxMDIsInVyaSI6ImJwMjpjbGljayIsInVybCI6Imh0dHBzOi8vd3d3Lm1lZGljYWlkLmdvdi9zaXRlcy9kZWZhdWx0L2ZpbGVzLzIwMjQtMDEvVFgtMjMtMDAyOF8wLnBkZiIsImJ1bGxldGluX2lkIjoiMjAyNDAxMjYuODkxOTY1NTEifQ.TeCF63bk-s0W4tup5-RpRkPwb7UQhanXDhHZYYcs6IA/s/1097953992/br/236061014512-l"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lnks.gd/l/eyJhbGciOiJIUzI1NiJ9.eyJidWxsZXRpbl9saW5rX2lkIjoxMDEsInVyaSI6ImJwMjpjbGljayIsInVybCI6Imh0dHBzOi8vd3d3LndoaXRlaG91c2UuZ292L3dwLWNvbnRlbnQvdXBsb2Fkcy8yMDIyLzA2L01hdGVybmFsLUhlYWx0aC1CbHVlcHJpbnQucGRmIiwiYnVsbGV0aW5faWQiOiIyMDI0MDEyNi44OTE5NjU1MSJ9.sT6w_um_3map42UCjIBCpxjaS2ny28FW0BCWP66EsL8/s/1097953992/br/236061014512-l" TargetMode="External"/><Relationship Id="rId11" Type="http://schemas.openxmlformats.org/officeDocument/2006/relationships/hyperlink" Target="https://www.medicaid.gov/medicaid/benefits/downloads/2024-maternal-health-at-a-glance.pdf" TargetMode="External"/><Relationship Id="rId5" Type="http://schemas.openxmlformats.org/officeDocument/2006/relationships/hyperlink" Target="https://lnks.gd/l/eyJhbGciOiJIUzI1NiJ9.eyJidWxsZXRpbl9saW5rX2lkIjoxMDAsInVyaSI6ImJwMjpjbGljayIsInVybCI6Imh0dHBzOi8vd3d3LmNtcy5nb3YvZmlsZXMvZG9jdW1lbnQvY21zLW1hdGVybml0eS1jYXJlLWFjdGlvbi1wbGFuLnBkZiIsImJ1bGxldGluX2lkIjoiMjAyNDAxMjYuODkxOTY1NTEifQ.Y0TKCExFLN9ptCZ8pcM3QrAor5EYFQE7SvEr1tQWuyE/s/1097953992/br/236061014512-l" TargetMode="External"/><Relationship Id="rId10" Type="http://schemas.openxmlformats.org/officeDocument/2006/relationships/hyperlink" Target="https://www.medicaid.gov/medicaid/quality-of-care/downloads/map-states-that-have-extended-postpartum-coverage.png" TargetMode="External"/><Relationship Id="rId4" Type="http://schemas.openxmlformats.org/officeDocument/2006/relationships/hyperlink" Target="https://aspe.hhs.gov/sites/default/files/documents/cf9a715be16234b80054f14e9c9c0d13/medicaid-postpartum-coverage-ib%20.pdf" TargetMode="External"/><Relationship Id="rId9" Type="http://schemas.openxmlformats.org/officeDocument/2006/relationships/hyperlink" Target="https://www.cms.gov/files/document/cms-maternity-care-action-plan.pdf"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medicaid.gov/medicaid/quality-of-care/downloads/vacines-coverage-payment.pdf"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medicaid.gov/federal-policy-guidance/downloads/sho20005.pdf" TargetMode="External"/><Relationship Id="rId2" Type="http://schemas.openxmlformats.org/officeDocument/2006/relationships/slide" Target="../slides/slide37.xml"/><Relationship Id="rId1" Type="http://schemas.openxmlformats.org/officeDocument/2006/relationships/notesMaster" Target="../notesMasters/notesMaster1.xml"/><Relationship Id="rId5" Type="http://schemas.openxmlformats.org/officeDocument/2006/relationships/hyperlink" Target="https://www.cms.gov/priorities/key-initiatives/opioids" TargetMode="External"/><Relationship Id="rId4" Type="http://schemas.openxmlformats.org/officeDocument/2006/relationships/hyperlink" Target="https://www.medicaid.gov/medicaid/benefits/behavioral-health-services/substance-use-disorder-prevention-promotes-opioid-recovery-and-treatment-for-patients-and-communities-support-act-section-1003/index.html"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ecfr.gov/current/title-42/chapter-IV/subchapter-C/part-456"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medicaid.gov/Medicaid/prescription-drugs/drug-utilization-review/index.html"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www.ecfr.gov/current/title-42/chapter-IV/subchapter-C/part-456"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ecfr.gov/current/title-42/chapter-IV/subchapter-C/part-438"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medicaid.gov/resources-for-states/innovation-accelerator-program/program-areas/reducing-substance-use-disorders/index.html"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s://www.ecfr.gov/current/title-42/chapter-IV/subchapter-C/part-438" TargetMode="External"/><Relationship Id="rId5" Type="http://schemas.openxmlformats.org/officeDocument/2006/relationships/hyperlink" Target="https://www.federalregister.gov/documents/2016/03/30/2016-06876/medicaid-and-childrens-health-insurance-programs-mental-health-parity-and-addiction-equity-act-of" TargetMode="External"/><Relationship Id="rId4" Type="http://schemas.openxmlformats.org/officeDocument/2006/relationships/hyperlink" Target="https://www.medicaid.gov/federal-policy-guidance/downloads/smd18011.pdf"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cms.gov/Medicare-Medicaid-Coordination/Medicare-and-Medicaid-Coordination/Medicare-Medicaid-Coordination-Office/Downloads/MMCO_Factsheet.pdf" TargetMode="External"/><Relationship Id="rId2" Type="http://schemas.openxmlformats.org/officeDocument/2006/relationships/slide" Target="../slides/slide46.xml"/><Relationship Id="rId1" Type="http://schemas.openxmlformats.org/officeDocument/2006/relationships/notesMaster" Target="../notesMasters/notesMaster1.xml"/><Relationship Id="rId5" Type="http://schemas.openxmlformats.org/officeDocument/2006/relationships/hyperlink" Target="https://www.medicaid.gov/medicaid/eligibility/coordination-of-benefits-third-party-liability/index.html" TargetMode="External"/><Relationship Id="rId4" Type="http://schemas.openxmlformats.org/officeDocument/2006/relationships/hyperlink" Target="https://www.cms.gov/files/document/mmco-report-congress.pdf-0"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ssa.gov/OP_Home/ssact/title19/1935.htm"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medicaid.gov/about-us/beneficiary-resources/index.html%23statemenu" TargetMode="External"/><Relationship Id="rId2" Type="http://schemas.openxmlformats.org/officeDocument/2006/relationships/slide" Target="../slides/slide48.xml"/><Relationship Id="rId1" Type="http://schemas.openxmlformats.org/officeDocument/2006/relationships/notesMaster" Target="../notesMasters/notesMaster1.xml"/><Relationship Id="rId5" Type="http://schemas.openxmlformats.org/officeDocument/2006/relationships/hyperlink" Target="https://www.medicaid.gov/about-us/where-can-people-get-help-medicaid-chip/index.html%23statemenu" TargetMode="External"/><Relationship Id="rId4" Type="http://schemas.openxmlformats.org/officeDocument/2006/relationships/hyperlink" Target="https://www.medicare.gov/basics/costs/help/Medicaid"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medicaid.gov/federal-policy-guidance/downloads/smd19002.pdf"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medicare.gov/health-drug-plans/health-plans/your-coverage-options/other-medicare-health-plans/PACE" TargetMode="External"/><Relationship Id="rId7" Type="http://schemas.openxmlformats.org/officeDocument/2006/relationships/hyperlink" Target="https://www.ecfr.gov/current/title-42/chapter-IV/subchapter-E/part-460/subpart-I/section-460.150" TargetMode="External"/><Relationship Id="rId2" Type="http://schemas.openxmlformats.org/officeDocument/2006/relationships/slide" Target="../slides/slide50.xml"/><Relationship Id="rId1" Type="http://schemas.openxmlformats.org/officeDocument/2006/relationships/notesMaster" Target="../notesMasters/notesMaster1.xml"/><Relationship Id="rId6" Type="http://schemas.openxmlformats.org/officeDocument/2006/relationships/hyperlink" Target="https://www.ecfr.gov/current/title-42/chapter-IV/subchapter-E/part-460/subpart-A" TargetMode="External"/><Relationship Id="rId5" Type="http://schemas.openxmlformats.org/officeDocument/2006/relationships/hyperlink" Target="https://www.medicare.gov/plan-compare/%23/pace?year=2024&amp;lang=en" TargetMode="External"/><Relationship Id="rId4" Type="http://schemas.openxmlformats.org/officeDocument/2006/relationships/hyperlink" Target="https://www.medicaid.gov/medicaid/ltss/pace/pace-benefits/index.html" TargetMode="Externa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ecfr.gov/current/title-42/chapter-IV/subchapter-B/part-423/subpart-B/section-423.38%23p-423.38(c)(4)"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s://www.cms.gov/files/document/cy2021-pdp-enrollment-and-disenrollment-guidance.pdf"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cms.gov/medicare/coverage/prescription-drug-coverage-contracting/improving-drug-utilization-review-controls-part-d"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espanol.insurekidsnow.gov/" TargetMode="External"/><Relationship Id="rId2" Type="http://schemas.openxmlformats.org/officeDocument/2006/relationships/slide" Target="../slides/slide59.xml"/><Relationship Id="rId1" Type="http://schemas.openxmlformats.org/officeDocument/2006/relationships/notesMaster" Target="../notesMasters/notesMaster1.xml"/><Relationship Id="rId5" Type="http://schemas.openxmlformats.org/officeDocument/2006/relationships/hyperlink" Target="https://www.ecfr.gov/current/title-42/chapter-IV/subchapter-D/part-457/subpart-C" TargetMode="External"/><Relationship Id="rId4" Type="http://schemas.openxmlformats.org/officeDocument/2006/relationships/hyperlink" Target="https://www.cms.gov/pillar/expand-acces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congress.gov/bill/115th-congress/house-bill/195" TargetMode="External"/><Relationship Id="rId2" Type="http://schemas.openxmlformats.org/officeDocument/2006/relationships/slide" Target="../slides/slide60.xml"/><Relationship Id="rId1" Type="http://schemas.openxmlformats.org/officeDocument/2006/relationships/notesMaster" Target="../notesMasters/notesMaster1.xml"/><Relationship Id="rId6" Type="http://schemas.openxmlformats.org/officeDocument/2006/relationships/hyperlink" Target="https://www.espanol.insurekidsnow.gov/campaign-information/outreach-enrollment-grants/index.html" TargetMode="External"/><Relationship Id="rId5" Type="http://schemas.openxmlformats.org/officeDocument/2006/relationships/hyperlink" Target="https://www.cms.gov/outreach-and-education/american-indian-alaska-native/aian/spotlight" TargetMode="External"/><Relationship Id="rId4" Type="http://schemas.openxmlformats.org/officeDocument/2006/relationships/hyperlink" Target="https://www.ssa.gov/OP_Home/comp2/F115-123.html%23:~:text=An%20Act%20to%20amend%20title,Approved%20February%209%2C%202018" TargetMode="Externa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medicaid.gov/chip/eligibility/index.html"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medicaid.gov/chip/state-program-information/index.html"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medicaid.gov/basic-health-program/index.html" TargetMode="External"/><Relationship Id="rId2" Type="http://schemas.openxmlformats.org/officeDocument/2006/relationships/slide" Target="../slides/slide63.xml"/><Relationship Id="rId1" Type="http://schemas.openxmlformats.org/officeDocument/2006/relationships/notesMaster" Target="../notesMasters/notesMaster1.xml"/><Relationship Id="rId5" Type="http://schemas.openxmlformats.org/officeDocument/2006/relationships/hyperlink" Target="https://www.medicaid.gov/media/163001" TargetMode="External"/><Relationship Id="rId4" Type="http://schemas.openxmlformats.org/officeDocument/2006/relationships/hyperlink" Target="https://www.cms.gov/files/document/new-york-section-1332-waiver-fact-sheet.pdf" TargetMode="Externa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medicaid.gov/chip/eligibility/index.html"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www.ecfr.gov/current/title-42/chapter-IV/subchapter-D/part-457/subpart-C/section-457.380"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doi.gov/oia/budget/authorities-public-law" TargetMode="External"/><Relationship Id="rId2" Type="http://schemas.openxmlformats.org/officeDocument/2006/relationships/slide" Target="../slides/slide69.xml"/><Relationship Id="rId1" Type="http://schemas.openxmlformats.org/officeDocument/2006/relationships/notesMaster" Target="../notesMasters/notesMaster1.xml"/><Relationship Id="rId6" Type="http://schemas.openxmlformats.org/officeDocument/2006/relationships/hyperlink" Target="https://www.congress.gov/116/plaws/publ260/PLAW-116publ260.pdf" TargetMode="External"/><Relationship Id="rId5" Type="http://schemas.openxmlformats.org/officeDocument/2006/relationships/hyperlink" Target="https://crsreports.congress.gov/product/pdf/IF/IF12194/6" TargetMode="External"/><Relationship Id="rId4" Type="http://schemas.openxmlformats.org/officeDocument/2006/relationships/hyperlink" Target="https://www.cms.gov/marketplace/technical-assistance-resources/health-coverage-options-cofa-migrants.pdf"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ms.gov/pillar/expand-acces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www.healthcare.gov/immigrants/immigration-status"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www.healthcare.gov/immigrants/lawfully-present-immigrants/%23:~:text=Getting%20emergency%20care,have%20an%20eligible%20immigration%20status"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ederalregister.gov/documents/2022/12/05/2022-26390/federal-financial-participation-in-state-assistance-expenditures-federal-matching-shares-for"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federalregister.gov/documents/2023/11/21/2023-25636/federal-financial-participation-in-state-assistance-expenditures-federal-matching-shares-for" TargetMode="Externa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85.xml"/><Relationship Id="rId1" Type="http://schemas.openxmlformats.org/officeDocument/2006/relationships/notesMaster" Target="../notesMasters/notesMaster1.xml"/><Relationship Id="rId4" Type="http://schemas.openxmlformats.org/officeDocument/2006/relationships/hyperlink" Target="mailto:training@cms.hhs.gov"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medicaid.gov/medicaid/quality-of-care/index.html"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federalregister.gov/documents/2023/08/31/2023-18669/medicaid-program-and-chip-mandatory-medicaid-and-childrens-health-insurance-program-chip-core-se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1000"/>
            <a:ext cx="6051550" cy="3403600"/>
          </a:xfrm>
        </p:spPr>
      </p:sp>
      <p:sp>
        <p:nvSpPr>
          <p:cNvPr id="3" name="Notes Placeholder 2"/>
          <p:cNvSpPr>
            <a:spLocks noGrp="1"/>
          </p:cNvSpPr>
          <p:nvPr>
            <p:ph type="body" idx="1"/>
          </p:nvPr>
        </p:nvSpPr>
        <p:spPr>
          <a:xfrm>
            <a:off x="631825" y="3947125"/>
            <a:ext cx="6051550" cy="4899657"/>
          </a:xfrm>
        </p:spPr>
        <p:txBody>
          <a:bodyPr/>
          <a:lstStyle/>
          <a:p>
            <a:pPr defTabSz="1021679">
              <a:spcBef>
                <a:spcPts val="600"/>
              </a:spcBef>
              <a:spcAft>
                <a:spcPts val="600"/>
              </a:spcAft>
              <a:defRPr/>
            </a:pPr>
            <a:r>
              <a:rPr lang="es-US" b="1" dirty="0">
                <a:solidFill>
                  <a:prstClr val="black"/>
                </a:solidFill>
                <a:cs typeface="Arial" panose="020B0604020202020204" pitchFamily="34" charset="0"/>
              </a:rPr>
              <a:t>Notas del presentador</a:t>
            </a:r>
          </a:p>
          <a:p>
            <a:pPr defTabSz="1021679">
              <a:spcBef>
                <a:spcPts val="600"/>
              </a:spcBef>
              <a:spcAft>
                <a:spcPts val="600"/>
              </a:spcAft>
              <a:defRPr/>
            </a:pPr>
            <a:r>
              <a:rPr lang="es-US" dirty="0">
                <a:solidFill>
                  <a:prstClr val="black"/>
                </a:solidFill>
              </a:rPr>
              <a:t>Este módulo explica Medicaid y el Programa de Seguro Médico para Niños (CHIP, por sus siglas en inglés) a nivel federal. Fue elaborado y aprobado por los Centros de Servicios de Medicare y Medicaid (CMS, por sus siglas en inglés), la agencia federal que administra Medicare, Medicaid, CHIP y el Mercado de Seguros Médicos. </a:t>
            </a:r>
          </a:p>
          <a:p>
            <a:pPr defTabSz="1021679">
              <a:spcBef>
                <a:spcPts val="600"/>
              </a:spcBef>
              <a:spcAft>
                <a:spcPts val="600"/>
              </a:spcAft>
              <a:defRPr/>
            </a:pPr>
            <a:r>
              <a:rPr lang="es-US" dirty="0">
                <a:solidFill>
                  <a:prstClr val="black"/>
                </a:solidFill>
              </a:rPr>
              <a:t>La información de este módulo era correcta en octubre de 2024. Para buscar una versión más actualizada, visite </a:t>
            </a:r>
            <a:r>
              <a:rPr lang="es-US" dirty="0">
                <a:solidFill>
                  <a:prstClr val="black"/>
                </a:solidFill>
                <a:hlinkClick r:id="rId3"/>
              </a:rPr>
              <a:t>CMSnationaltrainingprogram.cms.gov</a:t>
            </a:r>
            <a:r>
              <a:rPr lang="es-US" dirty="0">
                <a:solidFill>
                  <a:prstClr val="black"/>
                </a:solidFill>
              </a:rPr>
              <a:t>. </a:t>
            </a:r>
          </a:p>
          <a:p>
            <a:pPr defTabSz="1021679">
              <a:spcBef>
                <a:spcPts val="600"/>
              </a:spcBef>
              <a:spcAft>
                <a:spcPts val="600"/>
              </a:spcAft>
              <a:defRPr/>
            </a:pPr>
            <a:r>
              <a:rPr lang="es-US" dirty="0">
                <a:solidFill>
                  <a:prstClr val="black"/>
                </a:solidFill>
              </a:rPr>
              <a:t>El Programa de Capacitación Nacional (NTP, por sus siglas en inglés) de los CMS proporciona esta información como un recurso para nuestros colaboradores. El presente no es un documento legal, ni tiene fines de prensa. </a:t>
            </a:r>
            <a:r>
              <a:rPr lang="es-US" dirty="0"/>
              <a:t>La prensa puede comunicarse con la oficina de prensa de los CMS en </a:t>
            </a:r>
            <a:r>
              <a:rPr lang="es-US" u="sng" dirty="0">
                <a:solidFill>
                  <a:srgbClr val="0563C1"/>
                </a:solidFill>
                <a:hlinkClick r:id="rId4"/>
              </a:rPr>
              <a:t>CMS.gov/</a:t>
            </a:r>
            <a:r>
              <a:rPr lang="es-US" u="sng" dirty="0" err="1">
                <a:solidFill>
                  <a:srgbClr val="0563C1"/>
                </a:solidFill>
                <a:hlinkClick r:id="rId4"/>
              </a:rPr>
              <a:t>newsroom</a:t>
            </a:r>
            <a:r>
              <a:rPr lang="es-US" u="sng" dirty="0">
                <a:solidFill>
                  <a:srgbClr val="0563C1"/>
                </a:solidFill>
                <a:hlinkClick r:id="rId4"/>
              </a:rPr>
              <a:t>/media-</a:t>
            </a:r>
            <a:r>
              <a:rPr lang="es-US" u="sng" dirty="0" err="1">
                <a:solidFill>
                  <a:srgbClr val="0563C1"/>
                </a:solidFill>
                <a:hlinkClick r:id="rId4"/>
              </a:rPr>
              <a:t>inquiries</a:t>
            </a:r>
            <a:r>
              <a:rPr lang="es-US" dirty="0"/>
              <a:t>.</a:t>
            </a:r>
            <a:r>
              <a:rPr lang="es-US" dirty="0">
                <a:solidFill>
                  <a:prstClr val="black"/>
                </a:solidFill>
              </a:rPr>
              <a:t> La orientación legal oficial del Programa Medicaid está contenida en los estatutos, reglamentos y resoluciones pertinentes. </a:t>
            </a:r>
          </a:p>
          <a:p>
            <a:pPr defTabSz="1021679">
              <a:spcBef>
                <a:spcPts val="600"/>
              </a:spcBef>
              <a:spcAft>
                <a:spcPts val="600"/>
              </a:spcAft>
              <a:defRPr/>
            </a:pPr>
            <a:r>
              <a:rPr lang="es-US" dirty="0">
                <a:solidFill>
                  <a:prstClr val="black"/>
                </a:solidFill>
              </a:rPr>
              <a:t>Este producto fue producido a expensas de los contribuyentes de los EE. UU.</a:t>
            </a:r>
          </a:p>
          <a:p>
            <a:pPr defTabSz="1021679">
              <a:spcBef>
                <a:spcPts val="600"/>
              </a:spcBef>
              <a:spcAft>
                <a:spcPts val="600"/>
              </a:spcAft>
              <a:defRPr/>
            </a:pPr>
            <a:r>
              <a:rPr lang="es-US" dirty="0">
                <a:solidFill>
                  <a:prstClr val="black"/>
                </a:solidFill>
              </a:rPr>
              <a:t>El Mercado de Seguros Médicos es una marca de servicio registrada del Departamento de Salud y Servicios Humanos (HHS) de los EE. UU.</a:t>
            </a:r>
          </a:p>
          <a:p>
            <a:pPr defTabSz="1021679">
              <a:spcBef>
                <a:spcPts val="669"/>
              </a:spcBef>
              <a:spcAft>
                <a:spcPts val="600"/>
              </a:spcAft>
              <a:defRPr/>
            </a:pPr>
            <a:endParaRPr lang="en-US" dirty="0">
              <a:solidFill>
                <a:prstClr val="black"/>
              </a:solidFill>
            </a:endParaRPr>
          </a:p>
          <a:p>
            <a:pPr defTabSz="1021679">
              <a:spcBef>
                <a:spcPts val="669"/>
              </a:spcBef>
              <a:spcAft>
                <a:spcPts val="600"/>
              </a:spcAft>
              <a:defRPr/>
            </a:pPr>
            <a:endParaRPr lang="en-US" dirty="0">
              <a:solidFill>
                <a:prstClr val="black"/>
              </a:solidFill>
            </a:endParaRPr>
          </a:p>
          <a:p>
            <a:pPr defTabSz="1021679">
              <a:spcBef>
                <a:spcPts val="669"/>
              </a:spcBef>
              <a:spcAft>
                <a:spcPts val="600"/>
              </a:spcAft>
              <a:defRPr/>
            </a:pPr>
            <a:endParaRPr lang="en-US" dirty="0">
              <a:solidFill>
                <a:prstClr val="black"/>
              </a:solidFill>
            </a:endParaRPr>
          </a:p>
          <a:p>
            <a:pPr>
              <a:spcAft>
                <a:spcPts val="600"/>
              </a:spcAft>
            </a:pPr>
            <a:endParaRPr lang="en-US" dirty="0"/>
          </a:p>
        </p:txBody>
      </p:sp>
    </p:spTree>
    <p:extLst>
      <p:ext uri="{BB962C8B-B14F-4D97-AF65-F5344CB8AC3E}">
        <p14:creationId xmlns:p14="http://schemas.microsoft.com/office/powerpoint/2010/main" val="3862791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6" y="3936492"/>
            <a:ext cx="6143413" cy="3780473"/>
          </a:xfrm>
        </p:spPr>
        <p:txBody>
          <a:bodyPr/>
          <a:lstStyle/>
          <a:p>
            <a:pPr marL="0" marR="0" lvl="0" indent="0" algn="l" defTabSz="1021679" rtl="0" eaLnBrk="1" fontAlgn="auto" latinLnBrk="0" hangingPunct="1">
              <a:lnSpc>
                <a:spcPct val="100000"/>
              </a:lnSpc>
              <a:spcBef>
                <a:spcPts val="0"/>
              </a:spcBef>
              <a:spcAft>
                <a:spcPts val="600"/>
              </a:spcAft>
              <a:buClrTx/>
              <a:buSzTx/>
              <a:buFontTx/>
              <a:buNone/>
              <a:tabLst/>
              <a:defRPr/>
            </a:pPr>
            <a:r>
              <a:rPr lang="es-US" b="1" dirty="0">
                <a:solidFill>
                  <a:prstClr val="black"/>
                </a:solidFill>
                <a:cs typeface="Arial" panose="020B0604020202020204" pitchFamily="34" charset="0"/>
              </a:rPr>
              <a:t>Esta diapositiva tiene animación</a:t>
            </a:r>
          </a:p>
          <a:p>
            <a:pPr defTabSz="1021679">
              <a:spcAft>
                <a:spcPts val="600"/>
              </a:spcAft>
              <a:defRPr/>
            </a:pPr>
            <a:r>
              <a:rPr lang="es-US" b="1" dirty="0">
                <a:solidFill>
                  <a:prstClr val="black"/>
                </a:solidFill>
                <a:cs typeface="Arial" panose="020B0604020202020204" pitchFamily="34" charset="0"/>
              </a:rPr>
              <a:t>Notas del presentador</a:t>
            </a:r>
          </a:p>
          <a:p>
            <a:pPr defTabSz="1021679">
              <a:spcAft>
                <a:spcPts val="600"/>
              </a:spcAft>
              <a:defRPr/>
            </a:pPr>
            <a:r>
              <a:rPr lang="es-US" dirty="0">
                <a:solidFill>
                  <a:prstClr val="black"/>
                </a:solidFill>
              </a:rPr>
              <a:t>Cada estado debe designar una "agencia estatal única" para "administrar o supervisar la administración" de su programa Medicaid. Muchas oficinas de Asistencia Médica del Estado (Medicaid) delegan ciertas funciones clave, como las determinaciones de elegibilidad o las audiencias imparciales, a otras agencias estatales o locales. No pueden delegar la tarea de emitir políticas, reglas o disposiciones. Las oficinas y programas estatales de Medicaid pueden tener diferentes nombres, como Servicios Sociales, Asistencia Pública, Servicios Humanos y Departamento de Salud.</a:t>
            </a:r>
          </a:p>
          <a:p>
            <a:pPr defTabSz="1021679">
              <a:spcAft>
                <a:spcPts val="600"/>
              </a:spcAft>
              <a:defRPr/>
            </a:pPr>
            <a:r>
              <a:rPr lang="es-US" dirty="0">
                <a:solidFill>
                  <a:prstClr val="black"/>
                </a:solidFill>
              </a:rPr>
              <a:t>Los Programas de Asistencia del Seguro de Salud (SHIP, por sus siglas en inglés) y los Departamentos de Seguros del Estado pueden localizar información específica de cada estado. Visite </a:t>
            </a:r>
            <a:r>
              <a:rPr lang="es-US" u="sng" dirty="0">
                <a:solidFill>
                  <a:srgbClr val="00529B"/>
                </a:solidFill>
                <a:hlinkClick r:id="rId3">
                  <a:extLst>
                    <a:ext uri="{A12FA001-AC4F-418D-AE19-62706E023703}">
                      <ahyp:hlinkClr xmlns:ahyp="http://schemas.microsoft.com/office/drawing/2018/hyperlinkcolor" val="tx"/>
                    </a:ext>
                  </a:extLst>
                </a:hlinkClick>
              </a:rPr>
              <a:t>shiphelp.org</a:t>
            </a:r>
            <a:r>
              <a:rPr lang="es-US" u="sng" dirty="0">
                <a:solidFill>
                  <a:srgbClr val="00529B"/>
                </a:solidFill>
              </a:rPr>
              <a:t> </a:t>
            </a:r>
            <a:r>
              <a:rPr lang="es-US" dirty="0">
                <a:solidFill>
                  <a:prstClr val="black"/>
                </a:solidFill>
              </a:rPr>
              <a:t>and </a:t>
            </a:r>
            <a:r>
              <a:rPr lang="es-US" dirty="0">
                <a:solidFill>
                  <a:srgbClr val="00529B"/>
                </a:solidFill>
                <a:hlinkClick r:id="rId4">
                  <a:extLst>
                    <a:ext uri="{A12FA001-AC4F-418D-AE19-62706E023703}">
                      <ahyp:hlinkClr xmlns:ahyp="http://schemas.microsoft.com/office/drawing/2018/hyperlinkcolor" val="tx"/>
                    </a:ext>
                  </a:extLst>
                </a:hlinkClick>
              </a:rPr>
              <a:t>content.naic.org/</a:t>
            </a:r>
            <a:r>
              <a:rPr lang="es-US" dirty="0" err="1">
                <a:solidFill>
                  <a:srgbClr val="00529B"/>
                </a:solidFill>
                <a:hlinkClick r:id="rId4">
                  <a:extLst>
                    <a:ext uri="{A12FA001-AC4F-418D-AE19-62706E023703}">
                      <ahyp:hlinkClr xmlns:ahyp="http://schemas.microsoft.com/office/drawing/2018/hyperlinkcolor" val="tx"/>
                    </a:ext>
                  </a:extLst>
                </a:hlinkClick>
              </a:rPr>
              <a:t>state-insurance-departments</a:t>
            </a:r>
            <a:r>
              <a:rPr lang="es-US" dirty="0">
                <a:solidFill>
                  <a:srgbClr val="00529B"/>
                </a:solidFill>
              </a:rPr>
              <a:t> </a:t>
            </a:r>
            <a:r>
              <a:rPr lang="es-US" dirty="0">
                <a:solidFill>
                  <a:prstClr val="black"/>
                </a:solidFill>
              </a:rPr>
              <a:t>para ver más información. </a:t>
            </a:r>
          </a:p>
          <a:p>
            <a:pPr defTabSz="1021679">
              <a:spcAft>
                <a:spcPts val="600"/>
              </a:spcAft>
              <a:defRPr/>
            </a:pPr>
            <a:r>
              <a:rPr lang="es-US" dirty="0">
                <a:solidFill>
                  <a:prstClr val="black"/>
                </a:solidFill>
              </a:rPr>
              <a:t>Para localizar su oficina estatal de Medicaid, visite </a:t>
            </a:r>
            <a:r>
              <a:rPr lang="es-US" dirty="0">
                <a:solidFill>
                  <a:prstClr val="black"/>
                </a:solidFill>
                <a:hlinkClick r:id="rId5"/>
              </a:rPr>
              <a:t>Medicaid.gov/</a:t>
            </a:r>
            <a:r>
              <a:rPr lang="es-US" dirty="0" err="1">
                <a:solidFill>
                  <a:prstClr val="black"/>
                </a:solidFill>
                <a:hlinkClick r:id="rId5"/>
              </a:rPr>
              <a:t>about-us</a:t>
            </a:r>
            <a:r>
              <a:rPr lang="es-US" dirty="0">
                <a:solidFill>
                  <a:prstClr val="black"/>
                </a:solidFill>
                <a:hlinkClick r:id="rId5"/>
              </a:rPr>
              <a:t>/</a:t>
            </a:r>
            <a:r>
              <a:rPr lang="es-US" dirty="0" err="1">
                <a:solidFill>
                  <a:prstClr val="black"/>
                </a:solidFill>
                <a:hlinkClick r:id="rId5"/>
              </a:rPr>
              <a:t>beneficiary-resources</a:t>
            </a:r>
            <a:r>
              <a:rPr lang="es-US" dirty="0">
                <a:solidFill>
                  <a:prstClr val="black"/>
                </a:solidFill>
                <a:hlinkClick r:id="rId5"/>
              </a:rPr>
              <a:t>/</a:t>
            </a:r>
            <a:r>
              <a:rPr lang="es-US" dirty="0" err="1">
                <a:solidFill>
                  <a:prstClr val="black"/>
                </a:solidFill>
                <a:hlinkClick r:id="rId5"/>
              </a:rPr>
              <a:t>index.html#statemenu</a:t>
            </a:r>
            <a:r>
              <a:rPr lang="es-US" dirty="0">
                <a:solidFill>
                  <a:prstClr val="black"/>
                </a:solidFill>
              </a:rPr>
              <a:t>.</a:t>
            </a:r>
          </a:p>
          <a:p>
            <a:pPr defTabSz="1021679">
              <a:spcAft>
                <a:spcPts val="600"/>
              </a:spcAft>
              <a:defRPr/>
            </a:pPr>
            <a:endParaRPr lang="en-US" dirty="0">
              <a:solidFill>
                <a:prstClr val="black"/>
              </a:solidFill>
            </a:endParaRPr>
          </a:p>
        </p:txBody>
      </p:sp>
    </p:spTree>
    <p:extLst>
      <p:ext uri="{BB962C8B-B14F-4D97-AF65-F5344CB8AC3E}">
        <p14:creationId xmlns:p14="http://schemas.microsoft.com/office/powerpoint/2010/main" val="4033692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98854" y="3834314"/>
            <a:ext cx="7092778" cy="5690937"/>
          </a:xfrm>
        </p:spPr>
        <p:txBody>
          <a:bodyPr/>
          <a:lstStyle/>
          <a:p>
            <a:pPr marL="120650" marR="0" lvl="0" indent="-120650" algn="l" defTabSz="1021679" rtl="0" eaLnBrk="1" fontAlgn="auto" latinLnBrk="0" hangingPunct="1">
              <a:lnSpc>
                <a:spcPct val="100000"/>
              </a:lnSpc>
              <a:spcBef>
                <a:spcPts val="0"/>
              </a:spcBef>
              <a:spcAft>
                <a:spcPts val="600"/>
              </a:spcAft>
              <a:buClrTx/>
              <a:buSzTx/>
              <a:buFontTx/>
              <a:buNone/>
              <a:tabLst/>
              <a:defRPr/>
            </a:pPr>
            <a:r>
              <a:rPr lang="es-US" sz="1100" b="1" dirty="0">
                <a:solidFill>
                  <a:prstClr val="black"/>
                </a:solidFill>
                <a:cs typeface="Arial" panose="020B0604020202020204" pitchFamily="34" charset="0"/>
              </a:rPr>
              <a:t>Esta diapositiva tiene animación</a:t>
            </a:r>
          </a:p>
          <a:p>
            <a:pPr marL="120650" indent="-120650" defTabSz="1021679">
              <a:spcAft>
                <a:spcPts val="600"/>
              </a:spcAft>
              <a:defRPr/>
            </a:pPr>
            <a:r>
              <a:rPr lang="es-US" sz="1100" b="1" dirty="0">
                <a:solidFill>
                  <a:prstClr val="black"/>
                </a:solidFill>
                <a:cs typeface="Arial" panose="020B0604020202020204" pitchFamily="34" charset="0"/>
              </a:rPr>
              <a:t>Notas del presentador</a:t>
            </a:r>
          </a:p>
          <a:p>
            <a:pPr defTabSz="1021679">
              <a:spcAft>
                <a:spcPts val="600"/>
              </a:spcAft>
              <a:defRPr/>
            </a:pPr>
            <a:r>
              <a:rPr lang="es-US" sz="1100" dirty="0">
                <a:solidFill>
                  <a:prstClr val="black"/>
                </a:solidFill>
              </a:rPr>
              <a:t>Para ser elegible para los fondos federales, los estados deben cubrir ciertos grupos de población que cumplan los requisitos de ingreso definidos por el gobierno federal. </a:t>
            </a:r>
            <a:r>
              <a:rPr lang="es-US" sz="1100" dirty="0"/>
              <a:t>Sin embargo, muchos estados han ampliado estos límites y ahora ofrecen cobertura de Medicaid a otros grupos de población opcionales, como personas que reciben servicios basados en el hogar y la comunidad y niños en hogares de acogida que de otra forma no serían elegibles.</a:t>
            </a:r>
          </a:p>
          <a:p>
            <a:pPr defTabSz="1021679">
              <a:spcAft>
                <a:spcPts val="600"/>
              </a:spcAft>
              <a:defRPr/>
            </a:pPr>
            <a:r>
              <a:rPr lang="es-US" sz="1100" dirty="0">
                <a:solidFill>
                  <a:prstClr val="black"/>
                </a:solidFill>
              </a:rPr>
              <a:t>Las normas de elegibilidad varían </a:t>
            </a:r>
            <a:r>
              <a:rPr lang="es-US" sz="1100" baseline="0" dirty="0">
                <a:solidFill>
                  <a:prstClr val="black"/>
                </a:solidFill>
              </a:rPr>
              <a:t>de un estado a otro. </a:t>
            </a:r>
            <a:r>
              <a:rPr lang="es-US" sz="1100" dirty="0">
                <a:solidFill>
                  <a:prstClr val="black"/>
                </a:solidFill>
              </a:rPr>
              <a:t>En general, para calificar para el programa Medicaid de un estado, debe:</a:t>
            </a:r>
          </a:p>
          <a:p>
            <a:pPr marL="120650" indent="-120650" defTabSz="1021679">
              <a:spcAft>
                <a:spcPts val="600"/>
              </a:spcAft>
              <a:buFont typeface="Wingdings" panose="05000000000000000000" pitchFamily="2" charset="2"/>
              <a:buChar char="§"/>
              <a:defRPr/>
            </a:pPr>
            <a:r>
              <a:rPr lang="es-US" sz="1100" dirty="0">
                <a:solidFill>
                  <a:prstClr val="black"/>
                </a:solidFill>
              </a:rPr>
              <a:t>Residir en ese estado</a:t>
            </a:r>
          </a:p>
          <a:p>
            <a:pPr marL="120650" indent="-120650" defTabSz="1021679">
              <a:spcAft>
                <a:spcPts val="600"/>
              </a:spcAft>
              <a:buFont typeface="Wingdings" panose="05000000000000000000" pitchFamily="2" charset="2"/>
              <a:buChar char="§"/>
              <a:defRPr/>
            </a:pPr>
            <a:r>
              <a:rPr lang="es-US" sz="1100" dirty="0">
                <a:solidFill>
                  <a:prstClr val="black"/>
                </a:solidFill>
              </a:rPr>
              <a:t>Pertenecer a uno de los grupos de elegibilidad especificados en la ley federal de Medicaid, como:</a:t>
            </a:r>
          </a:p>
          <a:p>
            <a:pPr marL="228600" lvl="1" indent="-107950" defTabSz="1021679">
              <a:spcAft>
                <a:spcPts val="600"/>
              </a:spcAft>
              <a:buFont typeface="Arial" panose="020B0604020202020204" pitchFamily="34" charset="0"/>
              <a:buChar char="•"/>
              <a:defRPr/>
            </a:pPr>
            <a:r>
              <a:rPr lang="es-US" sz="1100" dirty="0">
                <a:solidFill>
                  <a:prstClr val="black"/>
                </a:solidFill>
              </a:rPr>
              <a:t>Padres y parientes cuidadores con ingresos limitados</a:t>
            </a:r>
          </a:p>
          <a:p>
            <a:pPr marL="228600" lvl="1" indent="-107950" defTabSz="1021679">
              <a:spcAft>
                <a:spcPts val="600"/>
              </a:spcAft>
              <a:buFont typeface="Arial" panose="020B0604020202020204" pitchFamily="34" charset="0"/>
              <a:buChar char="•"/>
              <a:defRPr/>
            </a:pPr>
            <a:r>
              <a:rPr lang="es-US" sz="1100" dirty="0">
                <a:solidFill>
                  <a:prstClr val="black"/>
                </a:solidFill>
              </a:rPr>
              <a:t>Mujeres embarazadas que cumplan los requisitos</a:t>
            </a:r>
          </a:p>
          <a:p>
            <a:pPr marL="228600" lvl="1" indent="-107950" defTabSz="1021679">
              <a:spcAft>
                <a:spcPts val="600"/>
              </a:spcAft>
              <a:buFont typeface="Arial" panose="020B0604020202020204" pitchFamily="34" charset="0"/>
              <a:buChar char="•"/>
              <a:defRPr/>
            </a:pPr>
            <a:r>
              <a:rPr lang="es-US" sz="1100" dirty="0">
                <a:solidFill>
                  <a:prstClr val="black"/>
                </a:solidFill>
              </a:rPr>
              <a:t>Niños</a:t>
            </a:r>
          </a:p>
          <a:p>
            <a:pPr marL="228600" lvl="1" indent="-107950" defTabSz="1021679">
              <a:spcAft>
                <a:spcPts val="600"/>
              </a:spcAft>
              <a:buFont typeface="Arial" panose="020B0604020202020204" pitchFamily="34" charset="0"/>
              <a:buChar char="•"/>
              <a:defRPr/>
            </a:pPr>
            <a:r>
              <a:rPr lang="es-US" sz="1100" dirty="0"/>
              <a:t>Personas de 65 años y mayores</a:t>
            </a:r>
          </a:p>
          <a:p>
            <a:pPr marL="228600" lvl="1" indent="-107950" defTabSz="1021679">
              <a:spcAft>
                <a:spcPts val="600"/>
              </a:spcAft>
              <a:buFont typeface="Arial" panose="020B0604020202020204" pitchFamily="34" charset="0"/>
              <a:buChar char="•"/>
              <a:defRPr/>
            </a:pPr>
            <a:r>
              <a:rPr lang="es-US" sz="1100" dirty="0"/>
              <a:t>Personas ciegas</a:t>
            </a:r>
          </a:p>
          <a:p>
            <a:pPr marL="228600" lvl="1" indent="-107950" defTabSz="1021679">
              <a:spcAft>
                <a:spcPts val="600"/>
              </a:spcAft>
              <a:buFont typeface="Arial" panose="020B0604020202020204" pitchFamily="34" charset="0"/>
              <a:buChar char="•"/>
              <a:defRPr/>
            </a:pPr>
            <a:r>
              <a:rPr lang="es-US" sz="1100" dirty="0"/>
              <a:t>Personas con discapacidades</a:t>
            </a:r>
          </a:p>
          <a:p>
            <a:pPr marL="228600" lvl="1" indent="-107950" defTabSz="1021679">
              <a:spcAft>
                <a:spcPts val="600"/>
              </a:spcAft>
              <a:buFont typeface="Arial" panose="020B0604020202020204" pitchFamily="34" charset="0"/>
              <a:buChar char="•"/>
              <a:defRPr/>
            </a:pPr>
            <a:r>
              <a:rPr lang="es-US" sz="1100" dirty="0">
                <a:solidFill>
                  <a:prstClr val="black"/>
                </a:solidFill>
              </a:rPr>
              <a:t>Personas que reciben Seguridad de Ingreso Suplementario (SSI, por sus siglas en inglés)</a:t>
            </a:r>
          </a:p>
          <a:p>
            <a:pPr marL="171450" indent="-171450" defTabSz="1021679">
              <a:spcAft>
                <a:spcPts val="600"/>
              </a:spcAft>
              <a:buFont typeface="Wingdings" panose="05000000000000000000" pitchFamily="2" charset="2"/>
              <a:buChar char="§"/>
              <a:defRPr/>
            </a:pPr>
            <a:r>
              <a:rPr lang="es-US" sz="1100" dirty="0">
                <a:solidFill>
                  <a:prstClr val="black"/>
                </a:solidFill>
              </a:rPr>
              <a:t>Cumplir con ciertos requisitos financieros y no financieros, como:</a:t>
            </a:r>
          </a:p>
          <a:p>
            <a:pPr marL="228600" lvl="1" indent="-107950" defTabSz="1021679">
              <a:spcAft>
                <a:spcPts val="600"/>
              </a:spcAft>
              <a:buFont typeface="Arial" panose="020B0604020202020204" pitchFamily="34" charset="0"/>
              <a:buChar char="•"/>
              <a:defRPr/>
            </a:pPr>
            <a:r>
              <a:rPr lang="es-US" sz="1100" baseline="0" dirty="0">
                <a:solidFill>
                  <a:prstClr val="black"/>
                </a:solidFill>
              </a:rPr>
              <a:t>Requisitos de residencia, ciudadanía y situación migratoria</a:t>
            </a:r>
          </a:p>
          <a:p>
            <a:pPr marL="228600" lvl="1" indent="-107950" defTabSz="1021679">
              <a:spcAft>
                <a:spcPts val="600"/>
              </a:spcAft>
              <a:buFont typeface="Arial" panose="020B0604020202020204" pitchFamily="34" charset="0"/>
              <a:buChar char="•"/>
              <a:defRPr/>
            </a:pPr>
            <a:r>
              <a:rPr lang="es-US" sz="1100" baseline="0" dirty="0">
                <a:solidFill>
                  <a:prstClr val="black"/>
                </a:solidFill>
              </a:rPr>
              <a:t>Ciertos requisitos del programa (como empobrecimiento del cónyuge, recuperación del patrimonio, responsabilidad de terceros y coordinación de beneficios)</a:t>
            </a:r>
          </a:p>
          <a:p>
            <a:pPr>
              <a:spcAft>
                <a:spcPts val="600"/>
              </a:spcAft>
              <a:defRPr/>
            </a:pPr>
            <a:r>
              <a:rPr lang="es-US" sz="1100" dirty="0">
                <a:solidFill>
                  <a:prstClr val="black"/>
                </a:solidFill>
              </a:rPr>
              <a:t>Visite </a:t>
            </a:r>
            <a:r>
              <a:rPr lang="es-US" sz="1100" dirty="0">
                <a:solidFill>
                  <a:prstClr val="black"/>
                </a:solidFill>
                <a:hlinkClick r:id="rId3"/>
              </a:rPr>
              <a:t>Medicaid.gov/</a:t>
            </a:r>
            <a:r>
              <a:rPr lang="es-US" sz="1100" dirty="0" err="1">
                <a:solidFill>
                  <a:prstClr val="black"/>
                </a:solidFill>
                <a:hlinkClick r:id="rId3"/>
              </a:rPr>
              <a:t>medicaid</a:t>
            </a:r>
            <a:r>
              <a:rPr lang="es-US" sz="1100" dirty="0">
                <a:solidFill>
                  <a:prstClr val="black"/>
                </a:solidFill>
                <a:hlinkClick r:id="rId3"/>
              </a:rPr>
              <a:t>/</a:t>
            </a:r>
            <a:r>
              <a:rPr lang="es-US" sz="1100" dirty="0" err="1">
                <a:solidFill>
                  <a:prstClr val="black"/>
                </a:solidFill>
                <a:hlinkClick r:id="rId3"/>
              </a:rPr>
              <a:t>eligibility</a:t>
            </a:r>
            <a:r>
              <a:rPr lang="es-US" sz="1100" dirty="0">
                <a:solidFill>
                  <a:prstClr val="black"/>
                </a:solidFill>
                <a:hlinkClick r:id="rId3"/>
              </a:rPr>
              <a:t>/index.html</a:t>
            </a:r>
            <a:r>
              <a:rPr lang="es-US" sz="1100" dirty="0">
                <a:solidFill>
                  <a:prstClr val="black"/>
                </a:solidFill>
              </a:rPr>
              <a:t> para obtener más información sobre la elegibilidad para Medicaid. Visite </a:t>
            </a:r>
            <a:r>
              <a:rPr lang="es-US" sz="1100" dirty="0">
                <a:hlinkClick r:id="rId4"/>
              </a:rPr>
              <a:t>Medicaid.gov/sites/default/files/2019-12/list-of-eligibility-groups.pdf</a:t>
            </a:r>
            <a:r>
              <a:rPr lang="es-US" sz="1100" dirty="0"/>
              <a:t> </a:t>
            </a:r>
            <a:r>
              <a:rPr lang="es-US" sz="1100" dirty="0">
                <a:solidFill>
                  <a:prstClr val="black"/>
                </a:solidFill>
              </a:rPr>
              <a:t>para ver una lista de grupos de elegibilidad.</a:t>
            </a:r>
          </a:p>
          <a:p>
            <a:pPr>
              <a:spcAft>
                <a:spcPts val="600"/>
              </a:spcAft>
              <a:defRPr/>
            </a:pPr>
            <a:r>
              <a:rPr lang="es-US" sz="1100" dirty="0">
                <a:solidFill>
                  <a:prstClr val="black"/>
                </a:solidFill>
              </a:rPr>
              <a:t>Cita: </a:t>
            </a:r>
            <a:r>
              <a:rPr lang="es-US" sz="1100" u="sng" dirty="0">
                <a:hlinkClick r:id="rId5"/>
              </a:rPr>
              <a:t>ecfr.gov/</a:t>
            </a:r>
            <a:r>
              <a:rPr lang="es-US" sz="1100" u="sng" dirty="0" err="1">
                <a:hlinkClick r:id="rId5"/>
              </a:rPr>
              <a:t>current</a:t>
            </a:r>
            <a:r>
              <a:rPr lang="es-US" sz="1100" u="sng" dirty="0">
                <a:hlinkClick r:id="rId5"/>
              </a:rPr>
              <a:t>/title-42/</a:t>
            </a:r>
            <a:r>
              <a:rPr lang="es-US" sz="1100" u="sng" dirty="0" err="1">
                <a:hlinkClick r:id="rId5"/>
              </a:rPr>
              <a:t>chapter</a:t>
            </a:r>
            <a:r>
              <a:rPr lang="es-US" sz="1100" u="sng" dirty="0">
                <a:hlinkClick r:id="rId5"/>
              </a:rPr>
              <a:t>-IV/</a:t>
            </a:r>
            <a:r>
              <a:rPr lang="es-US" sz="1100" u="sng" dirty="0" err="1">
                <a:hlinkClick r:id="rId5"/>
              </a:rPr>
              <a:t>subchapter</a:t>
            </a:r>
            <a:r>
              <a:rPr lang="es-US" sz="1100" u="sng" dirty="0">
                <a:hlinkClick r:id="rId5"/>
              </a:rPr>
              <a:t>-C/part-430</a:t>
            </a:r>
          </a:p>
          <a:p>
            <a:pPr>
              <a:spcAft>
                <a:spcPts val="600"/>
              </a:spcAft>
              <a:defRPr/>
            </a:pPr>
            <a:endParaRPr lang="en-US" sz="1100" dirty="0">
              <a:solidFill>
                <a:prstClr val="black"/>
              </a:solidFill>
            </a:endParaRPr>
          </a:p>
          <a:p>
            <a:pPr defTabSz="1021679">
              <a:spcAft>
                <a:spcPts val="600"/>
              </a:spcAft>
              <a:defRPr/>
            </a:pPr>
            <a:endParaRPr lang="en-US" sz="1100" dirty="0">
              <a:solidFill>
                <a:prstClr val="black"/>
              </a:solidFill>
            </a:endParaRPr>
          </a:p>
          <a:p>
            <a:pPr>
              <a:spcBef>
                <a:spcPts val="600"/>
              </a:spcBef>
            </a:pPr>
            <a:endParaRPr lang="en-US" sz="1100" dirty="0"/>
          </a:p>
        </p:txBody>
      </p:sp>
    </p:spTree>
    <p:extLst>
      <p:ext uri="{BB962C8B-B14F-4D97-AF65-F5344CB8AC3E}">
        <p14:creationId xmlns:p14="http://schemas.microsoft.com/office/powerpoint/2010/main" val="2057105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6" y="3936492"/>
            <a:ext cx="6143413" cy="5397544"/>
          </a:xfrm>
        </p:spPr>
        <p:txBody>
          <a:bodyPr/>
          <a:lstStyle/>
          <a:p>
            <a:pPr marL="0" marR="0" lvl="0" indent="0" algn="l" defTabSz="1021679" rtl="0" eaLnBrk="1" fontAlgn="auto" latinLnBrk="0" hangingPunct="1">
              <a:lnSpc>
                <a:spcPct val="100000"/>
              </a:lnSpc>
              <a:spcBef>
                <a:spcPts val="0"/>
              </a:spcBef>
              <a:spcAft>
                <a:spcPts val="600"/>
              </a:spcAft>
              <a:buClrTx/>
              <a:buSzTx/>
              <a:buFontTx/>
              <a:buNone/>
              <a:tabLst/>
              <a:defRPr/>
            </a:pPr>
            <a:r>
              <a:rPr lang="es-US" b="1" dirty="0">
                <a:solidFill>
                  <a:prstClr val="black"/>
                </a:solidFill>
                <a:cs typeface="Arial" panose="020B0604020202020204" pitchFamily="34" charset="0"/>
              </a:rPr>
              <a:t>Esta diapositiva tiene animación</a:t>
            </a:r>
          </a:p>
          <a:p>
            <a:pPr defTabSz="1021679">
              <a:spcAft>
                <a:spcPts val="600"/>
              </a:spcAft>
              <a:defRPr/>
            </a:pPr>
            <a:r>
              <a:rPr lang="es-US" b="1" dirty="0">
                <a:solidFill>
                  <a:prstClr val="black"/>
                </a:solidFill>
                <a:cs typeface="Arial" panose="020B0604020202020204" pitchFamily="34" charset="0"/>
              </a:rPr>
              <a:t>Notas del presentador</a:t>
            </a:r>
          </a:p>
          <a:p>
            <a:pPr defTabSz="1021679">
              <a:spcAft>
                <a:spcPts val="600"/>
              </a:spcAft>
              <a:defRPr/>
            </a:pPr>
            <a:r>
              <a:rPr lang="es-US" dirty="0">
                <a:solidFill>
                  <a:prstClr val="black"/>
                </a:solidFill>
              </a:rPr>
              <a:t>Los Estados pueden optar por ampliar la elegibilidad a los adultos con ingresos limitados que tienen entre </a:t>
            </a:r>
            <a:r>
              <a:rPr lang="es-US" baseline="0" dirty="0">
                <a:solidFill>
                  <a:prstClr val="black"/>
                </a:solidFill>
              </a:rPr>
              <a:t>19 y 64</a:t>
            </a:r>
            <a:r>
              <a:rPr lang="es-US" dirty="0">
                <a:solidFill>
                  <a:prstClr val="black"/>
                </a:solidFill>
              </a:rPr>
              <a:t> años y</a:t>
            </a:r>
            <a:r>
              <a:rPr lang="es-US" baseline="0" dirty="0">
                <a:solidFill>
                  <a:prstClr val="black"/>
                </a:solidFill>
              </a:rPr>
              <a:t>:</a:t>
            </a:r>
          </a:p>
          <a:p>
            <a:pPr marL="117475" indent="-117475" defTabSz="1021679">
              <a:spcAft>
                <a:spcPts val="600"/>
              </a:spcAft>
              <a:buFont typeface="Wingdings" panose="05000000000000000000" pitchFamily="2" charset="2"/>
              <a:buChar char="§"/>
              <a:defRPr/>
            </a:pPr>
            <a:r>
              <a:rPr lang="es-US" baseline="0" dirty="0">
                <a:solidFill>
                  <a:prstClr val="black"/>
                </a:solidFill>
              </a:rPr>
              <a:t>No reúnen los requisitos para la Parte A (seguro de hospital) o la Parte B (seguro médico) de Medicare o no las tienen en la actualidad.</a:t>
            </a:r>
          </a:p>
          <a:p>
            <a:pPr marL="117475" indent="-117475" defTabSz="1021679">
              <a:spcAft>
                <a:spcPts val="600"/>
              </a:spcAft>
              <a:buFont typeface="Wingdings" panose="05000000000000000000" pitchFamily="2" charset="2"/>
              <a:buChar char="§"/>
              <a:defRPr/>
            </a:pPr>
            <a:r>
              <a:rPr lang="es-US" dirty="0">
                <a:solidFill>
                  <a:prstClr val="black"/>
                </a:solidFill>
              </a:rPr>
              <a:t>No están embarazadas </a:t>
            </a:r>
          </a:p>
          <a:p>
            <a:pPr defTabSz="1021679">
              <a:spcAft>
                <a:spcPts val="600"/>
              </a:spcAft>
              <a:defRPr/>
            </a:pPr>
            <a:r>
              <a:rPr lang="es-US" dirty="0">
                <a:solidFill>
                  <a:prstClr val="black"/>
                </a:solidFill>
              </a:rPr>
              <a:t>En los estados con elegibilidad ampliada para Medicaid, se puede calificar si cumple con la norma de ingresos y los factores de elegibilidad no financieros (como los requisitos de residencia y ciudadanía o situación migratoria satisfactoria). Si los ingresos de su hogar están por debajo del 133 % del Nivel Federal de Pobreza (FPL, por sus siglas en inglés), calificará si cumple con todos los demás requisitos de elegibilidad. (En la práctica, por debajo del 138 % del FPL debido a la exclusión general del 5 % del FPL). </a:t>
            </a:r>
          </a:p>
          <a:p>
            <a:pPr defTabSz="1021679">
              <a:spcAft>
                <a:spcPts val="600"/>
              </a:spcAft>
              <a:defRPr/>
            </a:pPr>
            <a:r>
              <a:rPr lang="es-US" dirty="0">
                <a:solidFill>
                  <a:prstClr val="black"/>
                </a:solidFill>
              </a:rPr>
              <a:t>La mayoría de los estados han ampliado Medicaid a través de la Ley de Cuidado de Salud a Bajo Precio. Algunos han optado por aplicar variaciones de la ampliación por medio del proceso de exención. Puede consultar los perfiles estatales en </a:t>
            </a:r>
            <a:r>
              <a:rPr lang="es-US" dirty="0">
                <a:solidFill>
                  <a:prstClr val="black"/>
                </a:solidFill>
                <a:hlinkClick r:id="rId3"/>
              </a:rPr>
              <a:t>Medicaid.gov/</a:t>
            </a:r>
            <a:r>
              <a:rPr lang="es-US" dirty="0" err="1">
                <a:solidFill>
                  <a:prstClr val="black"/>
                </a:solidFill>
                <a:hlinkClick r:id="rId3"/>
              </a:rPr>
              <a:t>state-overviews</a:t>
            </a:r>
            <a:r>
              <a:rPr lang="es-US" dirty="0">
                <a:solidFill>
                  <a:prstClr val="black"/>
                </a:solidFill>
                <a:hlinkClick r:id="rId3"/>
              </a:rPr>
              <a:t>/</a:t>
            </a:r>
            <a:r>
              <a:rPr lang="es-US" dirty="0" err="1">
                <a:solidFill>
                  <a:prstClr val="black"/>
                </a:solidFill>
                <a:hlinkClick r:id="rId3"/>
              </a:rPr>
              <a:t>state-profiles</a:t>
            </a:r>
            <a:r>
              <a:rPr lang="es-US" dirty="0">
                <a:solidFill>
                  <a:prstClr val="black"/>
                </a:solidFill>
                <a:hlinkClick r:id="rId3"/>
              </a:rPr>
              <a:t>/index.html</a:t>
            </a:r>
            <a:r>
              <a:rPr lang="es-US" dirty="0">
                <a:solidFill>
                  <a:prstClr val="black"/>
                </a:solidFill>
              </a:rPr>
              <a:t>.</a:t>
            </a:r>
          </a:p>
          <a:p>
            <a:pPr defTabSz="1021679">
              <a:spcAft>
                <a:spcPts val="600"/>
              </a:spcAft>
              <a:defRPr/>
            </a:pPr>
            <a:r>
              <a:rPr lang="es-US" dirty="0">
                <a:solidFill>
                  <a:prstClr val="black"/>
                </a:solidFill>
              </a:rPr>
              <a:t>Para obtener más información sobre la expansión de Medicaid, visite </a:t>
            </a:r>
            <a:r>
              <a:rPr lang="es-US" dirty="0">
                <a:solidFill>
                  <a:prstClr val="black"/>
                </a:solidFill>
                <a:hlinkClick r:id="rId4"/>
              </a:rPr>
              <a:t>cuidadodesalud.gov/es/</a:t>
            </a:r>
            <a:r>
              <a:rPr lang="es-US" dirty="0" err="1">
                <a:solidFill>
                  <a:prstClr val="black"/>
                </a:solidFill>
                <a:hlinkClick r:id="rId4"/>
              </a:rPr>
              <a:t>medicaid</a:t>
            </a:r>
            <a:r>
              <a:rPr lang="es-US" dirty="0">
                <a:solidFill>
                  <a:prstClr val="black"/>
                </a:solidFill>
                <a:hlinkClick r:id="rId4"/>
              </a:rPr>
              <a:t>-chip/</a:t>
            </a:r>
            <a:r>
              <a:rPr lang="es-US" dirty="0" err="1">
                <a:solidFill>
                  <a:prstClr val="black"/>
                </a:solidFill>
                <a:hlinkClick r:id="rId4"/>
              </a:rPr>
              <a:t>medicaid</a:t>
            </a:r>
            <a:r>
              <a:rPr lang="es-US" dirty="0">
                <a:solidFill>
                  <a:prstClr val="black"/>
                </a:solidFill>
                <a:hlinkClick r:id="rId4"/>
              </a:rPr>
              <a:t>-</a:t>
            </a:r>
            <a:r>
              <a:rPr lang="es-US" dirty="0" err="1">
                <a:solidFill>
                  <a:prstClr val="black"/>
                </a:solidFill>
                <a:hlinkClick r:id="rId4"/>
              </a:rPr>
              <a:t>expansion</a:t>
            </a:r>
            <a:r>
              <a:rPr lang="es-US" dirty="0">
                <a:solidFill>
                  <a:prstClr val="black"/>
                </a:solidFill>
                <a:hlinkClick r:id="rId4"/>
              </a:rPr>
              <a:t>-and-</a:t>
            </a:r>
            <a:r>
              <a:rPr lang="es-US" dirty="0" err="1">
                <a:solidFill>
                  <a:prstClr val="black"/>
                </a:solidFill>
                <a:hlinkClick r:id="rId4"/>
              </a:rPr>
              <a:t>you</a:t>
            </a:r>
            <a:r>
              <a:rPr lang="es-US" dirty="0">
                <a:solidFill>
                  <a:prstClr val="black"/>
                </a:solidFill>
                <a:hlinkClick r:id="rId4"/>
              </a:rPr>
              <a:t>/</a:t>
            </a:r>
            <a:r>
              <a:rPr lang="es-US" dirty="0">
                <a:solidFill>
                  <a:prstClr val="black"/>
                </a:solidFill>
              </a:rPr>
              <a:t>. Los CMS también dieron a conocer las expectativas de integridad del programa para los estados que han ampliado la cobertura. Para más información, visite </a:t>
            </a:r>
            <a:r>
              <a:rPr lang="es-US" dirty="0">
                <a:solidFill>
                  <a:prstClr val="black"/>
                </a:solidFill>
                <a:hlinkClick r:id="rId5"/>
              </a:rPr>
              <a:t>Medicaid.gov/federal-</a:t>
            </a:r>
            <a:r>
              <a:rPr lang="es-US" dirty="0" err="1">
                <a:solidFill>
                  <a:prstClr val="black"/>
                </a:solidFill>
                <a:hlinkClick r:id="rId5"/>
              </a:rPr>
              <a:t>policy</a:t>
            </a:r>
            <a:r>
              <a:rPr lang="es-US" dirty="0">
                <a:solidFill>
                  <a:prstClr val="black"/>
                </a:solidFill>
                <a:hlinkClick r:id="rId5"/>
              </a:rPr>
              <a:t>-</a:t>
            </a:r>
            <a:r>
              <a:rPr lang="es-US" dirty="0" err="1">
                <a:solidFill>
                  <a:prstClr val="black"/>
                </a:solidFill>
                <a:hlinkClick r:id="rId5"/>
              </a:rPr>
              <a:t>guidance</a:t>
            </a:r>
            <a:r>
              <a:rPr lang="es-US" dirty="0">
                <a:solidFill>
                  <a:prstClr val="black"/>
                </a:solidFill>
                <a:hlinkClick r:id="rId5"/>
              </a:rPr>
              <a:t>/</a:t>
            </a:r>
            <a:r>
              <a:rPr lang="es-US" dirty="0" err="1">
                <a:solidFill>
                  <a:prstClr val="black"/>
                </a:solidFill>
                <a:hlinkClick r:id="rId5"/>
              </a:rPr>
              <a:t>downloads</a:t>
            </a:r>
            <a:r>
              <a:rPr lang="es-US" dirty="0">
                <a:solidFill>
                  <a:prstClr val="black"/>
                </a:solidFill>
                <a:hlinkClick r:id="rId5"/>
              </a:rPr>
              <a:t>/cib062019.pdf</a:t>
            </a:r>
            <a:r>
              <a:rPr lang="es-US" dirty="0">
                <a:solidFill>
                  <a:prstClr val="black"/>
                </a:solidFill>
              </a:rPr>
              <a:t>.</a:t>
            </a:r>
          </a:p>
          <a:p>
            <a:pPr defTabSz="1021679">
              <a:spcBef>
                <a:spcPts val="669"/>
              </a:spcBef>
              <a:spcAft>
                <a:spcPts val="600"/>
              </a:spcAft>
              <a:defRPr/>
            </a:pPr>
            <a:r>
              <a:rPr lang="es-US" dirty="0">
                <a:solidFill>
                  <a:prstClr val="black"/>
                </a:solidFill>
              </a:rPr>
              <a:t>Cita: </a:t>
            </a:r>
            <a:r>
              <a:rPr lang="es-US" dirty="0" err="1">
                <a:hlinkClick r:id="rId6"/>
              </a:rPr>
              <a:t>eCFR</a:t>
            </a:r>
            <a:r>
              <a:rPr lang="es-US" dirty="0">
                <a:hlinkClick r:id="rId6"/>
              </a:rPr>
              <a:t> :: 42 CFR 435.119 -- </a:t>
            </a:r>
            <a:r>
              <a:rPr lang="es-US" dirty="0" err="1">
                <a:hlinkClick r:id="rId6"/>
              </a:rPr>
              <a:t>Coverage</a:t>
            </a:r>
            <a:r>
              <a:rPr lang="es-US" dirty="0">
                <a:hlinkClick r:id="rId6"/>
              </a:rPr>
              <a:t> </a:t>
            </a:r>
            <a:r>
              <a:rPr lang="es-US" dirty="0" err="1">
                <a:hlinkClick r:id="rId6"/>
              </a:rPr>
              <a:t>for</a:t>
            </a:r>
            <a:r>
              <a:rPr lang="es-US" dirty="0">
                <a:hlinkClick r:id="rId6"/>
              </a:rPr>
              <a:t> </a:t>
            </a:r>
            <a:r>
              <a:rPr lang="es-US" dirty="0" err="1">
                <a:hlinkClick r:id="rId6"/>
              </a:rPr>
              <a:t>individuals</a:t>
            </a:r>
            <a:r>
              <a:rPr lang="es-US" dirty="0">
                <a:hlinkClick r:id="rId6"/>
              </a:rPr>
              <a:t> </a:t>
            </a:r>
            <a:r>
              <a:rPr lang="es-US" dirty="0" err="1">
                <a:hlinkClick r:id="rId6"/>
              </a:rPr>
              <a:t>age</a:t>
            </a:r>
            <a:r>
              <a:rPr lang="es-US" dirty="0">
                <a:hlinkClick r:id="rId6"/>
              </a:rPr>
              <a:t> 19 </a:t>
            </a:r>
            <a:r>
              <a:rPr lang="es-US" dirty="0" err="1">
                <a:hlinkClick r:id="rId6"/>
              </a:rPr>
              <a:t>or</a:t>
            </a:r>
            <a:r>
              <a:rPr lang="es-US" dirty="0">
                <a:hlinkClick r:id="rId6"/>
              </a:rPr>
              <a:t> </a:t>
            </a:r>
            <a:r>
              <a:rPr lang="es-US" dirty="0" err="1">
                <a:hlinkClick r:id="rId6"/>
              </a:rPr>
              <a:t>older</a:t>
            </a:r>
            <a:r>
              <a:rPr lang="es-US" dirty="0">
                <a:hlinkClick r:id="rId6"/>
              </a:rPr>
              <a:t> and </a:t>
            </a:r>
            <a:r>
              <a:rPr lang="es-US" dirty="0" err="1">
                <a:hlinkClick r:id="rId6"/>
              </a:rPr>
              <a:t>under</a:t>
            </a:r>
            <a:r>
              <a:rPr lang="es-US" dirty="0">
                <a:hlinkClick r:id="rId6"/>
              </a:rPr>
              <a:t> </a:t>
            </a:r>
            <a:r>
              <a:rPr lang="es-US" dirty="0" err="1">
                <a:hlinkClick r:id="rId6"/>
              </a:rPr>
              <a:t>age</a:t>
            </a:r>
            <a:r>
              <a:rPr lang="es-US" dirty="0">
                <a:hlinkClick r:id="rId6"/>
              </a:rPr>
              <a:t> 65 at </a:t>
            </a:r>
            <a:r>
              <a:rPr lang="es-US" dirty="0" err="1">
                <a:hlinkClick r:id="rId6"/>
              </a:rPr>
              <a:t>or</a:t>
            </a:r>
            <a:r>
              <a:rPr lang="es-US" dirty="0">
                <a:hlinkClick r:id="rId6"/>
              </a:rPr>
              <a:t> </a:t>
            </a:r>
            <a:r>
              <a:rPr lang="es-US" dirty="0" err="1">
                <a:hlinkClick r:id="rId6"/>
              </a:rPr>
              <a:t>below</a:t>
            </a:r>
            <a:r>
              <a:rPr lang="es-US" dirty="0">
                <a:hlinkClick r:id="rId6"/>
              </a:rPr>
              <a:t> 133 </a:t>
            </a:r>
            <a:r>
              <a:rPr lang="es-US" dirty="0" err="1">
                <a:hlinkClick r:id="rId6"/>
              </a:rPr>
              <a:t>percent</a:t>
            </a:r>
            <a:r>
              <a:rPr lang="es-US" dirty="0">
                <a:hlinkClick r:id="rId6"/>
              </a:rPr>
              <a:t> FPL</a:t>
            </a:r>
          </a:p>
        </p:txBody>
      </p:sp>
    </p:spTree>
    <p:extLst>
      <p:ext uri="{BB962C8B-B14F-4D97-AF65-F5344CB8AC3E}">
        <p14:creationId xmlns:p14="http://schemas.microsoft.com/office/powerpoint/2010/main" val="3968671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893" y="3925491"/>
            <a:ext cx="6143412" cy="3780473"/>
          </a:xfrm>
        </p:spPr>
        <p:txBody>
          <a:bodyPr/>
          <a:lstStyle/>
          <a:p>
            <a:pPr marL="0" marR="0" lvl="0" indent="0" algn="l" defTabSz="1021679" rtl="0" eaLnBrk="1" fontAlgn="auto" latinLnBrk="0" hangingPunct="1">
              <a:lnSpc>
                <a:spcPct val="100000"/>
              </a:lnSpc>
              <a:spcBef>
                <a:spcPts val="600"/>
              </a:spcBef>
              <a:spcAft>
                <a:spcPts val="600"/>
              </a:spcAft>
              <a:buClrTx/>
              <a:buSzTx/>
              <a:buFontTx/>
              <a:buNone/>
              <a:tabLst/>
              <a:defRPr/>
            </a:pPr>
            <a:r>
              <a:rPr lang="es-US" b="1">
                <a:solidFill>
                  <a:prstClr val="black"/>
                </a:solidFill>
                <a:cs typeface="Arial" panose="020B0604020202020204" pitchFamily="34" charset="0"/>
              </a:rPr>
              <a:t>Esta diapositiva tiene animación</a:t>
            </a:r>
          </a:p>
          <a:p>
            <a:pPr defTabSz="1021679">
              <a:spcBef>
                <a:spcPts val="600"/>
              </a:spcBef>
              <a:spcAft>
                <a:spcPts val="600"/>
              </a:spcAft>
              <a:defRPr/>
            </a:pPr>
            <a:r>
              <a:rPr lang="es-US" b="1">
                <a:solidFill>
                  <a:prstClr val="black"/>
                </a:solidFill>
                <a:cs typeface="Arial" panose="020B0604020202020204" pitchFamily="34" charset="0"/>
              </a:rPr>
              <a:t>Notas del presentador</a:t>
            </a:r>
          </a:p>
          <a:p>
            <a:pPr defTabSz="1021679">
              <a:spcBef>
                <a:spcPts val="600"/>
              </a:spcBef>
              <a:spcAft>
                <a:spcPts val="600"/>
              </a:spcAft>
              <a:defRPr/>
            </a:pPr>
            <a:r>
              <a:rPr lang="es-US">
                <a:solidFill>
                  <a:prstClr val="black"/>
                </a:solidFill>
              </a:rPr>
              <a:t>El ingreso bruto ajustado modificado (MAGI, por sus siglas en inglés) es una metodología que utiliza las normas del impuesto sobre la renta federal para contar los ingresos </a:t>
            </a:r>
            <a:r>
              <a:rPr lang="es-US" baseline="0">
                <a:solidFill>
                  <a:prstClr val="black"/>
                </a:solidFill>
              </a:rPr>
              <a:t>y determinar </a:t>
            </a:r>
            <a:r>
              <a:rPr lang="es-US">
                <a:solidFill>
                  <a:prstClr val="black"/>
                </a:solidFill>
              </a:rPr>
              <a:t>la composición del hogar y el tamaño de la familia. </a:t>
            </a:r>
          </a:p>
          <a:p>
            <a:pPr defTabSz="1021679">
              <a:spcBef>
                <a:spcPts val="600"/>
              </a:spcBef>
              <a:spcAft>
                <a:spcPts val="600"/>
              </a:spcAft>
              <a:defRPr/>
            </a:pPr>
            <a:r>
              <a:rPr lang="es-US">
                <a:solidFill>
                  <a:prstClr val="black"/>
                </a:solidFill>
              </a:rPr>
              <a:t>Las normas basadas en MAGI determinan la elegibilidad para Medicaid y CHIP de la mayoría de las personas, incluidas las personas que no presentan declaración de impuestos.</a:t>
            </a:r>
          </a:p>
          <a:p>
            <a:pPr defTabSz="1021679">
              <a:spcAft>
                <a:spcPts val="600"/>
              </a:spcAft>
              <a:defRPr/>
            </a:pPr>
            <a:r>
              <a:rPr lang="es-US">
                <a:solidFill>
                  <a:prstClr val="black"/>
                </a:solidFill>
              </a:rPr>
              <a:t>Las normas de MAGI crean coherencia y promueven la coordinación entre Medicaid, CHIP y la cobertura del Mercado. </a:t>
            </a:r>
          </a:p>
          <a:p>
            <a:pPr>
              <a:spcAft>
                <a:spcPts val="600"/>
              </a:spcAft>
            </a:pPr>
            <a:r>
              <a:rPr lang="es-US"/>
              <a:t>Cita: </a:t>
            </a:r>
            <a:r>
              <a:rPr lang="es-US">
                <a:hlinkClick r:id="rId3"/>
              </a:rPr>
              <a:t>eCFR :: 42 CFR 435.603 -- Application of modified adjusted gross income (MAGI)</a:t>
            </a:r>
          </a:p>
        </p:txBody>
      </p:sp>
    </p:spTree>
    <p:extLst>
      <p:ext uri="{BB962C8B-B14F-4D97-AF65-F5344CB8AC3E}">
        <p14:creationId xmlns:p14="http://schemas.microsoft.com/office/powerpoint/2010/main" val="3191911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141288"/>
            <a:ext cx="6051550" cy="3403600"/>
          </a:xfrm>
        </p:spPr>
      </p:sp>
      <p:sp>
        <p:nvSpPr>
          <p:cNvPr id="3" name="Notes Placeholder 2"/>
          <p:cNvSpPr>
            <a:spLocks noGrp="1"/>
          </p:cNvSpPr>
          <p:nvPr>
            <p:ph type="body" idx="1"/>
          </p:nvPr>
        </p:nvSpPr>
        <p:spPr>
          <a:xfrm>
            <a:off x="0" y="3600833"/>
            <a:ext cx="7315200" cy="5859079"/>
          </a:xfrm>
        </p:spPr>
        <p:txBody>
          <a:bodyPr/>
          <a:lstStyle/>
          <a:p>
            <a:pPr marL="127684" marR="0" lvl="0" indent="-127684" algn="l" defTabSz="1021679" rtl="0" eaLnBrk="1" fontAlgn="auto" latinLnBrk="0" hangingPunct="1">
              <a:lnSpc>
                <a:spcPct val="100000"/>
              </a:lnSpc>
              <a:spcBef>
                <a:spcPts val="0"/>
              </a:spcBef>
              <a:spcAft>
                <a:spcPts val="600"/>
              </a:spcAft>
              <a:buClrTx/>
              <a:buSzTx/>
              <a:buFontTx/>
              <a:buNone/>
              <a:tabLst/>
              <a:defRPr/>
            </a:pPr>
            <a:r>
              <a:rPr lang="es-US" sz="1000" b="1" dirty="0">
                <a:solidFill>
                  <a:prstClr val="black"/>
                </a:solidFill>
                <a:cs typeface="Arial" panose="020B0604020202020204" pitchFamily="34" charset="0"/>
              </a:rPr>
              <a:t>Esta diapositiva tiene animación</a:t>
            </a:r>
          </a:p>
          <a:p>
            <a:pPr marL="127684" indent="-127684" defTabSz="1021679">
              <a:spcAft>
                <a:spcPts val="600"/>
              </a:spcAft>
              <a:defRPr/>
            </a:pPr>
            <a:r>
              <a:rPr lang="es-US" sz="1000" b="1" dirty="0">
                <a:solidFill>
                  <a:prstClr val="black"/>
                </a:solidFill>
                <a:cs typeface="Arial" panose="020B0604020202020204" pitchFamily="34" charset="0"/>
              </a:rPr>
              <a:t>Notas del presentador</a:t>
            </a:r>
          </a:p>
          <a:p>
            <a:pPr marL="117475" indent="-117475" defTabSz="1021679">
              <a:spcAft>
                <a:spcPts val="600"/>
              </a:spcAft>
              <a:buFont typeface="Wingdings" panose="05000000000000000000" pitchFamily="2" charset="2"/>
              <a:buChar char="§"/>
              <a:defRPr/>
            </a:pPr>
            <a:r>
              <a:rPr lang="es-US" sz="1000" dirty="0">
                <a:solidFill>
                  <a:prstClr val="black"/>
                </a:solidFill>
              </a:rPr>
              <a:t>El MAGI y el ingreso del hogar están definidos en el Código de Rentas Internas. La metodología basada en MAGI incluye reglas de conteo de ingresos y composición de hogares. </a:t>
            </a:r>
          </a:p>
          <a:p>
            <a:pPr marL="117475" indent="-117475" defTabSz="1021679">
              <a:spcAft>
                <a:spcPts val="600"/>
              </a:spcAft>
              <a:buFont typeface="Wingdings" panose="05000000000000000000" pitchFamily="2" charset="2"/>
              <a:buChar char="§"/>
              <a:defRPr/>
            </a:pPr>
            <a:r>
              <a:rPr lang="es-US" sz="1000" dirty="0">
                <a:solidFill>
                  <a:prstClr val="black"/>
                </a:solidFill>
              </a:rPr>
              <a:t>Los tipos de ingresos comunes que no están sujetos a impuestos y no se pueden contabilizar en MAGI incluyen:</a:t>
            </a:r>
          </a:p>
          <a:p>
            <a:pPr marL="117475" lvl="1" indent="115888" defTabSz="1021679">
              <a:spcAft>
                <a:spcPts val="600"/>
              </a:spcAft>
              <a:buFont typeface="Arial" panose="020B0604020202020204" pitchFamily="34" charset="0"/>
              <a:buChar char="•"/>
              <a:defRPr/>
            </a:pPr>
            <a:r>
              <a:rPr lang="es-US" sz="1000" dirty="0">
                <a:solidFill>
                  <a:prstClr val="black"/>
                </a:solidFill>
              </a:rPr>
              <a:t>SSI</a:t>
            </a:r>
          </a:p>
          <a:p>
            <a:pPr marL="117475" lvl="1" indent="115888" defTabSz="1021679">
              <a:spcAft>
                <a:spcPts val="600"/>
              </a:spcAft>
              <a:buFont typeface="Arial" panose="020B0604020202020204" pitchFamily="34" charset="0"/>
              <a:buChar char="•"/>
              <a:defRPr/>
            </a:pPr>
            <a:r>
              <a:rPr lang="es-US" sz="1000" dirty="0">
                <a:solidFill>
                  <a:prstClr val="black"/>
                </a:solidFill>
              </a:rPr>
              <a:t>Asistencia Temporal para Familias Necesitadas (TANF, por sus siglas en inglés)</a:t>
            </a:r>
          </a:p>
          <a:p>
            <a:pPr marL="117475" lvl="1" indent="115888" defTabSz="1021679">
              <a:spcAft>
                <a:spcPts val="600"/>
              </a:spcAft>
              <a:buFont typeface="Arial" panose="020B0604020202020204" pitchFamily="34" charset="0"/>
              <a:buChar char="•"/>
              <a:defRPr/>
            </a:pPr>
            <a:r>
              <a:rPr lang="es-US" sz="1000" dirty="0">
                <a:solidFill>
                  <a:prstClr val="black"/>
                </a:solidFill>
              </a:rPr>
              <a:t>Beneficios para Veteranos</a:t>
            </a:r>
          </a:p>
          <a:p>
            <a:pPr marL="117475" lvl="1" indent="115888" defTabSz="1021679">
              <a:spcAft>
                <a:spcPts val="600"/>
              </a:spcAft>
              <a:buFont typeface="Arial" panose="020B0604020202020204" pitchFamily="34" charset="0"/>
              <a:buChar char="•"/>
              <a:defRPr/>
            </a:pPr>
            <a:r>
              <a:rPr lang="es-US" sz="1000" dirty="0">
                <a:solidFill>
                  <a:prstClr val="black"/>
                </a:solidFill>
              </a:rPr>
              <a:t>Seguro de compensación a los trabajadores</a:t>
            </a:r>
          </a:p>
          <a:p>
            <a:pPr marL="117475" lvl="1" indent="115888" defTabSz="1021679">
              <a:spcAft>
                <a:spcPts val="600"/>
              </a:spcAft>
              <a:buFont typeface="Arial" panose="020B0604020202020204" pitchFamily="34" charset="0"/>
              <a:buChar char="•"/>
              <a:defRPr/>
            </a:pPr>
            <a:r>
              <a:rPr lang="es-US" sz="1000" dirty="0">
                <a:solidFill>
                  <a:prstClr val="black"/>
                </a:solidFill>
              </a:rPr>
              <a:t>Manutención de menores </a:t>
            </a:r>
          </a:p>
          <a:p>
            <a:pPr marL="117475" lvl="1" indent="115888" defTabSz="1021679">
              <a:spcAft>
                <a:spcPts val="600"/>
              </a:spcAft>
              <a:buFont typeface="Arial" panose="020B0604020202020204" pitchFamily="34" charset="0"/>
              <a:buChar char="•"/>
              <a:defRPr/>
            </a:pPr>
            <a:r>
              <a:rPr lang="es-US" sz="1000" dirty="0">
                <a:solidFill>
                  <a:prstClr val="black"/>
                </a:solidFill>
              </a:rPr>
              <a:t>Créditos tributarios para primas</a:t>
            </a:r>
          </a:p>
          <a:p>
            <a:pPr marL="117475" lvl="1" indent="115888" defTabSz="1021679">
              <a:spcAft>
                <a:spcPts val="600"/>
              </a:spcAft>
              <a:buFont typeface="Arial" panose="020B0604020202020204" pitchFamily="34" charset="0"/>
              <a:buChar char="•"/>
              <a:defRPr/>
            </a:pPr>
            <a:r>
              <a:rPr lang="es-US" sz="1000" dirty="0">
                <a:solidFill>
                  <a:prstClr val="black"/>
                </a:solidFill>
              </a:rPr>
              <a:t>Asistencia en efectivo</a:t>
            </a:r>
          </a:p>
          <a:p>
            <a:pPr marL="117475" indent="-117475" defTabSz="1021679">
              <a:spcAft>
                <a:spcPts val="600"/>
              </a:spcAft>
              <a:buFont typeface="Wingdings" panose="05000000000000000000" pitchFamily="2" charset="2"/>
              <a:buChar char="§"/>
              <a:defRPr/>
            </a:pPr>
            <a:r>
              <a:rPr lang="es-US" sz="1000" dirty="0">
                <a:solidFill>
                  <a:prstClr val="black"/>
                </a:solidFill>
              </a:rPr>
              <a:t>La elegibilidad para Medicaid y CHIP utilizando la metodología basada en MAGI modifica la definición de MAGI establecida por el IRS de estas maneras:</a:t>
            </a:r>
          </a:p>
          <a:p>
            <a:pPr marL="233363" lvl="1" indent="-115888" defTabSz="1021679">
              <a:spcAft>
                <a:spcPts val="600"/>
              </a:spcAft>
              <a:buFont typeface="Arial" panose="020B0604020202020204" pitchFamily="34" charset="0"/>
              <a:buChar char="•"/>
              <a:defRPr/>
            </a:pPr>
            <a:r>
              <a:rPr lang="es-US" sz="1000" dirty="0">
                <a:solidFill>
                  <a:prstClr val="black"/>
                </a:solidFill>
              </a:rPr>
              <a:t>Cuenta los pagos de suma global en el mes en que se reciben (excepto en casos de ganancias importantes de lotería o juegos de azar) </a:t>
            </a:r>
          </a:p>
          <a:p>
            <a:pPr marL="233363" lvl="1" indent="-115888" defTabSz="1021679">
              <a:spcAft>
                <a:spcPts val="600"/>
              </a:spcAft>
              <a:buFont typeface="Arial" panose="020B0604020202020204" pitchFamily="34" charset="0"/>
              <a:buChar char="•"/>
              <a:defRPr/>
            </a:pPr>
            <a:r>
              <a:rPr lang="es-US" sz="1000" dirty="0">
                <a:solidFill>
                  <a:prstClr val="black"/>
                </a:solidFill>
              </a:rPr>
              <a:t>Resta los pagos con fines educativos, como becas, premios o subvenciones</a:t>
            </a:r>
          </a:p>
          <a:p>
            <a:pPr marL="233363" lvl="1" indent="-115888" defTabSz="1021679">
              <a:spcAft>
                <a:spcPts val="600"/>
              </a:spcAft>
              <a:buFont typeface="Arial" panose="020B0604020202020204" pitchFamily="34" charset="0"/>
              <a:buChar char="•"/>
              <a:defRPr/>
            </a:pPr>
            <a:r>
              <a:rPr lang="es-US" sz="1000" dirty="0">
                <a:solidFill>
                  <a:prstClr val="black"/>
                </a:solidFill>
              </a:rPr>
              <a:t>Resta los ingresos especificados de los indígenas americanos/nativos de Alaska</a:t>
            </a:r>
          </a:p>
          <a:p>
            <a:pPr marL="117475" indent="-117475" defTabSz="1021679">
              <a:spcAft>
                <a:spcPts val="600"/>
              </a:spcAft>
              <a:buFont typeface="Wingdings" panose="05000000000000000000" pitchFamily="2" charset="2"/>
              <a:buChar char="§"/>
              <a:defRPr/>
            </a:pPr>
            <a:r>
              <a:rPr lang="es-US" sz="1000" dirty="0">
                <a:solidFill>
                  <a:prstClr val="black"/>
                </a:solidFill>
              </a:rPr>
              <a:t>La metodología basada en MAGI no permite la “exclusión de ingresos” específicos (cantidades o tipos de ingresos que se pueden deducir o que no cuentan para el límite). En cambio, Medicaid y CHIP aplican una exclusión general de ingreso equivalente al 5 % del FPL. La metodología con base en MAGI tampoco permite la aplicación de una comprobación de activos o de recursos.</a:t>
            </a:r>
          </a:p>
          <a:p>
            <a:pPr marL="117475" indent="-117475" defTabSz="1021679">
              <a:spcAft>
                <a:spcPts val="600"/>
              </a:spcAft>
              <a:buFont typeface="Wingdings" panose="05000000000000000000" pitchFamily="2" charset="2"/>
              <a:buChar char="§"/>
              <a:defRPr/>
            </a:pPr>
            <a:r>
              <a:rPr lang="es-US" sz="1000" dirty="0">
                <a:solidFill>
                  <a:prstClr val="black"/>
                </a:solidFill>
              </a:rPr>
              <a:t>El tamaño del hogar establecido por el Mercado para una persona puede ser diferente del tamaño del hogar establecido por Medicaid/CHIP debido a las diferencias en las normas. El Mercado cuenta a una mujer embarazada como una al calcular el tamaño del hogar. Medicaid cuenta tanto a la mujer embarazada como al número de bebés por nacer al calcular el tamaño del hogar. Al contar el tamaño del hogar de otras personas en ese hogar, los estados tienen la opción de contar a la mujer embarazada como ella y 1, 2 o el número de hijos por nacer. Esto significa que una mujer embarazada de gemelos podría contar como 1 según las normas del Mercado de Seguros Médicos, 3 según las normas de Medicaid/CHIP y 1, 2 o más al determinar la elegibilidad de otras personas en el hogar. Para más información, puede visitar </a:t>
            </a:r>
            <a:r>
              <a:rPr lang="es-US" sz="1000" dirty="0">
                <a:solidFill>
                  <a:prstClr val="black"/>
                </a:solidFill>
                <a:hlinkClick r:id="rId3"/>
              </a:rPr>
              <a:t>cuidadodesalud.gov/es/</a:t>
            </a:r>
            <a:r>
              <a:rPr lang="es-US" sz="1000" dirty="0" err="1">
                <a:solidFill>
                  <a:prstClr val="black"/>
                </a:solidFill>
                <a:hlinkClick r:id="rId3"/>
              </a:rPr>
              <a:t>income</a:t>
            </a:r>
            <a:r>
              <a:rPr lang="es-US" sz="1000" dirty="0">
                <a:solidFill>
                  <a:prstClr val="black"/>
                </a:solidFill>
                <a:hlinkClick r:id="rId3"/>
              </a:rPr>
              <a:t>-and-</a:t>
            </a:r>
            <a:r>
              <a:rPr lang="es-US" sz="1000" dirty="0" err="1">
                <a:solidFill>
                  <a:prstClr val="black"/>
                </a:solidFill>
                <a:hlinkClick r:id="rId3"/>
              </a:rPr>
              <a:t>household</a:t>
            </a:r>
            <a:r>
              <a:rPr lang="es-US" sz="1000" dirty="0">
                <a:solidFill>
                  <a:prstClr val="black"/>
                </a:solidFill>
                <a:hlinkClick r:id="rId3"/>
              </a:rPr>
              <a:t>-</a:t>
            </a:r>
            <a:r>
              <a:rPr lang="es-US" sz="1000" dirty="0" err="1">
                <a:solidFill>
                  <a:prstClr val="black"/>
                </a:solidFill>
                <a:hlinkClick r:id="rId3"/>
              </a:rPr>
              <a:t>information</a:t>
            </a:r>
            <a:r>
              <a:rPr lang="es-US" sz="1000" dirty="0">
                <a:solidFill>
                  <a:prstClr val="black"/>
                </a:solidFill>
                <a:hlinkClick r:id="rId3"/>
              </a:rPr>
              <a:t>/</a:t>
            </a:r>
            <a:r>
              <a:rPr lang="es-US" sz="1000" dirty="0" err="1">
                <a:solidFill>
                  <a:prstClr val="black"/>
                </a:solidFill>
                <a:hlinkClick r:id="rId3"/>
              </a:rPr>
              <a:t>household-size</a:t>
            </a:r>
            <a:r>
              <a:rPr lang="es-US" sz="1000" dirty="0">
                <a:solidFill>
                  <a:prstClr val="black"/>
                </a:solidFill>
              </a:rPr>
              <a:t>.</a:t>
            </a:r>
          </a:p>
        </p:txBody>
      </p:sp>
    </p:spTree>
    <p:extLst>
      <p:ext uri="{BB962C8B-B14F-4D97-AF65-F5344CB8AC3E}">
        <p14:creationId xmlns:p14="http://schemas.microsoft.com/office/powerpoint/2010/main" val="1420831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166688"/>
            <a:ext cx="6051550" cy="3403600"/>
          </a:xfrm>
        </p:spPr>
      </p:sp>
      <p:sp>
        <p:nvSpPr>
          <p:cNvPr id="3" name="Notes Placeholder 2"/>
          <p:cNvSpPr>
            <a:spLocks noGrp="1"/>
          </p:cNvSpPr>
          <p:nvPr>
            <p:ph type="body" idx="1"/>
          </p:nvPr>
        </p:nvSpPr>
        <p:spPr>
          <a:xfrm>
            <a:off x="86496" y="3570288"/>
            <a:ext cx="7129849" cy="5929847"/>
          </a:xfrm>
        </p:spPr>
        <p:txBody>
          <a:bodyPr/>
          <a:lstStyle/>
          <a:p>
            <a:pPr marL="0" marR="0" lvl="0" indent="0" algn="l" defTabSz="1021679" rtl="0" eaLnBrk="1" fontAlgn="auto" latinLnBrk="0" hangingPunct="1">
              <a:lnSpc>
                <a:spcPct val="100000"/>
              </a:lnSpc>
              <a:spcBef>
                <a:spcPts val="600"/>
              </a:spcBef>
              <a:spcAft>
                <a:spcPts val="0"/>
              </a:spcAft>
              <a:buClrTx/>
              <a:buSzTx/>
              <a:buFontTx/>
              <a:buNone/>
              <a:tabLst/>
              <a:defRPr/>
            </a:pPr>
            <a:r>
              <a:rPr lang="es-US" sz="1100" b="1" dirty="0">
                <a:solidFill>
                  <a:prstClr val="black"/>
                </a:solidFill>
                <a:cs typeface="Arial" panose="020B0604020202020204" pitchFamily="34" charset="0"/>
              </a:rPr>
              <a:t>Esta diapositiva tiene animación</a:t>
            </a:r>
          </a:p>
          <a:p>
            <a:pPr defTabSz="1021679">
              <a:spcBef>
                <a:spcPts val="600"/>
              </a:spcBef>
              <a:defRPr/>
            </a:pPr>
            <a:r>
              <a:rPr lang="es-US" sz="1100" b="1" dirty="0">
                <a:solidFill>
                  <a:prstClr val="black"/>
                </a:solidFill>
                <a:cs typeface="Arial" panose="020B0604020202020204" pitchFamily="34" charset="0"/>
              </a:rPr>
              <a:t>Notas del presentador</a:t>
            </a:r>
          </a:p>
          <a:p>
            <a:pPr defTabSz="1021679">
              <a:spcBef>
                <a:spcPts val="600"/>
              </a:spcBef>
              <a:defRPr/>
            </a:pPr>
            <a:r>
              <a:rPr lang="es-US" sz="1100" dirty="0">
                <a:solidFill>
                  <a:prstClr val="black"/>
                </a:solidFill>
              </a:rPr>
              <a:t>La metodología MAGI se aplica a la elegibilidad para Medicaid y CHIP de la mayoría de las personas, entre ellas:</a:t>
            </a:r>
          </a:p>
          <a:p>
            <a:pPr marL="119149" indent="-119149" defTabSz="1021679">
              <a:spcBef>
                <a:spcPts val="600"/>
              </a:spcBef>
              <a:buFont typeface="Wingdings" panose="05000000000000000000" pitchFamily="2" charset="2"/>
              <a:buChar char="§"/>
              <a:defRPr/>
            </a:pPr>
            <a:r>
              <a:rPr lang="es-US" sz="1100" dirty="0">
                <a:solidFill>
                  <a:prstClr val="black"/>
                </a:solidFill>
              </a:rPr>
              <a:t>Niños</a:t>
            </a:r>
          </a:p>
          <a:p>
            <a:pPr marL="119149" indent="-119149" defTabSz="1021679">
              <a:spcBef>
                <a:spcPts val="600"/>
              </a:spcBef>
              <a:buFont typeface="Wingdings" panose="05000000000000000000" pitchFamily="2" charset="2"/>
              <a:buChar char="§"/>
              <a:defRPr/>
            </a:pPr>
            <a:r>
              <a:rPr lang="es-US" sz="1100" dirty="0">
                <a:solidFill>
                  <a:prstClr val="black"/>
                </a:solidFill>
              </a:rPr>
              <a:t>Mujeres embarazadas</a:t>
            </a:r>
          </a:p>
          <a:p>
            <a:pPr marL="119149" indent="-119149" defTabSz="1021679">
              <a:spcBef>
                <a:spcPts val="600"/>
              </a:spcBef>
              <a:buFont typeface="Wingdings" panose="05000000000000000000" pitchFamily="2" charset="2"/>
              <a:buChar char="§"/>
              <a:defRPr/>
            </a:pPr>
            <a:r>
              <a:rPr lang="es-US" sz="1100" dirty="0">
                <a:solidFill>
                  <a:prstClr val="black"/>
                </a:solidFill>
              </a:rPr>
              <a:t>Padres, madres y otros parientes cuidadores</a:t>
            </a:r>
          </a:p>
          <a:p>
            <a:pPr marL="119149" indent="-119149" defTabSz="1021679">
              <a:spcBef>
                <a:spcPts val="600"/>
              </a:spcBef>
              <a:buFont typeface="Wingdings" panose="05000000000000000000" pitchFamily="2" charset="2"/>
              <a:buChar char="§"/>
              <a:defRPr/>
            </a:pPr>
            <a:r>
              <a:rPr lang="es-US" sz="1100" dirty="0">
                <a:solidFill>
                  <a:prstClr val="black"/>
                </a:solidFill>
              </a:rPr>
              <a:t>El “grupo de adultos” de un estado</a:t>
            </a:r>
          </a:p>
          <a:p>
            <a:pPr defTabSz="1021679">
              <a:spcBef>
                <a:spcPts val="600"/>
              </a:spcBef>
              <a:defRPr/>
            </a:pPr>
            <a:r>
              <a:rPr lang="es-US" sz="1100" dirty="0">
                <a:solidFill>
                  <a:prstClr val="black"/>
                </a:solidFill>
              </a:rPr>
              <a:t>MAGI no se utiliza para determinar la elegibilidad financiera de las personas si tienen necesidades de servicios y apoyos a largo plazo (LTSS, por sus siglas en inglés), califican para Programas de Ahorro de Medicare (ayuda para pagar los gastos de bolsillo de Medicare) o están cubiertos por Medicaid con base en que:</a:t>
            </a:r>
          </a:p>
          <a:p>
            <a:pPr marL="119149" indent="-119149" defTabSz="1021679">
              <a:spcBef>
                <a:spcPts val="600"/>
              </a:spcBef>
              <a:buFont typeface="Wingdings" panose="05000000000000000000" pitchFamily="2" charset="2"/>
              <a:buChar char="§"/>
              <a:defRPr/>
            </a:pPr>
            <a:r>
              <a:rPr lang="es-US" sz="1100" dirty="0">
                <a:solidFill>
                  <a:prstClr val="black"/>
                </a:solidFill>
              </a:rPr>
              <a:t>Tienen 65 años o más</a:t>
            </a:r>
          </a:p>
          <a:p>
            <a:pPr marL="119149" indent="-119149" defTabSz="1021679">
              <a:spcBef>
                <a:spcPts val="600"/>
              </a:spcBef>
              <a:buFont typeface="Wingdings" panose="05000000000000000000" pitchFamily="2" charset="2"/>
              <a:buChar char="§"/>
              <a:defRPr/>
            </a:pPr>
            <a:r>
              <a:rPr lang="es-US" sz="1100" dirty="0">
                <a:solidFill>
                  <a:prstClr val="black"/>
                </a:solidFill>
              </a:rPr>
              <a:t>Son ciegas</a:t>
            </a:r>
          </a:p>
          <a:p>
            <a:pPr marL="119149" indent="-119149" defTabSz="1021679">
              <a:spcBef>
                <a:spcPts val="600"/>
              </a:spcBef>
              <a:buFont typeface="Wingdings" panose="05000000000000000000" pitchFamily="2" charset="2"/>
              <a:buChar char="§"/>
              <a:defRPr/>
            </a:pPr>
            <a:r>
              <a:rPr lang="es-US" sz="1100" dirty="0">
                <a:solidFill>
                  <a:prstClr val="black"/>
                </a:solidFill>
              </a:rPr>
              <a:t>Personas con discapacidad</a:t>
            </a:r>
          </a:p>
          <a:p>
            <a:pPr marL="119149" indent="-119149" defTabSz="1021679">
              <a:spcBef>
                <a:spcPts val="600"/>
              </a:spcBef>
              <a:buFont typeface="Wingdings" panose="05000000000000000000" pitchFamily="2" charset="2"/>
              <a:buChar char="§"/>
              <a:defRPr/>
            </a:pPr>
            <a:r>
              <a:rPr lang="es-US" sz="1100" dirty="0">
                <a:solidFill>
                  <a:prstClr val="black"/>
                </a:solidFill>
              </a:rPr>
              <a:t>Tienen “necesidades médicas” (ciertas personas con gastos médicos elevados)</a:t>
            </a:r>
          </a:p>
          <a:p>
            <a:pPr defTabSz="1021679">
              <a:spcBef>
                <a:spcPts val="600"/>
              </a:spcBef>
              <a:defRPr/>
            </a:pPr>
            <a:r>
              <a:rPr lang="es-US" sz="1100" dirty="0">
                <a:solidFill>
                  <a:prstClr val="black"/>
                </a:solidFill>
              </a:rPr>
              <a:t>En cambio, las metodologías de ingresos del programa SSI del Seguro Social determinan la elegibilidad para Medicaid de estas personas. Algunos estados, conocidos como los estados 209(b), utilizan criterios de elegibilidad más restrictivos, pero aun así aplican en gran medida las metodologías de SSI.</a:t>
            </a:r>
          </a:p>
          <a:p>
            <a:pPr defTabSz="1021679">
              <a:spcBef>
                <a:spcPts val="600"/>
              </a:spcBef>
              <a:defRPr/>
            </a:pPr>
            <a:r>
              <a:rPr lang="es-US" sz="1100" dirty="0">
                <a:solidFill>
                  <a:prstClr val="black"/>
                </a:solidFill>
              </a:rPr>
              <a:t>Para ciertas poblaciones, los estados utilizan las normas del programa Ayuda para familias con hijos dependientes (AFDC, por sus siglas en inglés). Los estados tienen la opción de establecer un “programa para personas con necesidades médicas” para quienes tienen necesidades de salud importantes e ingresos demasiado altos para calificar para Medicaid. En estos casos, el Estado permite a una persona con necesidades médicas restar sus gastos médicos no cubiertos y los costos compartidos de su ingreso disponible. Esto reduce los ingresos contables de la persona a un nivel que le permite acceder a Medicaid. Es lo que se denomina obligación de pago de Medicaid. Para más información, visite </a:t>
            </a:r>
            <a:r>
              <a:rPr lang="es-US" sz="1100" dirty="0">
                <a:solidFill>
                  <a:prstClr val="black"/>
                </a:solidFill>
                <a:hlinkClick r:id="rId3"/>
              </a:rPr>
              <a:t>CMS.gov/</a:t>
            </a:r>
            <a:r>
              <a:rPr lang="es-US" sz="1100" dirty="0" err="1">
                <a:solidFill>
                  <a:prstClr val="black"/>
                </a:solidFill>
                <a:hlinkClick r:id="rId3"/>
              </a:rPr>
              <a:t>outreach</a:t>
            </a:r>
            <a:r>
              <a:rPr lang="es-US" sz="1100" dirty="0">
                <a:solidFill>
                  <a:prstClr val="black"/>
                </a:solidFill>
                <a:hlinkClick r:id="rId3"/>
              </a:rPr>
              <a:t>-and-</a:t>
            </a:r>
            <a:r>
              <a:rPr lang="es-US" sz="1100" dirty="0" err="1">
                <a:solidFill>
                  <a:prstClr val="black"/>
                </a:solidFill>
                <a:hlinkClick r:id="rId3"/>
              </a:rPr>
              <a:t>education</a:t>
            </a:r>
            <a:r>
              <a:rPr lang="es-US" sz="1100" dirty="0">
                <a:solidFill>
                  <a:prstClr val="black"/>
                </a:solidFill>
                <a:hlinkClick r:id="rId3"/>
              </a:rPr>
              <a:t>/</a:t>
            </a:r>
            <a:r>
              <a:rPr lang="es-US" sz="1100" dirty="0" err="1">
                <a:solidFill>
                  <a:prstClr val="black"/>
                </a:solidFill>
                <a:hlinkClick r:id="rId3"/>
              </a:rPr>
              <a:t>outreach</a:t>
            </a:r>
            <a:r>
              <a:rPr lang="es-US" sz="1100" dirty="0">
                <a:solidFill>
                  <a:prstClr val="black"/>
                </a:solidFill>
                <a:hlinkClick r:id="rId3"/>
              </a:rPr>
              <a:t>/</a:t>
            </a:r>
            <a:r>
              <a:rPr lang="es-US" sz="1100" dirty="0" err="1">
                <a:solidFill>
                  <a:prstClr val="black"/>
                </a:solidFill>
                <a:hlinkClick r:id="rId3"/>
              </a:rPr>
              <a:t>partnerships</a:t>
            </a:r>
            <a:r>
              <a:rPr lang="es-US" sz="1100" dirty="0">
                <a:solidFill>
                  <a:prstClr val="black"/>
                </a:solidFill>
                <a:hlinkClick r:id="rId3"/>
              </a:rPr>
              <a:t>/</a:t>
            </a:r>
            <a:r>
              <a:rPr lang="es-US" sz="1100" dirty="0" err="1">
                <a:solidFill>
                  <a:prstClr val="black"/>
                </a:solidFill>
                <a:hlinkClick r:id="rId3"/>
              </a:rPr>
              <a:t>downloads</a:t>
            </a:r>
            <a:r>
              <a:rPr lang="es-US" sz="1100" dirty="0">
                <a:solidFill>
                  <a:prstClr val="black"/>
                </a:solidFill>
                <a:hlinkClick r:id="rId3"/>
              </a:rPr>
              <a:t>/11249-p.pdf</a:t>
            </a:r>
          </a:p>
          <a:p>
            <a:pPr>
              <a:spcBef>
                <a:spcPts val="600"/>
              </a:spcBef>
              <a:defRPr/>
            </a:pPr>
            <a:r>
              <a:rPr lang="es-US" sz="1100" dirty="0">
                <a:solidFill>
                  <a:prstClr val="black"/>
                </a:solidFill>
              </a:rPr>
              <a:t>Para saber qué metodología usa un estado</a:t>
            </a:r>
            <a:r>
              <a:rPr lang="es-US" sz="1100" baseline="0" dirty="0">
                <a:solidFill>
                  <a:prstClr val="black"/>
                </a:solidFill>
              </a:rPr>
              <a:t>, v</a:t>
            </a:r>
            <a:r>
              <a:rPr lang="es-US" sz="1100" dirty="0">
                <a:solidFill>
                  <a:prstClr val="black"/>
                </a:solidFill>
              </a:rPr>
              <a:t>isite </a:t>
            </a:r>
            <a:r>
              <a:rPr lang="es-US" sz="1100" dirty="0">
                <a:solidFill>
                  <a:prstClr val="black"/>
                </a:solidFill>
                <a:hlinkClick r:id="rId4"/>
              </a:rPr>
              <a:t>SSA.gov/apps10/</a:t>
            </a:r>
            <a:r>
              <a:rPr lang="es-US" sz="1100" dirty="0" err="1">
                <a:solidFill>
                  <a:prstClr val="black"/>
                </a:solidFill>
                <a:hlinkClick r:id="rId4"/>
              </a:rPr>
              <a:t>poms.nsf</a:t>
            </a:r>
            <a:r>
              <a:rPr lang="es-US" sz="1100" dirty="0">
                <a:solidFill>
                  <a:prstClr val="black"/>
                </a:solidFill>
                <a:hlinkClick r:id="rId4"/>
              </a:rPr>
              <a:t>/</a:t>
            </a:r>
            <a:r>
              <a:rPr lang="es-US" sz="1100" dirty="0" err="1">
                <a:solidFill>
                  <a:prstClr val="black"/>
                </a:solidFill>
                <a:hlinkClick r:id="rId4"/>
              </a:rPr>
              <a:t>lnx</a:t>
            </a:r>
            <a:r>
              <a:rPr lang="es-US" sz="1100" dirty="0">
                <a:solidFill>
                  <a:prstClr val="black"/>
                </a:solidFill>
                <a:hlinkClick r:id="rId4"/>
              </a:rPr>
              <a:t>/0501715010</a:t>
            </a:r>
            <a:r>
              <a:rPr lang="es-US" sz="1100" dirty="0">
                <a:solidFill>
                  <a:prstClr val="black"/>
                </a:solidFill>
              </a:rPr>
              <a:t>.</a:t>
            </a:r>
          </a:p>
          <a:p>
            <a:pPr defTabSz="1021679">
              <a:spcBef>
                <a:spcPts val="600"/>
              </a:spcBef>
              <a:defRPr/>
            </a:pPr>
            <a:r>
              <a:rPr lang="es-US" sz="1100" dirty="0">
                <a:solidFill>
                  <a:prstClr val="black"/>
                </a:solidFill>
              </a:rPr>
              <a:t>Para obtener más información sobre la elegibilidad para Medicaid y MAGI, visite </a:t>
            </a:r>
            <a:r>
              <a:rPr lang="es-US" sz="1100" dirty="0">
                <a:solidFill>
                  <a:prstClr val="black"/>
                </a:solidFill>
                <a:hlinkClick r:id="rId5"/>
              </a:rPr>
              <a:t>Medicaid.gov/</a:t>
            </a:r>
            <a:r>
              <a:rPr lang="es-US" sz="1100" dirty="0" err="1">
                <a:solidFill>
                  <a:prstClr val="black"/>
                </a:solidFill>
                <a:hlinkClick r:id="rId5"/>
              </a:rPr>
              <a:t>medicaid</a:t>
            </a:r>
            <a:r>
              <a:rPr lang="es-US" sz="1100" dirty="0">
                <a:solidFill>
                  <a:prstClr val="black"/>
                </a:solidFill>
                <a:hlinkClick r:id="rId5"/>
              </a:rPr>
              <a:t>/</a:t>
            </a:r>
            <a:r>
              <a:rPr lang="es-US" sz="1100" dirty="0" err="1">
                <a:solidFill>
                  <a:prstClr val="black"/>
                </a:solidFill>
                <a:hlinkClick r:id="rId5"/>
              </a:rPr>
              <a:t>eligibility</a:t>
            </a:r>
            <a:r>
              <a:rPr lang="es-US" sz="1100" dirty="0">
                <a:solidFill>
                  <a:prstClr val="black"/>
                </a:solidFill>
                <a:hlinkClick r:id="rId5"/>
              </a:rPr>
              <a:t>/index.html</a:t>
            </a:r>
            <a:r>
              <a:rPr lang="es-US" sz="1100" dirty="0">
                <a:solidFill>
                  <a:prstClr val="black"/>
                </a:solidFill>
              </a:rPr>
              <a:t>.</a:t>
            </a:r>
          </a:p>
          <a:p>
            <a:pPr defTabSz="1021679">
              <a:spcBef>
                <a:spcPts val="669"/>
              </a:spcBef>
              <a:defRPr/>
            </a:pPr>
            <a:endParaRPr lang="en-US" sz="1100" dirty="0">
              <a:solidFill>
                <a:prstClr val="black"/>
              </a:solidFill>
            </a:endParaRPr>
          </a:p>
          <a:p>
            <a:endParaRPr lang="en-US" sz="1100" dirty="0"/>
          </a:p>
        </p:txBody>
      </p:sp>
    </p:spTree>
    <p:extLst>
      <p:ext uri="{BB962C8B-B14F-4D97-AF65-F5344CB8AC3E}">
        <p14:creationId xmlns:p14="http://schemas.microsoft.com/office/powerpoint/2010/main" val="9207131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6" y="3936492"/>
            <a:ext cx="6143413" cy="3780473"/>
          </a:xfrm>
        </p:spPr>
        <p:txBody>
          <a:bodyPr/>
          <a:lstStyle/>
          <a:p>
            <a:pPr defTabSz="1021530" fontAlgn="base">
              <a:spcBef>
                <a:spcPts val="600"/>
              </a:spcBef>
              <a:defRPr/>
            </a:pPr>
            <a:r>
              <a:rPr lang="es-US" b="1" dirty="0">
                <a:solidFill>
                  <a:prstClr val="black"/>
                </a:solidFill>
                <a:cs typeface="Arial" panose="020B0604020202020204" pitchFamily="34" charset="0"/>
              </a:rPr>
              <a:t>Notas del presentador</a:t>
            </a:r>
          </a:p>
          <a:p>
            <a:pPr defTabSz="1021530" fontAlgn="base">
              <a:spcBef>
                <a:spcPts val="600"/>
              </a:spcBef>
              <a:defRPr/>
            </a:pPr>
            <a:r>
              <a:rPr lang="es-US" dirty="0">
                <a:solidFill>
                  <a:prstClr val="black"/>
                </a:solidFill>
              </a:rPr>
              <a:t>Hasta diciembre de 2023, 40 estados (además del Distrito de Columbia) habían adoptado la ampliación de la cobertura de Medicaid para los adultos con ingresos por debajo del 138 % del FPL. Esos estados son: AK, AR, AZ, CA, CO, CT, DE, HI, IA, ID, IL, IN, KY, LA, MA, MD, ME, MI, MN, MO, MT, NC, ND, NE, NH, NJ, NM, NV, NY, OH, OK, OR, PA, RI, SD, UT, VA, VT, WA, WV y D.C. </a:t>
            </a:r>
          </a:p>
          <a:p>
            <a:pPr defTabSz="1021530" fontAlgn="base">
              <a:spcBef>
                <a:spcPts val="600"/>
              </a:spcBef>
              <a:defRPr/>
            </a:pPr>
            <a:r>
              <a:rPr lang="es-US" b="1" dirty="0">
                <a:solidFill>
                  <a:prstClr val="black"/>
                </a:solidFill>
              </a:rPr>
              <a:t>NOTAS</a:t>
            </a:r>
            <a:r>
              <a:rPr lang="es-US" dirty="0">
                <a:solidFill>
                  <a:prstClr val="black"/>
                </a:solidFill>
              </a:rPr>
              <a:t>:</a:t>
            </a:r>
            <a:r>
              <a:rPr lang="es-US" b="1" dirty="0">
                <a:solidFill>
                  <a:prstClr val="black"/>
                </a:solidFill>
              </a:rPr>
              <a:t> </a:t>
            </a:r>
            <a:r>
              <a:rPr lang="es-US" dirty="0">
                <a:solidFill>
                  <a:prstClr val="black"/>
                </a:solidFill>
              </a:rPr>
              <a:t>UT amplió la cobertura por medio de una demostración 1115 (autoridad que los estados pueden usar para probar enfoques nuevos o existentes para proporcionar y pagar cobertura de Medicaid y CHIP). Los territorios estadounidenses de Guam, Puerto Rico y las Islas Vírgenes Estadounidenses también tienen programas de ampliación, pero no se muestran en el mapa. </a:t>
            </a:r>
          </a:p>
          <a:p>
            <a:pPr defTabSz="1021530" fontAlgn="base">
              <a:spcBef>
                <a:spcPts val="600"/>
              </a:spcBef>
              <a:defRPr/>
            </a:pPr>
            <a:r>
              <a:rPr lang="es-US" b="1" dirty="0">
                <a:solidFill>
                  <a:prstClr val="black"/>
                </a:solidFill>
              </a:rPr>
              <a:t>FUENTE:</a:t>
            </a:r>
            <a:r>
              <a:rPr lang="es-US" dirty="0">
                <a:solidFill>
                  <a:prstClr val="black"/>
                </a:solidFill>
              </a:rPr>
              <a:t> </a:t>
            </a:r>
            <a:r>
              <a:rPr lang="es-US" dirty="0">
                <a:solidFill>
                  <a:prstClr val="black"/>
                </a:solidFill>
                <a:hlinkClick r:id="rId3"/>
              </a:rPr>
              <a:t>Medicaid.gov/media/1821</a:t>
            </a:r>
          </a:p>
          <a:p>
            <a:pPr defTabSz="1021530" fontAlgn="base">
              <a:spcBef>
                <a:spcPts val="600"/>
              </a:spcBef>
              <a:defRPr/>
            </a:pPr>
            <a:endParaRPr lang="en-US" dirty="0"/>
          </a:p>
        </p:txBody>
      </p:sp>
    </p:spTree>
    <p:extLst>
      <p:ext uri="{BB962C8B-B14F-4D97-AF65-F5344CB8AC3E}">
        <p14:creationId xmlns:p14="http://schemas.microsoft.com/office/powerpoint/2010/main" val="23956660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123567" y="3936493"/>
            <a:ext cx="7080421" cy="5525559"/>
          </a:xfrm>
        </p:spPr>
        <p:txBody>
          <a:bodyPr/>
          <a:lstStyle/>
          <a:p>
            <a:pPr defTabSz="1021679">
              <a:spcAft>
                <a:spcPts val="600"/>
              </a:spcAft>
              <a:defRPr/>
            </a:pPr>
            <a:r>
              <a:rPr lang="es-US" b="1" dirty="0">
                <a:solidFill>
                  <a:prstClr val="black"/>
                </a:solidFill>
                <a:cs typeface="Arial" panose="020B0604020202020204" pitchFamily="34" charset="0"/>
              </a:rPr>
              <a:t>Notas del presentador</a:t>
            </a:r>
          </a:p>
          <a:p>
            <a:pPr marL="120650" indent="-120650" defTabSz="1021679">
              <a:spcAft>
                <a:spcPts val="600"/>
              </a:spcAft>
              <a:buFont typeface="Wingdings" panose="05000000000000000000" pitchFamily="2" charset="2"/>
              <a:buChar char="§"/>
              <a:defRPr/>
            </a:pPr>
            <a:r>
              <a:rPr lang="es-US" dirty="0">
                <a:solidFill>
                  <a:prstClr val="black"/>
                </a:solidFill>
              </a:rPr>
              <a:t>Si sus ingresos ascienden a más del 100 % del FPL (en 2024, esto es aproximadamente $15,060 al año para una sola persona, o aproximadamente $31,200 para una familia de 4), puede contratar un seguro médico privado en el Mercado y calificar para recibir ayuda con los costos según el tamaño y los ingresos de su hogar.</a:t>
            </a:r>
          </a:p>
          <a:p>
            <a:pPr marL="120650" indent="-120650" defTabSz="1021679">
              <a:spcAft>
                <a:spcPts val="600"/>
              </a:spcAft>
              <a:buFont typeface="Wingdings" panose="05000000000000000000" pitchFamily="2" charset="2"/>
              <a:buChar char="§"/>
              <a:defRPr/>
            </a:pPr>
            <a:r>
              <a:rPr lang="es-US" dirty="0">
                <a:solidFill>
                  <a:prstClr val="black"/>
                </a:solidFill>
              </a:rPr>
              <a:t>Si sus ingresos son menores que el 100 % del FPL, es posible que no califique para recibir ayuda para la cobertura del Mercado. Sin embargo, puede ser elegible para Medicaid, según las normas de elegibilidad existentes de su estado.</a:t>
            </a:r>
          </a:p>
          <a:p>
            <a:pPr marL="120650" indent="-120650" defTabSz="1021679">
              <a:spcAft>
                <a:spcPts val="600"/>
              </a:spcAft>
              <a:buFont typeface="Wingdings" panose="05000000000000000000" pitchFamily="2" charset="2"/>
              <a:buChar char="§"/>
              <a:defRPr/>
            </a:pPr>
            <a:r>
              <a:rPr lang="es-US" dirty="0">
                <a:solidFill>
                  <a:prstClr val="black"/>
                </a:solidFill>
              </a:rPr>
              <a:t>Si sus ingresos es menor que el 100 % del FPL y vive en un estado sin ampliación, puede quedar en una falta de cobertura. Esto significa que sus ingresos pueden ser demasiado altos para calificar para Medicaid según las normas de su estado, y demasiado bajos para calificar para recibir ayuda para comprar cobertura en el Mercado. Sin embargo, si tiene 30 años o más, puede solicitar una exención por dificultad económica e inscribirse en un plan catastrófico. Si tiene menos de 30 años, puede inscribirse en un plan catastrófico sin una exención por dificultad económica.</a:t>
            </a:r>
            <a:r>
              <a:rPr lang="es-US" b="1" dirty="0">
                <a:solidFill>
                  <a:prstClr val="black"/>
                </a:solidFill>
              </a:rPr>
              <a:t> </a:t>
            </a:r>
            <a:r>
              <a:rPr lang="es-US" dirty="0">
                <a:solidFill>
                  <a:prstClr val="black"/>
                </a:solidFill>
              </a:rPr>
              <a:t>Los planes catastróficos tienen primas mensuales bajas y deducibles muy altos. Pueden ser una forma asequible de protegerse de los peores escenarios, como enfermarse o lesionarse gravemente. Pero usted pagará la mayoría de los gastos médicos de rutina. </a:t>
            </a:r>
          </a:p>
          <a:p>
            <a:pPr marL="120650" indent="-120650" defTabSz="1021679">
              <a:spcAft>
                <a:spcPts val="600"/>
              </a:spcAft>
              <a:buFont typeface="Wingdings" panose="05000000000000000000" pitchFamily="2" charset="2"/>
              <a:buChar char="§"/>
              <a:defRPr/>
            </a:pPr>
            <a:r>
              <a:rPr lang="es-US" dirty="0">
                <a:solidFill>
                  <a:prstClr val="black"/>
                </a:solidFill>
              </a:rPr>
              <a:t>Si su estado no ha ampliado Medicaid a los adultos con ingresos limitados, es posible que no califique para Medicaid o un plan de seguro privado de costo reducido en el Mercado de Seguros Médicos. </a:t>
            </a:r>
            <a:r>
              <a:rPr lang="es-US" dirty="0"/>
              <a:t>La sección 9814 del Plan de Rescate Estadounidense de 2021 (ARP, por sus siglas en inglés) establece un aumento de 5 puntos porcentuales en el FMAP para los estados que recién amplían la cobertura de Medicaid. El aumento del FMAP dura 2 años después de que la ampliación entra en vigencia.</a:t>
            </a:r>
          </a:p>
          <a:p>
            <a:pPr defTabSz="1021679">
              <a:spcAft>
                <a:spcPts val="600"/>
              </a:spcAft>
              <a:defRPr/>
            </a:pPr>
            <a:r>
              <a:rPr lang="es-US" dirty="0">
                <a:solidFill>
                  <a:prstClr val="black"/>
                </a:solidFill>
              </a:rPr>
              <a:t>Para obtener más información sobre la ampliación de Medicaid, visite </a:t>
            </a:r>
            <a:r>
              <a:rPr lang="es-US" dirty="0">
                <a:solidFill>
                  <a:prstClr val="black"/>
                </a:solidFill>
                <a:hlinkClick r:id="rId3"/>
              </a:rPr>
              <a:t>cuidadodesalud.gov/es/</a:t>
            </a:r>
            <a:r>
              <a:rPr lang="es-US" dirty="0" err="1">
                <a:solidFill>
                  <a:prstClr val="black"/>
                </a:solidFill>
                <a:hlinkClick r:id="rId3"/>
              </a:rPr>
              <a:t>medicaid</a:t>
            </a:r>
            <a:r>
              <a:rPr lang="es-US" dirty="0">
                <a:solidFill>
                  <a:prstClr val="black"/>
                </a:solidFill>
                <a:hlinkClick r:id="rId3"/>
              </a:rPr>
              <a:t>-chip/</a:t>
            </a:r>
            <a:r>
              <a:rPr lang="es-US" dirty="0" err="1">
                <a:solidFill>
                  <a:prstClr val="black"/>
                </a:solidFill>
                <a:hlinkClick r:id="rId3"/>
              </a:rPr>
              <a:t>medicaid</a:t>
            </a:r>
            <a:r>
              <a:rPr lang="es-US" dirty="0">
                <a:solidFill>
                  <a:prstClr val="black"/>
                </a:solidFill>
                <a:hlinkClick r:id="rId3"/>
              </a:rPr>
              <a:t>-</a:t>
            </a:r>
            <a:r>
              <a:rPr lang="es-US" dirty="0" err="1">
                <a:solidFill>
                  <a:prstClr val="black"/>
                </a:solidFill>
                <a:hlinkClick r:id="rId3"/>
              </a:rPr>
              <a:t>expansion</a:t>
            </a:r>
            <a:r>
              <a:rPr lang="es-US" dirty="0">
                <a:solidFill>
                  <a:prstClr val="black"/>
                </a:solidFill>
                <a:hlinkClick r:id="rId3"/>
              </a:rPr>
              <a:t>-and-</a:t>
            </a:r>
            <a:r>
              <a:rPr lang="es-US" dirty="0" err="1">
                <a:solidFill>
                  <a:prstClr val="black"/>
                </a:solidFill>
                <a:hlinkClick r:id="rId3"/>
              </a:rPr>
              <a:t>you</a:t>
            </a:r>
            <a:r>
              <a:rPr lang="es-US" dirty="0">
                <a:solidFill>
                  <a:prstClr val="black"/>
                </a:solidFill>
                <a:hlinkClick r:id="rId3"/>
              </a:rPr>
              <a:t>/</a:t>
            </a:r>
            <a:r>
              <a:rPr lang="es-US" dirty="0">
                <a:solidFill>
                  <a:prstClr val="black"/>
                </a:solidFill>
              </a:rPr>
              <a:t>.</a:t>
            </a:r>
          </a:p>
          <a:p>
            <a:pPr defTabSz="1021679">
              <a:spcAft>
                <a:spcPts val="600"/>
              </a:spcAft>
              <a:defRPr/>
            </a:pPr>
            <a:r>
              <a:rPr lang="es-US" dirty="0">
                <a:solidFill>
                  <a:prstClr val="black"/>
                </a:solidFill>
              </a:rPr>
              <a:t>Para ver las Pautas de Pobreza establecidas por el Departamento de Salud y Servicios Humanos (HHS) para 2024, visite </a:t>
            </a:r>
            <a:r>
              <a:rPr lang="es-US" dirty="0">
                <a:solidFill>
                  <a:prstClr val="black"/>
                </a:solidFill>
                <a:hlinkClick r:id="rId4"/>
              </a:rPr>
              <a:t>ASPE.hhs.gov/</a:t>
            </a:r>
            <a:r>
              <a:rPr lang="es-US" dirty="0" err="1">
                <a:solidFill>
                  <a:prstClr val="black"/>
                </a:solidFill>
                <a:hlinkClick r:id="rId4"/>
              </a:rPr>
              <a:t>topics</a:t>
            </a:r>
            <a:r>
              <a:rPr lang="es-US" dirty="0">
                <a:solidFill>
                  <a:prstClr val="black"/>
                </a:solidFill>
                <a:hlinkClick r:id="rId4"/>
              </a:rPr>
              <a:t>/</a:t>
            </a:r>
            <a:r>
              <a:rPr lang="es-US" dirty="0" err="1">
                <a:solidFill>
                  <a:prstClr val="black"/>
                </a:solidFill>
                <a:hlinkClick r:id="rId4"/>
              </a:rPr>
              <a:t>poverty-economic-mobility</a:t>
            </a:r>
            <a:r>
              <a:rPr lang="es-US" dirty="0">
                <a:solidFill>
                  <a:prstClr val="black"/>
                </a:solidFill>
                <a:hlinkClick r:id="rId4"/>
              </a:rPr>
              <a:t>/</a:t>
            </a:r>
            <a:r>
              <a:rPr lang="es-US" dirty="0" err="1">
                <a:solidFill>
                  <a:prstClr val="black"/>
                </a:solidFill>
                <a:hlinkClick r:id="rId4"/>
              </a:rPr>
              <a:t>poverty-guidelines</a:t>
            </a:r>
            <a:r>
              <a:rPr lang="es-US" dirty="0">
                <a:solidFill>
                  <a:prstClr val="black"/>
                </a:solidFill>
              </a:rPr>
              <a:t>.</a:t>
            </a:r>
          </a:p>
          <a:p>
            <a:pPr defTabSz="1021679">
              <a:spcAft>
                <a:spcPts val="600"/>
              </a:spcAft>
              <a:defRPr/>
            </a:pPr>
            <a:endParaRPr lang="en-US" dirty="0">
              <a:solidFill>
                <a:prstClr val="black"/>
              </a:solidFill>
            </a:endParaRPr>
          </a:p>
          <a:p>
            <a:pPr>
              <a:spcBef>
                <a:spcPts val="600"/>
              </a:spcBef>
            </a:pPr>
            <a:endParaRPr lang="en-US" dirty="0"/>
          </a:p>
        </p:txBody>
      </p:sp>
    </p:spTree>
    <p:extLst>
      <p:ext uri="{BB962C8B-B14F-4D97-AF65-F5344CB8AC3E}">
        <p14:creationId xmlns:p14="http://schemas.microsoft.com/office/powerpoint/2010/main" val="1566355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184355" y="3786189"/>
            <a:ext cx="7034979" cy="5654373"/>
          </a:xfrm>
        </p:spPr>
        <p:txBody>
          <a:bodyPr/>
          <a:lstStyle/>
          <a:p>
            <a:pPr defTabSz="1021679">
              <a:spcAft>
                <a:spcPts val="600"/>
              </a:spcAft>
              <a:defRPr/>
            </a:pPr>
            <a:r>
              <a:rPr lang="es-US" sz="1100" b="1" dirty="0">
                <a:solidFill>
                  <a:prstClr val="black"/>
                </a:solidFill>
                <a:cs typeface="Arial" panose="020B0604020202020204" pitchFamily="34" charset="0"/>
              </a:rPr>
              <a:t>Esta diapositiva tiene animación</a:t>
            </a:r>
          </a:p>
          <a:p>
            <a:pPr defTabSz="1021679">
              <a:spcAft>
                <a:spcPts val="600"/>
              </a:spcAft>
              <a:defRPr/>
            </a:pPr>
            <a:r>
              <a:rPr lang="es-US" sz="1100" b="1" dirty="0">
                <a:solidFill>
                  <a:prstClr val="black"/>
                </a:solidFill>
                <a:cs typeface="Arial" panose="020B0604020202020204" pitchFamily="34" charset="0"/>
              </a:rPr>
              <a:t>Notas del presentador</a:t>
            </a:r>
          </a:p>
          <a:p>
            <a:pPr defTabSz="1021679">
              <a:spcAft>
                <a:spcPts val="600"/>
              </a:spcAft>
              <a:defRPr/>
            </a:pPr>
            <a:r>
              <a:rPr lang="es-US" sz="1100" dirty="0">
                <a:solidFill>
                  <a:prstClr val="black"/>
                </a:solidFill>
              </a:rPr>
              <a:t>Las personas deben poder enviar una solicitud única para todos los programas de asequibilidad del seguro médico y presentarla por Internet, por teléfono, enviarla por correo o en persona. Los estados pueden optar por utilizar el modelo de solicitud única y simplificada elaborado por los CMS, o preparar una solicitud alternativa única y simplificada y enviarla para la aprobación de CMS. </a:t>
            </a:r>
          </a:p>
          <a:p>
            <a:pPr defTabSz="1021679">
              <a:spcAft>
                <a:spcPts val="600"/>
              </a:spcAft>
              <a:defRPr/>
            </a:pPr>
            <a:r>
              <a:rPr lang="es-US" sz="1100" dirty="0">
                <a:solidFill>
                  <a:prstClr val="black"/>
                </a:solidFill>
              </a:rPr>
              <a:t>Con la solicitud única, las personas y las familias pueden solicitar lo siguiente:</a:t>
            </a:r>
          </a:p>
          <a:p>
            <a:pPr marL="120650" indent="-120650" defTabSz="1021679">
              <a:spcAft>
                <a:spcPts val="600"/>
              </a:spcAft>
              <a:buFont typeface="Wingdings" panose="05000000000000000000" pitchFamily="2" charset="2"/>
              <a:buChar char="§"/>
              <a:defRPr/>
            </a:pPr>
            <a:r>
              <a:rPr lang="es-US" sz="1100" dirty="0">
                <a:solidFill>
                  <a:prstClr val="black"/>
                </a:solidFill>
              </a:rPr>
              <a:t>Medicaid, CHIP y el Programa de salud básico (BHP, por sus siglas en inglés) (si su estado lo ofrece; se describe en mayor detalle más adelante en la presentación)</a:t>
            </a:r>
          </a:p>
          <a:p>
            <a:pPr marL="120650" indent="-120650" defTabSz="1021679">
              <a:spcAft>
                <a:spcPts val="600"/>
              </a:spcAft>
              <a:buFont typeface="Wingdings" panose="05000000000000000000" pitchFamily="2" charset="2"/>
              <a:buChar char="§"/>
              <a:defRPr/>
            </a:pPr>
            <a:r>
              <a:rPr lang="es-US" sz="1100" dirty="0">
                <a:solidFill>
                  <a:prstClr val="black"/>
                </a:solidFill>
              </a:rPr>
              <a:t>Un plan y subsidios del Mercado, entre ellos:</a:t>
            </a:r>
          </a:p>
          <a:p>
            <a:pPr marL="228600" lvl="1" indent="-107950" defTabSz="1021474">
              <a:spcAft>
                <a:spcPts val="600"/>
              </a:spcAft>
              <a:buFont typeface="Arial" panose="020B0604020202020204" pitchFamily="34" charset="0"/>
              <a:buChar char="•"/>
              <a:defRPr/>
            </a:pPr>
            <a:r>
              <a:rPr lang="es-US" sz="1100" dirty="0">
                <a:solidFill>
                  <a:prstClr val="black"/>
                </a:solidFill>
              </a:rPr>
              <a:t>Créditos fiscales para las primas (que pueden reducir su prima mensual por un plan del Mercado)</a:t>
            </a:r>
          </a:p>
          <a:p>
            <a:pPr marL="228600" lvl="1" indent="-107950" defTabSz="1021474">
              <a:spcAft>
                <a:spcPts val="600"/>
              </a:spcAft>
              <a:buFont typeface="Arial" panose="020B0604020202020204" pitchFamily="34" charset="0"/>
              <a:buChar char="•"/>
              <a:defRPr/>
            </a:pPr>
            <a:r>
              <a:rPr lang="es-US" sz="1100" dirty="0">
                <a:solidFill>
                  <a:prstClr val="black"/>
                </a:solidFill>
              </a:rPr>
              <a:t>Reducciones de costos compartidos (que reducen sus gastos de bolsillo por deducibles, </a:t>
            </a:r>
            <a:r>
              <a:rPr lang="es-US" sz="1100" dirty="0" err="1">
                <a:solidFill>
                  <a:prstClr val="black"/>
                </a:solidFill>
              </a:rPr>
              <a:t>coseguro</a:t>
            </a:r>
            <a:r>
              <a:rPr lang="es-US" sz="1100" dirty="0">
                <a:solidFill>
                  <a:prstClr val="black"/>
                </a:solidFill>
              </a:rPr>
              <a:t> y copagos)</a:t>
            </a:r>
          </a:p>
          <a:p>
            <a:pPr defTabSz="1021679">
              <a:spcAft>
                <a:spcPts val="600"/>
              </a:spcAft>
              <a:defRPr/>
            </a:pPr>
            <a:r>
              <a:rPr lang="es-US" sz="1100" dirty="0">
                <a:solidFill>
                  <a:prstClr val="black"/>
                </a:solidFill>
              </a:rPr>
              <a:t>Una vez que se determina su elegibilidad, podrá inscribirse en la cobertura de inmediato, según los programas y el proceso de inscripción de su estado. Puede solicitar Medicaid o CHIP en cualquier momento del año. Si califica, se podrá inscribir inmediatamente. Visite </a:t>
            </a:r>
            <a:r>
              <a:rPr lang="es-US" sz="1100" dirty="0">
                <a:solidFill>
                  <a:prstClr val="black"/>
                </a:solidFill>
                <a:hlinkClick r:id="rId3"/>
              </a:rPr>
              <a:t>HealthCare.gov/</a:t>
            </a:r>
            <a:r>
              <a:rPr lang="es-US" sz="1100" dirty="0" err="1">
                <a:solidFill>
                  <a:prstClr val="black"/>
                </a:solidFill>
                <a:hlinkClick r:id="rId3"/>
              </a:rPr>
              <a:t>apply</a:t>
            </a:r>
            <a:r>
              <a:rPr lang="es-US" sz="1100" dirty="0">
                <a:solidFill>
                  <a:prstClr val="black"/>
                </a:solidFill>
                <a:hlinkClick r:id="rId3"/>
              </a:rPr>
              <a:t>-and-</a:t>
            </a:r>
            <a:r>
              <a:rPr lang="es-US" sz="1100" dirty="0" err="1">
                <a:solidFill>
                  <a:prstClr val="black"/>
                </a:solidFill>
                <a:hlinkClick r:id="rId3"/>
              </a:rPr>
              <a:t>enroll</a:t>
            </a:r>
            <a:r>
              <a:rPr lang="es-US" sz="1100" dirty="0">
                <a:solidFill>
                  <a:prstClr val="black"/>
                </a:solidFill>
                <a:hlinkClick r:id="rId3"/>
              </a:rPr>
              <a:t>/</a:t>
            </a:r>
            <a:r>
              <a:rPr lang="es-US" sz="1100" dirty="0" err="1">
                <a:solidFill>
                  <a:prstClr val="black"/>
                </a:solidFill>
                <a:hlinkClick r:id="rId3"/>
              </a:rPr>
              <a:t>get-ready-to-apply</a:t>
            </a:r>
            <a:r>
              <a:rPr lang="es-US" sz="1100" dirty="0">
                <a:solidFill>
                  <a:prstClr val="black"/>
                </a:solidFill>
              </a:rPr>
              <a:t>.</a:t>
            </a:r>
          </a:p>
          <a:p>
            <a:pPr defTabSz="1021679">
              <a:spcAft>
                <a:spcPts val="600"/>
              </a:spcAft>
              <a:defRPr/>
            </a:pPr>
            <a:r>
              <a:rPr lang="es-US" sz="1100" dirty="0">
                <a:solidFill>
                  <a:prstClr val="black"/>
                </a:solidFill>
              </a:rPr>
              <a:t>Los cambios en los ingresos, el tamaño de la familia o la cobertura de salud pueden afectar la cobertura o el ahorro que usted puede obtener. Si está inscrito en un plan del Mercado de seguros y sus ingresos o su familia cambian, debe actualizar su solicitud tan pronto como sea posible. Puede actualizar su solicitud en línea, por teléfono o en persona, </a:t>
            </a:r>
            <a:r>
              <a:rPr lang="es-US" sz="1100" b="1" dirty="0">
                <a:solidFill>
                  <a:prstClr val="black"/>
                </a:solidFill>
              </a:rPr>
              <a:t>pero no por correo.</a:t>
            </a:r>
            <a:r>
              <a:rPr lang="es-US" sz="1100" dirty="0">
                <a:solidFill>
                  <a:prstClr val="black"/>
                </a:solidFill>
              </a:rPr>
              <a:t> Para obtener más información sobre cómo comunicar cambios en sus ingresos o en su hogar en su solicitud del Mercado, visite </a:t>
            </a:r>
            <a:r>
              <a:rPr lang="es-US" sz="1100" dirty="0">
                <a:solidFill>
                  <a:prstClr val="black"/>
                </a:solidFill>
                <a:hlinkClick r:id="rId4"/>
              </a:rPr>
              <a:t>HealthCare.gov/</a:t>
            </a:r>
            <a:r>
              <a:rPr lang="es-US" sz="1100" dirty="0" err="1">
                <a:solidFill>
                  <a:prstClr val="black"/>
                </a:solidFill>
                <a:hlinkClick r:id="rId4"/>
              </a:rPr>
              <a:t>reporting-changes</a:t>
            </a:r>
            <a:r>
              <a:rPr lang="es-US" sz="1100" dirty="0">
                <a:solidFill>
                  <a:prstClr val="black"/>
                </a:solidFill>
                <a:hlinkClick r:id="rId4"/>
              </a:rPr>
              <a:t>/</a:t>
            </a:r>
            <a:r>
              <a:rPr lang="es-US" sz="1100" dirty="0" err="1">
                <a:solidFill>
                  <a:prstClr val="black"/>
                </a:solidFill>
                <a:hlinkClick r:id="rId4"/>
              </a:rPr>
              <a:t>how-to-report-changes</a:t>
            </a:r>
            <a:r>
              <a:rPr lang="es-US" sz="1100" dirty="0">
                <a:solidFill>
                  <a:prstClr val="black"/>
                </a:solidFill>
              </a:rPr>
              <a:t>.</a:t>
            </a:r>
          </a:p>
          <a:p>
            <a:pPr defTabSz="1021679">
              <a:spcAft>
                <a:spcPts val="600"/>
              </a:spcAft>
              <a:defRPr/>
            </a:pPr>
            <a:r>
              <a:rPr lang="es-US" sz="1100" b="1" dirty="0">
                <a:solidFill>
                  <a:prstClr val="black"/>
                </a:solidFill>
              </a:rPr>
              <a:t>Citas: </a:t>
            </a:r>
          </a:p>
          <a:p>
            <a:pPr marL="171450" indent="-171450" defTabSz="1021679">
              <a:spcAft>
                <a:spcPts val="600"/>
              </a:spcAft>
              <a:buFont typeface="Wingdings" panose="05000000000000000000" pitchFamily="2" charset="2"/>
              <a:buChar char="§"/>
              <a:defRPr/>
            </a:pPr>
            <a:r>
              <a:rPr lang="es-US" sz="1100" dirty="0">
                <a:solidFill>
                  <a:prstClr val="black"/>
                </a:solidFill>
                <a:hlinkClick r:id="rId5"/>
              </a:rPr>
              <a:t>eCFR.gov/</a:t>
            </a:r>
            <a:r>
              <a:rPr lang="es-US" sz="1100" dirty="0" err="1">
                <a:solidFill>
                  <a:prstClr val="black"/>
                </a:solidFill>
                <a:hlinkClick r:id="rId5"/>
              </a:rPr>
              <a:t>current</a:t>
            </a:r>
            <a:r>
              <a:rPr lang="es-US" sz="1100" dirty="0">
                <a:solidFill>
                  <a:prstClr val="black"/>
                </a:solidFill>
                <a:hlinkClick r:id="rId5"/>
              </a:rPr>
              <a:t>/title-42/</a:t>
            </a:r>
            <a:r>
              <a:rPr lang="es-US" sz="1100" dirty="0" err="1">
                <a:solidFill>
                  <a:prstClr val="black"/>
                </a:solidFill>
                <a:hlinkClick r:id="rId5"/>
              </a:rPr>
              <a:t>chapter</a:t>
            </a:r>
            <a:r>
              <a:rPr lang="es-US" sz="1100" dirty="0">
                <a:solidFill>
                  <a:prstClr val="black"/>
                </a:solidFill>
                <a:hlinkClick r:id="rId5"/>
              </a:rPr>
              <a:t>-IV/</a:t>
            </a:r>
            <a:r>
              <a:rPr lang="es-US" sz="1100" dirty="0" err="1">
                <a:solidFill>
                  <a:prstClr val="black"/>
                </a:solidFill>
                <a:hlinkClick r:id="rId5"/>
              </a:rPr>
              <a:t>subchapter</a:t>
            </a:r>
            <a:r>
              <a:rPr lang="es-US" sz="1100" dirty="0">
                <a:solidFill>
                  <a:prstClr val="black"/>
                </a:solidFill>
                <a:hlinkClick r:id="rId5"/>
              </a:rPr>
              <a:t>-C/part-435/</a:t>
            </a:r>
            <a:r>
              <a:rPr lang="es-US" sz="1100" dirty="0" err="1">
                <a:solidFill>
                  <a:prstClr val="black"/>
                </a:solidFill>
                <a:hlinkClick r:id="rId5"/>
              </a:rPr>
              <a:t>subpart</a:t>
            </a:r>
            <a:r>
              <a:rPr lang="es-US" sz="1100" dirty="0">
                <a:solidFill>
                  <a:prstClr val="black"/>
                </a:solidFill>
                <a:hlinkClick r:id="rId5"/>
              </a:rPr>
              <a:t>-J/subject-group-ECFR9b4bff9082050a1/section-435.907</a:t>
            </a:r>
          </a:p>
          <a:p>
            <a:pPr marL="171450" indent="-171450" defTabSz="1021679">
              <a:spcAft>
                <a:spcPts val="600"/>
              </a:spcAft>
              <a:buFont typeface="Wingdings" panose="05000000000000000000" pitchFamily="2" charset="2"/>
              <a:buChar char="§"/>
              <a:defRPr/>
            </a:pPr>
            <a:r>
              <a:rPr lang="es-US" sz="1100" dirty="0">
                <a:solidFill>
                  <a:prstClr val="black"/>
                </a:solidFill>
                <a:hlinkClick r:id="rId6"/>
              </a:rPr>
              <a:t>eCFR.gov/</a:t>
            </a:r>
            <a:r>
              <a:rPr lang="es-US" sz="1100" dirty="0" err="1">
                <a:solidFill>
                  <a:prstClr val="black"/>
                </a:solidFill>
                <a:hlinkClick r:id="rId6"/>
              </a:rPr>
              <a:t>current</a:t>
            </a:r>
            <a:r>
              <a:rPr lang="es-US" sz="1100" dirty="0">
                <a:solidFill>
                  <a:prstClr val="black"/>
                </a:solidFill>
                <a:hlinkClick r:id="rId6"/>
              </a:rPr>
              <a:t>/title-42/</a:t>
            </a:r>
            <a:r>
              <a:rPr lang="es-US" sz="1100" dirty="0" err="1">
                <a:solidFill>
                  <a:prstClr val="black"/>
                </a:solidFill>
                <a:hlinkClick r:id="rId6"/>
              </a:rPr>
              <a:t>chapter</a:t>
            </a:r>
            <a:r>
              <a:rPr lang="es-US" sz="1100" dirty="0">
                <a:solidFill>
                  <a:prstClr val="black"/>
                </a:solidFill>
                <a:hlinkClick r:id="rId6"/>
              </a:rPr>
              <a:t>-IV/</a:t>
            </a:r>
            <a:r>
              <a:rPr lang="es-US" sz="1100" dirty="0" err="1">
                <a:solidFill>
                  <a:prstClr val="black"/>
                </a:solidFill>
                <a:hlinkClick r:id="rId6"/>
              </a:rPr>
              <a:t>subchapter</a:t>
            </a:r>
            <a:r>
              <a:rPr lang="es-US" sz="1100" dirty="0">
                <a:solidFill>
                  <a:prstClr val="black"/>
                </a:solidFill>
                <a:hlinkClick r:id="rId6"/>
              </a:rPr>
              <a:t>-C/part-435/</a:t>
            </a:r>
            <a:r>
              <a:rPr lang="es-US" sz="1100" dirty="0" err="1">
                <a:solidFill>
                  <a:prstClr val="black"/>
                </a:solidFill>
                <a:hlinkClick r:id="rId6"/>
              </a:rPr>
              <a:t>subpart</a:t>
            </a:r>
            <a:r>
              <a:rPr lang="es-US" sz="1100" dirty="0">
                <a:solidFill>
                  <a:prstClr val="black"/>
                </a:solidFill>
                <a:hlinkClick r:id="rId6"/>
              </a:rPr>
              <a:t>-J/subject-group-ECFR9b4bff9082050a1/section-435.909</a:t>
            </a:r>
          </a:p>
          <a:p>
            <a:pPr marL="171450" indent="-171450" defTabSz="1021679">
              <a:spcAft>
                <a:spcPts val="600"/>
              </a:spcAft>
              <a:buFont typeface="Wingdings" panose="05000000000000000000" pitchFamily="2" charset="2"/>
              <a:buChar char="§"/>
              <a:defRPr/>
            </a:pPr>
            <a:r>
              <a:rPr lang="es-US" sz="1100" dirty="0" err="1">
                <a:hlinkClick r:id="rId5"/>
              </a:rPr>
              <a:t>eCFR</a:t>
            </a:r>
            <a:r>
              <a:rPr lang="es-US" sz="1100" dirty="0">
                <a:hlinkClick r:id="rId5"/>
              </a:rPr>
              <a:t> :: 42 CFR 435.907 -- </a:t>
            </a:r>
            <a:r>
              <a:rPr lang="es-US" sz="1100" dirty="0" err="1">
                <a:hlinkClick r:id="rId5"/>
              </a:rPr>
              <a:t>Application</a:t>
            </a:r>
            <a:endParaRPr lang="es-US" sz="1100" dirty="0">
              <a:hlinkClick r:id="rId5"/>
            </a:endParaRPr>
          </a:p>
        </p:txBody>
      </p:sp>
    </p:spTree>
    <p:extLst>
      <p:ext uri="{BB962C8B-B14F-4D97-AF65-F5344CB8AC3E}">
        <p14:creationId xmlns:p14="http://schemas.microsoft.com/office/powerpoint/2010/main" val="33728405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77788"/>
            <a:ext cx="6051550" cy="3403600"/>
          </a:xfrm>
        </p:spPr>
      </p:sp>
      <p:sp>
        <p:nvSpPr>
          <p:cNvPr id="3" name="Notes Placeholder 2"/>
          <p:cNvSpPr>
            <a:spLocks noGrp="1"/>
          </p:cNvSpPr>
          <p:nvPr>
            <p:ph type="body" idx="1"/>
          </p:nvPr>
        </p:nvSpPr>
        <p:spPr>
          <a:xfrm>
            <a:off x="58994" y="3563762"/>
            <a:ext cx="7197212" cy="5815012"/>
          </a:xfrm>
        </p:spPr>
        <p:txBody>
          <a:bodyPr/>
          <a:lstStyle/>
          <a:p>
            <a:pPr marL="0" marR="0" lvl="0" indent="0" algn="l" defTabSz="1021679" rtl="0" eaLnBrk="1" fontAlgn="auto" latinLnBrk="0" hangingPunct="1">
              <a:lnSpc>
                <a:spcPct val="100000"/>
              </a:lnSpc>
              <a:spcBef>
                <a:spcPts val="0"/>
              </a:spcBef>
              <a:spcAft>
                <a:spcPts val="600"/>
              </a:spcAft>
              <a:buClrTx/>
              <a:buSzTx/>
              <a:buFontTx/>
              <a:buNone/>
              <a:tabLst/>
              <a:defRPr/>
            </a:pPr>
            <a:r>
              <a:rPr lang="es-US" sz="700" b="1" dirty="0">
                <a:solidFill>
                  <a:prstClr val="black"/>
                </a:solidFill>
                <a:cs typeface="Arial" panose="020B0604020202020204" pitchFamily="34" charset="0"/>
              </a:rPr>
              <a:t>Esta diapositiva tiene animación</a:t>
            </a:r>
          </a:p>
          <a:p>
            <a:pPr defTabSz="1021679">
              <a:spcAft>
                <a:spcPts val="600"/>
              </a:spcAft>
              <a:defRPr/>
            </a:pPr>
            <a:r>
              <a:rPr lang="es-US" sz="700" b="1" dirty="0">
                <a:solidFill>
                  <a:prstClr val="black"/>
                </a:solidFill>
                <a:cs typeface="Arial" panose="020B0604020202020204" pitchFamily="34" charset="0"/>
              </a:rPr>
              <a:t>Notas del presentador</a:t>
            </a:r>
          </a:p>
          <a:p>
            <a:pPr defTabSz="1021679">
              <a:spcAft>
                <a:spcPts val="600"/>
              </a:spcAft>
              <a:defRPr/>
            </a:pPr>
            <a:r>
              <a:rPr lang="es-US" sz="700" dirty="0">
                <a:solidFill>
                  <a:prstClr val="black"/>
                </a:solidFill>
              </a:rPr>
              <a:t>Algunos Estados dependen del Mercado facilitado por el gobierno federal (FFM, por sus siglas en inglés) (alojado en </a:t>
            </a:r>
            <a:r>
              <a:rPr lang="es-US" sz="700" dirty="0">
                <a:solidFill>
                  <a:prstClr val="black"/>
                </a:solidFill>
                <a:hlinkClick r:id="rId3"/>
              </a:rPr>
              <a:t>CuidadoDeSalud.gov)</a:t>
            </a:r>
            <a:r>
              <a:rPr lang="es-US" sz="700" dirty="0">
                <a:solidFill>
                  <a:prstClr val="black"/>
                </a:solidFill>
              </a:rPr>
              <a:t> para evaluar si una persona reúne los requisitos para la cobertura, incluidos Medicaid, CHIP o la cobertura del Mercado con ahorro en costos (como un crédito fiscal y reducciones de costos compartidos) para ayudar a pagar un plan. Otros utilizan un mercado estatal en lugar del FFM.</a:t>
            </a:r>
          </a:p>
          <a:p>
            <a:pPr defTabSz="1021679">
              <a:spcAft>
                <a:spcPts val="600"/>
              </a:spcAft>
              <a:defRPr/>
            </a:pPr>
            <a:r>
              <a:rPr lang="es-US" sz="700" dirty="0">
                <a:solidFill>
                  <a:prstClr val="black"/>
                </a:solidFill>
              </a:rPr>
              <a:t>Los Estados que dependen del FFM tienen 3 opciones:</a:t>
            </a:r>
          </a:p>
          <a:p>
            <a:pPr marL="117475" indent="-117475" defTabSz="1021679">
              <a:spcAft>
                <a:spcPts val="600"/>
              </a:spcAft>
              <a:buFont typeface="Wingdings" panose="05000000000000000000" pitchFamily="2" charset="2"/>
              <a:buChar char="§"/>
              <a:defRPr/>
            </a:pPr>
            <a:r>
              <a:rPr lang="es-US" sz="700" dirty="0">
                <a:solidFill>
                  <a:prstClr val="black"/>
                </a:solidFill>
              </a:rPr>
              <a:t>El “modelo de determinación”</a:t>
            </a:r>
          </a:p>
          <a:p>
            <a:pPr marL="228600" indent="-117475" defTabSz="1021679">
              <a:spcAft>
                <a:spcPts val="600"/>
              </a:spcAft>
              <a:buFont typeface="Arial" panose="020B0604020202020204" pitchFamily="34" charset="0"/>
              <a:buChar char="•"/>
              <a:defRPr/>
            </a:pPr>
            <a:r>
              <a:rPr lang="es-US" sz="700" dirty="0">
                <a:solidFill>
                  <a:prstClr val="black"/>
                </a:solidFill>
              </a:rPr>
              <a:t>El Estado delega formalmente en el FFM la autoridad para tomar las decisiones finales sobre las determinaciones de elegibilidad para Medicaid y/o CHIP con base en el Ingreso Bruto Ajustado Modificado (MAGI), cuando la información de la solicitud está completamente verificada. Si el FFM determina que un solicitante es elegible o potencialmente elegible para Medicaid o CHIP con base en MAGI, el FFM envía la información de la cuenta del consumidor al Estado por medio de una transferencia electrónica segura. En los casos en los que el FFM puede verificar completamente la información de elegibilidad del solicitante, el Estado inscribe rápidamente a la persona en la cobertura. En los casos en los que el FFM no puede verificar completamente la información de elegibilidad de un solicitante, el Estado completa la verificación y lleva a cabo una determinación final de elegibilidad, y luego toma las medidas que correspondan.</a:t>
            </a:r>
          </a:p>
          <a:p>
            <a:pPr marL="228600" indent="-117475" defTabSz="1021679">
              <a:spcAft>
                <a:spcPts val="600"/>
              </a:spcAft>
              <a:buFont typeface="Arial" panose="020B0604020202020204" pitchFamily="34" charset="0"/>
              <a:buChar char="•"/>
              <a:defRPr/>
            </a:pPr>
            <a:r>
              <a:rPr lang="es-US" sz="700" dirty="0">
                <a:solidFill>
                  <a:prstClr val="black"/>
                </a:solidFill>
              </a:rPr>
              <a:t>En el caso de las derivaciones a Medicaid no basadas en MAGI y de las solicitudes de determinación completa (únicamente las que no se basan en MAGI), el Estado debe llevar a cabo las determinaciones finales.</a:t>
            </a:r>
          </a:p>
          <a:p>
            <a:pPr marL="228600" indent="-117475" defTabSz="1021679">
              <a:spcAft>
                <a:spcPts val="600"/>
              </a:spcAft>
              <a:buFont typeface="Arial" panose="020B0604020202020204" pitchFamily="34" charset="0"/>
              <a:buChar char="•"/>
              <a:defRPr/>
            </a:pPr>
            <a:r>
              <a:rPr lang="es-US" sz="700" dirty="0">
                <a:solidFill>
                  <a:prstClr val="black"/>
                </a:solidFill>
              </a:rPr>
              <a:t>Si se determina que los consumidores cumplen los requisitos, el Estado debe inscribirlos en el grupo de elegibilidad adecuado, según corresponda.</a:t>
            </a:r>
          </a:p>
          <a:p>
            <a:pPr marL="228600" indent="-117475" defTabSz="1021679">
              <a:spcAft>
                <a:spcPts val="600"/>
              </a:spcAft>
              <a:buFont typeface="Arial" panose="020B0604020202020204" pitchFamily="34" charset="0"/>
              <a:buChar char="•"/>
              <a:defRPr/>
            </a:pPr>
            <a:r>
              <a:rPr lang="es-US" sz="700" dirty="0">
                <a:solidFill>
                  <a:prstClr val="black"/>
                </a:solidFill>
              </a:rPr>
              <a:t>Para la mayoría de los consumidores derivados al estado por el FFM, el Estado envía la información de la cuenta del consumidor al FFM por medio de una transferencia electrónica segura, una vez que se haya completado la determinación final de elegibilidad del Estado. De este modo, el FFM puede comunicarse con los consumidores que no reúnan los requisitos para Medicaid/CHIP e invitarlos a actualizar su solicitud al FFM y comprobar si reúnen los requisitos para inscribirse en la cobertura del Mercado y recibir asistencia financiera, según corresponda.</a:t>
            </a:r>
          </a:p>
          <a:p>
            <a:pPr marL="117475" indent="-117475" defTabSz="1021679">
              <a:spcAft>
                <a:spcPts val="600"/>
              </a:spcAft>
              <a:buFont typeface="Wingdings" panose="05000000000000000000" pitchFamily="2" charset="2"/>
              <a:buChar char="§"/>
              <a:defRPr/>
            </a:pPr>
            <a:r>
              <a:rPr lang="es-US" sz="700" dirty="0">
                <a:solidFill>
                  <a:prstClr val="black"/>
                </a:solidFill>
              </a:rPr>
              <a:t>El “modelo de determinación temporal”</a:t>
            </a:r>
          </a:p>
          <a:p>
            <a:pPr marL="228600" indent="-117475" defTabSz="1021679">
              <a:spcAft>
                <a:spcPts val="600"/>
              </a:spcAft>
              <a:buFont typeface="Arial" panose="020B0604020202020204" pitchFamily="34" charset="0"/>
              <a:buChar char="•"/>
              <a:defRPr/>
            </a:pPr>
            <a:r>
              <a:rPr lang="es-US" sz="700" dirty="0">
                <a:solidFill>
                  <a:prstClr val="black"/>
                </a:solidFill>
              </a:rPr>
              <a:t>El Estado acepta temporalmente las evaluaciones de elegibilidad basadas en el MAGI y completamente verificadas por el FFM para Medicaid y/o CHIP como determinaciones finales. Si el FFM determina que un solicitante es elegible o potencialmente elegible para Medicaid o CHIP con base en MAGI, el FFM envía la información de la cuenta del consumidor al Estado por medio de una transferencia electrónica segura. En los casos en los que el FFM puede verificar completamente la información de elegibilidad del solicitante, el Estado inscribe rápidamente a la persona en la cobertura. En los casos en los que el FFM no puede verificar completamente la información de elegibilidad de un solicitante, el Estado completa la verificación y lleva a cabo una determinación final de elegibilidad, y luego toma las medidas que correspondan.</a:t>
            </a:r>
          </a:p>
          <a:p>
            <a:pPr marL="228600" indent="-117475" defTabSz="1021679">
              <a:spcAft>
                <a:spcPts val="600"/>
              </a:spcAft>
              <a:buFont typeface="Arial" panose="020B0604020202020204" pitchFamily="34" charset="0"/>
              <a:buChar char="•"/>
              <a:defRPr/>
            </a:pPr>
            <a:r>
              <a:rPr lang="es-US" sz="700" dirty="0">
                <a:solidFill>
                  <a:prstClr val="black"/>
                </a:solidFill>
              </a:rPr>
              <a:t>En los caso de las derivaciones a Medicaid no basadas en MAGI y de las solicitudes de determinación completa, el Estado debe llevar a cabo las determinaciones.</a:t>
            </a:r>
          </a:p>
          <a:p>
            <a:pPr marL="228600" indent="-117475" defTabSz="1021679">
              <a:spcAft>
                <a:spcPts val="600"/>
              </a:spcAft>
              <a:buFont typeface="Arial" panose="020B0604020202020204" pitchFamily="34" charset="0"/>
              <a:buChar char="•"/>
              <a:defRPr/>
            </a:pPr>
            <a:r>
              <a:rPr lang="es-US" sz="700" dirty="0">
                <a:solidFill>
                  <a:prstClr val="black"/>
                </a:solidFill>
              </a:rPr>
              <a:t>El estado debe inscribir a los consumidores según corresponda.</a:t>
            </a:r>
          </a:p>
          <a:p>
            <a:pPr marL="228600" indent="-117475" defTabSz="1021679">
              <a:spcAft>
                <a:spcPts val="600"/>
              </a:spcAft>
              <a:buFont typeface="Arial" panose="020B0604020202020204" pitchFamily="34" charset="0"/>
              <a:buChar char="•"/>
              <a:defRPr/>
            </a:pPr>
            <a:r>
              <a:rPr lang="es-US" sz="700" dirty="0">
                <a:solidFill>
                  <a:prstClr val="black"/>
                </a:solidFill>
              </a:rPr>
              <a:t>Para todos los consumidores derivados al estado por el FFM, el Estado envía la información de la cuenta del consumidor al FFM por medio de una transferencia electrónica segura, una vez que se haya completado la determinación final de elegibilidad del Estado. De este modo, el FFM puede comunicarse con los consumidores que no reúnan los requisitos para Medicaid/CHIP e invitarlos a actualizar su solicitud al FFM y comprobar si reúnen los requisitos para inscribirse en la cobertura del Mercado y recibir asistencia financiera, según corresponda.</a:t>
            </a:r>
          </a:p>
          <a:p>
            <a:pPr marL="117475" indent="-117475" defTabSz="1021679">
              <a:spcAft>
                <a:spcPts val="600"/>
              </a:spcAft>
              <a:buFont typeface="Wingdings" panose="05000000000000000000" pitchFamily="2" charset="2"/>
              <a:buChar char="§"/>
              <a:defRPr/>
            </a:pPr>
            <a:r>
              <a:rPr lang="es-US" sz="700" dirty="0">
                <a:solidFill>
                  <a:prstClr val="black"/>
                </a:solidFill>
              </a:rPr>
              <a:t>El “modelo de evaluación”</a:t>
            </a:r>
          </a:p>
          <a:p>
            <a:pPr marL="228600" indent="-117475" defTabSz="1021679">
              <a:spcAft>
                <a:spcPts val="600"/>
              </a:spcAft>
              <a:buFont typeface="Arial" panose="020B0604020202020204" pitchFamily="34" charset="0"/>
              <a:buChar char="•"/>
              <a:defRPr/>
            </a:pPr>
            <a:r>
              <a:rPr lang="es-US" sz="700" dirty="0">
                <a:solidFill>
                  <a:prstClr val="black"/>
                </a:solidFill>
              </a:rPr>
              <a:t>El FFM hace una evaluación preliminar de elegibilidad para Medicaid y/o CHIP basada en MAGI, y la agencia estatal hace la determinación final de elegibilidad. Si el FFM determina que un solicitante es potencialmente elegible para Medicaid o CHIP con base en MAGI, el FFM envía la información de la cuenta del consumidor al Estado por medio de una transferencia electrónica segura. El estado realiza las verificaciones necesarias de todas las cuentas y lleva a cabo la determinación final de elegibilidad para Medicaid/CHIP.</a:t>
            </a:r>
          </a:p>
          <a:p>
            <a:pPr marL="228600" indent="-117475" defTabSz="1021679">
              <a:spcAft>
                <a:spcPts val="600"/>
              </a:spcAft>
              <a:buFont typeface="Arial" panose="020B0604020202020204" pitchFamily="34" charset="0"/>
              <a:buChar char="•"/>
              <a:defRPr/>
            </a:pPr>
            <a:r>
              <a:rPr lang="es-US" sz="700" dirty="0">
                <a:solidFill>
                  <a:prstClr val="black"/>
                </a:solidFill>
              </a:rPr>
              <a:t>En los caso de las derivaciones y solicitudes de determinación completa no basadas en MAGI, el Estado debe llevar a cabo las determinaciones.</a:t>
            </a:r>
          </a:p>
          <a:p>
            <a:pPr marL="228600" indent="-117475" defTabSz="1021679">
              <a:spcAft>
                <a:spcPts val="600"/>
              </a:spcAft>
              <a:buFont typeface="Arial" panose="020B0604020202020204" pitchFamily="34" charset="0"/>
              <a:buChar char="•"/>
              <a:defRPr/>
            </a:pPr>
            <a:r>
              <a:rPr lang="es-US" sz="700" dirty="0">
                <a:solidFill>
                  <a:prstClr val="black"/>
                </a:solidFill>
              </a:rPr>
              <a:t>Si se determina que los consumidores cumplen los requisitos, el Estado debe inscribirlos oportunamente en el grupo de elegibilidad adecuado, según corresponda.</a:t>
            </a:r>
          </a:p>
          <a:p>
            <a:pPr marL="228600" indent="-117475" defTabSz="1021679">
              <a:spcAft>
                <a:spcPts val="600"/>
              </a:spcAft>
              <a:buFont typeface="Arial" panose="020B0604020202020204" pitchFamily="34" charset="0"/>
              <a:buChar char="•"/>
              <a:defRPr/>
            </a:pPr>
            <a:r>
              <a:rPr lang="es-US" sz="700" dirty="0">
                <a:solidFill>
                  <a:prstClr val="black"/>
                </a:solidFill>
              </a:rPr>
              <a:t>Para todos los consumidores derivados al estado por el FFM, el Estado envía la información de la cuenta del consumidor al FFM por medio de una transferencia electrónica segura, una vez que se haya completado la determinación final de elegibilidad del Estado. </a:t>
            </a:r>
          </a:p>
          <a:p>
            <a:pPr defTabSz="1021679">
              <a:spcAft>
                <a:spcPts val="600"/>
              </a:spcAft>
              <a:defRPr/>
            </a:pPr>
            <a:endParaRPr lang="en-US" sz="700" dirty="0">
              <a:solidFill>
                <a:prstClr val="black"/>
              </a:solidFill>
            </a:endParaRPr>
          </a:p>
          <a:p>
            <a:endParaRPr lang="en-US" sz="700" dirty="0"/>
          </a:p>
        </p:txBody>
      </p:sp>
    </p:spTree>
    <p:extLst>
      <p:ext uri="{BB962C8B-B14F-4D97-AF65-F5344CB8AC3E}">
        <p14:creationId xmlns:p14="http://schemas.microsoft.com/office/powerpoint/2010/main" val="631944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631825" y="3936492"/>
            <a:ext cx="6051550" cy="3780473"/>
          </a:xfrm>
        </p:spPr>
        <p:txBody>
          <a:bodyPr/>
          <a:lstStyle/>
          <a:p>
            <a:pPr defTabSz="1021679">
              <a:spcBef>
                <a:spcPts val="600"/>
              </a:spcBef>
              <a:defRPr/>
            </a:pPr>
            <a:r>
              <a:rPr lang="es-US" b="1" dirty="0">
                <a:solidFill>
                  <a:prstClr val="black"/>
                </a:solidFill>
                <a:cs typeface="Arial" panose="020B0604020202020204" pitchFamily="34" charset="0"/>
              </a:rPr>
              <a:t>Notas del presentador</a:t>
            </a:r>
          </a:p>
          <a:p>
            <a:pPr defTabSz="1021679">
              <a:spcBef>
                <a:spcPts val="600"/>
              </a:spcBef>
              <a:defRPr/>
            </a:pPr>
            <a:r>
              <a:rPr lang="es-US" dirty="0">
                <a:solidFill>
                  <a:prstClr val="black"/>
                </a:solidFill>
              </a:rPr>
              <a:t>Estos materiales son para capacitadores o personas que brindan información, que están familiarizadas con los programas de Medicare y Medicaid y con CHIP y que usan la información en sus presentaciones. </a:t>
            </a:r>
          </a:p>
          <a:p>
            <a:pPr defTabSz="1021679">
              <a:spcBef>
                <a:spcPts val="600"/>
              </a:spcBef>
              <a:defRPr/>
            </a:pPr>
            <a:r>
              <a:rPr lang="es-US" dirty="0">
                <a:solidFill>
                  <a:prstClr val="black"/>
                </a:solidFill>
              </a:rPr>
              <a:t>Este módulo consta de 83 diapositivas con notas del orador e incluye preguntas para comprobar conocimientos. La presentación dura 90 minutos. Puede ser necesario agregar más</a:t>
            </a:r>
            <a:r>
              <a:rPr lang="es-US" baseline="0" dirty="0">
                <a:solidFill>
                  <a:prstClr val="black"/>
                </a:solidFill>
              </a:rPr>
              <a:t> tiempo si desea incluir otras actividades</a:t>
            </a:r>
            <a:r>
              <a:rPr lang="es-US" dirty="0">
                <a:solidFill>
                  <a:prstClr val="black"/>
                </a:solidFill>
              </a:rPr>
              <a:t>.</a:t>
            </a:r>
          </a:p>
          <a:p>
            <a:pPr defTabSz="1021679">
              <a:spcBef>
                <a:spcPts val="600"/>
              </a:spcBef>
              <a:defRPr/>
            </a:pPr>
            <a:r>
              <a:rPr lang="es-US" b="1" dirty="0">
                <a:solidFill>
                  <a:prstClr val="black"/>
                </a:solidFill>
              </a:rPr>
              <a:t>NOTA</a:t>
            </a:r>
            <a:r>
              <a:rPr lang="es-US" dirty="0">
                <a:solidFill>
                  <a:prstClr val="black"/>
                </a:solidFill>
              </a:rPr>
              <a:t>: Este módulo brinda información a nivel nacional. Cuando dé la presentación, quizá desee brindar información específica del estado en cuestión. Los apéndices A-D le brindan una oportunidad de investigar y presentar información local. </a:t>
            </a:r>
          </a:p>
        </p:txBody>
      </p:sp>
    </p:spTree>
    <p:extLst>
      <p:ext uri="{BB962C8B-B14F-4D97-AF65-F5344CB8AC3E}">
        <p14:creationId xmlns:p14="http://schemas.microsoft.com/office/powerpoint/2010/main" val="3295748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111211" y="3841189"/>
            <a:ext cx="7068065" cy="5643053"/>
          </a:xfrm>
        </p:spPr>
        <p:txBody>
          <a:bodyPr/>
          <a:lstStyle/>
          <a:p>
            <a:pPr marL="0" marR="0" lvl="0" indent="0" algn="l" defTabSz="1021679" rtl="0" eaLnBrk="1" fontAlgn="auto" latinLnBrk="0" hangingPunct="1">
              <a:lnSpc>
                <a:spcPct val="100000"/>
              </a:lnSpc>
              <a:spcBef>
                <a:spcPts val="0"/>
              </a:spcBef>
              <a:spcAft>
                <a:spcPts val="600"/>
              </a:spcAft>
              <a:buClrTx/>
              <a:buSzTx/>
              <a:buFontTx/>
              <a:buNone/>
              <a:tabLst/>
              <a:defRPr/>
            </a:pPr>
            <a:r>
              <a:rPr lang="es-US" sz="1050" b="1" dirty="0">
                <a:solidFill>
                  <a:prstClr val="black"/>
                </a:solidFill>
                <a:cs typeface="Arial" panose="020B0604020202020204" pitchFamily="34" charset="0"/>
              </a:rPr>
              <a:t>Esta diapositiva tiene animación</a:t>
            </a:r>
          </a:p>
          <a:p>
            <a:pPr defTabSz="1021679">
              <a:spcAft>
                <a:spcPts val="600"/>
              </a:spcAft>
              <a:defRPr/>
            </a:pPr>
            <a:r>
              <a:rPr lang="es-US" sz="1050" b="1" dirty="0">
                <a:solidFill>
                  <a:prstClr val="black"/>
                </a:solidFill>
                <a:cs typeface="Arial" panose="020B0604020202020204" pitchFamily="34" charset="0"/>
              </a:rPr>
              <a:t>Notas del presentador</a:t>
            </a:r>
          </a:p>
          <a:p>
            <a:pPr defTabSz="1021679">
              <a:spcAft>
                <a:spcPts val="600"/>
              </a:spcAft>
              <a:defRPr/>
            </a:pPr>
            <a:r>
              <a:rPr lang="es-US" sz="1050" dirty="0">
                <a:solidFill>
                  <a:prstClr val="black"/>
                </a:solidFill>
              </a:rPr>
              <a:t>Las regulaciones de Medicaid y CHIP describen procesos simplificados de solicitud, inscripción y renovación para estados, solicitantes y personas que obtienen Medicaid. </a:t>
            </a:r>
          </a:p>
          <a:p>
            <a:pPr marL="117475" indent="-117475" defTabSz="1021679">
              <a:spcAft>
                <a:spcPts val="600"/>
              </a:spcAft>
              <a:buFont typeface="Wingdings" panose="05000000000000000000" pitchFamily="2" charset="2"/>
              <a:buChar char="§"/>
              <a:defRPr/>
            </a:pPr>
            <a:r>
              <a:rPr lang="es-US" sz="1050" dirty="0">
                <a:solidFill>
                  <a:prstClr val="black"/>
                </a:solidFill>
              </a:rPr>
              <a:t>Los solicitantes brindan información sobre sus factores de elegibilidad, como la composición del hogar, la residencia estatal y los ingresos. El estado verifica la información. Las verificaciones de elegibilidad se basan principalmente en fuentes de datos electrónicos confiables, excepto cuando la ley requiera otros procedimientos (como información de ciudadanía y del estatus migratorio). Los estados tienen la flexibilidad de aceptar declaraciones juradas de información sin que se requiera una verificación adicional para una determinación de elegibilidad. Los estados tienen flexibilidad para determinar qué fuentes de datos utilizan, con algunas excepciones. Los estados entonces dependen de los datos que obtienen de esas fuentes para verificar cosas como ingresos, residencia y otros factores antes de solicitarles más información a los solicitantes </a:t>
            </a:r>
          </a:p>
          <a:p>
            <a:pPr marL="117475" lvl="1" indent="-117475" defTabSz="1021679">
              <a:spcAft>
                <a:spcPts val="600"/>
              </a:spcAft>
              <a:buFont typeface="Wingdings" panose="05000000000000000000" pitchFamily="2" charset="2"/>
              <a:buChar char="§"/>
              <a:defRPr/>
            </a:pPr>
            <a:r>
              <a:rPr lang="es-US" sz="1050" dirty="0">
                <a:solidFill>
                  <a:prstClr val="black"/>
                </a:solidFill>
              </a:rPr>
              <a:t>El Centro Federal de Servicios de Datos transmite electrónicamente datos de las agencias federales (para cosas como información sobre impuestos y beneficios del Servicio de Rentas Internas [IRS, por sus siglas en inglés], el Seguro Social y el Departamento de Seguridad Nacional de los Estados Unidos para la verificación de personas que no son ciudadanas).</a:t>
            </a:r>
          </a:p>
          <a:p>
            <a:pPr marL="117475" indent="-117475" defTabSz="1021679">
              <a:spcAft>
                <a:spcPts val="600"/>
              </a:spcAft>
              <a:buFont typeface="Wingdings" panose="05000000000000000000" pitchFamily="2" charset="2"/>
              <a:buChar char="§"/>
              <a:defRPr/>
            </a:pPr>
            <a:r>
              <a:rPr lang="es-US" sz="1050" dirty="0">
                <a:solidFill>
                  <a:prstClr val="black"/>
                </a:solidFill>
              </a:rPr>
              <a:t>En muchos estados, es posible que pueda obtener una determinación de elegibilidad en tiempo real o casi en tiempo real. </a:t>
            </a:r>
          </a:p>
          <a:p>
            <a:pPr marL="117475" indent="-117475" defTabSz="1021679">
              <a:spcAft>
                <a:spcPts val="600"/>
              </a:spcAft>
              <a:buFont typeface="Wingdings" panose="05000000000000000000" pitchFamily="2" charset="2"/>
              <a:buChar char="§"/>
              <a:defRPr/>
            </a:pPr>
            <a:r>
              <a:rPr lang="es-US" sz="1050" dirty="0">
                <a:solidFill>
                  <a:prstClr val="black"/>
                </a:solidFill>
              </a:rPr>
              <a:t>Si es elegible para Medicaid, su cobertura generalmente entrará en vigencia en la fecha de su solicitud o el primer día del mes de su solicitud. Su estado también puede cubrir sus beneficios de manera retroactiva hasta 3 meses antes del mes de su solicitud, si hubiera sido elegible durante ese período de haberlos solicitado. Por lo general, su cobertura se suspende al final del mes en el que ya no cumple con los requisitos de elegibilidad.</a:t>
            </a:r>
          </a:p>
          <a:p>
            <a:pPr marL="117475" indent="-117475" defTabSz="1021679">
              <a:spcAft>
                <a:spcPts val="600"/>
              </a:spcAft>
              <a:buFont typeface="Wingdings" panose="05000000000000000000" pitchFamily="2" charset="2"/>
              <a:buChar char="§"/>
              <a:defRPr/>
            </a:pPr>
            <a:r>
              <a:rPr lang="es-US" sz="1050" dirty="0">
                <a:solidFill>
                  <a:prstClr val="black"/>
                </a:solidFill>
              </a:rPr>
              <a:t>Los Estados deben renovar una vez cada 12 meses la elegibilidad de todas las personas cuya determinación se hace con base en MAGI, a menos que usted comunique un cambio o que la agencia disponga de información que pueda afectar a su elegibilidad.</a:t>
            </a:r>
          </a:p>
          <a:p>
            <a:pPr marL="117475" indent="-117475" defTabSz="1021679">
              <a:spcAft>
                <a:spcPts val="600"/>
              </a:spcAft>
              <a:buFont typeface="Wingdings" panose="05000000000000000000" pitchFamily="2" charset="2"/>
              <a:buChar char="§"/>
              <a:defRPr/>
            </a:pPr>
            <a:r>
              <a:rPr lang="es-US" sz="1050" dirty="0">
                <a:solidFill>
                  <a:prstClr val="black"/>
                </a:solidFill>
              </a:rPr>
              <a:t>A partir del 1 de enero de 2024, los Estados deben proporcionar a los niños 12 meses de elegibilidad continua por medio de Medicaid y CHIP, incluso si la familia tiene un cambio de ingresos o de otro tipo durante el año.</a:t>
            </a:r>
          </a:p>
          <a:p>
            <a:pPr defTabSz="1021679">
              <a:spcAft>
                <a:spcPts val="600"/>
              </a:spcAft>
              <a:defRPr/>
            </a:pPr>
            <a:r>
              <a:rPr lang="es-US" sz="1050" dirty="0">
                <a:solidFill>
                  <a:prstClr val="black"/>
                </a:solidFill>
              </a:rPr>
              <a:t>Para ver más información, visite </a:t>
            </a:r>
            <a:r>
              <a:rPr lang="es-US" sz="1050" dirty="0">
                <a:solidFill>
                  <a:prstClr val="black"/>
                </a:solidFill>
                <a:hlinkClick r:id="rId3"/>
              </a:rPr>
              <a:t>Medicaid.gov/chip/</a:t>
            </a:r>
            <a:r>
              <a:rPr lang="es-US" sz="1050" dirty="0" err="1">
                <a:solidFill>
                  <a:prstClr val="black"/>
                </a:solidFill>
                <a:hlinkClick r:id="rId3"/>
              </a:rPr>
              <a:t>eligibility</a:t>
            </a:r>
            <a:r>
              <a:rPr lang="es-US" sz="1050" dirty="0">
                <a:solidFill>
                  <a:prstClr val="black"/>
                </a:solidFill>
                <a:hlinkClick r:id="rId3"/>
              </a:rPr>
              <a:t>/index.html</a:t>
            </a:r>
            <a:r>
              <a:rPr lang="es-US" sz="1050" dirty="0">
                <a:solidFill>
                  <a:prstClr val="black"/>
                </a:solidFill>
              </a:rPr>
              <a:t> y </a:t>
            </a:r>
            <a:r>
              <a:rPr lang="es-US" sz="1050" dirty="0">
                <a:solidFill>
                  <a:prstClr val="black"/>
                </a:solidFill>
                <a:hlinkClick r:id="rId4"/>
              </a:rPr>
              <a:t>Medicaid/</a:t>
            </a:r>
            <a:r>
              <a:rPr lang="es-US" sz="1050" dirty="0" err="1">
                <a:solidFill>
                  <a:prstClr val="black"/>
                </a:solidFill>
                <a:hlinkClick r:id="rId4"/>
              </a:rPr>
              <a:t>enrollment-strategies</a:t>
            </a:r>
            <a:r>
              <a:rPr lang="es-US" sz="1050" dirty="0">
                <a:solidFill>
                  <a:prstClr val="black"/>
                </a:solidFill>
                <a:hlinkClick r:id="rId4"/>
              </a:rPr>
              <a:t>/</a:t>
            </a:r>
            <a:r>
              <a:rPr lang="es-US" sz="1050" dirty="0" err="1">
                <a:solidFill>
                  <a:prstClr val="black"/>
                </a:solidFill>
                <a:hlinkClick r:id="rId4"/>
              </a:rPr>
              <a:t>continuous</a:t>
            </a:r>
            <a:r>
              <a:rPr lang="es-US" sz="1050" dirty="0">
                <a:solidFill>
                  <a:prstClr val="black"/>
                </a:solidFill>
                <a:hlinkClick r:id="rId4"/>
              </a:rPr>
              <a:t>-</a:t>
            </a:r>
            <a:r>
              <a:rPr lang="es-US" sz="1050" dirty="0" err="1">
                <a:solidFill>
                  <a:prstClr val="black"/>
                </a:solidFill>
                <a:hlinkClick r:id="rId4"/>
              </a:rPr>
              <a:t>eligibility</a:t>
            </a:r>
            <a:r>
              <a:rPr lang="es-US" sz="1050" dirty="0">
                <a:solidFill>
                  <a:prstClr val="black"/>
                </a:solidFill>
                <a:hlinkClick r:id="rId4"/>
              </a:rPr>
              <a:t>-</a:t>
            </a:r>
            <a:r>
              <a:rPr lang="es-US" sz="1050" dirty="0" err="1">
                <a:solidFill>
                  <a:prstClr val="black"/>
                </a:solidFill>
                <a:hlinkClick r:id="rId4"/>
              </a:rPr>
              <a:t>medicaid</a:t>
            </a:r>
            <a:r>
              <a:rPr lang="es-US" sz="1050" dirty="0">
                <a:solidFill>
                  <a:prstClr val="black"/>
                </a:solidFill>
                <a:hlinkClick r:id="rId4"/>
              </a:rPr>
              <a:t>-and-chip-</a:t>
            </a:r>
            <a:r>
              <a:rPr lang="es-US" sz="1050" dirty="0" err="1">
                <a:solidFill>
                  <a:prstClr val="black"/>
                </a:solidFill>
                <a:hlinkClick r:id="rId4"/>
              </a:rPr>
              <a:t>coverage</a:t>
            </a:r>
            <a:r>
              <a:rPr lang="es-US" sz="1050" dirty="0">
                <a:solidFill>
                  <a:prstClr val="black"/>
                </a:solidFill>
                <a:hlinkClick r:id="rId4"/>
              </a:rPr>
              <a:t>/index.html</a:t>
            </a:r>
            <a:r>
              <a:rPr lang="es-US" sz="1050" dirty="0">
                <a:solidFill>
                  <a:prstClr val="black"/>
                </a:solidFill>
              </a:rPr>
              <a:t>. Para ver el plan de verificación de cada estado, visite </a:t>
            </a:r>
            <a:r>
              <a:rPr lang="es-US" sz="1050" dirty="0">
                <a:solidFill>
                  <a:prstClr val="black"/>
                </a:solidFill>
                <a:hlinkClick r:id="rId5"/>
              </a:rPr>
              <a:t>Medicaid.gov/</a:t>
            </a:r>
            <a:r>
              <a:rPr lang="es-US" sz="1050" dirty="0" err="1">
                <a:solidFill>
                  <a:prstClr val="black"/>
                </a:solidFill>
                <a:hlinkClick r:id="rId5"/>
              </a:rPr>
              <a:t>medicaid</a:t>
            </a:r>
            <a:r>
              <a:rPr lang="es-US" sz="1050" dirty="0">
                <a:solidFill>
                  <a:prstClr val="black"/>
                </a:solidFill>
                <a:hlinkClick r:id="rId5"/>
              </a:rPr>
              <a:t>/</a:t>
            </a:r>
            <a:r>
              <a:rPr lang="es-US" sz="1050" dirty="0" err="1">
                <a:solidFill>
                  <a:prstClr val="black"/>
                </a:solidFill>
                <a:hlinkClick r:id="rId5"/>
              </a:rPr>
              <a:t>eligibility</a:t>
            </a:r>
            <a:r>
              <a:rPr lang="es-US" sz="1050" dirty="0">
                <a:solidFill>
                  <a:prstClr val="black"/>
                </a:solidFill>
                <a:hlinkClick r:id="rId5"/>
              </a:rPr>
              <a:t>/</a:t>
            </a:r>
            <a:r>
              <a:rPr lang="es-US" sz="1050" dirty="0" err="1">
                <a:solidFill>
                  <a:prstClr val="black"/>
                </a:solidFill>
                <a:hlinkClick r:id="rId5"/>
              </a:rPr>
              <a:t>verification-plans</a:t>
            </a:r>
            <a:r>
              <a:rPr lang="es-US" sz="1050" dirty="0">
                <a:solidFill>
                  <a:prstClr val="black"/>
                </a:solidFill>
                <a:hlinkClick r:id="rId5"/>
              </a:rPr>
              <a:t>/index.html</a:t>
            </a:r>
            <a:r>
              <a:rPr lang="es-US" sz="1050" dirty="0">
                <a:solidFill>
                  <a:prstClr val="black"/>
                </a:solidFill>
              </a:rPr>
              <a:t>.</a:t>
            </a:r>
          </a:p>
          <a:p>
            <a:endParaRPr lang="en-US" sz="1100" dirty="0"/>
          </a:p>
        </p:txBody>
      </p:sp>
    </p:spTree>
    <p:extLst>
      <p:ext uri="{BB962C8B-B14F-4D97-AF65-F5344CB8AC3E}">
        <p14:creationId xmlns:p14="http://schemas.microsoft.com/office/powerpoint/2010/main" val="8409291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264695" y="3786188"/>
            <a:ext cx="6749716" cy="5679088"/>
          </a:xfrm>
        </p:spPr>
        <p:txBody>
          <a:bodyPr/>
          <a:lstStyle/>
          <a:p>
            <a:pPr marL="0" marR="0" lvl="0" indent="0" algn="l" defTabSz="1021679" rtl="0" eaLnBrk="1" fontAlgn="auto" latinLnBrk="0" hangingPunct="1">
              <a:lnSpc>
                <a:spcPct val="100000"/>
              </a:lnSpc>
              <a:spcBef>
                <a:spcPts val="0"/>
              </a:spcBef>
              <a:spcAft>
                <a:spcPts val="600"/>
              </a:spcAft>
              <a:buClrTx/>
              <a:buSzTx/>
              <a:buFontTx/>
              <a:buNone/>
              <a:tabLst/>
              <a:defRPr/>
            </a:pPr>
            <a:r>
              <a:rPr lang="es-US" sz="1000" b="1" dirty="0">
                <a:solidFill>
                  <a:prstClr val="black"/>
                </a:solidFill>
                <a:cs typeface="Arial" panose="020B0604020202020204" pitchFamily="34" charset="0"/>
              </a:rPr>
              <a:t>Esta diapositiva tiene animación</a:t>
            </a:r>
          </a:p>
          <a:p>
            <a:pPr defTabSz="1021679">
              <a:spcAft>
                <a:spcPts val="600"/>
              </a:spcAft>
              <a:defRPr/>
            </a:pPr>
            <a:r>
              <a:rPr lang="es-US" sz="1000" b="1" dirty="0">
                <a:solidFill>
                  <a:prstClr val="black"/>
                </a:solidFill>
                <a:cs typeface="Arial" panose="020B0604020202020204" pitchFamily="34" charset="0"/>
              </a:rPr>
              <a:t>Notas del presentador</a:t>
            </a:r>
          </a:p>
          <a:p>
            <a:pPr defTabSz="1021679">
              <a:spcAft>
                <a:spcPts val="600"/>
              </a:spcAft>
              <a:defRPr/>
            </a:pPr>
            <a:r>
              <a:rPr lang="es-US" sz="1000" dirty="0">
                <a:solidFill>
                  <a:prstClr val="black"/>
                </a:solidFill>
              </a:rPr>
              <a:t>Los beneficios obligatorios de Medicaid incluyen lo siguiente: </a:t>
            </a:r>
          </a:p>
          <a:p>
            <a:pPr marL="120650" indent="-120650" defTabSz="1021679">
              <a:spcAft>
                <a:spcPts val="600"/>
              </a:spcAft>
              <a:buFont typeface="Wingdings" panose="05000000000000000000" pitchFamily="2" charset="2"/>
              <a:buChar char="§"/>
              <a:defRPr/>
            </a:pPr>
            <a:r>
              <a:rPr lang="es-US" sz="1000" dirty="0">
                <a:solidFill>
                  <a:prstClr val="black"/>
                </a:solidFill>
              </a:rPr>
              <a:t>Atención a pacientes hospitalizados </a:t>
            </a:r>
          </a:p>
          <a:p>
            <a:pPr marL="120650" indent="-120650" defTabSz="1021679">
              <a:spcAft>
                <a:spcPts val="600"/>
              </a:spcAft>
              <a:buFont typeface="Wingdings" panose="05000000000000000000" pitchFamily="2" charset="2"/>
              <a:buChar char="§"/>
              <a:defRPr/>
            </a:pPr>
            <a:r>
              <a:rPr lang="es-US" sz="1000" dirty="0">
                <a:solidFill>
                  <a:prstClr val="black"/>
                </a:solidFill>
              </a:rPr>
              <a:t>Atención hospitalaria a pacientes ambulatorios </a:t>
            </a:r>
          </a:p>
          <a:p>
            <a:pPr marL="120650" indent="-120650" defTabSz="1021679">
              <a:spcAft>
                <a:spcPts val="600"/>
              </a:spcAft>
              <a:buFont typeface="Wingdings" panose="05000000000000000000" pitchFamily="2" charset="2"/>
              <a:buChar char="§"/>
              <a:defRPr/>
            </a:pPr>
            <a:r>
              <a:rPr lang="es-US" sz="1000" dirty="0">
                <a:solidFill>
                  <a:prstClr val="black"/>
                </a:solidFill>
              </a:rPr>
              <a:t>Servicios de Detección, Diagnóstico y Tratamiento Tempranos y Periódicos (EPSDT, por sus siglas en inglés) (para niños menores de 21 años)</a:t>
            </a:r>
          </a:p>
          <a:p>
            <a:pPr marL="120650" indent="-120650" defTabSz="1021679">
              <a:spcAft>
                <a:spcPts val="600"/>
              </a:spcAft>
              <a:buFont typeface="Wingdings" panose="05000000000000000000" pitchFamily="2" charset="2"/>
              <a:buChar char="§"/>
              <a:defRPr/>
            </a:pPr>
            <a:r>
              <a:rPr lang="es-US" sz="1000" dirty="0">
                <a:solidFill>
                  <a:prstClr val="black"/>
                </a:solidFill>
              </a:rPr>
              <a:t>Servicios en hogar para ancianos (excepto para quienes tienen necesidad médica)</a:t>
            </a:r>
          </a:p>
          <a:p>
            <a:pPr marL="120650" indent="-120650" defTabSz="1021679">
              <a:spcAft>
                <a:spcPts val="600"/>
              </a:spcAft>
              <a:buFont typeface="Wingdings" panose="05000000000000000000" pitchFamily="2" charset="2"/>
              <a:buChar char="§"/>
              <a:defRPr/>
            </a:pPr>
            <a:r>
              <a:rPr lang="es-US" sz="1000" dirty="0">
                <a:solidFill>
                  <a:prstClr val="black"/>
                </a:solidFill>
              </a:rPr>
              <a:t>Servicio de cuidado de la salud en el hogar (para personas que tienen derecho a atención en un hogar de ancianos)</a:t>
            </a:r>
          </a:p>
          <a:p>
            <a:pPr marL="120650" indent="-120650" defTabSz="1021679">
              <a:spcAft>
                <a:spcPts val="600"/>
              </a:spcAft>
              <a:buFont typeface="Wingdings" panose="05000000000000000000" pitchFamily="2" charset="2"/>
              <a:buChar char="§"/>
              <a:defRPr/>
            </a:pPr>
            <a:r>
              <a:rPr lang="es-US" sz="1000" dirty="0">
                <a:solidFill>
                  <a:prstClr val="black"/>
                </a:solidFill>
              </a:rPr>
              <a:t>Visitas al medico </a:t>
            </a:r>
          </a:p>
          <a:p>
            <a:pPr marL="120650" indent="-120650" defTabSz="1021679">
              <a:spcAft>
                <a:spcPts val="600"/>
              </a:spcAft>
              <a:buFont typeface="Wingdings" panose="05000000000000000000" pitchFamily="2" charset="2"/>
              <a:buChar char="§"/>
              <a:defRPr/>
            </a:pPr>
            <a:r>
              <a:rPr lang="es-US" sz="1000" dirty="0">
                <a:solidFill>
                  <a:prstClr val="black"/>
                </a:solidFill>
              </a:rPr>
              <a:t>Atención clínica de salud rural </a:t>
            </a:r>
          </a:p>
          <a:p>
            <a:pPr marL="120650" indent="-120650" defTabSz="1021679">
              <a:spcAft>
                <a:spcPts val="600"/>
              </a:spcAft>
              <a:buFont typeface="Wingdings" panose="05000000000000000000" pitchFamily="2" charset="2"/>
              <a:buChar char="§"/>
              <a:defRPr/>
            </a:pPr>
            <a:r>
              <a:rPr lang="es-US" sz="1000" dirty="0">
                <a:solidFill>
                  <a:prstClr val="black"/>
                </a:solidFill>
              </a:rPr>
              <a:t>Tratamiento asistido con medicamentos</a:t>
            </a:r>
          </a:p>
          <a:p>
            <a:pPr marL="120650" indent="-120650" defTabSz="1021679">
              <a:spcAft>
                <a:spcPts val="600"/>
              </a:spcAft>
              <a:buFont typeface="Wingdings" panose="05000000000000000000" pitchFamily="2" charset="2"/>
              <a:buChar char="§"/>
              <a:defRPr/>
            </a:pPr>
            <a:r>
              <a:rPr lang="es-US" sz="1000" dirty="0">
                <a:solidFill>
                  <a:prstClr val="black"/>
                </a:solidFill>
              </a:rPr>
              <a:t>Planificación familiar</a:t>
            </a:r>
          </a:p>
          <a:p>
            <a:pPr marL="120650" indent="-120650" defTabSz="1021679">
              <a:spcAft>
                <a:spcPts val="600"/>
              </a:spcAft>
              <a:buFont typeface="Wingdings" panose="05000000000000000000" pitchFamily="2" charset="2"/>
              <a:buChar char="§"/>
              <a:defRPr/>
            </a:pPr>
            <a:r>
              <a:rPr lang="es-US" sz="1000" dirty="0">
                <a:solidFill>
                  <a:prstClr val="black"/>
                </a:solidFill>
              </a:rPr>
              <a:t>Costos de rutina del paciente asociados con la participación en ensayos clínicos calificados</a:t>
            </a:r>
          </a:p>
          <a:p>
            <a:pPr marL="120650" indent="-120650" defTabSz="1021679">
              <a:spcAft>
                <a:spcPts val="600"/>
              </a:spcAft>
              <a:buFont typeface="Wingdings" panose="05000000000000000000" pitchFamily="2" charset="2"/>
              <a:buChar char="§"/>
              <a:defRPr/>
            </a:pPr>
            <a:r>
              <a:rPr lang="es-US" sz="1000" dirty="0">
                <a:solidFill>
                  <a:prstClr val="black"/>
                </a:solidFill>
              </a:rPr>
              <a:t>Servicios de centro de salud calificados federalmente </a:t>
            </a:r>
          </a:p>
          <a:p>
            <a:pPr marL="120650" indent="-120650" defTabSz="1021679">
              <a:spcAft>
                <a:spcPts val="600"/>
              </a:spcAft>
              <a:buFont typeface="Wingdings" panose="05000000000000000000" pitchFamily="2" charset="2"/>
              <a:buChar char="§"/>
              <a:defRPr/>
            </a:pPr>
            <a:r>
              <a:rPr lang="es-US" sz="1000" dirty="0">
                <a:solidFill>
                  <a:prstClr val="black"/>
                </a:solidFill>
              </a:rPr>
              <a:t>Pruebas de laboratorio y radiografías </a:t>
            </a:r>
          </a:p>
          <a:p>
            <a:pPr marL="120650" indent="-120650" defTabSz="1021679">
              <a:spcAft>
                <a:spcPts val="600"/>
              </a:spcAft>
              <a:buFont typeface="Wingdings" panose="05000000000000000000" pitchFamily="2" charset="2"/>
              <a:buChar char="§"/>
              <a:defRPr/>
            </a:pPr>
            <a:r>
              <a:rPr lang="es-US" sz="1000" dirty="0">
                <a:solidFill>
                  <a:prstClr val="black"/>
                </a:solidFill>
              </a:rPr>
              <a:t>Planificación familiar</a:t>
            </a:r>
          </a:p>
          <a:p>
            <a:pPr marL="120650" indent="-120650" defTabSz="1021679">
              <a:spcAft>
                <a:spcPts val="600"/>
              </a:spcAft>
              <a:buFont typeface="Wingdings" panose="05000000000000000000" pitchFamily="2" charset="2"/>
              <a:buChar char="§"/>
              <a:defRPr/>
            </a:pPr>
            <a:r>
              <a:rPr lang="es-US" sz="1000" dirty="0">
                <a:solidFill>
                  <a:prstClr val="black"/>
                </a:solidFill>
              </a:rPr>
              <a:t>Servicios de enfermera partera</a:t>
            </a:r>
          </a:p>
          <a:p>
            <a:pPr marL="120650" indent="-120650" defTabSz="1021679">
              <a:spcAft>
                <a:spcPts val="600"/>
              </a:spcAft>
              <a:buFont typeface="Wingdings" panose="05000000000000000000" pitchFamily="2" charset="2"/>
              <a:buChar char="§"/>
              <a:defRPr/>
            </a:pPr>
            <a:r>
              <a:rPr lang="es-US" sz="1000" dirty="0">
                <a:solidFill>
                  <a:prstClr val="black"/>
                </a:solidFill>
              </a:rPr>
              <a:t>Servicios pediátricos y familiares de enfermeros practicantes certificados</a:t>
            </a:r>
          </a:p>
          <a:p>
            <a:pPr marL="120650" indent="-120650" defTabSz="1021679">
              <a:spcAft>
                <a:spcPts val="600"/>
              </a:spcAft>
              <a:buFont typeface="Wingdings" panose="05000000000000000000" pitchFamily="2" charset="2"/>
              <a:buChar char="§"/>
              <a:defRPr/>
            </a:pPr>
            <a:r>
              <a:rPr lang="es-US" sz="1000" dirty="0">
                <a:solidFill>
                  <a:prstClr val="black"/>
                </a:solidFill>
              </a:rPr>
              <a:t>Servicios de centros de maternidad independientes (cuando el estado los autoriza o reconoce de otro modo)</a:t>
            </a:r>
          </a:p>
          <a:p>
            <a:pPr marL="120650" indent="-120650" defTabSz="1021679">
              <a:spcAft>
                <a:spcPts val="600"/>
              </a:spcAft>
              <a:buFont typeface="Wingdings" panose="05000000000000000000" pitchFamily="2" charset="2"/>
              <a:buChar char="§"/>
              <a:defRPr/>
            </a:pPr>
            <a:r>
              <a:rPr lang="es-US" sz="1000" dirty="0">
                <a:solidFill>
                  <a:prstClr val="black"/>
                </a:solidFill>
              </a:rPr>
              <a:t>Transporte para atención médica</a:t>
            </a:r>
          </a:p>
          <a:p>
            <a:pPr marL="120650" indent="-120650" defTabSz="1021679">
              <a:spcAft>
                <a:spcPts val="600"/>
              </a:spcAft>
              <a:buFont typeface="Wingdings" panose="05000000000000000000" pitchFamily="2" charset="2"/>
              <a:buChar char="§"/>
              <a:defRPr/>
            </a:pPr>
            <a:r>
              <a:rPr lang="es-US" sz="1000" dirty="0">
                <a:solidFill>
                  <a:prstClr val="black"/>
                </a:solidFill>
              </a:rPr>
              <a:t>Orientación a mujeres embarazadas para dejar de fumar</a:t>
            </a:r>
          </a:p>
          <a:p>
            <a:pPr marL="120650" indent="-120650" defTabSz="1021679">
              <a:spcAft>
                <a:spcPts val="600"/>
              </a:spcAft>
              <a:buFont typeface="Wingdings" panose="05000000000000000000" pitchFamily="2" charset="2"/>
              <a:buChar char="§"/>
              <a:defRPr/>
            </a:pPr>
            <a:r>
              <a:rPr lang="es-US" sz="1000" dirty="0">
                <a:solidFill>
                  <a:prstClr val="black"/>
                </a:solidFill>
              </a:rPr>
              <a:t>Vacunas recomendadas por ACIP</a:t>
            </a:r>
          </a:p>
          <a:p>
            <a:pPr defTabSz="1021679">
              <a:spcAft>
                <a:spcPts val="600"/>
              </a:spcAft>
              <a:defRPr/>
            </a:pPr>
            <a:r>
              <a:rPr lang="es-US" sz="1000" dirty="0">
                <a:solidFill>
                  <a:prstClr val="black"/>
                </a:solidFill>
              </a:rPr>
              <a:t>Para más información sobre los beneficios obligatorios, visite </a:t>
            </a:r>
            <a:r>
              <a:rPr lang="es-US" sz="1000" dirty="0">
                <a:solidFill>
                  <a:prstClr val="black"/>
                </a:solidFill>
                <a:hlinkClick r:id="rId3"/>
              </a:rPr>
              <a:t>Medicaid.gov/</a:t>
            </a:r>
            <a:r>
              <a:rPr lang="es-US" sz="1000" dirty="0" err="1">
                <a:solidFill>
                  <a:prstClr val="black"/>
                </a:solidFill>
                <a:hlinkClick r:id="rId3"/>
              </a:rPr>
              <a:t>medicaid</a:t>
            </a:r>
            <a:r>
              <a:rPr lang="es-US" sz="1000" dirty="0">
                <a:solidFill>
                  <a:prstClr val="black"/>
                </a:solidFill>
                <a:hlinkClick r:id="rId3"/>
              </a:rPr>
              <a:t>/</a:t>
            </a:r>
            <a:r>
              <a:rPr lang="es-US" sz="1000" dirty="0" err="1">
                <a:solidFill>
                  <a:prstClr val="black"/>
                </a:solidFill>
                <a:hlinkClick r:id="rId3"/>
              </a:rPr>
              <a:t>benefits</a:t>
            </a:r>
            <a:r>
              <a:rPr lang="es-US" sz="1000" dirty="0">
                <a:solidFill>
                  <a:prstClr val="black"/>
                </a:solidFill>
                <a:hlinkClick r:id="rId3"/>
              </a:rPr>
              <a:t>/</a:t>
            </a:r>
            <a:r>
              <a:rPr lang="es-US" sz="1000" dirty="0" err="1">
                <a:solidFill>
                  <a:prstClr val="black"/>
                </a:solidFill>
                <a:hlinkClick r:id="rId3"/>
              </a:rPr>
              <a:t>mandatory-optional-medicaid-benefits</a:t>
            </a:r>
            <a:r>
              <a:rPr lang="es-US" sz="1000" dirty="0">
                <a:solidFill>
                  <a:prstClr val="black"/>
                </a:solidFill>
                <a:hlinkClick r:id="rId3"/>
              </a:rPr>
              <a:t>/index.html</a:t>
            </a:r>
            <a:r>
              <a:rPr lang="es-US" sz="1000" dirty="0">
                <a:solidFill>
                  <a:prstClr val="black"/>
                </a:solidFill>
              </a:rPr>
              <a:t> and </a:t>
            </a:r>
            <a:r>
              <a:rPr lang="es-US" sz="1000" dirty="0" err="1">
                <a:hlinkClick r:id="rId4"/>
              </a:rPr>
              <a:t>eCFR</a:t>
            </a:r>
            <a:r>
              <a:rPr lang="es-US" sz="1000" dirty="0">
                <a:hlinkClick r:id="rId4"/>
              </a:rPr>
              <a:t> :: 42 CFR 440.325 -- </a:t>
            </a:r>
            <a:r>
              <a:rPr lang="es-US" sz="1000" dirty="0" err="1">
                <a:hlinkClick r:id="rId4"/>
              </a:rPr>
              <a:t>State</a:t>
            </a:r>
            <a:r>
              <a:rPr lang="es-US" sz="1000" dirty="0">
                <a:hlinkClick r:id="rId4"/>
              </a:rPr>
              <a:t> plan </a:t>
            </a:r>
            <a:r>
              <a:rPr lang="es-US" sz="1000" dirty="0" err="1">
                <a:hlinkClick r:id="rId4"/>
              </a:rPr>
              <a:t>requirements</a:t>
            </a:r>
            <a:r>
              <a:rPr lang="es-US" sz="1000" dirty="0">
                <a:hlinkClick r:id="rId4"/>
              </a:rPr>
              <a:t>: </a:t>
            </a:r>
            <a:r>
              <a:rPr lang="es-US" sz="1000" dirty="0" err="1">
                <a:hlinkClick r:id="rId4"/>
              </a:rPr>
              <a:t>Coverage</a:t>
            </a:r>
            <a:r>
              <a:rPr lang="es-US" sz="1000" dirty="0">
                <a:hlinkClick r:id="rId4"/>
              </a:rPr>
              <a:t> and </a:t>
            </a:r>
            <a:r>
              <a:rPr lang="es-US" sz="1000" dirty="0" err="1">
                <a:hlinkClick r:id="rId4"/>
              </a:rPr>
              <a:t>benefits</a:t>
            </a:r>
            <a:r>
              <a:rPr lang="es-US" sz="1000" dirty="0"/>
              <a:t>.</a:t>
            </a:r>
          </a:p>
        </p:txBody>
      </p:sp>
    </p:spTree>
    <p:extLst>
      <p:ext uri="{BB962C8B-B14F-4D97-AF65-F5344CB8AC3E}">
        <p14:creationId xmlns:p14="http://schemas.microsoft.com/office/powerpoint/2010/main" val="9410779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197708" y="3798220"/>
            <a:ext cx="6485667" cy="5629985"/>
          </a:xfrm>
        </p:spPr>
        <p:txBody>
          <a:bodyPr>
            <a:normAutofit fontScale="92500" lnSpcReduction="10000"/>
          </a:bodyPr>
          <a:lstStyle/>
          <a:p>
            <a:pPr marL="0" marR="0" lvl="0" indent="0" algn="l" defTabSz="1021679" rtl="0" eaLnBrk="1" fontAlgn="auto" latinLnBrk="0" hangingPunct="1">
              <a:lnSpc>
                <a:spcPct val="100000"/>
              </a:lnSpc>
              <a:spcBef>
                <a:spcPts val="0"/>
              </a:spcBef>
              <a:spcAft>
                <a:spcPts val="600"/>
              </a:spcAft>
              <a:buClrTx/>
              <a:buSzTx/>
              <a:buFontTx/>
              <a:buNone/>
              <a:tabLst/>
              <a:defRPr/>
            </a:pPr>
            <a:r>
              <a:rPr lang="es-US" sz="1100" b="1" dirty="0">
                <a:solidFill>
                  <a:prstClr val="black"/>
                </a:solidFill>
                <a:cs typeface="Arial" panose="020B0604020202020204" pitchFamily="34" charset="0"/>
              </a:rPr>
              <a:t>Esta diapositiva tiene animación</a:t>
            </a:r>
          </a:p>
          <a:p>
            <a:pPr defTabSz="1021679">
              <a:spcAft>
                <a:spcPts val="600"/>
              </a:spcAft>
              <a:defRPr/>
            </a:pPr>
            <a:r>
              <a:rPr lang="es-US" sz="1100" b="1" dirty="0">
                <a:solidFill>
                  <a:prstClr val="black"/>
                </a:solidFill>
                <a:cs typeface="Arial" panose="020B0604020202020204" pitchFamily="34" charset="0"/>
              </a:rPr>
              <a:t>Notas del presentador</a:t>
            </a:r>
          </a:p>
          <a:p>
            <a:pPr defTabSz="1021679">
              <a:spcAft>
                <a:spcPts val="600"/>
              </a:spcAft>
              <a:defRPr/>
            </a:pPr>
            <a:r>
              <a:rPr lang="es-US" sz="1100" dirty="0">
                <a:solidFill>
                  <a:prstClr val="black"/>
                </a:solidFill>
              </a:rPr>
              <a:t>Los beneficios opcionales de Medicaid pueden incluir:</a:t>
            </a:r>
          </a:p>
          <a:p>
            <a:pPr marL="117475" indent="-117475" defTabSz="1021679">
              <a:spcAft>
                <a:spcPts val="600"/>
              </a:spcAft>
              <a:buFont typeface="Wingdings" panose="05000000000000000000" pitchFamily="2" charset="2"/>
              <a:buChar char="§"/>
              <a:defRPr/>
            </a:pPr>
            <a:r>
              <a:rPr lang="es-US" sz="1100" dirty="0">
                <a:solidFill>
                  <a:prstClr val="black"/>
                </a:solidFill>
              </a:rPr>
              <a:t>Medicamentos recetados</a:t>
            </a:r>
          </a:p>
          <a:p>
            <a:pPr marL="117475" indent="-117475" defTabSz="1021679">
              <a:spcAft>
                <a:spcPts val="600"/>
              </a:spcAft>
              <a:buFont typeface="Wingdings" panose="05000000000000000000" pitchFamily="2" charset="2"/>
              <a:buChar char="§"/>
              <a:defRPr/>
            </a:pPr>
            <a:r>
              <a:rPr lang="es-US" sz="1100" dirty="0">
                <a:solidFill>
                  <a:prstClr val="black"/>
                </a:solidFill>
              </a:rPr>
              <a:t>Servicios clínicos</a:t>
            </a:r>
          </a:p>
          <a:p>
            <a:pPr marL="117475" indent="-117475" defTabSz="1021679">
              <a:spcAft>
                <a:spcPts val="600"/>
              </a:spcAft>
              <a:buFont typeface="Wingdings" panose="05000000000000000000" pitchFamily="2" charset="2"/>
              <a:buChar char="§"/>
              <a:defRPr/>
            </a:pPr>
            <a:r>
              <a:rPr lang="es-US" sz="1100" dirty="0">
                <a:solidFill>
                  <a:prstClr val="black"/>
                </a:solidFill>
              </a:rPr>
              <a:t>Fisioterapia</a:t>
            </a:r>
          </a:p>
          <a:p>
            <a:pPr marL="117475" indent="-117475" defTabSz="1021679">
              <a:spcAft>
                <a:spcPts val="600"/>
              </a:spcAft>
              <a:buFont typeface="Wingdings" panose="05000000000000000000" pitchFamily="2" charset="2"/>
              <a:buChar char="§"/>
              <a:defRPr/>
            </a:pPr>
            <a:r>
              <a:rPr lang="es-US" sz="1100" dirty="0">
                <a:solidFill>
                  <a:prstClr val="black"/>
                </a:solidFill>
              </a:rPr>
              <a:t>Terapia ocupacional</a:t>
            </a:r>
          </a:p>
          <a:p>
            <a:pPr marL="117475" indent="-117475" defTabSz="1021679">
              <a:spcAft>
                <a:spcPts val="600"/>
              </a:spcAft>
              <a:buFont typeface="Wingdings" panose="05000000000000000000" pitchFamily="2" charset="2"/>
              <a:buChar char="§"/>
              <a:defRPr/>
            </a:pPr>
            <a:r>
              <a:rPr lang="es-US" sz="1100" dirty="0">
                <a:solidFill>
                  <a:prstClr val="black"/>
                </a:solidFill>
              </a:rPr>
              <a:t>Tratamiento de trastornos del habla, la audición y el lenguaje</a:t>
            </a:r>
          </a:p>
          <a:p>
            <a:pPr marL="117475" indent="-117475" defTabSz="1021679">
              <a:spcAft>
                <a:spcPts val="600"/>
              </a:spcAft>
              <a:buFont typeface="Wingdings" panose="05000000000000000000" pitchFamily="2" charset="2"/>
              <a:buChar char="§"/>
              <a:defRPr/>
            </a:pPr>
            <a:r>
              <a:rPr lang="es-US" sz="1100" dirty="0">
                <a:solidFill>
                  <a:prstClr val="black"/>
                </a:solidFill>
              </a:rPr>
              <a:t>Servicios de cuidados respiratorios</a:t>
            </a:r>
          </a:p>
          <a:p>
            <a:pPr marL="117475" indent="-117475" defTabSz="1021679">
              <a:spcAft>
                <a:spcPts val="600"/>
              </a:spcAft>
              <a:buFont typeface="Wingdings" panose="05000000000000000000" pitchFamily="2" charset="2"/>
              <a:buChar char="§"/>
              <a:defRPr/>
            </a:pPr>
            <a:r>
              <a:rPr lang="es-US" sz="1100" dirty="0">
                <a:solidFill>
                  <a:prstClr val="black"/>
                </a:solidFill>
              </a:rPr>
              <a:t>Otros servicios de diagnóstico, detección, preventivos y de rehabilitación</a:t>
            </a:r>
          </a:p>
          <a:p>
            <a:pPr marL="117475" indent="-117475" defTabSz="1021679">
              <a:spcAft>
                <a:spcPts val="600"/>
              </a:spcAft>
              <a:buFont typeface="Wingdings" panose="05000000000000000000" pitchFamily="2" charset="2"/>
              <a:buChar char="§"/>
              <a:defRPr/>
            </a:pPr>
            <a:r>
              <a:rPr lang="es-US" sz="1100" dirty="0">
                <a:solidFill>
                  <a:prstClr val="black"/>
                </a:solidFill>
              </a:rPr>
              <a:t>Cuidado de </a:t>
            </a:r>
            <a:r>
              <a:rPr lang="es-US" sz="1100" dirty="0" err="1">
                <a:solidFill>
                  <a:prstClr val="black"/>
                </a:solidFill>
              </a:rPr>
              <a:t>podiatría</a:t>
            </a:r>
            <a:endParaRPr lang="es-US" sz="1100" dirty="0">
              <a:solidFill>
                <a:prstClr val="black"/>
              </a:solidFill>
            </a:endParaRPr>
          </a:p>
          <a:p>
            <a:pPr marL="117475" indent="-117475" defTabSz="1021679">
              <a:spcAft>
                <a:spcPts val="600"/>
              </a:spcAft>
              <a:buFont typeface="Wingdings" panose="05000000000000000000" pitchFamily="2" charset="2"/>
              <a:buChar char="§"/>
              <a:defRPr/>
            </a:pPr>
            <a:r>
              <a:rPr lang="es-US" sz="1100" dirty="0">
                <a:solidFill>
                  <a:prstClr val="black"/>
                </a:solidFill>
              </a:rPr>
              <a:t>Cuidado de la vista</a:t>
            </a:r>
          </a:p>
          <a:p>
            <a:pPr marL="117475" indent="-117475" defTabSz="1021679">
              <a:spcAft>
                <a:spcPts val="600"/>
              </a:spcAft>
              <a:buFont typeface="Wingdings" panose="05000000000000000000" pitchFamily="2" charset="2"/>
              <a:buChar char="§"/>
              <a:defRPr/>
            </a:pPr>
            <a:r>
              <a:rPr lang="es-US" sz="1100" dirty="0">
                <a:solidFill>
                  <a:prstClr val="black"/>
                </a:solidFill>
              </a:rPr>
              <a:t>Cuidado dental</a:t>
            </a:r>
          </a:p>
          <a:p>
            <a:pPr marL="117475" indent="-117475" defTabSz="1021679">
              <a:spcAft>
                <a:spcPts val="600"/>
              </a:spcAft>
              <a:buFont typeface="Wingdings" panose="05000000000000000000" pitchFamily="2" charset="2"/>
              <a:buChar char="§"/>
              <a:defRPr/>
            </a:pPr>
            <a:r>
              <a:rPr lang="es-US" sz="1100" dirty="0">
                <a:solidFill>
                  <a:prstClr val="black"/>
                </a:solidFill>
              </a:rPr>
              <a:t>Dentaduras postizas</a:t>
            </a:r>
          </a:p>
          <a:p>
            <a:pPr marL="117475" indent="-117475" defTabSz="1021679">
              <a:spcAft>
                <a:spcPts val="600"/>
              </a:spcAft>
              <a:buFont typeface="Wingdings" panose="05000000000000000000" pitchFamily="2" charset="2"/>
              <a:buChar char="§"/>
              <a:defRPr/>
            </a:pPr>
            <a:r>
              <a:rPr lang="es-US" sz="1100" dirty="0">
                <a:solidFill>
                  <a:prstClr val="black"/>
                </a:solidFill>
              </a:rPr>
              <a:t>Prótesis</a:t>
            </a:r>
          </a:p>
          <a:p>
            <a:pPr marL="117475" indent="-117475" defTabSz="1021679">
              <a:spcAft>
                <a:spcPts val="600"/>
              </a:spcAft>
              <a:buFont typeface="Wingdings" panose="05000000000000000000" pitchFamily="2" charset="2"/>
              <a:buChar char="§"/>
              <a:defRPr/>
            </a:pPr>
            <a:r>
              <a:rPr lang="es-US" sz="1100" dirty="0">
                <a:solidFill>
                  <a:prstClr val="black"/>
                </a:solidFill>
              </a:rPr>
              <a:t>Anteojos</a:t>
            </a:r>
          </a:p>
          <a:p>
            <a:pPr marL="117475" indent="-117475" defTabSz="1021679">
              <a:spcAft>
                <a:spcPts val="600"/>
              </a:spcAft>
              <a:buFont typeface="Wingdings" panose="05000000000000000000" pitchFamily="2" charset="2"/>
              <a:buChar char="§"/>
              <a:defRPr/>
            </a:pPr>
            <a:r>
              <a:rPr lang="es-US" sz="1100" dirty="0">
                <a:solidFill>
                  <a:prstClr val="black"/>
                </a:solidFill>
              </a:rPr>
              <a:t>Cuidado quiropráctico</a:t>
            </a:r>
          </a:p>
          <a:p>
            <a:pPr marL="117475" indent="-117475" defTabSz="1021679">
              <a:spcAft>
                <a:spcPts val="600"/>
              </a:spcAft>
              <a:buFont typeface="Wingdings" panose="05000000000000000000" pitchFamily="2" charset="2"/>
              <a:buChar char="§"/>
              <a:defRPr/>
            </a:pPr>
            <a:r>
              <a:rPr lang="es-US" sz="1100" dirty="0">
                <a:solidFill>
                  <a:prstClr val="black"/>
                </a:solidFill>
              </a:rPr>
              <a:t>Otros servicios especializados</a:t>
            </a:r>
          </a:p>
          <a:p>
            <a:pPr marL="117475" indent="-117475" defTabSz="1021679">
              <a:spcAft>
                <a:spcPts val="600"/>
              </a:spcAft>
              <a:buFont typeface="Wingdings" panose="05000000000000000000" pitchFamily="2" charset="2"/>
              <a:buChar char="§"/>
              <a:defRPr/>
            </a:pPr>
            <a:r>
              <a:rPr lang="es-US" sz="1100" dirty="0">
                <a:solidFill>
                  <a:prstClr val="black"/>
                </a:solidFill>
              </a:rPr>
              <a:t>Servicio privado de enfermería</a:t>
            </a:r>
          </a:p>
          <a:p>
            <a:pPr marL="117475" indent="-117475" defTabSz="1021679">
              <a:spcAft>
                <a:spcPts val="600"/>
              </a:spcAft>
              <a:buFont typeface="Wingdings" panose="05000000000000000000" pitchFamily="2" charset="2"/>
              <a:buChar char="§"/>
              <a:defRPr/>
            </a:pPr>
            <a:r>
              <a:rPr lang="es-US" sz="1100" dirty="0">
                <a:solidFill>
                  <a:prstClr val="black"/>
                </a:solidFill>
              </a:rPr>
              <a:t>Cuidado personal</a:t>
            </a:r>
          </a:p>
          <a:p>
            <a:pPr marL="117475" indent="-117475" defTabSz="1021679">
              <a:spcAft>
                <a:spcPts val="600"/>
              </a:spcAft>
              <a:buFont typeface="Wingdings" panose="05000000000000000000" pitchFamily="2" charset="2"/>
              <a:buChar char="§"/>
              <a:defRPr/>
            </a:pPr>
            <a:r>
              <a:rPr lang="es-US" sz="1100" dirty="0">
                <a:solidFill>
                  <a:prstClr val="black"/>
                </a:solidFill>
              </a:rPr>
              <a:t>Cuidados paliativos</a:t>
            </a:r>
          </a:p>
          <a:p>
            <a:pPr marL="117475" indent="-117475" defTabSz="1021679">
              <a:spcAft>
                <a:spcPts val="600"/>
              </a:spcAft>
              <a:buFont typeface="Wingdings" panose="05000000000000000000" pitchFamily="2" charset="2"/>
              <a:buChar char="§"/>
              <a:defRPr/>
            </a:pPr>
            <a:r>
              <a:rPr lang="es-US" sz="1100" dirty="0">
                <a:solidFill>
                  <a:prstClr val="black"/>
                </a:solidFill>
              </a:rPr>
              <a:t>Administración de casos</a:t>
            </a:r>
          </a:p>
          <a:p>
            <a:pPr marL="251873" indent="-251873" defTabSz="1021679">
              <a:spcAft>
                <a:spcPts val="600"/>
              </a:spcAft>
              <a:defRPr/>
            </a:pPr>
            <a:r>
              <a:rPr lang="es-US" sz="1100" dirty="0">
                <a:solidFill>
                  <a:prstClr val="black"/>
                </a:solidFill>
              </a:rPr>
              <a:t>(Continúa en la siguiente diapositiva)</a:t>
            </a:r>
          </a:p>
          <a:p>
            <a:pPr defTabSz="1021679">
              <a:spcAft>
                <a:spcPts val="600"/>
              </a:spcAft>
              <a:defRPr/>
            </a:pPr>
            <a:r>
              <a:rPr lang="es-US" sz="1100" dirty="0">
                <a:solidFill>
                  <a:prstClr val="black"/>
                </a:solidFill>
              </a:rPr>
              <a:t>Para más información sobre los beneficios opcionales, visite </a:t>
            </a:r>
            <a:r>
              <a:rPr lang="es-US" sz="1100" dirty="0">
                <a:solidFill>
                  <a:prstClr val="black"/>
                </a:solidFill>
                <a:hlinkClick r:id="rId3"/>
              </a:rPr>
              <a:t>Medicaid.gov/</a:t>
            </a:r>
            <a:r>
              <a:rPr lang="es-US" sz="1100" dirty="0" err="1">
                <a:solidFill>
                  <a:prstClr val="black"/>
                </a:solidFill>
                <a:hlinkClick r:id="rId3"/>
              </a:rPr>
              <a:t>medicaid</a:t>
            </a:r>
            <a:r>
              <a:rPr lang="es-US" sz="1100" dirty="0">
                <a:solidFill>
                  <a:prstClr val="black"/>
                </a:solidFill>
                <a:hlinkClick r:id="rId3"/>
              </a:rPr>
              <a:t>/</a:t>
            </a:r>
            <a:r>
              <a:rPr lang="es-US" sz="1100" dirty="0" err="1">
                <a:solidFill>
                  <a:prstClr val="black"/>
                </a:solidFill>
                <a:hlinkClick r:id="rId3"/>
              </a:rPr>
              <a:t>benefits</a:t>
            </a:r>
            <a:r>
              <a:rPr lang="es-US" sz="1100" dirty="0">
                <a:solidFill>
                  <a:prstClr val="black"/>
                </a:solidFill>
                <a:hlinkClick r:id="rId3"/>
              </a:rPr>
              <a:t>/</a:t>
            </a:r>
            <a:r>
              <a:rPr lang="es-US" sz="1100" dirty="0" err="1">
                <a:solidFill>
                  <a:prstClr val="black"/>
                </a:solidFill>
                <a:hlinkClick r:id="rId3"/>
              </a:rPr>
              <a:t>mandatory-optional-medicaid-benefits</a:t>
            </a:r>
            <a:r>
              <a:rPr lang="es-US" sz="1100" dirty="0">
                <a:solidFill>
                  <a:prstClr val="black"/>
                </a:solidFill>
                <a:hlinkClick r:id="rId3"/>
              </a:rPr>
              <a:t>/index.html</a:t>
            </a:r>
            <a:r>
              <a:rPr lang="es-US" sz="1100" dirty="0">
                <a:solidFill>
                  <a:prstClr val="black"/>
                </a:solidFill>
              </a:rPr>
              <a:t>.</a:t>
            </a:r>
          </a:p>
          <a:p>
            <a:pPr defTabSz="1021679">
              <a:spcAft>
                <a:spcPts val="600"/>
              </a:spcAft>
              <a:defRPr/>
            </a:pPr>
            <a:r>
              <a:rPr lang="es-US" sz="1100" dirty="0"/>
              <a:t>Cita: </a:t>
            </a:r>
            <a:r>
              <a:rPr lang="es-US" sz="1100" dirty="0" err="1">
                <a:hlinkClick r:id="rId4"/>
              </a:rPr>
              <a:t>eCFR</a:t>
            </a:r>
            <a:r>
              <a:rPr lang="es-US" sz="1100" dirty="0">
                <a:hlinkClick r:id="rId4"/>
              </a:rPr>
              <a:t> :: 42 CFR 440.225 -- </a:t>
            </a:r>
            <a:r>
              <a:rPr lang="es-US" sz="1100" dirty="0" err="1">
                <a:hlinkClick r:id="rId4"/>
              </a:rPr>
              <a:t>Optional</a:t>
            </a:r>
            <a:r>
              <a:rPr lang="es-US" sz="1100" dirty="0">
                <a:hlinkClick r:id="rId4"/>
              </a:rPr>
              <a:t> </a:t>
            </a:r>
            <a:r>
              <a:rPr lang="es-US" sz="1100" dirty="0" err="1">
                <a:hlinkClick r:id="rId4"/>
              </a:rPr>
              <a:t>services</a:t>
            </a:r>
            <a:r>
              <a:rPr lang="es-US" sz="1100" dirty="0">
                <a:hlinkClick r:id="rId4"/>
              </a:rPr>
              <a:t>.</a:t>
            </a:r>
          </a:p>
        </p:txBody>
      </p:sp>
    </p:spTree>
    <p:extLst>
      <p:ext uri="{BB962C8B-B14F-4D97-AF65-F5344CB8AC3E}">
        <p14:creationId xmlns:p14="http://schemas.microsoft.com/office/powerpoint/2010/main" val="1119103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631824" y="3936492"/>
            <a:ext cx="6051550" cy="5282120"/>
          </a:xfrm>
        </p:spPr>
        <p:txBody>
          <a:bodyPr/>
          <a:lstStyle/>
          <a:p>
            <a:pPr marL="0" marR="0" lvl="0" indent="0" algn="l" defTabSz="1021679" rtl="0" eaLnBrk="1" fontAlgn="auto" latinLnBrk="0" hangingPunct="1">
              <a:lnSpc>
                <a:spcPct val="100000"/>
              </a:lnSpc>
              <a:spcBef>
                <a:spcPts val="0"/>
              </a:spcBef>
              <a:spcAft>
                <a:spcPts val="600"/>
              </a:spcAft>
              <a:buClrTx/>
              <a:buSzTx/>
              <a:buFontTx/>
              <a:buNone/>
              <a:tabLst/>
              <a:defRPr/>
            </a:pPr>
            <a:r>
              <a:rPr lang="es-US" b="1">
                <a:solidFill>
                  <a:prstClr val="black"/>
                </a:solidFill>
                <a:cs typeface="Arial" panose="020B0604020202020204" pitchFamily="34" charset="0"/>
              </a:rPr>
              <a:t>Esta diapositiva tiene animación</a:t>
            </a:r>
          </a:p>
          <a:p>
            <a:pPr defTabSz="1021679">
              <a:spcAft>
                <a:spcPts val="600"/>
              </a:spcAft>
              <a:defRPr/>
            </a:pPr>
            <a:r>
              <a:rPr lang="es-US" b="1">
                <a:solidFill>
                  <a:prstClr val="black"/>
                </a:solidFill>
                <a:cs typeface="Arial" panose="020B0604020202020204" pitchFamily="34" charset="0"/>
              </a:rPr>
              <a:t>Notas del presentador</a:t>
            </a:r>
          </a:p>
          <a:p>
            <a:pPr defTabSz="1021679">
              <a:spcAft>
                <a:spcPts val="600"/>
              </a:spcAft>
              <a:defRPr/>
            </a:pPr>
            <a:r>
              <a:rPr lang="es-US">
                <a:solidFill>
                  <a:prstClr val="black"/>
                </a:solidFill>
              </a:rPr>
              <a:t>Los beneficios opcionales de Medicaid también pueden incluir:</a:t>
            </a:r>
          </a:p>
          <a:p>
            <a:pPr marL="117475" indent="-117475" defTabSz="1021679">
              <a:spcAft>
                <a:spcPts val="600"/>
              </a:spcAft>
              <a:buFont typeface="Wingdings" panose="05000000000000000000" pitchFamily="2" charset="2"/>
              <a:buChar char="§"/>
              <a:defRPr/>
            </a:pPr>
            <a:r>
              <a:rPr lang="es-US">
                <a:solidFill>
                  <a:prstClr val="black"/>
                </a:solidFill>
              </a:rPr>
              <a:t>Atención en una institución para enfermedades mentales (para personas de 65 años o más)</a:t>
            </a:r>
          </a:p>
          <a:p>
            <a:pPr marL="117475" indent="-117475" defTabSz="1021679">
              <a:spcAft>
                <a:spcPts val="600"/>
              </a:spcAft>
              <a:buFont typeface="Wingdings" panose="05000000000000000000" pitchFamily="2" charset="2"/>
              <a:buChar char="§"/>
              <a:defRPr/>
            </a:pPr>
            <a:r>
              <a:rPr lang="es-US">
                <a:solidFill>
                  <a:prstClr val="black"/>
                </a:solidFill>
              </a:rPr>
              <a:t>Tratamiento en un centro de atención intermedia (para personas con discapacidad intelectual)</a:t>
            </a:r>
          </a:p>
          <a:p>
            <a:pPr marL="117475" indent="-117475" defTabSz="1021679">
              <a:spcAft>
                <a:spcPts val="600"/>
              </a:spcAft>
              <a:buFont typeface="Wingdings" panose="05000000000000000000" pitchFamily="2" charset="2"/>
              <a:buChar char="§"/>
              <a:defRPr/>
            </a:pPr>
            <a:r>
              <a:rPr lang="es-US"/>
              <a:t>Servicios a domicilio y comunitarios, Sección 1915(i) de la Ley del Seguro Social</a:t>
            </a:r>
          </a:p>
          <a:p>
            <a:pPr marL="117475" indent="-117475" defTabSz="1021679">
              <a:spcAft>
                <a:spcPts val="600"/>
              </a:spcAft>
              <a:buFont typeface="Wingdings" panose="05000000000000000000" pitchFamily="2" charset="2"/>
              <a:buChar char="§"/>
              <a:defRPr/>
            </a:pPr>
            <a:r>
              <a:rPr lang="es-US"/>
              <a:t>Servicios de asistencia personal autodirigidos, Sección 1915(j) de la Ley del Seguro Social</a:t>
            </a:r>
          </a:p>
          <a:p>
            <a:pPr marL="117475" indent="-117475" defTabSz="1021679">
              <a:spcAft>
                <a:spcPts val="600"/>
              </a:spcAft>
              <a:buFont typeface="Wingdings" panose="05000000000000000000" pitchFamily="2" charset="2"/>
              <a:buChar char="§"/>
              <a:defRPr/>
            </a:pPr>
            <a:r>
              <a:rPr lang="es-US"/>
              <a:t>Opciones Community First Choice, Sección 1915(k) de la Ley del Seguro Social</a:t>
            </a:r>
          </a:p>
          <a:p>
            <a:pPr marL="117475" indent="-117475" defTabSz="1021679">
              <a:spcAft>
                <a:spcPts val="600"/>
              </a:spcAft>
              <a:buFont typeface="Wingdings" panose="05000000000000000000" pitchFamily="2" charset="2"/>
              <a:buChar char="§"/>
              <a:defRPr/>
            </a:pPr>
            <a:r>
              <a:rPr lang="es-US">
                <a:solidFill>
                  <a:prstClr val="black"/>
                </a:solidFill>
              </a:rPr>
              <a:t>Cuidado relacionado con Tuberculosis (TB)</a:t>
            </a:r>
          </a:p>
          <a:p>
            <a:pPr marL="117475" indent="-117475" defTabSz="1021679">
              <a:spcAft>
                <a:spcPts val="600"/>
              </a:spcAft>
              <a:buFont typeface="Wingdings" panose="05000000000000000000" pitchFamily="2" charset="2"/>
              <a:buChar char="§"/>
              <a:defRPr/>
            </a:pPr>
            <a:r>
              <a:rPr lang="es-US">
                <a:solidFill>
                  <a:prstClr val="black"/>
                </a:solidFill>
              </a:rPr>
              <a:t>Atención psiquiátrica para pacientes hospitalizados (para personas menores de 21 años)</a:t>
            </a:r>
          </a:p>
          <a:p>
            <a:pPr marL="117475" indent="-117475" defTabSz="1021679">
              <a:spcAft>
                <a:spcPts val="600"/>
              </a:spcAft>
              <a:buFont typeface="Wingdings" panose="05000000000000000000" pitchFamily="2" charset="2"/>
              <a:buChar char="§"/>
              <a:defRPr/>
            </a:pPr>
            <a:r>
              <a:rPr lang="es-US">
                <a:solidFill>
                  <a:prstClr val="black"/>
                </a:solidFill>
              </a:rPr>
              <a:t>Hogares de salud para personas con enfermedades crónicas, Secciones 1945 y 1945A para niños con enfermedades médicamente complejas</a:t>
            </a:r>
          </a:p>
          <a:p>
            <a:pPr marL="117475" indent="-117475" defTabSz="1021679">
              <a:spcAft>
                <a:spcPts val="600"/>
              </a:spcAft>
              <a:buFont typeface="Wingdings" panose="05000000000000000000" pitchFamily="2" charset="2"/>
              <a:buChar char="§"/>
              <a:defRPr/>
            </a:pPr>
            <a:r>
              <a:rPr lang="es-US">
                <a:solidFill>
                  <a:prstClr val="black"/>
                </a:solidFill>
              </a:rPr>
              <a:t>Gestión de casos de atención primaria</a:t>
            </a:r>
          </a:p>
          <a:p>
            <a:pPr marL="117475" indent="-117475" defTabSz="1021679">
              <a:spcAft>
                <a:spcPts val="600"/>
              </a:spcAft>
              <a:buFont typeface="Wingdings" panose="05000000000000000000" pitchFamily="2" charset="2"/>
              <a:buChar char="§"/>
              <a:defRPr/>
            </a:pPr>
            <a:r>
              <a:rPr lang="es-US">
                <a:solidFill>
                  <a:prstClr val="black"/>
                </a:solidFill>
              </a:rPr>
              <a:t>Servicios móviles de intervención en crisis</a:t>
            </a:r>
            <a:r>
              <a:rPr lang="es-US"/>
              <a:t>, </a:t>
            </a:r>
            <a:r>
              <a:rPr lang="es-US" sz="1200"/>
              <a:t>Sección 1947</a:t>
            </a:r>
            <a:r>
              <a:rPr lang="es-US">
                <a:solidFill>
                  <a:prstClr val="black"/>
                </a:solidFill>
              </a:rPr>
              <a:t> </a:t>
            </a:r>
          </a:p>
          <a:p>
            <a:pPr marL="117475" indent="-117475" defTabSz="1021679">
              <a:spcAft>
                <a:spcPts val="600"/>
              </a:spcAft>
              <a:buFont typeface="Wingdings" panose="05000000000000000000" pitchFamily="2" charset="2"/>
              <a:buChar char="§"/>
              <a:defRPr/>
            </a:pPr>
            <a:r>
              <a:rPr lang="es-US">
                <a:solidFill>
                  <a:prstClr val="black"/>
                </a:solidFill>
              </a:rPr>
              <a:t>Otros servicios que apruebe el Secretario de HHS</a:t>
            </a:r>
          </a:p>
          <a:p>
            <a:pPr defTabSz="1021679">
              <a:spcAft>
                <a:spcPts val="600"/>
              </a:spcAft>
              <a:defRPr/>
            </a:pPr>
            <a:r>
              <a:rPr lang="es-US">
                <a:solidFill>
                  <a:prstClr val="black"/>
                </a:solidFill>
              </a:rPr>
              <a:t>Para más información sobre los beneficios opcionales, visite </a:t>
            </a:r>
            <a:r>
              <a:rPr lang="es-US">
                <a:solidFill>
                  <a:prstClr val="black"/>
                </a:solidFill>
                <a:hlinkClick r:id="rId3"/>
              </a:rPr>
              <a:t>Medicaid.gov/medicaid/benefits/mandatory-optional-medicaid-benefits/index.html</a:t>
            </a:r>
            <a:r>
              <a:rPr lang="es-US">
                <a:solidFill>
                  <a:prstClr val="black"/>
                </a:solidFill>
              </a:rPr>
              <a:t>.</a:t>
            </a:r>
          </a:p>
          <a:p>
            <a:pPr defTabSz="1021679">
              <a:spcAft>
                <a:spcPts val="600"/>
              </a:spcAft>
              <a:defRPr/>
            </a:pPr>
            <a:r>
              <a:rPr lang="es-US"/>
              <a:t>Cita: </a:t>
            </a:r>
            <a:r>
              <a:rPr lang="es-US">
                <a:hlinkClick r:id="rId4"/>
              </a:rPr>
              <a:t>eCFR :: 42 CFR 440.225 -- Optional services.</a:t>
            </a:r>
          </a:p>
          <a:p>
            <a:pPr defTabSz="1021679">
              <a:spcBef>
                <a:spcPts val="600"/>
              </a:spcBef>
              <a:spcAft>
                <a:spcPts val="600"/>
              </a:spcAft>
              <a:defRPr/>
            </a:pPr>
            <a:endParaRPr lang="en-US" dirty="0">
              <a:solidFill>
                <a:prstClr val="black"/>
              </a:solidFill>
            </a:endParaRPr>
          </a:p>
          <a:p>
            <a:pPr>
              <a:spcBef>
                <a:spcPts val="600"/>
              </a:spcBef>
              <a:spcAft>
                <a:spcPts val="600"/>
              </a:spcAft>
            </a:pPr>
            <a:endParaRPr lang="en-US" dirty="0"/>
          </a:p>
        </p:txBody>
      </p:sp>
    </p:spTree>
    <p:extLst>
      <p:ext uri="{BB962C8B-B14F-4D97-AF65-F5344CB8AC3E}">
        <p14:creationId xmlns:p14="http://schemas.microsoft.com/office/powerpoint/2010/main" val="1762806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135924" y="3786189"/>
            <a:ext cx="7055708" cy="5667912"/>
          </a:xfrm>
        </p:spPr>
        <p:txBody>
          <a:bodyPr>
            <a:noAutofit/>
          </a:bodyPr>
          <a:lstStyle/>
          <a:p>
            <a:pPr defTabSz="1021679">
              <a:spcAft>
                <a:spcPts val="600"/>
              </a:spcAft>
              <a:defRPr/>
            </a:pPr>
            <a:r>
              <a:rPr lang="es-US" sz="1100" b="1" dirty="0">
                <a:solidFill>
                  <a:prstClr val="black"/>
                </a:solidFill>
                <a:cs typeface="Arial" panose="020B0604020202020204" pitchFamily="34" charset="0"/>
              </a:rPr>
              <a:t>Notas del presentador</a:t>
            </a:r>
          </a:p>
          <a:p>
            <a:pPr defTabSz="1021679">
              <a:spcAft>
                <a:spcPts val="600"/>
              </a:spcAft>
              <a:defRPr/>
            </a:pPr>
            <a:r>
              <a:rPr lang="es-US" sz="1100" dirty="0">
                <a:solidFill>
                  <a:prstClr val="black"/>
                </a:solidFill>
              </a:rPr>
              <a:t>Las exenciones permiten que los estados prueben formas nuevas o existentes de brindar y pagar la atención médica en Medicaid y CHIP. Los estados primero solicitan “exenciones” de ciertas leyes federales y luego el gobierno CMS las revisa y aprueba o deniega, según corresponda. Algunos de los beneficios opcionales de Medicaid son posibles gracias a estas exenciones. Los tipos de exenciones incluyen:</a:t>
            </a:r>
          </a:p>
          <a:p>
            <a:pPr marL="117475" lvl="1" indent="-117475" defTabSz="759105">
              <a:spcAft>
                <a:spcPts val="600"/>
              </a:spcAft>
              <a:buFont typeface="Wingdings" panose="05000000000000000000" pitchFamily="2" charset="2"/>
              <a:buChar char="§"/>
            </a:pPr>
            <a:r>
              <a:rPr lang="es-US" sz="1100" dirty="0"/>
              <a:t>Exenciones de Declaración de Emergencia, Sección 1135: Cuando el presidente de los EE. UU. declara una catástrofe grave, una emergencia en virtud de la Ley Stafford o una emergencia en virtud de la Ley Nacional de Emergencias, y el secretario de HHS declara una emergencia de salud pública, se pueden otorgar flexibilidades y autorizaciones adicionales para atender la inscripción y problemas relacionados con el acceso a la atención médica de Medicare/Medicaid. </a:t>
            </a:r>
          </a:p>
          <a:p>
            <a:pPr marL="117475" lvl="1" indent="-117475">
              <a:spcAft>
                <a:spcPts val="600"/>
              </a:spcAft>
              <a:buSzPct val="100000"/>
              <a:buFont typeface="Arial" panose="020B0604020202020204" pitchFamily="34" charset="0"/>
              <a:buChar char="•"/>
            </a:pPr>
            <a:r>
              <a:rPr lang="es-US" sz="1100" dirty="0"/>
              <a:t>Los CMS utilizan una plataforma web para ayudar a estandarizar las solicitudes de exención de la “Sección 1135” y otras consultas relacionadas con las emergencias de salud pública (PHE, por sus siglas en inglés).</a:t>
            </a:r>
          </a:p>
          <a:p>
            <a:pPr marL="117475" lvl="1" indent="-117475">
              <a:spcAft>
                <a:spcPts val="600"/>
              </a:spcAft>
              <a:buSzPct val="100000"/>
              <a:buFont typeface="Arial" panose="020B0604020202020204" pitchFamily="34" charset="0"/>
              <a:buChar char="•"/>
            </a:pPr>
            <a:r>
              <a:rPr lang="es-US" sz="1100" dirty="0"/>
              <a:t>Para más información, visite </a:t>
            </a:r>
            <a:r>
              <a:rPr lang="es-US" sz="1100" dirty="0">
                <a:hlinkClick r:id="rId3"/>
              </a:rPr>
              <a:t>CMS.gov/files/</a:t>
            </a:r>
            <a:r>
              <a:rPr lang="es-US" sz="1100" dirty="0" err="1">
                <a:hlinkClick r:id="rId3"/>
              </a:rPr>
              <a:t>document</a:t>
            </a:r>
            <a:r>
              <a:rPr lang="es-US" sz="1100" dirty="0">
                <a:hlinkClick r:id="rId3"/>
              </a:rPr>
              <a:t>/covid-1135-waiver-application-quick-start-guide.pdf</a:t>
            </a:r>
          </a:p>
          <a:p>
            <a:pPr marL="117475" lvl="1" indent="-117475" defTabSz="1021679">
              <a:spcAft>
                <a:spcPts val="600"/>
              </a:spcAft>
              <a:buFont typeface="Wingdings" panose="05000000000000000000" pitchFamily="2" charset="2"/>
              <a:buChar char="§"/>
              <a:defRPr/>
            </a:pPr>
            <a:r>
              <a:rPr lang="es-US" sz="1100" dirty="0">
                <a:solidFill>
                  <a:prstClr val="black"/>
                </a:solidFill>
              </a:rPr>
              <a:t>Exenciones de Atención Administrada, Sección 1915(b): Los estados pueden solicitar la prestación de servicios por medio de sistemas de prestación de atención administrada.</a:t>
            </a:r>
          </a:p>
          <a:p>
            <a:pPr marL="117475" lvl="1" indent="-117475" defTabSz="1021679">
              <a:spcAft>
                <a:spcPts val="600"/>
              </a:spcAft>
              <a:buFont typeface="Wingdings" panose="05000000000000000000" pitchFamily="2" charset="2"/>
              <a:buChar char="§"/>
              <a:defRPr/>
            </a:pPr>
            <a:r>
              <a:rPr lang="es-US" sz="1100" dirty="0">
                <a:solidFill>
                  <a:prstClr val="black"/>
                </a:solidFill>
              </a:rPr>
              <a:t>Exenciones de servicios basados en el hogar y la comunidad (HCBS), Sección 1915 (c): Los estados pueden solicitar que se les permita prestar servicios de atención a largo plazo en entornos de atención comunitaria y en el hogar en lugar de hacerlo en instituciones. </a:t>
            </a:r>
          </a:p>
          <a:p>
            <a:pPr marL="117475" lvl="1" indent="-117475" defTabSz="1021679">
              <a:spcAft>
                <a:spcPts val="600"/>
              </a:spcAft>
              <a:buFont typeface="Wingdings" panose="05000000000000000000" pitchFamily="2" charset="2"/>
              <a:buChar char="§"/>
              <a:defRPr/>
            </a:pPr>
            <a:r>
              <a:rPr lang="es-US" sz="1100" dirty="0">
                <a:solidFill>
                  <a:prstClr val="black"/>
                </a:solidFill>
              </a:rPr>
              <a:t>Demostraciones, Sección 1115: Los estados pueden solicitar una autorización de demostración para probar métodos nuevos o existentes para proporcionar y pagar cobertura de Medicaid y CHIP. </a:t>
            </a:r>
          </a:p>
          <a:p>
            <a:pPr marL="117475" lvl="1" indent="-117475" defTabSz="1021679">
              <a:spcAft>
                <a:spcPts val="600"/>
              </a:spcAft>
              <a:buFont typeface="Wingdings" panose="05000000000000000000" pitchFamily="2" charset="2"/>
              <a:buChar char="§"/>
              <a:defRPr/>
            </a:pPr>
            <a:r>
              <a:rPr lang="es-US" sz="1100" dirty="0">
                <a:solidFill>
                  <a:prstClr val="black"/>
                </a:solidFill>
              </a:rPr>
              <a:t>Exenciones de innovación estatal, Sección 1332 (también conocidas como exenciones de ayuda y capacitación estatal): Los estados pueden aplicar estrategias innovadoras para ofrecer a sus residentes un seguro médico asequible y de alta calidad. Estas exenciones son para disposiciones relacionadas con cobertura privada y no con Medicaid y CHIP.</a:t>
            </a:r>
          </a:p>
          <a:p>
            <a:pPr marL="0" lvl="1" defTabSz="1021679">
              <a:spcAft>
                <a:spcPts val="600"/>
              </a:spcAft>
              <a:defRPr/>
            </a:pPr>
            <a:r>
              <a:rPr lang="es-US" sz="1100" dirty="0">
                <a:solidFill>
                  <a:prstClr val="black"/>
                </a:solidFill>
              </a:rPr>
              <a:t>Los estados pueden utilizar cualquiera de estas exenciones/demostraciones al mismo tiempo.</a:t>
            </a:r>
          </a:p>
          <a:p>
            <a:pPr marL="0" lvl="1" defTabSz="1021679">
              <a:spcAft>
                <a:spcPts val="600"/>
              </a:spcAft>
              <a:defRPr/>
            </a:pPr>
            <a:r>
              <a:rPr lang="es-US" sz="1100" dirty="0">
                <a:solidFill>
                  <a:prstClr val="black"/>
                </a:solidFill>
              </a:rPr>
              <a:t>Para ver una lista dinámica de exenciones del estado, visite </a:t>
            </a:r>
            <a:r>
              <a:rPr lang="es-US" sz="1100" dirty="0">
                <a:solidFill>
                  <a:prstClr val="black"/>
                </a:solidFill>
                <a:hlinkClick r:id="rId4"/>
              </a:rPr>
              <a:t>Medicaid.gov/</a:t>
            </a:r>
            <a:r>
              <a:rPr lang="es-US" sz="1100" dirty="0" err="1">
                <a:solidFill>
                  <a:prstClr val="black"/>
                </a:solidFill>
                <a:hlinkClick r:id="rId4"/>
              </a:rPr>
              <a:t>medicaid</a:t>
            </a:r>
            <a:r>
              <a:rPr lang="es-US" sz="1100" dirty="0">
                <a:solidFill>
                  <a:prstClr val="black"/>
                </a:solidFill>
                <a:hlinkClick r:id="rId4"/>
              </a:rPr>
              <a:t>/section-1115-demo/</a:t>
            </a:r>
            <a:r>
              <a:rPr lang="es-US" sz="1100" dirty="0" err="1">
                <a:solidFill>
                  <a:prstClr val="black"/>
                </a:solidFill>
                <a:hlinkClick r:id="rId4"/>
              </a:rPr>
              <a:t>demonstration</a:t>
            </a:r>
            <a:r>
              <a:rPr lang="es-US" sz="1100" dirty="0">
                <a:solidFill>
                  <a:prstClr val="black"/>
                </a:solidFill>
                <a:hlinkClick r:id="rId4"/>
              </a:rPr>
              <a:t>-and-</a:t>
            </a:r>
            <a:r>
              <a:rPr lang="es-US" sz="1100" dirty="0" err="1">
                <a:solidFill>
                  <a:prstClr val="black"/>
                </a:solidFill>
                <a:hlinkClick r:id="rId4"/>
              </a:rPr>
              <a:t>waiver</a:t>
            </a:r>
            <a:r>
              <a:rPr lang="es-US" sz="1100" dirty="0">
                <a:solidFill>
                  <a:prstClr val="black"/>
                </a:solidFill>
                <a:hlinkClick r:id="rId4"/>
              </a:rPr>
              <a:t>-</a:t>
            </a:r>
            <a:r>
              <a:rPr lang="es-US" sz="1100" dirty="0" err="1">
                <a:solidFill>
                  <a:prstClr val="black"/>
                </a:solidFill>
                <a:hlinkClick r:id="rId4"/>
              </a:rPr>
              <a:t>list</a:t>
            </a:r>
            <a:r>
              <a:rPr lang="es-US" sz="1100" dirty="0">
                <a:solidFill>
                  <a:prstClr val="black"/>
                </a:solidFill>
                <a:hlinkClick r:id="rId4"/>
              </a:rPr>
              <a:t>/index.html</a:t>
            </a:r>
          </a:p>
          <a:p>
            <a:pPr marL="0" lvl="1" defTabSz="1021679">
              <a:spcAft>
                <a:spcPts val="600"/>
              </a:spcAft>
              <a:defRPr/>
            </a:pPr>
            <a:r>
              <a:rPr lang="es-US" sz="1100" dirty="0">
                <a:solidFill>
                  <a:prstClr val="black"/>
                </a:solidFill>
              </a:rPr>
              <a:t>Cita: </a:t>
            </a:r>
            <a:r>
              <a:rPr lang="es-US" sz="1100" dirty="0">
                <a:solidFill>
                  <a:prstClr val="black"/>
                </a:solidFill>
                <a:hlinkClick r:id="rId5"/>
              </a:rPr>
              <a:t>eCFR.gov/</a:t>
            </a:r>
            <a:r>
              <a:rPr lang="es-US" sz="1100" dirty="0" err="1">
                <a:solidFill>
                  <a:prstClr val="black"/>
                </a:solidFill>
                <a:hlinkClick r:id="rId5"/>
              </a:rPr>
              <a:t>current</a:t>
            </a:r>
            <a:r>
              <a:rPr lang="es-US" sz="1100" dirty="0">
                <a:solidFill>
                  <a:prstClr val="black"/>
                </a:solidFill>
                <a:hlinkClick r:id="rId5"/>
              </a:rPr>
              <a:t>/title-42/</a:t>
            </a:r>
            <a:r>
              <a:rPr lang="es-US" sz="1100" dirty="0" err="1">
                <a:solidFill>
                  <a:prstClr val="black"/>
                </a:solidFill>
                <a:hlinkClick r:id="rId5"/>
              </a:rPr>
              <a:t>chapter</a:t>
            </a:r>
            <a:r>
              <a:rPr lang="es-US" sz="1100" dirty="0">
                <a:solidFill>
                  <a:prstClr val="black"/>
                </a:solidFill>
                <a:hlinkClick r:id="rId5"/>
              </a:rPr>
              <a:t>-IV/</a:t>
            </a:r>
            <a:r>
              <a:rPr lang="es-US" sz="1100" dirty="0" err="1">
                <a:solidFill>
                  <a:prstClr val="black"/>
                </a:solidFill>
                <a:hlinkClick r:id="rId5"/>
              </a:rPr>
              <a:t>subchapter</a:t>
            </a:r>
            <a:r>
              <a:rPr lang="es-US" sz="1100" dirty="0">
                <a:solidFill>
                  <a:prstClr val="black"/>
                </a:solidFill>
                <a:hlinkClick r:id="rId5"/>
              </a:rPr>
              <a:t>-C/part-430/</a:t>
            </a:r>
            <a:r>
              <a:rPr lang="es-US" sz="1100" dirty="0" err="1">
                <a:solidFill>
                  <a:prstClr val="black"/>
                </a:solidFill>
                <a:hlinkClick r:id="rId5"/>
              </a:rPr>
              <a:t>subpart</a:t>
            </a:r>
            <a:r>
              <a:rPr lang="es-US" sz="1100" dirty="0">
                <a:solidFill>
                  <a:prstClr val="black"/>
                </a:solidFill>
                <a:hlinkClick r:id="rId5"/>
              </a:rPr>
              <a:t>-B/section-430.25</a:t>
            </a:r>
          </a:p>
          <a:p>
            <a:pPr marL="0" lvl="1" defTabSz="1021679">
              <a:spcBef>
                <a:spcPts val="600"/>
              </a:spcBef>
              <a:spcAft>
                <a:spcPts val="600"/>
              </a:spcAft>
              <a:defRPr/>
            </a:pPr>
            <a:endParaRPr lang="en-US" sz="1100" dirty="0">
              <a:solidFill>
                <a:prstClr val="black"/>
              </a:solidFill>
            </a:endParaRPr>
          </a:p>
          <a:p>
            <a:pPr marL="61438" lvl="1" defTabSz="1021679">
              <a:spcBef>
                <a:spcPts val="600"/>
              </a:spcBef>
              <a:spcAft>
                <a:spcPts val="600"/>
              </a:spcAft>
              <a:defRPr/>
            </a:pPr>
            <a:endParaRPr lang="en-US" sz="1100" dirty="0">
              <a:solidFill>
                <a:prstClr val="black"/>
              </a:solidFill>
            </a:endParaRPr>
          </a:p>
          <a:p>
            <a:pPr marL="255420" lvl="1" indent="-255420" defTabSz="1021679">
              <a:spcBef>
                <a:spcPts val="600"/>
              </a:spcBef>
              <a:spcAft>
                <a:spcPts val="600"/>
              </a:spcAft>
              <a:buFont typeface="Wingdings" panose="05000000000000000000" pitchFamily="2" charset="2"/>
              <a:buChar char="§"/>
              <a:defRPr/>
            </a:pPr>
            <a:endParaRPr lang="en-US" sz="1100" dirty="0">
              <a:solidFill>
                <a:prstClr val="black"/>
              </a:solidFill>
            </a:endParaRPr>
          </a:p>
          <a:p>
            <a:pPr defTabSz="1021679">
              <a:spcBef>
                <a:spcPts val="600"/>
              </a:spcBef>
              <a:spcAft>
                <a:spcPts val="600"/>
              </a:spcAft>
              <a:defRPr/>
            </a:pPr>
            <a:endParaRPr lang="en-US" sz="1100" dirty="0">
              <a:solidFill>
                <a:prstClr val="black"/>
              </a:solidFill>
            </a:endParaRPr>
          </a:p>
          <a:p>
            <a:pPr>
              <a:spcBef>
                <a:spcPts val="600"/>
              </a:spcBef>
              <a:spcAft>
                <a:spcPts val="600"/>
              </a:spcAft>
            </a:pPr>
            <a:endParaRPr lang="en-US" sz="1100" dirty="0"/>
          </a:p>
        </p:txBody>
      </p:sp>
    </p:spTree>
    <p:extLst>
      <p:ext uri="{BB962C8B-B14F-4D97-AF65-F5344CB8AC3E}">
        <p14:creationId xmlns:p14="http://schemas.microsoft.com/office/powerpoint/2010/main" val="3129073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72994" y="3861547"/>
            <a:ext cx="6907427" cy="5579016"/>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s-US" b="1" dirty="0">
                <a:solidFill>
                  <a:prstClr val="black"/>
                </a:solidFill>
                <a:cs typeface="Arial" panose="020B0604020202020204" pitchFamily="34" charset="0"/>
              </a:rPr>
              <a:t>Esta diapositiva tiene animación</a:t>
            </a:r>
          </a:p>
          <a:p>
            <a:pPr>
              <a:spcAft>
                <a:spcPts val="600"/>
              </a:spcAft>
            </a:pPr>
            <a:r>
              <a:rPr lang="es-US" b="1" dirty="0">
                <a:solidFill>
                  <a:prstClr val="black"/>
                </a:solidFill>
                <a:cs typeface="Arial" panose="020B0604020202020204" pitchFamily="34" charset="0"/>
              </a:rPr>
              <a:t>Notas del presentador</a:t>
            </a:r>
          </a:p>
          <a:p>
            <a:pPr marL="117475" indent="-117475">
              <a:spcAft>
                <a:spcPts val="600"/>
              </a:spcAft>
              <a:buFont typeface="Wingdings" panose="05000000000000000000" pitchFamily="2" charset="2"/>
              <a:buChar char="§"/>
            </a:pPr>
            <a:r>
              <a:rPr lang="es-US" sz="1200" i="0" dirty="0">
                <a:solidFill>
                  <a:schemeClr val="tx1"/>
                </a:solidFill>
                <a:effectLst/>
                <a:latin typeface="+mn-lt"/>
                <a:ea typeface="+mn-ea"/>
                <a:cs typeface="+mn-cs"/>
              </a:rPr>
              <a:t>La telemedicina</a:t>
            </a:r>
            <a:r>
              <a:rPr lang="es-US" sz="1200" b="0" i="0" dirty="0">
                <a:solidFill>
                  <a:schemeClr val="tx1"/>
                </a:solidFill>
                <a:effectLst/>
                <a:latin typeface="+mn-lt"/>
                <a:ea typeface="+mn-ea"/>
                <a:cs typeface="+mn-cs"/>
              </a:rPr>
              <a:t> es el uso de telecomunicaciones y tecnología de la información para permitir el acceso a evaluaciones de salud, diagnósticos, intervenciones, consultas, supervisiones e información a distancia. La telemedicina intenta mejorar la salud de un paciente al permitir una comunicación bidireccional interactiva y en tiempo real entre el paciente y el médico o el profesional en un lugar distante. Esa comunicación suele requerir el uso de equipos de telecomunicación interactiva que pueden incluir componentes de audio y video, pero también se puede hacer solo con audio, según los estados lo consideren apropiado. </a:t>
            </a:r>
          </a:p>
          <a:p>
            <a:pPr marL="117475" indent="-117475">
              <a:spcAft>
                <a:spcPts val="600"/>
              </a:spcAft>
              <a:buFont typeface="Wingdings" panose="05000000000000000000" pitchFamily="2" charset="2"/>
              <a:buChar char="§"/>
            </a:pPr>
            <a:r>
              <a:rPr lang="es-US" sz="1200" b="0" i="0" dirty="0">
                <a:solidFill>
                  <a:schemeClr val="tx1"/>
                </a:solidFill>
                <a:effectLst/>
                <a:latin typeface="+mn-lt"/>
                <a:ea typeface="+mn-ea"/>
                <a:cs typeface="+mn-cs"/>
              </a:rPr>
              <a:t>Para la mayoría de los beneficios de Medicaid, la ley federal y los reglamentos de Medicaid no establecen específicamente métodos para proporcionar servicios por telemedicina o criterios para su implementación. Como resultado, los estados tienen amplia flexibilidad para diseñar los parámetros de los métodos de prestación de servicios por telemedicina. Sin embargo, los servicios subyacentes deben seguir cumpliendo los requisitos de las disposiciones globales del Título XIX de la Ley del Seguro Social, los reglamentos, el marco de política federal y los parámetros del plan estatal de Medicaid aprobado por los CMS del estado o una enmienda posterior del plan del estado (SPA). </a:t>
            </a:r>
          </a:p>
          <a:p>
            <a:pPr marL="117475" indent="-117475">
              <a:spcAft>
                <a:spcPts val="600"/>
              </a:spcAft>
              <a:buFont typeface="Wingdings" panose="05000000000000000000" pitchFamily="2" charset="2"/>
              <a:buChar char="§"/>
            </a:pPr>
            <a:r>
              <a:rPr lang="es-US" sz="1200" b="0" i="0" dirty="0">
                <a:solidFill>
                  <a:schemeClr val="tx1"/>
                </a:solidFill>
                <a:effectLst/>
                <a:latin typeface="+mn-lt"/>
                <a:ea typeface="+mn-ea"/>
                <a:cs typeface="+mn-cs"/>
              </a:rPr>
              <a:t>Cuando la ley o los reglamentos de Medicaid establecen requisitos de prestación de servicios de telemedicina para beneficios específicos, los estados deben respetarlos. Por ejemplo, la opción de </a:t>
            </a:r>
            <a:r>
              <a:rPr lang="es-US" sz="1200" b="0" i="0" dirty="0" err="1">
                <a:solidFill>
                  <a:schemeClr val="tx1"/>
                </a:solidFill>
                <a:effectLst/>
                <a:latin typeface="+mn-lt"/>
                <a:ea typeface="+mn-ea"/>
                <a:cs typeface="+mn-cs"/>
              </a:rPr>
              <a:t>Community</a:t>
            </a:r>
            <a:r>
              <a:rPr lang="es-US" sz="1200" b="0" i="0" dirty="0">
                <a:solidFill>
                  <a:schemeClr val="tx1"/>
                </a:solidFill>
                <a:effectLst/>
                <a:latin typeface="+mn-lt"/>
                <a:ea typeface="+mn-ea"/>
                <a:cs typeface="+mn-cs"/>
              </a:rPr>
              <a:t> </a:t>
            </a:r>
            <a:r>
              <a:rPr lang="es-US" sz="1200" b="0" i="0" dirty="0" err="1">
                <a:solidFill>
                  <a:schemeClr val="tx1"/>
                </a:solidFill>
                <a:effectLst/>
                <a:latin typeface="+mn-lt"/>
                <a:ea typeface="+mn-ea"/>
                <a:cs typeface="+mn-cs"/>
              </a:rPr>
              <a:t>First</a:t>
            </a:r>
            <a:r>
              <a:rPr lang="es-US" sz="1200" b="0" i="0" dirty="0">
                <a:solidFill>
                  <a:schemeClr val="tx1"/>
                </a:solidFill>
                <a:effectLst/>
                <a:latin typeface="+mn-lt"/>
                <a:ea typeface="+mn-ea"/>
                <a:cs typeface="+mn-cs"/>
              </a:rPr>
              <a:t> </a:t>
            </a:r>
            <a:r>
              <a:rPr lang="es-US" sz="1200" b="0" i="0" dirty="0" err="1">
                <a:solidFill>
                  <a:schemeClr val="tx1"/>
                </a:solidFill>
                <a:effectLst/>
                <a:latin typeface="+mn-lt"/>
                <a:ea typeface="+mn-ea"/>
                <a:cs typeface="+mn-cs"/>
              </a:rPr>
              <a:t>Choice</a:t>
            </a:r>
            <a:r>
              <a:rPr lang="es-US" sz="1200" b="0" i="0" dirty="0">
                <a:solidFill>
                  <a:schemeClr val="tx1"/>
                </a:solidFill>
                <a:effectLst/>
                <a:latin typeface="+mn-lt"/>
                <a:ea typeface="+mn-ea"/>
                <a:cs typeface="+mn-cs"/>
              </a:rPr>
              <a:t> (CFC) en 1915(k) tiene requisitos generales para el uso de telemedicina para la evaluación de necesidad (§441.535), pero no tiene requisitos para otras actividades de CFC que se podrían llevar a cabo por medio de telemedicina. </a:t>
            </a:r>
          </a:p>
          <a:p>
            <a:pPr marL="117475" indent="-117475">
              <a:spcAft>
                <a:spcPts val="600"/>
              </a:spcAft>
              <a:buFont typeface="Wingdings" panose="05000000000000000000" pitchFamily="2" charset="2"/>
              <a:buChar char="§"/>
            </a:pPr>
            <a:r>
              <a:rPr lang="es-US" sz="1200" b="0" i="0" dirty="0">
                <a:solidFill>
                  <a:schemeClr val="tx1"/>
                </a:solidFill>
                <a:effectLst/>
                <a:latin typeface="+mn-lt"/>
                <a:ea typeface="+mn-ea"/>
                <a:cs typeface="+mn-cs"/>
              </a:rPr>
              <a:t>Algunos estados ampliaron el uso de telemedicina durante la emergencia de COVID-19 de salud pública (PHE). La ley federal que dio por terminada la PHE no modifica la flexibilidad de los estados en el modo en que pueden usar la telemedicina en Medicaid o CHIP. </a:t>
            </a:r>
          </a:p>
          <a:p>
            <a:pPr>
              <a:spcAft>
                <a:spcPts val="600"/>
              </a:spcAft>
            </a:pPr>
            <a:r>
              <a:rPr lang="es-US" sz="1200" b="0" i="0" dirty="0">
                <a:solidFill>
                  <a:schemeClr val="tx1"/>
                </a:solidFill>
                <a:effectLst/>
                <a:latin typeface="+mn-lt"/>
                <a:ea typeface="+mn-ea"/>
                <a:cs typeface="+mn-cs"/>
              </a:rPr>
              <a:t>Para ver más información sobre Medicaid y telesalud, visite</a:t>
            </a:r>
            <a:r>
              <a:rPr lang="es-US" dirty="0"/>
              <a:t> </a:t>
            </a:r>
            <a:r>
              <a:rPr lang="es-US" dirty="0">
                <a:hlinkClick r:id="rId3"/>
              </a:rPr>
              <a:t>Medicaid.gov/</a:t>
            </a:r>
            <a:r>
              <a:rPr lang="es-US" dirty="0" err="1">
                <a:hlinkClick r:id="rId3"/>
              </a:rPr>
              <a:t>medicaid</a:t>
            </a:r>
            <a:r>
              <a:rPr lang="es-US" dirty="0">
                <a:hlinkClick r:id="rId3"/>
              </a:rPr>
              <a:t>/</a:t>
            </a:r>
            <a:r>
              <a:rPr lang="es-US" dirty="0" err="1">
                <a:hlinkClick r:id="rId3"/>
              </a:rPr>
              <a:t>benefits</a:t>
            </a:r>
            <a:r>
              <a:rPr lang="es-US" dirty="0">
                <a:hlinkClick r:id="rId3"/>
              </a:rPr>
              <a:t>/</a:t>
            </a:r>
            <a:r>
              <a:rPr lang="es-US" dirty="0" err="1">
                <a:hlinkClick r:id="rId3"/>
              </a:rPr>
              <a:t>telehealth</a:t>
            </a:r>
            <a:r>
              <a:rPr lang="es-US" dirty="0">
                <a:hlinkClick r:id="rId3"/>
              </a:rPr>
              <a:t>/index.html</a:t>
            </a:r>
            <a:r>
              <a:rPr lang="es-US" dirty="0"/>
              <a:t>.</a:t>
            </a:r>
          </a:p>
          <a:p>
            <a:endParaRPr lang="en-US"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3943658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0875" y="4763"/>
            <a:ext cx="6011863" cy="3381375"/>
          </a:xfrm>
        </p:spPr>
      </p:sp>
      <p:sp>
        <p:nvSpPr>
          <p:cNvPr id="3" name="Notes Placeholder 2"/>
          <p:cNvSpPr>
            <a:spLocks noGrp="1"/>
          </p:cNvSpPr>
          <p:nvPr>
            <p:ph type="body" idx="1"/>
          </p:nvPr>
        </p:nvSpPr>
        <p:spPr>
          <a:xfrm>
            <a:off x="0" y="3386138"/>
            <a:ext cx="7315200" cy="6066781"/>
          </a:xfrm>
        </p:spPr>
        <p:txBody>
          <a:bodyPr/>
          <a:lstStyle/>
          <a:p>
            <a:pPr marL="0" marR="0" lvl="0" indent="0" algn="l" defTabSz="1021679" rtl="0" eaLnBrk="1" fontAlgn="auto" latinLnBrk="0" hangingPunct="1">
              <a:lnSpc>
                <a:spcPct val="100000"/>
              </a:lnSpc>
              <a:spcBef>
                <a:spcPts val="0"/>
              </a:spcBef>
              <a:spcAft>
                <a:spcPts val="200"/>
              </a:spcAft>
              <a:buClrTx/>
              <a:buSzTx/>
              <a:buFontTx/>
              <a:buNone/>
              <a:tabLst/>
              <a:defRPr/>
            </a:pPr>
            <a:r>
              <a:rPr lang="es-US" sz="800" b="1" dirty="0">
                <a:solidFill>
                  <a:prstClr val="black"/>
                </a:solidFill>
                <a:cs typeface="Arial" panose="020B0604020202020204" pitchFamily="34" charset="0"/>
              </a:rPr>
              <a:t>Esta diapositiva tiene animación</a:t>
            </a:r>
          </a:p>
          <a:p>
            <a:pPr defTabSz="1021679">
              <a:spcAft>
                <a:spcPts val="200"/>
              </a:spcAft>
              <a:defRPr/>
            </a:pPr>
            <a:r>
              <a:rPr lang="es-US" sz="800" b="1" dirty="0">
                <a:solidFill>
                  <a:prstClr val="black"/>
                </a:solidFill>
                <a:cs typeface="Arial" panose="020B0604020202020204" pitchFamily="34" charset="0"/>
              </a:rPr>
              <a:t>Notas del presentador</a:t>
            </a:r>
          </a:p>
          <a:p>
            <a:pPr defTabSz="1021679">
              <a:spcAft>
                <a:spcPts val="200"/>
              </a:spcAft>
              <a:defRPr/>
            </a:pPr>
            <a:r>
              <a:rPr lang="es-US" sz="800" dirty="0">
                <a:solidFill>
                  <a:prstClr val="black"/>
                </a:solidFill>
              </a:rPr>
              <a:t>Compruebe sus conocimientos: Pregunta 1</a:t>
            </a:r>
          </a:p>
          <a:p>
            <a:pPr defTabSz="1021679">
              <a:spcAft>
                <a:spcPts val="200"/>
              </a:spcAft>
              <a:defRPr/>
            </a:pPr>
            <a:r>
              <a:rPr lang="es-US" sz="800" dirty="0">
                <a:solidFill>
                  <a:prstClr val="black"/>
                </a:solidFill>
              </a:rPr>
              <a:t>Todos los estados administran el Mercado de Seguros Médicos de la misma manera.</a:t>
            </a:r>
          </a:p>
          <a:p>
            <a:pPr marL="195073" indent="-195073" defTabSz="1021679">
              <a:spcAft>
                <a:spcPts val="200"/>
              </a:spcAft>
              <a:buFontTx/>
              <a:buAutoNum type="alphaLcPeriod"/>
              <a:defRPr/>
            </a:pPr>
            <a:r>
              <a:rPr lang="es-US" sz="800" dirty="0">
                <a:solidFill>
                  <a:prstClr val="black"/>
                </a:solidFill>
              </a:rPr>
              <a:t>Verdadero</a:t>
            </a:r>
          </a:p>
          <a:p>
            <a:pPr marL="195073" indent="-195073" defTabSz="1021679">
              <a:spcAft>
                <a:spcPts val="200"/>
              </a:spcAft>
              <a:buFontTx/>
              <a:buAutoNum type="alphaLcPeriod"/>
              <a:defRPr/>
            </a:pPr>
            <a:r>
              <a:rPr lang="es-US" sz="800" dirty="0">
                <a:solidFill>
                  <a:prstClr val="black"/>
                </a:solidFill>
              </a:rPr>
              <a:t>Falso </a:t>
            </a:r>
          </a:p>
          <a:p>
            <a:pPr defTabSz="1021679">
              <a:spcAft>
                <a:spcPts val="200"/>
              </a:spcAft>
              <a:defRPr/>
            </a:pPr>
            <a:r>
              <a:rPr lang="es-US" sz="800" b="1" dirty="0">
                <a:solidFill>
                  <a:prstClr val="black"/>
                </a:solidFill>
              </a:rPr>
              <a:t>Respuesta: b. Falso</a:t>
            </a:r>
            <a:br>
              <a:rPr lang="es-US" sz="800" dirty="0">
                <a:solidFill>
                  <a:prstClr val="black"/>
                </a:solidFill>
              </a:rPr>
            </a:br>
            <a:r>
              <a:rPr lang="es-US" sz="800" dirty="0">
                <a:solidFill>
                  <a:prstClr val="black"/>
                </a:solidFill>
              </a:rPr>
              <a:t>Algunos Estados dependen del Mercado facilitado por el gobierno federal (FFM, por sus siglas en inglés) (alojado en </a:t>
            </a:r>
            <a:r>
              <a:rPr lang="es-US" sz="800" dirty="0">
                <a:solidFill>
                  <a:prstClr val="black"/>
                </a:solidFill>
                <a:hlinkClick r:id="rId3"/>
              </a:rPr>
              <a:t>CuidadoDeSalud.gov)</a:t>
            </a:r>
            <a:r>
              <a:rPr lang="es-US" sz="800" dirty="0">
                <a:solidFill>
                  <a:prstClr val="black"/>
                </a:solidFill>
              </a:rPr>
              <a:t> para evaluar si una persona reúne los requisitos para la cobertura, incluidos Medicaid, CHIP o la cobertura del Mercado con ahorro en costos (como un crédito fiscal y reducciones de costos compartidos) para ayudar a pagar un plan. Otros utilizan un mercado estatal en lugar del FFM. </a:t>
            </a:r>
          </a:p>
          <a:p>
            <a:pPr defTabSz="1021679">
              <a:spcAft>
                <a:spcPts val="200"/>
              </a:spcAft>
              <a:defRPr/>
            </a:pPr>
            <a:r>
              <a:rPr lang="es-US" sz="800" dirty="0">
                <a:solidFill>
                  <a:prstClr val="black"/>
                </a:solidFill>
              </a:rPr>
              <a:t>Los Estados que dependen del FFM tienen 3 opciones:</a:t>
            </a:r>
          </a:p>
          <a:p>
            <a:pPr defTabSz="1021679">
              <a:spcAft>
                <a:spcPts val="200"/>
              </a:spcAft>
              <a:defRPr/>
            </a:pPr>
            <a:r>
              <a:rPr lang="es-US" sz="800" dirty="0">
                <a:solidFill>
                  <a:prstClr val="black"/>
                </a:solidFill>
              </a:rPr>
              <a:t>“Modelo de determinación”: el Estado delega formalmente en el FFM la autoridad para hacer las determinaciones finales de elegibilidad para Medicaid y/o CHIP con base en el Ingreso Bruto Ajustado Modificado (MAGI), cuando la información de la solicitud está completamente verificada. Si el FFM determina que un solicitante es elegible o potencialmente elegible para Medicaid o CHIP con base en MAGI, el FFM envía la información de la cuenta del consumidor al Estado por medio de una transferencia electrónica segura. En los casos en los que el FFM puede verificar completamente la información de elegibilidad del solicitante, el Estado inscribe rápidamente a la persona en la cobertura. En los casos en los que el FFM no puede verificar completamente la información de elegibilidad de un solicitante, el Estado completa la verificación y lleva a cabo una determinación final de elegibilidad, y luego toma las medidas que correspondan. </a:t>
            </a:r>
          </a:p>
          <a:p>
            <a:pPr marL="117475" indent="-117475" defTabSz="1021679">
              <a:spcAft>
                <a:spcPts val="200"/>
              </a:spcAft>
              <a:buFont typeface="Wingdings" panose="05000000000000000000" pitchFamily="2" charset="2"/>
              <a:buChar char="§"/>
              <a:defRPr/>
            </a:pPr>
            <a:r>
              <a:rPr lang="es-US" sz="800" dirty="0">
                <a:solidFill>
                  <a:prstClr val="black"/>
                </a:solidFill>
              </a:rPr>
              <a:t>En el caso de las derivaciones a Medicaid no basadas en MAGI y de las solicitudes de determinación completa (únicamente las que no se basan en MAGI), el Estado debe llevar a cabo las determinaciones finales</a:t>
            </a:r>
          </a:p>
          <a:p>
            <a:pPr marL="117475" indent="-117475" defTabSz="1021679">
              <a:spcAft>
                <a:spcPts val="200"/>
              </a:spcAft>
              <a:buFont typeface="Wingdings" panose="05000000000000000000" pitchFamily="2" charset="2"/>
              <a:buChar char="§"/>
              <a:defRPr/>
            </a:pPr>
            <a:r>
              <a:rPr lang="es-US" sz="800" dirty="0">
                <a:solidFill>
                  <a:prstClr val="black"/>
                </a:solidFill>
              </a:rPr>
              <a:t>Si se determina que los consumidores cumplen los requisitos, el Estado debe inscribirlos oportunamente en el grupo de elegibilidad adecuado, según corresponda</a:t>
            </a:r>
          </a:p>
          <a:p>
            <a:pPr marL="117475" indent="-117475" defTabSz="1021679">
              <a:spcAft>
                <a:spcPts val="200"/>
              </a:spcAft>
              <a:buFont typeface="Wingdings" panose="05000000000000000000" pitchFamily="2" charset="2"/>
              <a:buChar char="§"/>
              <a:defRPr/>
            </a:pPr>
            <a:r>
              <a:rPr lang="es-US" sz="800" dirty="0">
                <a:solidFill>
                  <a:prstClr val="black"/>
                </a:solidFill>
              </a:rPr>
              <a:t>Para la mayoría de los consumidores derivados al estado por el FFM, el Estado envía la información de la cuenta del consumidor al FFM por medio de una transferencia electrónica segura, una vez que se haya completado la determinación final de elegibilidad del Estado. De este modo, el FFM puede comunicarse con los consumidores que no reúnan los requisitos para Medicaid/CHIP e invitarlos a actualizar su solicitud al FFM y comprobar si reúnen los requisitos para inscribirse en la cobertura del Mercado y recibir asistencia financiera, según corresponda</a:t>
            </a:r>
          </a:p>
          <a:p>
            <a:pPr defTabSz="1021679">
              <a:spcAft>
                <a:spcPts val="200"/>
              </a:spcAft>
              <a:defRPr/>
            </a:pPr>
            <a:r>
              <a:rPr lang="es-US" sz="800" dirty="0">
                <a:solidFill>
                  <a:prstClr val="black"/>
                </a:solidFill>
              </a:rPr>
              <a:t>“Modelo de determinación temporal”: el Estado acepta temporalmente las evaluaciones de elegibilidad basadas en el MAGI y completamente verificadas por el FFM para Medicaid y/o CHIP como determinaciones finales. Si el FFM determina que un solicitante es elegible o potencialmente elegible para Medicaid o CHIP con base en MAGI, el FFM envía la información de la cuenta del consumidor al Estado por medio de una transferencia electrónica segura. En los casos en los que el FFM puede verificar completamente la información de elegibilidad del solicitante, el Estado inscribe rápidamente a la persona en la cobertura. En los casos en los que el FFM no puede verificar completamente la información de elegibilidad de un solicitante, el Estado completa la verificación y lleva a cabo una determinación final de elegibilidad, y luego toma las medidas que correspondan.</a:t>
            </a:r>
          </a:p>
          <a:p>
            <a:pPr marL="117475" indent="-117475" defTabSz="1021679">
              <a:spcAft>
                <a:spcPts val="200"/>
              </a:spcAft>
              <a:buFont typeface="Wingdings" panose="05000000000000000000" pitchFamily="2" charset="2"/>
              <a:buChar char="§"/>
              <a:defRPr/>
            </a:pPr>
            <a:r>
              <a:rPr lang="es-US" sz="800" dirty="0">
                <a:solidFill>
                  <a:prstClr val="black"/>
                </a:solidFill>
              </a:rPr>
              <a:t>En los caso de las derivaciones a Medicaid no basadas en MAGI y de las solicitudes de determinación completa, el Estado debe llevar a cabo las determinaciones</a:t>
            </a:r>
          </a:p>
          <a:p>
            <a:pPr marL="117475" indent="-117475" defTabSz="1021679">
              <a:spcAft>
                <a:spcPts val="200"/>
              </a:spcAft>
              <a:buFont typeface="Wingdings" panose="05000000000000000000" pitchFamily="2" charset="2"/>
              <a:buChar char="§"/>
              <a:defRPr/>
            </a:pPr>
            <a:r>
              <a:rPr lang="es-US" sz="800" dirty="0">
                <a:solidFill>
                  <a:prstClr val="black"/>
                </a:solidFill>
              </a:rPr>
              <a:t>El estado debe inscribir a los consumidores según corresponda</a:t>
            </a:r>
          </a:p>
          <a:p>
            <a:pPr marL="117475" indent="-117475" defTabSz="1021679">
              <a:spcAft>
                <a:spcPts val="200"/>
              </a:spcAft>
              <a:buFont typeface="Wingdings" panose="05000000000000000000" pitchFamily="2" charset="2"/>
              <a:buChar char="§"/>
              <a:defRPr/>
            </a:pPr>
            <a:r>
              <a:rPr lang="es-US" sz="800" dirty="0">
                <a:solidFill>
                  <a:prstClr val="black"/>
                </a:solidFill>
              </a:rPr>
              <a:t>Para todos los consumidores derivados al estado por el FFM, el Estado envía la información de la cuenta del consumidor al FFM por medio de una transferencia electrónica segura, una vez que se haya completado la determinación final de elegibilidad del Estado. De este modo, el FFM puede comunicarse con los consumidores que no reúnan los requisitos para Medicaid/CHIP e invitarlos a actualizar su solicitud al FFM y comprobar si reúnen los requisitos para inscribirse en la cobertura del Mercado y recibir asistencia financiera, según corresponda</a:t>
            </a:r>
          </a:p>
          <a:p>
            <a:pPr defTabSz="1021679">
              <a:spcAft>
                <a:spcPts val="200"/>
              </a:spcAft>
              <a:defRPr/>
            </a:pPr>
            <a:r>
              <a:rPr lang="es-US" sz="800" dirty="0">
                <a:solidFill>
                  <a:prstClr val="black"/>
                </a:solidFill>
              </a:rPr>
              <a:t>“Modelo de Evaluación”: el FFM hace una evaluación preliminar de elegibilidad para Medicaid y/o CHIP basada en MAGI, y la agencia estatal hace la determinación final de elegibilidad. Si el FFM determina que un solicitante es potencialmente elegible para Medicaid o CHIP con base en MAGI, el FFM envía la información de la cuenta del consumidor al Estado por medio de una transferencia electrónica segura. El estado realiza las verificaciones necesarias de todas las cuentas y lleva a cabo la determinación final de elegibilidad para Medicaid/CHIP.</a:t>
            </a:r>
          </a:p>
          <a:p>
            <a:pPr marL="117475" indent="-117475" defTabSz="1021679">
              <a:spcAft>
                <a:spcPts val="200"/>
              </a:spcAft>
              <a:buFont typeface="Wingdings" panose="05000000000000000000" pitchFamily="2" charset="2"/>
              <a:buChar char="§"/>
              <a:defRPr/>
            </a:pPr>
            <a:r>
              <a:rPr lang="es-US" sz="800" dirty="0">
                <a:solidFill>
                  <a:prstClr val="black"/>
                </a:solidFill>
              </a:rPr>
              <a:t>En los caso de las derivaciones y solicitudes de determinación completa no basadas en MAGI, el Estado debe llevar a cabo las determinaciones</a:t>
            </a:r>
          </a:p>
          <a:p>
            <a:pPr marL="117475" indent="-117475" defTabSz="1021679">
              <a:spcAft>
                <a:spcPts val="200"/>
              </a:spcAft>
              <a:buFont typeface="Wingdings" panose="05000000000000000000" pitchFamily="2" charset="2"/>
              <a:buChar char="§"/>
              <a:defRPr/>
            </a:pPr>
            <a:r>
              <a:rPr lang="es-US" sz="800" dirty="0">
                <a:solidFill>
                  <a:prstClr val="black"/>
                </a:solidFill>
              </a:rPr>
              <a:t>Si se determina que los consumidores cumplen los requisitos, el Estado debe inscribirlos oportunamente en el grupo de elegibilidad adecuado, según corresponda</a:t>
            </a:r>
          </a:p>
          <a:p>
            <a:pPr marL="117475" indent="-117475" defTabSz="1021679">
              <a:spcAft>
                <a:spcPts val="200"/>
              </a:spcAft>
              <a:buFont typeface="Wingdings" panose="05000000000000000000" pitchFamily="2" charset="2"/>
              <a:buChar char="§"/>
              <a:defRPr/>
            </a:pPr>
            <a:r>
              <a:rPr lang="es-US" sz="800" dirty="0">
                <a:solidFill>
                  <a:prstClr val="black"/>
                </a:solidFill>
              </a:rPr>
              <a:t>Para todos los consumidores derivados al estado por el FFM, el Estado envía la información de la cuenta del consumidor al FFM por medio de una transferencia electrónica segura, una vez que se haya completado la determinación final de elegibilidad del Estado </a:t>
            </a:r>
          </a:p>
          <a:p>
            <a:pPr defTabSz="1021679">
              <a:spcAft>
                <a:spcPts val="200"/>
              </a:spcAft>
              <a:defRPr/>
            </a:pPr>
            <a:endParaRPr lang="en-US" sz="800" dirty="0">
              <a:solidFill>
                <a:prstClr val="black"/>
              </a:solidFill>
            </a:endParaRPr>
          </a:p>
          <a:p>
            <a:pPr>
              <a:spcAft>
                <a:spcPts val="200"/>
              </a:spcAft>
            </a:pPr>
            <a:endParaRPr lang="en-US" sz="800" dirty="0"/>
          </a:p>
        </p:txBody>
      </p:sp>
    </p:spTree>
    <p:extLst>
      <p:ext uri="{BB962C8B-B14F-4D97-AF65-F5344CB8AC3E}">
        <p14:creationId xmlns:p14="http://schemas.microsoft.com/office/powerpoint/2010/main" val="33726485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5" y="3936492"/>
            <a:ext cx="6098159" cy="5446047"/>
          </a:xfrm>
        </p:spPr>
        <p:txBody>
          <a:bodyPr/>
          <a:lstStyle/>
          <a:p>
            <a:pPr marL="0" marR="0" lvl="0" indent="0" algn="l" defTabSz="1021679" rtl="0" eaLnBrk="1" fontAlgn="auto" latinLnBrk="0" hangingPunct="1">
              <a:lnSpc>
                <a:spcPct val="100000"/>
              </a:lnSpc>
              <a:spcBef>
                <a:spcPts val="600"/>
              </a:spcBef>
              <a:spcAft>
                <a:spcPts val="600"/>
              </a:spcAft>
              <a:buClrTx/>
              <a:buSzTx/>
              <a:buFontTx/>
              <a:buNone/>
              <a:tabLst/>
              <a:defRPr/>
            </a:pPr>
            <a:r>
              <a:rPr lang="es-US" b="1" dirty="0">
                <a:solidFill>
                  <a:prstClr val="black"/>
                </a:solidFill>
                <a:cs typeface="Arial" panose="020B0604020202020204" pitchFamily="34" charset="0"/>
              </a:rPr>
              <a:t>Esta diapositiva tiene animación</a:t>
            </a:r>
          </a:p>
          <a:p>
            <a:pPr defTabSz="1021679">
              <a:spcBef>
                <a:spcPts val="600"/>
              </a:spcBef>
              <a:spcAft>
                <a:spcPts val="600"/>
              </a:spcAft>
              <a:defRPr/>
            </a:pPr>
            <a:r>
              <a:rPr lang="es-US" b="1" dirty="0">
                <a:solidFill>
                  <a:prstClr val="black"/>
                </a:solidFill>
                <a:cs typeface="Arial" panose="020B0604020202020204" pitchFamily="34" charset="0"/>
              </a:rPr>
              <a:t>Notas del presentador</a:t>
            </a:r>
          </a:p>
          <a:p>
            <a:pPr defTabSz="1021679">
              <a:spcBef>
                <a:spcPts val="600"/>
              </a:spcBef>
              <a:spcAft>
                <a:spcPts val="600"/>
              </a:spcAft>
              <a:defRPr/>
            </a:pPr>
            <a:r>
              <a:rPr lang="es-US" dirty="0">
                <a:solidFill>
                  <a:prstClr val="black"/>
                </a:solidFill>
              </a:rPr>
              <a:t>Compruebe sus conocimientos: Pregunta 2</a:t>
            </a:r>
          </a:p>
          <a:p>
            <a:pPr>
              <a:spcBef>
                <a:spcPts val="600"/>
              </a:spcBef>
              <a:spcAft>
                <a:spcPts val="600"/>
              </a:spcAft>
            </a:pPr>
            <a:r>
              <a:rPr lang="es-US" dirty="0"/>
              <a:t>Lucy vive en North Carolina y tiene cobertura de Medicaid. Está pensando en mudarse a South Carolina para estar más cerca de su familia. Supone que seguirá teniendo derecho a Medicaid en South Carolina. ¿Es una suposición acertada?</a:t>
            </a:r>
          </a:p>
          <a:p>
            <a:pPr marL="195073" indent="-195073" defTabSz="1021679">
              <a:spcBef>
                <a:spcPts val="600"/>
              </a:spcBef>
              <a:spcAft>
                <a:spcPts val="600"/>
              </a:spcAft>
              <a:buFont typeface="+mj-lt"/>
              <a:buAutoNum type="alphaLcPeriod"/>
              <a:defRPr/>
            </a:pPr>
            <a:r>
              <a:rPr lang="es-US" dirty="0">
                <a:solidFill>
                  <a:prstClr val="black"/>
                </a:solidFill>
              </a:rPr>
              <a:t>Sí, la elegibilidad para Medicaid se aplica a nivel federal.</a:t>
            </a:r>
          </a:p>
          <a:p>
            <a:pPr marL="195073" indent="-195073" defTabSz="1021679">
              <a:spcBef>
                <a:spcPts val="600"/>
              </a:spcBef>
              <a:spcAft>
                <a:spcPts val="600"/>
              </a:spcAft>
              <a:buFont typeface="+mj-lt"/>
              <a:buAutoNum type="alphaLcPeriod"/>
              <a:defRPr/>
            </a:pPr>
            <a:r>
              <a:rPr lang="es-US" dirty="0">
                <a:solidFill>
                  <a:prstClr val="black"/>
                </a:solidFill>
              </a:rPr>
              <a:t>No, la elegibilidad para Medicaid debe cumplir los requisitos federales mínimos, pero puede variar de un estado a otro..</a:t>
            </a:r>
          </a:p>
          <a:p>
            <a:pPr defTabSz="1021679">
              <a:spcBef>
                <a:spcPts val="600"/>
              </a:spcBef>
              <a:spcAft>
                <a:spcPts val="600"/>
              </a:spcAft>
              <a:defRPr/>
            </a:pPr>
            <a:r>
              <a:rPr lang="es-US" b="1" dirty="0">
                <a:solidFill>
                  <a:prstClr val="black"/>
                </a:solidFill>
              </a:rPr>
              <a:t>RESPUESTA: b. No, la elegibilidad para Medicaid debe cumplir los requisitos federales mínimos, pero puede variar de un estado a otro.</a:t>
            </a:r>
          </a:p>
          <a:p>
            <a:pPr defTabSz="1021679">
              <a:spcAft>
                <a:spcPts val="600"/>
              </a:spcAft>
              <a:defRPr/>
            </a:pPr>
            <a:r>
              <a:rPr lang="es-US" dirty="0">
                <a:solidFill>
                  <a:prstClr val="black"/>
                </a:solidFill>
              </a:rPr>
              <a:t>Para ser elegible para los fondos federales, los estados deben cubrir ciertos grupos de población que cumplan los requisitos de ingreso definidos por el gobierno federal. </a:t>
            </a:r>
            <a:r>
              <a:rPr lang="es-US" dirty="0"/>
              <a:t>Sin embargo, muchos estados han optado por ampliar los grupos de población y/o los límites de ingresos, y ahora ofrecen cobertura de Medicaid a otros grupos de población, como personas que reciben servicios basados en el hogar y la comunidad y niños en hogares de acogida que de otra forma no serían elegibles.</a:t>
            </a:r>
          </a:p>
          <a:p>
            <a:pPr defTabSz="1021679">
              <a:spcAft>
                <a:spcPts val="600"/>
              </a:spcAft>
              <a:defRPr/>
            </a:pPr>
            <a:r>
              <a:rPr lang="es-US" dirty="0">
                <a:solidFill>
                  <a:prstClr val="black"/>
                </a:solidFill>
              </a:rPr>
              <a:t>Las normas de elegibilidad para Medicaid varían </a:t>
            </a:r>
            <a:r>
              <a:rPr lang="es-US" baseline="0" dirty="0">
                <a:solidFill>
                  <a:prstClr val="black"/>
                </a:solidFill>
              </a:rPr>
              <a:t>de un estado a otro. North Carolina es un estado que ha ampliado la elegibilidad para Medicaid para cubrir a ciertas poblaciones. South Carolina no lo ha hecho. Si Lucy sigue adelante con su traslado, es posible que tenga que buscar otra fuente de cobertura médica.</a:t>
            </a:r>
          </a:p>
        </p:txBody>
      </p:sp>
    </p:spTree>
    <p:extLst>
      <p:ext uri="{BB962C8B-B14F-4D97-AF65-F5344CB8AC3E}">
        <p14:creationId xmlns:p14="http://schemas.microsoft.com/office/powerpoint/2010/main" val="21556013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77874" y="3922295"/>
            <a:ext cx="5793613" cy="3768999"/>
          </a:xfrm>
        </p:spPr>
        <p:txBody>
          <a:bodyPr/>
          <a:lstStyle/>
          <a:p>
            <a:pPr marL="0" marR="0" lvl="0" indent="0" algn="l" defTabSz="1021679" rtl="0" eaLnBrk="1" fontAlgn="auto" latinLnBrk="0" hangingPunct="1">
              <a:spcAft>
                <a:spcPts val="600"/>
              </a:spcAft>
              <a:buClrTx/>
              <a:buSzTx/>
              <a:buFontTx/>
              <a:buNone/>
              <a:tabLst/>
              <a:defRPr/>
            </a:pPr>
            <a:r>
              <a:rPr lang="es-US" b="1">
                <a:solidFill>
                  <a:prstClr val="black"/>
                </a:solidFill>
                <a:cs typeface="Arial" panose="020B0604020202020204" pitchFamily="34" charset="0"/>
              </a:rPr>
              <a:t>Notas del presentador</a:t>
            </a:r>
          </a:p>
          <a:p>
            <a:pPr defTabSz="1021679">
              <a:spcAft>
                <a:spcPts val="600"/>
              </a:spcAft>
              <a:defRPr/>
            </a:pPr>
            <a:r>
              <a:rPr lang="es-US">
                <a:solidFill>
                  <a:prstClr val="black"/>
                </a:solidFill>
              </a:rPr>
              <a:t>En la Lección 2, “Acontecimientos recientes en Medicaid”, se explica:</a:t>
            </a:r>
          </a:p>
          <a:p>
            <a:pPr marL="120650" indent="-120650" defTabSz="1021679">
              <a:spcAft>
                <a:spcPts val="600"/>
              </a:spcAft>
              <a:buFont typeface="Wingdings" panose="05000000000000000000" pitchFamily="2" charset="2"/>
              <a:buChar char="§"/>
              <a:defRPr/>
            </a:pPr>
            <a:r>
              <a:rPr lang="es-US">
                <a:solidFill>
                  <a:prstClr val="black"/>
                </a:solidFill>
              </a:rPr>
              <a:t>Cómo la emergencia de salud pública (PHE) de COVID-19 afectó a Medicaid </a:t>
            </a:r>
          </a:p>
          <a:p>
            <a:pPr marL="120650" indent="-120650" defTabSz="1021679">
              <a:spcAft>
                <a:spcPts val="600"/>
              </a:spcAft>
              <a:buFont typeface="Wingdings" panose="05000000000000000000" pitchFamily="2" charset="2"/>
              <a:buChar char="§"/>
              <a:defRPr/>
            </a:pPr>
            <a:r>
              <a:rPr lang="es-US">
                <a:solidFill>
                  <a:prstClr val="black"/>
                </a:solidFill>
              </a:rPr>
              <a:t>Esfuerzos por volver a las operaciones normales (“reversión” o “redeterminación” de Medicaid»)</a:t>
            </a:r>
          </a:p>
          <a:p>
            <a:pPr marL="120650" indent="-120650" defTabSz="1021679">
              <a:spcAft>
                <a:spcPts val="600"/>
              </a:spcAft>
              <a:buFont typeface="Wingdings" panose="05000000000000000000" pitchFamily="2" charset="2"/>
              <a:buChar char="§"/>
              <a:defRPr/>
            </a:pPr>
            <a:r>
              <a:rPr lang="es-US">
                <a:solidFill>
                  <a:prstClr val="black"/>
                </a:solidFill>
              </a:rPr>
              <a:t>Ampliación de cobertura de vacunas</a:t>
            </a:r>
          </a:p>
          <a:p>
            <a:pPr marL="120650" indent="-120650" defTabSz="1021679">
              <a:spcAft>
                <a:spcPts val="600"/>
              </a:spcAft>
              <a:buFont typeface="Wingdings" panose="05000000000000000000" pitchFamily="2" charset="2"/>
              <a:buChar char="§"/>
              <a:defRPr/>
            </a:pPr>
            <a:r>
              <a:rPr lang="es-US">
                <a:solidFill>
                  <a:prstClr val="black"/>
                </a:solidFill>
              </a:rPr>
              <a:t>Cambios en respuesta a la PHE de opiáceos</a:t>
            </a:r>
          </a:p>
          <a:p>
            <a:pPr marL="120650" marR="0" lvl="0" indent="-120650" algn="l" defTabSz="1021679" rtl="0" eaLnBrk="1" fontAlgn="auto" latinLnBrk="0" hangingPunct="1">
              <a:spcAft>
                <a:spcPts val="600"/>
              </a:spcAft>
              <a:buClrTx/>
              <a:buSzTx/>
              <a:buFont typeface="Wingdings" panose="05000000000000000000" pitchFamily="2" charset="2"/>
              <a:buChar char="§"/>
              <a:tabLst/>
              <a:defRPr/>
            </a:pPr>
            <a:r>
              <a:rPr lang="es-US">
                <a:solidFill>
                  <a:prstClr val="black"/>
                </a:solidFill>
              </a:rPr>
              <a:t>Medicaid y opiáceos</a:t>
            </a:r>
          </a:p>
          <a:p>
            <a:pPr marL="120650" indent="-120650" defTabSz="1021679">
              <a:spcAft>
                <a:spcPts val="600"/>
              </a:spcAft>
              <a:buFont typeface="Wingdings" panose="05000000000000000000" pitchFamily="2" charset="2"/>
              <a:buChar char="§"/>
              <a:defRPr/>
            </a:pPr>
            <a:endParaRPr lang="en-US" dirty="0">
              <a:solidFill>
                <a:prstClr val="black"/>
              </a:solidFill>
            </a:endParaRPr>
          </a:p>
          <a:p>
            <a:pPr marL="171450" indent="-171450" defTabSz="1021679">
              <a:spcAft>
                <a:spcPts val="600"/>
              </a:spcAft>
              <a:buFont typeface="Wingdings" panose="05000000000000000000" pitchFamily="2" charset="2"/>
              <a:buChar char="§"/>
              <a:defRPr/>
            </a:pPr>
            <a:endParaRPr lang="en-US" dirty="0">
              <a:solidFill>
                <a:prstClr val="black"/>
              </a:solidFill>
            </a:endParaRPr>
          </a:p>
          <a:p>
            <a:pPr>
              <a:spcAft>
                <a:spcPts val="600"/>
              </a:spcAft>
            </a:pPr>
            <a:endParaRPr lang="en-US" dirty="0"/>
          </a:p>
        </p:txBody>
      </p:sp>
    </p:spTree>
    <p:extLst>
      <p:ext uri="{BB962C8B-B14F-4D97-AF65-F5344CB8AC3E}">
        <p14:creationId xmlns:p14="http://schemas.microsoft.com/office/powerpoint/2010/main" val="17936501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82588"/>
            <a:ext cx="5762625" cy="3241675"/>
          </a:xfrm>
        </p:spPr>
      </p:sp>
      <p:sp>
        <p:nvSpPr>
          <p:cNvPr id="3" name="Notes Placeholder 2"/>
          <p:cNvSpPr>
            <a:spLocks noGrp="1"/>
          </p:cNvSpPr>
          <p:nvPr>
            <p:ph type="body" idx="1"/>
          </p:nvPr>
        </p:nvSpPr>
        <p:spPr>
          <a:xfrm>
            <a:off x="630238" y="3792113"/>
            <a:ext cx="5762625" cy="3780473"/>
          </a:xfrm>
        </p:spPr>
        <p:txBody>
          <a:bodyPr/>
          <a:lstStyle/>
          <a:p>
            <a:pPr defTabSz="983577">
              <a:spcAft>
                <a:spcPts val="600"/>
              </a:spcAft>
              <a:defRPr/>
            </a:pPr>
            <a:r>
              <a:rPr lang="es-US" b="1" dirty="0">
                <a:solidFill>
                  <a:prstClr val="black"/>
                </a:solidFill>
                <a:ea typeface="ＭＳ Ｐゴシック" pitchFamily="84" charset="-128"/>
                <a:cs typeface="Arial" panose="020B0604020202020204" pitchFamily="34" charset="0"/>
              </a:rPr>
              <a:t>Notas del presentador</a:t>
            </a:r>
          </a:p>
          <a:p>
            <a:pPr defTabSz="983577">
              <a:spcAft>
                <a:spcPts val="600"/>
              </a:spcAft>
              <a:defRPr/>
            </a:pPr>
            <a:r>
              <a:rPr lang="es-US" dirty="0">
                <a:solidFill>
                  <a:prstClr val="black"/>
                </a:solidFill>
                <a:cs typeface="Arial" panose="020B0604020202020204" pitchFamily="34" charset="0"/>
              </a:rPr>
              <a:t>Al finalizar esta lección, usted podrá:</a:t>
            </a:r>
          </a:p>
          <a:p>
            <a:pPr marL="169863" indent="-169863">
              <a:spcAft>
                <a:spcPts val="600"/>
              </a:spcAft>
              <a:buFont typeface="Wingdings" panose="05000000000000000000" pitchFamily="2" charset="2"/>
              <a:buChar char="§"/>
            </a:pPr>
            <a:r>
              <a:rPr lang="es-US" sz="1200" dirty="0"/>
              <a:t>Comprender las acciones recientes para que las actividades de inscripción en Medicaid y el Programa de Seguro Médico para Niños (CHIP) vuelvan a ser como antes de la emergencia de salud pública de COVID-19</a:t>
            </a:r>
          </a:p>
          <a:p>
            <a:pPr marL="169863" indent="-169863">
              <a:spcAft>
                <a:spcPts val="600"/>
              </a:spcAft>
              <a:buFont typeface="Wingdings" panose="05000000000000000000" pitchFamily="2" charset="2"/>
              <a:buChar char="§"/>
            </a:pPr>
            <a:r>
              <a:rPr lang="es-US" sz="1200" dirty="0"/>
              <a:t>Enumerar los esfuerzos para ampliar la cobertura de las vacunas y los niños</a:t>
            </a:r>
          </a:p>
          <a:p>
            <a:pPr marL="169863" marR="0" lvl="0" indent="-169863" algn="l" defTabSz="914400" rtl="0" eaLnBrk="1" fontAlgn="auto" latinLnBrk="0" hangingPunct="1">
              <a:spcBef>
                <a:spcPts val="0"/>
              </a:spcBef>
              <a:spcAft>
                <a:spcPts val="600"/>
              </a:spcAft>
              <a:buClrTx/>
              <a:buSzTx/>
              <a:buFont typeface="Wingdings" panose="05000000000000000000" pitchFamily="2" charset="2"/>
              <a:buChar char="§"/>
              <a:tabLst/>
              <a:defRPr/>
            </a:pPr>
            <a:r>
              <a:rPr lang="es-US" sz="1200" dirty="0"/>
              <a:t>Comprender los esfuerzos para ampliar la cobertura de la atención posparto</a:t>
            </a:r>
          </a:p>
          <a:p>
            <a:pPr marL="169863" indent="-169863">
              <a:spcAft>
                <a:spcPts val="600"/>
              </a:spcAft>
              <a:buFont typeface="Wingdings" panose="05000000000000000000" pitchFamily="2" charset="2"/>
              <a:buChar char="§"/>
            </a:pPr>
            <a:r>
              <a:rPr lang="es-US" sz="1200" dirty="0"/>
              <a:t>Comprender los esfuerzos para combatir la crisis de opiáceos</a:t>
            </a:r>
          </a:p>
          <a:p>
            <a:pPr marL="120650" indent="-120650">
              <a:spcAft>
                <a:spcPts val="600"/>
              </a:spcAft>
              <a:buFont typeface="Wingdings" panose="05000000000000000000" pitchFamily="2" charset="2"/>
              <a:buChar char="§"/>
            </a:pPr>
            <a:endParaRPr lang="en-US" sz="1200" dirty="0"/>
          </a:p>
          <a:p>
            <a:endParaRPr lang="en-US" dirty="0"/>
          </a:p>
        </p:txBody>
      </p:sp>
    </p:spTree>
    <p:extLst>
      <p:ext uri="{BB962C8B-B14F-4D97-AF65-F5344CB8AC3E}">
        <p14:creationId xmlns:p14="http://schemas.microsoft.com/office/powerpoint/2010/main" val="3520576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6" y="3936492"/>
            <a:ext cx="6143413" cy="3780473"/>
          </a:xfrm>
        </p:spPr>
        <p:txBody>
          <a:bodyPr/>
          <a:lstStyle/>
          <a:p>
            <a:pPr defTabSz="1021679">
              <a:spcBef>
                <a:spcPts val="669"/>
              </a:spcBef>
              <a:defRPr/>
            </a:pPr>
            <a:r>
              <a:rPr lang="es-US" b="1">
                <a:solidFill>
                  <a:prstClr val="black"/>
                </a:solidFill>
                <a:cs typeface="Arial" panose="020B0604020202020204" pitchFamily="34" charset="0"/>
              </a:rPr>
              <a:t>Notas del presentador</a:t>
            </a:r>
          </a:p>
          <a:p>
            <a:pPr defTabSz="1021679">
              <a:spcBef>
                <a:spcPts val="669"/>
              </a:spcBef>
              <a:defRPr/>
            </a:pPr>
            <a:endParaRPr lang="en-US">
              <a:solidFill>
                <a:prstClr val="black"/>
              </a:solidFill>
            </a:endParaRPr>
          </a:p>
        </p:txBody>
      </p:sp>
    </p:spTree>
    <p:extLst>
      <p:ext uri="{BB962C8B-B14F-4D97-AF65-F5344CB8AC3E}">
        <p14:creationId xmlns:p14="http://schemas.microsoft.com/office/powerpoint/2010/main" val="23807122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631825" y="3933382"/>
            <a:ext cx="6051550" cy="5517539"/>
          </a:xfrm>
        </p:spPr>
        <p:txBody>
          <a:bodyPr/>
          <a:lstStyle/>
          <a:p>
            <a:pPr marL="0" marR="0" lvl="0" indent="0" algn="l" defTabSz="966612" rtl="0" eaLnBrk="1" fontAlgn="auto" latinLnBrk="0" hangingPunct="1">
              <a:lnSpc>
                <a:spcPct val="100000"/>
              </a:lnSpc>
              <a:spcBef>
                <a:spcPts val="0"/>
              </a:spcBef>
              <a:spcAft>
                <a:spcPts val="600"/>
              </a:spcAft>
              <a:buClrTx/>
              <a:buSzTx/>
              <a:buFontTx/>
              <a:buNone/>
              <a:tabLst/>
              <a:defRPr/>
            </a:pPr>
            <a:r>
              <a:rPr lang="es-US" b="1" dirty="0">
                <a:solidFill>
                  <a:prstClr val="black"/>
                </a:solidFill>
                <a:cs typeface="Arial" panose="020B0604020202020204" pitchFamily="34" charset="0"/>
              </a:rPr>
              <a:t>Esta diapositiva tiene animación</a:t>
            </a:r>
          </a:p>
          <a:p>
            <a:pPr defTabSz="966612">
              <a:spcAft>
                <a:spcPts val="600"/>
              </a:spcAft>
              <a:defRPr/>
            </a:pPr>
            <a:r>
              <a:rPr lang="es-US" b="1" dirty="0">
                <a:solidFill>
                  <a:prstClr val="black"/>
                </a:solidFill>
                <a:cs typeface="Arial" panose="020B0604020202020204" pitchFamily="34" charset="0"/>
              </a:rPr>
              <a:t>Notas del presentador</a:t>
            </a:r>
          </a:p>
          <a:p>
            <a:pPr>
              <a:spcAft>
                <a:spcPts val="600"/>
              </a:spcAft>
            </a:pPr>
            <a:r>
              <a:rPr lang="es-US" dirty="0"/>
              <a:t>Los estados deben proporcionar la administración de vacuna sin costos compartidos a la mayoría de las personas con Medicaid o CHIP durante y hasta un año después del final de la PHE (hasta el último día del primer trimestre calendario que comience un año después del último día de la PHE por COVID-19 o el 30 de 2024). Estos requisitos de cobertura finalizan el último día del primer trimestre calendario que comience un año después del último día de la PHE del COVID-19. Los estados pueden tener costos compartidos en otros servicios del plan estatal con exenciones obligatorias para algunas poblaciones y servicios.</a:t>
            </a:r>
          </a:p>
          <a:p>
            <a:pPr marL="112713" indent="-112713" defTabSz="966612">
              <a:spcAft>
                <a:spcPts val="600"/>
              </a:spcAft>
              <a:buFont typeface="Wingdings" panose="05000000000000000000" pitchFamily="2" charset="2"/>
              <a:buChar char="§"/>
              <a:defRPr/>
            </a:pPr>
            <a:r>
              <a:rPr lang="es-US" dirty="0"/>
              <a:t>Para el número muy limitado de beneficiarios de Medicaid que no son elegibles para esta cobertura (y no la obtienen a través de otra cobertura que tengan), los proveedores pueden presentar reclamos de reembolso por administrar la vacuna contra COVID-19 a través del Fondo de asistencia para la cobertura de COVID-19 (administrado por la Administración de Recursos y Servicios de Salud (HRSA, por sus siglas en inglés)). </a:t>
            </a:r>
          </a:p>
          <a:p>
            <a:pPr marL="112713" indent="-112713" defTabSz="966612">
              <a:spcAft>
                <a:spcPts val="600"/>
              </a:spcAft>
              <a:buFont typeface="Wingdings" panose="05000000000000000000" pitchFamily="2" charset="2"/>
              <a:buChar char="§"/>
              <a:defRPr/>
            </a:pPr>
            <a:r>
              <a:rPr lang="es-US" dirty="0"/>
              <a:t>Según la Ley del Plan de Rescate Estadounidense (ARP), el FMAP para los gastos estatales de Medicaid y CHIP por la administración de la vacuna contra COVID-19 permanecerá al 100 % durante más de un año después de que finalice la PHE por el COVID-19. La ley ARP también amplía la cobertura de la administración de la vacuna contra COVID-19 en Medicaid y CHIP a grupos de elegibilidad adicionales. Los CMS actualizaron recientemente el kit de herramientas de vacunas de Medicaid para reflejar la promulgación de la Ley ARP (</a:t>
            </a:r>
            <a:r>
              <a:rPr lang="es-US" u="sng" dirty="0">
                <a:hlinkClick r:id="rId3"/>
              </a:rPr>
              <a:t>Medicaid.gov/</a:t>
            </a:r>
            <a:r>
              <a:rPr lang="es-US" u="sng" dirty="0" err="1">
                <a:hlinkClick r:id="rId3"/>
              </a:rPr>
              <a:t>state</a:t>
            </a:r>
            <a:r>
              <a:rPr lang="es-US" u="sng" dirty="0">
                <a:hlinkClick r:id="rId3"/>
              </a:rPr>
              <a:t>-</a:t>
            </a:r>
            <a:r>
              <a:rPr lang="es-US" u="sng" dirty="0" err="1">
                <a:hlinkClick r:id="rId3"/>
              </a:rPr>
              <a:t>resource</a:t>
            </a:r>
            <a:r>
              <a:rPr lang="es-US" u="sng" dirty="0">
                <a:hlinkClick r:id="rId3"/>
              </a:rPr>
              <a:t>-center/</a:t>
            </a:r>
            <a:r>
              <a:rPr lang="es-US" u="sng" dirty="0" err="1">
                <a:hlinkClick r:id="rId3"/>
              </a:rPr>
              <a:t>downloads</a:t>
            </a:r>
            <a:r>
              <a:rPr lang="es-US" u="sng" dirty="0">
                <a:hlinkClick r:id="rId3"/>
              </a:rPr>
              <a:t>/covid-19-vaccine-toolkit.pdf</a:t>
            </a:r>
            <a:r>
              <a:rPr lang="es-US" dirty="0"/>
              <a:t>).</a:t>
            </a:r>
          </a:p>
          <a:p>
            <a:pPr defTabSz="1021679">
              <a:spcBef>
                <a:spcPts val="600"/>
              </a:spcBef>
              <a:spcAft>
                <a:spcPts val="600"/>
              </a:spcAft>
              <a:defRPr/>
            </a:pPr>
            <a:r>
              <a:rPr lang="es-US" dirty="0">
                <a:solidFill>
                  <a:prstClr val="black"/>
                </a:solidFill>
              </a:rPr>
              <a:t>Visite </a:t>
            </a:r>
            <a:r>
              <a:rPr lang="es-US" dirty="0">
                <a:solidFill>
                  <a:prstClr val="black"/>
                </a:solidFill>
                <a:hlinkClick r:id="rId4"/>
              </a:rPr>
              <a:t>Medicaid.gov/</a:t>
            </a:r>
            <a:r>
              <a:rPr lang="es-US" dirty="0" err="1">
                <a:solidFill>
                  <a:prstClr val="black"/>
                </a:solidFill>
                <a:hlinkClick r:id="rId4"/>
              </a:rPr>
              <a:t>medicaid</a:t>
            </a:r>
            <a:r>
              <a:rPr lang="es-US" dirty="0">
                <a:solidFill>
                  <a:prstClr val="black"/>
                </a:solidFill>
                <a:hlinkClick r:id="rId4"/>
              </a:rPr>
              <a:t>/</a:t>
            </a:r>
            <a:r>
              <a:rPr lang="es-US" dirty="0" err="1">
                <a:solidFill>
                  <a:prstClr val="black"/>
                </a:solidFill>
                <a:hlinkClick r:id="rId4"/>
              </a:rPr>
              <a:t>quality</a:t>
            </a:r>
            <a:r>
              <a:rPr lang="es-US" dirty="0">
                <a:solidFill>
                  <a:prstClr val="black"/>
                </a:solidFill>
                <a:hlinkClick r:id="rId4"/>
              </a:rPr>
              <a:t>-</a:t>
            </a:r>
            <a:r>
              <a:rPr lang="es-US" dirty="0" err="1">
                <a:solidFill>
                  <a:prstClr val="black"/>
                </a:solidFill>
                <a:hlinkClick r:id="rId4"/>
              </a:rPr>
              <a:t>of</a:t>
            </a:r>
            <a:r>
              <a:rPr lang="es-US" dirty="0">
                <a:solidFill>
                  <a:prstClr val="black"/>
                </a:solidFill>
                <a:hlinkClick r:id="rId4"/>
              </a:rPr>
              <a:t>-care/</a:t>
            </a:r>
            <a:r>
              <a:rPr lang="es-US" dirty="0" err="1">
                <a:solidFill>
                  <a:prstClr val="black"/>
                </a:solidFill>
                <a:hlinkClick r:id="rId4"/>
              </a:rPr>
              <a:t>downloads</a:t>
            </a:r>
            <a:r>
              <a:rPr lang="es-US" dirty="0">
                <a:solidFill>
                  <a:prstClr val="black"/>
                </a:solidFill>
                <a:hlinkClick r:id="rId4"/>
              </a:rPr>
              <a:t>/vacines-coverage-payment.pdf</a:t>
            </a:r>
            <a:r>
              <a:rPr lang="es-US" dirty="0">
                <a:solidFill>
                  <a:prstClr val="black"/>
                </a:solidFill>
              </a:rPr>
              <a:t>.</a:t>
            </a:r>
          </a:p>
          <a:p>
            <a:pPr defTabSz="1021679">
              <a:spcBef>
                <a:spcPts val="600"/>
              </a:spcBef>
              <a:spcAft>
                <a:spcPts val="600"/>
              </a:spcAft>
              <a:defRPr/>
            </a:pPr>
            <a:endParaRPr lang="en-US" dirty="0">
              <a:solidFill>
                <a:prstClr val="black"/>
              </a:solidFill>
            </a:endParaRPr>
          </a:p>
          <a:p>
            <a:pPr defTabSz="1021679">
              <a:spcBef>
                <a:spcPts val="600"/>
              </a:spcBef>
              <a:spcAft>
                <a:spcPts val="600"/>
              </a:spcAft>
              <a:defRPr/>
            </a:pPr>
            <a:endParaRPr lang="en-US" dirty="0">
              <a:solidFill>
                <a:prstClr val="black"/>
              </a:solidFill>
            </a:endParaRPr>
          </a:p>
          <a:p>
            <a:pPr>
              <a:spcBef>
                <a:spcPts val="600"/>
              </a:spcBef>
              <a:spcAft>
                <a:spcPts val="600"/>
              </a:spcAft>
            </a:pPr>
            <a:endParaRPr lang="en-US" dirty="0"/>
          </a:p>
        </p:txBody>
      </p:sp>
    </p:spTree>
    <p:extLst>
      <p:ext uri="{BB962C8B-B14F-4D97-AF65-F5344CB8AC3E}">
        <p14:creationId xmlns:p14="http://schemas.microsoft.com/office/powerpoint/2010/main" val="37980027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576263"/>
            <a:ext cx="5762625" cy="3241675"/>
          </a:xfrm>
        </p:spPr>
      </p:sp>
      <p:sp>
        <p:nvSpPr>
          <p:cNvPr id="3" name="Notes Placeholder 2"/>
          <p:cNvSpPr>
            <a:spLocks noGrp="1"/>
          </p:cNvSpPr>
          <p:nvPr>
            <p:ph type="body" idx="1"/>
          </p:nvPr>
        </p:nvSpPr>
        <p:spPr>
          <a:xfrm>
            <a:off x="776288" y="3910821"/>
            <a:ext cx="5762625" cy="3780473"/>
          </a:xfrm>
        </p:spPr>
        <p:txBody>
          <a:bodyPr/>
          <a:lstStyle/>
          <a:p>
            <a:pPr>
              <a:spcAft>
                <a:spcPts val="600"/>
              </a:spcAft>
            </a:pPr>
            <a:r>
              <a:rPr lang="es-US" b="1">
                <a:solidFill>
                  <a:prstClr val="black"/>
                </a:solidFill>
                <a:cs typeface="Arial" panose="020B0604020202020204" pitchFamily="34" charset="0"/>
              </a:rPr>
              <a:t>Notas del presentador</a:t>
            </a:r>
          </a:p>
          <a:p>
            <a:pPr>
              <a:spcAft>
                <a:spcPts val="600"/>
              </a:spcAft>
            </a:pPr>
            <a:r>
              <a:rPr lang="es-US"/>
              <a:t>Los Porcentajes Federales de Asistencia Médica (FMAP) se utilizan para determinar el monto de los fondos federales de contrapartida que reciben los estados para los gastos estatales en seguros médicos, incluido Medicaid. La fórmula de FMAP tiene en cuenta el promedio de ingreso per cápita de cada estado en relación con la media nacional.</a:t>
            </a:r>
          </a:p>
          <a:p>
            <a:pPr>
              <a:spcAft>
                <a:spcPts val="600"/>
              </a:spcAft>
            </a:pPr>
            <a:r>
              <a:rPr lang="es-US"/>
              <a:t>Para ver los porcentajes de FMAP del año fiscal 2025 en un mapa, visite </a:t>
            </a:r>
            <a:r>
              <a:rPr lang="es-US">
                <a:hlinkClick r:id="rId3"/>
              </a:rPr>
              <a:t>kff.org/medicaid/state-indicator/federal-matching-rate-and-multiplier/?activeTab=map&amp;currentTimeframe=0&amp;sortModel=%7B%22colId%22%3A%22Location%22%2C%22sort%22%3A%22asc%22%7D</a:t>
            </a:r>
            <a:r>
              <a:rPr lang="es-US"/>
              <a:t>.</a:t>
            </a:r>
          </a:p>
          <a:p>
            <a:pPr>
              <a:spcAft>
                <a:spcPts val="600"/>
              </a:spcAft>
            </a:pPr>
            <a:r>
              <a:rPr lang="es-US"/>
              <a:t>En respuesta a la PHE de COVID-19, los estados pudieron reclamar un aumento del FMAP si mantenían a las personas continuamente inscritas en Medicaid. Este aumento del FMAP ha llegado a su fin y los estados están reanudando sus operaciones normales.</a:t>
            </a:r>
          </a:p>
          <a:p>
            <a:pPr>
              <a:spcAft>
                <a:spcPts val="600"/>
              </a:spcAft>
            </a:pPr>
            <a:endParaRPr lang="en-US" dirty="0"/>
          </a:p>
          <a:p>
            <a:pPr>
              <a:spcAft>
                <a:spcPts val="600"/>
              </a:spcAft>
            </a:pPr>
            <a:endParaRPr lang="en-US" dirty="0"/>
          </a:p>
          <a:p>
            <a:pPr>
              <a:spcAft>
                <a:spcPts val="600"/>
              </a:spcAft>
            </a:pPr>
            <a:endParaRPr lang="en-US" dirty="0"/>
          </a:p>
          <a:p>
            <a:pPr>
              <a:spcAft>
                <a:spcPts val="600"/>
              </a:spcAft>
            </a:pPr>
            <a:endParaRPr lang="en-US" dirty="0"/>
          </a:p>
        </p:txBody>
      </p:sp>
    </p:spTree>
    <p:extLst>
      <p:ext uri="{BB962C8B-B14F-4D97-AF65-F5344CB8AC3E}">
        <p14:creationId xmlns:p14="http://schemas.microsoft.com/office/powerpoint/2010/main" val="18075150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s-US" b="1">
                <a:solidFill>
                  <a:prstClr val="black"/>
                </a:solidFill>
                <a:cs typeface="Arial" panose="020B0604020202020204" pitchFamily="34" charset="0"/>
              </a:rPr>
              <a:t>Esta diapositiva tiene animación</a:t>
            </a:r>
          </a:p>
          <a:p>
            <a:pPr>
              <a:spcAft>
                <a:spcPts val="600"/>
              </a:spcAft>
            </a:pPr>
            <a:r>
              <a:rPr lang="es-US" b="1"/>
              <a:t>Notas del presentador</a:t>
            </a:r>
          </a:p>
          <a:p>
            <a:pPr>
              <a:spcAft>
                <a:spcPts val="600"/>
              </a:spcAft>
            </a:pPr>
            <a:r>
              <a:rPr lang="es-US"/>
              <a:t>Medicaid y CHIP proporcionan cobertura médica esencial a millones de personas. Dado que la elegibilidad para estos programas está determinada por los niveles de ingresos, las fluctuaciones mensuales en los ingresos pueden dar lugar a cancelaciones y/o renovaciones de la elegibilidad de forma recurrente. Durante la PHE de COVID-19, se exigió a los estados que mantuvieran inscritas a las personas para garantizar la cobertura médica. El resultado fue un aumento general de la inscripción. Al concluir la PHE, fue necesario volver a determinar la elegibilidad de este exceso de personas inscritas. Los estados tenían que comenzar este proceso antes de marzo de 2023. </a:t>
            </a:r>
          </a:p>
          <a:p>
            <a:pPr>
              <a:spcAft>
                <a:spcPts val="600"/>
              </a:spcAft>
            </a:pPr>
            <a:r>
              <a:rPr lang="es-US"/>
              <a:t>Fuentes: </a:t>
            </a:r>
            <a:r>
              <a:rPr lang="es-US">
                <a:hlinkClick r:id="rId3"/>
              </a:rPr>
              <a:t>Medicaid.gov/sites/default/files/2024-02/unwinding-cont-enroll-condition-infographic-feb-2024.pdf.pdf</a:t>
            </a:r>
            <a:r>
              <a:rPr lang="es-US"/>
              <a:t> y </a:t>
            </a:r>
            <a:r>
              <a:rPr lang="es-US">
                <a:hlinkClick r:id="rId4"/>
              </a:rPr>
              <a:t>kff.org/medicaid/issue-brief/medicaid-enrollment-and-unwinding-tracker</a:t>
            </a:r>
            <a:r>
              <a:rPr lang="es-US"/>
              <a:t>.</a:t>
            </a:r>
          </a:p>
          <a:p>
            <a:pPr>
              <a:spcAft>
                <a:spcPts val="600"/>
              </a:spcAft>
            </a:pPr>
            <a:endParaRPr lang="en-US" dirty="0"/>
          </a:p>
          <a:p>
            <a:pPr>
              <a:spcAft>
                <a:spcPts val="600"/>
              </a:spcAft>
            </a:pPr>
            <a:endParaRPr lang="en-US" dirty="0"/>
          </a:p>
        </p:txBody>
      </p:sp>
      <p:sp>
        <p:nvSpPr>
          <p:cNvPr id="4" name="Slide Number Placeholder 3"/>
          <p:cNvSpPr>
            <a:spLocks noGrp="1"/>
          </p:cNvSpPr>
          <p:nvPr>
            <p:ph type="sldNum" sz="quarter" idx="5"/>
          </p:nvPr>
        </p:nvSpPr>
        <p:spPr/>
        <p:txBody>
          <a:bodyPr/>
          <a:lstStyle/>
          <a:p>
            <a:fld id="{84299E03-60F4-4903-8474-865A9F536B6B}" type="slidenum">
              <a:rPr lang="en-US" smtClean="0"/>
              <a:t>32</a:t>
            </a:fld>
            <a:endParaRPr lang="en-US"/>
          </a:p>
        </p:txBody>
      </p:sp>
    </p:spTree>
    <p:extLst>
      <p:ext uri="{BB962C8B-B14F-4D97-AF65-F5344CB8AC3E}">
        <p14:creationId xmlns:p14="http://schemas.microsoft.com/office/powerpoint/2010/main" val="8805397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576263"/>
            <a:ext cx="5762625" cy="3241675"/>
          </a:xfrm>
        </p:spPr>
      </p:sp>
      <p:sp>
        <p:nvSpPr>
          <p:cNvPr id="3" name="Notes Placeholder 2"/>
          <p:cNvSpPr>
            <a:spLocks noGrp="1"/>
          </p:cNvSpPr>
          <p:nvPr>
            <p:ph type="body" idx="1"/>
          </p:nvPr>
        </p:nvSpPr>
        <p:spPr>
          <a:xfrm>
            <a:off x="776288" y="3910821"/>
            <a:ext cx="5762625" cy="4281709"/>
          </a:xfrm>
        </p:spPr>
        <p:txBody>
          <a:bodyPr/>
          <a:lstStyle/>
          <a:p>
            <a:pPr>
              <a:spcAft>
                <a:spcPts val="600"/>
              </a:spcAft>
            </a:pPr>
            <a:r>
              <a:rPr lang="es-US" b="1" dirty="0">
                <a:solidFill>
                  <a:prstClr val="black"/>
                </a:solidFill>
                <a:cs typeface="Arial" panose="020B0604020202020204" pitchFamily="34" charset="0"/>
              </a:rPr>
              <a:t>Notas del presentador</a:t>
            </a:r>
          </a:p>
          <a:p>
            <a:pPr>
              <a:spcAft>
                <a:spcPts val="600"/>
              </a:spcAft>
            </a:pPr>
            <a:r>
              <a:rPr lang="es-US" dirty="0"/>
              <a:t>En mayo de 2024, 44 % de las renovaciones de elegibilidad para Medicaid y CHIP estaban pendientes, lo que representa 41.3 millones de personas. A medida que los estados continúen revisando las inscripciones a Medicaid durante el año calendario 2024, estos datos cambiarán.</a:t>
            </a:r>
          </a:p>
          <a:p>
            <a:pPr>
              <a:spcAft>
                <a:spcPts val="600"/>
              </a:spcAft>
            </a:pPr>
            <a:r>
              <a:rPr lang="es-US" dirty="0"/>
              <a:t>Los CMS publican actualizaciones mensuales de las instantáneas de inscripción a Medicaid y CHIP en Medicaid.gov en </a:t>
            </a:r>
            <a:r>
              <a:rPr lang="es-US" dirty="0">
                <a:hlinkClick r:id="rId3"/>
              </a:rPr>
              <a:t>Medicaid.gov/</a:t>
            </a:r>
            <a:r>
              <a:rPr lang="es-US" dirty="0" err="1">
                <a:hlinkClick r:id="rId3"/>
              </a:rPr>
              <a:t>medicaid</a:t>
            </a:r>
            <a:r>
              <a:rPr lang="es-US" dirty="0">
                <a:hlinkClick r:id="rId3"/>
              </a:rPr>
              <a:t>/</a:t>
            </a:r>
            <a:r>
              <a:rPr lang="es-US" dirty="0" err="1">
                <a:hlinkClick r:id="rId3"/>
              </a:rPr>
              <a:t>program-information</a:t>
            </a:r>
            <a:r>
              <a:rPr lang="es-US" dirty="0">
                <a:hlinkClick r:id="rId3"/>
              </a:rPr>
              <a:t>/</a:t>
            </a:r>
            <a:r>
              <a:rPr lang="es-US" dirty="0" err="1">
                <a:hlinkClick r:id="rId3"/>
              </a:rPr>
              <a:t>medicaid</a:t>
            </a:r>
            <a:r>
              <a:rPr lang="es-US" dirty="0">
                <a:hlinkClick r:id="rId3"/>
              </a:rPr>
              <a:t>-chip-</a:t>
            </a:r>
            <a:r>
              <a:rPr lang="es-US" dirty="0" err="1">
                <a:hlinkClick r:id="rId3"/>
              </a:rPr>
              <a:t>enrollment</a:t>
            </a:r>
            <a:r>
              <a:rPr lang="es-US" dirty="0">
                <a:hlinkClick r:id="rId3"/>
              </a:rPr>
              <a:t>-data/</a:t>
            </a:r>
            <a:r>
              <a:rPr lang="es-US" dirty="0" err="1">
                <a:hlinkClick r:id="rId3"/>
              </a:rPr>
              <a:t>medicaid</a:t>
            </a:r>
            <a:r>
              <a:rPr lang="es-US" dirty="0">
                <a:hlinkClick r:id="rId3"/>
              </a:rPr>
              <a:t>-and-chip-</a:t>
            </a:r>
            <a:r>
              <a:rPr lang="es-US" dirty="0" err="1">
                <a:hlinkClick r:id="rId3"/>
              </a:rPr>
              <a:t>enrollment</a:t>
            </a:r>
            <a:r>
              <a:rPr lang="es-US" dirty="0">
                <a:hlinkClick r:id="rId3"/>
              </a:rPr>
              <a:t>-</a:t>
            </a:r>
            <a:r>
              <a:rPr lang="es-US" dirty="0" err="1">
                <a:hlinkClick r:id="rId3"/>
              </a:rPr>
              <a:t>trend-snapshot</a:t>
            </a:r>
            <a:r>
              <a:rPr lang="es-US" dirty="0">
                <a:hlinkClick r:id="rId3"/>
              </a:rPr>
              <a:t>/index.html</a:t>
            </a:r>
            <a:r>
              <a:rPr lang="es-US" dirty="0"/>
              <a:t>.</a:t>
            </a:r>
          </a:p>
          <a:p>
            <a:pPr>
              <a:spcAft>
                <a:spcPts val="600"/>
              </a:spcAft>
            </a:pPr>
            <a:r>
              <a:rPr lang="es-US" dirty="0"/>
              <a:t> KFF (una fuente independiente) utiliza los datos de los CMS y los complementa con datos estatales para actualizar su rastreador: </a:t>
            </a:r>
            <a:r>
              <a:rPr lang="es-US" dirty="0">
                <a:hlinkClick r:id="rId4"/>
              </a:rPr>
              <a:t>kff.org/</a:t>
            </a:r>
            <a:r>
              <a:rPr lang="es-US" dirty="0" err="1">
                <a:hlinkClick r:id="rId4"/>
              </a:rPr>
              <a:t>medicaid</a:t>
            </a:r>
            <a:r>
              <a:rPr lang="es-US" dirty="0">
                <a:hlinkClick r:id="rId4"/>
              </a:rPr>
              <a:t>/</a:t>
            </a:r>
            <a:r>
              <a:rPr lang="es-US" dirty="0" err="1">
                <a:hlinkClick r:id="rId4"/>
              </a:rPr>
              <a:t>issue-brief</a:t>
            </a:r>
            <a:r>
              <a:rPr lang="es-US" dirty="0">
                <a:hlinkClick r:id="rId4"/>
              </a:rPr>
              <a:t>/</a:t>
            </a:r>
            <a:r>
              <a:rPr lang="es-US" dirty="0" err="1">
                <a:hlinkClick r:id="rId4"/>
              </a:rPr>
              <a:t>medicaid</a:t>
            </a:r>
            <a:r>
              <a:rPr lang="es-US" dirty="0">
                <a:hlinkClick r:id="rId4"/>
              </a:rPr>
              <a:t>-</a:t>
            </a:r>
            <a:r>
              <a:rPr lang="es-US" dirty="0" err="1">
                <a:hlinkClick r:id="rId4"/>
              </a:rPr>
              <a:t>enrollment</a:t>
            </a:r>
            <a:r>
              <a:rPr lang="es-US" dirty="0">
                <a:hlinkClick r:id="rId4"/>
              </a:rPr>
              <a:t>-and-</a:t>
            </a:r>
            <a:r>
              <a:rPr lang="es-US" dirty="0" err="1">
                <a:hlinkClick r:id="rId4"/>
              </a:rPr>
              <a:t>unwinding</a:t>
            </a:r>
            <a:r>
              <a:rPr lang="es-US" dirty="0">
                <a:hlinkClick r:id="rId4"/>
              </a:rPr>
              <a:t>-</a:t>
            </a:r>
            <a:r>
              <a:rPr lang="es-US" dirty="0" err="1">
                <a:hlinkClick r:id="rId4"/>
              </a:rPr>
              <a:t>tracker</a:t>
            </a:r>
            <a:r>
              <a:rPr lang="es-US" dirty="0"/>
              <a:t>.</a:t>
            </a:r>
          </a:p>
          <a:p>
            <a:pPr>
              <a:spcAft>
                <a:spcPts val="600"/>
              </a:spcAft>
            </a:pPr>
            <a:r>
              <a:rPr lang="es-US" dirty="0"/>
              <a:t>Para revisar la reversión de la condición de inscripción continua en Medicaid: Visita infográfica De un vistazo: </a:t>
            </a:r>
            <a:r>
              <a:rPr lang="es-US" dirty="0">
                <a:hlinkClick r:id="rId5"/>
              </a:rPr>
              <a:t>Medicaid.gov/sites/default/files/2024-02/unwinding-cont-enroll-condition-infographic-feb-2024.pdf</a:t>
            </a:r>
            <a:r>
              <a:rPr lang="es-US" dirty="0"/>
              <a:t>.</a:t>
            </a:r>
          </a:p>
          <a:p>
            <a:pPr>
              <a:spcAft>
                <a:spcPts val="600"/>
              </a:spcAft>
            </a:pPr>
            <a:r>
              <a:rPr lang="es-US" dirty="0"/>
              <a:t>Para consultar las estrategias temporales y las prácticas en curso para apoyar el inicio y la tramitación oportunos de la renovación de Medicaid y CHIP, visite: </a:t>
            </a:r>
            <a:r>
              <a:rPr lang="es-US" dirty="0">
                <a:hlinkClick r:id="rId6"/>
              </a:rPr>
              <a:t>Medicaid.gov/</a:t>
            </a:r>
            <a:r>
              <a:rPr lang="es-US" dirty="0" err="1">
                <a:hlinkClick r:id="rId6"/>
              </a:rPr>
              <a:t>resources-for-states</a:t>
            </a:r>
            <a:r>
              <a:rPr lang="es-US" dirty="0">
                <a:hlinkClick r:id="rId6"/>
              </a:rPr>
              <a:t>/</a:t>
            </a:r>
            <a:r>
              <a:rPr lang="es-US" dirty="0" err="1">
                <a:hlinkClick r:id="rId6"/>
              </a:rPr>
              <a:t>downloads</a:t>
            </a:r>
            <a:r>
              <a:rPr lang="es-US" dirty="0">
                <a:hlinkClick r:id="rId6"/>
              </a:rPr>
              <a:t>/medicaid-chip-renewal-support.pdf</a:t>
            </a:r>
            <a:r>
              <a:rPr lang="es-US" dirty="0"/>
              <a:t>.</a:t>
            </a:r>
          </a:p>
          <a:p>
            <a:pPr>
              <a:spcAft>
                <a:spcPts val="600"/>
              </a:spcAft>
            </a:pPr>
            <a:endParaRPr lang="en-US" dirty="0"/>
          </a:p>
          <a:p>
            <a:pPr>
              <a:spcAft>
                <a:spcPts val="600"/>
              </a:spcAft>
            </a:pPr>
            <a:endParaRPr lang="en-US" dirty="0"/>
          </a:p>
          <a:p>
            <a:pPr>
              <a:spcAft>
                <a:spcPts val="600"/>
              </a:spcAft>
            </a:pPr>
            <a:endParaRPr lang="en-US" dirty="0"/>
          </a:p>
          <a:p>
            <a:pPr>
              <a:spcAft>
                <a:spcPts val="600"/>
              </a:spcAft>
            </a:pPr>
            <a:endParaRPr lang="en-US" dirty="0"/>
          </a:p>
          <a:p>
            <a:pPr>
              <a:spcAft>
                <a:spcPts val="600"/>
              </a:spcAft>
            </a:pPr>
            <a:endParaRPr lang="en-US" dirty="0"/>
          </a:p>
          <a:p>
            <a:pPr>
              <a:spcAft>
                <a:spcPts val="600"/>
              </a:spcAft>
            </a:pPr>
            <a:endParaRPr lang="en-US" dirty="0"/>
          </a:p>
          <a:p>
            <a:pPr>
              <a:spcAft>
                <a:spcPts val="600"/>
              </a:spcAft>
            </a:pPr>
            <a:endParaRPr lang="en-US" dirty="0"/>
          </a:p>
        </p:txBody>
      </p:sp>
    </p:spTree>
    <p:extLst>
      <p:ext uri="{BB962C8B-B14F-4D97-AF65-F5344CB8AC3E}">
        <p14:creationId xmlns:p14="http://schemas.microsoft.com/office/powerpoint/2010/main" val="33106865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s-US" b="1"/>
              <a:t>Notas del presentador</a:t>
            </a:r>
          </a:p>
          <a:p>
            <a:pPr>
              <a:spcAft>
                <a:spcPts val="600"/>
              </a:spcAft>
            </a:pPr>
            <a:r>
              <a:rPr lang="es-US" b="0" i="0">
                <a:effectLst/>
              </a:rPr>
              <a:t>A partir del 1 de enero de 2024, los estados deben proporcionar 12 meses de elegibilidad continua a los niños menores de 19 años en Medicaid y CHIP.</a:t>
            </a:r>
          </a:p>
          <a:p>
            <a:pPr>
              <a:spcAft>
                <a:spcPts val="600"/>
              </a:spcAft>
            </a:pPr>
            <a:r>
              <a:rPr lang="es-US" b="0" i="0">
                <a:effectLst/>
              </a:rPr>
              <a:t>Los niños con seguro médico continuo suelen tener mejor salud que los que no lo tienen. La cobertura continua garantiza que los niños puedan recibir atención preventiva y primaria, así como tratamiento para cualquier problema de salud que tengan. Una cobertura estable también ayuda a los médicos a establecer relaciones con los niños y sus padres y a dar seguimiento a su salud y desarrollo. Además, eliminar los ciclos de intermitencia de la cobertura a lo largo del año reduce el tiempo y el dinero que el Estado pierde en trámites innecesarios.</a:t>
            </a:r>
          </a:p>
          <a:p>
            <a:r>
              <a:rPr lang="es-US"/>
              <a:t>La elegibilidad de los niños continuará incluso si la familia experimenta un cambio en los ingresos o en el tamaño del hogar que, de otro modo, afectaría la elegibilidad.</a:t>
            </a:r>
          </a:p>
          <a:p>
            <a:r>
              <a:rPr lang="es-US"/>
              <a:t>Los Estados tienen la opción de utilizar la autoridad de demostración de la Sección 1115 para proporcionar continuidad adicional de la cobertura a los niños.</a:t>
            </a:r>
          </a:p>
          <a:p>
            <a:pPr>
              <a:spcAft>
                <a:spcPts val="600"/>
              </a:spcAft>
            </a:pPr>
            <a:endParaRPr lang="en-US" dirty="0"/>
          </a:p>
        </p:txBody>
      </p:sp>
      <p:sp>
        <p:nvSpPr>
          <p:cNvPr id="4" name="Slide Number Placeholder 3"/>
          <p:cNvSpPr>
            <a:spLocks noGrp="1"/>
          </p:cNvSpPr>
          <p:nvPr>
            <p:ph type="sldNum" sz="quarter" idx="5"/>
          </p:nvPr>
        </p:nvSpPr>
        <p:spPr/>
        <p:txBody>
          <a:bodyPr/>
          <a:lstStyle/>
          <a:p>
            <a:fld id="{84299E03-60F4-4903-8474-865A9F536B6B}" type="slidenum">
              <a:rPr lang="en-US" smtClean="0"/>
              <a:t>34</a:t>
            </a:fld>
            <a:endParaRPr lang="en-US"/>
          </a:p>
        </p:txBody>
      </p:sp>
    </p:spTree>
    <p:extLst>
      <p:ext uri="{BB962C8B-B14F-4D97-AF65-F5344CB8AC3E}">
        <p14:creationId xmlns:p14="http://schemas.microsoft.com/office/powerpoint/2010/main" val="33974001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3567" y="3910821"/>
            <a:ext cx="6981567" cy="5455601"/>
          </a:xfrm>
        </p:spPr>
        <p:txBody>
          <a:bodyPr/>
          <a:lstStyle/>
          <a:p>
            <a:pPr marL="0" indent="0">
              <a:buNone/>
            </a:pPr>
            <a:r>
              <a:rPr lang="es-US" b="1" dirty="0"/>
              <a:t>Notas del presentador</a:t>
            </a:r>
          </a:p>
          <a:p>
            <a:pPr marL="0" indent="0" defTabSz="966529">
              <a:buNone/>
              <a:defRPr/>
            </a:pPr>
            <a:r>
              <a:rPr lang="es-US" dirty="0"/>
              <a:t>Según la Ley del Plan de Rescate Estadounidense (ARP) de 2021, los estados pueden ampliar la cobertura posparto a través de Medicaid y CHIP del actual período obligatorio de 60 días a 12 meses. </a:t>
            </a:r>
          </a:p>
          <a:p>
            <a:pPr marL="0" indent="0">
              <a:buNone/>
              <a:defRPr/>
            </a:pPr>
            <a:r>
              <a:rPr lang="es-US" dirty="0"/>
              <a:t>El período posparto es fundamental para recuperarse del parto, atender las complicaciones del parto, apoyar una salud mental sólida, gestionar el cuidado del bebé y pasar de la atención obstétrica a la atención primaria. La ampliación de la cobertura posparto es especialmente crucial a la luz de </a:t>
            </a:r>
            <a:r>
              <a:rPr lang="es-US" dirty="0">
                <a:hlinkClick r:id="rId3"/>
              </a:rPr>
              <a:t>las tasas de mortalidad materna</a:t>
            </a:r>
            <a:r>
              <a:rPr lang="es-US" dirty="0"/>
              <a:t> en EE. UU. En 2021, 1,205 mujeres murieron por causas maternas, en comparación con 861 en 2020 y 754 en 2019. </a:t>
            </a:r>
            <a:r>
              <a:rPr lang="es-US" dirty="0">
                <a:hlinkClick r:id="rId4"/>
              </a:rPr>
              <a:t>Una de cada 3 muertes relacionadas con el embarazo se produce</a:t>
            </a:r>
            <a:r>
              <a:rPr lang="es-US" dirty="0"/>
              <a:t> entre 6 semanas y un año después del parto. </a:t>
            </a:r>
          </a:p>
          <a:p>
            <a:pPr marL="0" indent="0" defTabSz="966529">
              <a:buNone/>
              <a:defRPr/>
            </a:pPr>
            <a:r>
              <a:rPr lang="es-US" dirty="0">
                <a:solidFill>
                  <a:srgbClr val="000000"/>
                </a:solidFill>
                <a:effectLst/>
                <a:ea typeface="Calibri" panose="020F0502020204030204" pitchFamily="34" charset="0"/>
              </a:rPr>
              <a:t>Las personas de 46 estados y el Distrito de Columbia ahora tienen acceso a la cobertura de Medicaid y CHIP durante 12 meses completos después del embarazo. La ampliación de la cobertura posparto es uno de los pilares del </a:t>
            </a:r>
            <a:r>
              <a:rPr lang="es-US" u="sng" dirty="0">
                <a:solidFill>
                  <a:srgbClr val="0000EE"/>
                </a:solidFill>
                <a:effectLst/>
                <a:ea typeface="Calibri" panose="020F0502020204030204" pitchFamily="34" charset="0"/>
                <a:hlinkClick r:id="rId5"/>
              </a:rPr>
              <a:t>Plan de acción de atención a la maternidad</a:t>
            </a:r>
            <a:r>
              <a:rPr lang="es-US" dirty="0">
                <a:solidFill>
                  <a:srgbClr val="000000"/>
                </a:solidFill>
                <a:effectLst/>
                <a:ea typeface="Calibri" panose="020F0502020204030204" pitchFamily="34" charset="0"/>
              </a:rPr>
              <a:t> de los CMS, que forma parte del </a:t>
            </a:r>
            <a:r>
              <a:rPr lang="es-US" u="sng" dirty="0">
                <a:solidFill>
                  <a:srgbClr val="0000EE"/>
                </a:solidFill>
                <a:effectLst/>
                <a:ea typeface="Calibri" panose="020F0502020204030204" pitchFamily="34" charset="0"/>
                <a:hlinkClick r:id="rId6"/>
              </a:rPr>
              <a:t>Plan para atender la crisis de salud materna</a:t>
            </a:r>
            <a:r>
              <a:rPr lang="es-US" dirty="0">
                <a:solidFill>
                  <a:srgbClr val="000000"/>
                </a:solidFill>
                <a:effectLst/>
                <a:ea typeface="Calibri" panose="020F0502020204030204" pitchFamily="34" charset="0"/>
              </a:rPr>
              <a:t>. </a:t>
            </a:r>
            <a:r>
              <a:rPr lang="es-US" dirty="0">
                <a:effectLst/>
                <a:ea typeface="Calibri" panose="020F0502020204030204" pitchFamily="34" charset="0"/>
              </a:rPr>
              <a:t>Visite los sitios de Medicaid y CHIP para revisar las modificaciones al plan estatal aprobadas para </a:t>
            </a:r>
            <a:r>
              <a:rPr lang="es-US" u="sng" dirty="0">
                <a:solidFill>
                  <a:srgbClr val="0000EE"/>
                </a:solidFill>
                <a:effectLst/>
                <a:ea typeface="Calibri" panose="020F0502020204030204" pitchFamily="34" charset="0"/>
                <a:hlinkClick r:id="rId7"/>
              </a:rPr>
              <a:t>Medicaid</a:t>
            </a:r>
            <a:r>
              <a:rPr lang="es-US" dirty="0">
                <a:effectLst/>
                <a:ea typeface="Calibri" panose="020F0502020204030204" pitchFamily="34" charset="0"/>
              </a:rPr>
              <a:t> y </a:t>
            </a:r>
            <a:r>
              <a:rPr lang="es-US" u="sng" dirty="0">
                <a:solidFill>
                  <a:srgbClr val="0000EE"/>
                </a:solidFill>
                <a:effectLst/>
                <a:ea typeface="Calibri" panose="020F0502020204030204" pitchFamily="34" charset="0"/>
                <a:hlinkClick r:id="rId8"/>
              </a:rPr>
              <a:t>CHIP</a:t>
            </a:r>
            <a:r>
              <a:rPr lang="es-US" dirty="0">
                <a:effectLst/>
                <a:ea typeface="Calibri" panose="020F0502020204030204" pitchFamily="34" charset="0"/>
              </a:rPr>
              <a:t>.</a:t>
            </a:r>
            <a:r>
              <a:rPr lang="es-US" dirty="0">
                <a:solidFill>
                  <a:srgbClr val="000000"/>
                </a:solidFill>
                <a:effectLst/>
                <a:ea typeface="Calibri" panose="020F0502020204030204" pitchFamily="34" charset="0"/>
              </a:rPr>
              <a:t> </a:t>
            </a:r>
          </a:p>
          <a:p>
            <a:pPr marL="0" indent="0">
              <a:buNone/>
            </a:pPr>
            <a:r>
              <a:rPr lang="es-US" dirty="0">
                <a:solidFill>
                  <a:srgbClr val="000000"/>
                </a:solidFill>
                <a:effectLst/>
                <a:ea typeface="Calibri" panose="020F0502020204030204" pitchFamily="34" charset="0"/>
              </a:rPr>
              <a:t>A partir del 1 de enero de 2024, los estados deberán presentar informes adicionales. Los CMS exigen a las agencias estatales de Medicaid que recopilen e informen sobre las medidas de calidad del Conjunto Básico Infantil. Estas medidas describen la calidad de la atención que reciben las personas menores de 19 años que tienen Medicaid y CHIP. Hay 9 medidas de calidad relacionadas con la salud materna y perinatal, conocidas como Conjunto Básico Materno. Los estados también deben recopilar e informar sobre las 6 medidas de salud materna y perinatal incluidas en el Conjunto Básico Infantil, que brindan un panorama nacional de la salud materna en Medicaid y CHIP. </a:t>
            </a:r>
          </a:p>
          <a:p>
            <a:pPr marL="0" indent="0">
              <a:buNone/>
            </a:pPr>
            <a:r>
              <a:rPr lang="es-US" dirty="0">
                <a:solidFill>
                  <a:srgbClr val="000000"/>
                </a:solidFill>
                <a:effectLst/>
                <a:ea typeface="Calibri" panose="020F0502020204030204" pitchFamily="34" charset="0"/>
              </a:rPr>
              <a:t>Fuentes: </a:t>
            </a:r>
          </a:p>
          <a:p>
            <a:pPr marL="120650" indent="-120650"/>
            <a:r>
              <a:rPr lang="es-US" dirty="0">
                <a:hlinkClick r:id="rId9"/>
              </a:rPr>
              <a:t>CMS.gov/files/</a:t>
            </a:r>
            <a:r>
              <a:rPr lang="es-US" dirty="0" err="1">
                <a:hlinkClick r:id="rId9"/>
              </a:rPr>
              <a:t>document</a:t>
            </a:r>
            <a:r>
              <a:rPr lang="es-US" dirty="0">
                <a:hlinkClick r:id="rId9"/>
              </a:rPr>
              <a:t>/cms-maternity-care-action-plan.pdf</a:t>
            </a:r>
          </a:p>
          <a:p>
            <a:pPr marL="120650" indent="-120650"/>
            <a:r>
              <a:rPr lang="es-US" dirty="0">
                <a:solidFill>
                  <a:srgbClr val="000000"/>
                </a:solidFill>
                <a:effectLst/>
                <a:ea typeface="Calibri" panose="020F0502020204030204" pitchFamily="34" charset="0"/>
              </a:rPr>
              <a:t>Visite el mapa en </a:t>
            </a:r>
            <a:r>
              <a:rPr lang="es-US" dirty="0">
                <a:solidFill>
                  <a:srgbClr val="000000"/>
                </a:solidFill>
                <a:effectLst/>
                <a:ea typeface="Calibri" panose="020F0502020204030204" pitchFamily="34" charset="0"/>
                <a:hlinkClick r:id="rId10"/>
              </a:rPr>
              <a:t>Medicaid.gov/</a:t>
            </a:r>
            <a:r>
              <a:rPr lang="es-US" dirty="0" err="1">
                <a:solidFill>
                  <a:srgbClr val="000000"/>
                </a:solidFill>
                <a:effectLst/>
                <a:ea typeface="Calibri" panose="020F0502020204030204" pitchFamily="34" charset="0"/>
                <a:hlinkClick r:id="rId10"/>
              </a:rPr>
              <a:t>medicaid</a:t>
            </a:r>
            <a:r>
              <a:rPr lang="es-US" dirty="0">
                <a:solidFill>
                  <a:srgbClr val="000000"/>
                </a:solidFill>
                <a:effectLst/>
                <a:ea typeface="Calibri" panose="020F0502020204030204" pitchFamily="34" charset="0"/>
                <a:hlinkClick r:id="rId10"/>
              </a:rPr>
              <a:t>/</a:t>
            </a:r>
            <a:r>
              <a:rPr lang="es-US" dirty="0" err="1">
                <a:solidFill>
                  <a:srgbClr val="000000"/>
                </a:solidFill>
                <a:effectLst/>
                <a:ea typeface="Calibri" panose="020F0502020204030204" pitchFamily="34" charset="0"/>
                <a:hlinkClick r:id="rId10"/>
              </a:rPr>
              <a:t>quality</a:t>
            </a:r>
            <a:r>
              <a:rPr lang="es-US" dirty="0">
                <a:solidFill>
                  <a:srgbClr val="000000"/>
                </a:solidFill>
                <a:effectLst/>
                <a:ea typeface="Calibri" panose="020F0502020204030204" pitchFamily="34" charset="0"/>
                <a:hlinkClick r:id="rId10"/>
              </a:rPr>
              <a:t>-</a:t>
            </a:r>
            <a:r>
              <a:rPr lang="es-US" dirty="0" err="1">
                <a:solidFill>
                  <a:srgbClr val="000000"/>
                </a:solidFill>
                <a:effectLst/>
                <a:ea typeface="Calibri" panose="020F0502020204030204" pitchFamily="34" charset="0"/>
                <a:hlinkClick r:id="rId10"/>
              </a:rPr>
              <a:t>of</a:t>
            </a:r>
            <a:r>
              <a:rPr lang="es-US" dirty="0">
                <a:solidFill>
                  <a:srgbClr val="000000"/>
                </a:solidFill>
                <a:effectLst/>
                <a:ea typeface="Calibri" panose="020F0502020204030204" pitchFamily="34" charset="0"/>
                <a:hlinkClick r:id="rId10"/>
              </a:rPr>
              <a:t>-care/</a:t>
            </a:r>
            <a:r>
              <a:rPr lang="es-US" dirty="0" err="1">
                <a:solidFill>
                  <a:srgbClr val="000000"/>
                </a:solidFill>
                <a:effectLst/>
                <a:ea typeface="Calibri" panose="020F0502020204030204" pitchFamily="34" charset="0"/>
                <a:hlinkClick r:id="rId10"/>
              </a:rPr>
              <a:t>downloads</a:t>
            </a:r>
            <a:r>
              <a:rPr lang="es-US" dirty="0">
                <a:solidFill>
                  <a:srgbClr val="000000"/>
                </a:solidFill>
                <a:effectLst/>
                <a:ea typeface="Calibri" panose="020F0502020204030204" pitchFamily="34" charset="0"/>
                <a:hlinkClick r:id="rId10"/>
              </a:rPr>
              <a:t>/map-states-that-have-extended-postpartum-coverage.png</a:t>
            </a:r>
          </a:p>
          <a:p>
            <a:pPr marL="120650" indent="-120650"/>
            <a:r>
              <a:rPr lang="es-US" dirty="0">
                <a:solidFill>
                  <a:srgbClr val="000000"/>
                </a:solidFill>
                <a:effectLst/>
                <a:ea typeface="Calibri" panose="020F0502020204030204" pitchFamily="34" charset="0"/>
              </a:rPr>
              <a:t>Encontrará una infografía sobre salud materna en Medicaid y CHIP en </a:t>
            </a:r>
            <a:r>
              <a:rPr lang="es-US" dirty="0">
                <a:solidFill>
                  <a:srgbClr val="000000"/>
                </a:solidFill>
                <a:effectLst/>
                <a:ea typeface="Calibri" panose="020F0502020204030204" pitchFamily="34" charset="0"/>
                <a:hlinkClick r:id="rId11"/>
              </a:rPr>
              <a:t>Medicaid.gov/</a:t>
            </a:r>
            <a:r>
              <a:rPr lang="es-US" dirty="0" err="1">
                <a:solidFill>
                  <a:srgbClr val="000000"/>
                </a:solidFill>
                <a:effectLst/>
                <a:ea typeface="Calibri" panose="020F0502020204030204" pitchFamily="34" charset="0"/>
                <a:hlinkClick r:id="rId11"/>
              </a:rPr>
              <a:t>medicaid</a:t>
            </a:r>
            <a:r>
              <a:rPr lang="es-US" dirty="0">
                <a:solidFill>
                  <a:srgbClr val="000000"/>
                </a:solidFill>
                <a:effectLst/>
                <a:ea typeface="Calibri" panose="020F0502020204030204" pitchFamily="34" charset="0"/>
                <a:hlinkClick r:id="rId11"/>
              </a:rPr>
              <a:t>/</a:t>
            </a:r>
            <a:r>
              <a:rPr lang="es-US" dirty="0" err="1">
                <a:solidFill>
                  <a:srgbClr val="000000"/>
                </a:solidFill>
                <a:effectLst/>
                <a:ea typeface="Calibri" panose="020F0502020204030204" pitchFamily="34" charset="0"/>
                <a:hlinkClick r:id="rId11"/>
              </a:rPr>
              <a:t>benefits</a:t>
            </a:r>
            <a:r>
              <a:rPr lang="es-US" dirty="0">
                <a:solidFill>
                  <a:srgbClr val="000000"/>
                </a:solidFill>
                <a:effectLst/>
                <a:ea typeface="Calibri" panose="020F0502020204030204" pitchFamily="34" charset="0"/>
                <a:hlinkClick r:id="rId11"/>
              </a:rPr>
              <a:t>/</a:t>
            </a:r>
            <a:r>
              <a:rPr lang="es-US" dirty="0" err="1">
                <a:solidFill>
                  <a:srgbClr val="000000"/>
                </a:solidFill>
                <a:effectLst/>
                <a:ea typeface="Calibri" panose="020F0502020204030204" pitchFamily="34" charset="0"/>
                <a:hlinkClick r:id="rId11"/>
              </a:rPr>
              <a:t>downloads</a:t>
            </a:r>
            <a:r>
              <a:rPr lang="es-US" dirty="0">
                <a:solidFill>
                  <a:srgbClr val="000000"/>
                </a:solidFill>
                <a:effectLst/>
                <a:ea typeface="Calibri" panose="020F0502020204030204" pitchFamily="34" charset="0"/>
                <a:hlinkClick r:id="rId11"/>
              </a:rPr>
              <a:t>/2024-maternal-health-at-a-glance.pdf</a:t>
            </a:r>
            <a:r>
              <a:rPr lang="es-US" dirty="0">
                <a:solidFill>
                  <a:srgbClr val="000000"/>
                </a:solidFill>
                <a:effectLst/>
                <a:ea typeface="Calibri" panose="020F0502020204030204" pitchFamily="34" charset="0"/>
              </a:rPr>
              <a:t>.</a:t>
            </a:r>
          </a:p>
          <a:p>
            <a:endParaRPr lang="en-US" dirty="0"/>
          </a:p>
        </p:txBody>
      </p:sp>
      <p:sp>
        <p:nvSpPr>
          <p:cNvPr id="4" name="Slide Number Placeholder 3"/>
          <p:cNvSpPr>
            <a:spLocks noGrp="1"/>
          </p:cNvSpPr>
          <p:nvPr>
            <p:ph type="sldNum" sz="quarter" idx="5"/>
          </p:nvPr>
        </p:nvSpPr>
        <p:spPr/>
        <p:txBody>
          <a:bodyPr/>
          <a:lstStyle/>
          <a:p>
            <a:fld id="{84299E03-60F4-4903-8474-865A9F536B6B}" type="slidenum">
              <a:rPr lang="en-US" smtClean="0"/>
              <a:t>35</a:t>
            </a:fld>
            <a:endParaRPr lang="en-US"/>
          </a:p>
        </p:txBody>
      </p:sp>
    </p:spTree>
    <p:extLst>
      <p:ext uri="{BB962C8B-B14F-4D97-AF65-F5344CB8AC3E}">
        <p14:creationId xmlns:p14="http://schemas.microsoft.com/office/powerpoint/2010/main" val="23432700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87363"/>
            <a:ext cx="5486400" cy="3086100"/>
          </a:xfrm>
        </p:spPr>
      </p:sp>
      <p:sp>
        <p:nvSpPr>
          <p:cNvPr id="3" name="Notes Placeholder 2"/>
          <p:cNvSpPr>
            <a:spLocks noGrp="1"/>
          </p:cNvSpPr>
          <p:nvPr>
            <p:ph type="body" idx="1"/>
          </p:nvPr>
        </p:nvSpPr>
        <p:spPr>
          <a:xfrm>
            <a:off x="685800" y="3717758"/>
            <a:ext cx="5486400" cy="5119854"/>
          </a:xfrm>
        </p:spPr>
        <p:txBody>
          <a:bodyPr/>
          <a:lstStyle/>
          <a:p>
            <a:pPr>
              <a:spcAft>
                <a:spcPts val="600"/>
              </a:spcAft>
            </a:pPr>
            <a:r>
              <a:rPr lang="es-US" b="1" dirty="0">
                <a:solidFill>
                  <a:prstClr val="black"/>
                </a:solidFill>
                <a:cs typeface="Arial" panose="020B0604020202020204" pitchFamily="34" charset="0"/>
              </a:rPr>
              <a:t>Notas del presentador</a:t>
            </a:r>
          </a:p>
          <a:p>
            <a:pPr>
              <a:spcAft>
                <a:spcPts val="600"/>
              </a:spcAft>
            </a:pPr>
            <a:r>
              <a:rPr lang="es-US" i="0" u="none" strike="noStrike" baseline="0" dirty="0">
                <a:solidFill>
                  <a:schemeClr val="tx1"/>
                </a:solidFill>
                <a:latin typeface="+mn-lt"/>
                <a:ea typeface="+mn-ea"/>
                <a:cs typeface="+mn-cs"/>
              </a:rPr>
              <a:t>En virtud de la Ley de Reducción de la Inflación, los estados deben cubrir (sin costos compartidos) las vacunas aprobadas que el Comité Asesor sobre Prácticas de Inmunización (ACIP) recomienda para la mayoría de los beneficiarios adultos de Medicaid.</a:t>
            </a:r>
            <a:r>
              <a:rPr lang="es-US" b="0" i="0" u="none" strike="noStrike" baseline="0" dirty="0">
                <a:solidFill>
                  <a:schemeClr val="tx1"/>
                </a:solidFill>
                <a:latin typeface="+mn-lt"/>
                <a:ea typeface="+mn-ea"/>
                <a:cs typeface="+mn-cs"/>
              </a:rPr>
              <a:t> Además, los estados que ya cubrían las vacunas aprobadas para adultos recomendadas por el ACIP, sin costos compartidos, a partir del 16 de agosto de 2022, pueden reclamar un aumento de un punto porcentual en el FMAP para sus gastos de Medicaid en estos servicios de vacunación para los primeros trimestres fiscales que comenzaron el 1 de octubre de 2023 o después.</a:t>
            </a:r>
          </a:p>
          <a:p>
            <a:pPr>
              <a:spcAft>
                <a:spcPts val="600"/>
              </a:spcAft>
            </a:pPr>
            <a:r>
              <a:rPr lang="es-US" b="0" i="0" u="none" strike="noStrike" baseline="0" dirty="0">
                <a:solidFill>
                  <a:schemeClr val="tx1"/>
                </a:solidFill>
                <a:latin typeface="+mn-lt"/>
                <a:ea typeface="+mn-ea"/>
                <a:cs typeface="+mn-cs"/>
              </a:rPr>
              <a:t>A partir del 1 de octubre de 2023, los estados deben cubrir (sin costo compartido) las vacunas para adultos y su administración, para los inscritos en CHIP de 19 años o más (es decir, mujeres beneficiarias de CHIP embarazadas y en período posparto). </a:t>
            </a:r>
            <a:r>
              <a:rPr lang="es-US" dirty="0"/>
              <a:t>Los estados que proporcionaron cobertura de Medicaid para los servicios descritos en las secciones 1905(a)(13)(A) y (B) de la Ley, sin costo compartido, recibirán un aumento de un punto porcentual en su FMAP por sus gastos de Medicaid para estos servicios, así como para sus gastos de Medicaid destinados a cubrir los servicios para dejar de fumar para mujeres embarazadas. Este aumentos del FMAP vencerá para los servicios de vacunación descritos en la sección 1905(a)(13)(B) el 30 de septiembre de 2025.</a:t>
            </a:r>
            <a:r>
              <a:rPr lang="es-US" sz="1800" dirty="0">
                <a:effectLst/>
                <a:latin typeface="Aptos" panose="020B0004020202020204" pitchFamily="34" charset="0"/>
                <a:ea typeface="Aptos" panose="020B0004020202020204" pitchFamily="34" charset="0"/>
                <a:cs typeface="Aptos" panose="020B0004020202020204" pitchFamily="34" charset="0"/>
              </a:rPr>
              <a:t> </a:t>
            </a:r>
            <a:r>
              <a:rPr lang="es-US" b="0" i="0" u="none" strike="noStrike" baseline="0" dirty="0">
                <a:solidFill>
                  <a:schemeClr val="tx1"/>
                </a:solidFill>
                <a:latin typeface="+mn-lt"/>
                <a:ea typeface="+mn-ea"/>
                <a:cs typeface="+mn-cs"/>
              </a:rPr>
              <a:t>Visite</a:t>
            </a:r>
            <a:r>
              <a:rPr lang="es-US" dirty="0"/>
              <a:t> </a:t>
            </a:r>
            <a:r>
              <a:rPr lang="es-US" dirty="0">
                <a:hlinkClick r:id="rId3"/>
              </a:rPr>
              <a:t>Medicaid.gov/</a:t>
            </a:r>
            <a:r>
              <a:rPr lang="es-US" dirty="0" err="1">
                <a:hlinkClick r:id="rId3"/>
              </a:rPr>
              <a:t>medicaid</a:t>
            </a:r>
            <a:r>
              <a:rPr lang="es-US" dirty="0">
                <a:hlinkClick r:id="rId3"/>
              </a:rPr>
              <a:t>/</a:t>
            </a:r>
            <a:r>
              <a:rPr lang="es-US" dirty="0" err="1">
                <a:hlinkClick r:id="rId3"/>
              </a:rPr>
              <a:t>quality</a:t>
            </a:r>
            <a:r>
              <a:rPr lang="es-US" dirty="0">
                <a:hlinkClick r:id="rId3"/>
              </a:rPr>
              <a:t>-</a:t>
            </a:r>
            <a:r>
              <a:rPr lang="es-US" dirty="0" err="1">
                <a:hlinkClick r:id="rId3"/>
              </a:rPr>
              <a:t>of</a:t>
            </a:r>
            <a:r>
              <a:rPr lang="es-US" dirty="0">
                <a:hlinkClick r:id="rId3"/>
              </a:rPr>
              <a:t>-care/</a:t>
            </a:r>
            <a:r>
              <a:rPr lang="es-US" dirty="0" err="1">
                <a:hlinkClick r:id="rId3"/>
              </a:rPr>
              <a:t>downloads</a:t>
            </a:r>
            <a:r>
              <a:rPr lang="es-US" dirty="0">
                <a:hlinkClick r:id="rId3"/>
              </a:rPr>
              <a:t>/vacines-coverage-payment.pdf</a:t>
            </a:r>
          </a:p>
          <a:p>
            <a:pPr>
              <a:spcAft>
                <a:spcPts val="600"/>
              </a:spcAft>
            </a:pPr>
            <a:r>
              <a:rPr lang="es-US" b="0" i="0" u="none" strike="noStrike" baseline="0" dirty="0">
                <a:solidFill>
                  <a:schemeClr val="tx1"/>
                </a:solidFill>
                <a:latin typeface="+mn-lt"/>
                <a:ea typeface="+mn-ea"/>
                <a:cs typeface="+mn-cs"/>
              </a:rPr>
              <a:t>para obtener más información.</a:t>
            </a:r>
          </a:p>
          <a:p>
            <a:pPr>
              <a:spcAft>
                <a:spcPts val="600"/>
              </a:spcAft>
            </a:pPr>
            <a:endParaRPr lang="en-US" b="0" i="0" u="none" strike="noStrike" kern="1200" baseline="0" dirty="0">
              <a:solidFill>
                <a:schemeClr val="tx1"/>
              </a:solidFill>
              <a:latin typeface="+mn-lt"/>
              <a:ea typeface="+mn-ea"/>
              <a:cs typeface="+mn-cs"/>
            </a:endParaRPr>
          </a:p>
          <a:p>
            <a:pPr>
              <a:spcAft>
                <a:spcPts val="600"/>
              </a:spcAft>
            </a:pPr>
            <a:endParaRPr lang="en-US" b="0" i="0" u="none" strike="noStrike" kern="1200" baseline="0" dirty="0">
              <a:solidFill>
                <a:schemeClr val="tx1"/>
              </a:solidFill>
              <a:latin typeface="+mn-lt"/>
              <a:ea typeface="+mn-ea"/>
              <a:cs typeface="+mn-cs"/>
            </a:endParaRPr>
          </a:p>
        </p:txBody>
      </p:sp>
    </p:spTree>
    <p:extLst>
      <p:ext uri="{BB962C8B-B14F-4D97-AF65-F5344CB8AC3E}">
        <p14:creationId xmlns:p14="http://schemas.microsoft.com/office/powerpoint/2010/main" val="6525776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123568" y="3849330"/>
            <a:ext cx="7092778" cy="5640660"/>
          </a:xfrm>
        </p:spPr>
        <p:txBody>
          <a:bodyPr/>
          <a:lstStyle/>
          <a:p>
            <a:pPr defTabSz="1021679">
              <a:spcAft>
                <a:spcPts val="600"/>
              </a:spcAft>
              <a:defRPr/>
            </a:pPr>
            <a:r>
              <a:rPr lang="es-US" sz="1000" b="1" dirty="0">
                <a:solidFill>
                  <a:prstClr val="black"/>
                </a:solidFill>
                <a:cs typeface="Arial" panose="020B0604020202020204" pitchFamily="34" charset="0"/>
              </a:rPr>
              <a:t>Notas del presentador</a:t>
            </a:r>
          </a:p>
          <a:p>
            <a:pPr defTabSz="1021679">
              <a:spcAft>
                <a:spcPts val="600"/>
              </a:spcAft>
              <a:defRPr/>
            </a:pPr>
            <a:r>
              <a:rPr lang="es-US" sz="1000" dirty="0">
                <a:solidFill>
                  <a:prstClr val="black"/>
                </a:solidFill>
                <a:cs typeface="Times New Roman" panose="02020603050405020304" pitchFamily="18" charset="0"/>
              </a:rPr>
              <a:t>Los medicamentos opiáceos, como la oxicodona y la hidrocodona, pueden aliviar el dolor de los pacientes con cáncer o de los que tienen una enfermedad terminal. Los opiáceos también pueden aliviar otros tipos de dolor a corto plazo, pero presentan riesgos graves como adicción, sobredosis y muerte. </a:t>
            </a:r>
            <a:r>
              <a:rPr lang="es-US" sz="1000" dirty="0">
                <a:effectLst/>
                <a:ea typeface="Aptos" panose="020B0004020202020204" pitchFamily="34" charset="0"/>
                <a:cs typeface="Times New Roman" panose="02020603050405020304" pitchFamily="18" charset="0"/>
              </a:rPr>
              <a:t>El trastorno por consumo de opiáceos (OUD, por sus siglas en inglés) fue declarado una emergencia de salud pública en 2017 y se ha renovado a partir del 29 de septiembre de 2023</a:t>
            </a:r>
            <a:r>
              <a:rPr lang="es-US" sz="1000" dirty="0">
                <a:solidFill>
                  <a:prstClr val="black"/>
                </a:solidFill>
                <a:cs typeface="Times New Roman" panose="02020603050405020304" pitchFamily="18" charset="0"/>
              </a:rPr>
              <a:t>. </a:t>
            </a:r>
          </a:p>
          <a:p>
            <a:pPr defTabSz="1021679">
              <a:spcAft>
                <a:spcPts val="600"/>
              </a:spcAft>
              <a:defRPr/>
            </a:pPr>
            <a:r>
              <a:rPr lang="es-US" sz="1000" dirty="0">
                <a:solidFill>
                  <a:prstClr val="black"/>
                </a:solidFill>
                <a:cs typeface="Times New Roman" panose="02020603050405020304" pitchFamily="18" charset="0"/>
              </a:rPr>
              <a:t>La sección 1006(b) de la Ley de Prevención de Trastornos </a:t>
            </a:r>
            <a:r>
              <a:rPr lang="es-US" sz="1000" baseline="0" dirty="0">
                <a:solidFill>
                  <a:prstClr val="black"/>
                </a:solidFill>
                <a:cs typeface="Times New Roman" panose="02020603050405020304" pitchFamily="18" charset="0"/>
              </a:rPr>
              <a:t>por Consumo de Sustancias que Promueve la Recuperación y el Tratamiento de Opiáceos (SUPPORT, por sus siglas en inglés) establece que las oficinas </a:t>
            </a:r>
            <a:r>
              <a:rPr lang="es-US" sz="1000" dirty="0">
                <a:solidFill>
                  <a:prstClr val="black"/>
                </a:solidFill>
                <a:cs typeface="Times New Roman" panose="02020603050405020304" pitchFamily="18" charset="0"/>
              </a:rPr>
              <a:t>estatales de Medicaid cubran</a:t>
            </a:r>
            <a:r>
              <a:rPr lang="es-US" sz="1000" baseline="0" dirty="0">
                <a:solidFill>
                  <a:prstClr val="black"/>
                </a:solidFill>
                <a:cs typeface="Times New Roman" panose="02020603050405020304" pitchFamily="18" charset="0"/>
              </a:rPr>
              <a:t> </a:t>
            </a:r>
            <a:r>
              <a:rPr lang="es-US" sz="1000" dirty="0">
                <a:solidFill>
                  <a:prstClr val="black"/>
                </a:solidFill>
                <a:cs typeface="Times New Roman" panose="02020603050405020304" pitchFamily="18" charset="0"/>
              </a:rPr>
              <a:t>ciertos medicamentos y productos biológicos, así como servicios de orientación psicológica y terapia conductual relacionados con los OUD.</a:t>
            </a:r>
          </a:p>
          <a:p>
            <a:pPr defTabSz="1021679">
              <a:spcAft>
                <a:spcPts val="600"/>
              </a:spcAft>
              <a:defRPr/>
            </a:pPr>
            <a:r>
              <a:rPr lang="es-US" sz="1000" dirty="0">
                <a:cs typeface="Times New Roman" panose="02020603050405020304" pitchFamily="18" charset="0"/>
              </a:rPr>
              <a:t>El beneficio se limita al uso de tratamiento asistido por medicamentos (MAT, por sus siglas en inglés) para el tratamiento de OUD, y no incluye el tratamiento de otros trastornos por consumo de sustancias (SUD, por sus siglas en inglés), (como los trastornos por consumo de alcohol). </a:t>
            </a:r>
          </a:p>
          <a:p>
            <a:pPr defTabSz="1021679">
              <a:spcAft>
                <a:spcPts val="600"/>
              </a:spcAft>
              <a:defRPr/>
            </a:pPr>
            <a:r>
              <a:rPr lang="es-US" sz="1000" dirty="0">
                <a:cs typeface="Times New Roman" panose="02020603050405020304" pitchFamily="18" charset="0"/>
              </a:rPr>
              <a:t>Para ver la carta oficial de salud del estado sobre este requisito, visite </a:t>
            </a:r>
            <a:r>
              <a:rPr lang="es-US" sz="1000" dirty="0">
                <a:cs typeface="Times New Roman" panose="02020603050405020304" pitchFamily="18" charset="0"/>
                <a:hlinkClick r:id="rId3"/>
              </a:rPr>
              <a:t>Medicaid.gov/federal-</a:t>
            </a:r>
            <a:r>
              <a:rPr lang="es-US" sz="1000" dirty="0" err="1">
                <a:cs typeface="Times New Roman" panose="02020603050405020304" pitchFamily="18" charset="0"/>
                <a:hlinkClick r:id="rId3"/>
              </a:rPr>
              <a:t>policy</a:t>
            </a:r>
            <a:r>
              <a:rPr lang="es-US" sz="1000" dirty="0">
                <a:cs typeface="Times New Roman" panose="02020603050405020304" pitchFamily="18" charset="0"/>
                <a:hlinkClick r:id="rId3"/>
              </a:rPr>
              <a:t>-</a:t>
            </a:r>
            <a:r>
              <a:rPr lang="es-US" sz="1000" dirty="0" err="1">
                <a:cs typeface="Times New Roman" panose="02020603050405020304" pitchFamily="18" charset="0"/>
                <a:hlinkClick r:id="rId3"/>
              </a:rPr>
              <a:t>guidance</a:t>
            </a:r>
            <a:r>
              <a:rPr lang="es-US" sz="1000" dirty="0">
                <a:cs typeface="Times New Roman" panose="02020603050405020304" pitchFamily="18" charset="0"/>
                <a:hlinkClick r:id="rId3"/>
              </a:rPr>
              <a:t>/</a:t>
            </a:r>
            <a:r>
              <a:rPr lang="es-US" sz="1000" dirty="0" err="1">
                <a:cs typeface="Times New Roman" panose="02020603050405020304" pitchFamily="18" charset="0"/>
                <a:hlinkClick r:id="rId3"/>
              </a:rPr>
              <a:t>downloads</a:t>
            </a:r>
            <a:r>
              <a:rPr lang="es-US" sz="1000" dirty="0">
                <a:cs typeface="Times New Roman" panose="02020603050405020304" pitchFamily="18" charset="0"/>
                <a:hlinkClick r:id="rId3"/>
              </a:rPr>
              <a:t>/sho20005.pdf</a:t>
            </a:r>
            <a:r>
              <a:rPr lang="es-US" sz="1000" dirty="0">
                <a:cs typeface="Times New Roman" panose="02020603050405020304" pitchFamily="18" charset="0"/>
              </a:rPr>
              <a:t>.</a:t>
            </a:r>
          </a:p>
          <a:p>
            <a:pPr defTabSz="1021679">
              <a:spcAft>
                <a:spcPts val="600"/>
              </a:spcAft>
              <a:defRPr/>
            </a:pPr>
            <a:r>
              <a:rPr lang="es-US" sz="1000" dirty="0">
                <a:cs typeface="Times New Roman" panose="02020603050405020304" pitchFamily="18" charset="0"/>
              </a:rPr>
              <a:t>La Sección 5022 de la Ley SUPPORT modifica la sección 2103(c)(6) de la Ley del Seguro Social para estipular la cobertura de la prevención, diagnóstico y tratamiento de una amplia gama de enfermedades mentales y trastornos por consumo de sustancias de una manera cultural y lingüísticamente apropiada, y exige que los estados cubran los servicios de detección, prevención y tratamiento de la salud mental, así como las estrategias para facilitar el uso de herramientas de detección y evaluación apropiadas. La Sección 2103(c)(5)(B) de la Ley dispone que estos servicios de salud conductual se presten de una manera cultural y lingüísticamente apropiada. </a:t>
            </a:r>
          </a:p>
          <a:p>
            <a:pPr defTabSz="1021679">
              <a:spcAft>
                <a:spcPts val="600"/>
              </a:spcAft>
              <a:defRPr/>
            </a:pPr>
            <a:r>
              <a:rPr lang="es-US" sz="1000" dirty="0">
                <a:cs typeface="Times New Roman" panose="02020603050405020304" pitchFamily="18" charset="0"/>
              </a:rPr>
              <a:t>La Sección 1003 requirió que los CMS, en consulta con la Administración de Servicios de Salud Mental y Abuso de Sustancias (SAMHSA) y la Agencia para la Investigación y Calidad de la Atención Médica, llevara a cabo un proyecto de demostración de 54 meses para aumentar la capacidad de tratamiento de los proveedores de Medicaid para prestar servicios de recuperación y tratamiento de trastornos por consumo de sustancias. </a:t>
            </a:r>
            <a:r>
              <a:rPr lang="es-US" sz="1000" b="0" i="0" dirty="0">
                <a:effectLst/>
                <a:cs typeface="Times New Roman" panose="02020603050405020304" pitchFamily="18" charset="0"/>
              </a:rPr>
              <a:t> El proyecto de demostración incluye:</a:t>
            </a:r>
          </a:p>
          <a:p>
            <a:pPr marL="171450" indent="-171450" algn="l">
              <a:spcAft>
                <a:spcPts val="600"/>
              </a:spcAft>
              <a:buFont typeface="Wingdings" panose="05000000000000000000" pitchFamily="2" charset="2"/>
              <a:buChar char="§"/>
            </a:pPr>
            <a:r>
              <a:rPr lang="es-US" sz="1000" b="0" i="0" dirty="0">
                <a:effectLst/>
                <a:cs typeface="Times New Roman" panose="02020603050405020304" pitchFamily="18" charset="0"/>
              </a:rPr>
              <a:t>Subvenciones de planificación otorgadas a 15 estados (50 millones de dólares en total) durante 18 meses; y</a:t>
            </a:r>
          </a:p>
          <a:p>
            <a:pPr marL="171450" indent="-171450" algn="l">
              <a:spcAft>
                <a:spcPts val="600"/>
              </a:spcAft>
              <a:buFont typeface="Wingdings" panose="05000000000000000000" pitchFamily="2" charset="2"/>
              <a:buChar char="§"/>
            </a:pPr>
            <a:r>
              <a:rPr lang="es-US" sz="1000" b="0" i="0" dirty="0">
                <a:effectLst/>
                <a:cs typeface="Times New Roman" panose="02020603050405020304" pitchFamily="18" charset="0"/>
              </a:rPr>
              <a:t>Demostraciones de 36 meses en hasta 5 estados que recibieron subvenciones de planificación.</a:t>
            </a:r>
          </a:p>
          <a:p>
            <a:pPr algn="l">
              <a:spcAft>
                <a:spcPts val="600"/>
              </a:spcAft>
            </a:pPr>
            <a:r>
              <a:rPr lang="es-US" sz="1000" b="0" i="0" dirty="0">
                <a:effectLst/>
                <a:cs typeface="Times New Roman" panose="02020603050405020304" pitchFamily="18" charset="0"/>
              </a:rPr>
              <a:t>Los estados que participen en los 36 meses de demostración recibirán un mayor reembolso federal por el aumento de los gastos de Medicaid en servicios de tratamiento y recuperación de trastornos por consumo de sustancias. </a:t>
            </a:r>
            <a:r>
              <a:rPr lang="es-US" sz="1000" dirty="0">
                <a:cs typeface="Times New Roman" panose="02020603050405020304" pitchFamily="18" charset="0"/>
              </a:rPr>
              <a:t>Las conclusiones y los informes iniciales están disponibles en </a:t>
            </a:r>
            <a:r>
              <a:rPr lang="es-US" sz="1000" dirty="0">
                <a:cs typeface="Times New Roman" panose="02020603050405020304" pitchFamily="18" charset="0"/>
                <a:hlinkClick r:id="rId4"/>
              </a:rPr>
              <a:t>Medicaid.gov/</a:t>
            </a:r>
            <a:r>
              <a:rPr lang="es-US" sz="1000" dirty="0" err="1">
                <a:cs typeface="Times New Roman" panose="02020603050405020304" pitchFamily="18" charset="0"/>
                <a:hlinkClick r:id="rId4"/>
              </a:rPr>
              <a:t>medicaid</a:t>
            </a:r>
            <a:r>
              <a:rPr lang="es-US" sz="1000" dirty="0">
                <a:cs typeface="Times New Roman" panose="02020603050405020304" pitchFamily="18" charset="0"/>
                <a:hlinkClick r:id="rId4"/>
              </a:rPr>
              <a:t>/</a:t>
            </a:r>
            <a:r>
              <a:rPr lang="es-US" sz="1000" dirty="0" err="1">
                <a:cs typeface="Times New Roman" panose="02020603050405020304" pitchFamily="18" charset="0"/>
                <a:hlinkClick r:id="rId4"/>
              </a:rPr>
              <a:t>benefits</a:t>
            </a:r>
            <a:r>
              <a:rPr lang="es-US" sz="1000" dirty="0">
                <a:cs typeface="Times New Roman" panose="02020603050405020304" pitchFamily="18" charset="0"/>
                <a:hlinkClick r:id="rId4"/>
              </a:rPr>
              <a:t>/</a:t>
            </a:r>
            <a:r>
              <a:rPr lang="es-US" sz="1000" dirty="0" err="1">
                <a:cs typeface="Times New Roman" panose="02020603050405020304" pitchFamily="18" charset="0"/>
                <a:hlinkClick r:id="rId4"/>
              </a:rPr>
              <a:t>behavioral-health-services</a:t>
            </a:r>
            <a:r>
              <a:rPr lang="es-US" sz="1000" dirty="0">
                <a:cs typeface="Times New Roman" panose="02020603050405020304" pitchFamily="18" charset="0"/>
                <a:hlinkClick r:id="rId4"/>
              </a:rPr>
              <a:t>/substance-use-disorder-prevention-promotes-opioid-recovery-and-treatment-for-patients-and-communities-support-act-section-1003/index.html</a:t>
            </a:r>
            <a:r>
              <a:rPr lang="es-US" sz="1000" dirty="0">
                <a:cs typeface="Times New Roman" panose="02020603050405020304" pitchFamily="18" charset="0"/>
              </a:rPr>
              <a:t>. Para recursos adicionales, visite </a:t>
            </a:r>
            <a:r>
              <a:rPr lang="es-US" sz="1000" dirty="0">
                <a:cs typeface="Times New Roman" panose="02020603050405020304" pitchFamily="18" charset="0"/>
                <a:hlinkClick r:id="rId5"/>
              </a:rPr>
              <a:t>CMS.gov/</a:t>
            </a:r>
            <a:r>
              <a:rPr lang="es-US" sz="1000" dirty="0" err="1">
                <a:cs typeface="Times New Roman" panose="02020603050405020304" pitchFamily="18" charset="0"/>
                <a:hlinkClick r:id="rId5"/>
              </a:rPr>
              <a:t>priorities</a:t>
            </a:r>
            <a:r>
              <a:rPr lang="es-US" sz="1000" dirty="0">
                <a:cs typeface="Times New Roman" panose="02020603050405020304" pitchFamily="18" charset="0"/>
                <a:hlinkClick r:id="rId5"/>
              </a:rPr>
              <a:t>/</a:t>
            </a:r>
            <a:r>
              <a:rPr lang="es-US" sz="1000" dirty="0" err="1">
                <a:cs typeface="Times New Roman" panose="02020603050405020304" pitchFamily="18" charset="0"/>
                <a:hlinkClick r:id="rId5"/>
              </a:rPr>
              <a:t>key-initiatives</a:t>
            </a:r>
            <a:r>
              <a:rPr lang="es-US" sz="1000" dirty="0">
                <a:cs typeface="Times New Roman" panose="02020603050405020304" pitchFamily="18" charset="0"/>
                <a:hlinkClick r:id="rId5"/>
              </a:rPr>
              <a:t>/</a:t>
            </a:r>
            <a:r>
              <a:rPr lang="es-US" sz="1000" dirty="0" err="1">
                <a:cs typeface="Times New Roman" panose="02020603050405020304" pitchFamily="18" charset="0"/>
                <a:hlinkClick r:id="rId5"/>
              </a:rPr>
              <a:t>opioids</a:t>
            </a:r>
            <a:r>
              <a:rPr lang="es-US" sz="1000" dirty="0">
                <a:cs typeface="Times New Roman" panose="02020603050405020304" pitchFamily="18" charset="0"/>
              </a:rPr>
              <a:t>.</a:t>
            </a:r>
          </a:p>
          <a:p>
            <a:pPr defTabSz="1021679">
              <a:spcAft>
                <a:spcPts val="600"/>
              </a:spcAft>
              <a:defRPr/>
            </a:pPr>
            <a:endParaRPr lang="en-US" sz="1000" dirty="0">
              <a:cs typeface="Times New Roman" panose="02020603050405020304" pitchFamily="18" charset="0"/>
            </a:endParaRPr>
          </a:p>
          <a:p>
            <a:pPr defTabSz="1021679">
              <a:spcBef>
                <a:spcPts val="600"/>
              </a:spcBef>
              <a:spcAft>
                <a:spcPts val="600"/>
              </a:spcAft>
              <a:defRPr/>
            </a:pPr>
            <a:endParaRPr lang="en-US" sz="1000" dirty="0"/>
          </a:p>
        </p:txBody>
      </p:sp>
    </p:spTree>
    <p:extLst>
      <p:ext uri="{BB962C8B-B14F-4D97-AF65-F5344CB8AC3E}">
        <p14:creationId xmlns:p14="http://schemas.microsoft.com/office/powerpoint/2010/main" val="34191251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135924" y="3936492"/>
            <a:ext cx="7043352" cy="5481033"/>
          </a:xfrm>
        </p:spPr>
        <p:txBody>
          <a:bodyPr/>
          <a:lstStyle/>
          <a:p>
            <a:pPr marL="0" marR="0" lvl="0" indent="0" algn="l" defTabSz="1021679" rtl="0" eaLnBrk="1" fontAlgn="auto" latinLnBrk="0" hangingPunct="1">
              <a:lnSpc>
                <a:spcPct val="100000"/>
              </a:lnSpc>
              <a:spcBef>
                <a:spcPts val="0"/>
              </a:spcBef>
              <a:spcAft>
                <a:spcPts val="600"/>
              </a:spcAft>
              <a:buClrTx/>
              <a:buSzTx/>
              <a:buFontTx/>
              <a:buNone/>
              <a:tabLst/>
              <a:defRPr/>
            </a:pPr>
            <a:r>
              <a:rPr lang="es-US" sz="1100" b="1" dirty="0">
                <a:solidFill>
                  <a:prstClr val="black"/>
                </a:solidFill>
                <a:cs typeface="Arial" panose="020B0604020202020204" pitchFamily="34" charset="0"/>
              </a:rPr>
              <a:t>Esta diapositiva tiene animación</a:t>
            </a:r>
          </a:p>
          <a:p>
            <a:pPr defTabSz="1021679">
              <a:spcAft>
                <a:spcPts val="600"/>
              </a:spcAft>
              <a:defRPr/>
            </a:pPr>
            <a:r>
              <a:rPr lang="es-US" sz="1100" b="1" dirty="0">
                <a:solidFill>
                  <a:prstClr val="black"/>
                </a:solidFill>
                <a:cs typeface="Arial" panose="020B0604020202020204" pitchFamily="34" charset="0"/>
              </a:rPr>
              <a:t>Notas del presentador</a:t>
            </a:r>
          </a:p>
          <a:p>
            <a:pPr defTabSz="1021679">
              <a:spcAft>
                <a:spcPts val="600"/>
              </a:spcAft>
              <a:defRPr/>
            </a:pPr>
            <a:r>
              <a:rPr lang="es-US" sz="1100" dirty="0">
                <a:solidFill>
                  <a:prstClr val="black"/>
                </a:solidFill>
              </a:rPr>
              <a:t>Para promover el uso seguro y apropiado de los medicamentos recetados en el programa Medicaid, los estados pueden utilizar cualquiera de las siguientes estrategias:</a:t>
            </a:r>
          </a:p>
          <a:p>
            <a:pPr marL="112713" indent="-112713" defTabSz="1021679">
              <a:spcAft>
                <a:spcPts val="600"/>
              </a:spcAft>
              <a:buFont typeface="Wingdings" panose="05000000000000000000" pitchFamily="2" charset="2"/>
              <a:buChar char="§"/>
              <a:defRPr/>
            </a:pPr>
            <a:r>
              <a:rPr lang="es-US" sz="1100" b="1" dirty="0">
                <a:solidFill>
                  <a:prstClr val="black"/>
                </a:solidFill>
              </a:rPr>
              <a:t>Autorización previa:</a:t>
            </a:r>
            <a:r>
              <a:rPr lang="es-US" sz="1100" dirty="0">
                <a:solidFill>
                  <a:prstClr val="black"/>
                </a:solidFill>
              </a:rPr>
              <a:t> esto significa que un estado no pagará un medicamento a menos que el proveedor de atención médica obtenga permiso antes de recetarlo.</a:t>
            </a:r>
          </a:p>
          <a:p>
            <a:pPr marL="112713" indent="-112713" defTabSz="1021679">
              <a:spcAft>
                <a:spcPts val="600"/>
              </a:spcAft>
              <a:buFont typeface="Wingdings" panose="05000000000000000000" pitchFamily="2" charset="2"/>
              <a:buChar char="§"/>
              <a:defRPr/>
            </a:pPr>
            <a:r>
              <a:rPr lang="es-US" sz="1100" b="1" dirty="0">
                <a:solidFill>
                  <a:prstClr val="black"/>
                </a:solidFill>
              </a:rPr>
              <a:t>Listas de medicamentos preferidos:</a:t>
            </a:r>
            <a:r>
              <a:rPr lang="es-US" sz="1100" dirty="0">
                <a:solidFill>
                  <a:prstClr val="black"/>
                </a:solidFill>
              </a:rPr>
              <a:t> cuando un medicamento es "preferido", los proveedores de atención médica pueden recetarlo sin solicitar autorización previa. Esto significa que el medicamento está más disponible para los pacientes.</a:t>
            </a:r>
            <a:r>
              <a:rPr lang="es-US" sz="1100" baseline="0" dirty="0">
                <a:solidFill>
                  <a:prstClr val="black"/>
                </a:solidFill>
              </a:rPr>
              <a:t> Cuando un Estado cambia un medicamento de la lista de preferidos a la de no preferidos, a menudo los pacientes solo pueden acceder a él después de haber probado otros medicamentos sin éxito.</a:t>
            </a:r>
          </a:p>
          <a:p>
            <a:pPr marL="112713" indent="-112713" defTabSz="1021679">
              <a:spcAft>
                <a:spcPts val="600"/>
              </a:spcAft>
              <a:buFont typeface="Wingdings" panose="05000000000000000000" pitchFamily="2" charset="2"/>
              <a:buChar char="§"/>
              <a:defRPr/>
            </a:pPr>
            <a:r>
              <a:rPr lang="es-US" sz="1100" b="1" dirty="0">
                <a:solidFill>
                  <a:prstClr val="black"/>
                </a:solidFill>
              </a:rPr>
              <a:t>Criterios clínicos: </a:t>
            </a:r>
            <a:r>
              <a:rPr lang="es-US" sz="1100" dirty="0">
                <a:solidFill>
                  <a:prstClr val="black"/>
                </a:solidFill>
              </a:rPr>
              <a:t>si un medicamento está en la lista de preferidos de un estado, el estado solo lo pagará si el paciente cumple con ciertos criterios clínicos.</a:t>
            </a:r>
          </a:p>
          <a:p>
            <a:pPr marL="112713" indent="-112713" defTabSz="1021679">
              <a:spcAft>
                <a:spcPts val="600"/>
              </a:spcAft>
              <a:buFont typeface="Wingdings" panose="05000000000000000000" pitchFamily="2" charset="2"/>
              <a:buChar char="§"/>
              <a:defRPr/>
            </a:pPr>
            <a:r>
              <a:rPr lang="es-US" sz="1100" b="1" dirty="0">
                <a:solidFill>
                  <a:prstClr val="black"/>
                </a:solidFill>
              </a:rPr>
              <a:t>Programa Estatal de Monitoreo de Medicamentos Recetados (PDMP, por sus siglas en inglés): </a:t>
            </a:r>
            <a:r>
              <a:rPr lang="es-US" sz="1100" dirty="0">
                <a:solidFill>
                  <a:prstClr val="black"/>
                </a:solidFill>
              </a:rPr>
              <a:t>los PDMP pueden evitar que los medicamentos recetados se obtengan o utilicen ilegalmente. En el marco de estos programas, los estados recopilan información sobre sustancias controladas distribuidas en farmacias, clínicas para pacientes ambulatorios y otras fuentes. Cada estado designa una agencia para supervisar su PDMP y los programas pueden variar según el estado. </a:t>
            </a:r>
          </a:p>
          <a:p>
            <a:pPr marL="112713" indent="-112713" defTabSz="1021679">
              <a:spcAft>
                <a:spcPts val="600"/>
              </a:spcAft>
              <a:buFont typeface="Wingdings" panose="05000000000000000000" pitchFamily="2" charset="2"/>
              <a:buChar char="§"/>
              <a:defRPr/>
            </a:pPr>
            <a:r>
              <a:rPr lang="es-US" sz="1100" b="1" dirty="0">
                <a:solidFill>
                  <a:prstClr val="black"/>
                </a:solidFill>
              </a:rPr>
              <a:t>Revisión de la Utilización de Medicamentos (DUR, por sus siglas en inglés): </a:t>
            </a:r>
            <a:r>
              <a:rPr lang="es-US" sz="1100" dirty="0">
                <a:solidFill>
                  <a:prstClr val="black"/>
                </a:solidFill>
              </a:rPr>
              <a:t>la revisión prospectiva, retrospectiva y concurrente de la utilización de medicamentos puede identificar prácticas de prescripción inapropiadas.</a:t>
            </a:r>
          </a:p>
          <a:p>
            <a:pPr marL="112713" indent="-112713" defTabSz="1021679">
              <a:spcAft>
                <a:spcPts val="600"/>
              </a:spcAft>
              <a:buFont typeface="Wingdings" panose="05000000000000000000" pitchFamily="2" charset="2"/>
              <a:buChar char="§"/>
              <a:defRPr/>
            </a:pPr>
            <a:r>
              <a:rPr lang="es-US" sz="1100" b="1" dirty="0">
                <a:solidFill>
                  <a:prstClr val="black"/>
                </a:solidFill>
              </a:rPr>
              <a:t>Límites de cantidad: </a:t>
            </a:r>
            <a:r>
              <a:rPr lang="es-US" sz="1100" dirty="0">
                <a:solidFill>
                  <a:prstClr val="black"/>
                </a:solidFill>
              </a:rPr>
              <a:t>los estados pueden establecer límites de cantidad para asegurarse de que los proveedores de atención médica no prescriban medicamentos en exceso.</a:t>
            </a:r>
          </a:p>
          <a:p>
            <a:pPr marL="112713" indent="-112713" defTabSz="1021679">
              <a:spcAft>
                <a:spcPts val="600"/>
              </a:spcAft>
              <a:buFont typeface="Wingdings" panose="05000000000000000000" pitchFamily="2" charset="2"/>
              <a:buChar char="§"/>
              <a:defRPr/>
            </a:pPr>
            <a:r>
              <a:rPr lang="es-US" sz="1100" b="1" dirty="0">
                <a:solidFill>
                  <a:prstClr val="black"/>
                </a:solidFill>
              </a:rPr>
              <a:t>Terapia escalonada: </a:t>
            </a:r>
            <a:r>
              <a:rPr lang="es-US" sz="1100" dirty="0">
                <a:solidFill>
                  <a:prstClr val="black"/>
                </a:solidFill>
              </a:rPr>
              <a:t>un estado puede requerir que el paciente pruebe un medicamento antes de poder probar otro medicamento similar.</a:t>
            </a:r>
          </a:p>
          <a:p>
            <a:pPr defTabSz="1021679">
              <a:spcBef>
                <a:spcPts val="600"/>
              </a:spcBef>
              <a:spcAft>
                <a:spcPts val="600"/>
              </a:spcAft>
              <a:defRPr/>
            </a:pPr>
            <a:r>
              <a:rPr lang="es-US" sz="1100" dirty="0">
                <a:solidFill>
                  <a:prstClr val="black"/>
                </a:solidFill>
              </a:rPr>
              <a:t>Cita: </a:t>
            </a:r>
            <a:r>
              <a:rPr lang="es-US" sz="1100" dirty="0">
                <a:solidFill>
                  <a:prstClr val="black"/>
                </a:solidFill>
                <a:hlinkClick r:id="rId3"/>
              </a:rPr>
              <a:t>eCFR.gov/</a:t>
            </a:r>
            <a:r>
              <a:rPr lang="es-US" sz="1100" dirty="0" err="1">
                <a:solidFill>
                  <a:prstClr val="black"/>
                </a:solidFill>
                <a:hlinkClick r:id="rId3"/>
              </a:rPr>
              <a:t>current</a:t>
            </a:r>
            <a:r>
              <a:rPr lang="es-US" sz="1100" dirty="0">
                <a:solidFill>
                  <a:prstClr val="black"/>
                </a:solidFill>
                <a:hlinkClick r:id="rId3"/>
              </a:rPr>
              <a:t>/title-42/</a:t>
            </a:r>
            <a:r>
              <a:rPr lang="es-US" sz="1100" dirty="0" err="1">
                <a:solidFill>
                  <a:prstClr val="black"/>
                </a:solidFill>
                <a:hlinkClick r:id="rId3"/>
              </a:rPr>
              <a:t>chapter</a:t>
            </a:r>
            <a:r>
              <a:rPr lang="es-US" sz="1100" dirty="0">
                <a:solidFill>
                  <a:prstClr val="black"/>
                </a:solidFill>
                <a:hlinkClick r:id="rId3"/>
              </a:rPr>
              <a:t>-IV/</a:t>
            </a:r>
            <a:r>
              <a:rPr lang="es-US" sz="1100" dirty="0" err="1">
                <a:solidFill>
                  <a:prstClr val="black"/>
                </a:solidFill>
                <a:hlinkClick r:id="rId3"/>
              </a:rPr>
              <a:t>subchapter</a:t>
            </a:r>
            <a:r>
              <a:rPr lang="es-US" sz="1100" dirty="0">
                <a:solidFill>
                  <a:prstClr val="black"/>
                </a:solidFill>
                <a:hlinkClick r:id="rId3"/>
              </a:rPr>
              <a:t>-C/part-456</a:t>
            </a:r>
            <a:r>
              <a:rPr lang="es-US" sz="1100" dirty="0">
                <a:solidFill>
                  <a:prstClr val="black"/>
                </a:solidFill>
              </a:rPr>
              <a:t> (§456.700-725) </a:t>
            </a:r>
          </a:p>
          <a:p>
            <a:pPr defTabSz="1021679">
              <a:spcBef>
                <a:spcPts val="600"/>
              </a:spcBef>
              <a:spcAft>
                <a:spcPts val="600"/>
              </a:spcAft>
              <a:defRPr/>
            </a:pPr>
            <a:endParaRPr lang="en-US" sz="1100" dirty="0">
              <a:solidFill>
                <a:prstClr val="black"/>
              </a:solidFill>
            </a:endParaRPr>
          </a:p>
          <a:p>
            <a:pPr>
              <a:spcBef>
                <a:spcPts val="600"/>
              </a:spcBef>
              <a:spcAft>
                <a:spcPts val="600"/>
              </a:spcAft>
            </a:pPr>
            <a:endParaRPr lang="en-US" sz="1100" dirty="0"/>
          </a:p>
        </p:txBody>
      </p:sp>
    </p:spTree>
    <p:extLst>
      <p:ext uri="{BB962C8B-B14F-4D97-AF65-F5344CB8AC3E}">
        <p14:creationId xmlns:p14="http://schemas.microsoft.com/office/powerpoint/2010/main" val="10315092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631825" y="3936492"/>
            <a:ext cx="6051550" cy="4830920"/>
          </a:xfrm>
        </p:spPr>
        <p:txBody>
          <a:bodyPr/>
          <a:lstStyle/>
          <a:p>
            <a:pPr marL="0" marR="0" lvl="0" indent="0" algn="l" defTabSz="1021474" rtl="0" eaLnBrk="0" fontAlgn="auto" latinLnBrk="0" hangingPunct="0">
              <a:lnSpc>
                <a:spcPct val="100000"/>
              </a:lnSpc>
              <a:spcBef>
                <a:spcPts val="0"/>
              </a:spcBef>
              <a:spcAft>
                <a:spcPts val="600"/>
              </a:spcAft>
              <a:buClrTx/>
              <a:buSzTx/>
              <a:buFontTx/>
              <a:buNone/>
              <a:tabLst/>
              <a:defRPr/>
            </a:pPr>
            <a:r>
              <a:rPr lang="es-US" b="1" dirty="0">
                <a:solidFill>
                  <a:prstClr val="black"/>
                </a:solidFill>
                <a:cs typeface="Arial" panose="020B0604020202020204" pitchFamily="34" charset="0"/>
              </a:rPr>
              <a:t>Esta diapositiva tiene animación</a:t>
            </a:r>
          </a:p>
          <a:p>
            <a:pPr defTabSz="1021474" eaLnBrk="0" hangingPunct="0">
              <a:spcAft>
                <a:spcPts val="600"/>
              </a:spcAft>
              <a:defRPr/>
            </a:pPr>
            <a:r>
              <a:rPr lang="es-US" b="1" dirty="0">
                <a:solidFill>
                  <a:prstClr val="black"/>
                </a:solidFill>
                <a:cs typeface="Arial" panose="020B0604020202020204" pitchFamily="34" charset="0"/>
              </a:rPr>
              <a:t>Notas del presentador</a:t>
            </a:r>
          </a:p>
          <a:p>
            <a:pPr defTabSz="1021474" eaLnBrk="0" hangingPunct="0">
              <a:spcAft>
                <a:spcPts val="600"/>
              </a:spcAft>
              <a:defRPr/>
            </a:pPr>
            <a:r>
              <a:rPr lang="es-US" dirty="0">
                <a:solidFill>
                  <a:prstClr val="black"/>
                </a:solidFill>
              </a:rPr>
              <a:t>Para asegurarse de que todos los medicamentos, incluidos los opiáceos, se receten, dispensen y administren de manera adecuada bajo Medicaid, los estados deben informar anualmente a los CMS sobre sus programas DUR. Las actividades y procesos del programa DUR que se centran en el consumo de opiáceos pueden incluir:</a:t>
            </a:r>
          </a:p>
          <a:p>
            <a:pPr marL="119149" indent="-119149" defTabSz="1021474" eaLnBrk="0" hangingPunct="0">
              <a:spcAft>
                <a:spcPts val="600"/>
              </a:spcAft>
              <a:buFont typeface="Wingdings" panose="05000000000000000000" pitchFamily="2" charset="2"/>
              <a:buChar char="§"/>
              <a:defRPr/>
            </a:pPr>
            <a:r>
              <a:rPr lang="es-US" dirty="0">
                <a:solidFill>
                  <a:prstClr val="black"/>
                </a:solidFill>
              </a:rPr>
              <a:t>Establecer límites de cantidad de opiáceos</a:t>
            </a:r>
          </a:p>
          <a:p>
            <a:pPr marL="119149" indent="-119149" defTabSz="1021474" eaLnBrk="0" hangingPunct="0">
              <a:spcAft>
                <a:spcPts val="600"/>
              </a:spcAft>
              <a:buFont typeface="Wingdings" panose="05000000000000000000" pitchFamily="2" charset="2"/>
              <a:buChar char="§"/>
              <a:defRPr/>
            </a:pPr>
            <a:r>
              <a:rPr lang="es-US" dirty="0">
                <a:solidFill>
                  <a:prstClr val="black"/>
                </a:solidFill>
              </a:rPr>
              <a:t>Monitorear a los pacientes que toman opiáceos y benzodiazepinas al mismo tiempo. </a:t>
            </a:r>
          </a:p>
          <a:p>
            <a:pPr marL="119149" indent="-119149" defTabSz="1021474" eaLnBrk="0" hangingPunct="0">
              <a:spcAft>
                <a:spcPts val="600"/>
              </a:spcAft>
              <a:buFont typeface="Wingdings" panose="05000000000000000000" pitchFamily="2" charset="2"/>
              <a:buChar char="§"/>
              <a:defRPr/>
            </a:pPr>
            <a:r>
              <a:rPr lang="es-US" dirty="0">
                <a:solidFill>
                  <a:prstClr val="black"/>
                </a:solidFill>
              </a:rPr>
              <a:t>Establecimiento de requisitos de PDMP</a:t>
            </a:r>
          </a:p>
          <a:p>
            <a:pPr marL="119149" indent="-119149" defTabSz="1021474" eaLnBrk="0" hangingPunct="0">
              <a:spcAft>
                <a:spcPts val="600"/>
              </a:spcAft>
              <a:buFont typeface="Wingdings" panose="05000000000000000000" pitchFamily="2" charset="2"/>
              <a:buChar char="§"/>
              <a:defRPr/>
            </a:pPr>
            <a:r>
              <a:rPr lang="es-US" dirty="0">
                <a:solidFill>
                  <a:prstClr val="black"/>
                </a:solidFill>
              </a:rPr>
              <a:t>Uso de herramientas para medir equivalentes de miligramos de morfina por día</a:t>
            </a:r>
          </a:p>
          <a:p>
            <a:pPr defTabSz="1021474" eaLnBrk="0" hangingPunct="0">
              <a:spcAft>
                <a:spcPts val="600"/>
              </a:spcAft>
              <a:defRPr/>
            </a:pPr>
            <a:r>
              <a:rPr lang="es-US" dirty="0">
                <a:solidFill>
                  <a:prstClr val="black"/>
                </a:solidFill>
              </a:rPr>
              <a:t>Los CMS también piden a los estados que proporcionen información sobre el uso de programas de revisión y restricción de pacientes (es decir, programas de bloqueo) para abordar el posible uso incorrecto o abuso de opiáceos de prescripción. Los CMS compilan esta información recopilada dentro del Informe resumido/comparativo de estados de DUR de CMS, que se publica anualmente en </a:t>
            </a:r>
            <a:r>
              <a:rPr lang="es-US" u="sng" dirty="0">
                <a:solidFill>
                  <a:prstClr val="black"/>
                </a:solidFill>
                <a:hlinkClick r:id="rId3"/>
              </a:rPr>
              <a:t>Medicaid.gov/Medicaid/</a:t>
            </a:r>
            <a:r>
              <a:rPr lang="es-US" u="sng" dirty="0" err="1">
                <a:solidFill>
                  <a:prstClr val="black"/>
                </a:solidFill>
                <a:hlinkClick r:id="rId3"/>
              </a:rPr>
              <a:t>prescription-drugs</a:t>
            </a:r>
            <a:r>
              <a:rPr lang="es-US" u="sng" dirty="0">
                <a:solidFill>
                  <a:prstClr val="black"/>
                </a:solidFill>
                <a:hlinkClick r:id="rId3"/>
              </a:rPr>
              <a:t>/</a:t>
            </a:r>
            <a:r>
              <a:rPr lang="es-US" u="sng" dirty="0" err="1">
                <a:solidFill>
                  <a:prstClr val="black"/>
                </a:solidFill>
                <a:hlinkClick r:id="rId3"/>
              </a:rPr>
              <a:t>drug-utilization-review</a:t>
            </a:r>
            <a:r>
              <a:rPr lang="es-US" u="sng" dirty="0">
                <a:solidFill>
                  <a:prstClr val="black"/>
                </a:solidFill>
                <a:hlinkClick r:id="rId3"/>
              </a:rPr>
              <a:t>/index.html</a:t>
            </a:r>
            <a:r>
              <a:rPr lang="es-US" dirty="0">
                <a:solidFill>
                  <a:prstClr val="black"/>
                </a:solidFill>
              </a:rPr>
              <a:t>.</a:t>
            </a:r>
          </a:p>
          <a:p>
            <a:pPr>
              <a:spcBef>
                <a:spcPts val="600"/>
              </a:spcBef>
              <a:spcAft>
                <a:spcPts val="600"/>
              </a:spcAft>
            </a:pPr>
            <a:r>
              <a:rPr lang="es-US" dirty="0"/>
              <a:t>Cita: </a:t>
            </a:r>
            <a:r>
              <a:rPr lang="es-US" dirty="0">
                <a:solidFill>
                  <a:prstClr val="black"/>
                </a:solidFill>
                <a:hlinkClick r:id="rId4"/>
              </a:rPr>
              <a:t>eCFR.gov/</a:t>
            </a:r>
            <a:r>
              <a:rPr lang="es-US" dirty="0" err="1">
                <a:solidFill>
                  <a:prstClr val="black"/>
                </a:solidFill>
                <a:hlinkClick r:id="rId4"/>
              </a:rPr>
              <a:t>current</a:t>
            </a:r>
            <a:r>
              <a:rPr lang="es-US" dirty="0">
                <a:solidFill>
                  <a:prstClr val="black"/>
                </a:solidFill>
                <a:hlinkClick r:id="rId4"/>
              </a:rPr>
              <a:t>/title-42/</a:t>
            </a:r>
            <a:r>
              <a:rPr lang="es-US" dirty="0" err="1">
                <a:solidFill>
                  <a:prstClr val="black"/>
                </a:solidFill>
                <a:hlinkClick r:id="rId4"/>
              </a:rPr>
              <a:t>chapter</a:t>
            </a:r>
            <a:r>
              <a:rPr lang="es-US" dirty="0">
                <a:solidFill>
                  <a:prstClr val="black"/>
                </a:solidFill>
                <a:hlinkClick r:id="rId4"/>
              </a:rPr>
              <a:t>-IV/</a:t>
            </a:r>
            <a:r>
              <a:rPr lang="es-US" dirty="0" err="1">
                <a:solidFill>
                  <a:prstClr val="black"/>
                </a:solidFill>
                <a:hlinkClick r:id="rId4"/>
              </a:rPr>
              <a:t>subchapter</a:t>
            </a:r>
            <a:r>
              <a:rPr lang="es-US" dirty="0">
                <a:solidFill>
                  <a:prstClr val="black"/>
                </a:solidFill>
                <a:hlinkClick r:id="rId4"/>
              </a:rPr>
              <a:t>-C/part-456</a:t>
            </a:r>
            <a:r>
              <a:rPr lang="es-US" dirty="0">
                <a:solidFill>
                  <a:prstClr val="black"/>
                </a:solidFill>
              </a:rPr>
              <a:t> (§456.700-725)</a:t>
            </a:r>
            <a:r>
              <a:rPr lang="es-US" dirty="0"/>
              <a:t> </a:t>
            </a:r>
          </a:p>
        </p:txBody>
      </p:sp>
    </p:spTree>
    <p:extLst>
      <p:ext uri="{BB962C8B-B14F-4D97-AF65-F5344CB8AC3E}">
        <p14:creationId xmlns:p14="http://schemas.microsoft.com/office/powerpoint/2010/main" val="1056406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631824" y="3936492"/>
            <a:ext cx="6051549" cy="5171413"/>
          </a:xfrm>
        </p:spPr>
        <p:txBody>
          <a:bodyPr/>
          <a:lstStyle/>
          <a:p>
            <a:pPr marL="339725" indent="-339725" defTabSz="1021679">
              <a:spcAft>
                <a:spcPts val="600"/>
              </a:spcAft>
              <a:defRPr/>
            </a:pPr>
            <a:r>
              <a:rPr lang="es-US" b="1">
                <a:solidFill>
                  <a:prstClr val="black"/>
                </a:solidFill>
                <a:cs typeface="Arial" panose="020B0604020202020204" pitchFamily="34" charset="0"/>
              </a:rPr>
              <a:t>Notas del presentador</a:t>
            </a:r>
          </a:p>
          <a:p>
            <a:pPr defTabSz="724959">
              <a:spcAft>
                <a:spcPts val="600"/>
              </a:spcAft>
            </a:pPr>
            <a:r>
              <a:rPr lang="es-US"/>
              <a:t>Al finalizar esta sesión, usted podrá:</a:t>
            </a:r>
          </a:p>
          <a:p>
            <a:pPr marL="120650" indent="-120650" defTabSz="1021679">
              <a:spcAft>
                <a:spcPts val="600"/>
              </a:spcAft>
              <a:buFont typeface="Wingdings" panose="05000000000000000000" pitchFamily="2" charset="2"/>
              <a:buChar char="§"/>
              <a:tabLst>
                <a:tab pos="0" algn="l"/>
                <a:tab pos="233363" algn="l"/>
              </a:tabLst>
              <a:defRPr/>
            </a:pPr>
            <a:r>
              <a:rPr lang="es-US">
                <a:solidFill>
                  <a:prstClr val="black"/>
                </a:solidFill>
              </a:rPr>
              <a:t>Describir la elegibilidad, los beneficios y la administración de Medicaid, incluyendo la elegibilidad para aquellos inscritos tanto en Medicare como en Medicaid.</a:t>
            </a:r>
          </a:p>
          <a:p>
            <a:pPr marL="120650" indent="-120650" defTabSz="1021474">
              <a:spcAft>
                <a:spcPts val="600"/>
              </a:spcAft>
              <a:buFont typeface="Wingdings" panose="05000000000000000000" pitchFamily="2" charset="2"/>
              <a:buChar char="§"/>
              <a:tabLst>
                <a:tab pos="0" algn="l"/>
                <a:tab pos="233363" algn="l"/>
              </a:tabLst>
              <a:defRPr/>
            </a:pPr>
            <a:r>
              <a:rPr lang="es-US">
                <a:solidFill>
                  <a:prstClr val="black"/>
                </a:solidFill>
              </a:rPr>
              <a:t>Definir la elegibilidad, los beneficios y la administración del Programa de Seguro Médico para Niños (CHIP, por sus siglas en inglés)</a:t>
            </a:r>
          </a:p>
          <a:p>
            <a:pPr marL="120650" indent="-120650" defTabSz="1021474">
              <a:spcAft>
                <a:spcPts val="600"/>
              </a:spcAft>
              <a:buFont typeface="Wingdings" panose="05000000000000000000" pitchFamily="2" charset="2"/>
              <a:buChar char="§"/>
              <a:tabLst>
                <a:tab pos="0" algn="l"/>
                <a:tab pos="233363" algn="l"/>
              </a:tabLst>
              <a:defRPr/>
            </a:pPr>
            <a:r>
              <a:rPr lang="es-US">
                <a:solidFill>
                  <a:prstClr val="black"/>
                </a:solidFill>
              </a:rPr>
              <a:t>Defina las opciones de elegibilidad y tratamiento de emergencia para no ciudadanos en Medicaid y CHIP</a:t>
            </a:r>
          </a:p>
          <a:p>
            <a:pPr marL="233363" indent="-233363"/>
            <a:endParaRPr lang="en-US"/>
          </a:p>
        </p:txBody>
      </p:sp>
    </p:spTree>
    <p:extLst>
      <p:ext uri="{BB962C8B-B14F-4D97-AF65-F5344CB8AC3E}">
        <p14:creationId xmlns:p14="http://schemas.microsoft.com/office/powerpoint/2010/main" val="29288273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631825" y="3936493"/>
            <a:ext cx="6051550" cy="5539475"/>
          </a:xfrm>
        </p:spPr>
        <p:txBody>
          <a:bodyPr/>
          <a:lstStyle/>
          <a:p>
            <a:pPr marL="0" marR="0" lvl="0" indent="0" algn="l" defTabSz="1021679" rtl="0" eaLnBrk="1" fontAlgn="auto" latinLnBrk="0" hangingPunct="1">
              <a:lnSpc>
                <a:spcPct val="100000"/>
              </a:lnSpc>
              <a:spcBef>
                <a:spcPts val="0"/>
              </a:spcBef>
              <a:spcAft>
                <a:spcPts val="600"/>
              </a:spcAft>
              <a:buClrTx/>
              <a:buSzTx/>
              <a:buFontTx/>
              <a:buNone/>
              <a:tabLst/>
              <a:defRPr/>
            </a:pPr>
            <a:r>
              <a:rPr lang="es-US" b="1">
                <a:solidFill>
                  <a:prstClr val="black"/>
                </a:solidFill>
                <a:cs typeface="Arial" panose="020B0604020202020204" pitchFamily="34" charset="0"/>
              </a:rPr>
              <a:t>Esta diapositiva tiene animación</a:t>
            </a:r>
          </a:p>
          <a:p>
            <a:pPr defTabSz="1021679">
              <a:spcAft>
                <a:spcPts val="600"/>
              </a:spcAft>
              <a:defRPr/>
            </a:pPr>
            <a:r>
              <a:rPr lang="es-US" b="1">
                <a:solidFill>
                  <a:prstClr val="black"/>
                </a:solidFill>
                <a:cs typeface="Arial" panose="020B0604020202020204" pitchFamily="34" charset="0"/>
              </a:rPr>
              <a:t>Notas del presentador</a:t>
            </a:r>
          </a:p>
          <a:p>
            <a:pPr defTabSz="1021679">
              <a:spcAft>
                <a:spcPts val="600"/>
              </a:spcAft>
              <a:defRPr/>
            </a:pPr>
            <a:r>
              <a:rPr lang="es-US">
                <a:solidFill>
                  <a:prstClr val="black"/>
                </a:solidFill>
              </a:rPr>
              <a:t>La norma final sobre paridad en salud mental y SUD (CMS-2333-F) ayuda a los estados a tratar la salud mental y los trastornos por consumo de sustancias en Medicaid y CHIP. </a:t>
            </a:r>
          </a:p>
          <a:p>
            <a:pPr marL="112713" indent="-109538" defTabSz="1021679">
              <a:spcAft>
                <a:spcPts val="600"/>
              </a:spcAft>
              <a:buFont typeface="Wingdings" panose="05000000000000000000" pitchFamily="2" charset="2"/>
              <a:buChar char="§"/>
              <a:defRPr/>
            </a:pPr>
            <a:r>
              <a:rPr lang="es-US">
                <a:solidFill>
                  <a:prstClr val="black"/>
                </a:solidFill>
              </a:rPr>
              <a:t>La norma alinea el acceso de los pacientes a los beneficios de salud mental y SUD de Medicaid con las protecciones que ya se exigen a los planes de salud privados. Mantiene la flexibilidad estatal al tiempo que garantiza que las personas con Medicaid puedan acceder a los servicios de salud mental y abuso de sustancias de la misma manera que ya acceden a otros beneficios médicos (por ejemplo, copagos comparables, gastos de bolsillo, límites para pacientes ambulatorios, etc.).</a:t>
            </a:r>
          </a:p>
          <a:p>
            <a:pPr marL="112713" indent="-109538" defTabSz="1021679">
              <a:spcAft>
                <a:spcPts val="600"/>
              </a:spcAft>
              <a:buFont typeface="Wingdings" panose="05000000000000000000" pitchFamily="2" charset="2"/>
              <a:buChar char="§"/>
              <a:defRPr/>
            </a:pPr>
            <a:r>
              <a:rPr lang="es-US">
                <a:solidFill>
                  <a:prstClr val="black"/>
                </a:solidFill>
              </a:rPr>
              <a:t>Los planes deben divulgar información sobre los beneficios de salud mental y SUD cuando se solicite, incluidos los criterios para las determinaciones de necesidad médica.</a:t>
            </a:r>
          </a:p>
          <a:p>
            <a:pPr marL="112713" indent="-109538" defTabSz="1021679">
              <a:spcAft>
                <a:spcPts val="600"/>
              </a:spcAft>
              <a:buFont typeface="Wingdings" panose="05000000000000000000" pitchFamily="2" charset="2"/>
              <a:buChar char="§"/>
              <a:defRPr/>
            </a:pPr>
            <a:r>
              <a:rPr lang="es-US">
                <a:solidFill>
                  <a:prstClr val="black"/>
                </a:solidFill>
              </a:rPr>
              <a:t>Los estados deben explicar por qué niegan algún servicio de salud mental o SUD.</a:t>
            </a:r>
          </a:p>
          <a:p>
            <a:pPr marL="3500" defTabSz="1021679">
              <a:spcAft>
                <a:spcPts val="600"/>
              </a:spcAft>
              <a:defRPr/>
            </a:pPr>
            <a:r>
              <a:rPr lang="es-US">
                <a:solidFill>
                  <a:prstClr val="black"/>
                </a:solidFill>
              </a:rPr>
              <a:t>Cita: </a:t>
            </a:r>
            <a:r>
              <a:rPr lang="es-US">
                <a:solidFill>
                  <a:prstClr val="black"/>
                </a:solidFill>
                <a:hlinkClick r:id="rId3"/>
              </a:rPr>
              <a:t>eCFR.gov/current/title-42/chapter-IV/subchapter-C/part-438</a:t>
            </a:r>
            <a:r>
              <a:rPr lang="es-US">
                <a:solidFill>
                  <a:prstClr val="black"/>
                </a:solidFill>
              </a:rPr>
              <a:t> (§</a:t>
            </a:r>
            <a:r>
              <a:rPr lang="es-US"/>
              <a:t>438.6(e); §438.900-438.930)</a:t>
            </a:r>
            <a:r>
              <a:rPr lang="es-US">
                <a:solidFill>
                  <a:prstClr val="black"/>
                </a:solidFill>
              </a:rPr>
              <a:t> </a:t>
            </a:r>
          </a:p>
          <a:p>
            <a:pPr>
              <a:spcBef>
                <a:spcPts val="600"/>
              </a:spcBef>
            </a:pPr>
            <a:endParaRPr lang="en-US" dirty="0"/>
          </a:p>
        </p:txBody>
      </p:sp>
    </p:spTree>
    <p:extLst>
      <p:ext uri="{BB962C8B-B14F-4D97-AF65-F5344CB8AC3E}">
        <p14:creationId xmlns:p14="http://schemas.microsoft.com/office/powerpoint/2010/main" val="19941432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82588"/>
            <a:ext cx="5762625" cy="3241675"/>
          </a:xfrm>
        </p:spPr>
      </p:sp>
      <p:sp>
        <p:nvSpPr>
          <p:cNvPr id="3" name="Notes Placeholder 2"/>
          <p:cNvSpPr>
            <a:spLocks noGrp="1"/>
          </p:cNvSpPr>
          <p:nvPr>
            <p:ph type="body" idx="1"/>
          </p:nvPr>
        </p:nvSpPr>
        <p:spPr>
          <a:xfrm>
            <a:off x="630238" y="3779323"/>
            <a:ext cx="5852160" cy="5439289"/>
          </a:xfrm>
        </p:spPr>
        <p:txBody>
          <a:bodyPr/>
          <a:lstStyle/>
          <a:p>
            <a:pPr marL="0" lvl="1" defTabSz="1021474">
              <a:spcAft>
                <a:spcPts val="600"/>
              </a:spcAft>
              <a:defRPr/>
            </a:pPr>
            <a:r>
              <a:rPr lang="es-US" b="1" dirty="0">
                <a:solidFill>
                  <a:prstClr val="black"/>
                </a:solidFill>
                <a:cs typeface="Arial" panose="020B0604020202020204" pitchFamily="34" charset="0"/>
              </a:rPr>
              <a:t>Esta diapositiva tiene animación</a:t>
            </a:r>
          </a:p>
          <a:p>
            <a:pPr marL="0" lvl="1" defTabSz="1021474">
              <a:spcAft>
                <a:spcPts val="600"/>
              </a:spcAft>
              <a:defRPr/>
            </a:pPr>
            <a:r>
              <a:rPr lang="es-US" b="1" dirty="0">
                <a:solidFill>
                  <a:prstClr val="black"/>
                </a:solidFill>
                <a:cs typeface="Arial" panose="020B0604020202020204" pitchFamily="34" charset="0"/>
              </a:rPr>
              <a:t>Notas del presentador</a:t>
            </a:r>
          </a:p>
          <a:p>
            <a:pPr marL="0" lvl="1" defTabSz="1021474">
              <a:spcAft>
                <a:spcPts val="600"/>
              </a:spcAft>
              <a:defRPr/>
            </a:pPr>
            <a:r>
              <a:rPr lang="es-US" dirty="0">
                <a:solidFill>
                  <a:prstClr val="black"/>
                </a:solidFill>
              </a:rPr>
              <a:t>Los CMS trabajan con socios federales y los estados para mejorar los servicios de Medicaid para personas con afecciones de salud mental o SUD. Ejemplos de este trabajo incluyen:</a:t>
            </a:r>
          </a:p>
          <a:p>
            <a:pPr marL="127684" lvl="1" indent="-127684" defTabSz="1021474">
              <a:spcAft>
                <a:spcPts val="600"/>
              </a:spcAft>
              <a:buFont typeface="Wingdings" panose="05000000000000000000" pitchFamily="2" charset="2"/>
              <a:buChar char="§"/>
              <a:defRPr/>
            </a:pPr>
            <a:r>
              <a:rPr lang="es-US" dirty="0">
                <a:solidFill>
                  <a:prstClr val="black"/>
                </a:solidFill>
              </a:rPr>
              <a:t>Hogares de salud centrados en la salud mental y SUD: los hogares de salud ofrecen atención coordinada a personas con múltiples afecciones crónicas, incluida la salud mental y los SUD. </a:t>
            </a:r>
          </a:p>
          <a:p>
            <a:pPr marL="127684" lvl="1" indent="-127684" defTabSz="1021474">
              <a:spcAft>
                <a:spcPts val="600"/>
              </a:spcAft>
              <a:buFont typeface="Wingdings" panose="05000000000000000000" pitchFamily="2" charset="2"/>
              <a:buChar char="§"/>
              <a:defRPr/>
            </a:pPr>
            <a:r>
              <a:rPr lang="es-US" dirty="0">
                <a:solidFill>
                  <a:prstClr val="black"/>
                </a:solidFill>
              </a:rPr>
              <a:t>Colaboración con SAMHSA en los Centros Comunitarios Certificados de Salud Mental.</a:t>
            </a:r>
          </a:p>
          <a:p>
            <a:pPr marL="127684" lvl="1" indent="-127684" defTabSz="1021474">
              <a:spcAft>
                <a:spcPts val="600"/>
              </a:spcAft>
              <a:buFont typeface="Wingdings" panose="05000000000000000000" pitchFamily="2" charset="2"/>
              <a:buChar char="§"/>
              <a:defRPr/>
            </a:pPr>
            <a:r>
              <a:rPr lang="es-US" dirty="0">
                <a:solidFill>
                  <a:prstClr val="black"/>
                </a:solidFill>
              </a:rPr>
              <a:t>Oportunidad de demostración de SUD de la Sección 1115.</a:t>
            </a:r>
          </a:p>
          <a:p>
            <a:pPr>
              <a:spcAft>
                <a:spcPts val="600"/>
              </a:spcAft>
              <a:defRPr/>
            </a:pPr>
            <a:r>
              <a:rPr lang="es-US" dirty="0"/>
              <a:t>Para obtener más información sobre los SUD, visite</a:t>
            </a:r>
            <a:r>
              <a:rPr lang="es-US" dirty="0">
                <a:hlinkClick r:id="rId3"/>
              </a:rPr>
              <a:t>Medicaid.gov/</a:t>
            </a:r>
            <a:r>
              <a:rPr lang="es-US" dirty="0" err="1">
                <a:hlinkClick r:id="rId3"/>
              </a:rPr>
              <a:t>resources-for-states</a:t>
            </a:r>
            <a:r>
              <a:rPr lang="es-US" dirty="0">
                <a:hlinkClick r:id="rId3"/>
              </a:rPr>
              <a:t>/</a:t>
            </a:r>
            <a:r>
              <a:rPr lang="es-US" dirty="0" err="1">
                <a:hlinkClick r:id="rId3"/>
              </a:rPr>
              <a:t>innovation-accelerator-program</a:t>
            </a:r>
            <a:r>
              <a:rPr lang="es-US" dirty="0">
                <a:hlinkClick r:id="rId3"/>
              </a:rPr>
              <a:t>/</a:t>
            </a:r>
            <a:r>
              <a:rPr lang="es-US" dirty="0" err="1">
                <a:hlinkClick r:id="rId3"/>
              </a:rPr>
              <a:t>program-areas</a:t>
            </a:r>
            <a:r>
              <a:rPr lang="es-US" dirty="0">
                <a:hlinkClick r:id="rId3"/>
              </a:rPr>
              <a:t>/</a:t>
            </a:r>
            <a:r>
              <a:rPr lang="es-US" dirty="0" err="1">
                <a:hlinkClick r:id="rId3"/>
              </a:rPr>
              <a:t>reducing</a:t>
            </a:r>
            <a:r>
              <a:rPr lang="es-US" dirty="0">
                <a:hlinkClick r:id="rId3"/>
              </a:rPr>
              <a:t>-</a:t>
            </a:r>
            <a:r>
              <a:rPr lang="es-US" dirty="0" err="1">
                <a:hlinkClick r:id="rId3"/>
              </a:rPr>
              <a:t>substance</a:t>
            </a:r>
            <a:r>
              <a:rPr lang="es-US" dirty="0">
                <a:hlinkClick r:id="rId3"/>
              </a:rPr>
              <a:t>-use-</a:t>
            </a:r>
            <a:r>
              <a:rPr lang="es-US" dirty="0" err="1">
                <a:hlinkClick r:id="rId3"/>
              </a:rPr>
              <a:t>disorders</a:t>
            </a:r>
            <a:r>
              <a:rPr lang="es-US" dirty="0">
                <a:hlinkClick r:id="rId3"/>
              </a:rPr>
              <a:t>/index.html</a:t>
            </a:r>
            <a:r>
              <a:rPr lang="es-US" dirty="0">
                <a:solidFill>
                  <a:prstClr val="black"/>
                </a:solidFill>
              </a:rPr>
              <a:t>.</a:t>
            </a:r>
          </a:p>
          <a:p>
            <a:pPr defTabSz="1021474">
              <a:spcAft>
                <a:spcPts val="600"/>
              </a:spcAft>
              <a:defRPr/>
            </a:pPr>
            <a:r>
              <a:rPr lang="es-US" dirty="0">
                <a:solidFill>
                  <a:prstClr val="black"/>
                </a:solidFill>
              </a:rPr>
              <a:t>Para orientación sobre el programa de salud mental, visite </a:t>
            </a:r>
            <a:r>
              <a:rPr lang="es-US" u="sng" dirty="0">
                <a:solidFill>
                  <a:prstClr val="black"/>
                </a:solidFill>
                <a:hlinkClick r:id="rId4"/>
              </a:rPr>
              <a:t>Medicaid.gov/federal-</a:t>
            </a:r>
            <a:r>
              <a:rPr lang="es-US" u="sng" dirty="0" err="1">
                <a:solidFill>
                  <a:prstClr val="black"/>
                </a:solidFill>
                <a:hlinkClick r:id="rId4"/>
              </a:rPr>
              <a:t>policy</a:t>
            </a:r>
            <a:r>
              <a:rPr lang="es-US" u="sng" dirty="0">
                <a:solidFill>
                  <a:prstClr val="black"/>
                </a:solidFill>
                <a:hlinkClick r:id="rId4"/>
              </a:rPr>
              <a:t>-</a:t>
            </a:r>
            <a:r>
              <a:rPr lang="es-US" u="sng" dirty="0" err="1">
                <a:solidFill>
                  <a:prstClr val="black"/>
                </a:solidFill>
                <a:hlinkClick r:id="rId4"/>
              </a:rPr>
              <a:t>guidance</a:t>
            </a:r>
            <a:r>
              <a:rPr lang="es-US" u="sng" dirty="0">
                <a:solidFill>
                  <a:prstClr val="black"/>
                </a:solidFill>
                <a:hlinkClick r:id="rId4"/>
              </a:rPr>
              <a:t>/</a:t>
            </a:r>
            <a:r>
              <a:rPr lang="es-US" u="sng" dirty="0" err="1">
                <a:solidFill>
                  <a:prstClr val="black"/>
                </a:solidFill>
                <a:hlinkClick r:id="rId4"/>
              </a:rPr>
              <a:t>downloads</a:t>
            </a:r>
            <a:r>
              <a:rPr lang="es-US" u="sng" dirty="0">
                <a:solidFill>
                  <a:prstClr val="black"/>
                </a:solidFill>
                <a:hlinkClick r:id="rId4"/>
              </a:rPr>
              <a:t>/smd18011.pdf</a:t>
            </a:r>
            <a:r>
              <a:rPr lang="es-US" dirty="0">
                <a:solidFill>
                  <a:prstClr val="black"/>
                </a:solidFill>
              </a:rPr>
              <a:t>.</a:t>
            </a:r>
          </a:p>
          <a:p>
            <a:pPr defTabSz="1021474">
              <a:spcAft>
                <a:spcPts val="600"/>
              </a:spcAft>
              <a:defRPr/>
            </a:pPr>
            <a:r>
              <a:rPr lang="es-US" dirty="0">
                <a:solidFill>
                  <a:prstClr val="black"/>
                </a:solidFill>
              </a:rPr>
              <a:t>Para revisar la norma CMS-2333-F, visite </a:t>
            </a:r>
            <a:r>
              <a:rPr lang="es-US" dirty="0">
                <a:solidFill>
                  <a:prstClr val="black"/>
                </a:solidFill>
                <a:hlinkClick r:id="rId5"/>
              </a:rPr>
              <a:t>FederalRegister.gov/</a:t>
            </a:r>
            <a:r>
              <a:rPr lang="es-US" dirty="0" err="1">
                <a:solidFill>
                  <a:prstClr val="black"/>
                </a:solidFill>
                <a:hlinkClick r:id="rId5"/>
              </a:rPr>
              <a:t>documents</a:t>
            </a:r>
            <a:r>
              <a:rPr lang="es-US" dirty="0">
                <a:solidFill>
                  <a:prstClr val="black"/>
                </a:solidFill>
                <a:hlinkClick r:id="rId5"/>
              </a:rPr>
              <a:t>/2016/03/30/2016-06876/medicaid-and-childrens-health-insurance-programs-mental-health-parity-and-addiction-equity-act-of</a:t>
            </a:r>
            <a:r>
              <a:rPr lang="es-US" dirty="0">
                <a:solidFill>
                  <a:prstClr val="black"/>
                </a:solidFill>
              </a:rPr>
              <a:t>.</a:t>
            </a:r>
          </a:p>
          <a:p>
            <a:pPr>
              <a:spcAft>
                <a:spcPts val="600"/>
              </a:spcAft>
            </a:pPr>
            <a:r>
              <a:rPr lang="es-US" dirty="0"/>
              <a:t>Cita: </a:t>
            </a:r>
            <a:r>
              <a:rPr lang="es-US" dirty="0">
                <a:hlinkClick r:id="rId6"/>
              </a:rPr>
              <a:t>eCFR.gov/</a:t>
            </a:r>
            <a:r>
              <a:rPr lang="es-US" dirty="0" err="1">
                <a:hlinkClick r:id="rId6"/>
              </a:rPr>
              <a:t>current</a:t>
            </a:r>
            <a:r>
              <a:rPr lang="es-US" dirty="0">
                <a:hlinkClick r:id="rId6"/>
              </a:rPr>
              <a:t>/title-42/</a:t>
            </a:r>
            <a:r>
              <a:rPr lang="es-US" dirty="0" err="1">
                <a:hlinkClick r:id="rId6"/>
              </a:rPr>
              <a:t>chapter</a:t>
            </a:r>
            <a:r>
              <a:rPr lang="es-US" dirty="0">
                <a:hlinkClick r:id="rId6"/>
              </a:rPr>
              <a:t>-IV/</a:t>
            </a:r>
            <a:r>
              <a:rPr lang="es-US" dirty="0" err="1">
                <a:hlinkClick r:id="rId6"/>
              </a:rPr>
              <a:t>subchapter</a:t>
            </a:r>
            <a:r>
              <a:rPr lang="es-US" dirty="0">
                <a:hlinkClick r:id="rId6"/>
              </a:rPr>
              <a:t>-C/part-438</a:t>
            </a:r>
            <a:r>
              <a:rPr lang="es-US" dirty="0"/>
              <a:t> (</a:t>
            </a:r>
            <a:r>
              <a:rPr lang="es-US" dirty="0" err="1"/>
              <a:t>ecfr</a:t>
            </a:r>
            <a:r>
              <a:rPr lang="es-US" dirty="0"/>
              <a:t>/§438.6(e); §438.900-438.930) </a:t>
            </a:r>
          </a:p>
        </p:txBody>
      </p:sp>
    </p:spTree>
    <p:extLst>
      <p:ext uri="{BB962C8B-B14F-4D97-AF65-F5344CB8AC3E}">
        <p14:creationId xmlns:p14="http://schemas.microsoft.com/office/powerpoint/2010/main" val="9677794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5" y="3936492"/>
            <a:ext cx="6098159" cy="5446047"/>
          </a:xfrm>
        </p:spPr>
        <p:txBody>
          <a:bodyPr/>
          <a:lstStyle/>
          <a:p>
            <a:pPr marL="0" marR="0" lvl="0" indent="0" algn="l" defTabSz="1021679" rtl="0" eaLnBrk="1" fontAlgn="auto" latinLnBrk="0" hangingPunct="1">
              <a:lnSpc>
                <a:spcPct val="100000"/>
              </a:lnSpc>
              <a:spcBef>
                <a:spcPts val="0"/>
              </a:spcBef>
              <a:spcAft>
                <a:spcPts val="600"/>
              </a:spcAft>
              <a:buClrTx/>
              <a:buSzTx/>
              <a:buFontTx/>
              <a:buNone/>
              <a:tabLst/>
              <a:defRPr/>
            </a:pPr>
            <a:r>
              <a:rPr lang="es-US" b="1" dirty="0">
                <a:solidFill>
                  <a:prstClr val="black"/>
                </a:solidFill>
                <a:cs typeface="Arial" panose="020B0604020202020204" pitchFamily="34" charset="0"/>
              </a:rPr>
              <a:t>Esta diapositiva tiene animación</a:t>
            </a:r>
          </a:p>
          <a:p>
            <a:pPr defTabSz="1021679">
              <a:spcAft>
                <a:spcPts val="600"/>
              </a:spcAft>
              <a:defRPr/>
            </a:pPr>
            <a:r>
              <a:rPr lang="es-US" b="1" dirty="0">
                <a:solidFill>
                  <a:prstClr val="black"/>
                </a:solidFill>
                <a:cs typeface="Arial" panose="020B0604020202020204" pitchFamily="34" charset="0"/>
              </a:rPr>
              <a:t>Notas del presentador</a:t>
            </a:r>
          </a:p>
          <a:p>
            <a:pPr defTabSz="1021679">
              <a:spcAft>
                <a:spcPts val="600"/>
              </a:spcAft>
              <a:defRPr/>
            </a:pPr>
            <a:r>
              <a:rPr lang="es-US" dirty="0">
                <a:solidFill>
                  <a:prstClr val="black"/>
                </a:solidFill>
              </a:rPr>
              <a:t>Compruebe sus conocimientos: Pregunta 3</a:t>
            </a:r>
          </a:p>
          <a:p>
            <a:pPr>
              <a:spcAft>
                <a:spcPts val="600"/>
              </a:spcAft>
            </a:pPr>
            <a:r>
              <a:rPr lang="es-US" dirty="0"/>
              <a:t>Los programas estatales de Medicaid y CHIP deben cubrir a los niños de forma continua durante _________.</a:t>
            </a:r>
          </a:p>
          <a:p>
            <a:pPr marL="195073" indent="-195073" defTabSz="1021679">
              <a:spcAft>
                <a:spcPts val="600"/>
              </a:spcAft>
              <a:buFont typeface="+mj-lt"/>
              <a:buAutoNum type="alphaLcPeriod"/>
              <a:defRPr/>
            </a:pPr>
            <a:r>
              <a:rPr lang="es-US" dirty="0">
                <a:solidFill>
                  <a:prstClr val="black"/>
                </a:solidFill>
              </a:rPr>
              <a:t>60 días después de la elegibilidad</a:t>
            </a:r>
          </a:p>
          <a:p>
            <a:pPr marL="195073" indent="-195073" defTabSz="1021679">
              <a:spcAft>
                <a:spcPts val="600"/>
              </a:spcAft>
              <a:buFont typeface="+mj-lt"/>
              <a:buAutoNum type="alphaLcPeriod"/>
              <a:defRPr/>
            </a:pPr>
            <a:r>
              <a:rPr lang="es-US" dirty="0">
                <a:solidFill>
                  <a:prstClr val="black"/>
                </a:solidFill>
              </a:rPr>
              <a:t>3 meses</a:t>
            </a:r>
          </a:p>
          <a:p>
            <a:pPr marL="195073" indent="-195073" defTabSz="1021679">
              <a:spcAft>
                <a:spcPts val="600"/>
              </a:spcAft>
              <a:buFont typeface="+mj-lt"/>
              <a:buAutoNum type="alphaLcPeriod"/>
              <a:defRPr/>
            </a:pPr>
            <a:r>
              <a:rPr lang="es-US" dirty="0">
                <a:solidFill>
                  <a:prstClr val="black"/>
                </a:solidFill>
              </a:rPr>
              <a:t>6 meses</a:t>
            </a:r>
          </a:p>
          <a:p>
            <a:pPr marL="195073" indent="-195073" defTabSz="1021679">
              <a:spcAft>
                <a:spcPts val="600"/>
              </a:spcAft>
              <a:buFont typeface="+mj-lt"/>
              <a:buAutoNum type="alphaLcPeriod"/>
              <a:defRPr/>
            </a:pPr>
            <a:r>
              <a:rPr lang="es-US" dirty="0">
                <a:solidFill>
                  <a:prstClr val="black"/>
                </a:solidFill>
              </a:rPr>
              <a:t>12 meses</a:t>
            </a:r>
          </a:p>
          <a:p>
            <a:pPr defTabSz="1021679">
              <a:spcAft>
                <a:spcPts val="600"/>
              </a:spcAft>
              <a:defRPr/>
            </a:pPr>
            <a:r>
              <a:rPr lang="es-US" b="1" dirty="0">
                <a:solidFill>
                  <a:prstClr val="black"/>
                </a:solidFill>
              </a:rPr>
              <a:t>Respuesta: b. 12 meses</a:t>
            </a:r>
          </a:p>
          <a:p>
            <a:pPr defTabSz="1021679">
              <a:spcAft>
                <a:spcPts val="600"/>
              </a:spcAft>
              <a:defRPr/>
            </a:pPr>
            <a:r>
              <a:rPr lang="es-US" dirty="0">
                <a:solidFill>
                  <a:prstClr val="black"/>
                </a:solidFill>
              </a:rPr>
              <a:t>A partir del 1 de enero de 2024, los estados deben proporcionar 12 meses de elegibilidad continua a los niños menores de 19 años en Medicaid y el Programa de Seguro Médico para Niños (CHIP). </a:t>
            </a:r>
          </a:p>
          <a:p>
            <a:pPr defTabSz="1021679">
              <a:spcAft>
                <a:spcPts val="600"/>
              </a:spcAft>
              <a:defRPr/>
            </a:pPr>
            <a:r>
              <a:rPr lang="es-US" dirty="0">
                <a:solidFill>
                  <a:prstClr val="black"/>
                </a:solidFill>
              </a:rPr>
              <a:t>Los niños con seguro médico continuo suelen tener mejor salud que los que no lo tienen. Si los niños tienen cobertura continua garantizada, pueden recibir atención preventiva y primaria, así como tratamiento para cualquier problema de salud que tengan. Una cobertura estable también ayuda a los médicos a establecer relaciones con los niños y sus padres y a dar seguimiento a su salud y desarrollo. Además, eliminar los ciclos de intermitencia de la cobertura a lo largo del año reduce el tiempo y el dinero que el Estado pierde en trámites innecesarios.</a:t>
            </a:r>
          </a:p>
          <a:p>
            <a:pPr defTabSz="1021679">
              <a:spcAft>
                <a:spcPts val="600"/>
              </a:spcAft>
              <a:defRPr/>
            </a:pPr>
            <a:endParaRPr lang="en-US" b="1" dirty="0">
              <a:solidFill>
                <a:prstClr val="black"/>
              </a:solidFill>
            </a:endParaRPr>
          </a:p>
        </p:txBody>
      </p:sp>
    </p:spTree>
    <p:extLst>
      <p:ext uri="{BB962C8B-B14F-4D97-AF65-F5344CB8AC3E}">
        <p14:creationId xmlns:p14="http://schemas.microsoft.com/office/powerpoint/2010/main" val="17807291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21679" rtl="0" eaLnBrk="1" fontAlgn="auto" latinLnBrk="0" hangingPunct="1">
              <a:spcAft>
                <a:spcPts val="600"/>
              </a:spcAft>
              <a:buClrTx/>
              <a:buSzTx/>
              <a:buFontTx/>
              <a:buNone/>
              <a:tabLst/>
              <a:defRPr/>
            </a:pPr>
            <a:r>
              <a:rPr lang="es-US" b="1">
                <a:solidFill>
                  <a:prstClr val="black"/>
                </a:solidFill>
                <a:cs typeface="Arial" panose="020B0604020202020204" pitchFamily="34" charset="0"/>
              </a:rPr>
              <a:t>Notas del presentador</a:t>
            </a:r>
          </a:p>
          <a:p>
            <a:pPr defTabSz="1021679">
              <a:spcAft>
                <a:spcPts val="600"/>
              </a:spcAft>
              <a:defRPr/>
            </a:pPr>
            <a:r>
              <a:rPr lang="es-US">
                <a:solidFill>
                  <a:prstClr val="black"/>
                </a:solidFill>
              </a:rPr>
              <a:t>La Lección 3, “Consideraciones sobre Medicaid y Medicare (doble elegibilidad)”, explica:</a:t>
            </a:r>
          </a:p>
          <a:p>
            <a:pPr marL="117475" indent="-117475" defTabSz="1021679">
              <a:spcAft>
                <a:spcPts val="600"/>
              </a:spcAft>
              <a:buFont typeface="Wingdings" panose="05000000000000000000" pitchFamily="2" charset="2"/>
              <a:buChar char="§"/>
              <a:defRPr/>
            </a:pPr>
            <a:r>
              <a:rPr lang="es-US">
                <a:solidFill>
                  <a:prstClr val="black"/>
                </a:solidFill>
              </a:rPr>
              <a:t>Diferencias entre Medicare y Medicaid</a:t>
            </a:r>
          </a:p>
          <a:p>
            <a:pPr marL="117475" indent="-117475" defTabSz="1021679">
              <a:spcAft>
                <a:spcPts val="600"/>
              </a:spcAft>
              <a:buFont typeface="Wingdings" panose="05000000000000000000" pitchFamily="2" charset="2"/>
              <a:buChar char="§"/>
              <a:defRPr/>
            </a:pPr>
            <a:r>
              <a:rPr lang="es-US">
                <a:solidFill>
                  <a:prstClr val="black"/>
                </a:solidFill>
              </a:rPr>
              <a:t>El concepto de “doble elegibilidad” (personas que tienen tanto Medicare como Medicaid)</a:t>
            </a:r>
          </a:p>
          <a:p>
            <a:pPr marL="117475" indent="-117475" defTabSz="1021679">
              <a:spcAft>
                <a:spcPts val="600"/>
              </a:spcAft>
              <a:buFont typeface="Wingdings" panose="05000000000000000000" pitchFamily="2" charset="2"/>
              <a:buChar char="§"/>
              <a:defRPr/>
            </a:pPr>
            <a:r>
              <a:rPr lang="es-US">
                <a:solidFill>
                  <a:prstClr val="black"/>
                </a:solidFill>
              </a:rPr>
              <a:t>El Período de inscripción especial (SEP, por sus siglas en inglés) para cambios y limitaciones de doble elegibilidad/ayuda adicional (a veces llamado subsidio para personas de bajos ingresos (LIS, por sus siglas en inglés))</a:t>
            </a:r>
          </a:p>
          <a:p>
            <a:pPr marL="117475" indent="-117475" defTabSz="1021679">
              <a:spcAft>
                <a:spcPts val="600"/>
              </a:spcAft>
              <a:buFont typeface="Wingdings" panose="05000000000000000000" pitchFamily="2" charset="2"/>
              <a:buChar char="§"/>
              <a:defRPr/>
            </a:pPr>
            <a:r>
              <a:rPr lang="es-US">
                <a:solidFill>
                  <a:prstClr val="black"/>
                </a:solidFill>
              </a:rPr>
              <a:t>Los Programas de Ahorros de Medicare</a:t>
            </a:r>
          </a:p>
          <a:p>
            <a:pPr>
              <a:spcAft>
                <a:spcPts val="600"/>
              </a:spcAft>
            </a:pPr>
            <a:endParaRPr lang="en-US" dirty="0"/>
          </a:p>
        </p:txBody>
      </p:sp>
    </p:spTree>
    <p:extLst>
      <p:ext uri="{BB962C8B-B14F-4D97-AF65-F5344CB8AC3E}">
        <p14:creationId xmlns:p14="http://schemas.microsoft.com/office/powerpoint/2010/main" val="27629446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82588"/>
            <a:ext cx="5762625" cy="3241675"/>
          </a:xfrm>
        </p:spPr>
      </p:sp>
      <p:sp>
        <p:nvSpPr>
          <p:cNvPr id="3" name="Notes Placeholder 2"/>
          <p:cNvSpPr>
            <a:spLocks noGrp="1"/>
          </p:cNvSpPr>
          <p:nvPr>
            <p:ph type="body" idx="1"/>
          </p:nvPr>
        </p:nvSpPr>
        <p:spPr>
          <a:xfrm>
            <a:off x="585470" y="3862750"/>
            <a:ext cx="5852160" cy="3780473"/>
          </a:xfrm>
        </p:spPr>
        <p:txBody>
          <a:bodyPr/>
          <a:lstStyle/>
          <a:p>
            <a:pPr defTabSz="983577">
              <a:spcAft>
                <a:spcPts val="600"/>
              </a:spcAft>
              <a:defRPr/>
            </a:pPr>
            <a:r>
              <a:rPr lang="es-US" b="1">
                <a:solidFill>
                  <a:prstClr val="black"/>
                </a:solidFill>
                <a:ea typeface="ＭＳ Ｐゴシック" pitchFamily="84" charset="-128"/>
                <a:cs typeface="Arial" panose="020B0604020202020204" pitchFamily="34" charset="0"/>
              </a:rPr>
              <a:t>Notas del presentador</a:t>
            </a:r>
          </a:p>
          <a:p>
            <a:pPr defTabSz="983577">
              <a:spcAft>
                <a:spcPts val="600"/>
              </a:spcAft>
              <a:defRPr/>
            </a:pPr>
            <a:r>
              <a:rPr lang="es-US">
                <a:solidFill>
                  <a:prstClr val="black"/>
                </a:solidFill>
                <a:cs typeface="Arial" panose="020B0604020202020204" pitchFamily="34" charset="0"/>
              </a:rPr>
              <a:t>Al finalizar esta lección, usted podrá:</a:t>
            </a:r>
          </a:p>
          <a:p>
            <a:pPr marL="117475" indent="-117475">
              <a:spcAft>
                <a:spcPts val="600"/>
              </a:spcAft>
              <a:buFont typeface="Wingdings" panose="05000000000000000000" pitchFamily="2" charset="2"/>
              <a:buChar char="§"/>
            </a:pPr>
            <a:r>
              <a:rPr lang="es-US"/>
              <a:t>Explicar las diferencias entre Medicare y Medicaid</a:t>
            </a:r>
          </a:p>
          <a:p>
            <a:pPr marL="117475" indent="-117475">
              <a:spcAft>
                <a:spcPts val="600"/>
              </a:spcAft>
              <a:buFont typeface="Wingdings" panose="05000000000000000000" pitchFamily="2" charset="2"/>
              <a:buChar char="§"/>
            </a:pPr>
            <a:r>
              <a:rPr lang="es-US"/>
              <a:t>Definir a los afiliados con doble elegibilidad</a:t>
            </a:r>
          </a:p>
          <a:p>
            <a:pPr marL="117475" indent="-117475">
              <a:spcAft>
                <a:spcPts val="600"/>
              </a:spcAft>
              <a:buFont typeface="Wingdings" panose="05000000000000000000" pitchFamily="2" charset="2"/>
              <a:buChar char="§"/>
            </a:pPr>
            <a:r>
              <a:rPr lang="es-US"/>
              <a:t>Enumerar los Programas de Ahorro de Medicare y los requisitos mínimos federales para la elegibilidad </a:t>
            </a:r>
          </a:p>
          <a:p>
            <a:pPr marL="117475" indent="-117475">
              <a:spcAft>
                <a:spcPts val="600"/>
              </a:spcAft>
              <a:buFont typeface="Wingdings" panose="05000000000000000000" pitchFamily="2" charset="2"/>
              <a:buChar char="§"/>
            </a:pPr>
            <a:r>
              <a:rPr lang="es-US"/>
              <a:t>Definir el Programa de Atención Integral para Personas Mayores (PACE, por sus siglas en inglés) </a:t>
            </a:r>
          </a:p>
          <a:p>
            <a:pPr marL="117475" indent="-117475">
              <a:spcAft>
                <a:spcPts val="600"/>
              </a:spcAft>
              <a:buFont typeface="Wingdings" panose="05000000000000000000" pitchFamily="2" charset="2"/>
              <a:buChar char="§"/>
            </a:pPr>
            <a:r>
              <a:rPr lang="es-US"/>
              <a:t>Explicar las limitaciones del Período de Inscripción Especial (SEP, por sus siglas en inglés) para Ayuda Adicional, Doble Elegibilidad y Parcial Doble</a:t>
            </a:r>
          </a:p>
          <a:p>
            <a:endParaRPr lang="en-US" dirty="0"/>
          </a:p>
        </p:txBody>
      </p:sp>
    </p:spTree>
    <p:extLst>
      <p:ext uri="{BB962C8B-B14F-4D97-AF65-F5344CB8AC3E}">
        <p14:creationId xmlns:p14="http://schemas.microsoft.com/office/powerpoint/2010/main" val="6378128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631824" y="3945200"/>
            <a:ext cx="6051549" cy="5122031"/>
          </a:xfrm>
        </p:spPr>
        <p:txBody>
          <a:bodyPr/>
          <a:lstStyle/>
          <a:p>
            <a:pPr defTabSz="1021679">
              <a:spcAft>
                <a:spcPts val="600"/>
              </a:spcAft>
              <a:defRPr/>
            </a:pPr>
            <a:r>
              <a:rPr lang="es-US" b="1">
                <a:solidFill>
                  <a:prstClr val="black"/>
                </a:solidFill>
                <a:cs typeface="Arial" panose="020B0604020202020204" pitchFamily="34" charset="0"/>
              </a:rPr>
              <a:t>Notas del presentador</a:t>
            </a:r>
          </a:p>
          <a:p>
            <a:pPr defTabSz="1021679">
              <a:spcAft>
                <a:spcPts val="600"/>
              </a:spcAft>
              <a:defRPr/>
            </a:pPr>
            <a:r>
              <a:rPr lang="es-US">
                <a:solidFill>
                  <a:prstClr val="black"/>
                </a:solidFill>
              </a:rPr>
              <a:t>Medicare y Medicaid se diferencian en que: </a:t>
            </a:r>
          </a:p>
          <a:p>
            <a:pPr marL="112713" indent="-112713" defTabSz="1021679">
              <a:spcAft>
                <a:spcPts val="600"/>
              </a:spcAft>
              <a:buFont typeface="Wingdings" panose="05000000000000000000" pitchFamily="2" charset="2"/>
              <a:buChar char="§"/>
              <a:defRPr/>
            </a:pPr>
            <a:r>
              <a:rPr lang="es-US">
                <a:solidFill>
                  <a:prstClr val="black"/>
                </a:solidFill>
              </a:rPr>
              <a:t>Medicare es un programa nacional que es igual en todos los estados; Medicaid consiste en programas estatales que varían entre estados. </a:t>
            </a:r>
          </a:p>
          <a:p>
            <a:pPr marL="112713" indent="-112713" defTabSz="1021679">
              <a:spcAft>
                <a:spcPts val="600"/>
              </a:spcAft>
              <a:buFont typeface="Wingdings" panose="05000000000000000000" pitchFamily="2" charset="2"/>
              <a:buChar char="§"/>
              <a:defRPr/>
            </a:pPr>
            <a:r>
              <a:rPr lang="es-US">
                <a:solidFill>
                  <a:prstClr val="black"/>
                </a:solidFill>
              </a:rPr>
              <a:t>El gobierno federal (Centros de Servicios de Medicare y Medicaid (CMS)) administra Medicare; los estados administran Medicaid dentro de las normas federales (asociación federal y estatal). </a:t>
            </a:r>
          </a:p>
          <a:p>
            <a:pPr marL="112713" indent="-112713" defTabSz="1021679">
              <a:spcAft>
                <a:spcPts val="600"/>
              </a:spcAft>
              <a:buFont typeface="Wingdings" panose="05000000000000000000" pitchFamily="2" charset="2"/>
              <a:buChar char="§"/>
              <a:defRPr/>
            </a:pPr>
            <a:r>
              <a:rPr lang="es-US">
                <a:solidFill>
                  <a:prstClr val="black"/>
                </a:solidFill>
              </a:rPr>
              <a:t>Los factores de elegibilidad de Medicare incluyen edad, discapacidad o diagnóstico de enfermedad renal en etapa terminal (ESRD, por sus siglas en inglés)); los factores de elegibilidad de Medicaid incluyen ingresos y recursos limitados y otros requisitos no financieros. </a:t>
            </a:r>
          </a:p>
          <a:p>
            <a:pPr marL="112713" indent="-112713" defTabSz="1021679">
              <a:spcAft>
                <a:spcPts val="600"/>
              </a:spcAft>
              <a:buFont typeface="Wingdings" panose="05000000000000000000" pitchFamily="2" charset="2"/>
              <a:buChar char="§"/>
              <a:defRPr/>
            </a:pPr>
            <a:r>
              <a:rPr lang="es-US">
                <a:solidFill>
                  <a:prstClr val="black"/>
                </a:solidFill>
              </a:rPr>
              <a:t>Medicare es el principal pagador de la nación de servicios hospitalarios para ancianos y personas con ESRD; Medicaid es el principal pagador público del país de servicios de salud mental y atención a largo plazo (atención en hogares de ancianos y servicios basados en el hogar y la comunidad). Medicaid también financia 42 % de todos los nacimientos (incluidos la atención prenatal, el trabajo de parto, el parto y el período posparto, así como otros cuidados relacionados con el embarazo). </a:t>
            </a:r>
          </a:p>
          <a:p>
            <a:pPr defTabSz="1021679">
              <a:spcBef>
                <a:spcPts val="600"/>
              </a:spcBef>
              <a:spcAft>
                <a:spcPts val="600"/>
              </a:spcAft>
              <a:defRPr/>
            </a:pPr>
            <a:endParaRPr lang="en-US" dirty="0">
              <a:solidFill>
                <a:prstClr val="black"/>
              </a:solidFill>
            </a:endParaRPr>
          </a:p>
          <a:p>
            <a:pPr defTabSz="1021679">
              <a:spcBef>
                <a:spcPts val="600"/>
              </a:spcBef>
              <a:spcAft>
                <a:spcPts val="600"/>
              </a:spcAft>
              <a:defRPr/>
            </a:pPr>
            <a:endParaRPr lang="en-US" dirty="0">
              <a:solidFill>
                <a:prstClr val="black"/>
              </a:solidFill>
            </a:endParaRPr>
          </a:p>
          <a:p>
            <a:pPr>
              <a:spcBef>
                <a:spcPts val="600"/>
              </a:spcBef>
              <a:spcAft>
                <a:spcPts val="600"/>
              </a:spcAft>
            </a:pPr>
            <a:endParaRPr lang="en-US" dirty="0"/>
          </a:p>
        </p:txBody>
      </p:sp>
    </p:spTree>
    <p:extLst>
      <p:ext uri="{BB962C8B-B14F-4D97-AF65-F5344CB8AC3E}">
        <p14:creationId xmlns:p14="http://schemas.microsoft.com/office/powerpoint/2010/main" val="18173614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111211" y="3908323"/>
            <a:ext cx="7068065" cy="5310290"/>
          </a:xfrm>
        </p:spPr>
        <p:txBody>
          <a:bodyPr/>
          <a:lstStyle/>
          <a:p>
            <a:pPr marL="0" marR="0" lvl="0" indent="0" algn="l" defTabSz="1021679" rtl="0" eaLnBrk="1" fontAlgn="auto" latinLnBrk="0" hangingPunct="1">
              <a:lnSpc>
                <a:spcPct val="100000"/>
              </a:lnSpc>
              <a:spcBef>
                <a:spcPts val="0"/>
              </a:spcBef>
              <a:spcAft>
                <a:spcPts val="600"/>
              </a:spcAft>
              <a:buClrTx/>
              <a:buSzTx/>
              <a:buFontTx/>
              <a:buNone/>
              <a:tabLst/>
              <a:defRPr/>
            </a:pPr>
            <a:r>
              <a:rPr lang="es-US" b="1" dirty="0">
                <a:solidFill>
                  <a:prstClr val="black"/>
                </a:solidFill>
                <a:cs typeface="Arial" panose="020B0604020202020204" pitchFamily="34" charset="0"/>
              </a:rPr>
              <a:t>Esta diapositiva tiene animación</a:t>
            </a:r>
          </a:p>
          <a:p>
            <a:pPr defTabSz="1021679">
              <a:spcAft>
                <a:spcPts val="600"/>
              </a:spcAft>
              <a:defRPr/>
            </a:pPr>
            <a:r>
              <a:rPr lang="es-US" b="1" dirty="0">
                <a:solidFill>
                  <a:prstClr val="black"/>
                </a:solidFill>
                <a:cs typeface="Arial" panose="020B0604020202020204" pitchFamily="34" charset="0"/>
              </a:rPr>
              <a:t>Notas del presentador</a:t>
            </a:r>
          </a:p>
          <a:p>
            <a:pPr defTabSz="1021679">
              <a:spcAft>
                <a:spcPts val="600"/>
              </a:spcAft>
              <a:defRPr/>
            </a:pPr>
            <a:r>
              <a:rPr lang="es-US" dirty="0">
                <a:solidFill>
                  <a:prstClr val="black"/>
                </a:solidFill>
              </a:rPr>
              <a:t>Aproximadamente 12 millones de personas tienen “doble elegibilidad”, lo que significa que tienen tanto Medicare como Medicaid. Los elegibles dobles incluyen personas con Medicare que también obtienen beneficios completos de Medicaid y personas con Medicare que reciben ayuda con sus primas de Medicare o gastos de bolsillo a través de Medicaid, pero no obtienen otros beneficios de Medicaid. </a:t>
            </a:r>
          </a:p>
          <a:p>
            <a:pPr defTabSz="1021679">
              <a:spcAft>
                <a:spcPts val="600"/>
              </a:spcAft>
              <a:defRPr/>
            </a:pPr>
            <a:r>
              <a:rPr lang="es-US" dirty="0">
                <a:solidFill>
                  <a:prstClr val="black"/>
                </a:solidFill>
              </a:rPr>
              <a:t>Las oficinas estatales de Medicaid operan Programas de Ahorros de Medicare que ayudan a pagar las primas de Medicare y los gastos de bolsillo para las personas con Medicare que tienen ingresos y recursos limitados. Algunas personas con Medicare solo son elegibles para este tipo de asistencia de Medicaid. Otras personas con Medicare pueden calificar para recibir cobertura completa de Medicaid y también reunir los requisitos para un Programa de Ahorros de Medicare. Las personas que tienen Medicaid o que reciben asistencia de un programa de ahorros de Medicare también pueden obtener Ayuda adicional, un programa de Medicare que ayuda a pagar los medicamentos recetados. Para las personas con doble elegibilidad que tienen cobertura completa de Medicaid, Medicare paga primero y Medicaid paga en segundo lugar la atención que cubren tanto Medicare como Medicaid. Medicaid puede cubrir servicios adicionales que Medicare no cubre o solo cubrir parcialmente, como servicios y apoyos de atención a largo plazo. Doble parcial es el término que se utiliza cuando alguien reúne los requisitos para recibir alguna ayuda del programa Medicaid, pero no la cobertura completa.</a:t>
            </a:r>
          </a:p>
          <a:p>
            <a:pPr>
              <a:spcAft>
                <a:spcPts val="600"/>
              </a:spcAft>
              <a:defRPr/>
            </a:pPr>
            <a:r>
              <a:rPr lang="es-US" b="1" dirty="0">
                <a:solidFill>
                  <a:prstClr val="black"/>
                </a:solidFill>
              </a:rPr>
              <a:t>NOTA</a:t>
            </a:r>
            <a:r>
              <a:rPr lang="es-US" dirty="0">
                <a:solidFill>
                  <a:prstClr val="black"/>
                </a:solidFill>
              </a:rPr>
              <a:t>: Para obtener más información, consulte la hoja informativa “Personas con doble elegibilidad para Medicare y Medicaid” en </a:t>
            </a:r>
            <a:r>
              <a:rPr lang="es-US" dirty="0">
                <a:solidFill>
                  <a:prstClr val="black"/>
                </a:solidFill>
                <a:hlinkClick r:id="rId3"/>
              </a:rPr>
              <a:t>CMS.gov/Medicare-Medicaid-</a:t>
            </a:r>
            <a:r>
              <a:rPr lang="es-US" dirty="0" err="1">
                <a:solidFill>
                  <a:prstClr val="black"/>
                </a:solidFill>
                <a:hlinkClick r:id="rId3"/>
              </a:rPr>
              <a:t>Coordination</a:t>
            </a:r>
            <a:r>
              <a:rPr lang="es-US" dirty="0">
                <a:solidFill>
                  <a:prstClr val="black"/>
                </a:solidFill>
                <a:hlinkClick r:id="rId3"/>
              </a:rPr>
              <a:t>/Medicare-and-Medicaid-</a:t>
            </a:r>
            <a:r>
              <a:rPr lang="es-US" dirty="0" err="1">
                <a:solidFill>
                  <a:prstClr val="black"/>
                </a:solidFill>
                <a:hlinkClick r:id="rId3"/>
              </a:rPr>
              <a:t>Coordination</a:t>
            </a:r>
            <a:r>
              <a:rPr lang="es-US" dirty="0">
                <a:solidFill>
                  <a:prstClr val="black"/>
                </a:solidFill>
                <a:hlinkClick r:id="rId3"/>
              </a:rPr>
              <a:t>/Medicare-Medicaid-</a:t>
            </a:r>
            <a:r>
              <a:rPr lang="es-US" dirty="0" err="1">
                <a:solidFill>
                  <a:prstClr val="black"/>
                </a:solidFill>
                <a:hlinkClick r:id="rId3"/>
              </a:rPr>
              <a:t>Coordination</a:t>
            </a:r>
            <a:r>
              <a:rPr lang="es-US" dirty="0">
                <a:solidFill>
                  <a:prstClr val="black"/>
                </a:solidFill>
                <a:hlinkClick r:id="rId3"/>
              </a:rPr>
              <a:t>-Office/</a:t>
            </a:r>
            <a:r>
              <a:rPr lang="es-US" dirty="0" err="1">
                <a:solidFill>
                  <a:prstClr val="black"/>
                </a:solidFill>
                <a:hlinkClick r:id="rId3"/>
              </a:rPr>
              <a:t>Downloads</a:t>
            </a:r>
            <a:r>
              <a:rPr lang="es-US" dirty="0">
                <a:solidFill>
                  <a:prstClr val="black"/>
                </a:solidFill>
                <a:hlinkClick r:id="rId3"/>
              </a:rPr>
              <a:t>/MMCO_Factsheet.pdf</a:t>
            </a:r>
            <a:r>
              <a:rPr lang="es-US" dirty="0">
                <a:solidFill>
                  <a:prstClr val="black"/>
                </a:solidFill>
              </a:rPr>
              <a:t>; el Informe al Congreso del año fiscal 2022 de la oficina de coordinación de Medicare-Medicaid </a:t>
            </a:r>
            <a:r>
              <a:rPr lang="es-US" dirty="0">
                <a:solidFill>
                  <a:prstClr val="black"/>
                </a:solidFill>
                <a:hlinkClick r:id="rId4"/>
              </a:rPr>
              <a:t>CMS.gov/files/</a:t>
            </a:r>
            <a:r>
              <a:rPr lang="es-US" dirty="0" err="1">
                <a:solidFill>
                  <a:prstClr val="black"/>
                </a:solidFill>
                <a:hlinkClick r:id="rId4"/>
              </a:rPr>
              <a:t>document</a:t>
            </a:r>
            <a:r>
              <a:rPr lang="es-US" dirty="0">
                <a:solidFill>
                  <a:prstClr val="black"/>
                </a:solidFill>
                <a:hlinkClick r:id="rId4"/>
              </a:rPr>
              <a:t>/mmco-report-congress.pdf-0</a:t>
            </a:r>
            <a:r>
              <a:rPr lang="es-US" dirty="0">
                <a:solidFill>
                  <a:prstClr val="black"/>
                </a:solidFill>
              </a:rPr>
              <a:t>; la Coordinación de Beneficios y Responsabilidad de Terceros en Medicaid está disponible en </a:t>
            </a:r>
            <a:r>
              <a:rPr lang="es-US" dirty="0">
                <a:solidFill>
                  <a:prstClr val="black"/>
                </a:solidFill>
                <a:hlinkClick r:id="rId5"/>
              </a:rPr>
              <a:t>Medicaid.gov/</a:t>
            </a:r>
            <a:r>
              <a:rPr lang="es-US" dirty="0" err="1">
                <a:solidFill>
                  <a:prstClr val="black"/>
                </a:solidFill>
                <a:hlinkClick r:id="rId5"/>
              </a:rPr>
              <a:t>medicaid</a:t>
            </a:r>
            <a:r>
              <a:rPr lang="es-US" dirty="0">
                <a:solidFill>
                  <a:prstClr val="black"/>
                </a:solidFill>
                <a:hlinkClick r:id="rId5"/>
              </a:rPr>
              <a:t>/</a:t>
            </a:r>
            <a:r>
              <a:rPr lang="es-US" dirty="0" err="1">
                <a:solidFill>
                  <a:prstClr val="black"/>
                </a:solidFill>
                <a:hlinkClick r:id="rId5"/>
              </a:rPr>
              <a:t>eligibility</a:t>
            </a:r>
            <a:r>
              <a:rPr lang="es-US" dirty="0">
                <a:solidFill>
                  <a:prstClr val="black"/>
                </a:solidFill>
                <a:hlinkClick r:id="rId5"/>
              </a:rPr>
              <a:t>/</a:t>
            </a:r>
            <a:r>
              <a:rPr lang="es-US" dirty="0" err="1">
                <a:solidFill>
                  <a:prstClr val="black"/>
                </a:solidFill>
                <a:hlinkClick r:id="rId5"/>
              </a:rPr>
              <a:t>coordination-of-benefits-third-party-liability</a:t>
            </a:r>
            <a:r>
              <a:rPr lang="es-US" dirty="0">
                <a:solidFill>
                  <a:prstClr val="black"/>
                </a:solidFill>
                <a:hlinkClick r:id="rId5"/>
              </a:rPr>
              <a:t>/index.html</a:t>
            </a:r>
            <a:r>
              <a:rPr lang="es-US" dirty="0">
                <a:solidFill>
                  <a:prstClr val="black"/>
                </a:solidFill>
              </a:rPr>
              <a:t>. </a:t>
            </a:r>
          </a:p>
        </p:txBody>
      </p:sp>
    </p:spTree>
    <p:extLst>
      <p:ext uri="{BB962C8B-B14F-4D97-AF65-F5344CB8AC3E}">
        <p14:creationId xmlns:p14="http://schemas.microsoft.com/office/powerpoint/2010/main" val="25903155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230188"/>
            <a:ext cx="6051550" cy="3403600"/>
          </a:xfrm>
        </p:spPr>
      </p:sp>
      <p:sp>
        <p:nvSpPr>
          <p:cNvPr id="3" name="Notes Placeholder 2"/>
          <p:cNvSpPr>
            <a:spLocks noGrp="1"/>
          </p:cNvSpPr>
          <p:nvPr>
            <p:ph type="body" idx="1"/>
          </p:nvPr>
        </p:nvSpPr>
        <p:spPr>
          <a:xfrm>
            <a:off x="222422" y="3867664"/>
            <a:ext cx="6870356" cy="5288693"/>
          </a:xfrm>
        </p:spPr>
        <p:txBody>
          <a:bodyPr/>
          <a:lstStyle/>
          <a:p>
            <a:pPr defTabSz="966612">
              <a:spcAft>
                <a:spcPts val="600"/>
              </a:spcAft>
              <a:defRPr/>
            </a:pPr>
            <a:r>
              <a:rPr lang="es-US" sz="1100" b="1" dirty="0">
                <a:solidFill>
                  <a:prstClr val="black"/>
                </a:solidFill>
                <a:cs typeface="Arial" panose="020B0604020202020204" pitchFamily="34" charset="0"/>
              </a:rPr>
              <a:t>Notas del presentador</a:t>
            </a:r>
          </a:p>
          <a:p>
            <a:pPr>
              <a:spcAft>
                <a:spcPts val="600"/>
              </a:spcAft>
            </a:pPr>
            <a:r>
              <a:rPr lang="es-US" sz="1100" dirty="0"/>
              <a:t>Las oficinas de Medicaid operan Programas de Ahorros de Medicare que ayudan a pagar las primas de Medicare para las personas con Medicare que tienen ingresos y recursos limitados. Para algunas personas, los Programas de Ahorros de Medicare también pueden pagar los gastos de bolsillo de la Parte A de Medicare (seguro de hospital) y la Parte B de Medicare (seguro médico), como los deducibles, </a:t>
            </a:r>
            <a:r>
              <a:rPr lang="es-US" sz="1100" dirty="0" err="1"/>
              <a:t>coseguro</a:t>
            </a:r>
            <a:r>
              <a:rPr lang="es-US" sz="1100" dirty="0"/>
              <a:t> y copagos. Existen 4 tipos de Programas de Ahorros Medicare: Cuando presente su solicitud, su Estado determinará a qué programa o programas puede optar: </a:t>
            </a:r>
          </a:p>
          <a:p>
            <a:pPr marL="117475" indent="-117475">
              <a:spcAft>
                <a:spcPts val="600"/>
              </a:spcAft>
              <a:buFont typeface="Wingdings" panose="05000000000000000000" pitchFamily="2" charset="2"/>
              <a:buChar char="§"/>
            </a:pPr>
            <a:r>
              <a:rPr lang="es-US" sz="1100" b="1" dirty="0"/>
              <a:t>Beneficiarios calificados de Medicare (QMB, por sus siglas en inglés): </a:t>
            </a:r>
            <a:r>
              <a:rPr lang="es-US" sz="1100" dirty="0"/>
              <a:t>las personas que califican reciben ayuda para pagar las primas, deducibles, </a:t>
            </a:r>
            <a:r>
              <a:rPr lang="es-US" sz="1100" dirty="0" err="1"/>
              <a:t>coseguro</a:t>
            </a:r>
            <a:r>
              <a:rPr lang="es-US" sz="1100" dirty="0"/>
              <a:t> y copagos de la Parte A y la Parte B. </a:t>
            </a:r>
            <a:r>
              <a:rPr lang="es-US" sz="1100" b="1" dirty="0"/>
              <a:t>NOTA</a:t>
            </a:r>
            <a:r>
              <a:rPr lang="es-US" sz="1100" dirty="0"/>
              <a:t>: Los proveedores de Medicare y Medicare </a:t>
            </a:r>
            <a:r>
              <a:rPr lang="es-US" sz="1100" dirty="0" err="1"/>
              <a:t>Advantage</a:t>
            </a:r>
            <a:r>
              <a:rPr lang="es-US" sz="1100" dirty="0"/>
              <a:t> no pueden “facturar el saldo” a las personas que califican para QMB en ninguna circunstancia. Los proveedores y suministradores pueden facturar a las oficinas estatales de Medicaid los importes de los costos compartidos de Medicare. Sin embargo, según lo permita la legislación federal, los estados pueden limitar los pagos de los costos compartidos de Medicaid en algunos casos. De todas formas, las personas que califican para QMB no tienen obligación legal de pagar a proveedores de Medicare por los costos compartidos de la Parte A y Parte B. </a:t>
            </a:r>
          </a:p>
          <a:p>
            <a:pPr marL="117475" indent="-117475">
              <a:spcAft>
                <a:spcPts val="600"/>
              </a:spcAft>
              <a:buFont typeface="Wingdings" panose="05000000000000000000" pitchFamily="2" charset="2"/>
              <a:buChar char="§"/>
            </a:pPr>
            <a:r>
              <a:rPr lang="es-US" sz="1100" b="1" dirty="0"/>
              <a:t>Beneficiarios de Medicare con bajos ingresos especificados (SLMB, por sus siglas en inglés): </a:t>
            </a:r>
            <a:r>
              <a:rPr lang="es-US" sz="1100" dirty="0"/>
              <a:t>las personas que califican para recibir ayuda para pagar sus primas de la Parte B.</a:t>
            </a:r>
          </a:p>
          <a:p>
            <a:pPr marL="117475" indent="-117475">
              <a:spcAft>
                <a:spcPts val="600"/>
              </a:spcAft>
              <a:buFont typeface="Wingdings" panose="05000000000000000000" pitchFamily="2" charset="2"/>
              <a:buChar char="§"/>
            </a:pPr>
            <a:r>
              <a:rPr lang="es-US" sz="1100" b="1" dirty="0"/>
              <a:t>Personas calificadas (QI, por sus siglas en inglés): </a:t>
            </a:r>
            <a:r>
              <a:rPr lang="es-US" sz="1100" dirty="0"/>
              <a:t>las personas que califican para el programa financiado federalmente QI reciben ayuda para pagar sus primas de la Parte B.</a:t>
            </a:r>
          </a:p>
          <a:p>
            <a:pPr marL="117475" indent="-117475">
              <a:spcAft>
                <a:spcPts val="600"/>
              </a:spcAft>
              <a:buFont typeface="Wingdings" panose="05000000000000000000" pitchFamily="2" charset="2"/>
              <a:buChar char="§"/>
            </a:pPr>
            <a:r>
              <a:rPr lang="es-US" sz="1100" dirty="0"/>
              <a:t>Las personas en los programas QMB, SLMB y QI también califican automáticamente para recibir Ayuda Adicional y solo pagan una cantidad limitada por los medicamentos recetados de la Parte D (en 2024, el cargo máximo es de $4.30 para medicamentos genéricos y de $10.35 para medicamentos de marca).</a:t>
            </a:r>
          </a:p>
          <a:p>
            <a:pPr marL="117475" indent="-117475">
              <a:spcAft>
                <a:spcPts val="600"/>
              </a:spcAft>
              <a:buFont typeface="Wingdings" panose="05000000000000000000" pitchFamily="2" charset="2"/>
              <a:buChar char="§"/>
            </a:pPr>
            <a:r>
              <a:rPr lang="es-US" sz="1100" b="1" dirty="0"/>
              <a:t>Personas Discapacitadas y Trabajadores Calificados (QDWI, por sus siglas en inglés): </a:t>
            </a:r>
            <a:r>
              <a:rPr lang="es-US" sz="1100" dirty="0"/>
              <a:t>las personas que califican para recibir ayuda para pagar sus primas de la Parte A.</a:t>
            </a:r>
          </a:p>
          <a:p>
            <a:pPr>
              <a:spcAft>
                <a:spcPts val="600"/>
              </a:spcAft>
            </a:pPr>
            <a:r>
              <a:rPr lang="es-US" sz="1100" dirty="0"/>
              <a:t>La inclusión del término “más” en cualquiera de estas designaciones indica el derecho a ese programa junto con la cobertura total de Medicaid.</a:t>
            </a:r>
          </a:p>
          <a:p>
            <a:pPr>
              <a:spcAft>
                <a:spcPts val="600"/>
              </a:spcAft>
            </a:pPr>
            <a:r>
              <a:rPr lang="es-US" sz="1100" dirty="0"/>
              <a:t>Cita: </a:t>
            </a:r>
            <a:r>
              <a:rPr lang="es-US" sz="1100" dirty="0">
                <a:hlinkClick r:id="rId3"/>
              </a:rPr>
              <a:t>SSA.gov/</a:t>
            </a:r>
            <a:r>
              <a:rPr lang="es-US" sz="1100" dirty="0" err="1">
                <a:hlinkClick r:id="rId3"/>
              </a:rPr>
              <a:t>OP_Home</a:t>
            </a:r>
            <a:r>
              <a:rPr lang="es-US" sz="1100" dirty="0">
                <a:hlinkClick r:id="rId3"/>
              </a:rPr>
              <a:t>/</a:t>
            </a:r>
            <a:r>
              <a:rPr lang="es-US" sz="1100" dirty="0" err="1">
                <a:hlinkClick r:id="rId3"/>
              </a:rPr>
              <a:t>ssact</a:t>
            </a:r>
            <a:r>
              <a:rPr lang="es-US" sz="1100" dirty="0">
                <a:hlinkClick r:id="rId3"/>
              </a:rPr>
              <a:t>/title19/1935.htm</a:t>
            </a:r>
            <a:r>
              <a:rPr lang="es-US" sz="1100" dirty="0"/>
              <a:t> (título 10, Ley del Seguro Social, sección 1935(b))</a:t>
            </a:r>
            <a:endParaRPr lang="en-US" sz="1100" dirty="0"/>
          </a:p>
        </p:txBody>
      </p:sp>
    </p:spTree>
    <p:extLst>
      <p:ext uri="{BB962C8B-B14F-4D97-AF65-F5344CB8AC3E}">
        <p14:creationId xmlns:p14="http://schemas.microsoft.com/office/powerpoint/2010/main" val="20344006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139691" y="3809228"/>
            <a:ext cx="7035818" cy="5520123"/>
          </a:xfrm>
        </p:spPr>
        <p:txBody>
          <a:bodyPr/>
          <a:lstStyle/>
          <a:p>
            <a:pPr marL="0" lvl="1" defTabSz="1021679">
              <a:spcAft>
                <a:spcPts val="600"/>
              </a:spcAft>
              <a:defRPr/>
            </a:pPr>
            <a:r>
              <a:rPr lang="es-US" sz="1000" b="1" dirty="0">
                <a:solidFill>
                  <a:prstClr val="black"/>
                </a:solidFill>
                <a:cs typeface="Arial" panose="020B0604020202020204" pitchFamily="34" charset="0"/>
              </a:rPr>
              <a:t>Notas del presentador</a:t>
            </a:r>
          </a:p>
          <a:p>
            <a:pPr marL="0" lvl="1" defTabSz="1021679">
              <a:spcAft>
                <a:spcPts val="600"/>
              </a:spcAft>
              <a:defRPr/>
            </a:pPr>
            <a:r>
              <a:rPr lang="es-US" sz="1000" dirty="0">
                <a:solidFill>
                  <a:prstClr val="black"/>
                </a:solidFill>
              </a:rPr>
              <a:t>Estos son los requisitos federales mínimos de elegibilidad para cada Programa de Ahorro de Medicare para las personas que residen en los 48 estados contiguos. </a:t>
            </a:r>
            <a:r>
              <a:rPr lang="es-US" sz="1000" dirty="0">
                <a:effectLst/>
                <a:ea typeface="Times New Roman" panose="02020603050405020304" pitchFamily="18" charset="0"/>
              </a:rPr>
              <a:t>Los límites de ingreso son levemente más altos en Alaska y </a:t>
            </a:r>
            <a:r>
              <a:rPr lang="es-US" sz="1000" dirty="0" err="1">
                <a:effectLst/>
                <a:ea typeface="Times New Roman" panose="02020603050405020304" pitchFamily="18" charset="0"/>
              </a:rPr>
              <a:t>Hawaii</a:t>
            </a:r>
            <a:r>
              <a:rPr lang="es-US" sz="1000" dirty="0">
                <a:effectLst/>
                <a:ea typeface="Times New Roman" panose="02020603050405020304" pitchFamily="18" charset="0"/>
              </a:rPr>
              <a:t>. Es posible que en otros estados pueda calificar para estos programas aunque sus ingresos o recursos sean superiores a los límites federales indicados. </a:t>
            </a:r>
            <a:r>
              <a:rPr lang="es-US" sz="1000" u="sng" dirty="0">
                <a:solidFill>
                  <a:srgbClr val="0563C1"/>
                </a:solidFill>
                <a:effectLst/>
                <a:ea typeface="Times New Roman" panose="02020603050405020304" pitchFamily="18" charset="0"/>
                <a:hlinkClick r:id="rId3"/>
              </a:rPr>
              <a:t>Póngase en contacto con su estado</a:t>
            </a:r>
            <a:r>
              <a:rPr lang="es-US" sz="1000" dirty="0">
                <a:effectLst/>
                <a:ea typeface="Times New Roman" panose="02020603050405020304" pitchFamily="18" charset="0"/>
              </a:rPr>
              <a:t> para averiguarlo.</a:t>
            </a:r>
            <a:r>
              <a:rPr lang="es-US" sz="1000" dirty="0">
                <a:solidFill>
                  <a:prstClr val="black"/>
                </a:solidFill>
              </a:rPr>
              <a:t> Estos límites representan el porcentaje apropiado del nivel federal de pobreza (FPL, por sus siglas en inglés) y un total no computado de $20. Los límites de ingresos para QDWI incorporan ingresos no computados ganados, además del total no computado de $20.</a:t>
            </a:r>
          </a:p>
          <a:p>
            <a:pPr defTabSz="1021679">
              <a:spcAft>
                <a:spcPts val="600"/>
              </a:spcAft>
              <a:defRPr/>
            </a:pPr>
            <a:r>
              <a:rPr lang="es-US" sz="1000" dirty="0">
                <a:solidFill>
                  <a:prstClr val="black"/>
                </a:solidFill>
              </a:rPr>
              <a:t>Para calificar para el programa QMB, la persona debe ser elegible para la Parte A y tener un ingreso que no supere el 100 % del FPL. Sus beneficios comienzan a partir del primer mes después de que se determine que una persona cumple con los requisitos de elegibilidad de QMB (no puede ser retroactivo). </a:t>
            </a:r>
          </a:p>
          <a:p>
            <a:pPr defTabSz="1021679">
              <a:spcAft>
                <a:spcPts val="600"/>
              </a:spcAft>
              <a:defRPr/>
            </a:pPr>
            <a:r>
              <a:rPr lang="es-US" sz="1000" dirty="0">
                <a:solidFill>
                  <a:prstClr val="black"/>
                </a:solidFill>
              </a:rPr>
              <a:t>Para calificar para el Programa SLMB, una persona debe ser elegible para la Parte A y tener un ingreso superior al 100% y menor al 120% del FPL. </a:t>
            </a:r>
          </a:p>
          <a:p>
            <a:pPr defTabSz="1021679">
              <a:spcAft>
                <a:spcPts val="600"/>
              </a:spcAft>
              <a:defRPr/>
            </a:pPr>
            <a:r>
              <a:rPr lang="es-US" sz="1000" dirty="0">
                <a:solidFill>
                  <a:prstClr val="black"/>
                </a:solidFill>
              </a:rPr>
              <a:t>Para calificar para el Programa QI, la persona no debe ser elegible para Medicaid. Además, una persona debe ser elegible para la Parte A y tener un ingreso de al menos el 120% del FPL y menos del 135% del FPL. Es posible que las personas tengan que solicitar todos los años los beneficios de QI ya que el financiamiento es limitado. Si hay fondos estatales disponibles, las solicitudes de QI se otorgan por orden de llegada, y se da prioridad a las personas que obtuvieron los beneficios de QI el año anterior. </a:t>
            </a:r>
          </a:p>
          <a:p>
            <a:pPr defTabSz="1021679">
              <a:spcAft>
                <a:spcPts val="600"/>
              </a:spcAft>
              <a:defRPr/>
            </a:pPr>
            <a:r>
              <a:rPr lang="es-US" sz="1000" dirty="0">
                <a:solidFill>
                  <a:prstClr val="black"/>
                </a:solidFill>
              </a:rPr>
              <a:t>En 2024, los límites de recursos para los programas QMB, SLMB y QI son de $9,430 para una persona soltera y $14,130 para una persona casada en convivencia con su cónyuge. Los límites de recursos se ajustan el 1 de enero de cada año conforme al cambio en el índice anual de precios al consumidor desde septiembre del año anterior. Los estados pueden cambiar las normas de ingresos y recursos si los CMS aprueban los cambios.</a:t>
            </a:r>
          </a:p>
          <a:p>
            <a:pPr defTabSz="1021679">
              <a:spcAft>
                <a:spcPts val="600"/>
              </a:spcAft>
              <a:defRPr/>
            </a:pPr>
            <a:r>
              <a:rPr lang="es-US" sz="1000" dirty="0">
                <a:solidFill>
                  <a:prstClr val="black"/>
                </a:solidFill>
              </a:rPr>
              <a:t>Para calificar para el Programa QDWI, la persona debe cumplir estos criterios:</a:t>
            </a:r>
          </a:p>
          <a:p>
            <a:pPr marL="117475" indent="-117475" defTabSz="1021679">
              <a:spcAft>
                <a:spcPts val="600"/>
              </a:spcAft>
              <a:buFont typeface="Wingdings" panose="05000000000000000000" pitchFamily="2" charset="2"/>
              <a:buChar char="§"/>
              <a:defRPr/>
            </a:pPr>
            <a:r>
              <a:rPr lang="es-US" sz="1000" dirty="0">
                <a:solidFill>
                  <a:prstClr val="black"/>
                </a:solidFill>
              </a:rPr>
              <a:t>No ser elegible para la Parte A sin prima</a:t>
            </a:r>
          </a:p>
          <a:p>
            <a:pPr marL="117475" indent="-117475" defTabSz="1021679">
              <a:spcAft>
                <a:spcPts val="600"/>
              </a:spcAft>
              <a:buFont typeface="Wingdings" panose="05000000000000000000" pitchFamily="2" charset="2"/>
              <a:buChar char="§"/>
              <a:defRPr/>
            </a:pPr>
            <a:r>
              <a:rPr lang="es-US" sz="1000" dirty="0">
                <a:solidFill>
                  <a:prstClr val="black"/>
                </a:solidFill>
              </a:rPr>
              <a:t>Tener ingresos que no superen el 200 % del FPL </a:t>
            </a:r>
          </a:p>
          <a:p>
            <a:pPr marL="117475" indent="-117475" defTabSz="1021679">
              <a:spcAft>
                <a:spcPts val="600"/>
              </a:spcAft>
              <a:buFont typeface="Wingdings" panose="05000000000000000000" pitchFamily="2" charset="2"/>
              <a:buChar char="§"/>
              <a:defRPr/>
            </a:pPr>
            <a:r>
              <a:rPr lang="es-US" sz="1000" dirty="0">
                <a:solidFill>
                  <a:prstClr val="black"/>
                </a:solidFill>
              </a:rPr>
              <a:t>Tener recursos que sean iguales o menores que el doble del máximo de Seguridad de Ingreso Suplementario (SSI, por sus siglas en inglés) ($4000 para una persona y $6000 para una pareja casada en 2024)</a:t>
            </a:r>
          </a:p>
          <a:p>
            <a:pPr marL="117475" indent="-117475" defTabSz="1021679">
              <a:spcAft>
                <a:spcPts val="600"/>
              </a:spcAft>
              <a:buFont typeface="Wingdings" panose="05000000000000000000" pitchFamily="2" charset="2"/>
              <a:buChar char="§"/>
              <a:defRPr/>
            </a:pPr>
            <a:r>
              <a:rPr lang="es-US" sz="1000" dirty="0">
                <a:solidFill>
                  <a:prstClr val="black"/>
                </a:solidFill>
              </a:rPr>
              <a:t>No ser elegible de otra manera para Medicaid</a:t>
            </a:r>
          </a:p>
          <a:p>
            <a:pPr defTabSz="1021679">
              <a:spcAft>
                <a:spcPts val="600"/>
              </a:spcAft>
              <a:defRPr/>
            </a:pPr>
            <a:r>
              <a:rPr lang="es-US" sz="1000" dirty="0"/>
              <a:t>Para obtener más información sobre el Programa de Ahorros de Medicare</a:t>
            </a:r>
            <a:r>
              <a:rPr lang="es-US" sz="1000" dirty="0">
                <a:solidFill>
                  <a:prstClr val="black"/>
                </a:solidFill>
                <a:latin typeface="+mj-lt"/>
              </a:rPr>
              <a:t>, visite </a:t>
            </a:r>
            <a:r>
              <a:rPr lang="es-US" sz="1000" dirty="0">
                <a:effectLst/>
                <a:latin typeface="+mj-lt"/>
                <a:hlinkClick r:id="rId4"/>
              </a:rPr>
              <a:t>Medicare.gov/</a:t>
            </a:r>
            <a:r>
              <a:rPr lang="es-US" sz="1000" dirty="0" err="1">
                <a:effectLst/>
                <a:latin typeface="+mj-lt"/>
                <a:hlinkClick r:id="rId4"/>
              </a:rPr>
              <a:t>basics</a:t>
            </a:r>
            <a:r>
              <a:rPr lang="es-US" sz="1000" dirty="0">
                <a:effectLst/>
                <a:latin typeface="+mj-lt"/>
                <a:hlinkClick r:id="rId4"/>
              </a:rPr>
              <a:t>/</a:t>
            </a:r>
            <a:r>
              <a:rPr lang="es-US" sz="1000" dirty="0" err="1">
                <a:effectLst/>
                <a:latin typeface="+mj-lt"/>
                <a:hlinkClick r:id="rId4"/>
              </a:rPr>
              <a:t>costs</a:t>
            </a:r>
            <a:r>
              <a:rPr lang="es-US" sz="1000" dirty="0">
                <a:effectLst/>
                <a:latin typeface="+mj-lt"/>
                <a:hlinkClick r:id="rId4"/>
              </a:rPr>
              <a:t>/</a:t>
            </a:r>
            <a:r>
              <a:rPr lang="es-US" sz="1000" dirty="0" err="1">
                <a:effectLst/>
                <a:latin typeface="+mj-lt"/>
                <a:hlinkClick r:id="rId4"/>
              </a:rPr>
              <a:t>help</a:t>
            </a:r>
            <a:r>
              <a:rPr lang="es-US" sz="1000" dirty="0">
                <a:effectLst/>
                <a:latin typeface="+mj-lt"/>
                <a:hlinkClick r:id="rId4"/>
              </a:rPr>
              <a:t>/Medicaid</a:t>
            </a:r>
            <a:r>
              <a:rPr lang="es-US" sz="1000" dirty="0"/>
              <a:t>. Visite </a:t>
            </a:r>
            <a:r>
              <a:rPr lang="es-US" sz="1000" dirty="0">
                <a:hlinkClick r:id="rId5"/>
              </a:rPr>
              <a:t>Medicaid.gov/</a:t>
            </a:r>
            <a:r>
              <a:rPr lang="es-US" sz="1000" dirty="0" err="1">
                <a:hlinkClick r:id="rId5"/>
              </a:rPr>
              <a:t>about-us</a:t>
            </a:r>
            <a:r>
              <a:rPr lang="es-US" sz="1000" dirty="0">
                <a:hlinkClick r:id="rId5"/>
              </a:rPr>
              <a:t>/</a:t>
            </a:r>
            <a:r>
              <a:rPr lang="es-US" sz="1000" dirty="0" err="1">
                <a:hlinkClick r:id="rId5"/>
              </a:rPr>
              <a:t>where</a:t>
            </a:r>
            <a:r>
              <a:rPr lang="es-US" sz="1000" dirty="0">
                <a:hlinkClick r:id="rId5"/>
              </a:rPr>
              <a:t>-can-</a:t>
            </a:r>
            <a:r>
              <a:rPr lang="es-US" sz="1000" dirty="0" err="1">
                <a:hlinkClick r:id="rId5"/>
              </a:rPr>
              <a:t>people</a:t>
            </a:r>
            <a:r>
              <a:rPr lang="es-US" sz="1000" dirty="0">
                <a:hlinkClick r:id="rId5"/>
              </a:rPr>
              <a:t>-</a:t>
            </a:r>
            <a:r>
              <a:rPr lang="es-US" sz="1000" dirty="0" err="1">
                <a:hlinkClick r:id="rId5"/>
              </a:rPr>
              <a:t>get</a:t>
            </a:r>
            <a:r>
              <a:rPr lang="es-US" sz="1000" dirty="0">
                <a:hlinkClick r:id="rId5"/>
              </a:rPr>
              <a:t>-</a:t>
            </a:r>
            <a:r>
              <a:rPr lang="es-US" sz="1000" dirty="0" err="1">
                <a:hlinkClick r:id="rId5"/>
              </a:rPr>
              <a:t>help</a:t>
            </a:r>
            <a:r>
              <a:rPr lang="es-US" sz="1000" dirty="0">
                <a:hlinkClick r:id="rId5"/>
              </a:rPr>
              <a:t>-</a:t>
            </a:r>
            <a:r>
              <a:rPr lang="es-US" sz="1000" dirty="0" err="1">
                <a:hlinkClick r:id="rId5"/>
              </a:rPr>
              <a:t>medicaid</a:t>
            </a:r>
            <a:r>
              <a:rPr lang="es-US" sz="1000" dirty="0">
                <a:hlinkClick r:id="rId5"/>
              </a:rPr>
              <a:t>-chip/</a:t>
            </a:r>
            <a:r>
              <a:rPr lang="es-US" sz="1000" dirty="0" err="1">
                <a:hlinkClick r:id="rId5"/>
              </a:rPr>
              <a:t>index.html#statemenu</a:t>
            </a:r>
            <a:r>
              <a:rPr lang="es-US" sz="1000" dirty="0">
                <a:solidFill>
                  <a:prstClr val="black"/>
                </a:solidFill>
              </a:rPr>
              <a:t> para tener acceso al sitio web del Programa de Ahorros de Medicare de un estado.</a:t>
            </a:r>
          </a:p>
          <a:p>
            <a:pPr>
              <a:spcBef>
                <a:spcPts val="600"/>
              </a:spcBef>
            </a:pPr>
            <a:endParaRPr lang="en-US" sz="1000" dirty="0"/>
          </a:p>
        </p:txBody>
      </p:sp>
    </p:spTree>
    <p:extLst>
      <p:ext uri="{BB962C8B-B14F-4D97-AF65-F5344CB8AC3E}">
        <p14:creationId xmlns:p14="http://schemas.microsoft.com/office/powerpoint/2010/main" val="16525249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160638" y="3936491"/>
            <a:ext cx="6522737" cy="5508298"/>
          </a:xfrm>
        </p:spPr>
        <p:txBody>
          <a:bodyPr/>
          <a:lstStyle/>
          <a:p>
            <a:pPr marL="0" marR="0" lvl="0" indent="0" algn="l" defTabSz="966612" rtl="0" eaLnBrk="1" fontAlgn="auto" latinLnBrk="0" hangingPunct="1">
              <a:lnSpc>
                <a:spcPct val="100000"/>
              </a:lnSpc>
              <a:spcBef>
                <a:spcPts val="0"/>
              </a:spcBef>
              <a:spcAft>
                <a:spcPts val="600"/>
              </a:spcAft>
              <a:buClrTx/>
              <a:buSzTx/>
              <a:buFontTx/>
              <a:buNone/>
              <a:tabLst/>
              <a:defRPr/>
            </a:pPr>
            <a:r>
              <a:rPr lang="es-US" b="1" dirty="0">
                <a:solidFill>
                  <a:prstClr val="black"/>
                </a:solidFill>
                <a:cs typeface="Arial" panose="020B0604020202020204" pitchFamily="34" charset="0"/>
              </a:rPr>
              <a:t>Esta diapositiva tiene animación</a:t>
            </a:r>
          </a:p>
          <a:p>
            <a:pPr defTabSz="966612">
              <a:spcAft>
                <a:spcPts val="600"/>
              </a:spcAft>
              <a:defRPr/>
            </a:pPr>
            <a:r>
              <a:rPr lang="es-US" b="1" dirty="0">
                <a:solidFill>
                  <a:prstClr val="black"/>
                </a:solidFill>
                <a:cs typeface="Arial" panose="020B0604020202020204" pitchFamily="34" charset="0"/>
              </a:rPr>
              <a:t>Notas del presentador</a:t>
            </a:r>
          </a:p>
          <a:p>
            <a:pPr>
              <a:spcAft>
                <a:spcPts val="600"/>
              </a:spcAft>
            </a:pPr>
            <a:r>
              <a:rPr lang="es-US" dirty="0"/>
              <a:t>Las personas que tienen tanto Medicare como Medicaid a menudo experimentan altas tasas de enfermedades crónicas, y muchas tienen múltiples afecciones crónicas y/o factores de riesgo social. El cuarenta y uno por ciento de las personas con Medicare y Medicaid tienen al menos un diagnóstico de salud mental y aproximadamente la mitad usa servicios y apoyos de atención a largo plazo (LTSS, por sus siglas en inglés). Los CMS y las oficinas estatales de Medicaid delegan ciertas funciones clave, como las determinaciones de elegibilidad, a otras agencias estatales o locales.</a:t>
            </a:r>
            <a:r>
              <a:rPr lang="es-US" dirty="0">
                <a:solidFill>
                  <a:prstClr val="black"/>
                </a:solidFill>
              </a:rPr>
              <a:t> </a:t>
            </a:r>
            <a:r>
              <a:rPr lang="es-US" dirty="0"/>
              <a:t>Los CMS y los estados continúan ideando formas nuevas e innovadoras para superar los desafíos que enfrentan las personas con Medicare y Medicaid. Los modelos para probar los enfoques impulsados por el estado para coordinar la atención incluyen:</a:t>
            </a:r>
          </a:p>
          <a:p>
            <a:pPr marL="241653" indent="-241653">
              <a:spcAft>
                <a:spcPts val="600"/>
              </a:spcAft>
              <a:buFont typeface="+mj-lt"/>
              <a:buAutoNum type="arabicPeriod"/>
            </a:pPr>
            <a:r>
              <a:rPr lang="es-US" dirty="0"/>
              <a:t>Modelo de alineación financiera capitada: los estados que participan actualmente en este modelo son Illinois, Massachusetts, Michigan, New York, Ohio, Rhode Island, South Carolina y Texas. CMS, el estado y un plan de salud firman un contrato triple para proveer atención integral y coordinada. En la Norma final de Medicare </a:t>
            </a:r>
            <a:r>
              <a:rPr lang="es-US" dirty="0" err="1"/>
              <a:t>Advantage</a:t>
            </a:r>
            <a:r>
              <a:rPr lang="es-US" dirty="0"/>
              <a:t> y la Parte D del CY 2023, los CMS señalaron su intención de trabajar con los estados que participaban en este modelo para cambiar la demostración a planes integrados para necesidades especiales de personas con doble elegibilidad (D-SNP) antes del final de 2025.</a:t>
            </a:r>
          </a:p>
          <a:p>
            <a:pPr marL="241653" indent="-241653">
              <a:spcAft>
                <a:spcPts val="600"/>
              </a:spcAft>
              <a:buFont typeface="+mj-lt"/>
              <a:buAutoNum type="arabicPeriod"/>
            </a:pPr>
            <a:r>
              <a:rPr lang="es-US" dirty="0"/>
              <a:t>Modelo de tarifa por servicio administrado: el estado que participa actualmente en este modelo es Washington. Los CMS y el estado firman un convenio para permitir que los estados se beneficien de los ahorros que dan por resultado iniciativas que mejoran la calidad y reducen los costos tanto para Medicare como para Medicaid. </a:t>
            </a:r>
          </a:p>
          <a:p>
            <a:pPr marL="241653" indent="-241653">
              <a:spcAft>
                <a:spcPts val="600"/>
              </a:spcAft>
              <a:buFont typeface="+mj-lt"/>
              <a:buAutoNum type="arabicPeriod"/>
            </a:pPr>
            <a:r>
              <a:rPr lang="es-US" dirty="0"/>
              <a:t>Modelo específico del estado: un ejemplo de este tipo de modelo es la asociación entre Minnesota y CMS para ampliar un programa D-SNP integrado mediante el mejoramiento de la alineación administrativa de Medicare y Medicaid. </a:t>
            </a:r>
          </a:p>
          <a:p>
            <a:pPr defTabSz="1021679">
              <a:spcAft>
                <a:spcPts val="600"/>
              </a:spcAft>
              <a:defRPr/>
            </a:pPr>
            <a:r>
              <a:rPr lang="es-US" dirty="0">
                <a:solidFill>
                  <a:prstClr val="black"/>
                </a:solidFill>
              </a:rPr>
              <a:t>Para obtener más información sobre estos modelos de prueba, visite </a:t>
            </a:r>
            <a:r>
              <a:rPr lang="es-US" dirty="0">
                <a:solidFill>
                  <a:prstClr val="black"/>
                </a:solidFill>
                <a:hlinkClick r:id="rId3"/>
              </a:rPr>
              <a:t>Medicaid.gov/federal-</a:t>
            </a:r>
            <a:r>
              <a:rPr lang="es-US" dirty="0" err="1">
                <a:solidFill>
                  <a:prstClr val="black"/>
                </a:solidFill>
                <a:hlinkClick r:id="rId3"/>
              </a:rPr>
              <a:t>policy</a:t>
            </a:r>
            <a:r>
              <a:rPr lang="es-US" dirty="0">
                <a:solidFill>
                  <a:prstClr val="black"/>
                </a:solidFill>
                <a:hlinkClick r:id="rId3"/>
              </a:rPr>
              <a:t>-</a:t>
            </a:r>
            <a:r>
              <a:rPr lang="es-US" dirty="0" err="1">
                <a:solidFill>
                  <a:prstClr val="black"/>
                </a:solidFill>
                <a:hlinkClick r:id="rId3"/>
              </a:rPr>
              <a:t>guidance</a:t>
            </a:r>
            <a:r>
              <a:rPr lang="es-US" dirty="0">
                <a:solidFill>
                  <a:prstClr val="black"/>
                </a:solidFill>
                <a:hlinkClick r:id="rId3"/>
              </a:rPr>
              <a:t>/</a:t>
            </a:r>
            <a:r>
              <a:rPr lang="es-US" dirty="0" err="1">
                <a:solidFill>
                  <a:prstClr val="black"/>
                </a:solidFill>
                <a:hlinkClick r:id="rId3"/>
              </a:rPr>
              <a:t>downloads</a:t>
            </a:r>
            <a:r>
              <a:rPr lang="es-US" dirty="0">
                <a:solidFill>
                  <a:prstClr val="black"/>
                </a:solidFill>
                <a:hlinkClick r:id="rId3"/>
              </a:rPr>
              <a:t>/smd19002.pdf</a:t>
            </a:r>
            <a:r>
              <a:rPr lang="es-US" dirty="0">
                <a:solidFill>
                  <a:prstClr val="black"/>
                </a:solidFill>
              </a:rPr>
              <a:t>. </a:t>
            </a:r>
          </a:p>
        </p:txBody>
      </p:sp>
    </p:spTree>
    <p:extLst>
      <p:ext uri="{BB962C8B-B14F-4D97-AF65-F5344CB8AC3E}">
        <p14:creationId xmlns:p14="http://schemas.microsoft.com/office/powerpoint/2010/main" val="824228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631824" y="3936492"/>
            <a:ext cx="6051550" cy="4380572"/>
          </a:xfrm>
        </p:spPr>
        <p:txBody>
          <a:bodyPr/>
          <a:lstStyle/>
          <a:p>
            <a:pPr defTabSz="1021679">
              <a:spcAft>
                <a:spcPts val="600"/>
              </a:spcAft>
              <a:defRPr/>
            </a:pPr>
            <a:r>
              <a:rPr lang="es-US" b="1">
                <a:solidFill>
                  <a:prstClr val="black"/>
                </a:solidFill>
                <a:cs typeface="Arial" panose="020B0604020202020204" pitchFamily="34" charset="0"/>
              </a:rPr>
              <a:t>Notas del presentador</a:t>
            </a:r>
          </a:p>
          <a:p>
            <a:pPr defTabSz="1021679">
              <a:spcAft>
                <a:spcPts val="600"/>
              </a:spcAft>
              <a:defRPr/>
            </a:pPr>
            <a:r>
              <a:rPr lang="es-US">
                <a:solidFill>
                  <a:prstClr val="black"/>
                </a:solidFill>
              </a:rPr>
              <a:t>La Lección 1, "Panorama General de Medicaid", explica lo siguiente:</a:t>
            </a:r>
          </a:p>
          <a:p>
            <a:pPr marL="120650" indent="-120650" defTabSz="1021679">
              <a:spcAft>
                <a:spcPts val="600"/>
              </a:spcAft>
              <a:buFont typeface="Wingdings" panose="05000000000000000000" pitchFamily="2" charset="2"/>
              <a:buChar char="§"/>
              <a:defRPr/>
            </a:pPr>
            <a:r>
              <a:rPr lang="es-US">
                <a:solidFill>
                  <a:prstClr val="black"/>
                </a:solidFill>
              </a:rPr>
              <a:t>Fundamentos del Programa</a:t>
            </a:r>
          </a:p>
          <a:p>
            <a:pPr marL="120650" indent="-120650" defTabSz="1021679">
              <a:spcAft>
                <a:spcPts val="600"/>
              </a:spcAft>
              <a:buFont typeface="Wingdings" panose="05000000000000000000" pitchFamily="2" charset="2"/>
              <a:buChar char="§"/>
              <a:defRPr/>
            </a:pPr>
            <a:r>
              <a:rPr lang="es-US">
                <a:solidFill>
                  <a:prstClr val="black"/>
                </a:solidFill>
              </a:rPr>
              <a:t>Administración</a:t>
            </a:r>
          </a:p>
          <a:p>
            <a:pPr marL="120650" indent="-120650" defTabSz="1021679">
              <a:spcAft>
                <a:spcPts val="600"/>
              </a:spcAft>
              <a:buFont typeface="Wingdings" panose="05000000000000000000" pitchFamily="2" charset="2"/>
              <a:buChar char="§"/>
              <a:defRPr/>
            </a:pPr>
            <a:r>
              <a:rPr lang="es-US">
                <a:solidFill>
                  <a:prstClr val="black"/>
                </a:solidFill>
              </a:rPr>
              <a:t>Elegibilidad</a:t>
            </a:r>
          </a:p>
          <a:p>
            <a:pPr marL="120650" indent="-120650" defTabSz="1021679">
              <a:spcAft>
                <a:spcPts val="600"/>
              </a:spcAft>
              <a:buFont typeface="Wingdings" panose="05000000000000000000" pitchFamily="2" charset="2"/>
              <a:buChar char="§"/>
              <a:defRPr/>
            </a:pPr>
            <a:r>
              <a:rPr lang="es-US">
                <a:solidFill>
                  <a:prstClr val="black"/>
                </a:solidFill>
              </a:rPr>
              <a:t>Ingreso Bruto Ajustado Modificado (MAGI, por sus siglas en inglés)</a:t>
            </a:r>
          </a:p>
          <a:p>
            <a:pPr marL="120650" indent="-120650" defTabSz="1021679">
              <a:spcAft>
                <a:spcPts val="600"/>
              </a:spcAft>
              <a:buFont typeface="Wingdings" panose="05000000000000000000" pitchFamily="2" charset="2"/>
              <a:buChar char="§"/>
              <a:defRPr/>
            </a:pPr>
            <a:r>
              <a:rPr lang="es-US">
                <a:solidFill>
                  <a:prstClr val="black"/>
                </a:solidFill>
              </a:rPr>
              <a:t>Ampliación para adultos</a:t>
            </a:r>
          </a:p>
          <a:p>
            <a:pPr marL="120650" indent="-120650" defTabSz="1021679">
              <a:spcAft>
                <a:spcPts val="600"/>
              </a:spcAft>
              <a:buFont typeface="Wingdings" panose="05000000000000000000" pitchFamily="2" charset="2"/>
              <a:buChar char="§"/>
              <a:defRPr/>
            </a:pPr>
            <a:r>
              <a:rPr lang="es-US">
                <a:solidFill>
                  <a:prstClr val="black"/>
                </a:solidFill>
              </a:rPr>
              <a:t>Solicitud de Inscripción</a:t>
            </a:r>
          </a:p>
          <a:p>
            <a:pPr marL="120650" indent="-120650" defTabSz="1021679">
              <a:spcAft>
                <a:spcPts val="600"/>
              </a:spcAft>
              <a:buFont typeface="Wingdings" panose="05000000000000000000" pitchFamily="2" charset="2"/>
              <a:buChar char="§"/>
              <a:defRPr/>
            </a:pPr>
            <a:r>
              <a:rPr lang="es-US">
                <a:solidFill>
                  <a:prstClr val="black"/>
                </a:solidFill>
              </a:rPr>
              <a:t>Cobertura</a:t>
            </a:r>
          </a:p>
          <a:p>
            <a:pPr marL="120650" indent="-120650" defTabSz="1021679">
              <a:spcAft>
                <a:spcPts val="600"/>
              </a:spcAft>
              <a:buFont typeface="Wingdings" panose="05000000000000000000" pitchFamily="2" charset="2"/>
              <a:buChar char="§"/>
              <a:defRPr/>
            </a:pPr>
            <a:r>
              <a:rPr lang="es-US">
                <a:solidFill>
                  <a:prstClr val="black"/>
                </a:solidFill>
              </a:rPr>
              <a:t>Exenciones</a:t>
            </a:r>
          </a:p>
        </p:txBody>
      </p:sp>
    </p:spTree>
    <p:extLst>
      <p:ext uri="{BB962C8B-B14F-4D97-AF65-F5344CB8AC3E}">
        <p14:creationId xmlns:p14="http://schemas.microsoft.com/office/powerpoint/2010/main" val="22338978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41275"/>
            <a:ext cx="6051550" cy="3403600"/>
          </a:xfrm>
        </p:spPr>
      </p:sp>
      <p:sp>
        <p:nvSpPr>
          <p:cNvPr id="3" name="Notes Placeholder 2"/>
          <p:cNvSpPr>
            <a:spLocks noGrp="1"/>
          </p:cNvSpPr>
          <p:nvPr>
            <p:ph type="body" idx="1"/>
          </p:nvPr>
        </p:nvSpPr>
        <p:spPr>
          <a:xfrm>
            <a:off x="241834" y="3510116"/>
            <a:ext cx="6831531" cy="5959451"/>
          </a:xfrm>
        </p:spPr>
        <p:txBody>
          <a:bodyPr>
            <a:noAutofit/>
          </a:bodyPr>
          <a:lstStyle/>
          <a:p>
            <a:pPr marL="0" marR="0" lvl="0" indent="0" algn="l" defTabSz="966612" rtl="0" eaLnBrk="1" fontAlgn="auto" latinLnBrk="0" hangingPunct="1">
              <a:lnSpc>
                <a:spcPct val="100000"/>
              </a:lnSpc>
              <a:spcBef>
                <a:spcPts val="0"/>
              </a:spcBef>
              <a:spcAft>
                <a:spcPts val="600"/>
              </a:spcAft>
              <a:buClrTx/>
              <a:buSzTx/>
              <a:buFontTx/>
              <a:buNone/>
              <a:tabLst/>
              <a:defRPr/>
            </a:pPr>
            <a:r>
              <a:rPr lang="es-US" sz="900" b="1" dirty="0">
                <a:solidFill>
                  <a:prstClr val="black"/>
                </a:solidFill>
                <a:cs typeface="Arial" panose="020B0604020202020204" pitchFamily="34" charset="0"/>
              </a:rPr>
              <a:t>Esta diapositiva tiene animación</a:t>
            </a:r>
          </a:p>
          <a:p>
            <a:pPr defTabSz="966612">
              <a:spcAft>
                <a:spcPts val="600"/>
              </a:spcAft>
              <a:defRPr/>
            </a:pPr>
            <a:r>
              <a:rPr lang="es-US" sz="900" b="1" dirty="0">
                <a:solidFill>
                  <a:prstClr val="black"/>
                </a:solidFill>
                <a:cs typeface="Arial" panose="020B0604020202020204" pitchFamily="34" charset="0"/>
              </a:rPr>
              <a:t>Notas del presentador</a:t>
            </a:r>
          </a:p>
          <a:p>
            <a:pPr>
              <a:spcAft>
                <a:spcPts val="600"/>
              </a:spcAft>
            </a:pPr>
            <a:r>
              <a:rPr lang="es-US" sz="900" dirty="0"/>
              <a:t>El Programa de Atención Integral para Personas Mayores (PACE, por sus siglas en inglés) es un programa de Medicare y Medicaid ofrecido en algunos estados que permite que las personas que necesitan atención a nivel de hogar de ancianos permanezcan en la comunidad. Los participantes pueden tener Medicare o Medicaid (pero no es obligatorio que los tengan). Las personas que califican para PACE viven en el área de servicio de la organización PACE y tienen 55 años o más, están certificadas por el estado que necesitan atención a nivel de un hogar de ancianos y pueden vivir de manera segura en la comunidad con los servicios de PACE en el momento de la inscripción. Los beneficios de PACE incluyen:</a:t>
            </a:r>
          </a:p>
          <a:p>
            <a:pPr marL="117475" indent="-117475">
              <a:spcAft>
                <a:spcPts val="600"/>
              </a:spcAft>
              <a:buFont typeface="Wingdings" panose="05000000000000000000" pitchFamily="2" charset="2"/>
              <a:buChar char="§"/>
            </a:pPr>
            <a:r>
              <a:rPr lang="es-US" sz="900" dirty="0"/>
              <a:t>Cuidado de adultos.</a:t>
            </a:r>
          </a:p>
          <a:p>
            <a:pPr marL="117475" indent="-117475">
              <a:spcAft>
                <a:spcPts val="600"/>
              </a:spcAft>
              <a:buFont typeface="Wingdings" panose="05000000000000000000" pitchFamily="2" charset="2"/>
              <a:buChar char="§"/>
            </a:pPr>
            <a:r>
              <a:rPr lang="es-US" sz="900" dirty="0"/>
              <a:t>Servicios dentales</a:t>
            </a:r>
          </a:p>
          <a:p>
            <a:pPr marL="117475" indent="-117475">
              <a:spcAft>
                <a:spcPts val="600"/>
              </a:spcAft>
              <a:buFont typeface="Wingdings" panose="05000000000000000000" pitchFamily="2" charset="2"/>
              <a:buChar char="§"/>
            </a:pPr>
            <a:r>
              <a:rPr lang="es-US" sz="900" dirty="0"/>
              <a:t>Servicios de emergencia</a:t>
            </a:r>
          </a:p>
          <a:p>
            <a:pPr marL="117475" indent="-117475">
              <a:spcAft>
                <a:spcPts val="600"/>
              </a:spcAft>
              <a:buFont typeface="Wingdings" panose="05000000000000000000" pitchFamily="2" charset="2"/>
              <a:buChar char="§"/>
            </a:pPr>
            <a:r>
              <a:rPr lang="es-US" sz="900" dirty="0"/>
              <a:t>Pruebas de laboratorio y radiografías.</a:t>
            </a:r>
          </a:p>
          <a:p>
            <a:pPr marL="117475" indent="-117475">
              <a:spcAft>
                <a:spcPts val="600"/>
              </a:spcAft>
              <a:buFont typeface="Wingdings" panose="05000000000000000000" pitchFamily="2" charset="2"/>
              <a:buChar char="§"/>
            </a:pPr>
            <a:r>
              <a:rPr lang="es-US" sz="900" dirty="0"/>
              <a:t>Comidas</a:t>
            </a:r>
          </a:p>
          <a:p>
            <a:pPr marL="117475" indent="-117475">
              <a:spcAft>
                <a:spcPts val="600"/>
              </a:spcAft>
              <a:buFont typeface="Wingdings" panose="05000000000000000000" pitchFamily="2" charset="2"/>
              <a:buChar char="§"/>
            </a:pPr>
            <a:r>
              <a:rPr lang="es-US" sz="900" dirty="0"/>
              <a:t>Servicios médicos especializados</a:t>
            </a:r>
          </a:p>
          <a:p>
            <a:pPr marL="117475" indent="-117475">
              <a:spcAft>
                <a:spcPts val="600"/>
              </a:spcAft>
              <a:buFont typeface="Wingdings" panose="05000000000000000000" pitchFamily="2" charset="2"/>
              <a:buChar char="§"/>
            </a:pPr>
            <a:r>
              <a:rPr lang="es-US" sz="900" dirty="0"/>
              <a:t>Asesoramiento nutricional</a:t>
            </a:r>
          </a:p>
          <a:p>
            <a:pPr marL="117475" indent="-117475">
              <a:spcAft>
                <a:spcPts val="600"/>
              </a:spcAft>
              <a:buFont typeface="Wingdings" panose="05000000000000000000" pitchFamily="2" charset="2"/>
              <a:buChar char="§"/>
            </a:pPr>
            <a:r>
              <a:rPr lang="es-US" sz="900" dirty="0"/>
              <a:t>Terapia ocupacional, fisioterapia y terapia recreativa</a:t>
            </a:r>
          </a:p>
          <a:p>
            <a:pPr marL="117475" indent="-117475">
              <a:spcAft>
                <a:spcPts val="600"/>
              </a:spcAft>
              <a:buFont typeface="Wingdings" panose="05000000000000000000" pitchFamily="2" charset="2"/>
              <a:buChar char="§"/>
            </a:pPr>
            <a:r>
              <a:rPr lang="es-US" sz="900" dirty="0"/>
              <a:t>Medicamentos recetados</a:t>
            </a:r>
          </a:p>
          <a:p>
            <a:pPr marL="117475" indent="-117475">
              <a:spcAft>
                <a:spcPts val="600"/>
              </a:spcAft>
              <a:buFont typeface="Wingdings" panose="05000000000000000000" pitchFamily="2" charset="2"/>
              <a:buChar char="§"/>
            </a:pPr>
            <a:r>
              <a:rPr lang="es-US" sz="900" dirty="0"/>
              <a:t>Visitas de proveedores</a:t>
            </a:r>
          </a:p>
          <a:p>
            <a:pPr marL="117475" indent="-117475">
              <a:spcAft>
                <a:spcPts val="600"/>
              </a:spcAft>
              <a:buFont typeface="Wingdings" panose="05000000000000000000" pitchFamily="2" charset="2"/>
              <a:buChar char="§"/>
            </a:pPr>
            <a:r>
              <a:rPr lang="es-US" sz="900" dirty="0"/>
              <a:t>Transporte</a:t>
            </a:r>
          </a:p>
          <a:p>
            <a:pPr marL="117475" indent="-117475">
              <a:spcAft>
                <a:spcPts val="600"/>
              </a:spcAft>
              <a:buFont typeface="Wingdings" panose="05000000000000000000" pitchFamily="2" charset="2"/>
              <a:buChar char="§"/>
            </a:pPr>
            <a:r>
              <a:rPr lang="es-US" sz="900" dirty="0"/>
              <a:t>Cuidados en el hogar</a:t>
            </a:r>
          </a:p>
          <a:p>
            <a:pPr marL="117475" indent="-117475">
              <a:spcAft>
                <a:spcPts val="600"/>
              </a:spcAft>
              <a:buFont typeface="Wingdings" panose="05000000000000000000" pitchFamily="2" charset="2"/>
              <a:buChar char="§"/>
            </a:pPr>
            <a:r>
              <a:rPr lang="es-US" sz="900" dirty="0"/>
              <a:t>Visitas al hospital</a:t>
            </a:r>
          </a:p>
          <a:p>
            <a:pPr marL="117475" indent="-117475">
              <a:spcAft>
                <a:spcPts val="600"/>
              </a:spcAft>
              <a:buFont typeface="Wingdings" panose="05000000000000000000" pitchFamily="2" charset="2"/>
              <a:buChar char="§"/>
            </a:pPr>
            <a:r>
              <a:rPr lang="es-US" sz="900" dirty="0"/>
              <a:t>Servicios Sociales</a:t>
            </a:r>
          </a:p>
          <a:p>
            <a:pPr marL="117475" indent="-117475">
              <a:spcAft>
                <a:spcPts val="600"/>
              </a:spcAft>
              <a:buFont typeface="Wingdings" panose="05000000000000000000" pitchFamily="2" charset="2"/>
              <a:buChar char="§"/>
            </a:pPr>
            <a:r>
              <a:rPr lang="es-US" sz="900" dirty="0"/>
              <a:t>Asesoramiento de trabajo social</a:t>
            </a:r>
          </a:p>
          <a:p>
            <a:pPr marL="117475" indent="-117475">
              <a:spcAft>
                <a:spcPts val="600"/>
              </a:spcAft>
              <a:buFont typeface="Wingdings" panose="05000000000000000000" pitchFamily="2" charset="2"/>
              <a:buChar char="§"/>
            </a:pPr>
            <a:r>
              <a:rPr lang="es-US" sz="900" dirty="0"/>
              <a:t>Estadía en hogares de ancianos siempre que sea necesario</a:t>
            </a:r>
          </a:p>
          <a:p>
            <a:pPr>
              <a:spcAft>
                <a:spcPts val="600"/>
              </a:spcAft>
            </a:pPr>
            <a:r>
              <a:rPr lang="es-US" sz="900" dirty="0"/>
              <a:t>Las personas que tienen Medicaid no pagan una prima mensual por la porción de atención a largo plazo del beneficio de PACE. </a:t>
            </a:r>
          </a:p>
          <a:p>
            <a:pPr>
              <a:spcAft>
                <a:spcPts val="600"/>
              </a:spcAft>
              <a:defRPr/>
            </a:pPr>
            <a:r>
              <a:rPr lang="es-US" sz="900" dirty="0">
                <a:solidFill>
                  <a:prstClr val="black"/>
                </a:solidFill>
              </a:rPr>
              <a:t>Para obtener más información sobre el PACE, visite </a:t>
            </a:r>
            <a:r>
              <a:rPr lang="es-US" sz="900" dirty="0">
                <a:solidFill>
                  <a:prstClr val="black"/>
                </a:solidFill>
                <a:hlinkClick r:id="rId3"/>
              </a:rPr>
              <a:t>Medicare.gov/</a:t>
            </a:r>
            <a:r>
              <a:rPr lang="es-US" sz="900" dirty="0" err="1">
                <a:solidFill>
                  <a:prstClr val="black"/>
                </a:solidFill>
                <a:hlinkClick r:id="rId3"/>
              </a:rPr>
              <a:t>health-drug-plans</a:t>
            </a:r>
            <a:r>
              <a:rPr lang="es-US" sz="900" dirty="0">
                <a:solidFill>
                  <a:prstClr val="black"/>
                </a:solidFill>
                <a:hlinkClick r:id="rId3"/>
              </a:rPr>
              <a:t>/</a:t>
            </a:r>
            <a:r>
              <a:rPr lang="es-US" sz="900" dirty="0" err="1">
                <a:solidFill>
                  <a:prstClr val="black"/>
                </a:solidFill>
                <a:hlinkClick r:id="rId3"/>
              </a:rPr>
              <a:t>health-plans</a:t>
            </a:r>
            <a:r>
              <a:rPr lang="es-US" sz="900" dirty="0">
                <a:solidFill>
                  <a:prstClr val="black"/>
                </a:solidFill>
                <a:hlinkClick r:id="rId3"/>
              </a:rPr>
              <a:t>/</a:t>
            </a:r>
            <a:r>
              <a:rPr lang="es-US" sz="900" dirty="0" err="1">
                <a:solidFill>
                  <a:prstClr val="black"/>
                </a:solidFill>
                <a:hlinkClick r:id="rId3"/>
              </a:rPr>
              <a:t>your-coverage-options</a:t>
            </a:r>
            <a:r>
              <a:rPr lang="es-US" sz="900" dirty="0">
                <a:solidFill>
                  <a:prstClr val="black"/>
                </a:solidFill>
                <a:hlinkClick r:id="rId3"/>
              </a:rPr>
              <a:t>/</a:t>
            </a:r>
            <a:r>
              <a:rPr lang="es-US" sz="900" dirty="0" err="1">
                <a:solidFill>
                  <a:prstClr val="black"/>
                </a:solidFill>
                <a:hlinkClick r:id="rId3"/>
              </a:rPr>
              <a:t>other</a:t>
            </a:r>
            <a:r>
              <a:rPr lang="es-US" sz="900" dirty="0">
                <a:solidFill>
                  <a:prstClr val="black"/>
                </a:solidFill>
                <a:hlinkClick r:id="rId3"/>
              </a:rPr>
              <a:t>-medicare-</a:t>
            </a:r>
            <a:r>
              <a:rPr lang="es-US" sz="900" dirty="0" err="1">
                <a:solidFill>
                  <a:prstClr val="black"/>
                </a:solidFill>
                <a:hlinkClick r:id="rId3"/>
              </a:rPr>
              <a:t>health</a:t>
            </a:r>
            <a:r>
              <a:rPr lang="es-US" sz="900" dirty="0">
                <a:solidFill>
                  <a:prstClr val="black"/>
                </a:solidFill>
                <a:hlinkClick r:id="rId3"/>
              </a:rPr>
              <a:t>-</a:t>
            </a:r>
            <a:r>
              <a:rPr lang="es-US" sz="900" dirty="0" err="1">
                <a:solidFill>
                  <a:prstClr val="black"/>
                </a:solidFill>
                <a:hlinkClick r:id="rId3"/>
              </a:rPr>
              <a:t>plans</a:t>
            </a:r>
            <a:r>
              <a:rPr lang="es-US" sz="900" dirty="0">
                <a:solidFill>
                  <a:prstClr val="black"/>
                </a:solidFill>
                <a:hlinkClick r:id="rId3"/>
              </a:rPr>
              <a:t>/PACE</a:t>
            </a:r>
            <a:r>
              <a:rPr lang="es-US" sz="900" dirty="0">
                <a:solidFill>
                  <a:prstClr val="black"/>
                </a:solidFill>
              </a:rPr>
              <a:t> o </a:t>
            </a:r>
            <a:r>
              <a:rPr lang="es-US" sz="900" dirty="0">
                <a:solidFill>
                  <a:prstClr val="black"/>
                </a:solidFill>
                <a:hlinkClick r:id="rId4"/>
              </a:rPr>
              <a:t>Medicaid.gov/</a:t>
            </a:r>
            <a:r>
              <a:rPr lang="es-US" sz="900" dirty="0" err="1">
                <a:solidFill>
                  <a:prstClr val="black"/>
                </a:solidFill>
                <a:hlinkClick r:id="rId4"/>
              </a:rPr>
              <a:t>medicaid</a:t>
            </a:r>
            <a:r>
              <a:rPr lang="es-US" sz="900" dirty="0">
                <a:solidFill>
                  <a:prstClr val="black"/>
                </a:solidFill>
                <a:hlinkClick r:id="rId4"/>
              </a:rPr>
              <a:t>/</a:t>
            </a:r>
            <a:r>
              <a:rPr lang="es-US" sz="900" dirty="0" err="1">
                <a:solidFill>
                  <a:prstClr val="black"/>
                </a:solidFill>
                <a:hlinkClick r:id="rId4"/>
              </a:rPr>
              <a:t>ltss</a:t>
            </a:r>
            <a:r>
              <a:rPr lang="es-US" sz="900" dirty="0">
                <a:solidFill>
                  <a:prstClr val="black"/>
                </a:solidFill>
                <a:hlinkClick r:id="rId4"/>
              </a:rPr>
              <a:t>/pace/pace-</a:t>
            </a:r>
            <a:r>
              <a:rPr lang="es-US" sz="900" dirty="0" err="1">
                <a:solidFill>
                  <a:prstClr val="black"/>
                </a:solidFill>
                <a:hlinkClick r:id="rId4"/>
              </a:rPr>
              <a:t>benefits</a:t>
            </a:r>
            <a:r>
              <a:rPr lang="es-US" sz="900" dirty="0">
                <a:solidFill>
                  <a:prstClr val="black"/>
                </a:solidFill>
                <a:hlinkClick r:id="rId4"/>
              </a:rPr>
              <a:t>/index.html</a:t>
            </a:r>
            <a:r>
              <a:rPr lang="es-US" sz="900" dirty="0">
                <a:solidFill>
                  <a:prstClr val="black"/>
                </a:solidFill>
              </a:rPr>
              <a:t>. Visite </a:t>
            </a:r>
            <a:r>
              <a:rPr lang="es-US" sz="900" dirty="0">
                <a:solidFill>
                  <a:prstClr val="black"/>
                </a:solidFill>
                <a:hlinkClick r:id="rId5"/>
              </a:rPr>
              <a:t>Medicare.gov/plan-compare/#/pace?year=2024&amp;lang=en</a:t>
            </a:r>
            <a:r>
              <a:rPr lang="es-US" sz="900" dirty="0">
                <a:solidFill>
                  <a:prstClr val="black"/>
                </a:solidFill>
              </a:rPr>
              <a:t> para buscar planes PACE locales.</a:t>
            </a:r>
          </a:p>
          <a:p>
            <a:pPr>
              <a:spcAft>
                <a:spcPts val="600"/>
              </a:spcAft>
              <a:defRPr/>
            </a:pPr>
            <a:r>
              <a:rPr lang="es-US" sz="900" dirty="0">
                <a:solidFill>
                  <a:prstClr val="black"/>
                </a:solidFill>
              </a:rPr>
              <a:t>Cita: </a:t>
            </a:r>
            <a:r>
              <a:rPr lang="es-US" sz="900" dirty="0">
                <a:solidFill>
                  <a:prstClr val="black"/>
                </a:solidFill>
                <a:hlinkClick r:id="rId6"/>
              </a:rPr>
              <a:t>eCFR.gov/</a:t>
            </a:r>
            <a:r>
              <a:rPr lang="es-US" sz="900" dirty="0" err="1">
                <a:solidFill>
                  <a:prstClr val="black"/>
                </a:solidFill>
                <a:hlinkClick r:id="rId6"/>
              </a:rPr>
              <a:t>current</a:t>
            </a:r>
            <a:r>
              <a:rPr lang="es-US" sz="900" dirty="0">
                <a:solidFill>
                  <a:prstClr val="black"/>
                </a:solidFill>
                <a:hlinkClick r:id="rId6"/>
              </a:rPr>
              <a:t>/title-42/</a:t>
            </a:r>
            <a:r>
              <a:rPr lang="es-US" sz="900" dirty="0" err="1">
                <a:solidFill>
                  <a:prstClr val="black"/>
                </a:solidFill>
                <a:hlinkClick r:id="rId6"/>
              </a:rPr>
              <a:t>chapter</a:t>
            </a:r>
            <a:r>
              <a:rPr lang="es-US" sz="900" dirty="0">
                <a:solidFill>
                  <a:prstClr val="black"/>
                </a:solidFill>
                <a:hlinkClick r:id="rId6"/>
              </a:rPr>
              <a:t>-IV/</a:t>
            </a:r>
            <a:r>
              <a:rPr lang="es-US" sz="900" dirty="0" err="1">
                <a:solidFill>
                  <a:prstClr val="black"/>
                </a:solidFill>
                <a:hlinkClick r:id="rId6"/>
              </a:rPr>
              <a:t>subchapter</a:t>
            </a:r>
            <a:r>
              <a:rPr lang="es-US" sz="900" dirty="0">
                <a:solidFill>
                  <a:prstClr val="black"/>
                </a:solidFill>
                <a:hlinkClick r:id="rId6"/>
              </a:rPr>
              <a:t>-E/part-460/</a:t>
            </a:r>
            <a:r>
              <a:rPr lang="es-US" sz="900" dirty="0" err="1">
                <a:solidFill>
                  <a:prstClr val="black"/>
                </a:solidFill>
                <a:hlinkClick r:id="rId6"/>
              </a:rPr>
              <a:t>subpart</a:t>
            </a:r>
            <a:r>
              <a:rPr lang="es-US" sz="900" dirty="0">
                <a:solidFill>
                  <a:prstClr val="black"/>
                </a:solidFill>
                <a:hlinkClick r:id="rId6"/>
              </a:rPr>
              <a:t>-A</a:t>
            </a:r>
            <a:r>
              <a:rPr lang="es-US" sz="900" dirty="0">
                <a:solidFill>
                  <a:prstClr val="black"/>
                </a:solidFill>
              </a:rPr>
              <a:t> (</a:t>
            </a:r>
            <a:r>
              <a:rPr lang="es-US" sz="900" dirty="0" err="1">
                <a:solidFill>
                  <a:prstClr val="black"/>
                </a:solidFill>
              </a:rPr>
              <a:t>ecfr</a:t>
            </a:r>
            <a:r>
              <a:rPr lang="es-US" sz="900" dirty="0">
                <a:solidFill>
                  <a:prstClr val="black"/>
                </a:solidFill>
              </a:rPr>
              <a:t> /§</a:t>
            </a:r>
            <a:r>
              <a:rPr lang="es-US" sz="900" dirty="0"/>
              <a:t>460.2-460.210)</a:t>
            </a:r>
            <a:r>
              <a:rPr lang="es-US" sz="900" dirty="0">
                <a:solidFill>
                  <a:prstClr val="black"/>
                </a:solidFill>
              </a:rPr>
              <a:t> </a:t>
            </a:r>
            <a:r>
              <a:rPr lang="es-US" sz="900" dirty="0"/>
              <a:t>y</a:t>
            </a:r>
            <a:r>
              <a:rPr lang="es-US" sz="900" dirty="0">
                <a:solidFill>
                  <a:prstClr val="black"/>
                </a:solidFill>
              </a:rPr>
              <a:t> </a:t>
            </a:r>
            <a:r>
              <a:rPr lang="es-US" sz="900" dirty="0">
                <a:hlinkClick r:id="rId7"/>
              </a:rPr>
              <a:t>eCFR.gov/</a:t>
            </a:r>
            <a:r>
              <a:rPr lang="es-US" sz="900" dirty="0" err="1">
                <a:hlinkClick r:id="rId7"/>
              </a:rPr>
              <a:t>current</a:t>
            </a:r>
            <a:r>
              <a:rPr lang="es-US" sz="900" dirty="0">
                <a:hlinkClick r:id="rId7"/>
              </a:rPr>
              <a:t>/title-42/</a:t>
            </a:r>
            <a:r>
              <a:rPr lang="es-US" sz="900" dirty="0" err="1">
                <a:hlinkClick r:id="rId7"/>
              </a:rPr>
              <a:t>chapter</a:t>
            </a:r>
            <a:r>
              <a:rPr lang="es-US" sz="900" dirty="0">
                <a:hlinkClick r:id="rId7"/>
              </a:rPr>
              <a:t>-IV/</a:t>
            </a:r>
            <a:r>
              <a:rPr lang="es-US" sz="900" dirty="0" err="1">
                <a:hlinkClick r:id="rId7"/>
              </a:rPr>
              <a:t>subchapter</a:t>
            </a:r>
            <a:r>
              <a:rPr lang="es-US" sz="900" dirty="0">
                <a:hlinkClick r:id="rId7"/>
              </a:rPr>
              <a:t>-E/part-460/</a:t>
            </a:r>
            <a:r>
              <a:rPr lang="es-US" sz="900" dirty="0" err="1">
                <a:hlinkClick r:id="rId7"/>
              </a:rPr>
              <a:t>subpart</a:t>
            </a:r>
            <a:r>
              <a:rPr lang="es-US" sz="900" dirty="0">
                <a:hlinkClick r:id="rId7"/>
              </a:rPr>
              <a:t>-I/section-460.150</a:t>
            </a:r>
          </a:p>
          <a:p>
            <a:pPr>
              <a:spcAft>
                <a:spcPts val="600"/>
              </a:spcAft>
              <a:defRPr/>
            </a:pPr>
            <a:endParaRPr lang="en-US" sz="900" dirty="0">
              <a:solidFill>
                <a:prstClr val="black"/>
              </a:solidFill>
            </a:endParaRPr>
          </a:p>
          <a:p>
            <a:pPr>
              <a:spcAft>
                <a:spcPts val="600"/>
              </a:spcAft>
            </a:pPr>
            <a:endParaRPr lang="en-US" sz="900" dirty="0"/>
          </a:p>
        </p:txBody>
      </p:sp>
    </p:spTree>
    <p:extLst>
      <p:ext uri="{BB962C8B-B14F-4D97-AF65-F5344CB8AC3E}">
        <p14:creationId xmlns:p14="http://schemas.microsoft.com/office/powerpoint/2010/main" val="23633617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358775"/>
            <a:ext cx="6051550" cy="3403600"/>
          </a:xfrm>
        </p:spPr>
      </p:sp>
      <p:sp>
        <p:nvSpPr>
          <p:cNvPr id="3" name="Notes Placeholder 2"/>
          <p:cNvSpPr>
            <a:spLocks noGrp="1"/>
          </p:cNvSpPr>
          <p:nvPr>
            <p:ph type="body" idx="1"/>
          </p:nvPr>
        </p:nvSpPr>
        <p:spPr>
          <a:xfrm>
            <a:off x="296561" y="3945383"/>
            <a:ext cx="6845643" cy="5427217"/>
          </a:xfrm>
        </p:spPr>
        <p:txBody>
          <a:bodyPr/>
          <a:lstStyle/>
          <a:p>
            <a:pPr defTabSz="1021568">
              <a:spcAft>
                <a:spcPts val="600"/>
              </a:spcAft>
              <a:defRPr/>
            </a:pPr>
            <a:r>
              <a:rPr lang="es-US" b="1" dirty="0">
                <a:solidFill>
                  <a:prstClr val="black"/>
                </a:solidFill>
              </a:rPr>
              <a:t>Esta diapositiva tiene animación.</a:t>
            </a:r>
          </a:p>
          <a:p>
            <a:pPr defTabSz="1021568">
              <a:spcAft>
                <a:spcPts val="600"/>
              </a:spcAft>
              <a:defRPr/>
            </a:pPr>
            <a:r>
              <a:rPr lang="es-US" b="1" dirty="0">
                <a:solidFill>
                  <a:srgbClr val="000000"/>
                </a:solidFill>
                <a:cs typeface="Arial"/>
              </a:rPr>
              <a:t>Notas del presentador</a:t>
            </a:r>
            <a:r>
              <a:rPr lang="es-US" dirty="0">
                <a:solidFill>
                  <a:srgbClr val="444444"/>
                </a:solidFill>
                <a:cs typeface="Arial"/>
              </a:rPr>
              <a:t>​</a:t>
            </a:r>
          </a:p>
          <a:p>
            <a:pPr defTabSz="1021568">
              <a:spcAft>
                <a:spcPts val="600"/>
              </a:spcAft>
              <a:defRPr/>
            </a:pPr>
            <a:r>
              <a:rPr lang="es-US" dirty="0">
                <a:solidFill>
                  <a:prstClr val="black"/>
                </a:solidFill>
                <a:cs typeface="Arial"/>
              </a:rPr>
              <a:t>Las personas que tienen tanto Medicare como Medicaid (también llamadas "doblemente elegibles" o "dobles"), las personas que reciben asistencia de costos compartidos bajo Medicaid a través de Programas de Ahorros de Medicare (a veces llamadas "dobles parciales") y las personas que califican para el Subsidio por Bajos Ingresos (LIS, por sus siglas en inglés, también conocido como Ayuda Adicional) de la Parte D pueden cambiar los planes de medicamentos de Medicare (Parte D) una vez por trimestre calendario en los primeros 3 trimestres del año. También pueden utilizar el período de inscripción abierta (OEP) para realizar cambios en el cuarto trimestre. </a:t>
            </a:r>
          </a:p>
          <a:p>
            <a:pPr defTabSz="1021568">
              <a:spcAft>
                <a:spcPts val="600"/>
              </a:spcAft>
              <a:defRPr/>
            </a:pPr>
            <a:r>
              <a:rPr lang="es-US" dirty="0">
                <a:solidFill>
                  <a:prstClr val="black"/>
                </a:solidFill>
                <a:cs typeface="Arial"/>
              </a:rPr>
              <a:t>Para más información sobre este SEP, visite </a:t>
            </a:r>
            <a:r>
              <a:rPr lang="es-US" dirty="0">
                <a:solidFill>
                  <a:prstClr val="black"/>
                </a:solidFill>
                <a:cs typeface="Arial"/>
                <a:hlinkClick r:id="rId3"/>
              </a:rPr>
              <a:t>eCFR.gov/</a:t>
            </a:r>
            <a:r>
              <a:rPr lang="es-US" dirty="0" err="1">
                <a:solidFill>
                  <a:prstClr val="black"/>
                </a:solidFill>
                <a:cs typeface="Arial"/>
                <a:hlinkClick r:id="rId3"/>
              </a:rPr>
              <a:t>current</a:t>
            </a:r>
            <a:r>
              <a:rPr lang="es-US" dirty="0">
                <a:solidFill>
                  <a:prstClr val="black"/>
                </a:solidFill>
                <a:cs typeface="Arial"/>
                <a:hlinkClick r:id="rId3"/>
              </a:rPr>
              <a:t>/title-42/</a:t>
            </a:r>
            <a:r>
              <a:rPr lang="es-US" dirty="0" err="1">
                <a:solidFill>
                  <a:prstClr val="black"/>
                </a:solidFill>
                <a:cs typeface="Arial"/>
                <a:hlinkClick r:id="rId3"/>
              </a:rPr>
              <a:t>chapter</a:t>
            </a:r>
            <a:r>
              <a:rPr lang="es-US" dirty="0">
                <a:solidFill>
                  <a:prstClr val="black"/>
                </a:solidFill>
                <a:cs typeface="Arial"/>
                <a:hlinkClick r:id="rId3"/>
              </a:rPr>
              <a:t>-IV/</a:t>
            </a:r>
            <a:r>
              <a:rPr lang="es-US" dirty="0" err="1">
                <a:solidFill>
                  <a:prstClr val="black"/>
                </a:solidFill>
                <a:cs typeface="Arial"/>
                <a:hlinkClick r:id="rId3"/>
              </a:rPr>
              <a:t>subchapter</a:t>
            </a:r>
            <a:r>
              <a:rPr lang="es-US" dirty="0">
                <a:solidFill>
                  <a:prstClr val="black"/>
                </a:solidFill>
                <a:cs typeface="Arial"/>
                <a:hlinkClick r:id="rId3"/>
              </a:rPr>
              <a:t>-B/part-423/</a:t>
            </a:r>
            <a:r>
              <a:rPr lang="es-US" dirty="0" err="1">
                <a:solidFill>
                  <a:prstClr val="black"/>
                </a:solidFill>
                <a:cs typeface="Arial"/>
                <a:hlinkClick r:id="rId3"/>
              </a:rPr>
              <a:t>subpart</a:t>
            </a:r>
            <a:r>
              <a:rPr lang="es-US" dirty="0">
                <a:solidFill>
                  <a:prstClr val="black"/>
                </a:solidFill>
                <a:cs typeface="Arial"/>
                <a:hlinkClick r:id="rId3"/>
              </a:rPr>
              <a:t>-B/section-423.38#p-423.38(c)(4)</a:t>
            </a:r>
            <a:r>
              <a:rPr lang="es-US" dirty="0">
                <a:solidFill>
                  <a:prstClr val="black"/>
                </a:solidFill>
                <a:cs typeface="Arial"/>
              </a:rPr>
              <a:t> (42 CFR §423.38(c)(4).</a:t>
            </a:r>
          </a:p>
          <a:p>
            <a:pPr defTabSz="1021568">
              <a:spcAft>
                <a:spcPts val="600"/>
              </a:spcAft>
              <a:defRPr/>
            </a:pPr>
            <a:r>
              <a:rPr lang="es-US" b="1" dirty="0">
                <a:solidFill>
                  <a:prstClr val="black"/>
                </a:solidFill>
                <a:cs typeface="Arial"/>
              </a:rPr>
              <a:t>Además, las personas con doble elegibilidad, dobles parciales y las personas con Ayuda adicional disponen de un SEP de 3 meses para cambiar su cobertura de medicamentos de Medicare cuando haya:</a:t>
            </a:r>
          </a:p>
          <a:p>
            <a:pPr marL="117475" indent="-117475" defTabSz="1021718">
              <a:spcAft>
                <a:spcPts val="600"/>
              </a:spcAft>
              <a:buFont typeface="Wingdings" panose="05000000000000000000" pitchFamily="2" charset="2"/>
              <a:buChar char="§"/>
              <a:defRPr/>
            </a:pPr>
            <a:r>
              <a:rPr lang="es-US" dirty="0">
                <a:solidFill>
                  <a:prstClr val="black"/>
                </a:solidFill>
                <a:cs typeface="Arial"/>
              </a:rPr>
              <a:t>Una ganancia, pérdida o cambio en el estado de Medicaid o Ayuda Adicional</a:t>
            </a:r>
          </a:p>
          <a:p>
            <a:pPr marL="117475" indent="-117475" defTabSz="1021718">
              <a:spcAft>
                <a:spcPts val="600"/>
              </a:spcAft>
              <a:buFont typeface="Wingdings" panose="05000000000000000000" pitchFamily="2" charset="2"/>
              <a:buChar char="§"/>
              <a:defRPr/>
            </a:pPr>
            <a:r>
              <a:rPr lang="es-US" dirty="0">
                <a:solidFill>
                  <a:prstClr val="black"/>
                </a:solidFill>
                <a:cs typeface="Arial"/>
              </a:rPr>
              <a:t>Una notificación de un CMS o acción de inscripción iniciada por el estado</a:t>
            </a:r>
          </a:p>
          <a:p>
            <a:pPr defTabSz="1021718">
              <a:spcAft>
                <a:spcPts val="600"/>
              </a:spcAft>
              <a:defRPr/>
            </a:pPr>
            <a:r>
              <a:rPr lang="es-US" b="1" dirty="0">
                <a:solidFill>
                  <a:prstClr val="black"/>
                </a:solidFill>
                <a:cs typeface="Arial"/>
              </a:rPr>
              <a:t>Las personas que califiquen se pueden inscribir en un plan diferente en un plazo de 3 meses desde la notificación del cambio, o la fecha efectiva del cambio, lo que suceda más tarde. </a:t>
            </a:r>
            <a:r>
              <a:rPr lang="es-US" dirty="0">
                <a:solidFill>
                  <a:prstClr val="black"/>
                </a:solidFill>
                <a:cs typeface="Arial"/>
              </a:rPr>
              <a:t>Pueden inscribirse hasta el último día del SEP y la cobertura comienza el primer día del mes siguiente. </a:t>
            </a:r>
          </a:p>
          <a:p>
            <a:pPr defTabSz="1021718">
              <a:spcAft>
                <a:spcPts val="600"/>
              </a:spcAft>
              <a:defRPr/>
            </a:pPr>
            <a:r>
              <a:rPr lang="es-US" dirty="0"/>
              <a:t>Estas personas también pueden cambiar de plan en otros momentos si califican para otro SEP.</a:t>
            </a:r>
          </a:p>
          <a:p>
            <a:pPr defTabSz="1021718">
              <a:spcAft>
                <a:spcPts val="600"/>
              </a:spcAft>
              <a:defRPr/>
            </a:pPr>
            <a:r>
              <a:rPr lang="es-US" dirty="0">
                <a:solidFill>
                  <a:prstClr val="black"/>
                </a:solidFill>
                <a:cs typeface="Arial"/>
              </a:rPr>
              <a:t>Para ver más información sobre este SEP, visite </a:t>
            </a:r>
            <a:r>
              <a:rPr lang="es-US" dirty="0">
                <a:solidFill>
                  <a:prstClr val="black"/>
                </a:solidFill>
                <a:cs typeface="Arial"/>
                <a:hlinkClick r:id="rId4"/>
              </a:rPr>
              <a:t>CMS.gov/files/</a:t>
            </a:r>
            <a:r>
              <a:rPr lang="es-US" dirty="0" err="1">
                <a:solidFill>
                  <a:prstClr val="black"/>
                </a:solidFill>
                <a:cs typeface="Arial"/>
                <a:hlinkClick r:id="rId4"/>
              </a:rPr>
              <a:t>document</a:t>
            </a:r>
            <a:r>
              <a:rPr lang="es-US" dirty="0">
                <a:solidFill>
                  <a:prstClr val="black"/>
                </a:solidFill>
                <a:cs typeface="Arial"/>
                <a:hlinkClick r:id="rId4"/>
              </a:rPr>
              <a:t>/cy2021-pdp-enrollment-and-disenrollment-guidance.pdf</a:t>
            </a:r>
            <a:r>
              <a:rPr lang="es-US" dirty="0">
                <a:solidFill>
                  <a:prstClr val="black"/>
                </a:solidFill>
                <a:cs typeface="Arial"/>
              </a:rPr>
              <a:t> (capítulo 3 del Manual de Beneficios de Medicamentos Recetados de Medicare).</a:t>
            </a:r>
          </a:p>
          <a:p>
            <a:pPr defTabSz="1021718">
              <a:spcBef>
                <a:spcPts val="600"/>
              </a:spcBef>
              <a:spcAft>
                <a:spcPts val="600"/>
              </a:spcAft>
              <a:defRPr/>
            </a:pPr>
            <a:endParaRPr lang="en-US" dirty="0">
              <a:solidFill>
                <a:prstClr val="black"/>
              </a:solidFill>
            </a:endParaRPr>
          </a:p>
          <a:p>
            <a:pPr defTabSz="1021718">
              <a:spcBef>
                <a:spcPts val="600"/>
              </a:spcBef>
              <a:spcAft>
                <a:spcPts val="600"/>
              </a:spcAft>
              <a:defRPr/>
            </a:pPr>
            <a:endParaRPr lang="en-US" dirty="0">
              <a:solidFill>
                <a:prstClr val="black"/>
              </a:solidFill>
            </a:endParaRPr>
          </a:p>
        </p:txBody>
      </p:sp>
    </p:spTree>
    <p:extLst>
      <p:ext uri="{BB962C8B-B14F-4D97-AF65-F5344CB8AC3E}">
        <p14:creationId xmlns:p14="http://schemas.microsoft.com/office/powerpoint/2010/main" val="4369071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358775"/>
            <a:ext cx="6051550" cy="3403600"/>
          </a:xfrm>
        </p:spPr>
      </p:sp>
      <p:sp>
        <p:nvSpPr>
          <p:cNvPr id="3" name="Notes Placeholder 2"/>
          <p:cNvSpPr>
            <a:spLocks noGrp="1"/>
          </p:cNvSpPr>
          <p:nvPr>
            <p:ph type="body" idx="1"/>
          </p:nvPr>
        </p:nvSpPr>
        <p:spPr>
          <a:xfrm>
            <a:off x="197707" y="3786113"/>
            <a:ext cx="6932141" cy="5456312"/>
          </a:xfrm>
        </p:spPr>
        <p:txBody>
          <a:bodyPr/>
          <a:lstStyle/>
          <a:p>
            <a:pPr defTabSz="966529">
              <a:spcAft>
                <a:spcPts val="600"/>
              </a:spcAft>
              <a:defRPr/>
            </a:pPr>
            <a:r>
              <a:rPr lang="es-US" sz="1100" b="1" dirty="0">
                <a:solidFill>
                  <a:prstClr val="black"/>
                </a:solidFill>
              </a:rPr>
              <a:t>Esta diapositiva tiene animación.</a:t>
            </a:r>
          </a:p>
          <a:p>
            <a:pPr lvl="0" defTabSz="966529">
              <a:spcAft>
                <a:spcPts val="600"/>
              </a:spcAft>
              <a:defRPr/>
            </a:pPr>
            <a:r>
              <a:rPr lang="es-US" sz="1100" b="1" dirty="0">
                <a:solidFill>
                  <a:srgbClr val="000000"/>
                </a:solidFill>
                <a:cs typeface="Arial" panose="020B0604020202020204" pitchFamily="34" charset="0"/>
              </a:rPr>
              <a:t>Notas del presentador</a:t>
            </a:r>
            <a:r>
              <a:rPr lang="es-US" sz="1100" dirty="0">
                <a:solidFill>
                  <a:srgbClr val="444444"/>
                </a:solidFill>
                <a:cs typeface="Arial" panose="020B0604020202020204" pitchFamily="34" charset="0"/>
              </a:rPr>
              <a:t>​</a:t>
            </a:r>
          </a:p>
          <a:p>
            <a:pPr marL="112395" indent="-112395" defTabSz="966529">
              <a:spcAft>
                <a:spcPts val="600"/>
              </a:spcAft>
              <a:buFont typeface="Wingdings" panose="05000000000000000000" pitchFamily="2" charset="2"/>
              <a:buChar char="§"/>
              <a:defRPr/>
            </a:pPr>
            <a:r>
              <a:rPr lang="es-US" sz="1100" b="1" dirty="0">
                <a:solidFill>
                  <a:prstClr val="black"/>
                </a:solidFill>
                <a:cs typeface="Arial" panose="020B0604020202020204" pitchFamily="34" charset="0"/>
              </a:rPr>
              <a:t>Para las personas con doble elegibilidad y/o que reciben Ayuda adicional, un plan de medicamentos de Medicare inscribirá a las personas en un programa de administración de medicamentos (DMP) si se considera que están “en riesgo” de hacer mal uso de opiáceos.</a:t>
            </a:r>
            <a:r>
              <a:rPr lang="es-US" sz="1100" dirty="0">
                <a:solidFill>
                  <a:prstClr val="black"/>
                </a:solidFill>
                <a:cs typeface="Arial" panose="020B0604020202020204" pitchFamily="34" charset="0"/>
              </a:rPr>
              <a:t> Una vez que un plan de Medicare identifica a una persona como “potencialmente en riesgo” o “en riesgo”, y la inscribe en un DMP, esa persona no puede usar el SEP “de una vez por trimestre calendario” para cambiar de plan de medicamentos de Medicare. Sin embargo, sí pueden utilizar cualquier otro periodo de inscripción para el que califiquen.</a:t>
            </a:r>
          </a:p>
          <a:p>
            <a:pPr marL="171450" indent="-171450" defTabSz="966529">
              <a:spcAft>
                <a:spcPts val="600"/>
              </a:spcAft>
              <a:buFont typeface="Wingdings" panose="05000000000000000000" pitchFamily="2" charset="2"/>
              <a:buChar char="§"/>
              <a:defRPr/>
            </a:pPr>
            <a:r>
              <a:rPr lang="es-US" sz="1100" b="1" dirty="0">
                <a:solidFill>
                  <a:prstClr val="black"/>
                </a:solidFill>
                <a:cs typeface="Arial" panose="020B0604020202020204" pitchFamily="34" charset="0"/>
              </a:rPr>
              <a:t>Aviso inicial de limitación:</a:t>
            </a:r>
            <a:r>
              <a:rPr lang="es-US" sz="1100" dirty="0">
                <a:solidFill>
                  <a:prstClr val="black"/>
                </a:solidFill>
                <a:cs typeface="Arial" panose="020B0604020202020204" pitchFamily="34" charset="0"/>
              </a:rPr>
              <a:t> después de que un plan de medicamentos de Medicare identifica a alguien como “potencialmente en riesgo” en virtud de un DMP, el plan debe notificar a la persona que pueden limitar la cobertura de estos medicamentos. Este aviso también le informa a la persona que ya no puede usar el SEP "trimestral". </a:t>
            </a:r>
          </a:p>
          <a:p>
            <a:pPr marL="171450" indent="-171450" defTabSz="966529">
              <a:spcAft>
                <a:spcPts val="600"/>
              </a:spcAft>
              <a:buFont typeface="Wingdings" panose="05000000000000000000" pitchFamily="2" charset="2"/>
              <a:buChar char="§"/>
              <a:defRPr/>
            </a:pPr>
            <a:r>
              <a:rPr lang="es-US" sz="1100" b="1" dirty="0">
                <a:solidFill>
                  <a:prstClr val="black"/>
                </a:solidFill>
                <a:cs typeface="Arial" panose="020B0604020202020204" pitchFamily="34" charset="0"/>
              </a:rPr>
              <a:t>Segundo aviso (2 versiones)</a:t>
            </a:r>
          </a:p>
          <a:p>
            <a:pPr marL="339725" lvl="1" indent="-169863" defTabSz="966529">
              <a:spcAft>
                <a:spcPts val="600"/>
              </a:spcAft>
              <a:buFont typeface="+mj-lt"/>
              <a:buAutoNum type="arabicPeriod"/>
              <a:defRPr/>
            </a:pPr>
            <a:r>
              <a:rPr lang="es-US" sz="1100" dirty="0">
                <a:solidFill>
                  <a:prstClr val="black"/>
                </a:solidFill>
                <a:cs typeface="Arial" panose="020B0604020202020204" pitchFamily="34" charset="0"/>
              </a:rPr>
              <a:t>Si el plan de medicamentos de Medicare determina que la persona </a:t>
            </a:r>
            <a:r>
              <a:rPr lang="es-US" sz="1100" u="sng" dirty="0">
                <a:solidFill>
                  <a:prstClr val="black"/>
                </a:solidFill>
                <a:cs typeface="Arial" panose="020B0604020202020204" pitchFamily="34" charset="0"/>
              </a:rPr>
              <a:t>no está</a:t>
            </a:r>
            <a:r>
              <a:rPr lang="es-US" sz="1100" dirty="0">
                <a:solidFill>
                  <a:prstClr val="black"/>
                </a:solidFill>
                <a:cs typeface="Arial" panose="020B0604020202020204" pitchFamily="34" charset="0"/>
              </a:rPr>
              <a:t> “en riesgo” dentro de los 60 días a partir del aviso inicial, el plan envía un segundo aviso explicando que no limitarán la cobertura de medicamento y la limitación del SEP perderá vigencia. </a:t>
            </a:r>
          </a:p>
          <a:p>
            <a:pPr marL="339725" lvl="1" indent="-169863" defTabSz="966529">
              <a:spcAft>
                <a:spcPts val="600"/>
              </a:spcAft>
              <a:buFont typeface="+mj-lt"/>
              <a:buAutoNum type="arabicPeriod"/>
              <a:defRPr/>
            </a:pPr>
            <a:r>
              <a:rPr lang="es-US" sz="1100" dirty="0">
                <a:solidFill>
                  <a:prstClr val="black"/>
                </a:solidFill>
                <a:cs typeface="Arial" panose="020B0604020202020204" pitchFamily="34" charset="0"/>
              </a:rPr>
              <a:t>Si el plan determina que la persona está “en riesgo”, el segundo aviso explica la limitación de cobertura de DMP y reitera que no puede usar el SEP. </a:t>
            </a:r>
          </a:p>
          <a:p>
            <a:pPr marL="112395" indent="-112395" defTabSz="966529">
              <a:spcAft>
                <a:spcPts val="600"/>
              </a:spcAft>
              <a:buFont typeface="Wingdings" panose="05000000000000000000" pitchFamily="2" charset="2"/>
              <a:buChar char="§"/>
              <a:defRPr/>
            </a:pPr>
            <a:r>
              <a:rPr lang="es-US" sz="1100" b="1" dirty="0">
                <a:solidFill>
                  <a:prstClr val="black"/>
                </a:solidFill>
                <a:cs typeface="Arial" panose="020B0604020202020204" pitchFamily="34" charset="0"/>
              </a:rPr>
              <a:t>Una vez que se identifica que una persona está “en riesgo”,</a:t>
            </a:r>
            <a:r>
              <a:rPr lang="es-US" sz="1100" dirty="0">
                <a:solidFill>
                  <a:prstClr val="black"/>
                </a:solidFill>
                <a:cs typeface="Arial" panose="020B0604020202020204" pitchFamily="34" charset="0"/>
              </a:rPr>
              <a:t> su limitación del SEP expira después de un período de 12 meses, o cuando el plan determina que dicha persona ya no está en riesgo (por ejemplo, si apelan con éxito la decisión original del plan). Si el plan lleva a cabo una revisión clínica adicional al final del primer período de limitación de 12 meses, el plan puede ampliar la cobertura del DMP y la limitación del SEP durante 12 meses adicionales tras una revisión clínica adicional al finalizar el periodo inicial de 12 meses.</a:t>
            </a:r>
          </a:p>
          <a:p>
            <a:pPr defTabSz="966529">
              <a:spcAft>
                <a:spcPts val="600"/>
              </a:spcAft>
              <a:defRPr/>
            </a:pPr>
            <a:r>
              <a:rPr lang="es-US" sz="1100" b="1" dirty="0">
                <a:solidFill>
                  <a:prstClr val="black"/>
                </a:solidFill>
                <a:cs typeface="Arial" panose="020B0604020202020204" pitchFamily="34" charset="0"/>
              </a:rPr>
              <a:t>Para obtener más información,</a:t>
            </a:r>
            <a:r>
              <a:rPr lang="es-US" sz="1100" dirty="0">
                <a:solidFill>
                  <a:prstClr val="black"/>
                </a:solidFill>
                <a:cs typeface="Arial" panose="020B0604020202020204" pitchFamily="34" charset="0"/>
              </a:rPr>
              <a:t> consulte la guía de los programas de administración de medicamentos de la Parte D en </a:t>
            </a:r>
            <a:r>
              <a:rPr lang="es-US" sz="1100" dirty="0">
                <a:solidFill>
                  <a:prstClr val="black"/>
                </a:solidFill>
                <a:cs typeface="Arial" panose="020B0604020202020204" pitchFamily="34" charset="0"/>
                <a:hlinkClick r:id="rId3"/>
              </a:rPr>
              <a:t>CMS.gov/medicare/</a:t>
            </a:r>
            <a:r>
              <a:rPr lang="es-US" sz="1100" dirty="0" err="1">
                <a:solidFill>
                  <a:prstClr val="black"/>
                </a:solidFill>
                <a:cs typeface="Arial" panose="020B0604020202020204" pitchFamily="34" charset="0"/>
                <a:hlinkClick r:id="rId3"/>
              </a:rPr>
              <a:t>coverage</a:t>
            </a:r>
            <a:r>
              <a:rPr lang="es-US" sz="1100" dirty="0">
                <a:solidFill>
                  <a:prstClr val="black"/>
                </a:solidFill>
                <a:cs typeface="Arial" panose="020B0604020202020204" pitchFamily="34" charset="0"/>
                <a:hlinkClick r:id="rId3"/>
              </a:rPr>
              <a:t>/</a:t>
            </a:r>
            <a:r>
              <a:rPr lang="es-US" sz="1100" dirty="0" err="1">
                <a:solidFill>
                  <a:prstClr val="black"/>
                </a:solidFill>
                <a:cs typeface="Arial" panose="020B0604020202020204" pitchFamily="34" charset="0"/>
                <a:hlinkClick r:id="rId3"/>
              </a:rPr>
              <a:t>prescription-drug-coverage-contracting</a:t>
            </a:r>
            <a:r>
              <a:rPr lang="es-US" sz="1100" dirty="0">
                <a:solidFill>
                  <a:prstClr val="black"/>
                </a:solidFill>
                <a:cs typeface="Arial" panose="020B0604020202020204" pitchFamily="34" charset="0"/>
                <a:hlinkClick r:id="rId3"/>
              </a:rPr>
              <a:t>/</a:t>
            </a:r>
            <a:r>
              <a:rPr lang="es-US" sz="1100" dirty="0" err="1">
                <a:solidFill>
                  <a:prstClr val="black"/>
                </a:solidFill>
                <a:cs typeface="Arial" panose="020B0604020202020204" pitchFamily="34" charset="0"/>
                <a:hlinkClick r:id="rId3"/>
              </a:rPr>
              <a:t>improving</a:t>
            </a:r>
            <a:r>
              <a:rPr lang="es-US" sz="1100" dirty="0">
                <a:solidFill>
                  <a:prstClr val="black"/>
                </a:solidFill>
                <a:cs typeface="Arial" panose="020B0604020202020204" pitchFamily="34" charset="0"/>
                <a:hlinkClick r:id="rId3"/>
              </a:rPr>
              <a:t>-</a:t>
            </a:r>
            <a:r>
              <a:rPr lang="es-US" sz="1100" dirty="0" err="1">
                <a:solidFill>
                  <a:prstClr val="black"/>
                </a:solidFill>
                <a:cs typeface="Arial" panose="020B0604020202020204" pitchFamily="34" charset="0"/>
                <a:hlinkClick r:id="rId3"/>
              </a:rPr>
              <a:t>drug</a:t>
            </a:r>
            <a:r>
              <a:rPr lang="es-US" sz="1100" dirty="0">
                <a:solidFill>
                  <a:prstClr val="black"/>
                </a:solidFill>
                <a:cs typeface="Arial" panose="020B0604020202020204" pitchFamily="34" charset="0"/>
                <a:hlinkClick r:id="rId3"/>
              </a:rPr>
              <a:t>-</a:t>
            </a:r>
            <a:r>
              <a:rPr lang="es-US" sz="1100" dirty="0" err="1">
                <a:solidFill>
                  <a:prstClr val="black"/>
                </a:solidFill>
                <a:cs typeface="Arial" panose="020B0604020202020204" pitchFamily="34" charset="0"/>
                <a:hlinkClick r:id="rId3"/>
              </a:rPr>
              <a:t>utilization</a:t>
            </a:r>
            <a:r>
              <a:rPr lang="es-US" sz="1100" dirty="0">
                <a:solidFill>
                  <a:prstClr val="black"/>
                </a:solidFill>
                <a:cs typeface="Arial" panose="020B0604020202020204" pitchFamily="34" charset="0"/>
                <a:hlinkClick r:id="rId3"/>
              </a:rPr>
              <a:t>-</a:t>
            </a:r>
            <a:r>
              <a:rPr lang="es-US" sz="1100" dirty="0" err="1">
                <a:solidFill>
                  <a:prstClr val="black"/>
                </a:solidFill>
                <a:cs typeface="Arial" panose="020B0604020202020204" pitchFamily="34" charset="0"/>
                <a:hlinkClick r:id="rId3"/>
              </a:rPr>
              <a:t>review</a:t>
            </a:r>
            <a:r>
              <a:rPr lang="es-US" sz="1100" dirty="0">
                <a:solidFill>
                  <a:prstClr val="black"/>
                </a:solidFill>
                <a:cs typeface="Arial" panose="020B0604020202020204" pitchFamily="34" charset="0"/>
                <a:hlinkClick r:id="rId3"/>
              </a:rPr>
              <a:t>-</a:t>
            </a:r>
            <a:r>
              <a:rPr lang="es-US" sz="1100" dirty="0" err="1">
                <a:solidFill>
                  <a:prstClr val="black"/>
                </a:solidFill>
                <a:cs typeface="Arial" panose="020B0604020202020204" pitchFamily="34" charset="0"/>
                <a:hlinkClick r:id="rId3"/>
              </a:rPr>
              <a:t>controls</a:t>
            </a:r>
            <a:r>
              <a:rPr lang="es-US" sz="1100" dirty="0">
                <a:solidFill>
                  <a:prstClr val="black"/>
                </a:solidFill>
                <a:cs typeface="Arial" panose="020B0604020202020204" pitchFamily="34" charset="0"/>
                <a:hlinkClick r:id="rId3"/>
              </a:rPr>
              <a:t>-</a:t>
            </a:r>
            <a:r>
              <a:rPr lang="es-US" sz="1100" dirty="0" err="1">
                <a:solidFill>
                  <a:prstClr val="black"/>
                </a:solidFill>
                <a:cs typeface="Arial" panose="020B0604020202020204" pitchFamily="34" charset="0"/>
                <a:hlinkClick r:id="rId3"/>
              </a:rPr>
              <a:t>part</a:t>
            </a:r>
            <a:r>
              <a:rPr lang="es-US" sz="1100" dirty="0">
                <a:solidFill>
                  <a:prstClr val="black"/>
                </a:solidFill>
                <a:cs typeface="Arial" panose="020B0604020202020204" pitchFamily="34" charset="0"/>
                <a:hlinkClick r:id="rId3"/>
              </a:rPr>
              <a:t>-d</a:t>
            </a:r>
            <a:r>
              <a:rPr lang="es-US" sz="1100" dirty="0">
                <a:solidFill>
                  <a:prstClr val="black"/>
                </a:solidFill>
                <a:cs typeface="Arial" panose="020B0604020202020204" pitchFamily="34" charset="0"/>
              </a:rPr>
              <a:t>.</a:t>
            </a:r>
          </a:p>
          <a:p>
            <a:pPr defTabSz="966529">
              <a:spcAft>
                <a:spcPts val="600"/>
              </a:spcAft>
              <a:defRPr/>
            </a:pPr>
            <a:endParaRPr lang="en-US" sz="1100" dirty="0">
              <a:solidFill>
                <a:prstClr val="black"/>
              </a:solidFill>
              <a:cs typeface="Arial" panose="020B0604020202020204" pitchFamily="34" charset="0"/>
            </a:endParaRPr>
          </a:p>
        </p:txBody>
      </p:sp>
    </p:spTree>
    <p:extLst>
      <p:ext uri="{BB962C8B-B14F-4D97-AF65-F5344CB8AC3E}">
        <p14:creationId xmlns:p14="http://schemas.microsoft.com/office/powerpoint/2010/main" val="921161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35923" y="3910821"/>
            <a:ext cx="6969211" cy="5381460"/>
          </a:xfrm>
        </p:spPr>
        <p:txBody>
          <a:bodyPr/>
          <a:lstStyle/>
          <a:p>
            <a:pPr marL="0" indent="0" defTabSz="966612">
              <a:lnSpc>
                <a:spcPct val="120000"/>
              </a:lnSpc>
              <a:buNone/>
              <a:defRPr/>
            </a:pPr>
            <a:r>
              <a:rPr lang="es-US" sz="1200" b="1" dirty="0">
                <a:solidFill>
                  <a:prstClr val="black"/>
                </a:solidFill>
                <a:ea typeface="ＭＳ Ｐゴシック"/>
                <a:cs typeface="Arial"/>
              </a:rPr>
              <a:t>Esta diapositiva tiene animación.</a:t>
            </a:r>
          </a:p>
          <a:p>
            <a:pPr marL="0" indent="0">
              <a:buNone/>
            </a:pPr>
            <a:r>
              <a:rPr lang="es-US" sz="1200" b="1" dirty="0"/>
              <a:t>Notas del presentador</a:t>
            </a:r>
          </a:p>
          <a:p>
            <a:pPr marL="0" indent="0">
              <a:buNone/>
            </a:pPr>
            <a:r>
              <a:rPr lang="es-US" sz="1200" dirty="0"/>
              <a:t>La norma final de </a:t>
            </a:r>
            <a:r>
              <a:rPr lang="es-US" sz="1200" b="1" dirty="0"/>
              <a:t>Medicare </a:t>
            </a:r>
            <a:r>
              <a:rPr lang="es-US" sz="1200" b="1" dirty="0" err="1"/>
              <a:t>Advantage</a:t>
            </a:r>
            <a:r>
              <a:rPr lang="es-US" sz="1200" dirty="0"/>
              <a:t> y la Parte D del CY 2025 sustituyó el Período de Inscripción Especial (SEP) trimestral de elegibilidad doble/ayuda adicional (LIS) por un SEP una vez al mes que permite a las personas con doble elegibilidad y subsidio de bajos ingresos de la Parte D elegir un plan independiente de la Parte D en cualquier mes.</a:t>
            </a:r>
            <a:r>
              <a:rPr lang="es-US" sz="1200" b="0" i="0" dirty="0">
                <a:solidFill>
                  <a:srgbClr val="323A45"/>
                </a:solidFill>
                <a:effectLst/>
              </a:rPr>
              <a:t> El anterior SEP trimestral de la Parte D para personas con doble elegibilidad y otras personas inscritas en el subsidio por bajos ingresos (LIS) de la Parte D cambia a un SEP una vez al mes para inscribirse en un plan de medicamentos independiente. Este cambio entra en vigor el 1 de enero de 2025. </a:t>
            </a:r>
          </a:p>
          <a:p>
            <a:pPr marL="0" indent="0">
              <a:buNone/>
            </a:pPr>
            <a:r>
              <a:rPr lang="es-US" sz="1200" dirty="0"/>
              <a:t>El SEP de doble elegibilidad/LIS una vez al mes permitirá a las personas con doble elegibilidad y a las personas con subsidio por bajos ingresos abandonar un plan Medicare </a:t>
            </a:r>
            <a:r>
              <a:rPr lang="es-US" sz="1200" dirty="0" err="1"/>
              <a:t>Advantage</a:t>
            </a:r>
            <a:r>
              <a:rPr lang="es-US" sz="1200" dirty="0"/>
              <a:t> que no les está funcionando y pasar a Medicare de pago por servicio y a un plan de medicamentos independiente en cualquier momento. Las personas con doble elegibilidad y las personas con subsidio por bajos ingresos también pueden utilizar este SEP para cambiar entre planes de medicamentos independientes en cualquier mes. Sin embargo, el SEP de doble elegibilidad/LIS ya no permitirá a las personas inscribirse en un Plan Medicare </a:t>
            </a:r>
            <a:r>
              <a:rPr lang="es-US" sz="1200" dirty="0" err="1"/>
              <a:t>Advantage</a:t>
            </a:r>
            <a:r>
              <a:rPr lang="es-US" sz="1200" dirty="0"/>
              <a:t> con cobertura de medicamentos (MA-PD), ni cambios entre planes Medicare </a:t>
            </a:r>
            <a:r>
              <a:rPr lang="es-US" sz="1200" dirty="0" err="1"/>
              <a:t>Advantage</a:t>
            </a:r>
            <a:r>
              <a:rPr lang="es-US" sz="1200" dirty="0"/>
              <a:t> o cambios entre planes MA-PD.</a:t>
            </a:r>
          </a:p>
          <a:p>
            <a:pPr marL="0" indent="0" defTabSz="966612">
              <a:lnSpc>
                <a:spcPct val="120000"/>
              </a:lnSpc>
              <a:buNone/>
              <a:defRPr/>
            </a:pPr>
            <a:r>
              <a:rPr lang="es-US" sz="1200" dirty="0"/>
              <a:t>Los cambios del SEP establecen algunas limitaciones para inscribirse en planes Medicare </a:t>
            </a:r>
            <a:r>
              <a:rPr lang="es-US" sz="1200" dirty="0" err="1"/>
              <a:t>Advantage</a:t>
            </a:r>
            <a:r>
              <a:rPr lang="es-US" sz="1200" dirty="0"/>
              <a:t> con cobertura de medicamentos (MA-PD) o cambios entre planes MA-PD a lo largo del año. Las personas con doble elegibilidad y elegibles para LIS pueden seleccionar planes MA-PD y D-SNP no integrados, como un D-SNP solo de coordinación, durante el período de inscripción anual de otoño, el período de inscripción abierta de Medicare </a:t>
            </a:r>
            <a:r>
              <a:rPr lang="es-US" sz="1200" dirty="0" err="1"/>
              <a:t>Advantage</a:t>
            </a:r>
            <a:r>
              <a:rPr lang="es-US" sz="1200" dirty="0"/>
              <a:t>, o si la persona tiene a su disposición otro período de inscripción especial. Sin embargo, el SEP de doble elegibilidad/LIS ya no podrá utilizarse para inscribirse en planes MA-PD. Las personas seguirán teniendo acceso a otros SEP según corresponda. Por ejemplo, si alguien se muda fuera del área de servicio, tiene un plan de 5 estrellas disponible en su área de servicio, o tiene un cambio en su elegibilidad para Medicaid, podría seguir utilizando esos SEP para hacer cambios en su inscripción. </a:t>
            </a:r>
          </a:p>
          <a:p>
            <a:endParaRPr lang="en-US" dirty="0"/>
          </a:p>
        </p:txBody>
      </p:sp>
      <p:sp>
        <p:nvSpPr>
          <p:cNvPr id="4" name="Slide Number Placeholder 3"/>
          <p:cNvSpPr>
            <a:spLocks noGrp="1"/>
          </p:cNvSpPr>
          <p:nvPr>
            <p:ph type="sldNum" sz="quarter" idx="5"/>
          </p:nvPr>
        </p:nvSpPr>
        <p:spPr/>
        <p:txBody>
          <a:bodyPr/>
          <a:lstStyle/>
          <a:p>
            <a:fld id="{84299E03-60F4-4903-8474-865A9F536B6B}" type="slidenum">
              <a:rPr lang="en-US" smtClean="0"/>
              <a:t>53</a:t>
            </a:fld>
            <a:endParaRPr lang="en-US"/>
          </a:p>
        </p:txBody>
      </p:sp>
    </p:spTree>
    <p:extLst>
      <p:ext uri="{BB962C8B-B14F-4D97-AF65-F5344CB8AC3E}">
        <p14:creationId xmlns:p14="http://schemas.microsoft.com/office/powerpoint/2010/main" val="6030914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9328" y="3910821"/>
            <a:ext cx="5852160" cy="5504728"/>
          </a:xfrm>
        </p:spPr>
        <p:txBody>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s-US" sz="1200" b="1" dirty="0">
                <a:solidFill>
                  <a:prstClr val="black"/>
                </a:solidFill>
                <a:ea typeface="ＭＳ Ｐゴシック"/>
                <a:cs typeface="Arial"/>
              </a:rPr>
              <a:t>Esta diapositiva tiene animación.</a:t>
            </a:r>
          </a:p>
          <a:p>
            <a:pPr marL="0" indent="0">
              <a:buNone/>
              <a:defRPr/>
            </a:pPr>
            <a:r>
              <a:rPr lang="es-US" sz="1200" b="1" dirty="0"/>
              <a:t>Notas del presentador</a:t>
            </a:r>
          </a:p>
          <a:p>
            <a:pPr marL="0" marR="0" lvl="0" indent="0" algn="l" defTabSz="914400" rtl="0" eaLnBrk="1" fontAlgn="auto" latinLnBrk="0" hangingPunct="1">
              <a:spcAft>
                <a:spcPts val="600"/>
              </a:spcAft>
              <a:buClrTx/>
              <a:buSzTx/>
              <a:buFont typeface="Wingdings" panose="05000000000000000000" pitchFamily="2" charset="2"/>
              <a:buNone/>
              <a:tabLst/>
              <a:defRPr/>
            </a:pPr>
            <a:r>
              <a:rPr lang="es-US" sz="1200" dirty="0"/>
              <a:t>La norma final de Medicare </a:t>
            </a:r>
            <a:r>
              <a:rPr lang="es-US" sz="1200" dirty="0" err="1"/>
              <a:t>Advantage</a:t>
            </a:r>
            <a:r>
              <a:rPr lang="es-US" sz="1200" dirty="0"/>
              <a:t> y la Parte D del CY 2025 creó un nuevo SEP de atención integrado para permitir a las individuos con doble elegibilidad elegir un plan integrado de necesidades especiales con doble elegibilidad (D-SNP) en cualquier mes.</a:t>
            </a:r>
          </a:p>
          <a:p>
            <a:pPr marL="0" indent="0">
              <a:buNone/>
            </a:pPr>
            <a:r>
              <a:rPr lang="es-US" sz="1200" dirty="0"/>
              <a:t>El nuevo SEP de atención integrada permitirá a las personas con doble elegibilidad con derecho a la totalidad de los beneficios inscribirse en cualquier mes en un D-SNP integrado para facilitar la inscripción alineada en un plan de necesidades especiales con doble elegibilidad totalmente integrado (FIDE SNP), un plan de necesidades especiales con doble elegibilidad altamente integrado (HIDE SNP) o un plan integrado aplicable (AIP) y un plan afiliado de atención administrada de Medicaid. La inscripción alineada es cuando una persona está inscrita en un D-SNP integrado que son los FIDE, HIDE o AIP y un plan afiliado de atención administrada de Medicaid, ambos ofrecidos por la misma organización. </a:t>
            </a:r>
          </a:p>
          <a:p>
            <a:pPr marL="0" indent="0">
              <a:buNone/>
            </a:pPr>
            <a:r>
              <a:rPr lang="es-US" dirty="0"/>
              <a:t>Aumentar el porcentaje de personas inscritas en Medicare </a:t>
            </a:r>
            <a:r>
              <a:rPr lang="es-US" dirty="0" err="1"/>
              <a:t>Advantage</a:t>
            </a:r>
            <a:r>
              <a:rPr lang="es-US" dirty="0"/>
              <a:t> con doble elegibilidad que están en planes que también cubren Medicaid ampliará el acceso a materiales integrados, procesos de apelación unificados en Medicare y Medicaid, y la continuación de servicios de Medicare durante una apelación para esas personas. </a:t>
            </a:r>
          </a:p>
          <a:p>
            <a:pPr marL="0" marR="0" lvl="0" indent="0" algn="l" defTabSz="914400" rtl="0" eaLnBrk="1" fontAlgn="auto" latinLnBrk="0" hangingPunct="1">
              <a:lnSpc>
                <a:spcPct val="100000"/>
              </a:lnSpc>
              <a:spcBef>
                <a:spcPts val="0"/>
              </a:spcBef>
              <a:spcAft>
                <a:spcPts val="0"/>
              </a:spcAft>
              <a:buClrTx/>
              <a:buSzTx/>
              <a:buFontTx/>
              <a:buNone/>
              <a:tabLst/>
              <a:defRPr/>
            </a:pPr>
            <a:r>
              <a:rPr lang="es-US" b="1" dirty="0"/>
              <a:t>Notas</a:t>
            </a:r>
            <a:r>
              <a:rPr lang="es-US" dirty="0"/>
              <a:t>: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US" dirty="0"/>
              <a:t>Los D-SNP integrados sólo pueden utilizar el SEP de Atención Integrada para alinear la inscripción con la Organización de Atención Administrada de Medicaid afiliada a esa organización.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US" dirty="0"/>
              <a:t>Este SEP solo puede utilizarse para alinear la inscripción. Si hay varias opciones para la inscripción integrada, este SEP se puede utilizar varias veces en un año.</a:t>
            </a:r>
          </a:p>
          <a:p>
            <a:pPr marL="0" indent="0">
              <a:buNone/>
            </a:pPr>
            <a:endParaRPr lang="en-US" dirty="0"/>
          </a:p>
          <a:p>
            <a:pPr marL="0" indent="0">
              <a:buNone/>
            </a:pPr>
            <a:endParaRPr lang="en-US" dirty="0"/>
          </a:p>
          <a:p>
            <a:endParaRPr lang="en-US" dirty="0"/>
          </a:p>
        </p:txBody>
      </p:sp>
      <p:sp>
        <p:nvSpPr>
          <p:cNvPr id="4" name="Slide Number Placeholder 3"/>
          <p:cNvSpPr>
            <a:spLocks noGrp="1"/>
          </p:cNvSpPr>
          <p:nvPr>
            <p:ph type="sldNum" sz="quarter" idx="5"/>
          </p:nvPr>
        </p:nvSpPr>
        <p:spPr/>
        <p:txBody>
          <a:bodyPr/>
          <a:lstStyle/>
          <a:p>
            <a:fld id="{84299E03-60F4-4903-8474-865A9F536B6B}" type="slidenum">
              <a:rPr lang="en-US" smtClean="0"/>
              <a:t>54</a:t>
            </a:fld>
            <a:endParaRPr lang="en-US"/>
          </a:p>
        </p:txBody>
      </p:sp>
    </p:spTree>
    <p:extLst>
      <p:ext uri="{BB962C8B-B14F-4D97-AF65-F5344CB8AC3E}">
        <p14:creationId xmlns:p14="http://schemas.microsoft.com/office/powerpoint/2010/main" val="25220507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5" y="3936492"/>
            <a:ext cx="6098159" cy="3780473"/>
          </a:xfrm>
        </p:spPr>
        <p:txBody>
          <a:bodyPr/>
          <a:lstStyle/>
          <a:p>
            <a:pPr marL="0" marR="0" lvl="0" indent="0" algn="l" defTabSz="1021679" rtl="0" eaLnBrk="1" fontAlgn="auto" latinLnBrk="0" hangingPunct="1">
              <a:lnSpc>
                <a:spcPct val="100000"/>
              </a:lnSpc>
              <a:spcBef>
                <a:spcPts val="0"/>
              </a:spcBef>
              <a:spcAft>
                <a:spcPts val="600"/>
              </a:spcAft>
              <a:buClrTx/>
              <a:buSzTx/>
              <a:buFontTx/>
              <a:buNone/>
              <a:tabLst/>
              <a:defRPr/>
            </a:pPr>
            <a:r>
              <a:rPr lang="es-US" b="1" dirty="0">
                <a:solidFill>
                  <a:prstClr val="black"/>
                </a:solidFill>
                <a:cs typeface="Arial" panose="020B0604020202020204" pitchFamily="34" charset="0"/>
              </a:rPr>
              <a:t>Esta diapositiva tiene animación</a:t>
            </a:r>
          </a:p>
          <a:p>
            <a:pPr defTabSz="1021679">
              <a:spcAft>
                <a:spcPts val="600"/>
              </a:spcAft>
              <a:defRPr/>
            </a:pPr>
            <a:r>
              <a:rPr lang="es-US" b="1" dirty="0">
                <a:solidFill>
                  <a:prstClr val="black"/>
                </a:solidFill>
                <a:cs typeface="Arial" panose="020B0604020202020204" pitchFamily="34" charset="0"/>
              </a:rPr>
              <a:t>Notas del presentador</a:t>
            </a:r>
          </a:p>
          <a:p>
            <a:pPr defTabSz="1021679">
              <a:spcAft>
                <a:spcPts val="600"/>
              </a:spcAft>
              <a:defRPr/>
            </a:pPr>
            <a:r>
              <a:rPr lang="es-US" dirty="0">
                <a:solidFill>
                  <a:prstClr val="black"/>
                </a:solidFill>
              </a:rPr>
              <a:t>Compruebe sus conocimientos: Pregunta 3</a:t>
            </a:r>
          </a:p>
          <a:p>
            <a:pPr>
              <a:spcAft>
                <a:spcPts val="600"/>
              </a:spcAft>
            </a:pPr>
            <a:r>
              <a:rPr lang="es-US" sz="1200" dirty="0">
                <a:solidFill>
                  <a:schemeClr val="tx1"/>
                </a:solidFill>
                <a:effectLst/>
                <a:latin typeface="+mn-lt"/>
                <a:ea typeface="+mn-ea"/>
                <a:cs typeface="+mn-cs"/>
              </a:rPr>
              <a:t>¿Qué programa de ahorro de Medicare paga tanto las primas como los costos compartidos de Medicare?</a:t>
            </a:r>
          </a:p>
          <a:p>
            <a:pPr>
              <a:spcAft>
                <a:spcPts val="600"/>
              </a:spcAft>
            </a:pPr>
            <a:r>
              <a:rPr lang="es-US" sz="1200" dirty="0">
                <a:solidFill>
                  <a:schemeClr val="tx1"/>
                </a:solidFill>
                <a:effectLst/>
                <a:latin typeface="+mn-lt"/>
                <a:ea typeface="+mn-ea"/>
                <a:cs typeface="+mn-cs"/>
              </a:rPr>
              <a:t>a. Beneficiario calificado de Medicare (QMB)</a:t>
            </a:r>
            <a:br>
              <a:rPr lang="es-US" sz="1200" dirty="0">
                <a:solidFill>
                  <a:schemeClr val="tx1"/>
                </a:solidFill>
                <a:effectLst/>
                <a:latin typeface="+mn-lt"/>
                <a:ea typeface="+mn-ea"/>
                <a:cs typeface="+mn-cs"/>
              </a:rPr>
            </a:br>
            <a:r>
              <a:rPr lang="es-US" sz="1200" dirty="0">
                <a:solidFill>
                  <a:schemeClr val="tx1"/>
                </a:solidFill>
                <a:effectLst/>
                <a:latin typeface="+mn-lt"/>
                <a:ea typeface="+mn-ea"/>
                <a:cs typeface="+mn-cs"/>
              </a:rPr>
              <a:t>b. Beneficiario de bajos ingresos especificados (SLMB)</a:t>
            </a:r>
            <a:br>
              <a:rPr lang="es-US" sz="1200" dirty="0">
                <a:solidFill>
                  <a:schemeClr val="tx1"/>
                </a:solidFill>
                <a:effectLst/>
                <a:latin typeface="+mn-lt"/>
                <a:ea typeface="+mn-ea"/>
                <a:cs typeface="+mn-cs"/>
              </a:rPr>
            </a:br>
            <a:r>
              <a:rPr lang="es-US" sz="1200" dirty="0">
                <a:solidFill>
                  <a:schemeClr val="tx1"/>
                </a:solidFill>
                <a:effectLst/>
                <a:latin typeface="+mn-lt"/>
                <a:ea typeface="+mn-ea"/>
                <a:cs typeface="+mn-cs"/>
              </a:rPr>
              <a:t>c. Persona calificada (QI)</a:t>
            </a:r>
            <a:br>
              <a:rPr lang="es-US" sz="1200" dirty="0">
                <a:solidFill>
                  <a:schemeClr val="tx1"/>
                </a:solidFill>
                <a:effectLst/>
                <a:latin typeface="+mn-lt"/>
                <a:ea typeface="+mn-ea"/>
                <a:cs typeface="+mn-cs"/>
              </a:rPr>
            </a:br>
            <a:r>
              <a:rPr lang="es-US" sz="1200" dirty="0">
                <a:solidFill>
                  <a:schemeClr val="tx1"/>
                </a:solidFill>
                <a:effectLst/>
                <a:latin typeface="+mn-lt"/>
                <a:ea typeface="+mn-ea"/>
                <a:cs typeface="+mn-cs"/>
              </a:rPr>
              <a:t>d. Persona discapacitada y trabajadora calificada (QDWI) (QDWI)</a:t>
            </a:r>
          </a:p>
          <a:p>
            <a:pPr>
              <a:spcAft>
                <a:spcPts val="600"/>
              </a:spcAft>
            </a:pPr>
            <a:r>
              <a:rPr lang="es-US" sz="1200" b="1" dirty="0">
                <a:solidFill>
                  <a:schemeClr val="tx1"/>
                </a:solidFill>
                <a:effectLst/>
                <a:latin typeface="+mn-lt"/>
                <a:ea typeface="+mn-ea"/>
                <a:cs typeface="+mn-cs"/>
              </a:rPr>
              <a:t>RESPUESTA: a. Solo el programa QMB paga las primas de las Partes A y B de Medicare y costos compartidos (como deducibles, </a:t>
            </a:r>
            <a:r>
              <a:rPr lang="es-US" sz="1200" b="1" dirty="0" err="1">
                <a:solidFill>
                  <a:schemeClr val="tx1"/>
                </a:solidFill>
                <a:effectLst/>
                <a:latin typeface="+mn-lt"/>
                <a:ea typeface="+mn-ea"/>
                <a:cs typeface="+mn-cs"/>
              </a:rPr>
              <a:t>coseguro</a:t>
            </a:r>
            <a:r>
              <a:rPr lang="es-US" sz="1200" b="1" dirty="0">
                <a:solidFill>
                  <a:schemeClr val="tx1"/>
                </a:solidFill>
                <a:effectLst/>
                <a:latin typeface="+mn-lt"/>
                <a:ea typeface="+mn-ea"/>
                <a:cs typeface="+mn-cs"/>
              </a:rPr>
              <a:t> y copagos). </a:t>
            </a:r>
          </a:p>
          <a:p>
            <a:pPr>
              <a:spcAft>
                <a:spcPts val="600"/>
              </a:spcAft>
            </a:pPr>
            <a:r>
              <a:rPr lang="es-US" sz="1200" dirty="0">
                <a:solidFill>
                  <a:schemeClr val="tx1"/>
                </a:solidFill>
                <a:effectLst/>
                <a:latin typeface="+mn-lt"/>
                <a:ea typeface="+mn-ea"/>
                <a:cs typeface="+mn-cs"/>
              </a:rPr>
              <a:t>Los programas SLMB y QI ayudan a pagar únicamente las primas de la Parte B. QDWI ayuda a pagar las primas de la Parte A.</a:t>
            </a:r>
          </a:p>
        </p:txBody>
      </p:sp>
    </p:spTree>
    <p:extLst>
      <p:ext uri="{BB962C8B-B14F-4D97-AF65-F5344CB8AC3E}">
        <p14:creationId xmlns:p14="http://schemas.microsoft.com/office/powerpoint/2010/main" val="9351799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5" y="3936492"/>
            <a:ext cx="6098159" cy="4775022"/>
          </a:xfrm>
        </p:spPr>
        <p:txBody>
          <a:bodyPr/>
          <a:lstStyle/>
          <a:p>
            <a:pPr marL="0" marR="0" lvl="0" indent="0" algn="l" defTabSz="1021679" rtl="0" eaLnBrk="1" fontAlgn="auto" latinLnBrk="0" hangingPunct="1">
              <a:lnSpc>
                <a:spcPct val="100000"/>
              </a:lnSpc>
              <a:spcBef>
                <a:spcPts val="0"/>
              </a:spcBef>
              <a:spcAft>
                <a:spcPts val="600"/>
              </a:spcAft>
              <a:buClrTx/>
              <a:buSzTx/>
              <a:buFontTx/>
              <a:buNone/>
              <a:tabLst/>
              <a:defRPr/>
            </a:pPr>
            <a:r>
              <a:rPr lang="es-US" b="1" dirty="0">
                <a:solidFill>
                  <a:prstClr val="black"/>
                </a:solidFill>
                <a:cs typeface="Arial" panose="020B0604020202020204" pitchFamily="34" charset="0"/>
              </a:rPr>
              <a:t>Esta diapositiva tiene animación</a:t>
            </a:r>
          </a:p>
          <a:p>
            <a:pPr defTabSz="1021679">
              <a:spcAft>
                <a:spcPts val="600"/>
              </a:spcAft>
              <a:defRPr/>
            </a:pPr>
            <a:r>
              <a:rPr lang="es-US" b="1" dirty="0">
                <a:solidFill>
                  <a:prstClr val="black"/>
                </a:solidFill>
                <a:cs typeface="Arial" panose="020B0604020202020204" pitchFamily="34" charset="0"/>
              </a:rPr>
              <a:t>Notas del presentador</a:t>
            </a:r>
          </a:p>
          <a:p>
            <a:pPr defTabSz="1021679">
              <a:spcAft>
                <a:spcPts val="600"/>
              </a:spcAft>
              <a:defRPr/>
            </a:pPr>
            <a:r>
              <a:rPr lang="es-US" dirty="0">
                <a:solidFill>
                  <a:prstClr val="black"/>
                </a:solidFill>
              </a:rPr>
              <a:t>Compruebe sus conocimientos: Pregunta 4</a:t>
            </a:r>
          </a:p>
          <a:p>
            <a:pPr>
              <a:spcAft>
                <a:spcPts val="600"/>
              </a:spcAft>
            </a:pPr>
            <a:r>
              <a:rPr lang="es-US" sz="1200" dirty="0">
                <a:solidFill>
                  <a:schemeClr val="tx1"/>
                </a:solidFill>
                <a:effectLst/>
                <a:latin typeface="+mn-lt"/>
                <a:ea typeface="+mn-ea"/>
                <a:cs typeface="+mn-cs"/>
              </a:rPr>
              <a:t>Mateo está buscando un programa PACE para su padre, que necesita atención a nivel de un hogar de ancianos. ¿Cuál de los siguientes NO es un criterio para PACE?</a:t>
            </a:r>
          </a:p>
          <a:p>
            <a:pPr>
              <a:spcAft>
                <a:spcPts val="600"/>
              </a:spcAft>
            </a:pPr>
            <a:r>
              <a:rPr lang="es-US" sz="1200" dirty="0">
                <a:solidFill>
                  <a:schemeClr val="tx1"/>
                </a:solidFill>
                <a:effectLst/>
                <a:latin typeface="+mn-lt"/>
                <a:ea typeface="+mn-ea"/>
                <a:cs typeface="+mn-cs"/>
              </a:rPr>
              <a:t>a. La edad de su padre</a:t>
            </a:r>
            <a:br>
              <a:rPr lang="es-US" sz="1200" dirty="0">
                <a:solidFill>
                  <a:schemeClr val="tx1"/>
                </a:solidFill>
                <a:effectLst/>
                <a:latin typeface="+mn-lt"/>
                <a:ea typeface="+mn-ea"/>
                <a:cs typeface="+mn-cs"/>
              </a:rPr>
            </a:br>
            <a:r>
              <a:rPr lang="es-US" sz="1200" dirty="0">
                <a:solidFill>
                  <a:schemeClr val="tx1"/>
                </a:solidFill>
                <a:effectLst/>
                <a:latin typeface="+mn-lt"/>
                <a:ea typeface="+mn-ea"/>
                <a:cs typeface="+mn-cs"/>
              </a:rPr>
              <a:t>b. La residencia de su padre dentro de un área de servicio de PACE</a:t>
            </a:r>
            <a:br>
              <a:rPr lang="es-US" sz="1200" dirty="0">
                <a:solidFill>
                  <a:schemeClr val="tx1"/>
                </a:solidFill>
                <a:effectLst/>
                <a:latin typeface="+mn-lt"/>
                <a:ea typeface="+mn-ea"/>
                <a:cs typeface="+mn-cs"/>
              </a:rPr>
            </a:br>
            <a:r>
              <a:rPr lang="es-US" sz="1200" dirty="0">
                <a:solidFill>
                  <a:schemeClr val="tx1"/>
                </a:solidFill>
                <a:effectLst/>
                <a:latin typeface="+mn-lt"/>
                <a:ea typeface="+mn-ea"/>
                <a:cs typeface="+mn-cs"/>
              </a:rPr>
              <a:t>c. Los ingresos de su padre</a:t>
            </a:r>
            <a:br>
              <a:rPr lang="es-US" sz="1200" dirty="0">
                <a:solidFill>
                  <a:schemeClr val="tx1"/>
                </a:solidFill>
                <a:effectLst/>
                <a:latin typeface="+mn-lt"/>
                <a:ea typeface="+mn-ea"/>
                <a:cs typeface="+mn-cs"/>
              </a:rPr>
            </a:br>
            <a:r>
              <a:rPr lang="es-US" sz="1200" dirty="0">
                <a:solidFill>
                  <a:schemeClr val="tx1"/>
                </a:solidFill>
                <a:effectLst/>
                <a:latin typeface="+mn-lt"/>
                <a:ea typeface="+mn-ea"/>
                <a:cs typeface="+mn-cs"/>
              </a:rPr>
              <a:t>d. La capacidad de su padre para vivir de forma segura en la comunidad</a:t>
            </a:r>
          </a:p>
          <a:p>
            <a:pPr>
              <a:spcAft>
                <a:spcPts val="600"/>
              </a:spcAft>
            </a:pPr>
            <a:r>
              <a:rPr lang="es-US" sz="1200" b="1" dirty="0">
                <a:solidFill>
                  <a:schemeClr val="tx1"/>
                </a:solidFill>
                <a:effectLst/>
                <a:latin typeface="+mn-lt"/>
                <a:ea typeface="+mn-ea"/>
                <a:cs typeface="+mn-cs"/>
              </a:rPr>
              <a:t>RESPUESTA: c. Los ingresos de su padre. </a:t>
            </a:r>
          </a:p>
          <a:p>
            <a:pPr>
              <a:spcAft>
                <a:spcPts val="600"/>
              </a:spcAft>
            </a:pPr>
            <a:r>
              <a:rPr lang="es-US" sz="1200" dirty="0">
                <a:solidFill>
                  <a:schemeClr val="tx1"/>
                </a:solidFill>
                <a:effectLst/>
                <a:latin typeface="+mn-lt"/>
                <a:ea typeface="+mn-ea"/>
                <a:cs typeface="+mn-cs"/>
              </a:rPr>
              <a:t>El Programa de Atención Integral para Personas Mayores (PACE, por sus siglas en inglés) es un programa de Medicare y Medicaid ofrecido en algunos estados que permite que las personas que necesitan atención a nivel de hogar de ancianos permanezcan en la comunidad. Los participantes pueden tener Medicare o Medicaid, pero no es obligatorio que los tengan. Las personas que califican para PACE viven en el área de servicio de la organización PACE y tienen 55 años o más, están certificadas por el estado que necesitan atención a nivel de un hogar de ancianos y pueden vivir de manera segura en la comunidad (con los servicios de PACE) en el momento de la inscripción. </a:t>
            </a:r>
          </a:p>
        </p:txBody>
      </p:sp>
    </p:spTree>
    <p:extLst>
      <p:ext uri="{BB962C8B-B14F-4D97-AF65-F5344CB8AC3E}">
        <p14:creationId xmlns:p14="http://schemas.microsoft.com/office/powerpoint/2010/main" val="20145715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6" y="3936492"/>
            <a:ext cx="5852160" cy="3780473"/>
          </a:xfrm>
        </p:spPr>
        <p:txBody>
          <a:bodyPr/>
          <a:lstStyle/>
          <a:p>
            <a:pPr defTabSz="1021679">
              <a:spcBef>
                <a:spcPts val="600"/>
              </a:spcBef>
              <a:defRPr/>
            </a:pPr>
            <a:r>
              <a:rPr lang="es-US" b="1">
                <a:solidFill>
                  <a:prstClr val="black"/>
                </a:solidFill>
                <a:cs typeface="Arial" panose="020B0604020202020204" pitchFamily="34" charset="0"/>
              </a:rPr>
              <a:t>Notas del presentador</a:t>
            </a:r>
          </a:p>
          <a:p>
            <a:pPr defTabSz="1021679">
              <a:spcBef>
                <a:spcPts val="600"/>
              </a:spcBef>
              <a:defRPr/>
            </a:pPr>
            <a:r>
              <a:rPr lang="es-US">
                <a:solidFill>
                  <a:prstClr val="black"/>
                </a:solidFill>
              </a:rPr>
              <a:t>La lección 4, "Descripción general del Programa de Seguro Médico para Niños (CHIP, por sus siglas en inglés) y del Programa de Salud Básico (BHP, por sus siglas en inglés)" abarca los siguientes temas:</a:t>
            </a:r>
          </a:p>
          <a:p>
            <a:pPr marL="117475" indent="-117475" defTabSz="1021679">
              <a:spcBef>
                <a:spcPts val="600"/>
              </a:spcBef>
              <a:buFont typeface="Wingdings" panose="05000000000000000000" pitchFamily="2" charset="2"/>
              <a:buChar char="§"/>
              <a:defRPr/>
            </a:pPr>
            <a:r>
              <a:rPr lang="es-US">
                <a:solidFill>
                  <a:prstClr val="black"/>
                </a:solidFill>
              </a:rPr>
              <a:t>¿Qué es CHIP?</a:t>
            </a:r>
          </a:p>
          <a:p>
            <a:pPr marL="117475" indent="-117475" defTabSz="1021679">
              <a:spcBef>
                <a:spcPts val="600"/>
              </a:spcBef>
              <a:buFont typeface="Wingdings" panose="05000000000000000000" pitchFamily="2" charset="2"/>
              <a:buChar char="§"/>
              <a:defRPr/>
            </a:pPr>
            <a:r>
              <a:rPr lang="es-US">
                <a:solidFill>
                  <a:prstClr val="black"/>
                </a:solidFill>
              </a:rPr>
              <a:t>Opciones estatales para CHIP</a:t>
            </a:r>
          </a:p>
          <a:p>
            <a:pPr marL="117475" indent="-117475" defTabSz="1021679">
              <a:spcBef>
                <a:spcPts val="600"/>
              </a:spcBef>
              <a:buFont typeface="Wingdings" panose="05000000000000000000" pitchFamily="2" charset="2"/>
              <a:buChar char="§"/>
              <a:defRPr/>
            </a:pPr>
            <a:r>
              <a:rPr lang="es-US">
                <a:solidFill>
                  <a:prstClr val="black"/>
                </a:solidFill>
              </a:rPr>
              <a:t>Elegibilidad para CHIP</a:t>
            </a:r>
          </a:p>
          <a:p>
            <a:pPr marL="117475" indent="-117475" defTabSz="1021679">
              <a:spcBef>
                <a:spcPts val="600"/>
              </a:spcBef>
              <a:buFont typeface="Wingdings" panose="05000000000000000000" pitchFamily="2" charset="2"/>
              <a:buChar char="§"/>
              <a:defRPr/>
            </a:pPr>
            <a:r>
              <a:rPr lang="es-US">
                <a:solidFill>
                  <a:prstClr val="black"/>
                </a:solidFill>
              </a:rPr>
              <a:t>Documentos y requisitos para CHIP</a:t>
            </a:r>
          </a:p>
          <a:p>
            <a:pPr marL="117475" indent="-117475" defTabSz="1021679">
              <a:spcBef>
                <a:spcPts val="600"/>
              </a:spcBef>
              <a:buFont typeface="Wingdings" panose="05000000000000000000" pitchFamily="2" charset="2"/>
              <a:buChar char="§"/>
              <a:defRPr/>
            </a:pPr>
            <a:r>
              <a:rPr lang="es-US">
                <a:solidFill>
                  <a:prstClr val="black"/>
                </a:solidFill>
              </a:rPr>
              <a:t>Autorización y financiamiento de CHIP</a:t>
            </a:r>
          </a:p>
          <a:p>
            <a:pPr marL="117475" indent="-117475" defTabSz="1021679">
              <a:spcBef>
                <a:spcPts val="600"/>
              </a:spcBef>
              <a:buFont typeface="Wingdings" panose="05000000000000000000" pitchFamily="2" charset="2"/>
              <a:buChar char="§"/>
              <a:defRPr/>
            </a:pPr>
            <a:r>
              <a:rPr lang="es-US">
                <a:solidFill>
                  <a:prstClr val="black"/>
                </a:solidFill>
              </a:rPr>
              <a:t>¿Qué es BHP?</a:t>
            </a:r>
          </a:p>
        </p:txBody>
      </p:sp>
    </p:spTree>
    <p:extLst>
      <p:ext uri="{BB962C8B-B14F-4D97-AF65-F5344CB8AC3E}">
        <p14:creationId xmlns:p14="http://schemas.microsoft.com/office/powerpoint/2010/main" val="40847208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3588" y="382588"/>
            <a:ext cx="5764212" cy="3241675"/>
          </a:xfrm>
        </p:spPr>
      </p:sp>
      <p:sp>
        <p:nvSpPr>
          <p:cNvPr id="3" name="Notes Placeholder 2"/>
          <p:cNvSpPr>
            <a:spLocks noGrp="1"/>
          </p:cNvSpPr>
          <p:nvPr>
            <p:ph type="body" idx="1"/>
          </p:nvPr>
        </p:nvSpPr>
        <p:spPr>
          <a:xfrm>
            <a:off x="719328" y="3840480"/>
            <a:ext cx="5852160" cy="3780473"/>
          </a:xfrm>
        </p:spPr>
        <p:txBody>
          <a:bodyPr/>
          <a:lstStyle/>
          <a:p>
            <a:pPr defTabSz="983577">
              <a:spcAft>
                <a:spcPts val="600"/>
              </a:spcAft>
              <a:defRPr/>
            </a:pPr>
            <a:r>
              <a:rPr lang="es-US" b="1">
                <a:solidFill>
                  <a:prstClr val="black"/>
                </a:solidFill>
                <a:ea typeface="ＭＳ Ｐゴシック" pitchFamily="84" charset="-128"/>
                <a:cs typeface="Arial" panose="020B0604020202020204" pitchFamily="34" charset="0"/>
              </a:rPr>
              <a:t>Notas del presentador</a:t>
            </a:r>
          </a:p>
          <a:p>
            <a:pPr defTabSz="983577">
              <a:spcAft>
                <a:spcPts val="600"/>
              </a:spcAft>
              <a:defRPr/>
            </a:pPr>
            <a:r>
              <a:rPr lang="es-US">
                <a:solidFill>
                  <a:prstClr val="black"/>
                </a:solidFill>
                <a:cs typeface="Arial" panose="020B0604020202020204" pitchFamily="34" charset="0"/>
              </a:rPr>
              <a:t>Al finalizar esta lección, usted podrá:</a:t>
            </a:r>
          </a:p>
          <a:p>
            <a:pPr marL="117475" indent="-117475">
              <a:spcAft>
                <a:spcPts val="600"/>
              </a:spcAft>
              <a:buFont typeface="Wingdings" panose="05000000000000000000" pitchFamily="2" charset="2"/>
              <a:buChar char="§"/>
            </a:pPr>
            <a:r>
              <a:rPr lang="es-US"/>
              <a:t>Definir CHIP</a:t>
            </a:r>
          </a:p>
          <a:p>
            <a:pPr marL="117475" indent="-117475">
              <a:spcAft>
                <a:spcPts val="600"/>
              </a:spcAft>
              <a:buFont typeface="Wingdings" panose="05000000000000000000" pitchFamily="2" charset="2"/>
              <a:buChar char="§"/>
            </a:pPr>
            <a:r>
              <a:rPr lang="es-US"/>
              <a:t>Explicar la elegibilidad para CHIP</a:t>
            </a:r>
          </a:p>
          <a:p>
            <a:pPr marL="117475" indent="-117475">
              <a:spcAft>
                <a:spcPts val="600"/>
              </a:spcAft>
              <a:buFont typeface="Wingdings" panose="05000000000000000000" pitchFamily="2" charset="2"/>
              <a:buChar char="§"/>
            </a:pPr>
            <a:r>
              <a:rPr lang="es-US"/>
              <a:t>Enumerar las opciones estatales para CHIP</a:t>
            </a:r>
          </a:p>
          <a:p>
            <a:pPr marL="117475" indent="-117475">
              <a:spcAft>
                <a:spcPts val="600"/>
              </a:spcAft>
              <a:buFont typeface="Wingdings" panose="05000000000000000000" pitchFamily="2" charset="2"/>
              <a:buChar char="§"/>
            </a:pPr>
            <a:r>
              <a:rPr lang="es-US"/>
              <a:t>Explicar el BHP</a:t>
            </a:r>
          </a:p>
          <a:p>
            <a:pPr>
              <a:spcAft>
                <a:spcPts val="600"/>
              </a:spcAft>
            </a:pPr>
            <a:endParaRPr lang="en-US"/>
          </a:p>
        </p:txBody>
      </p:sp>
    </p:spTree>
    <p:extLst>
      <p:ext uri="{BB962C8B-B14F-4D97-AF65-F5344CB8AC3E}">
        <p14:creationId xmlns:p14="http://schemas.microsoft.com/office/powerpoint/2010/main" val="2939998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631825" y="3936491"/>
            <a:ext cx="6051549" cy="5281327"/>
          </a:xfrm>
        </p:spPr>
        <p:txBody>
          <a:bodyPr/>
          <a:lstStyle/>
          <a:p>
            <a:pPr defTabSz="966612">
              <a:spcAft>
                <a:spcPts val="600"/>
              </a:spcAft>
              <a:defRPr/>
            </a:pPr>
            <a:r>
              <a:rPr lang="es-US" b="1" dirty="0">
                <a:solidFill>
                  <a:prstClr val="black"/>
                </a:solidFill>
                <a:cs typeface="Arial" panose="020B0604020202020204" pitchFamily="34" charset="0"/>
              </a:rPr>
              <a:t>Notas del presentador</a:t>
            </a:r>
          </a:p>
          <a:p>
            <a:pPr>
              <a:spcAft>
                <a:spcPts val="600"/>
              </a:spcAft>
            </a:pPr>
            <a:r>
              <a:rPr lang="es-US" dirty="0"/>
              <a:t>Al igual que Medicaid, el CHIP es una sociedad entre los estados y el gobierno federal. CHIP proporciona cobertura médica a niños elegibles a través de una expansión del Programa Medicaid del estado o mediante un programa estatal separado. Algunos estados tienen tanto una expansión de Medicaid como un CHIP separado. Los estados administran CHIP dentro de las amplias pautas federales y el gobierno federal otorga a los estados fondos de contrapartida para brindar la cobertura. </a:t>
            </a:r>
          </a:p>
          <a:p>
            <a:pPr>
              <a:spcAft>
                <a:spcPts val="600"/>
              </a:spcAft>
            </a:pPr>
            <a:r>
              <a:rPr lang="es-US" dirty="0"/>
              <a:t>La tasa de contrapartida federal de un estado para CHIP suele ser aproximadamente de 15 puntos porcentuales más alta que la tasa de porcentaje de asistencia médica federal de Medicaid (FMAP) de ese estado. Por ejemplo, un estado con un FMAP del 50 % normalmente tendría una tasa equivalente “mejorada” para CHIP del 65 %. A diferencia de Medicaid, la suma de dinero que reciben los estados cada año para CHIP se determina por ley. Esto significa que la tasa de contrapartida de CHIP puede variar de un año a otro. </a:t>
            </a:r>
          </a:p>
          <a:p>
            <a:pPr>
              <a:spcAft>
                <a:spcPts val="600"/>
              </a:spcAft>
            </a:pPr>
            <a:r>
              <a:rPr lang="es-US" dirty="0"/>
              <a:t>Según cifras de agosto de 2024, más de 7 millones de niños estaban inscritos en CHIP. </a:t>
            </a:r>
          </a:p>
          <a:p>
            <a:pPr>
              <a:spcAft>
                <a:spcPts val="600"/>
              </a:spcAft>
            </a:pPr>
            <a:r>
              <a:rPr lang="es-US" dirty="0"/>
              <a:t>Visite </a:t>
            </a:r>
            <a:r>
              <a:rPr lang="es-US" dirty="0">
                <a:hlinkClick r:id="rId3"/>
              </a:rPr>
              <a:t>insurekidsnow.gov</a:t>
            </a:r>
            <a:r>
              <a:rPr lang="es-US" dirty="0"/>
              <a:t> para buscar opciones de cobertura para niños.</a:t>
            </a:r>
          </a:p>
          <a:p>
            <a:pPr>
              <a:spcAft>
                <a:spcPts val="600"/>
              </a:spcAft>
              <a:defRPr/>
            </a:pPr>
            <a:r>
              <a:rPr lang="es-US" b="1" dirty="0">
                <a:solidFill>
                  <a:prstClr val="black"/>
                </a:solidFill>
              </a:rPr>
              <a:t>FUENTE:</a:t>
            </a:r>
            <a:r>
              <a:rPr lang="es-US" dirty="0">
                <a:solidFill>
                  <a:prstClr val="black"/>
                </a:solidFill>
              </a:rPr>
              <a:t> </a:t>
            </a:r>
            <a:r>
              <a:rPr lang="es-US" u="sng" dirty="0">
                <a:hlinkClick r:id="rId4"/>
              </a:rPr>
              <a:t>CMS.gov/pillar/</a:t>
            </a:r>
            <a:r>
              <a:rPr lang="es-US" u="sng" dirty="0" err="1">
                <a:hlinkClick r:id="rId4"/>
              </a:rPr>
              <a:t>expand-access</a:t>
            </a:r>
            <a:endParaRPr lang="es-US" u="sng" dirty="0">
              <a:hlinkClick r:id="rId4"/>
            </a:endParaRPr>
          </a:p>
          <a:p>
            <a:pPr>
              <a:spcAft>
                <a:spcPts val="600"/>
              </a:spcAft>
              <a:defRPr/>
            </a:pPr>
            <a:r>
              <a:rPr lang="es-US" dirty="0">
                <a:solidFill>
                  <a:prstClr val="black"/>
                </a:solidFill>
              </a:rPr>
              <a:t>Cita: </a:t>
            </a:r>
            <a:r>
              <a:rPr lang="es-US" dirty="0" err="1">
                <a:solidFill>
                  <a:prstClr val="black"/>
                </a:solidFill>
              </a:rPr>
              <a:t>ecfr</a:t>
            </a:r>
            <a:r>
              <a:rPr lang="es-US" dirty="0">
                <a:solidFill>
                  <a:prstClr val="black"/>
                </a:solidFill>
              </a:rPr>
              <a:t>/§457: </a:t>
            </a:r>
            <a:r>
              <a:rPr lang="es-US" dirty="0" err="1">
                <a:hlinkClick r:id="rId5"/>
              </a:rPr>
              <a:t>eCFR</a:t>
            </a:r>
            <a:r>
              <a:rPr lang="es-US" dirty="0">
                <a:hlinkClick r:id="rId5"/>
              </a:rPr>
              <a:t> :: 42 CFR </a:t>
            </a:r>
            <a:r>
              <a:rPr lang="es-US" dirty="0" err="1">
                <a:hlinkClick r:id="rId5"/>
              </a:rPr>
              <a:t>Part</a:t>
            </a:r>
            <a:r>
              <a:rPr lang="es-US" dirty="0">
                <a:hlinkClick r:id="rId5"/>
              </a:rPr>
              <a:t> 457 </a:t>
            </a:r>
            <a:r>
              <a:rPr lang="es-US" dirty="0" err="1">
                <a:hlinkClick r:id="rId5"/>
              </a:rPr>
              <a:t>Subpart</a:t>
            </a:r>
            <a:r>
              <a:rPr lang="es-US" dirty="0">
                <a:hlinkClick r:id="rId5"/>
              </a:rPr>
              <a:t> C -- </a:t>
            </a:r>
            <a:r>
              <a:rPr lang="es-US" dirty="0" err="1">
                <a:hlinkClick r:id="rId5"/>
              </a:rPr>
              <a:t>State</a:t>
            </a:r>
            <a:r>
              <a:rPr lang="es-US" dirty="0">
                <a:hlinkClick r:id="rId5"/>
              </a:rPr>
              <a:t> Plan </a:t>
            </a:r>
            <a:r>
              <a:rPr lang="es-US" dirty="0" err="1">
                <a:hlinkClick r:id="rId5"/>
              </a:rPr>
              <a:t>Requirements</a:t>
            </a:r>
            <a:r>
              <a:rPr lang="es-US" dirty="0">
                <a:hlinkClick r:id="rId5"/>
              </a:rPr>
              <a:t>: </a:t>
            </a:r>
            <a:r>
              <a:rPr lang="es-US" dirty="0" err="1">
                <a:hlinkClick r:id="rId5"/>
              </a:rPr>
              <a:t>Eligibility</a:t>
            </a:r>
            <a:r>
              <a:rPr lang="es-US" dirty="0">
                <a:hlinkClick r:id="rId5"/>
              </a:rPr>
              <a:t>, Screening, </a:t>
            </a:r>
            <a:r>
              <a:rPr lang="es-US" dirty="0" err="1">
                <a:hlinkClick r:id="rId5"/>
              </a:rPr>
              <a:t>Applications</a:t>
            </a:r>
            <a:r>
              <a:rPr lang="es-US" dirty="0">
                <a:hlinkClick r:id="rId5"/>
              </a:rPr>
              <a:t>, and </a:t>
            </a:r>
            <a:r>
              <a:rPr lang="es-US" dirty="0" err="1">
                <a:hlinkClick r:id="rId5"/>
              </a:rPr>
              <a:t>Enrollment</a:t>
            </a:r>
            <a:endParaRPr lang="es-US" dirty="0">
              <a:hlinkClick r:id="rId5"/>
            </a:endParaRPr>
          </a:p>
          <a:p>
            <a:pPr>
              <a:spcBef>
                <a:spcPts val="600"/>
              </a:spcBef>
              <a:spcAft>
                <a:spcPts val="600"/>
              </a:spcAft>
              <a:defRPr/>
            </a:pPr>
            <a:endParaRPr lang="en-US" dirty="0">
              <a:solidFill>
                <a:prstClr val="black"/>
              </a:solidFill>
            </a:endParaRPr>
          </a:p>
          <a:p>
            <a:pPr>
              <a:spcBef>
                <a:spcPts val="600"/>
              </a:spcBef>
              <a:spcAft>
                <a:spcPts val="600"/>
              </a:spcAft>
              <a:defRPr/>
            </a:pPr>
            <a:endParaRPr lang="en-US" dirty="0">
              <a:solidFill>
                <a:prstClr val="black"/>
              </a:solidFill>
            </a:endParaRPr>
          </a:p>
          <a:p>
            <a:pPr>
              <a:spcBef>
                <a:spcPts val="600"/>
              </a:spcBef>
              <a:spcAft>
                <a:spcPts val="600"/>
              </a:spcAft>
              <a:defRPr/>
            </a:pPr>
            <a:endParaRPr lang="en-US" dirty="0">
              <a:solidFill>
                <a:prstClr val="black"/>
              </a:solidFill>
            </a:endParaRPr>
          </a:p>
        </p:txBody>
      </p:sp>
    </p:spTree>
    <p:extLst>
      <p:ext uri="{BB962C8B-B14F-4D97-AF65-F5344CB8AC3E}">
        <p14:creationId xmlns:p14="http://schemas.microsoft.com/office/powerpoint/2010/main" val="2765685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82588"/>
            <a:ext cx="5762625" cy="3241675"/>
          </a:xfrm>
        </p:spPr>
      </p:sp>
      <p:sp>
        <p:nvSpPr>
          <p:cNvPr id="3" name="Notes Placeholder 2"/>
          <p:cNvSpPr>
            <a:spLocks noGrp="1"/>
          </p:cNvSpPr>
          <p:nvPr>
            <p:ph type="body" idx="1"/>
          </p:nvPr>
        </p:nvSpPr>
        <p:spPr>
          <a:xfrm>
            <a:off x="630238" y="3808901"/>
            <a:ext cx="5807138" cy="3780473"/>
          </a:xfrm>
        </p:spPr>
        <p:txBody>
          <a:bodyPr/>
          <a:lstStyle/>
          <a:p>
            <a:pPr defTabSz="983577">
              <a:spcAft>
                <a:spcPts val="600"/>
              </a:spcAft>
              <a:defRPr/>
            </a:pPr>
            <a:r>
              <a:rPr lang="es-US" b="1">
                <a:ea typeface="ＭＳ Ｐゴシック" pitchFamily="84" charset="-128"/>
                <a:cs typeface="Arial" panose="020B0604020202020204" pitchFamily="34" charset="0"/>
              </a:rPr>
              <a:t>Notas del presentador</a:t>
            </a:r>
          </a:p>
          <a:p>
            <a:pPr defTabSz="983577">
              <a:spcAft>
                <a:spcPts val="600"/>
              </a:spcAft>
              <a:defRPr/>
            </a:pPr>
            <a:r>
              <a:rPr lang="es-US"/>
              <a:t>Al finalizar esta lección, usted podrá:</a:t>
            </a:r>
          </a:p>
          <a:p>
            <a:pPr marL="120650" indent="-120650" defTabSz="983577">
              <a:spcAft>
                <a:spcPts val="600"/>
              </a:spcAft>
              <a:buFont typeface="Wingdings" panose="05000000000000000000" pitchFamily="2" charset="2"/>
              <a:buChar char="§"/>
              <a:defRPr/>
            </a:pPr>
            <a:r>
              <a:rPr lang="es-US"/>
              <a:t>Describir los fundamentos de programas de Medicaid</a:t>
            </a:r>
          </a:p>
          <a:p>
            <a:pPr marL="120650" indent="-120650" defTabSz="983577">
              <a:spcAft>
                <a:spcPts val="600"/>
              </a:spcAft>
              <a:buFont typeface="Wingdings" panose="05000000000000000000" pitchFamily="2" charset="2"/>
              <a:buChar char="§"/>
              <a:defRPr/>
            </a:pPr>
            <a:r>
              <a:rPr lang="es-US"/>
              <a:t>Indicar la función de la administración de Medicaid específica del estado</a:t>
            </a:r>
          </a:p>
          <a:p>
            <a:pPr marL="120650" indent="-120650" defTabSz="983577">
              <a:spcAft>
                <a:spcPts val="600"/>
              </a:spcAft>
              <a:buFont typeface="Wingdings" panose="05000000000000000000" pitchFamily="2" charset="2"/>
              <a:buChar char="§"/>
              <a:defRPr/>
            </a:pPr>
            <a:r>
              <a:rPr lang="es-US"/>
              <a:t>Describir el proceso de solicitud único y agilizado</a:t>
            </a:r>
          </a:p>
          <a:p>
            <a:pPr marL="120650" indent="-120650" defTabSz="983577">
              <a:spcAft>
                <a:spcPts val="600"/>
              </a:spcAft>
              <a:buFont typeface="Wingdings" panose="05000000000000000000" pitchFamily="2" charset="2"/>
              <a:buChar char="§"/>
              <a:defRPr/>
            </a:pPr>
            <a:r>
              <a:rPr lang="es-US"/>
              <a:t>Explicar los distintos requisitos de elegibilidad de Medicaid</a:t>
            </a:r>
          </a:p>
          <a:p>
            <a:pPr marL="120650" indent="-120650" defTabSz="983577">
              <a:spcAft>
                <a:spcPts val="600"/>
              </a:spcAft>
              <a:buFont typeface="Wingdings" panose="05000000000000000000" pitchFamily="2" charset="2"/>
              <a:buChar char="§"/>
              <a:defRPr/>
            </a:pPr>
            <a:r>
              <a:rPr lang="es-US"/>
              <a:t>Comprender distintos modelos de coordinación entre Medicaid y el Mercado facilitado por el gobierno federal</a:t>
            </a:r>
          </a:p>
          <a:p>
            <a:pPr marL="120650" indent="-120650" defTabSz="983577">
              <a:spcAft>
                <a:spcPts val="600"/>
              </a:spcAft>
              <a:buFont typeface="Wingdings" panose="05000000000000000000" pitchFamily="2" charset="2"/>
              <a:buChar char="§"/>
              <a:defRPr/>
            </a:pPr>
            <a:r>
              <a:rPr lang="es-US"/>
              <a:t>Identificar la cobertura de Medicaid y las exenciones</a:t>
            </a:r>
          </a:p>
          <a:p>
            <a:pPr>
              <a:spcBef>
                <a:spcPts val="600"/>
              </a:spcBef>
            </a:pPr>
            <a:endParaRPr lang="en-US"/>
          </a:p>
        </p:txBody>
      </p:sp>
    </p:spTree>
    <p:extLst>
      <p:ext uri="{BB962C8B-B14F-4D97-AF65-F5344CB8AC3E}">
        <p14:creationId xmlns:p14="http://schemas.microsoft.com/office/powerpoint/2010/main" val="41947221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6" y="3936490"/>
            <a:ext cx="6143413" cy="5282121"/>
          </a:xfrm>
        </p:spPr>
        <p:txBody>
          <a:bodyPr/>
          <a:lstStyle/>
          <a:p>
            <a:pPr defTabSz="1021679">
              <a:spcAft>
                <a:spcPts val="600"/>
              </a:spcAft>
              <a:defRPr/>
            </a:pPr>
            <a:r>
              <a:rPr lang="es-US" b="1" dirty="0">
                <a:solidFill>
                  <a:prstClr val="black"/>
                </a:solidFill>
                <a:cs typeface="Arial" panose="020B0604020202020204" pitchFamily="34" charset="0"/>
              </a:rPr>
              <a:t>Notas del presentador</a:t>
            </a:r>
          </a:p>
          <a:p>
            <a:pPr defTabSz="1021679">
              <a:spcAft>
                <a:spcPts val="600"/>
              </a:spcAft>
              <a:defRPr/>
            </a:pPr>
            <a:r>
              <a:rPr lang="es-US" dirty="0"/>
              <a:t>Las leyes federales conocidas como Ley para Ayudar a Garantizar el Acceso de los Infantes, Niños Pequeños y Jóvenes Esperanzados mediante el Mantenimiento Estable de la Prestación de Seguros (HEALTHY KIDS, por sus siglas in inglés) y la Ley para la Promoción de la Atención Crónica, Extensiones y Servicios Sociales (ACCESS, por sus siglas en inglés), así como la sección 5111 de la Ley de Apropiaciones Consolidadas de 2023 ampliaron el financiamiento de CHIP hasta el 30 de septiembre de 2029 y proporcionaron $208 millones para esfuerzos de divulgación e inscripción. </a:t>
            </a:r>
            <a:r>
              <a:rPr lang="es-US" dirty="0">
                <a:solidFill>
                  <a:prstClr val="black"/>
                </a:solidFill>
              </a:rPr>
              <a:t>Para obtener más información sobre la Ley HEALTHY KIDS, visite </a:t>
            </a:r>
            <a:r>
              <a:rPr lang="es-US" dirty="0">
                <a:solidFill>
                  <a:prstClr val="black"/>
                </a:solidFill>
                <a:hlinkClick r:id="rId3"/>
              </a:rPr>
              <a:t>Congress.gov/</a:t>
            </a:r>
            <a:r>
              <a:rPr lang="es-US" dirty="0" err="1">
                <a:solidFill>
                  <a:prstClr val="black"/>
                </a:solidFill>
                <a:hlinkClick r:id="rId3"/>
              </a:rPr>
              <a:t>bill</a:t>
            </a:r>
            <a:r>
              <a:rPr lang="es-US" dirty="0">
                <a:solidFill>
                  <a:prstClr val="black"/>
                </a:solidFill>
                <a:hlinkClick r:id="rId3"/>
              </a:rPr>
              <a:t>/115th-congress/</a:t>
            </a:r>
            <a:r>
              <a:rPr lang="es-US" dirty="0" err="1">
                <a:solidFill>
                  <a:prstClr val="black"/>
                </a:solidFill>
                <a:hlinkClick r:id="rId3"/>
              </a:rPr>
              <a:t>house-bill</a:t>
            </a:r>
            <a:r>
              <a:rPr lang="es-US" dirty="0">
                <a:solidFill>
                  <a:prstClr val="black"/>
                </a:solidFill>
                <a:hlinkClick r:id="rId3"/>
              </a:rPr>
              <a:t>/195</a:t>
            </a:r>
            <a:r>
              <a:rPr lang="es-US" dirty="0">
                <a:solidFill>
                  <a:prstClr val="black"/>
                </a:solidFill>
              </a:rPr>
              <a:t> y </a:t>
            </a:r>
            <a:r>
              <a:rPr lang="es-US" dirty="0">
                <a:solidFill>
                  <a:prstClr val="black"/>
                </a:solidFill>
                <a:hlinkClick r:id="rId4"/>
              </a:rPr>
              <a:t>SSA.gov/</a:t>
            </a:r>
            <a:r>
              <a:rPr lang="es-US" dirty="0" err="1">
                <a:solidFill>
                  <a:prstClr val="black"/>
                </a:solidFill>
                <a:hlinkClick r:id="rId4"/>
              </a:rPr>
              <a:t>OP_Home</a:t>
            </a:r>
            <a:r>
              <a:rPr lang="es-US" dirty="0">
                <a:solidFill>
                  <a:prstClr val="black"/>
                </a:solidFill>
                <a:hlinkClick r:id="rId4"/>
              </a:rPr>
              <a:t>/comp2/F115-123.html#:~:</a:t>
            </a:r>
            <a:r>
              <a:rPr lang="es-US" dirty="0" err="1">
                <a:solidFill>
                  <a:prstClr val="black"/>
                </a:solidFill>
                <a:hlinkClick r:id="rId4"/>
              </a:rPr>
              <a:t>text</a:t>
            </a:r>
            <a:r>
              <a:rPr lang="es-US" dirty="0">
                <a:solidFill>
                  <a:prstClr val="black"/>
                </a:solidFill>
                <a:hlinkClick r:id="rId4"/>
              </a:rPr>
              <a:t>=An%20Act%20to%20amend%20title,Approved%20February%209%2C%202018</a:t>
            </a:r>
            <a:r>
              <a:rPr lang="es-US" dirty="0">
                <a:solidFill>
                  <a:prstClr val="black"/>
                </a:solidFill>
              </a:rPr>
              <a:t>.</a:t>
            </a:r>
          </a:p>
          <a:p>
            <a:pPr>
              <a:spcAft>
                <a:spcPts val="600"/>
              </a:spcAft>
              <a:defRPr/>
            </a:pPr>
            <a:r>
              <a:rPr lang="es-US" dirty="0"/>
              <a:t>Los CMS suscriben acuerdos de cooperación y subvenciones para actividades de difusión como parte del Programa de difusión e inscripción </a:t>
            </a:r>
            <a:r>
              <a:rPr lang="es-US" dirty="0" err="1"/>
              <a:t>Connecting</a:t>
            </a:r>
            <a:r>
              <a:rPr lang="es-US" dirty="0"/>
              <a:t> </a:t>
            </a:r>
            <a:r>
              <a:rPr lang="es-US" dirty="0" err="1"/>
              <a:t>Kids</a:t>
            </a:r>
            <a:r>
              <a:rPr lang="es-US" dirty="0"/>
              <a:t> </a:t>
            </a:r>
            <a:r>
              <a:rPr lang="es-US" dirty="0" err="1"/>
              <a:t>to</a:t>
            </a:r>
            <a:r>
              <a:rPr lang="es-US" dirty="0"/>
              <a:t> </a:t>
            </a:r>
            <a:r>
              <a:rPr lang="es-US" dirty="0" err="1"/>
              <a:t>Coverage</a:t>
            </a:r>
            <a:r>
              <a:rPr lang="es-US" dirty="0"/>
              <a:t> (CKC) de HEALTHY KIDS. El objetivo de las subvenciones de CKC es aumentar la participación de niños, padres, madres y mujeres embarazadas elegibles en Medicaid y en CHIP. Desde que el programa comenzó en 2009, los CMS han asignado $270.9 millones en financiamiento a través de más de 336 subvenciones a organismos elegibles. </a:t>
            </a:r>
          </a:p>
          <a:p>
            <a:pPr>
              <a:spcAft>
                <a:spcPts val="600"/>
              </a:spcAft>
              <a:defRPr/>
            </a:pPr>
            <a:r>
              <a:rPr lang="es-US" dirty="0"/>
              <a:t>En 2022, los CMS asignaron $49 millones a 36 organizaciones en 20 estados durante un período de desempeño de 3 años. En 2023, los CMS anunciaron $5.9 millones adicionales en subvenciones a organizaciones centradas en inscribir y mantener a niños y familias de indígenas americanos y nativos de Alaska en Medicaid y CHIP. </a:t>
            </a:r>
          </a:p>
          <a:p>
            <a:pPr>
              <a:spcAft>
                <a:spcPts val="600"/>
              </a:spcAft>
              <a:defRPr/>
            </a:pPr>
            <a:r>
              <a:rPr lang="es-US" dirty="0">
                <a:solidFill>
                  <a:prstClr val="black"/>
                </a:solidFill>
              </a:rPr>
              <a:t>Para obtener más información, visite </a:t>
            </a:r>
            <a:r>
              <a:rPr lang="es-US" dirty="0">
                <a:solidFill>
                  <a:prstClr val="black"/>
                </a:solidFill>
                <a:hlinkClick r:id="rId5"/>
              </a:rPr>
              <a:t>CMS.gov/</a:t>
            </a:r>
            <a:r>
              <a:rPr lang="es-US" dirty="0" err="1">
                <a:solidFill>
                  <a:prstClr val="black"/>
                </a:solidFill>
                <a:hlinkClick r:id="rId5"/>
              </a:rPr>
              <a:t>outreach</a:t>
            </a:r>
            <a:r>
              <a:rPr lang="es-US" dirty="0">
                <a:solidFill>
                  <a:prstClr val="black"/>
                </a:solidFill>
                <a:hlinkClick r:id="rId5"/>
              </a:rPr>
              <a:t>-and-</a:t>
            </a:r>
            <a:r>
              <a:rPr lang="es-US" dirty="0" err="1">
                <a:solidFill>
                  <a:prstClr val="black"/>
                </a:solidFill>
                <a:hlinkClick r:id="rId5"/>
              </a:rPr>
              <a:t>education</a:t>
            </a:r>
            <a:r>
              <a:rPr lang="es-US" dirty="0">
                <a:solidFill>
                  <a:prstClr val="black"/>
                </a:solidFill>
                <a:hlinkClick r:id="rId5"/>
              </a:rPr>
              <a:t>/</a:t>
            </a:r>
            <a:r>
              <a:rPr lang="es-US" dirty="0" err="1">
                <a:solidFill>
                  <a:prstClr val="black"/>
                </a:solidFill>
                <a:hlinkClick r:id="rId5"/>
              </a:rPr>
              <a:t>american</a:t>
            </a:r>
            <a:r>
              <a:rPr lang="es-US" dirty="0">
                <a:solidFill>
                  <a:prstClr val="black"/>
                </a:solidFill>
                <a:hlinkClick r:id="rId5"/>
              </a:rPr>
              <a:t>-</a:t>
            </a:r>
            <a:r>
              <a:rPr lang="es-US" dirty="0" err="1">
                <a:solidFill>
                  <a:prstClr val="black"/>
                </a:solidFill>
                <a:hlinkClick r:id="rId5"/>
              </a:rPr>
              <a:t>indian</a:t>
            </a:r>
            <a:r>
              <a:rPr lang="es-US" dirty="0">
                <a:solidFill>
                  <a:prstClr val="black"/>
                </a:solidFill>
                <a:hlinkClick r:id="rId5"/>
              </a:rPr>
              <a:t>-</a:t>
            </a:r>
            <a:r>
              <a:rPr lang="es-US" dirty="0" err="1">
                <a:solidFill>
                  <a:prstClr val="black"/>
                </a:solidFill>
                <a:hlinkClick r:id="rId5"/>
              </a:rPr>
              <a:t>alaska</a:t>
            </a:r>
            <a:r>
              <a:rPr lang="es-US" dirty="0">
                <a:solidFill>
                  <a:prstClr val="black"/>
                </a:solidFill>
                <a:hlinkClick r:id="rId5"/>
              </a:rPr>
              <a:t>-native/</a:t>
            </a:r>
            <a:r>
              <a:rPr lang="es-US" dirty="0" err="1">
                <a:solidFill>
                  <a:prstClr val="black"/>
                </a:solidFill>
                <a:hlinkClick r:id="rId5"/>
              </a:rPr>
              <a:t>aian</a:t>
            </a:r>
            <a:r>
              <a:rPr lang="es-US" dirty="0">
                <a:solidFill>
                  <a:prstClr val="black"/>
                </a:solidFill>
                <a:hlinkClick r:id="rId5"/>
              </a:rPr>
              <a:t>/</a:t>
            </a:r>
            <a:r>
              <a:rPr lang="es-US" dirty="0" err="1">
                <a:solidFill>
                  <a:prstClr val="black"/>
                </a:solidFill>
                <a:hlinkClick r:id="rId5"/>
              </a:rPr>
              <a:t>spotlight</a:t>
            </a:r>
            <a:r>
              <a:rPr lang="es-US" dirty="0">
                <a:solidFill>
                  <a:prstClr val="black"/>
                </a:solidFill>
              </a:rPr>
              <a:t> y </a:t>
            </a:r>
            <a:r>
              <a:rPr lang="es-US" dirty="0">
                <a:solidFill>
                  <a:prstClr val="black"/>
                </a:solidFill>
                <a:hlinkClick r:id="rId6"/>
              </a:rPr>
              <a:t>InsureKidsNow.gov/</a:t>
            </a:r>
            <a:r>
              <a:rPr lang="es-US" dirty="0" err="1">
                <a:solidFill>
                  <a:prstClr val="black"/>
                </a:solidFill>
                <a:hlinkClick r:id="rId6"/>
              </a:rPr>
              <a:t>campaign-information</a:t>
            </a:r>
            <a:r>
              <a:rPr lang="es-US" dirty="0">
                <a:solidFill>
                  <a:prstClr val="black"/>
                </a:solidFill>
                <a:hlinkClick r:id="rId6"/>
              </a:rPr>
              <a:t>/</a:t>
            </a:r>
            <a:r>
              <a:rPr lang="es-US" dirty="0" err="1">
                <a:solidFill>
                  <a:prstClr val="black"/>
                </a:solidFill>
                <a:hlinkClick r:id="rId6"/>
              </a:rPr>
              <a:t>outreach-enrollment-grants</a:t>
            </a:r>
            <a:r>
              <a:rPr lang="es-US" dirty="0">
                <a:solidFill>
                  <a:prstClr val="black"/>
                </a:solidFill>
                <a:hlinkClick r:id="rId6"/>
              </a:rPr>
              <a:t>/index.html</a:t>
            </a:r>
            <a:r>
              <a:rPr lang="es-US" dirty="0">
                <a:solidFill>
                  <a:prstClr val="black"/>
                </a:solidFill>
              </a:rPr>
              <a:t>.</a:t>
            </a:r>
          </a:p>
          <a:p>
            <a:pPr>
              <a:spcAft>
                <a:spcPts val="600"/>
              </a:spcAft>
              <a:defRPr/>
            </a:pPr>
            <a:endParaRPr lang="en-US" dirty="0">
              <a:solidFill>
                <a:prstClr val="black"/>
              </a:solidFill>
            </a:endParaRPr>
          </a:p>
          <a:p>
            <a:pPr>
              <a:spcAft>
                <a:spcPts val="600"/>
              </a:spcAft>
            </a:pPr>
            <a:endParaRPr lang="en-US" dirty="0"/>
          </a:p>
        </p:txBody>
      </p:sp>
    </p:spTree>
    <p:extLst>
      <p:ext uri="{BB962C8B-B14F-4D97-AF65-F5344CB8AC3E}">
        <p14:creationId xmlns:p14="http://schemas.microsoft.com/office/powerpoint/2010/main" val="20040687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268288"/>
            <a:ext cx="6051550" cy="3403600"/>
          </a:xfrm>
        </p:spPr>
      </p:sp>
      <p:sp>
        <p:nvSpPr>
          <p:cNvPr id="3" name="Notes Placeholder 2"/>
          <p:cNvSpPr>
            <a:spLocks noGrp="1"/>
          </p:cNvSpPr>
          <p:nvPr>
            <p:ph type="body" idx="1"/>
          </p:nvPr>
        </p:nvSpPr>
        <p:spPr>
          <a:xfrm>
            <a:off x="135925" y="3781168"/>
            <a:ext cx="7006280" cy="5650974"/>
          </a:xfrm>
        </p:spPr>
        <p:txBody>
          <a:bodyPr/>
          <a:lstStyle/>
          <a:p>
            <a:pPr defTabSz="966612">
              <a:spcAft>
                <a:spcPts val="600"/>
              </a:spcAft>
              <a:defRPr/>
            </a:pPr>
            <a:r>
              <a:rPr lang="es-US" b="1" dirty="0">
                <a:solidFill>
                  <a:prstClr val="black"/>
                </a:solidFill>
                <a:cs typeface="Arial" panose="020B0604020202020204" pitchFamily="34" charset="0"/>
              </a:rPr>
              <a:t>Notas del presentador</a:t>
            </a:r>
          </a:p>
          <a:p>
            <a:pPr>
              <a:spcAft>
                <a:spcPts val="600"/>
              </a:spcAft>
            </a:pPr>
            <a:r>
              <a:rPr lang="es-US" dirty="0"/>
              <a:t>CHIP proporciona cobertura para niños de hasta 19 años de edad sin seguro de familias con ingresos demasiado altos como para calificar para Medicaid, pero muy bajos para comprar cobertura privada.</a:t>
            </a:r>
          </a:p>
          <a:p>
            <a:pPr>
              <a:spcAft>
                <a:spcPts val="600"/>
              </a:spcAft>
            </a:pPr>
            <a:r>
              <a:rPr lang="es-US" dirty="0"/>
              <a:t>CHIP una metodología con base en el Ingreso Bruto Ajustado Modificado (MAGI) para contar los ingresos y determinar la composición del hogar y el tamaño de la familia. Los niveles de elegibilidad superiores en CHIP separados oscilan entre el 185 % del nivel de pobreza federal (FPL) y el 400 % del FPL y varían según el estado. Además de los requisitos federales, los estados pueden agregar requisitos de elegibilidad.</a:t>
            </a:r>
          </a:p>
          <a:p>
            <a:pPr>
              <a:spcAft>
                <a:spcPts val="600"/>
              </a:spcAft>
            </a:pPr>
            <a:r>
              <a:rPr lang="es-US" dirty="0"/>
              <a:t>Para calificar para CHIP, los niños deben cumplir con los siguientes criterios. Ser:</a:t>
            </a:r>
          </a:p>
          <a:p>
            <a:pPr marL="117475" indent="-117475">
              <a:spcAft>
                <a:spcPts val="600"/>
              </a:spcAft>
              <a:buFont typeface="Wingdings" panose="05000000000000000000" pitchFamily="2" charset="2"/>
              <a:buChar char="§"/>
            </a:pPr>
            <a:r>
              <a:rPr lang="es-US" dirty="0"/>
              <a:t>Menores de 19 años</a:t>
            </a:r>
          </a:p>
          <a:p>
            <a:pPr marL="117475" indent="-117475">
              <a:spcAft>
                <a:spcPts val="600"/>
              </a:spcAft>
              <a:buFont typeface="Wingdings" panose="05000000000000000000" pitchFamily="2" charset="2"/>
              <a:buChar char="§"/>
            </a:pPr>
            <a:r>
              <a:rPr lang="es-US" dirty="0"/>
              <a:t>No tener seguro (no ser elegible para Medicaid, y no estar cubierto por un plan de salud grupal o seguro médico acreditable)</a:t>
            </a:r>
          </a:p>
          <a:p>
            <a:pPr marL="117475" indent="-117475">
              <a:spcAft>
                <a:spcPts val="600"/>
              </a:spcAft>
              <a:buFont typeface="Wingdings" panose="05000000000000000000" pitchFamily="2" charset="2"/>
              <a:buChar char="§"/>
            </a:pPr>
            <a:r>
              <a:rPr lang="es-US" dirty="0"/>
              <a:t>Ser ciudadanos o cumplir satisfactoriamente con los requisitos de situación migratoria</a:t>
            </a:r>
          </a:p>
          <a:p>
            <a:pPr marL="117475" indent="-117475">
              <a:spcAft>
                <a:spcPts val="600"/>
              </a:spcAft>
              <a:buFont typeface="Wingdings" panose="05000000000000000000" pitchFamily="2" charset="2"/>
              <a:buChar char="§"/>
            </a:pPr>
            <a:r>
              <a:rPr lang="es-US" dirty="0"/>
              <a:t>Ser residentes del estado</a:t>
            </a:r>
          </a:p>
          <a:p>
            <a:pPr marL="117475" indent="-117475">
              <a:spcAft>
                <a:spcPts val="600"/>
              </a:spcAft>
              <a:buFont typeface="Wingdings" panose="05000000000000000000" pitchFamily="2" charset="2"/>
              <a:buChar char="§"/>
            </a:pPr>
            <a:r>
              <a:rPr lang="es-US" dirty="0"/>
              <a:t>En una familia cuyos ingresos se sitúan dentro del rango de ingresos para CHIP del estado y cumplir otras normas especificadas por el estado en el plan estatal CHIP.</a:t>
            </a:r>
          </a:p>
          <a:p>
            <a:pPr>
              <a:spcAft>
                <a:spcPts val="600"/>
              </a:spcAft>
            </a:pPr>
            <a:r>
              <a:rPr lang="es-US" dirty="0"/>
              <a:t>Los niños </a:t>
            </a:r>
            <a:r>
              <a:rPr lang="es-US" u="sng" dirty="0"/>
              <a:t>no son</a:t>
            </a:r>
            <a:r>
              <a:rPr lang="es-US" dirty="0"/>
              <a:t> elegibles para CHIP en las siguientes situaciones:</a:t>
            </a:r>
          </a:p>
          <a:p>
            <a:pPr marL="117475" indent="-117475">
              <a:spcAft>
                <a:spcPts val="600"/>
              </a:spcAft>
              <a:buFont typeface="Wingdings" panose="05000000000000000000" pitchFamily="2" charset="2"/>
              <a:buChar char="§"/>
            </a:pPr>
            <a:r>
              <a:rPr lang="es-US" dirty="0"/>
              <a:t>Si están internados en una institución pública</a:t>
            </a:r>
          </a:p>
          <a:p>
            <a:pPr marL="117475" indent="-117475">
              <a:spcAft>
                <a:spcPts val="600"/>
              </a:spcAft>
              <a:buFont typeface="Wingdings" panose="05000000000000000000" pitchFamily="2" charset="2"/>
              <a:buChar char="§"/>
            </a:pPr>
            <a:r>
              <a:rPr lang="es-US" dirty="0"/>
              <a:t>Si son pacientes en una institución para enfermedades mentales</a:t>
            </a:r>
          </a:p>
          <a:p>
            <a:pPr marL="117475" indent="-117475">
              <a:spcAft>
                <a:spcPts val="600"/>
              </a:spcAft>
              <a:buFont typeface="Wingdings" panose="05000000000000000000" pitchFamily="2" charset="2"/>
              <a:buChar char="§"/>
            </a:pPr>
            <a:r>
              <a:rPr lang="es-US" dirty="0"/>
              <a:t>Si son elegibles para recibir beneficios de salud de un plan de beneficios de salud de un estado debido al empleo de un familiar en una agencia pública</a:t>
            </a:r>
          </a:p>
          <a:p>
            <a:pPr>
              <a:spcAft>
                <a:spcPts val="600"/>
              </a:spcAft>
            </a:pPr>
            <a:r>
              <a:rPr lang="es-US" b="1" dirty="0"/>
              <a:t>NOTA</a:t>
            </a:r>
            <a:r>
              <a:rPr lang="es-US" dirty="0"/>
              <a:t>: Un estado puede agregar sus propios criterios de elegibilidad para CHIP, pero debe seguir los estándares, metodologías y procedimientos federales de elegibilidad. Por ejemplo, los estados no pueden dar prioridad a los niños de familias de mayores ingresos sobre las familias de menores ingresos.</a:t>
            </a:r>
          </a:p>
          <a:p>
            <a:pPr defTabSz="1021679">
              <a:spcAft>
                <a:spcPts val="600"/>
              </a:spcAft>
              <a:defRPr/>
            </a:pPr>
            <a:r>
              <a:rPr lang="es-US" dirty="0">
                <a:solidFill>
                  <a:prstClr val="black"/>
                </a:solidFill>
              </a:rPr>
              <a:t>Para obtener más información sobre la elegibilidad para CHIP, visite </a:t>
            </a:r>
            <a:r>
              <a:rPr lang="es-US" dirty="0">
                <a:solidFill>
                  <a:prstClr val="black"/>
                </a:solidFill>
                <a:hlinkClick r:id="rId3"/>
              </a:rPr>
              <a:t>Medicaid.gov/chip/</a:t>
            </a:r>
            <a:r>
              <a:rPr lang="es-US" dirty="0" err="1">
                <a:solidFill>
                  <a:prstClr val="black"/>
                </a:solidFill>
                <a:hlinkClick r:id="rId3"/>
              </a:rPr>
              <a:t>eligibility</a:t>
            </a:r>
            <a:r>
              <a:rPr lang="es-US" dirty="0">
                <a:solidFill>
                  <a:prstClr val="black"/>
                </a:solidFill>
                <a:hlinkClick r:id="rId3"/>
              </a:rPr>
              <a:t>/index.html</a:t>
            </a:r>
            <a:r>
              <a:rPr lang="es-US" dirty="0">
                <a:solidFill>
                  <a:prstClr val="black"/>
                </a:solidFill>
              </a:rPr>
              <a:t>.</a:t>
            </a:r>
          </a:p>
        </p:txBody>
      </p:sp>
    </p:spTree>
    <p:extLst>
      <p:ext uri="{BB962C8B-B14F-4D97-AF65-F5344CB8AC3E}">
        <p14:creationId xmlns:p14="http://schemas.microsoft.com/office/powerpoint/2010/main" val="11912677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210064" y="3934047"/>
            <a:ext cx="6882713" cy="5284565"/>
          </a:xfrm>
        </p:spPr>
        <p:txBody>
          <a:bodyPr/>
          <a:lstStyle/>
          <a:p>
            <a:pPr defTabSz="1021679">
              <a:spcAft>
                <a:spcPts val="600"/>
              </a:spcAft>
              <a:defRPr/>
            </a:pPr>
            <a:r>
              <a:rPr lang="es-US" b="1" dirty="0">
                <a:solidFill>
                  <a:prstClr val="black"/>
                </a:solidFill>
                <a:cs typeface="Arial" panose="020B0604020202020204" pitchFamily="34" charset="0"/>
              </a:rPr>
              <a:t>Esta diapositiva tiene animación</a:t>
            </a:r>
          </a:p>
          <a:p>
            <a:pPr defTabSz="1021679">
              <a:spcAft>
                <a:spcPts val="600"/>
              </a:spcAft>
              <a:defRPr/>
            </a:pPr>
            <a:r>
              <a:rPr lang="es-US" b="1" dirty="0">
                <a:solidFill>
                  <a:prstClr val="black"/>
                </a:solidFill>
                <a:cs typeface="Arial" panose="020B0604020202020204" pitchFamily="34" charset="0"/>
              </a:rPr>
              <a:t>Notas del presentador</a:t>
            </a:r>
          </a:p>
          <a:p>
            <a:pPr defTabSz="1021679">
              <a:spcAft>
                <a:spcPts val="600"/>
              </a:spcAft>
              <a:defRPr/>
            </a:pPr>
            <a:r>
              <a:rPr lang="es-US" dirty="0">
                <a:solidFill>
                  <a:prstClr val="black"/>
                </a:solidFill>
              </a:rPr>
              <a:t>Los 50 estados, el Distrito de Columbia y los territorios de EE. UU. ofrecen CHIP.</a:t>
            </a:r>
          </a:p>
          <a:p>
            <a:pPr defTabSz="1021679">
              <a:spcAft>
                <a:spcPts val="600"/>
              </a:spcAft>
              <a:defRPr/>
            </a:pPr>
            <a:r>
              <a:rPr lang="es-US" dirty="0"/>
              <a:t>Un estado tiene muchas opciones al desarrollar su CHIP, como el tipo de programa (por ejemplo, expansión de Medicaid o un programa separado), opciones de diseño de beneficios y opciones de primas y/o gastos compartidos. </a:t>
            </a:r>
            <a:r>
              <a:rPr lang="es-US" dirty="0">
                <a:solidFill>
                  <a:prstClr val="black"/>
                </a:solidFill>
              </a:rPr>
              <a:t>Los estados pueden diseñar su CHIP de 1 de 3 maneras:</a:t>
            </a:r>
          </a:p>
          <a:p>
            <a:pPr marL="195073" indent="-195073" defTabSz="1021679">
              <a:spcAft>
                <a:spcPts val="600"/>
              </a:spcAft>
              <a:buFont typeface="Wingdings" panose="05000000000000000000" pitchFamily="2" charset="2"/>
              <a:buAutoNum type="arabicPeriod"/>
              <a:defRPr/>
            </a:pPr>
            <a:r>
              <a:rPr lang="es-US" dirty="0">
                <a:solidFill>
                  <a:prstClr val="black"/>
                </a:solidFill>
              </a:rPr>
              <a:t>Solo expansión de CHIP Medicaid: (10 estados, 5 territorios de EE. UU. y D.C.) AK, HI, NC, NH, NM, ND, OH, SC, VT, WY, D.C., Samoa Americana, Mancomunidad de las Islas Marianas del Norte, Guam, Puerto Rico e Islas Vírgenes de EE. UU.</a:t>
            </a:r>
          </a:p>
          <a:p>
            <a:pPr marL="195073" indent="-195073" defTabSz="1021679">
              <a:spcAft>
                <a:spcPts val="600"/>
              </a:spcAft>
              <a:buFont typeface="Wingdings" panose="05000000000000000000" pitchFamily="2" charset="2"/>
              <a:buAutoNum type="arabicPeriod"/>
              <a:defRPr/>
            </a:pPr>
            <a:r>
              <a:rPr lang="es-US" dirty="0">
                <a:solidFill>
                  <a:prstClr val="black"/>
                </a:solidFill>
              </a:rPr>
              <a:t>Solo CHIP por separado: (2 estados) CT y WA. </a:t>
            </a:r>
          </a:p>
          <a:p>
            <a:pPr marL="195073" indent="-195073" defTabSz="1021679">
              <a:spcAft>
                <a:spcPts val="600"/>
              </a:spcAft>
              <a:buFont typeface="Wingdings" panose="05000000000000000000" pitchFamily="2" charset="2"/>
              <a:buAutoNum type="arabicPeriod"/>
              <a:defRPr/>
            </a:pPr>
            <a:r>
              <a:rPr lang="es-US" dirty="0">
                <a:solidFill>
                  <a:prstClr val="black"/>
                </a:solidFill>
              </a:rPr>
              <a:t>Expansión de Medicare y CHIP por separado: (38 estados): AL, AR, AZ, CA, CO, DE, FL, GA, ID, IL, IN, IA, KS, KY, LA, MD, ME, MA, MI, MN, MO, MS, MT, NE, NV, NJ, NY, NC, OK, OR, PA, RI, SD, TN, TX, UT, VA, WI, y WV. </a:t>
            </a:r>
          </a:p>
          <a:p>
            <a:pPr defTabSz="1021679">
              <a:spcAft>
                <a:spcPts val="600"/>
              </a:spcAft>
              <a:defRPr/>
            </a:pPr>
            <a:r>
              <a:rPr lang="es-US" dirty="0">
                <a:solidFill>
                  <a:prstClr val="black"/>
                </a:solidFill>
              </a:rPr>
              <a:t>Si un estado agrega CHIP a su programa Medicaid, los servicios que el estado brinda a los niños elegibles para CHIP deben ser iguales a los que se brindan a los niños elegibles para Medicaid. Además, el estado debe tener los mismos procesos de elegibilidad e inscripción tanto para Medicaid como para CHIP. Si un estado tiene un CHIP individual, el estado puede tener diferentes estándares y procesos dentro de las pautas federales. Los estándares de ingresos, recursos y elegibilidad de CHIP varían de un estado a otro.</a:t>
            </a:r>
          </a:p>
          <a:p>
            <a:pPr marL="0" marR="0" lvl="0" indent="0" algn="l" defTabSz="1021679" rtl="0" eaLnBrk="1" fontAlgn="auto" latinLnBrk="0" hangingPunct="1">
              <a:spcBef>
                <a:spcPts val="0"/>
              </a:spcBef>
              <a:spcAft>
                <a:spcPts val="600"/>
              </a:spcAft>
              <a:buClrTx/>
              <a:buSzTx/>
              <a:buFontTx/>
              <a:buNone/>
              <a:tabLst/>
              <a:defRPr/>
            </a:pPr>
            <a:r>
              <a:rPr lang="es-US" dirty="0"/>
              <a:t>Con un CHIP por separado, los estados pueden optar por proporcionar cobertura de referencia, cobertura equivalente de referencia o cobertura aprobada por el Secretario. Sin embargo, el estatuto sí impone algunas limitaciones, como un límite del 5 % en los costos de bolsillo en los estados que eligen aplicar costos compartidos y/o primas.</a:t>
            </a:r>
          </a:p>
          <a:p>
            <a:pPr defTabSz="1021679">
              <a:spcAft>
                <a:spcPts val="600"/>
              </a:spcAft>
              <a:defRPr/>
            </a:pPr>
            <a:r>
              <a:rPr lang="es-US" dirty="0">
                <a:solidFill>
                  <a:prstClr val="black"/>
                </a:solidFill>
              </a:rPr>
              <a:t>Para ver la información de CHIP por estado, visite </a:t>
            </a:r>
            <a:r>
              <a:rPr lang="es-US" dirty="0">
                <a:solidFill>
                  <a:prstClr val="black"/>
                </a:solidFill>
                <a:hlinkClick r:id="rId3"/>
              </a:rPr>
              <a:t>Medicaid.gov/chip/</a:t>
            </a:r>
            <a:r>
              <a:rPr lang="es-US" dirty="0" err="1">
                <a:solidFill>
                  <a:prstClr val="black"/>
                </a:solidFill>
                <a:hlinkClick r:id="rId3"/>
              </a:rPr>
              <a:t>state-program-information</a:t>
            </a:r>
            <a:r>
              <a:rPr lang="es-US" dirty="0">
                <a:solidFill>
                  <a:prstClr val="black"/>
                </a:solidFill>
                <a:hlinkClick r:id="rId3"/>
              </a:rPr>
              <a:t>/index.html</a:t>
            </a:r>
            <a:r>
              <a:rPr lang="es-US" dirty="0">
                <a:solidFill>
                  <a:prstClr val="black"/>
                </a:solidFill>
              </a:rPr>
              <a:t>.</a:t>
            </a:r>
          </a:p>
          <a:p>
            <a:pPr defTabSz="1021679">
              <a:spcBef>
                <a:spcPts val="600"/>
              </a:spcBef>
              <a:spcAft>
                <a:spcPts val="600"/>
              </a:spcAft>
              <a:defRPr/>
            </a:pPr>
            <a:endParaRPr lang="en-US" dirty="0">
              <a:solidFill>
                <a:prstClr val="black"/>
              </a:solidFill>
            </a:endParaRPr>
          </a:p>
          <a:p>
            <a:pPr>
              <a:spcBef>
                <a:spcPts val="600"/>
              </a:spcBef>
              <a:spcAft>
                <a:spcPts val="600"/>
              </a:spcAft>
            </a:pPr>
            <a:endParaRPr lang="en-US" dirty="0">
              <a:solidFill>
                <a:prstClr val="black"/>
              </a:solidFill>
            </a:endParaRPr>
          </a:p>
        </p:txBody>
      </p:sp>
    </p:spTree>
    <p:extLst>
      <p:ext uri="{BB962C8B-B14F-4D97-AF65-F5344CB8AC3E}">
        <p14:creationId xmlns:p14="http://schemas.microsoft.com/office/powerpoint/2010/main" val="9202957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6" y="3936493"/>
            <a:ext cx="6143413" cy="5430939"/>
          </a:xfrm>
        </p:spPr>
        <p:txBody>
          <a:bodyPr/>
          <a:lstStyle/>
          <a:p>
            <a:pPr marL="0" marR="0" lvl="0" indent="0" algn="l" defTabSz="1021679" rtl="0" eaLnBrk="1" fontAlgn="auto" latinLnBrk="0" hangingPunct="1">
              <a:lnSpc>
                <a:spcPct val="100000"/>
              </a:lnSpc>
              <a:spcBef>
                <a:spcPts val="0"/>
              </a:spcBef>
              <a:spcAft>
                <a:spcPts val="600"/>
              </a:spcAft>
              <a:buClrTx/>
              <a:buSzTx/>
              <a:buFontTx/>
              <a:buNone/>
              <a:tabLst/>
              <a:defRPr/>
            </a:pPr>
            <a:r>
              <a:rPr lang="es-US" b="1">
                <a:solidFill>
                  <a:prstClr val="black"/>
                </a:solidFill>
                <a:cs typeface="Arial" panose="020B0604020202020204" pitchFamily="34" charset="0"/>
              </a:rPr>
              <a:t>Esta diapositiva tiene animación</a:t>
            </a:r>
          </a:p>
          <a:p>
            <a:pPr defTabSz="1021679">
              <a:spcAft>
                <a:spcPts val="600"/>
              </a:spcAft>
              <a:defRPr/>
            </a:pPr>
            <a:r>
              <a:rPr lang="es-US" b="1">
                <a:solidFill>
                  <a:prstClr val="black"/>
                </a:solidFill>
                <a:cs typeface="Arial" panose="020B0604020202020204" pitchFamily="34" charset="0"/>
              </a:rPr>
              <a:t>Notas del presentador</a:t>
            </a:r>
          </a:p>
          <a:p>
            <a:pPr defTabSz="1021679">
              <a:spcAft>
                <a:spcPts val="600"/>
              </a:spcAft>
              <a:defRPr/>
            </a:pPr>
            <a:r>
              <a:rPr lang="es-US">
                <a:solidFill>
                  <a:prstClr val="black"/>
                </a:solidFill>
              </a:rPr>
              <a:t>La sección 1331 de la Ley de Cuidado de Salud Asequible (ACA) da a los estados la opción de crear un BHP, un programa de cobertura de beneficios de salud para personas con ingresos limitados que de otra manera calificarían para comprar cobertura a través del Marketplace. </a:t>
            </a:r>
          </a:p>
          <a:p>
            <a:pPr defTabSz="1021679">
              <a:spcAft>
                <a:spcPts val="600"/>
              </a:spcAft>
              <a:defRPr/>
            </a:pPr>
            <a:r>
              <a:rPr lang="es-US">
                <a:solidFill>
                  <a:prstClr val="black"/>
                </a:solidFill>
              </a:rPr>
              <a:t>El BHP les otorga a los estados la capacidad de proporcionar cobertura más asequible y mejorar la continuidad del cuidado para personas con ingresos limitados. </a:t>
            </a:r>
          </a:p>
          <a:p>
            <a:pPr defTabSz="1021679">
              <a:spcAft>
                <a:spcPts val="600"/>
              </a:spcAft>
              <a:defRPr/>
            </a:pPr>
            <a:r>
              <a:rPr lang="es-US">
                <a:solidFill>
                  <a:prstClr val="black"/>
                </a:solidFill>
              </a:rPr>
              <a:t>Mediante un BHP, los estados proporcionan cobertura a:</a:t>
            </a:r>
          </a:p>
          <a:p>
            <a:pPr marL="117475" indent="-117475" defTabSz="1021679">
              <a:spcAft>
                <a:spcPts val="600"/>
              </a:spcAft>
              <a:buFont typeface="Wingdings" panose="05000000000000000000" pitchFamily="2" charset="2"/>
              <a:buChar char="§"/>
              <a:tabLst>
                <a:tab pos="0" algn="l"/>
              </a:tabLst>
              <a:defRPr/>
            </a:pPr>
            <a:r>
              <a:rPr lang="es-US">
                <a:solidFill>
                  <a:prstClr val="black"/>
                </a:solidFill>
              </a:rPr>
              <a:t>Ciudadanos con ingresos entre el 133 % y el 200 % del FPL</a:t>
            </a:r>
          </a:p>
          <a:p>
            <a:pPr marL="117475" indent="-117475" defTabSz="1021679">
              <a:spcAft>
                <a:spcPts val="600"/>
              </a:spcAft>
              <a:buFont typeface="Wingdings" panose="05000000000000000000" pitchFamily="2" charset="2"/>
              <a:buChar char="§"/>
              <a:tabLst>
                <a:tab pos="0" algn="l"/>
              </a:tabLst>
              <a:defRPr/>
            </a:pPr>
            <a:r>
              <a:rPr lang="es-US">
                <a:solidFill>
                  <a:prstClr val="black"/>
                </a:solidFill>
              </a:rPr>
              <a:t>No ciudadanos presentes de forma legal en EE. UU. con ingresos entre el 0 % y el 200 % del FPL, que no califican para Medicaid o CHIP debido a su situación de inmigrantes</a:t>
            </a:r>
          </a:p>
          <a:p>
            <a:pPr defTabSz="1021679">
              <a:spcAft>
                <a:spcPts val="600"/>
              </a:spcAft>
              <a:defRPr/>
            </a:pPr>
            <a:r>
              <a:rPr lang="es-US">
                <a:solidFill>
                  <a:prstClr val="black"/>
                </a:solidFill>
              </a:rPr>
              <a:t>MN y NY comenzaron a operar los BHP en 2015. NY suspendió su BHP a partir del 1 de abril de 2024 y transfirió a todos los afiliados elegibles del BHP a su nueva exención de la sección 1332 a partir de esa fecha. Su solicitud de suspensión del BHP ha sido aprobada y estará en vigor durante un período de 5 años (del 1 de abril de 2024 al 31 de diciembre de 2028). Para información adicional, visite </a:t>
            </a:r>
            <a:r>
              <a:rPr lang="es-US">
                <a:solidFill>
                  <a:prstClr val="black"/>
                </a:solidFill>
                <a:hlinkClick r:id="rId3"/>
              </a:rPr>
              <a:t>Medicaid.gov/basic-health-program/index.html</a:t>
            </a:r>
            <a:r>
              <a:rPr lang="es-US">
                <a:solidFill>
                  <a:prstClr val="black"/>
                </a:solidFill>
              </a:rPr>
              <a:t> y </a:t>
            </a:r>
            <a:r>
              <a:rPr lang="es-US">
                <a:solidFill>
                  <a:prstClr val="black"/>
                </a:solidFill>
                <a:hlinkClick r:id="rId4"/>
              </a:rPr>
              <a:t>CMS.gov/files/document/new-york-section-1332-waiver-fact-sheet.pdf</a:t>
            </a:r>
          </a:p>
          <a:p>
            <a:pPr defTabSz="1021679">
              <a:spcAft>
                <a:spcPts val="600"/>
              </a:spcAft>
              <a:defRPr/>
            </a:pPr>
            <a:r>
              <a:rPr lang="es-US">
                <a:solidFill>
                  <a:prstClr val="black"/>
                </a:solidFill>
              </a:rPr>
              <a:t>Las personas con ingresos entre el 133 % y el 200 % del FPL en estados con un BHP no califican para recibir subsidios del Mercado.</a:t>
            </a:r>
          </a:p>
          <a:p>
            <a:pPr>
              <a:spcAft>
                <a:spcPts val="600"/>
              </a:spcAft>
              <a:defRPr/>
            </a:pPr>
            <a:r>
              <a:rPr lang="es-US" b="1">
                <a:solidFill>
                  <a:prstClr val="black"/>
                </a:solidFill>
              </a:rPr>
              <a:t>NOTA</a:t>
            </a:r>
            <a:r>
              <a:rPr lang="es-US">
                <a:solidFill>
                  <a:prstClr val="black"/>
                </a:solidFill>
              </a:rPr>
              <a:t>: Los CMS proporcionan orientación sobre el financiamiento federal del BHP para el año del programa 2024 en </a:t>
            </a:r>
            <a:r>
              <a:rPr lang="es-US">
                <a:solidFill>
                  <a:prstClr val="black"/>
                </a:solidFill>
                <a:hlinkClick r:id="rId5"/>
              </a:rPr>
              <a:t>Medicaid.gov/media/163001</a:t>
            </a:r>
            <a:r>
              <a:rPr lang="es-US">
                <a:solidFill>
                  <a:prstClr val="black"/>
                </a:solidFill>
              </a:rPr>
              <a:t>.</a:t>
            </a:r>
          </a:p>
          <a:p>
            <a:pPr>
              <a:spcAft>
                <a:spcPts val="600"/>
              </a:spcAft>
              <a:defRPr/>
            </a:pPr>
            <a:endParaRPr lang="en-US" dirty="0">
              <a:solidFill>
                <a:prstClr val="black"/>
              </a:solidFill>
            </a:endParaRPr>
          </a:p>
        </p:txBody>
      </p:sp>
    </p:spTree>
    <p:extLst>
      <p:ext uri="{BB962C8B-B14F-4D97-AF65-F5344CB8AC3E}">
        <p14:creationId xmlns:p14="http://schemas.microsoft.com/office/powerpoint/2010/main" val="1750558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6" y="3936492"/>
            <a:ext cx="6143413" cy="3780473"/>
          </a:xfrm>
        </p:spPr>
        <p:txBody>
          <a:bodyPr/>
          <a:lstStyle/>
          <a:p>
            <a:pPr marL="0" marR="0" lvl="0" indent="0" algn="l" defTabSz="1021679" rtl="0" eaLnBrk="1" fontAlgn="auto" latinLnBrk="0" hangingPunct="1">
              <a:lnSpc>
                <a:spcPct val="100000"/>
              </a:lnSpc>
              <a:spcBef>
                <a:spcPts val="600"/>
              </a:spcBef>
              <a:spcAft>
                <a:spcPts val="0"/>
              </a:spcAft>
              <a:buClrTx/>
              <a:buSzTx/>
              <a:buFontTx/>
              <a:buNone/>
              <a:tabLst/>
              <a:defRPr/>
            </a:pPr>
            <a:r>
              <a:rPr lang="es-US" b="1" dirty="0">
                <a:solidFill>
                  <a:prstClr val="black"/>
                </a:solidFill>
                <a:cs typeface="Arial" panose="020B0604020202020204" pitchFamily="34" charset="0"/>
              </a:rPr>
              <a:t>Esta diapositiva tiene animación</a:t>
            </a:r>
          </a:p>
          <a:p>
            <a:pPr defTabSz="1021679">
              <a:spcBef>
                <a:spcPts val="600"/>
              </a:spcBef>
              <a:defRPr/>
            </a:pPr>
            <a:r>
              <a:rPr lang="es-US" b="1" dirty="0">
                <a:solidFill>
                  <a:prstClr val="black"/>
                </a:solidFill>
                <a:cs typeface="Arial" panose="020B0604020202020204" pitchFamily="34" charset="0"/>
              </a:rPr>
              <a:t>Notas del presentador</a:t>
            </a:r>
          </a:p>
          <a:p>
            <a:pPr defTabSz="1021679">
              <a:spcBef>
                <a:spcPts val="600"/>
              </a:spcBef>
              <a:defRPr/>
            </a:pPr>
            <a:r>
              <a:rPr lang="es-US" dirty="0">
                <a:solidFill>
                  <a:prstClr val="black"/>
                </a:solidFill>
              </a:rPr>
              <a:t>Compruebe sus conocimientos: Pregunta 4</a:t>
            </a:r>
          </a:p>
          <a:p>
            <a:pPr defTabSz="1021679">
              <a:spcBef>
                <a:spcPts val="600"/>
              </a:spcBef>
              <a:defRPr/>
            </a:pPr>
            <a:r>
              <a:rPr lang="es-US" dirty="0">
                <a:solidFill>
                  <a:prstClr val="black"/>
                </a:solidFill>
                <a:cs typeface="Arial" charset="0"/>
              </a:rPr>
              <a:t>Los estados tienen opciones de diseño del Programa de Seguro Médico para Niños (CHIP).</a:t>
            </a:r>
          </a:p>
          <a:p>
            <a:pPr marL="195073" lvl="1" indent="-195073" defTabSz="1021679">
              <a:spcBef>
                <a:spcPts val="600"/>
              </a:spcBef>
              <a:buFont typeface="Wingdings" panose="05000000000000000000" pitchFamily="2" charset="2"/>
              <a:buAutoNum type="alphaLcPeriod"/>
              <a:defRPr/>
            </a:pPr>
            <a:r>
              <a:rPr lang="es-US" dirty="0">
                <a:solidFill>
                  <a:prstClr val="black"/>
                </a:solidFill>
              </a:rPr>
              <a:t>Verdadero</a:t>
            </a:r>
          </a:p>
          <a:p>
            <a:pPr marL="195073" lvl="1" indent="-195073" defTabSz="1021679">
              <a:spcBef>
                <a:spcPts val="600"/>
              </a:spcBef>
              <a:buFont typeface="Wingdings" panose="05000000000000000000" pitchFamily="2" charset="2"/>
              <a:buAutoNum type="alphaLcPeriod"/>
              <a:defRPr/>
            </a:pPr>
            <a:r>
              <a:rPr lang="es-US" dirty="0">
                <a:solidFill>
                  <a:prstClr val="black"/>
                </a:solidFill>
              </a:rPr>
              <a:t>Falso</a:t>
            </a:r>
          </a:p>
          <a:p>
            <a:pPr defTabSz="1021679">
              <a:spcBef>
                <a:spcPts val="600"/>
              </a:spcBef>
              <a:defRPr/>
            </a:pPr>
            <a:r>
              <a:rPr lang="es-US" b="1" dirty="0">
                <a:solidFill>
                  <a:prstClr val="black"/>
                </a:solidFill>
              </a:rPr>
              <a:t>RESPUESTA: a. Verdadero</a:t>
            </a:r>
          </a:p>
          <a:p>
            <a:pPr defTabSz="966612">
              <a:spcBef>
                <a:spcPts val="600"/>
              </a:spcBef>
              <a:spcAft>
                <a:spcPts val="634"/>
              </a:spcAft>
              <a:defRPr/>
            </a:pPr>
            <a:r>
              <a:rPr lang="es-US" dirty="0"/>
              <a:t>Un estado tiene muchas opciones para diseñar su CHIP, como el tipo de programa (por ejemplo, expansión de Medicaid o CHIP por separado), opciones de diseño de beneficios y opciones de primas y/o costos compartidos. Con un CHIP por separado, los estados pueden ofrecer cobertura de referencia, cobertura equivalente de referencia o cobertura aprobada por el Secretario. Sin embargo, el estatuto sí impone algunas limitaciones, como un límite del 5 % en los costos de bolsillo en los estados que eligen aplicar costos compartidos y/o primas.</a:t>
            </a:r>
          </a:p>
          <a:p>
            <a:pPr>
              <a:spcBef>
                <a:spcPts val="634"/>
              </a:spcBef>
            </a:pPr>
            <a:endParaRPr lang="en-US" dirty="0"/>
          </a:p>
        </p:txBody>
      </p:sp>
    </p:spTree>
    <p:extLst>
      <p:ext uri="{BB962C8B-B14F-4D97-AF65-F5344CB8AC3E}">
        <p14:creationId xmlns:p14="http://schemas.microsoft.com/office/powerpoint/2010/main" val="21433810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6" y="3936492"/>
            <a:ext cx="6143413" cy="5467000"/>
          </a:xfrm>
        </p:spPr>
        <p:txBody>
          <a:bodyPr/>
          <a:lstStyle/>
          <a:p>
            <a:pPr marL="0" marR="0" lvl="0" indent="0" algn="l" defTabSz="1021679" rtl="0" eaLnBrk="1" fontAlgn="auto" latinLnBrk="0" hangingPunct="1">
              <a:lnSpc>
                <a:spcPct val="100000"/>
              </a:lnSpc>
              <a:spcBef>
                <a:spcPts val="600"/>
              </a:spcBef>
              <a:spcAft>
                <a:spcPts val="0"/>
              </a:spcAft>
              <a:buClrTx/>
              <a:buSzTx/>
              <a:buFontTx/>
              <a:buNone/>
              <a:tabLst/>
              <a:defRPr/>
            </a:pPr>
            <a:r>
              <a:rPr lang="es-US" b="1" dirty="0">
                <a:solidFill>
                  <a:prstClr val="black"/>
                </a:solidFill>
                <a:cs typeface="Arial" panose="020B0604020202020204" pitchFamily="34" charset="0"/>
              </a:rPr>
              <a:t>Esta diapositiva tiene animación</a:t>
            </a:r>
          </a:p>
          <a:p>
            <a:pPr defTabSz="1021679">
              <a:spcBef>
                <a:spcPts val="600"/>
              </a:spcBef>
              <a:defRPr/>
            </a:pPr>
            <a:r>
              <a:rPr lang="es-US" b="1" dirty="0">
                <a:solidFill>
                  <a:prstClr val="black"/>
                </a:solidFill>
                <a:cs typeface="Arial" panose="020B0604020202020204" pitchFamily="34" charset="0"/>
              </a:rPr>
              <a:t>Notas del presentador</a:t>
            </a:r>
          </a:p>
          <a:p>
            <a:pPr defTabSz="1021679">
              <a:spcBef>
                <a:spcPts val="600"/>
              </a:spcBef>
              <a:defRPr/>
            </a:pPr>
            <a:r>
              <a:rPr lang="es-US" dirty="0">
                <a:solidFill>
                  <a:prstClr val="black"/>
                </a:solidFill>
              </a:rPr>
              <a:t>Compruebe sus conocimientos: Pregunta 5</a:t>
            </a:r>
          </a:p>
          <a:p>
            <a:pPr marL="0" marR="0" lvl="1" indent="0" algn="l" defTabSz="1021679"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s-US" sz="1200" dirty="0">
                <a:cs typeface="Arial" charset="0"/>
              </a:rPr>
              <a:t>La familia Peterson investigó los niveles de ingresos de Medicaid de su estado y descubrió que ganan demasiado para calificar. Esto significa con seguridad que sus hijos tampoco tienen derecho a CHIP.</a:t>
            </a:r>
          </a:p>
          <a:p>
            <a:pPr marL="195073" lvl="1" indent="-195073" defTabSz="1021679">
              <a:spcBef>
                <a:spcPts val="600"/>
              </a:spcBef>
              <a:buFont typeface="Wingdings" panose="05000000000000000000" pitchFamily="2" charset="2"/>
              <a:buAutoNum type="alphaLcPeriod"/>
              <a:defRPr/>
            </a:pPr>
            <a:r>
              <a:rPr lang="es-US" dirty="0">
                <a:solidFill>
                  <a:prstClr val="black"/>
                </a:solidFill>
              </a:rPr>
              <a:t>Verdadero</a:t>
            </a:r>
          </a:p>
          <a:p>
            <a:pPr marL="195073" lvl="1" indent="-195073" defTabSz="1021679">
              <a:spcBef>
                <a:spcPts val="600"/>
              </a:spcBef>
              <a:buFont typeface="Wingdings" panose="05000000000000000000" pitchFamily="2" charset="2"/>
              <a:buAutoNum type="alphaLcPeriod"/>
              <a:defRPr/>
            </a:pPr>
            <a:r>
              <a:rPr lang="es-US" dirty="0">
                <a:solidFill>
                  <a:prstClr val="black"/>
                </a:solidFill>
              </a:rPr>
              <a:t>Falso</a:t>
            </a:r>
          </a:p>
          <a:p>
            <a:pPr defTabSz="1021679">
              <a:spcBef>
                <a:spcPts val="600"/>
              </a:spcBef>
              <a:defRPr/>
            </a:pPr>
            <a:r>
              <a:rPr lang="es-US" b="1" dirty="0">
                <a:solidFill>
                  <a:prstClr val="black"/>
                </a:solidFill>
              </a:rPr>
              <a:t>RESPUESTA: b. Falso</a:t>
            </a:r>
          </a:p>
          <a:p>
            <a:pPr>
              <a:spcAft>
                <a:spcPts val="600"/>
              </a:spcAft>
            </a:pPr>
            <a:r>
              <a:rPr lang="es-US" dirty="0"/>
              <a:t>CHIP proporciona cobertura para niños de hasta 19 años de edad sin seguro de familias con ingresos demasiado altos como para calificar para Medicaid, pero muy bajos para comprar cobertura privada.</a:t>
            </a:r>
          </a:p>
          <a:p>
            <a:pPr>
              <a:spcAft>
                <a:spcPts val="600"/>
              </a:spcAft>
            </a:pPr>
            <a:r>
              <a:rPr lang="es-US" dirty="0"/>
              <a:t>CHIP una metodología con base en el Ingreso Bruto Ajustado Modificado (MAGI) para contar los ingresos y determinar la composición del hogar y el tamaño de la familia. Los niveles superiores de elegibilidad en los CHIP varía de un estado a otro y oscilan entre el 185 % del nivel de pobreza federal (FPL) y el 400 % del FPL. </a:t>
            </a:r>
          </a:p>
          <a:p>
            <a:pPr>
              <a:spcAft>
                <a:spcPts val="600"/>
              </a:spcAft>
            </a:pPr>
            <a:r>
              <a:rPr lang="es-US" dirty="0"/>
              <a:t>Un estado puede agregar sus propios criterios de elegibilidad para CHIP, pero debe seguir los estándares, metodologías y procedimientos federales de elegibilidad. Por ejemplo, los estados no pueden dar prioridad a los niños de familias de mayores ingresos sobre las familias de menores ingresos.</a:t>
            </a:r>
          </a:p>
          <a:p>
            <a:pPr defTabSz="1021679">
              <a:spcAft>
                <a:spcPts val="600"/>
              </a:spcAft>
              <a:defRPr/>
            </a:pPr>
            <a:r>
              <a:rPr lang="es-US" dirty="0">
                <a:solidFill>
                  <a:prstClr val="black"/>
                </a:solidFill>
              </a:rPr>
              <a:t>Para obtener más información sobre la elegibilidad para CHIP, visite </a:t>
            </a:r>
            <a:r>
              <a:rPr lang="es-US" dirty="0">
                <a:solidFill>
                  <a:prstClr val="black"/>
                </a:solidFill>
                <a:hlinkClick r:id="rId3"/>
              </a:rPr>
              <a:t>Medicaid.gov/chip/</a:t>
            </a:r>
            <a:r>
              <a:rPr lang="es-US" dirty="0" err="1">
                <a:solidFill>
                  <a:prstClr val="black"/>
                </a:solidFill>
                <a:hlinkClick r:id="rId3"/>
              </a:rPr>
              <a:t>eligibility</a:t>
            </a:r>
            <a:r>
              <a:rPr lang="es-US" dirty="0">
                <a:solidFill>
                  <a:prstClr val="black"/>
                </a:solidFill>
                <a:hlinkClick r:id="rId3"/>
              </a:rPr>
              <a:t>/index.html</a:t>
            </a:r>
            <a:r>
              <a:rPr lang="es-US" dirty="0">
                <a:solidFill>
                  <a:prstClr val="black"/>
                </a:solidFill>
              </a:rPr>
              <a:t>.</a:t>
            </a:r>
          </a:p>
          <a:p>
            <a:pPr>
              <a:spcAft>
                <a:spcPts val="600"/>
              </a:spcAft>
            </a:pPr>
            <a:endParaRPr lang="en-US" dirty="0"/>
          </a:p>
          <a:p>
            <a:pPr>
              <a:spcBef>
                <a:spcPts val="634"/>
              </a:spcBef>
            </a:pPr>
            <a:endParaRPr lang="en-US" dirty="0"/>
          </a:p>
        </p:txBody>
      </p:sp>
    </p:spTree>
    <p:extLst>
      <p:ext uri="{BB962C8B-B14F-4D97-AF65-F5344CB8AC3E}">
        <p14:creationId xmlns:p14="http://schemas.microsoft.com/office/powerpoint/2010/main" val="21433810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6" y="3936492"/>
            <a:ext cx="5852160" cy="3780473"/>
          </a:xfrm>
        </p:spPr>
        <p:txBody>
          <a:bodyPr/>
          <a:lstStyle/>
          <a:p>
            <a:pPr defTabSz="1021679">
              <a:spcAft>
                <a:spcPts val="600"/>
              </a:spcAft>
              <a:defRPr/>
            </a:pPr>
            <a:r>
              <a:rPr lang="es-US" b="1" dirty="0">
                <a:solidFill>
                  <a:prstClr val="black"/>
                </a:solidFill>
                <a:cs typeface="Arial" panose="020B0604020202020204" pitchFamily="34" charset="0"/>
              </a:rPr>
              <a:t>Notas del presentador</a:t>
            </a:r>
          </a:p>
          <a:p>
            <a:pPr defTabSz="1021679">
              <a:spcAft>
                <a:spcPts val="600"/>
              </a:spcAft>
              <a:defRPr/>
            </a:pPr>
            <a:r>
              <a:rPr lang="es-US" dirty="0">
                <a:solidFill>
                  <a:prstClr val="black"/>
                </a:solidFill>
              </a:rPr>
              <a:t>La lección 5, “Elegibilidad para no ciudadanos”, explica lo siguiente:</a:t>
            </a:r>
          </a:p>
          <a:p>
            <a:pPr marL="117475" indent="-117475" defTabSz="1021679">
              <a:spcAft>
                <a:spcPts val="600"/>
              </a:spcAft>
              <a:buFont typeface="Wingdings" panose="05000000000000000000" pitchFamily="2" charset="2"/>
              <a:buChar char="§"/>
              <a:defRPr/>
            </a:pPr>
            <a:r>
              <a:rPr lang="es-US" dirty="0">
                <a:solidFill>
                  <a:prstClr val="black"/>
                </a:solidFill>
              </a:rPr>
              <a:t>Elegibilidad para no ciudadanos en Medicaid y el Programa de Seguro Médico para Niños (CHIP)</a:t>
            </a:r>
          </a:p>
          <a:p>
            <a:pPr marL="117475" indent="-117475" defTabSz="1021679">
              <a:spcAft>
                <a:spcPts val="600"/>
              </a:spcAft>
              <a:buFont typeface="Wingdings" panose="05000000000000000000" pitchFamily="2" charset="2"/>
              <a:buChar char="§"/>
              <a:defRPr/>
            </a:pPr>
            <a:r>
              <a:rPr lang="es-US" dirty="0">
                <a:solidFill>
                  <a:prstClr val="black"/>
                </a:solidFill>
              </a:rPr>
              <a:t>Opciones estatales para cubrir a niños y mujeres embarazadas con residencia legal</a:t>
            </a:r>
          </a:p>
          <a:p>
            <a:pPr marL="117475" indent="-117475" defTabSz="1021679">
              <a:spcAft>
                <a:spcPts val="600"/>
              </a:spcAft>
              <a:buFont typeface="Wingdings" panose="05000000000000000000" pitchFamily="2" charset="2"/>
              <a:buChar char="§"/>
              <a:defRPr/>
            </a:pPr>
            <a:r>
              <a:rPr lang="es-US" dirty="0">
                <a:solidFill>
                  <a:prstClr val="black"/>
                </a:solidFill>
              </a:rPr>
              <a:t>Tratamiento de una afección médica de emergencia para personas no ciudadanas que no tienen una situación migratoria satisfactoria</a:t>
            </a:r>
          </a:p>
          <a:p>
            <a:pPr defTabSz="1021679">
              <a:spcAft>
                <a:spcPts val="600"/>
              </a:spcAft>
              <a:defRPr/>
            </a:pPr>
            <a:endParaRPr lang="en-US" dirty="0">
              <a:solidFill>
                <a:prstClr val="black"/>
              </a:solidFill>
            </a:endParaRPr>
          </a:p>
          <a:p>
            <a:pPr>
              <a:spcAft>
                <a:spcPts val="600"/>
              </a:spcAft>
            </a:pPr>
            <a:endParaRPr lang="en-US" dirty="0"/>
          </a:p>
        </p:txBody>
      </p:sp>
    </p:spTree>
    <p:extLst>
      <p:ext uri="{BB962C8B-B14F-4D97-AF65-F5344CB8AC3E}">
        <p14:creationId xmlns:p14="http://schemas.microsoft.com/office/powerpoint/2010/main" val="21694598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82588"/>
            <a:ext cx="5762625" cy="3241675"/>
          </a:xfrm>
        </p:spPr>
      </p:sp>
      <p:sp>
        <p:nvSpPr>
          <p:cNvPr id="3" name="Notes Placeholder 2"/>
          <p:cNvSpPr>
            <a:spLocks noGrp="1"/>
          </p:cNvSpPr>
          <p:nvPr>
            <p:ph type="body" idx="1"/>
          </p:nvPr>
        </p:nvSpPr>
        <p:spPr>
          <a:xfrm>
            <a:off x="585216" y="3936492"/>
            <a:ext cx="5852160" cy="3780473"/>
          </a:xfrm>
        </p:spPr>
        <p:txBody>
          <a:bodyPr/>
          <a:lstStyle/>
          <a:p>
            <a:pPr marL="0" marR="0" lvl="0" indent="0" algn="l" defTabSz="983577" rtl="0" eaLnBrk="1" fontAlgn="auto" latinLnBrk="0" hangingPunct="1">
              <a:lnSpc>
                <a:spcPct val="100000"/>
              </a:lnSpc>
              <a:spcBef>
                <a:spcPts val="600"/>
              </a:spcBef>
              <a:spcAft>
                <a:spcPts val="600"/>
              </a:spcAft>
              <a:buClrTx/>
              <a:buSzTx/>
              <a:buFontTx/>
              <a:buNone/>
              <a:tabLst/>
              <a:defRPr/>
            </a:pPr>
            <a:r>
              <a:rPr lang="es-US" b="1" dirty="0">
                <a:solidFill>
                  <a:prstClr val="black"/>
                </a:solidFill>
                <a:cs typeface="Arial" panose="020B0604020202020204" pitchFamily="34" charset="0"/>
              </a:rPr>
              <a:t>Esta diapositiva tiene animación</a:t>
            </a:r>
          </a:p>
          <a:p>
            <a:pPr defTabSz="983577">
              <a:spcBef>
                <a:spcPts val="600"/>
              </a:spcBef>
              <a:spcAft>
                <a:spcPts val="600"/>
              </a:spcAft>
              <a:defRPr/>
            </a:pPr>
            <a:r>
              <a:rPr lang="es-US" b="1" dirty="0">
                <a:ea typeface="ＭＳ Ｐゴシック" pitchFamily="84" charset="-128"/>
                <a:cs typeface="Arial" panose="020B0604020202020204" pitchFamily="34" charset="0"/>
              </a:rPr>
              <a:t>Notas del presentador</a:t>
            </a:r>
          </a:p>
          <a:p>
            <a:pPr defTabSz="983577">
              <a:spcBef>
                <a:spcPts val="600"/>
              </a:spcBef>
              <a:spcAft>
                <a:spcPts val="600"/>
              </a:spcAft>
              <a:defRPr/>
            </a:pPr>
            <a:r>
              <a:rPr lang="es-US" dirty="0"/>
              <a:t>Al finalizar esta lección, usted podrá:</a:t>
            </a:r>
          </a:p>
          <a:p>
            <a:pPr marL="181240" indent="-181240" defTabSz="966612">
              <a:spcAft>
                <a:spcPts val="600"/>
              </a:spcAft>
              <a:buFont typeface="Wingdings" panose="05000000000000000000" pitchFamily="2" charset="2"/>
              <a:buChar char="§"/>
              <a:defRPr/>
            </a:pPr>
            <a:r>
              <a:rPr lang="es-US" dirty="0"/>
              <a:t>Explicar la elegibilidad para no ciudadanos en Medicaid y CHIP</a:t>
            </a:r>
          </a:p>
          <a:p>
            <a:pPr marL="181240" indent="-181240" defTabSz="966612">
              <a:spcAft>
                <a:spcPts val="600"/>
              </a:spcAft>
              <a:buFont typeface="Wingdings" panose="05000000000000000000" pitchFamily="2" charset="2"/>
              <a:buChar char="§"/>
              <a:defRPr/>
            </a:pPr>
            <a:r>
              <a:rPr lang="es-US" dirty="0"/>
              <a:t>Definir las opciones de los estados para cubrir legalmente a niños y mujeres embarazadas con residencia legal (también conocida como </a:t>
            </a:r>
            <a:r>
              <a:rPr lang="es-US" sz="1200" dirty="0"/>
              <a:t>la opción CHIPRA 214 de la Ley de Reautorización de Programas de Seguro Médico para Niños [CHIPRA] de 2009</a:t>
            </a:r>
            <a:r>
              <a:rPr lang="es-US" dirty="0"/>
              <a:t>)</a:t>
            </a:r>
          </a:p>
          <a:p>
            <a:pPr marL="181240" indent="-181240" defTabSz="966612">
              <a:spcAft>
                <a:spcPts val="600"/>
              </a:spcAft>
              <a:buFont typeface="Wingdings" panose="05000000000000000000" pitchFamily="2" charset="2"/>
              <a:buChar char="§"/>
              <a:defRPr/>
            </a:pPr>
            <a:r>
              <a:rPr lang="es-US" dirty="0"/>
              <a:t>Describir el tratamiento de una afección médica de emergencia para personas no ciudadanas que no tienen una situación migratoria satisfactoria</a:t>
            </a:r>
          </a:p>
          <a:p>
            <a:pPr defTabSz="983577">
              <a:spcBef>
                <a:spcPts val="634"/>
              </a:spcBef>
              <a:spcAft>
                <a:spcPts val="600"/>
              </a:spcAft>
              <a:defRPr/>
            </a:pPr>
            <a:endParaRPr lang="en-US" dirty="0">
              <a:cs typeface="Arial" panose="020B0604020202020204" pitchFamily="34" charset="0"/>
            </a:endParaRPr>
          </a:p>
          <a:p>
            <a:pPr>
              <a:spcAft>
                <a:spcPts val="600"/>
              </a:spcAft>
            </a:pPr>
            <a:endParaRPr lang="en-US" dirty="0"/>
          </a:p>
        </p:txBody>
      </p:sp>
    </p:spTree>
    <p:extLst>
      <p:ext uri="{BB962C8B-B14F-4D97-AF65-F5344CB8AC3E}">
        <p14:creationId xmlns:p14="http://schemas.microsoft.com/office/powerpoint/2010/main" val="199284758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5" y="3936492"/>
            <a:ext cx="6098159" cy="3780473"/>
          </a:xfrm>
        </p:spPr>
        <p:txBody>
          <a:bodyPr/>
          <a:lstStyle/>
          <a:p>
            <a:pPr marL="0" marR="0" lvl="0" indent="0" algn="l" defTabSz="966612" rtl="0" eaLnBrk="1" fontAlgn="auto" latinLnBrk="0" hangingPunct="1">
              <a:lnSpc>
                <a:spcPct val="100000"/>
              </a:lnSpc>
              <a:spcBef>
                <a:spcPts val="0"/>
              </a:spcBef>
              <a:spcAft>
                <a:spcPts val="600"/>
              </a:spcAft>
              <a:buClrTx/>
              <a:buSzTx/>
              <a:buFontTx/>
              <a:buNone/>
              <a:tabLst/>
              <a:defRPr/>
            </a:pPr>
            <a:r>
              <a:rPr lang="es-US" b="1">
                <a:solidFill>
                  <a:prstClr val="black"/>
                </a:solidFill>
                <a:cs typeface="Arial" panose="020B0604020202020204" pitchFamily="34" charset="0"/>
              </a:rPr>
              <a:t>Esta diapositiva tiene animación</a:t>
            </a:r>
          </a:p>
          <a:p>
            <a:pPr defTabSz="966612">
              <a:spcAft>
                <a:spcPts val="600"/>
              </a:spcAft>
              <a:defRPr/>
            </a:pPr>
            <a:r>
              <a:rPr lang="es-US" b="1">
                <a:solidFill>
                  <a:prstClr val="black"/>
                </a:solidFill>
                <a:cs typeface="Arial" panose="020B0604020202020204" pitchFamily="34" charset="0"/>
              </a:rPr>
              <a:t>Notas del presentador</a:t>
            </a:r>
          </a:p>
          <a:p>
            <a:pPr>
              <a:spcAft>
                <a:spcPts val="600"/>
              </a:spcAft>
            </a:pPr>
            <a:r>
              <a:rPr lang="es-US"/>
              <a:t>Para ser elegible para los beneficios completos de Medicaid o CHIP, la mayoría de los no ciudadanos deben tener una situación migratoria “calificada” (como se define en 8 USC sección 1641 y 42 CFR 435.4) y cumplir con otros requisitos de elegibilidad del plan estatal de Medicaid o CHIP (que incluye cumplir con los requisitos de ingresos y residencia estatal). Además, muchos no ciudadanos “calificados” que ingresaron a los EE. UU. después del 22 de agosto de 1996 deben cumplir con un período de espera de 5 años después de haber obtenido el estatus de “calificado”. Algunos ejemplos de no ciudadanos que están exentos del período de espera de 5 años incluyen:</a:t>
            </a:r>
          </a:p>
          <a:p>
            <a:pPr marL="117475" indent="-117475">
              <a:spcAft>
                <a:spcPts val="600"/>
              </a:spcAft>
              <a:buFont typeface="Wingdings" panose="05000000000000000000" pitchFamily="2" charset="2"/>
              <a:buChar char="§"/>
            </a:pPr>
            <a:r>
              <a:rPr lang="es-US"/>
              <a:t>Refugiados</a:t>
            </a:r>
          </a:p>
          <a:p>
            <a:pPr marL="117475" indent="-117475">
              <a:spcAft>
                <a:spcPts val="600"/>
              </a:spcAft>
              <a:buFont typeface="Wingdings" panose="05000000000000000000" pitchFamily="2" charset="2"/>
              <a:buChar char="§"/>
            </a:pPr>
            <a:r>
              <a:rPr lang="es-US"/>
              <a:t>Asilados</a:t>
            </a:r>
          </a:p>
          <a:p>
            <a:pPr marL="117475" indent="-117475">
              <a:spcAft>
                <a:spcPts val="600"/>
              </a:spcAft>
              <a:buFont typeface="Wingdings" panose="05000000000000000000" pitchFamily="2" charset="2"/>
              <a:buChar char="§"/>
            </a:pPr>
            <a:r>
              <a:rPr lang="es-US"/>
              <a:t>Migrantes del Pacto de Libre Asociación (COFA, por sus siglas en inglés)</a:t>
            </a:r>
          </a:p>
          <a:p>
            <a:pPr marL="117475" indent="-117475">
              <a:spcAft>
                <a:spcPts val="600"/>
              </a:spcAft>
              <a:buFont typeface="Wingdings" panose="05000000000000000000" pitchFamily="2" charset="2"/>
              <a:buChar char="§"/>
            </a:pPr>
            <a:r>
              <a:rPr lang="es-US" baseline="0"/>
              <a:t>No ciudadanos calificados que son veteranos y miembros del servicio activo y sus cónyuges e hijos</a:t>
            </a:r>
          </a:p>
          <a:p>
            <a:pPr>
              <a:spcAft>
                <a:spcPts val="600"/>
              </a:spcAft>
            </a:pPr>
            <a:r>
              <a:rPr lang="es-US"/>
              <a:t>Cita: </a:t>
            </a:r>
            <a:r>
              <a:rPr lang="es-US">
                <a:hlinkClick r:id="rId3"/>
              </a:rPr>
              <a:t>eCFR :: 42 CFR 457.380 -- Eligibility verification.</a:t>
            </a:r>
          </a:p>
          <a:p>
            <a:pPr>
              <a:spcBef>
                <a:spcPts val="634"/>
              </a:spcBef>
            </a:pPr>
            <a:endParaRPr lang="en-US" dirty="0"/>
          </a:p>
        </p:txBody>
      </p:sp>
    </p:spTree>
    <p:extLst>
      <p:ext uri="{BB962C8B-B14F-4D97-AF65-F5344CB8AC3E}">
        <p14:creationId xmlns:p14="http://schemas.microsoft.com/office/powerpoint/2010/main" val="63777317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82588"/>
            <a:ext cx="5762625" cy="3241675"/>
          </a:xfrm>
        </p:spPr>
      </p:sp>
      <p:sp>
        <p:nvSpPr>
          <p:cNvPr id="3" name="Notes Placeholder 2"/>
          <p:cNvSpPr>
            <a:spLocks noGrp="1"/>
          </p:cNvSpPr>
          <p:nvPr>
            <p:ph type="body" idx="1"/>
          </p:nvPr>
        </p:nvSpPr>
        <p:spPr>
          <a:xfrm>
            <a:off x="98854" y="3766371"/>
            <a:ext cx="7018638" cy="5731590"/>
          </a:xfrm>
        </p:spPr>
        <p:txBody>
          <a:bodyPr/>
          <a:lstStyle/>
          <a:p>
            <a:pPr defTabSz="966612">
              <a:spcAft>
                <a:spcPts val="600"/>
              </a:spcAft>
              <a:defRPr/>
            </a:pPr>
            <a:r>
              <a:rPr lang="es-US" b="1" dirty="0">
                <a:solidFill>
                  <a:prstClr val="black"/>
                </a:solidFill>
                <a:cs typeface="Arial" panose="020B0604020202020204" pitchFamily="34" charset="0"/>
              </a:rPr>
              <a:t>Esta diapositiva tiene animación</a:t>
            </a:r>
          </a:p>
          <a:p>
            <a:pPr defTabSz="966612">
              <a:spcAft>
                <a:spcPts val="600"/>
              </a:spcAft>
              <a:defRPr/>
            </a:pPr>
            <a:r>
              <a:rPr lang="es-US" b="1" dirty="0">
                <a:solidFill>
                  <a:prstClr val="black"/>
                </a:solidFill>
                <a:cs typeface="Arial" panose="020B0604020202020204" pitchFamily="34" charset="0"/>
              </a:rPr>
              <a:t>Notas del presentador</a:t>
            </a:r>
          </a:p>
          <a:p>
            <a:pPr>
              <a:spcAft>
                <a:spcPts val="600"/>
              </a:spcAft>
            </a:pPr>
            <a:r>
              <a:rPr lang="es-US" dirty="0"/>
              <a:t>El Título II del Pacto de Libre Asociación (COFA) describe el compromiso de asistencia financiera de loa EE. UU. con los Estados Federados de Micronesia (FSM) y la República de las Islas Marshall (RMI), con un primer período de asistencia financiera de 1986 a 2003. Después hubo un Pacto enmendado, promulgado como Ley Pública 108-188, con asistencia financiera permanente hasta 2023. El convenio de COFA con la República de Palau, (Ley Pública 99-658 de EE. UU.) fue seguido por un Convenio de Revisión del Pacto firmado entre EE. UU. y Palau en 2018, extendiendo ciertas disposiciones financieras hasta el 30 de septiembre de 2024. En mayo de 2023, Estados Unidos firmó memorandos de entendimiento (</a:t>
            </a:r>
            <a:r>
              <a:rPr lang="es-US" dirty="0" err="1"/>
              <a:t>MOUs</a:t>
            </a:r>
            <a:r>
              <a:rPr lang="es-US" dirty="0"/>
              <a:t>) para continuar con la ayuda económica durante los próximos 20 años (FY2024-2043). Todos los aspectos dela relación que EE. UU. tiene con cada uno de esos estados libremente asociados y la asistencia del pacto económico administrada por la Oficina de Asuntos Insultares del Departamento del Interior de EE. UU. están regidos por los pactos y los convenios relacionados. Para más información, visite: </a:t>
            </a:r>
            <a:r>
              <a:rPr lang="es-US" dirty="0">
                <a:hlinkClick r:id="rId3"/>
              </a:rPr>
              <a:t>DOI.gov/</a:t>
            </a:r>
            <a:r>
              <a:rPr lang="es-US" dirty="0" err="1">
                <a:hlinkClick r:id="rId3"/>
              </a:rPr>
              <a:t>oia</a:t>
            </a:r>
            <a:r>
              <a:rPr lang="es-US" dirty="0">
                <a:hlinkClick r:id="rId3"/>
              </a:rPr>
              <a:t>/</a:t>
            </a:r>
            <a:r>
              <a:rPr lang="es-US" dirty="0" err="1">
                <a:hlinkClick r:id="rId3"/>
              </a:rPr>
              <a:t>budget</a:t>
            </a:r>
            <a:r>
              <a:rPr lang="es-US" dirty="0">
                <a:hlinkClick r:id="rId3"/>
              </a:rPr>
              <a:t>/</a:t>
            </a:r>
            <a:r>
              <a:rPr lang="es-US" dirty="0" err="1">
                <a:hlinkClick r:id="rId3"/>
              </a:rPr>
              <a:t>authorities-public-law</a:t>
            </a:r>
            <a:r>
              <a:rPr lang="es-US" dirty="0"/>
              <a:t>, </a:t>
            </a:r>
            <a:r>
              <a:rPr lang="es-US" dirty="0">
                <a:hlinkClick r:id="rId4"/>
              </a:rPr>
              <a:t>CMS.gov/</a:t>
            </a:r>
            <a:r>
              <a:rPr lang="es-US" dirty="0" err="1">
                <a:hlinkClick r:id="rId4"/>
              </a:rPr>
              <a:t>marketplace</a:t>
            </a:r>
            <a:r>
              <a:rPr lang="es-US" dirty="0">
                <a:hlinkClick r:id="rId4"/>
              </a:rPr>
              <a:t>/</a:t>
            </a:r>
            <a:r>
              <a:rPr lang="es-US" dirty="0" err="1">
                <a:hlinkClick r:id="rId4"/>
              </a:rPr>
              <a:t>technical-assistance-resources</a:t>
            </a:r>
            <a:r>
              <a:rPr lang="es-US" dirty="0">
                <a:hlinkClick r:id="rId4"/>
              </a:rPr>
              <a:t>/health-coverage-options-cofa-migrants.pdf</a:t>
            </a:r>
            <a:r>
              <a:rPr lang="es-US" dirty="0"/>
              <a:t> y </a:t>
            </a:r>
            <a:r>
              <a:rPr lang="es-US" dirty="0">
                <a:hlinkClick r:id="rId5"/>
              </a:rPr>
              <a:t>crsreports.congress.gov/</a:t>
            </a:r>
            <a:r>
              <a:rPr lang="es-US" dirty="0" err="1">
                <a:hlinkClick r:id="rId5"/>
              </a:rPr>
              <a:t>product</a:t>
            </a:r>
            <a:r>
              <a:rPr lang="es-US" dirty="0">
                <a:hlinkClick r:id="rId5"/>
              </a:rPr>
              <a:t>/</a:t>
            </a:r>
            <a:r>
              <a:rPr lang="es-US" dirty="0" err="1">
                <a:hlinkClick r:id="rId5"/>
              </a:rPr>
              <a:t>pdf</a:t>
            </a:r>
            <a:r>
              <a:rPr lang="es-US" dirty="0">
                <a:hlinkClick r:id="rId5"/>
              </a:rPr>
              <a:t>/IF/IF12194/6</a:t>
            </a:r>
            <a:r>
              <a:rPr lang="es-US" dirty="0"/>
              <a:t>.</a:t>
            </a:r>
          </a:p>
          <a:p>
            <a:pPr>
              <a:spcAft>
                <a:spcPts val="600"/>
              </a:spcAft>
            </a:pPr>
            <a:r>
              <a:rPr lang="es-US" dirty="0"/>
              <a:t>La Sección 208 de la Ley de Apropiaciones Consolidadas de 2021 exigía que los estados y D.C. extendieran la cobertura de Medicaid a los migrantes del COFA sin un período de espera de 5 años, si son de otra manera elegibles bajo el plan estatal o la demostración de la sección 1115. Posteriormente, la división G, título II, sección 209(f) de la Ley de Asignaciones Consolidadas de 2024 enmendó 8 USC 1641(b)(8) y 8 USC 1613(b)(3) para ampliar la cobertura de CHIP también a los migrantes de COFA sin un período de espera de 5 años a partir del 9 de marzo de 2024, si cumplen todos los demás requisitos de elegibilidad en el estado.  </a:t>
            </a:r>
          </a:p>
          <a:p>
            <a:pPr marL="0" marR="0">
              <a:spcBef>
                <a:spcPts val="0"/>
              </a:spcBef>
              <a:spcAft>
                <a:spcPts val="600"/>
              </a:spcAft>
            </a:pPr>
            <a:r>
              <a:rPr lang="es-US" dirty="0"/>
              <a:t>La cobertura de los inmigrantes de COFA en Medicaid y CHIP es una opción para los territorios de EE.UU. (Samoa Americana, Puerto Rico, la Mancomunidad de las Islas Marianas del Norte (CNMI), Islas Vírgenes de EE.UU. y Guam). Samoa Americana y CNMI han optado por cubrir a los inmigrantes de COFA en los planes Medicaid de sus estados.</a:t>
            </a:r>
          </a:p>
          <a:p>
            <a:pPr>
              <a:spcAft>
                <a:spcPts val="600"/>
              </a:spcAft>
            </a:pPr>
            <a:r>
              <a:rPr lang="es-US" dirty="0"/>
              <a:t>Para ver el texto de la Ley de Asignaciones Consolidadas 2021, visite: </a:t>
            </a:r>
            <a:r>
              <a:rPr lang="es-US" dirty="0">
                <a:hlinkClick r:id="rId6"/>
              </a:rPr>
              <a:t>Congress.gov/116/</a:t>
            </a:r>
            <a:r>
              <a:rPr lang="es-US" dirty="0" err="1">
                <a:hlinkClick r:id="rId6"/>
              </a:rPr>
              <a:t>plaws</a:t>
            </a:r>
            <a:r>
              <a:rPr lang="es-US" dirty="0">
                <a:hlinkClick r:id="rId6"/>
              </a:rPr>
              <a:t>/publ260/PLAW-116publ260.pdf</a:t>
            </a:r>
            <a:r>
              <a:rPr lang="es-US" dirty="0"/>
              <a:t>.</a:t>
            </a:r>
          </a:p>
          <a:p>
            <a:pPr>
              <a:spcBef>
                <a:spcPts val="600"/>
              </a:spcBef>
              <a:spcAft>
                <a:spcPts val="600"/>
              </a:spcAft>
            </a:pPr>
            <a:endParaRPr lang="en-US" dirty="0"/>
          </a:p>
          <a:p>
            <a:pPr>
              <a:spcBef>
                <a:spcPts val="600"/>
              </a:spcBef>
              <a:spcAft>
                <a:spcPts val="600"/>
              </a:spcAft>
            </a:pPr>
            <a:endParaRPr lang="en-US" dirty="0"/>
          </a:p>
        </p:txBody>
      </p:sp>
    </p:spTree>
    <p:extLst>
      <p:ext uri="{BB962C8B-B14F-4D97-AF65-F5344CB8AC3E}">
        <p14:creationId xmlns:p14="http://schemas.microsoft.com/office/powerpoint/2010/main" val="3734030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631824" y="3936491"/>
            <a:ext cx="6051550" cy="5281327"/>
          </a:xfrm>
        </p:spPr>
        <p:txBody>
          <a:bodyPr/>
          <a:lstStyle/>
          <a:p>
            <a:pPr marL="0" lvl="1" defTabSz="1021679">
              <a:spcAft>
                <a:spcPts val="600"/>
              </a:spcAft>
              <a:defRPr/>
            </a:pPr>
            <a:r>
              <a:rPr lang="es-US" b="1">
                <a:solidFill>
                  <a:prstClr val="black"/>
                </a:solidFill>
                <a:cs typeface="Arial" panose="020B0604020202020204" pitchFamily="34" charset="0"/>
              </a:rPr>
              <a:t>Esta diapositiva tiene animación</a:t>
            </a:r>
          </a:p>
          <a:p>
            <a:pPr marL="0" lvl="1" defTabSz="1021679">
              <a:spcAft>
                <a:spcPts val="600"/>
              </a:spcAft>
              <a:defRPr/>
            </a:pPr>
            <a:r>
              <a:rPr lang="es-US" b="1">
                <a:solidFill>
                  <a:prstClr val="black"/>
                </a:solidFill>
                <a:cs typeface="Arial" panose="020B0604020202020204" pitchFamily="34" charset="0"/>
              </a:rPr>
              <a:t>Notas del presentador</a:t>
            </a:r>
          </a:p>
          <a:p>
            <a:pPr marL="0" lvl="1" defTabSz="1021679">
              <a:spcAft>
                <a:spcPts val="600"/>
              </a:spcAft>
              <a:defRPr/>
            </a:pPr>
            <a:r>
              <a:rPr lang="es-US"/>
              <a:t>Todos los estados, el Distrito de Columbia y los territorios de EE. UU. tienen programas Medicaid destinados a proporcionar cobertura médica a ciertas personas y familias con ingresos y recursos limitados. Medicaid es un programa de colaboración federal y estatal. Aunque el gobierno federal establece ciertos parámetros nacionales, cada estado administra su programa Medicaid de manera diferente, lo que da como resultado variaciones en la cobertura de Medicaid en todo el país.</a:t>
            </a:r>
          </a:p>
          <a:p>
            <a:pPr marL="0" lvl="1" defTabSz="1021679">
              <a:spcAft>
                <a:spcPts val="600"/>
              </a:spcAft>
              <a:defRPr/>
            </a:pPr>
            <a:r>
              <a:rPr lang="es-US">
                <a:solidFill>
                  <a:prstClr val="black"/>
                </a:solidFill>
              </a:rPr>
              <a:t>El programa Medicaid se convirtió en ley en 1965 como una unión cooperativa financiada conjuntamente por el gobierno federal y los de los estados (incluso el Distrito de Columbia y los territorios de EE. UU.). Medicaid paga a los proveedores médicos directamente por la atención, por lo que no es un programa de apoyo en efectivo.</a:t>
            </a:r>
          </a:p>
          <a:p>
            <a:pPr marL="0" lvl="1" defTabSz="1021679">
              <a:spcAft>
                <a:spcPts val="600"/>
              </a:spcAft>
              <a:defRPr/>
            </a:pPr>
            <a:r>
              <a:rPr lang="es-US">
                <a:solidFill>
                  <a:prstClr val="black"/>
                </a:solidFill>
              </a:rPr>
              <a:t>Medicaid es la fuente más grande de financiamiento de servicios médicos y  relacionados con la salud para personas con ingresos limitados (y en algunos casos, recursos limitados). Medicaid ofrece cobertura médica a aproximadamente 73.8 millones de personas (cifras de agosto de 2024). </a:t>
            </a:r>
          </a:p>
          <a:p>
            <a:pPr marL="0" lvl="1" defTabSz="1021679">
              <a:spcAft>
                <a:spcPts val="600"/>
              </a:spcAft>
              <a:defRPr/>
            </a:pPr>
            <a:r>
              <a:rPr lang="es-US">
                <a:solidFill>
                  <a:prstClr val="black"/>
                </a:solidFill>
              </a:rPr>
              <a:t>Medicaid complementa a Medicare para más de 12 millones de personas de 65 años o más, tienen alguna discapacidad o se les ha diagnosticado enfermedad renal en etapa terminal (ESRD, por sus siglas en inglés).</a:t>
            </a:r>
          </a:p>
          <a:p>
            <a:pPr marL="0" lvl="1" defTabSz="1021679">
              <a:spcAft>
                <a:spcPts val="600"/>
              </a:spcAft>
              <a:defRPr/>
            </a:pPr>
            <a:r>
              <a:rPr lang="es-US" b="1"/>
              <a:t>Fuente</a:t>
            </a:r>
            <a:r>
              <a:rPr lang="es-US"/>
              <a:t>: </a:t>
            </a:r>
            <a:r>
              <a:rPr lang="es-US" u="sng">
                <a:hlinkClick r:id="rId3"/>
              </a:rPr>
              <a:t>CMS.gov/pillar/expand-access</a:t>
            </a:r>
          </a:p>
          <a:p>
            <a:pPr marL="0" lvl="1" defTabSz="1021679">
              <a:spcBef>
                <a:spcPts val="600"/>
              </a:spcBef>
              <a:spcAft>
                <a:spcPts val="600"/>
              </a:spcAft>
              <a:defRPr/>
            </a:pPr>
            <a:endParaRPr lang="en-US" dirty="0">
              <a:solidFill>
                <a:prstClr val="black"/>
              </a:solidFill>
            </a:endParaRPr>
          </a:p>
          <a:p>
            <a:pPr>
              <a:spcBef>
                <a:spcPts val="600"/>
              </a:spcBef>
              <a:spcAft>
                <a:spcPts val="600"/>
              </a:spcAft>
            </a:pPr>
            <a:endParaRPr lang="en-US" dirty="0"/>
          </a:p>
        </p:txBody>
      </p:sp>
    </p:spTree>
    <p:extLst>
      <p:ext uri="{BB962C8B-B14F-4D97-AF65-F5344CB8AC3E}">
        <p14:creationId xmlns:p14="http://schemas.microsoft.com/office/powerpoint/2010/main" val="162393402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5" y="3936492"/>
            <a:ext cx="6098159" cy="4894086"/>
          </a:xfrm>
        </p:spPr>
        <p:txBody>
          <a:bodyPr/>
          <a:lstStyle/>
          <a:p>
            <a:pPr marL="0" marR="0" lvl="0" indent="0" algn="l" defTabSz="966612" rtl="0" eaLnBrk="1" fontAlgn="auto" latinLnBrk="0" hangingPunct="1">
              <a:lnSpc>
                <a:spcPct val="100000"/>
              </a:lnSpc>
              <a:spcBef>
                <a:spcPts val="0"/>
              </a:spcBef>
              <a:spcAft>
                <a:spcPts val="600"/>
              </a:spcAft>
              <a:buClrTx/>
              <a:buSzTx/>
              <a:buFontTx/>
              <a:buNone/>
              <a:tabLst/>
              <a:defRPr/>
            </a:pPr>
            <a:r>
              <a:rPr lang="es-US" b="1" dirty="0">
                <a:solidFill>
                  <a:prstClr val="black"/>
                </a:solidFill>
                <a:cs typeface="Arial" panose="020B0604020202020204" pitchFamily="34" charset="0"/>
              </a:rPr>
              <a:t>Esta diapositiva tiene animación</a:t>
            </a:r>
          </a:p>
          <a:p>
            <a:pPr defTabSz="966612">
              <a:spcAft>
                <a:spcPts val="600"/>
              </a:spcAft>
              <a:defRPr/>
            </a:pPr>
            <a:r>
              <a:rPr lang="es-US" b="1" dirty="0">
                <a:solidFill>
                  <a:prstClr val="black"/>
                </a:solidFill>
                <a:cs typeface="Arial" panose="020B0604020202020204" pitchFamily="34" charset="0"/>
              </a:rPr>
              <a:t>Notas del presentador</a:t>
            </a:r>
          </a:p>
          <a:p>
            <a:pPr>
              <a:spcAft>
                <a:spcPts val="600"/>
              </a:spcAft>
            </a:pPr>
            <a:r>
              <a:rPr lang="es-US" dirty="0"/>
              <a:t>La Ley del Seguro Social 1903(v)(4)(A) y 2107(e)(1)(O), a veces llamada la opción CHIPRA 214 de la Ley de Reautorización del Programa de Seguro Médico para Niños de 2009, permite que los estados proporcionen cobertura completa de Medicaid o CHIP a los siguientes grupos de no ciudadanos si tiene una situación migratoria que se considere “legalmente presente” (incluidos los no ciudadanos calificados que se encuentran dentro del período de espera de 5 años, pero que por lo demás son elegibles para un programa estatal de Medicaid y/o CHIP):</a:t>
            </a:r>
          </a:p>
          <a:p>
            <a:pPr marL="117475" indent="-117475">
              <a:spcAft>
                <a:spcPts val="600"/>
              </a:spcAft>
              <a:buFont typeface="Wingdings" panose="05000000000000000000" pitchFamily="2" charset="2"/>
              <a:buChar char="§"/>
            </a:pPr>
            <a:r>
              <a:rPr lang="es-US" dirty="0"/>
              <a:t>Todos los niños “legalmente presentes” menores de 21 años (o menores de 19 o 20 años a opción del estado para Medicaid, y menores de 19 años para CHIP)</a:t>
            </a:r>
          </a:p>
          <a:p>
            <a:pPr marL="117475" indent="-117475">
              <a:spcAft>
                <a:spcPts val="600"/>
              </a:spcAft>
              <a:buFont typeface="Wingdings" panose="05000000000000000000" pitchFamily="2" charset="2"/>
              <a:buChar char="§"/>
            </a:pPr>
            <a:r>
              <a:rPr lang="es-US" dirty="0"/>
              <a:t>Todas las mujeres embarazadas</a:t>
            </a:r>
          </a:p>
          <a:p>
            <a:pPr>
              <a:spcAft>
                <a:spcPts val="600"/>
              </a:spcAft>
            </a:pPr>
            <a:r>
              <a:rPr lang="es-US" dirty="0"/>
              <a:t>Los estados de inmigración "presentes de forma legal" incluyen tanto a no ciudadanos calificados que de otro modo estarían sujetos al período de espera de 5 años como a otros no ciudadanos que están legalmente presentes en los Estados Unidos. Los estados pueden optar por proporcionar esta cobertura solo a niños, solo a mujeres embarazadas o ambos. También pueden optar por ofrecer la cobertura únicamente a través de Medicaid o tanto a través de Medicaid como de CHIP. Treinta y ocho estados, D.C., Samoa Americana, la Mancomunidad de las Islas Marianas del Norte (CNMI) y las Islas Vírgenes de los EE. UU. (USVI) ofrecen esta cobertura por medio de Medicaid. Para consultar una lista completa de situaciones migratorias legalmente presentes, visite:</a:t>
            </a:r>
            <a:r>
              <a:rPr lang="es-US" dirty="0">
                <a:solidFill>
                  <a:prstClr val="black"/>
                </a:solidFill>
              </a:rPr>
              <a:t> </a:t>
            </a:r>
            <a:r>
              <a:rPr lang="es-US" dirty="0">
                <a:effectLst/>
                <a:ea typeface="Calibri" panose="020F0502020204030204" pitchFamily="34" charset="0"/>
                <a:cs typeface="Calibri" panose="020F0502020204030204" pitchFamily="34" charset="0"/>
                <a:hlinkClick r:id="rId3"/>
              </a:rPr>
              <a:t>HealthCare.gov/</a:t>
            </a:r>
            <a:r>
              <a:rPr lang="es-US" dirty="0" err="1">
                <a:effectLst/>
                <a:ea typeface="Calibri" panose="020F0502020204030204" pitchFamily="34" charset="0"/>
                <a:cs typeface="Calibri" panose="020F0502020204030204" pitchFamily="34" charset="0"/>
                <a:hlinkClick r:id="rId3"/>
              </a:rPr>
              <a:t>immigrants</a:t>
            </a:r>
            <a:r>
              <a:rPr lang="es-US" dirty="0">
                <a:effectLst/>
                <a:ea typeface="Calibri" panose="020F0502020204030204" pitchFamily="34" charset="0"/>
                <a:cs typeface="Calibri" panose="020F0502020204030204" pitchFamily="34" charset="0"/>
                <a:hlinkClick r:id="rId3"/>
              </a:rPr>
              <a:t>/</a:t>
            </a:r>
            <a:r>
              <a:rPr lang="es-US" dirty="0" err="1">
                <a:effectLst/>
                <a:ea typeface="Calibri" panose="020F0502020204030204" pitchFamily="34" charset="0"/>
                <a:cs typeface="Calibri" panose="020F0502020204030204" pitchFamily="34" charset="0"/>
                <a:hlinkClick r:id="rId3"/>
              </a:rPr>
              <a:t>immigration</a:t>
            </a:r>
            <a:r>
              <a:rPr lang="es-US" dirty="0">
                <a:effectLst/>
                <a:ea typeface="Calibri" panose="020F0502020204030204" pitchFamily="34" charset="0"/>
                <a:cs typeface="Calibri" panose="020F0502020204030204" pitchFamily="34" charset="0"/>
                <a:hlinkClick r:id="rId3"/>
              </a:rPr>
              <a:t>-status</a:t>
            </a:r>
            <a:r>
              <a:rPr lang="es-US" dirty="0">
                <a:effectLst/>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35205520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5" y="3936492"/>
            <a:ext cx="6098159" cy="3780473"/>
          </a:xfrm>
        </p:spPr>
        <p:txBody>
          <a:bodyPr/>
          <a:lstStyle/>
          <a:p>
            <a:pPr marL="0" marR="0" lvl="0" indent="0" algn="l" defTabSz="966612" rtl="0" eaLnBrk="1" fontAlgn="auto" latinLnBrk="0" hangingPunct="1">
              <a:lnSpc>
                <a:spcPct val="100000"/>
              </a:lnSpc>
              <a:spcBef>
                <a:spcPts val="0"/>
              </a:spcBef>
              <a:spcAft>
                <a:spcPts val="600"/>
              </a:spcAft>
              <a:buClrTx/>
              <a:buSzTx/>
              <a:buFontTx/>
              <a:buNone/>
              <a:tabLst/>
              <a:defRPr/>
            </a:pPr>
            <a:r>
              <a:rPr lang="es-US" b="1" dirty="0">
                <a:solidFill>
                  <a:prstClr val="black"/>
                </a:solidFill>
                <a:cs typeface="Arial" panose="020B0604020202020204" pitchFamily="34" charset="0"/>
              </a:rPr>
              <a:t>Esta diapositiva tiene animación</a:t>
            </a:r>
          </a:p>
          <a:p>
            <a:pPr defTabSz="966612">
              <a:spcAft>
                <a:spcPts val="600"/>
              </a:spcAft>
              <a:defRPr/>
            </a:pPr>
            <a:r>
              <a:rPr lang="es-US" b="1" dirty="0">
                <a:solidFill>
                  <a:prstClr val="black"/>
                </a:solidFill>
                <a:cs typeface="Arial" panose="020B0604020202020204" pitchFamily="34" charset="0"/>
              </a:rPr>
              <a:t>Notas del presentador</a:t>
            </a:r>
          </a:p>
          <a:p>
            <a:pPr>
              <a:spcAft>
                <a:spcPts val="600"/>
              </a:spcAft>
            </a:pPr>
            <a:r>
              <a:rPr lang="es-US" dirty="0"/>
              <a:t>Bajo ciertas circunstancias, Medicaid pagará el tratamiento de una condición médica de emergencia para los no ciudadanos que no tienen un estatus migratorio elegible, pero que cumplen con todos los demás requisitos de elegibilidad en el estado (por ejemplo, estándares de residencia y de ingresos estatales). Los estados tienen flexibilidad de conformidad con 1903(v) de la Ley del Seguro Social para definir:</a:t>
            </a:r>
          </a:p>
          <a:p>
            <a:pPr marL="117475" indent="-117475">
              <a:spcAft>
                <a:spcPts val="600"/>
              </a:spcAft>
              <a:buFont typeface="Wingdings" panose="05000000000000000000" pitchFamily="2" charset="2"/>
              <a:buChar char="§"/>
            </a:pPr>
            <a:r>
              <a:rPr lang="es-US" dirty="0"/>
              <a:t>Los servicios que están cubiertos para tratar una afección médica de emergencia.</a:t>
            </a:r>
          </a:p>
          <a:p>
            <a:pPr marL="117475" indent="-117475">
              <a:spcAft>
                <a:spcPts val="600"/>
              </a:spcAft>
              <a:buFont typeface="Wingdings" panose="05000000000000000000" pitchFamily="2" charset="2"/>
              <a:buChar char="§"/>
            </a:pPr>
            <a:r>
              <a:rPr lang="es-US" dirty="0"/>
              <a:t>El alcance de los servicios disponibles</a:t>
            </a:r>
          </a:p>
          <a:p>
            <a:pPr>
              <a:spcAft>
                <a:spcPts val="600"/>
              </a:spcAft>
            </a:pPr>
            <a:r>
              <a:rPr lang="es-US" dirty="0"/>
              <a:t>La definición de una afección médica de emergencia no incluye la atención y los servicios relacionados con los procedimientos de trasplante de órganos.</a:t>
            </a:r>
          </a:p>
          <a:p>
            <a:pPr>
              <a:spcAft>
                <a:spcPts val="600"/>
              </a:spcAft>
            </a:pPr>
            <a:r>
              <a:rPr lang="es-US" sz="1200" dirty="0">
                <a:solidFill>
                  <a:schemeClr val="tx1"/>
                </a:solidFill>
                <a:effectLst/>
                <a:latin typeface="+mn-lt"/>
                <a:ea typeface="+mn-ea"/>
                <a:cs typeface="+mn-cs"/>
              </a:rPr>
              <a:t>Los CHIP separados no pagan el tratamiento de una afección de emergencia para personas sin estatus de inmigración elegible.</a:t>
            </a:r>
          </a:p>
          <a:p>
            <a:pPr>
              <a:spcAft>
                <a:spcPts val="600"/>
              </a:spcAft>
            </a:pPr>
            <a:r>
              <a:rPr lang="es-US" dirty="0">
                <a:hlinkClick r:id="rId3"/>
              </a:rPr>
              <a:t>HealthCare.gov/</a:t>
            </a:r>
            <a:r>
              <a:rPr lang="es-US" dirty="0" err="1">
                <a:hlinkClick r:id="rId3"/>
              </a:rPr>
              <a:t>immigrants</a:t>
            </a:r>
            <a:r>
              <a:rPr lang="es-US" dirty="0">
                <a:hlinkClick r:id="rId3"/>
              </a:rPr>
              <a:t>/</a:t>
            </a:r>
            <a:r>
              <a:rPr lang="es-US" dirty="0" err="1">
                <a:hlinkClick r:id="rId3"/>
              </a:rPr>
              <a:t>lawfully-present-immigrants</a:t>
            </a:r>
            <a:r>
              <a:rPr lang="es-US" dirty="0">
                <a:hlinkClick r:id="rId3"/>
              </a:rPr>
              <a:t>/#:~:text=Getting%20emergency%20care,have%20an%20eligible%20immigration%20status</a:t>
            </a:r>
            <a:r>
              <a:rPr lang="es-US" dirty="0"/>
              <a:t>.</a:t>
            </a:r>
          </a:p>
          <a:p>
            <a:pPr>
              <a:spcAft>
                <a:spcPts val="600"/>
              </a:spcAft>
            </a:pPr>
            <a:endParaRPr lang="en-US" dirty="0"/>
          </a:p>
          <a:p>
            <a:pPr defTabSz="1021679">
              <a:spcBef>
                <a:spcPts val="634"/>
              </a:spcBef>
              <a:defRPr/>
            </a:pPr>
            <a:endParaRPr lang="en-US" dirty="0">
              <a:solidFill>
                <a:prstClr val="black"/>
              </a:solidFill>
            </a:endParaRPr>
          </a:p>
        </p:txBody>
      </p:sp>
    </p:spTree>
    <p:extLst>
      <p:ext uri="{BB962C8B-B14F-4D97-AF65-F5344CB8AC3E}">
        <p14:creationId xmlns:p14="http://schemas.microsoft.com/office/powerpoint/2010/main" val="8198013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6" y="3936491"/>
            <a:ext cx="6143413" cy="5491713"/>
          </a:xfrm>
        </p:spPr>
        <p:txBody>
          <a:bodyPr/>
          <a:lstStyle/>
          <a:p>
            <a:pPr marL="0" marR="0" lvl="0" indent="0" algn="l" defTabSz="1021679" rtl="0" eaLnBrk="1" fontAlgn="auto" latinLnBrk="0" hangingPunct="1">
              <a:lnSpc>
                <a:spcPct val="100000"/>
              </a:lnSpc>
              <a:spcBef>
                <a:spcPts val="0"/>
              </a:spcBef>
              <a:spcAft>
                <a:spcPts val="600"/>
              </a:spcAft>
              <a:buClrTx/>
              <a:buSzTx/>
              <a:buFontTx/>
              <a:buNone/>
              <a:tabLst/>
              <a:defRPr/>
            </a:pPr>
            <a:r>
              <a:rPr lang="es-US" b="1" dirty="0">
                <a:solidFill>
                  <a:prstClr val="black"/>
                </a:solidFill>
                <a:cs typeface="Arial" panose="020B0604020202020204" pitchFamily="34" charset="0"/>
              </a:rPr>
              <a:t>Esta diapositiva tiene animación</a:t>
            </a:r>
          </a:p>
          <a:p>
            <a:pPr defTabSz="1021679">
              <a:spcAft>
                <a:spcPts val="600"/>
              </a:spcAft>
              <a:defRPr/>
            </a:pPr>
            <a:r>
              <a:rPr lang="es-US" b="1" dirty="0">
                <a:solidFill>
                  <a:prstClr val="black"/>
                </a:solidFill>
                <a:cs typeface="Arial" panose="020B0604020202020204" pitchFamily="34" charset="0"/>
              </a:rPr>
              <a:t>Notas del presentador</a:t>
            </a:r>
          </a:p>
          <a:p>
            <a:pPr defTabSz="1021679">
              <a:spcAft>
                <a:spcPts val="600"/>
              </a:spcAft>
              <a:defRPr/>
            </a:pPr>
            <a:r>
              <a:rPr lang="es-US" dirty="0">
                <a:solidFill>
                  <a:prstClr val="black"/>
                </a:solidFill>
              </a:rPr>
              <a:t>Compruebe sus conocimientos: Pregunta 6</a:t>
            </a:r>
          </a:p>
          <a:p>
            <a:pPr marL="0" marR="0" lvl="1" indent="0" algn="l" defTabSz="1021679" rtl="0" eaLnBrk="1" fontAlgn="auto" latinLnBrk="0" hangingPunct="1">
              <a:spcAft>
                <a:spcPts val="600"/>
              </a:spcAft>
              <a:buClrTx/>
              <a:buSzTx/>
              <a:buFont typeface="Wingdings" panose="05000000000000000000" pitchFamily="2" charset="2"/>
              <a:buNone/>
              <a:tabLst/>
              <a:defRPr/>
            </a:pPr>
            <a:r>
              <a:rPr lang="es-US" sz="1200" dirty="0">
                <a:cs typeface="Arial" charset="0"/>
              </a:rPr>
              <a:t>Los niños y las mujeres embarazadas que son no ciudadanos calificados deben cumplir un período de espera de 5 años para que los estados puedan ofrecer cobertura de Medicaid y CHIP en un estado que haya elegido la opción CHIPRA 214.</a:t>
            </a:r>
          </a:p>
          <a:p>
            <a:pPr marL="195073" lvl="1" indent="-195073" defTabSz="1021679">
              <a:spcAft>
                <a:spcPts val="600"/>
              </a:spcAft>
              <a:buFont typeface="Wingdings" panose="05000000000000000000" pitchFamily="2" charset="2"/>
              <a:buAutoNum type="alphaLcPeriod"/>
              <a:defRPr/>
            </a:pPr>
            <a:r>
              <a:rPr lang="es-US" dirty="0">
                <a:solidFill>
                  <a:prstClr val="black"/>
                </a:solidFill>
              </a:rPr>
              <a:t>Verdadero</a:t>
            </a:r>
          </a:p>
          <a:p>
            <a:pPr marL="195073" lvl="1" indent="-195073" defTabSz="1021679">
              <a:spcAft>
                <a:spcPts val="600"/>
              </a:spcAft>
              <a:buFont typeface="Wingdings" panose="05000000000000000000" pitchFamily="2" charset="2"/>
              <a:buAutoNum type="alphaLcPeriod"/>
              <a:defRPr/>
            </a:pPr>
            <a:r>
              <a:rPr lang="es-US" dirty="0">
                <a:solidFill>
                  <a:prstClr val="black"/>
                </a:solidFill>
              </a:rPr>
              <a:t>Falso</a:t>
            </a:r>
          </a:p>
          <a:p>
            <a:pPr defTabSz="1021679">
              <a:spcAft>
                <a:spcPts val="600"/>
              </a:spcAft>
              <a:defRPr/>
            </a:pPr>
            <a:r>
              <a:rPr lang="es-US" b="1" dirty="0">
                <a:solidFill>
                  <a:prstClr val="black"/>
                </a:solidFill>
              </a:rPr>
              <a:t>RESPUESTA: b. Falso</a:t>
            </a:r>
          </a:p>
          <a:p>
            <a:pPr>
              <a:spcAft>
                <a:spcPts val="600"/>
              </a:spcAft>
            </a:pPr>
            <a:r>
              <a:rPr lang="es-US" dirty="0"/>
              <a:t>La ley [Ley del Seguro Social 1903(v)(4)(A) y 2107(e)(1)(O), a veces llamada la “opción CHIPRA 214” de la Ley de Reautorización del Programa de Seguro Médico para Niños de 2009], permite que los estados proporcionen cobertura completa de Medicaid o CHIP a los siguientes grupos de no ciudadanos si tienen una situación migratoria que se considere “legalmente presente” (incluidos los no ciudadanos calificados que se encuentran dentro del período de espera de 5 años, pero que por lo demás son elegibles para un programa estatal de Medicaid y/o CHIP):</a:t>
            </a:r>
          </a:p>
          <a:p>
            <a:pPr marL="117475" indent="-117475">
              <a:spcAft>
                <a:spcPts val="600"/>
              </a:spcAft>
              <a:buFont typeface="Wingdings" panose="05000000000000000000" pitchFamily="2" charset="2"/>
              <a:buChar char="§"/>
            </a:pPr>
            <a:r>
              <a:rPr lang="es-US" dirty="0"/>
              <a:t>Niños menores de 21 años (o menores de 19 o 20 años a opción del estado para Medicaid, y menores de 19 años para CHIP)</a:t>
            </a:r>
          </a:p>
          <a:p>
            <a:pPr marL="117475" indent="-117475">
              <a:spcAft>
                <a:spcPts val="600"/>
              </a:spcAft>
              <a:buFont typeface="Wingdings" panose="05000000000000000000" pitchFamily="2" charset="2"/>
              <a:buChar char="§"/>
            </a:pPr>
            <a:r>
              <a:rPr lang="es-US" dirty="0"/>
              <a:t>Todas las mujeres embarazadas</a:t>
            </a:r>
          </a:p>
          <a:p>
            <a:pPr>
              <a:spcAft>
                <a:spcPts val="600"/>
              </a:spcAft>
            </a:pPr>
            <a:r>
              <a:rPr lang="es-US" dirty="0"/>
              <a:t>Los estados de inmigración "presentes de forma legal" incluyen tanto a no ciudadanos calificados que de otro modo estarían sujetos al período de espera de 5 años como a otros no ciudadanos que están legalmente presentes en los Estados Unidos. Los estados pueden optar por proporcionar esta cobertura solo a niños, solo a mujeres embarazadas o ambos. También pueden optar por ofrecer la cobertura únicamente a través de Medicaid o tanto a través de Medicaid como de CHIP. </a:t>
            </a:r>
          </a:p>
        </p:txBody>
      </p:sp>
    </p:spTree>
    <p:extLst>
      <p:ext uri="{BB962C8B-B14F-4D97-AF65-F5344CB8AC3E}">
        <p14:creationId xmlns:p14="http://schemas.microsoft.com/office/powerpoint/2010/main" val="427611117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82588"/>
            <a:ext cx="5762625" cy="3241675"/>
          </a:xfrm>
        </p:spPr>
      </p:sp>
      <p:sp>
        <p:nvSpPr>
          <p:cNvPr id="3" name="Notes Placeholder 2"/>
          <p:cNvSpPr>
            <a:spLocks noGrp="1"/>
          </p:cNvSpPr>
          <p:nvPr>
            <p:ph type="body" idx="1"/>
          </p:nvPr>
        </p:nvSpPr>
        <p:spPr>
          <a:xfrm>
            <a:off x="630238" y="3724466"/>
            <a:ext cx="5762625" cy="5757241"/>
          </a:xfrm>
        </p:spPr>
        <p:txBody>
          <a:bodyPr/>
          <a:lstStyle/>
          <a:p>
            <a:pPr marL="0" marR="0" lvl="0" indent="0" algn="l" defTabSz="966612" rtl="0" eaLnBrk="1" fontAlgn="auto" latinLnBrk="0" hangingPunct="1">
              <a:lnSpc>
                <a:spcPct val="100000"/>
              </a:lnSpc>
              <a:spcBef>
                <a:spcPts val="0"/>
              </a:spcBef>
              <a:spcAft>
                <a:spcPts val="600"/>
              </a:spcAft>
              <a:buClrTx/>
              <a:buSzTx/>
              <a:buFontTx/>
              <a:buNone/>
              <a:tabLst/>
              <a:defRPr/>
            </a:pPr>
            <a:r>
              <a:rPr lang="es-US" b="1" dirty="0">
                <a:solidFill>
                  <a:prstClr val="black"/>
                </a:solidFill>
                <a:cs typeface="Arial" panose="020B0604020202020204" pitchFamily="34" charset="0"/>
              </a:rPr>
              <a:t>Esta diapositiva tiene animación</a:t>
            </a:r>
          </a:p>
          <a:p>
            <a:pPr defTabSz="966612">
              <a:spcAft>
                <a:spcPts val="600"/>
              </a:spcAft>
              <a:defRPr/>
            </a:pPr>
            <a:r>
              <a:rPr lang="es-US" b="1" dirty="0">
                <a:solidFill>
                  <a:prstClr val="black"/>
                </a:solidFill>
                <a:cs typeface="Arial" panose="020B0604020202020204" pitchFamily="34" charset="0"/>
              </a:rPr>
              <a:t>Notas del presentador</a:t>
            </a:r>
          </a:p>
          <a:p>
            <a:pPr defTabSz="966612">
              <a:spcAft>
                <a:spcPts val="600"/>
              </a:spcAft>
              <a:defRPr/>
            </a:pPr>
            <a:r>
              <a:rPr lang="es-US" dirty="0">
                <a:solidFill>
                  <a:prstClr val="black"/>
                </a:solidFill>
              </a:rPr>
              <a:t>Estos son algunos puntos clave que debe recordar:</a:t>
            </a:r>
          </a:p>
          <a:p>
            <a:pPr marL="119149" indent="-119149" defTabSz="966612">
              <a:spcAft>
                <a:spcPts val="600"/>
              </a:spcAft>
              <a:buFont typeface="Wingdings" panose="05000000000000000000" pitchFamily="2" charset="2"/>
              <a:buChar char="§"/>
              <a:defRPr/>
            </a:pPr>
            <a:r>
              <a:rPr lang="es-US" dirty="0">
                <a:solidFill>
                  <a:prstClr val="black"/>
                </a:solidFill>
              </a:rPr>
              <a:t>Medicaid y CHIP son programas de asociación federal y estatal que ayudan a pagar los costos médicos de ciertas personas y familias con ingresos y recursos limitados. Medicaid y CHIP pagan a los proveedores médicos directamente por la atención, por lo que no es un programa de apoyo monetario.</a:t>
            </a:r>
          </a:p>
          <a:p>
            <a:pPr marL="119149" indent="-119149" defTabSz="1021679">
              <a:spcAft>
                <a:spcPts val="600"/>
              </a:spcAft>
              <a:buFont typeface="Wingdings" panose="05000000000000000000" pitchFamily="2" charset="2"/>
              <a:buChar char="§"/>
              <a:defRPr/>
            </a:pPr>
            <a:r>
              <a:rPr lang="es-US" dirty="0">
                <a:solidFill>
                  <a:prstClr val="black"/>
                </a:solidFill>
              </a:rPr>
              <a:t>Medicaid y CHIP tienen pautas nacionales establecidas federalmente. Los estados obtienen fondos de contrapartida federales para los servicios cubiertos.</a:t>
            </a:r>
          </a:p>
          <a:p>
            <a:pPr marL="109538" indent="-109538" defTabSz="1021679">
              <a:spcAft>
                <a:spcPts val="600"/>
              </a:spcAft>
              <a:buFont typeface="Wingdings" panose="05000000000000000000" pitchFamily="2" charset="2"/>
              <a:buChar char="§"/>
              <a:defRPr/>
            </a:pPr>
            <a:r>
              <a:rPr lang="es-US" dirty="0">
                <a:solidFill>
                  <a:prstClr val="black"/>
                </a:solidFill>
              </a:rPr>
              <a:t>Los estados pueden optar por utilizar la solicitud única y agilizada elaborada por los Centros de Servicios de Medicare y Medicaid (CMS), o preparar una solicitud alternativa única y agilizada y enviarla para la aprobación de los CMS. Las personas deben poder enviar una sola solicitud para todos los programas de asequibilidad de seguros de salud y poder presentar la solicitud en línea, por teléfono, por correo o en persona. </a:t>
            </a:r>
          </a:p>
          <a:p>
            <a:pPr marL="109538" indent="-109538" defTabSz="1021679">
              <a:spcAft>
                <a:spcPts val="600"/>
              </a:spcAft>
              <a:buFont typeface="Wingdings" panose="05000000000000000000" pitchFamily="2" charset="2"/>
              <a:buChar char="§"/>
              <a:defRPr/>
            </a:pPr>
            <a:r>
              <a:rPr lang="es-US" dirty="0">
                <a:solidFill>
                  <a:prstClr val="black"/>
                </a:solidFill>
              </a:rPr>
              <a:t>Medicare es un programa nacional que es el mismo en todos los estados (incluida la elegibilidad y la inscripción); Medicaid consiste en programas estatales que varían entre estados. Puede haber personas elegibles y que califican para ambos programas. Esto se conoce en ocasiones como “doble elegibilidad”.</a:t>
            </a:r>
          </a:p>
          <a:p>
            <a:pPr marL="109538" indent="-109538" defTabSz="1021679">
              <a:spcAft>
                <a:spcPts val="600"/>
              </a:spcAft>
              <a:buFont typeface="Wingdings" panose="05000000000000000000" pitchFamily="2" charset="2"/>
              <a:buChar char="§"/>
              <a:defRPr/>
            </a:pPr>
            <a:r>
              <a:rPr lang="es-US" dirty="0">
                <a:solidFill>
                  <a:prstClr val="black"/>
                </a:solidFill>
              </a:rPr>
              <a:t>En algunos casos, existen opciones de elegibilidad para no ciudadanos en Medicaid y CHIP y opciones de tratamiento de emergencia para no ciudadanos en Medicaid.</a:t>
            </a:r>
          </a:p>
          <a:p>
            <a:pPr marL="119149" indent="-119149" defTabSz="966612">
              <a:spcBef>
                <a:spcPts val="600"/>
              </a:spcBef>
              <a:spcAft>
                <a:spcPts val="600"/>
              </a:spcAft>
              <a:buFont typeface="Wingdings" panose="05000000000000000000" pitchFamily="2" charset="2"/>
              <a:buChar char="§"/>
              <a:defRPr/>
            </a:pPr>
            <a:endParaRPr lang="en-US" dirty="0">
              <a:solidFill>
                <a:prstClr val="black"/>
              </a:solidFill>
            </a:endParaRPr>
          </a:p>
          <a:p>
            <a:pPr>
              <a:spcBef>
                <a:spcPts val="600"/>
              </a:spcBef>
              <a:spcAft>
                <a:spcPts val="600"/>
              </a:spcAft>
            </a:pPr>
            <a:endParaRPr lang="en-US" dirty="0"/>
          </a:p>
        </p:txBody>
      </p:sp>
    </p:spTree>
    <p:extLst>
      <p:ext uri="{BB962C8B-B14F-4D97-AF65-F5344CB8AC3E}">
        <p14:creationId xmlns:p14="http://schemas.microsoft.com/office/powerpoint/2010/main" val="138088586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6" y="3936492"/>
            <a:ext cx="6143413" cy="3780473"/>
          </a:xfrm>
        </p:spPr>
        <p:txBody>
          <a:bodyPr/>
          <a:lstStyle/>
          <a:p>
            <a:pPr fontAlgn="base">
              <a:spcAft>
                <a:spcPts val="600"/>
              </a:spcAft>
            </a:pPr>
            <a:r>
              <a:rPr lang="es-US" b="1">
                <a:solidFill>
                  <a:srgbClr val="000000"/>
                </a:solidFill>
                <a:cs typeface="Arial" panose="020B0604020202020204" pitchFamily="34" charset="0"/>
              </a:rPr>
              <a:t>Notas del presentador</a:t>
            </a:r>
            <a:r>
              <a:rPr lang="es-US">
                <a:solidFill>
                  <a:srgbClr val="444444"/>
                </a:solidFill>
                <a:cs typeface="Arial" panose="020B0604020202020204" pitchFamily="34" charset="0"/>
              </a:rPr>
              <a:t>​</a:t>
            </a:r>
          </a:p>
          <a:p>
            <a:pPr fontAlgn="base">
              <a:spcAft>
                <a:spcPts val="600"/>
              </a:spcAft>
            </a:pPr>
            <a:r>
              <a:rPr lang="es-US"/>
              <a:t>Las siguientes diapositivas proporcionan información sobre recursos y productos adicionales. Tal vez quiera destacar los que sean más relevantes para su audiencia.​</a:t>
            </a:r>
          </a:p>
          <a:p>
            <a:pPr fontAlgn="base">
              <a:spcAft>
                <a:spcPts val="600"/>
              </a:spcAft>
            </a:pPr>
            <a:r>
              <a:rPr lang="es-US" i="1">
                <a:cs typeface="Arial" panose="020B0604020202020204" pitchFamily="34" charset="0"/>
              </a:rPr>
              <a:t>Continúa en la siguiente diapositiva.</a:t>
            </a:r>
          </a:p>
        </p:txBody>
      </p:sp>
    </p:spTree>
    <p:extLst>
      <p:ext uri="{BB962C8B-B14F-4D97-AF65-F5344CB8AC3E}">
        <p14:creationId xmlns:p14="http://schemas.microsoft.com/office/powerpoint/2010/main" val="5899564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631825" y="3910821"/>
            <a:ext cx="6051550" cy="3780473"/>
          </a:xfrm>
        </p:spPr>
        <p:txBody>
          <a:bodyPr/>
          <a:lstStyle/>
          <a:p>
            <a:r>
              <a:rPr lang="es-US" b="1" dirty="0">
                <a:solidFill>
                  <a:srgbClr val="000000"/>
                </a:solidFill>
                <a:cs typeface="Arial" panose="020B0604020202020204" pitchFamily="34" charset="0"/>
              </a:rPr>
              <a:t>Notas del presentador</a:t>
            </a:r>
            <a:r>
              <a:rPr lang="es-US" dirty="0">
                <a:solidFill>
                  <a:srgbClr val="444444"/>
                </a:solidFill>
                <a:cs typeface="Arial" panose="020B0604020202020204" pitchFamily="34" charset="0"/>
              </a:rPr>
              <a:t>​</a:t>
            </a:r>
          </a:p>
          <a:p>
            <a:endParaRPr lang="en-US" dirty="0"/>
          </a:p>
        </p:txBody>
      </p:sp>
    </p:spTree>
    <p:extLst>
      <p:ext uri="{BB962C8B-B14F-4D97-AF65-F5344CB8AC3E}">
        <p14:creationId xmlns:p14="http://schemas.microsoft.com/office/powerpoint/2010/main" val="273120597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631825" y="3910821"/>
            <a:ext cx="6051550" cy="3780473"/>
          </a:xfrm>
        </p:spPr>
        <p:txBody>
          <a:bodyPr/>
          <a:lstStyle/>
          <a:p>
            <a:r>
              <a:rPr lang="es-US" b="1">
                <a:solidFill>
                  <a:srgbClr val="000000"/>
                </a:solidFill>
                <a:cs typeface="Arial" panose="020B0604020202020204" pitchFamily="34" charset="0"/>
              </a:rPr>
              <a:t>Notas del presentador</a:t>
            </a:r>
            <a:r>
              <a:rPr lang="es-US">
                <a:solidFill>
                  <a:srgbClr val="444444"/>
                </a:solidFill>
                <a:cs typeface="Arial" panose="020B0604020202020204" pitchFamily="34" charset="0"/>
              </a:rPr>
              <a:t>​</a:t>
            </a:r>
          </a:p>
          <a:p>
            <a:endParaRPr lang="en-US"/>
          </a:p>
        </p:txBody>
      </p:sp>
    </p:spTree>
    <p:extLst>
      <p:ext uri="{BB962C8B-B14F-4D97-AF65-F5344CB8AC3E}">
        <p14:creationId xmlns:p14="http://schemas.microsoft.com/office/powerpoint/2010/main" val="7680527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631825" y="3910821"/>
            <a:ext cx="6051550" cy="3780473"/>
          </a:xfrm>
        </p:spPr>
        <p:txBody>
          <a:bodyPr/>
          <a:lstStyle/>
          <a:p>
            <a:r>
              <a:rPr lang="es-US" b="1">
                <a:solidFill>
                  <a:srgbClr val="000000"/>
                </a:solidFill>
                <a:cs typeface="Arial" panose="020B0604020202020204" pitchFamily="34" charset="0"/>
              </a:rPr>
              <a:t>Notas del presentador</a:t>
            </a:r>
            <a:r>
              <a:rPr lang="es-US">
                <a:solidFill>
                  <a:srgbClr val="444444"/>
                </a:solidFill>
                <a:cs typeface="Arial" panose="020B0604020202020204" pitchFamily="34" charset="0"/>
              </a:rPr>
              <a:t>​</a:t>
            </a:r>
          </a:p>
          <a:p>
            <a:endParaRPr lang="en-US"/>
          </a:p>
        </p:txBody>
      </p:sp>
    </p:spTree>
    <p:extLst>
      <p:ext uri="{BB962C8B-B14F-4D97-AF65-F5344CB8AC3E}">
        <p14:creationId xmlns:p14="http://schemas.microsoft.com/office/powerpoint/2010/main" val="181257564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631824" y="3936492"/>
            <a:ext cx="6051550" cy="3780473"/>
          </a:xfrm>
        </p:spPr>
        <p:txBody>
          <a:bodyPr/>
          <a:lstStyle/>
          <a:p>
            <a:pPr defTabSz="1021679">
              <a:spcBef>
                <a:spcPts val="634"/>
              </a:spcBef>
              <a:defRPr/>
            </a:pPr>
            <a:r>
              <a:rPr lang="es-US" b="1">
                <a:solidFill>
                  <a:prstClr val="black"/>
                </a:solidFill>
                <a:cs typeface="Arial" panose="020B0604020202020204" pitchFamily="34" charset="0"/>
              </a:rPr>
              <a:t>Notas del presentador</a:t>
            </a:r>
          </a:p>
          <a:p>
            <a:pPr defTabSz="1021679">
              <a:spcBef>
                <a:spcPts val="634"/>
              </a:spcBef>
              <a:defRPr/>
            </a:pPr>
            <a:r>
              <a:rPr lang="es-US">
                <a:solidFill>
                  <a:prstClr val="black"/>
                </a:solidFill>
              </a:rPr>
              <a:t>Esta diapositiva puede funcionar como plantilla para informar detalles a la agencia Medicaid por estado, dependiendo de la audiencia. Se puede ocultar cuando no se aplica. </a:t>
            </a:r>
          </a:p>
          <a:p>
            <a:endParaRPr lang="en-US"/>
          </a:p>
        </p:txBody>
      </p:sp>
    </p:spTree>
    <p:extLst>
      <p:ext uri="{BB962C8B-B14F-4D97-AF65-F5344CB8AC3E}">
        <p14:creationId xmlns:p14="http://schemas.microsoft.com/office/powerpoint/2010/main" val="127255351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5" y="3936492"/>
            <a:ext cx="6098159" cy="3780473"/>
          </a:xfrm>
        </p:spPr>
        <p:txBody>
          <a:bodyPr/>
          <a:lstStyle/>
          <a:p>
            <a:pPr defTabSz="1021679">
              <a:spcBef>
                <a:spcPts val="669"/>
              </a:spcBef>
              <a:defRPr/>
            </a:pPr>
            <a:r>
              <a:rPr lang="es-US" b="1" dirty="0">
                <a:solidFill>
                  <a:prstClr val="black"/>
                </a:solidFill>
                <a:cs typeface="Arial" panose="020B0604020202020204" pitchFamily="34" charset="0"/>
              </a:rPr>
              <a:t>Notas del presentador</a:t>
            </a:r>
          </a:p>
          <a:p>
            <a:pPr defTabSz="1021679">
              <a:spcBef>
                <a:spcPts val="669"/>
              </a:spcBef>
              <a:defRPr/>
            </a:pPr>
            <a:r>
              <a:rPr lang="es-US" dirty="0">
                <a:solidFill>
                  <a:prstClr val="black"/>
                </a:solidFill>
              </a:rPr>
              <a:t>Esta diapositiva puede actuar como plantilla para informar los datos de la agencia de Medicaid por estado, dependiendo de la audiencia. También se puede ocultar cuando no corresponda. </a:t>
            </a:r>
          </a:p>
          <a:p>
            <a:endParaRPr lang="en-US" dirty="0"/>
          </a:p>
        </p:txBody>
      </p:sp>
    </p:spTree>
    <p:extLst>
      <p:ext uri="{BB962C8B-B14F-4D97-AF65-F5344CB8AC3E}">
        <p14:creationId xmlns:p14="http://schemas.microsoft.com/office/powerpoint/2010/main" val="2413916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6" y="3936493"/>
            <a:ext cx="6112256" cy="5401564"/>
          </a:xfrm>
        </p:spPr>
        <p:txBody>
          <a:bodyPr/>
          <a:lstStyle/>
          <a:p>
            <a:pPr marL="0" marR="0" lvl="0" indent="0" algn="l" defTabSz="1021679" rtl="0" eaLnBrk="1" fontAlgn="auto" latinLnBrk="0" hangingPunct="1">
              <a:lnSpc>
                <a:spcPct val="100000"/>
              </a:lnSpc>
              <a:spcBef>
                <a:spcPts val="0"/>
              </a:spcBef>
              <a:spcAft>
                <a:spcPts val="600"/>
              </a:spcAft>
              <a:buClrTx/>
              <a:buSzTx/>
              <a:buFontTx/>
              <a:buNone/>
              <a:tabLst/>
              <a:defRPr/>
            </a:pPr>
            <a:r>
              <a:rPr lang="es-US" b="1">
                <a:solidFill>
                  <a:prstClr val="black"/>
                </a:solidFill>
                <a:cs typeface="Arial" panose="020B0604020202020204" pitchFamily="34" charset="0"/>
              </a:rPr>
              <a:t>Esta diapositiva tiene animación</a:t>
            </a:r>
          </a:p>
          <a:p>
            <a:pPr defTabSz="1021679">
              <a:spcAft>
                <a:spcPts val="600"/>
              </a:spcAft>
              <a:defRPr/>
            </a:pPr>
            <a:r>
              <a:rPr lang="es-US" b="1">
                <a:solidFill>
                  <a:prstClr val="black"/>
                </a:solidFill>
                <a:cs typeface="Arial" panose="020B0604020202020204" pitchFamily="34" charset="0"/>
              </a:rPr>
              <a:t>Notas del presentador</a:t>
            </a:r>
          </a:p>
          <a:p>
            <a:pPr marL="120650" indent="-120650" defTabSz="1021679">
              <a:spcAft>
                <a:spcPts val="600"/>
              </a:spcAft>
              <a:buFont typeface="Wingdings" panose="05000000000000000000" pitchFamily="2" charset="2"/>
              <a:buChar char="§"/>
              <a:defRPr/>
            </a:pPr>
            <a:r>
              <a:rPr lang="es-US">
                <a:solidFill>
                  <a:prstClr val="black"/>
                </a:solidFill>
              </a:rPr>
              <a:t>Medicaid tiene pautas nacionales establecidas federalmente.</a:t>
            </a:r>
          </a:p>
          <a:p>
            <a:pPr marL="120650" indent="-120650" defTabSz="1021679">
              <a:spcAft>
                <a:spcPts val="600"/>
              </a:spcAft>
              <a:buFont typeface="Wingdings" panose="05000000000000000000" pitchFamily="2" charset="2"/>
              <a:buChar char="§"/>
              <a:defRPr/>
            </a:pPr>
            <a:r>
              <a:rPr lang="es-US">
                <a:solidFill>
                  <a:prstClr val="black"/>
                </a:solidFill>
              </a:rPr>
              <a:t>Los estados obtienen fondos de contrapartida federales para los servicios cubiertos.</a:t>
            </a:r>
          </a:p>
          <a:p>
            <a:pPr marL="120650" indent="-120650" defTabSz="1021679">
              <a:spcAft>
                <a:spcPts val="600"/>
              </a:spcAft>
              <a:buFont typeface="Wingdings" panose="05000000000000000000" pitchFamily="2" charset="2"/>
              <a:buChar char="§"/>
              <a:defRPr/>
            </a:pPr>
            <a:r>
              <a:rPr lang="es-US">
                <a:solidFill>
                  <a:prstClr val="black"/>
                </a:solidFill>
              </a:rPr>
              <a:t>La tasa de contrapartida federal, conocida como porcentaje de asistencia médica federal (FMAP, por sus siglas en inglés), calcula la participación federal de los costos estatales por servicios. </a:t>
            </a:r>
          </a:p>
          <a:p>
            <a:pPr marL="120650" indent="-120650" defTabSz="1021679">
              <a:spcAft>
                <a:spcPts val="600"/>
              </a:spcAft>
              <a:buFont typeface="Wingdings" panose="05000000000000000000" pitchFamily="2" charset="2"/>
              <a:buChar char="§"/>
              <a:defRPr/>
            </a:pPr>
            <a:r>
              <a:rPr lang="es-US">
                <a:solidFill>
                  <a:prstClr val="black"/>
                </a:solidFill>
              </a:rPr>
              <a:t>El FMAP varía de un estado a otro con base en los ingresos per cápita y otorga un reembolso más alto a los estados con ingresos per cápita más bajos en comparación con el promedio nacional. </a:t>
            </a:r>
          </a:p>
          <a:p>
            <a:pPr marL="120650" indent="-120650" defTabSz="1021679">
              <a:spcAft>
                <a:spcPts val="600"/>
              </a:spcAft>
              <a:buFont typeface="Wingdings" panose="05000000000000000000" pitchFamily="2" charset="2"/>
              <a:buChar char="§"/>
              <a:defRPr/>
            </a:pPr>
            <a:r>
              <a:rPr lang="es-US">
                <a:solidFill>
                  <a:prstClr val="black"/>
                </a:solidFill>
              </a:rPr>
              <a:t>El Departamento de Salud y Servicios Humanos de los EE. UU. (HHS, por siglas en inglés) actualiza los FMAP cada año fiscal (FY, por sus siglas en inglés) y los publica en el Registro Federal:</a:t>
            </a:r>
          </a:p>
          <a:p>
            <a:pPr marL="120650" lvl="1" indent="-120650" defTabSz="1021679">
              <a:spcAft>
                <a:spcPts val="600"/>
              </a:spcAft>
              <a:buFont typeface="Wingdings" panose="05000000000000000000" pitchFamily="2" charset="2"/>
              <a:buChar char="§"/>
              <a:defRPr/>
            </a:pPr>
            <a:r>
              <a:rPr lang="es-US">
                <a:solidFill>
                  <a:prstClr val="black"/>
                </a:solidFill>
              </a:rPr>
              <a:t>Para información sobre los importes del año fiscal 2024, consulte </a:t>
            </a:r>
            <a:r>
              <a:rPr lang="es-US">
                <a:solidFill>
                  <a:prstClr val="black"/>
                </a:solidFill>
                <a:hlinkClick r:id="rId3"/>
              </a:rPr>
              <a:t>federalregister.gov/documents/2022/12/05/2022-26390/federal-financial-participation-in-state-assistance-expenditures-federal-matching-shares-for</a:t>
            </a:r>
            <a:r>
              <a:rPr lang="es-US">
                <a:solidFill>
                  <a:prstClr val="black"/>
                </a:solidFill>
              </a:rPr>
              <a:t>.</a:t>
            </a:r>
            <a:r>
              <a:rPr lang="es-US"/>
              <a:t> </a:t>
            </a:r>
          </a:p>
          <a:p>
            <a:pPr marL="120650" lvl="1" indent="-120650" defTabSz="1021679">
              <a:spcAft>
                <a:spcPts val="600"/>
              </a:spcAft>
              <a:buFont typeface="Wingdings" panose="05000000000000000000" pitchFamily="2" charset="2"/>
              <a:buChar char="§"/>
              <a:defRPr/>
            </a:pPr>
            <a:r>
              <a:rPr lang="es-US"/>
              <a:t>Para información sobre los importes del año fiscal 2025, consulte </a:t>
            </a:r>
            <a:r>
              <a:rPr lang="es-US">
                <a:hlinkClick r:id="rId4"/>
              </a:rPr>
              <a:t>federalregister.gov/documents/2023/11/21/2023-25636/federal-financial-participation-in-state-assistance-expenditures-federal-matching-shares-for</a:t>
            </a:r>
            <a:r>
              <a:rPr lang="es-US"/>
              <a:t>.</a:t>
            </a:r>
          </a:p>
          <a:p>
            <a:pPr marL="120650" lvl="1" indent="-120650" defTabSz="1021679">
              <a:spcAft>
                <a:spcPts val="600"/>
              </a:spcAft>
              <a:buFont typeface="Wingdings" panose="05000000000000000000" pitchFamily="2" charset="2"/>
              <a:buChar char="§"/>
              <a:defRPr/>
            </a:pPr>
            <a:endParaRPr lang="en-US" dirty="0">
              <a:solidFill>
                <a:prstClr val="black"/>
              </a:solidFill>
            </a:endParaRPr>
          </a:p>
          <a:p>
            <a:pPr lvl="1" indent="-239713" defTabSz="1021679">
              <a:spcBef>
                <a:spcPts val="600"/>
              </a:spcBef>
              <a:spcAft>
                <a:spcPts val="600"/>
              </a:spcAft>
              <a:buFont typeface="Arial" panose="020B0604020202020204" pitchFamily="34" charset="0"/>
              <a:buChar char="•"/>
              <a:defRPr/>
            </a:pPr>
            <a:endParaRPr lang="en-US" dirty="0"/>
          </a:p>
          <a:p>
            <a:pPr lvl="1" indent="-239713" defTabSz="1021679">
              <a:spcBef>
                <a:spcPts val="600"/>
              </a:spcBef>
              <a:spcAft>
                <a:spcPts val="600"/>
              </a:spcAft>
              <a:buFont typeface="Arial" panose="020B0604020202020204" pitchFamily="34" charset="0"/>
              <a:buChar char="•"/>
              <a:defRPr/>
            </a:pPr>
            <a:endParaRPr lang="en-US" dirty="0"/>
          </a:p>
        </p:txBody>
      </p:sp>
    </p:spTree>
    <p:extLst>
      <p:ext uri="{BB962C8B-B14F-4D97-AF65-F5344CB8AC3E}">
        <p14:creationId xmlns:p14="http://schemas.microsoft.com/office/powerpoint/2010/main" val="319531491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5" y="3936492"/>
            <a:ext cx="6098159" cy="3780473"/>
          </a:xfrm>
        </p:spPr>
        <p:txBody>
          <a:bodyPr/>
          <a:lstStyle/>
          <a:p>
            <a:pPr defTabSz="1021679">
              <a:spcBef>
                <a:spcPts val="669"/>
              </a:spcBef>
              <a:defRPr/>
            </a:pPr>
            <a:r>
              <a:rPr lang="es-US" b="1" dirty="0">
                <a:solidFill>
                  <a:prstClr val="black"/>
                </a:solidFill>
                <a:cs typeface="Arial" panose="020B0604020202020204" pitchFamily="34" charset="0"/>
              </a:rPr>
              <a:t>Notas del presentador</a:t>
            </a:r>
          </a:p>
          <a:p>
            <a:pPr defTabSz="1021679">
              <a:spcBef>
                <a:spcPts val="669"/>
              </a:spcBef>
              <a:defRPr/>
            </a:pPr>
            <a:r>
              <a:rPr lang="es-US" dirty="0">
                <a:solidFill>
                  <a:prstClr val="black"/>
                </a:solidFill>
              </a:rPr>
              <a:t>Esta diapositiva puede actuar como plantilla para informar los datos de la agencia de Medicaid por estado, dependiendo de la audiencia. También se puede ocultar cuando no corresponda. </a:t>
            </a:r>
          </a:p>
          <a:p>
            <a:endParaRPr lang="en-US" sz="1400" dirty="0"/>
          </a:p>
        </p:txBody>
      </p:sp>
    </p:spTree>
    <p:extLst>
      <p:ext uri="{BB962C8B-B14F-4D97-AF65-F5344CB8AC3E}">
        <p14:creationId xmlns:p14="http://schemas.microsoft.com/office/powerpoint/2010/main" val="15995898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5" y="3936492"/>
            <a:ext cx="6098159" cy="3780473"/>
          </a:xfrm>
        </p:spPr>
        <p:txBody>
          <a:bodyPr/>
          <a:lstStyle/>
          <a:p>
            <a:pPr defTabSz="1021679">
              <a:spcBef>
                <a:spcPts val="669"/>
              </a:spcBef>
              <a:defRPr/>
            </a:pPr>
            <a:r>
              <a:rPr lang="es-US" b="1" dirty="0">
                <a:solidFill>
                  <a:prstClr val="black"/>
                </a:solidFill>
                <a:cs typeface="Arial" panose="020B0604020202020204" pitchFamily="34" charset="0"/>
              </a:rPr>
              <a:t>Notas del presentador</a:t>
            </a:r>
          </a:p>
          <a:p>
            <a:pPr defTabSz="1021679">
              <a:spcBef>
                <a:spcPts val="669"/>
              </a:spcBef>
              <a:defRPr/>
            </a:pPr>
            <a:r>
              <a:rPr lang="es-US" dirty="0">
                <a:solidFill>
                  <a:prstClr val="black"/>
                </a:solidFill>
              </a:rPr>
              <a:t>Esta diapositiva puede actuar como plantilla para informar los datos de la agencia de Medicaid por estado, dependiendo de la audiencia. También se puede ocultar cuando no corresponda. </a:t>
            </a:r>
          </a:p>
          <a:p>
            <a:endParaRPr lang="en-US" dirty="0"/>
          </a:p>
        </p:txBody>
      </p:sp>
    </p:spTree>
    <p:extLst>
      <p:ext uri="{BB962C8B-B14F-4D97-AF65-F5344CB8AC3E}">
        <p14:creationId xmlns:p14="http://schemas.microsoft.com/office/powerpoint/2010/main" val="368835362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p:txBody>
          <a:bodyPr/>
          <a:lstStyle/>
          <a:p>
            <a:r>
              <a:rPr lang="es-US" b="1">
                <a:solidFill>
                  <a:prstClr val="black"/>
                </a:solidFill>
                <a:cs typeface="Arial" panose="020B0604020202020204" pitchFamily="34" charset="0"/>
              </a:rPr>
              <a:t>Notas del presentador</a:t>
            </a:r>
          </a:p>
          <a:p>
            <a:endParaRPr lang="en-US"/>
          </a:p>
        </p:txBody>
      </p:sp>
    </p:spTree>
    <p:extLst>
      <p:ext uri="{BB962C8B-B14F-4D97-AF65-F5344CB8AC3E}">
        <p14:creationId xmlns:p14="http://schemas.microsoft.com/office/powerpoint/2010/main" val="160691652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p:txBody>
          <a:bodyPr/>
          <a:lstStyle/>
          <a:p>
            <a:r>
              <a:rPr lang="es-US" b="1">
                <a:solidFill>
                  <a:prstClr val="black"/>
                </a:solidFill>
                <a:cs typeface="Arial" panose="020B0604020202020204" pitchFamily="34" charset="0"/>
              </a:rPr>
              <a:t>Notas del presentador</a:t>
            </a:r>
          </a:p>
          <a:p>
            <a:endParaRPr lang="en-US"/>
          </a:p>
        </p:txBody>
      </p:sp>
    </p:spTree>
    <p:extLst>
      <p:ext uri="{BB962C8B-B14F-4D97-AF65-F5344CB8AC3E}">
        <p14:creationId xmlns:p14="http://schemas.microsoft.com/office/powerpoint/2010/main" val="96489359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p:txBody>
          <a:bodyPr/>
          <a:lstStyle/>
          <a:p>
            <a:r>
              <a:rPr lang="es-US" b="1">
                <a:solidFill>
                  <a:prstClr val="black"/>
                </a:solidFill>
                <a:cs typeface="Arial" panose="020B0604020202020204" pitchFamily="34" charset="0"/>
              </a:rPr>
              <a:t>Notas del presentador</a:t>
            </a:r>
          </a:p>
          <a:p>
            <a:endParaRPr lang="en-US"/>
          </a:p>
        </p:txBody>
      </p:sp>
    </p:spTree>
    <p:extLst>
      <p:ext uri="{BB962C8B-B14F-4D97-AF65-F5344CB8AC3E}">
        <p14:creationId xmlns:p14="http://schemas.microsoft.com/office/powerpoint/2010/main" val="48634226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3413" y="358775"/>
            <a:ext cx="6048375" cy="3402013"/>
          </a:xfrm>
        </p:spPr>
      </p:sp>
      <p:sp>
        <p:nvSpPr>
          <p:cNvPr id="3" name="Notes Placeholder 2"/>
          <p:cNvSpPr>
            <a:spLocks noGrp="1"/>
          </p:cNvSpPr>
          <p:nvPr>
            <p:ph type="body" idx="1"/>
          </p:nvPr>
        </p:nvSpPr>
        <p:spPr>
          <a:xfrm>
            <a:off x="585216" y="3936492"/>
            <a:ext cx="5852160" cy="3780473"/>
          </a:xfrm>
        </p:spPr>
        <p:txBody>
          <a:bodyPr/>
          <a:lstStyle/>
          <a:p>
            <a:pPr defTabSz="1021679">
              <a:spcBef>
                <a:spcPts val="669"/>
              </a:spcBef>
              <a:defRPr/>
            </a:pPr>
            <a:r>
              <a:rPr lang="es-US" b="1" dirty="0">
                <a:solidFill>
                  <a:prstClr val="black"/>
                </a:solidFill>
                <a:cs typeface="Arial" panose="020B0604020202020204" pitchFamily="34" charset="0"/>
              </a:rPr>
              <a:t>Notas del presentador</a:t>
            </a:r>
          </a:p>
          <a:p>
            <a:pPr defTabSz="1021679">
              <a:spcBef>
                <a:spcPts val="669"/>
              </a:spcBef>
              <a:defRPr/>
            </a:pPr>
            <a:r>
              <a:rPr lang="es-US" dirty="0"/>
              <a:t>Manténgase conectado. Visite </a:t>
            </a:r>
            <a:r>
              <a:rPr lang="es-US" u="sng" dirty="0">
                <a:hlinkClick r:id="rId3"/>
              </a:rPr>
              <a:t>CMSnationaltrainingprogram.cms.gov</a:t>
            </a:r>
            <a:r>
              <a:rPr lang="es-US" dirty="0"/>
              <a:t> para ver los materiales de capacitación de NTP y suscribirse a nuestra lista de correo electrónico. Comuníquese con nosotros en </a:t>
            </a:r>
            <a:r>
              <a:rPr lang="es-US" u="sng" dirty="0">
                <a:hlinkClick r:id="rId4"/>
              </a:rPr>
              <a:t>training@cms.hhs.gov</a:t>
            </a:r>
            <a:r>
              <a:rPr lang="es-US" dirty="0"/>
              <a:t>. </a:t>
            </a:r>
          </a:p>
        </p:txBody>
      </p:sp>
    </p:spTree>
    <p:extLst>
      <p:ext uri="{BB962C8B-B14F-4D97-AF65-F5344CB8AC3E}">
        <p14:creationId xmlns:p14="http://schemas.microsoft.com/office/powerpoint/2010/main" val="609567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123568" y="3786189"/>
            <a:ext cx="6993924" cy="5730790"/>
          </a:xfrm>
        </p:spPr>
        <p:txBody>
          <a:bodyPr/>
          <a:lstStyle/>
          <a:p>
            <a:pPr marL="0" marR="0" lvl="0" indent="0" algn="l" defTabSz="1021679" rtl="0" eaLnBrk="1" fontAlgn="auto" latinLnBrk="0" hangingPunct="1">
              <a:lnSpc>
                <a:spcPct val="100000"/>
              </a:lnSpc>
              <a:spcBef>
                <a:spcPts val="0"/>
              </a:spcBef>
              <a:spcAft>
                <a:spcPts val="600"/>
              </a:spcAft>
              <a:buClrTx/>
              <a:buSzTx/>
              <a:buFontTx/>
              <a:buNone/>
              <a:tabLst/>
              <a:defRPr/>
            </a:pPr>
            <a:r>
              <a:rPr lang="es-US" b="1" dirty="0">
                <a:solidFill>
                  <a:prstClr val="black"/>
                </a:solidFill>
                <a:cs typeface="Arial" panose="020B0604020202020204" pitchFamily="34" charset="0"/>
              </a:rPr>
              <a:t>Esta diapositiva tiene animación</a:t>
            </a:r>
          </a:p>
          <a:p>
            <a:pPr defTabSz="1021679">
              <a:spcAft>
                <a:spcPts val="600"/>
              </a:spcAft>
              <a:defRPr/>
            </a:pPr>
            <a:r>
              <a:rPr lang="es-US" b="1" dirty="0">
                <a:solidFill>
                  <a:prstClr val="black"/>
                </a:solidFill>
                <a:cs typeface="Arial" panose="020B0604020202020204" pitchFamily="34" charset="0"/>
              </a:rPr>
              <a:t>Notas del presentador</a:t>
            </a:r>
          </a:p>
          <a:p>
            <a:pPr defTabSz="1021679">
              <a:spcAft>
                <a:spcPts val="600"/>
              </a:spcAft>
              <a:defRPr/>
            </a:pPr>
            <a:r>
              <a:rPr lang="es-US" dirty="0">
                <a:solidFill>
                  <a:prstClr val="black"/>
                </a:solidFill>
              </a:rPr>
              <a:t>Dentro de las pautas federales generales, cada estado:</a:t>
            </a:r>
          </a:p>
          <a:p>
            <a:pPr marL="120650" indent="-120650" defTabSz="1021679">
              <a:spcAft>
                <a:spcPts val="600"/>
              </a:spcAft>
              <a:buFont typeface="Wingdings" panose="05000000000000000000" pitchFamily="2" charset="2"/>
              <a:buChar char="§"/>
              <a:defRPr/>
            </a:pPr>
            <a:r>
              <a:rPr lang="es-US" dirty="0">
                <a:solidFill>
                  <a:prstClr val="black"/>
                </a:solidFill>
              </a:rPr>
              <a:t>Elabora y opera su programa Medicaid.</a:t>
            </a:r>
          </a:p>
          <a:p>
            <a:pPr marL="120650" indent="-120650" defTabSz="1021679">
              <a:spcAft>
                <a:spcPts val="600"/>
              </a:spcAft>
              <a:buFont typeface="Wingdings" panose="05000000000000000000" pitchFamily="2" charset="2"/>
              <a:buChar char="§"/>
              <a:defRPr/>
            </a:pPr>
            <a:r>
              <a:rPr lang="es-US" dirty="0">
                <a:solidFill>
                  <a:prstClr val="black"/>
                </a:solidFill>
              </a:rPr>
              <a:t>Elabora y mantiene un plan estatal de Medicaid que describe los servicios cubiertos, los requisitos de elegibilidad, los métodos de reembolso, y otros detalles. El plan estatal es un contrato entre los Centros de Servicios de Medicare y Medicaid (CMS, por sus siglas en inglés) y el estado, y los CMS aprueban las modificaciones que se le hagan.</a:t>
            </a:r>
          </a:p>
          <a:p>
            <a:pPr marL="120650" indent="-120650" defTabSz="1021679">
              <a:spcAft>
                <a:spcPts val="600"/>
              </a:spcAft>
              <a:buFont typeface="Wingdings" panose="05000000000000000000" pitchFamily="2" charset="2"/>
              <a:buChar char="§"/>
              <a:defRPr/>
            </a:pPr>
            <a:r>
              <a:rPr lang="es-US" dirty="0">
                <a:solidFill>
                  <a:prstClr val="black"/>
                </a:solidFill>
              </a:rPr>
              <a:t>Establece normas de elegibilidad dentro de las pautas federales. Todos los programas estatales Medicaid deben ofrecer Medicaid a determinados grupos de población con ingresos limitados. Una persona que es elegible para Medicaid en un estado puede no serlo en otro. </a:t>
            </a:r>
          </a:p>
          <a:p>
            <a:pPr marL="120650" indent="-120650" defTabSz="1021679">
              <a:spcAft>
                <a:spcPts val="600"/>
              </a:spcAft>
              <a:buFont typeface="Wingdings" panose="05000000000000000000" pitchFamily="2" charset="2"/>
              <a:buChar char="§"/>
              <a:defRPr/>
            </a:pPr>
            <a:r>
              <a:rPr lang="es-US" dirty="0">
                <a:solidFill>
                  <a:prstClr val="black"/>
                </a:solidFill>
              </a:rPr>
              <a:t>Determina el tipo, cantidad, duración y alcance de los servicios cubiertos. Los servicios proporcionados por un estado pueden diferir considerablemente en la cantidad, duración o alcance de los servicios brindados en un estado similar o vecino.</a:t>
            </a:r>
          </a:p>
          <a:p>
            <a:pPr marL="120650" indent="-120650" defTabSz="1021679">
              <a:spcAft>
                <a:spcPts val="600"/>
              </a:spcAft>
              <a:buFont typeface="Wingdings" panose="05000000000000000000" pitchFamily="2" charset="2"/>
              <a:buChar char="§"/>
              <a:defRPr/>
            </a:pPr>
            <a:r>
              <a:rPr lang="es-US" dirty="0">
                <a:solidFill>
                  <a:prstClr val="black"/>
                </a:solidFill>
              </a:rPr>
              <a:t>Establece la tasa de pago por los servicios con la aprobación de los CMS.</a:t>
            </a:r>
          </a:p>
          <a:p>
            <a:pPr marL="120650" indent="-120650" defTabSz="1021679">
              <a:spcAft>
                <a:spcPts val="600"/>
              </a:spcAft>
              <a:buFont typeface="Wingdings" panose="05000000000000000000" pitchFamily="2" charset="2"/>
              <a:buChar char="§"/>
              <a:defRPr/>
            </a:pPr>
            <a:r>
              <a:rPr lang="es-US" dirty="0">
                <a:solidFill>
                  <a:prstClr val="black"/>
                </a:solidFill>
              </a:rPr>
              <a:t>Evalúa las medidas de calidad de sus programas y considera opciones para mejorarla. Visite </a:t>
            </a:r>
            <a:r>
              <a:rPr lang="es-US" dirty="0">
                <a:solidFill>
                  <a:prstClr val="black"/>
                </a:solidFill>
                <a:hlinkClick r:id="rId3"/>
              </a:rPr>
              <a:t>Medicaid.gov/</a:t>
            </a:r>
            <a:r>
              <a:rPr lang="es-US" dirty="0" err="1">
                <a:solidFill>
                  <a:prstClr val="black"/>
                </a:solidFill>
                <a:hlinkClick r:id="rId3"/>
              </a:rPr>
              <a:t>medicaid</a:t>
            </a:r>
            <a:r>
              <a:rPr lang="es-US" dirty="0">
                <a:solidFill>
                  <a:prstClr val="black"/>
                </a:solidFill>
                <a:hlinkClick r:id="rId3"/>
              </a:rPr>
              <a:t>/</a:t>
            </a:r>
            <a:r>
              <a:rPr lang="es-US" dirty="0" err="1">
                <a:solidFill>
                  <a:prstClr val="black"/>
                </a:solidFill>
                <a:hlinkClick r:id="rId3"/>
              </a:rPr>
              <a:t>quality</a:t>
            </a:r>
            <a:r>
              <a:rPr lang="es-US" dirty="0">
                <a:solidFill>
                  <a:prstClr val="black"/>
                </a:solidFill>
                <a:hlinkClick r:id="rId3"/>
              </a:rPr>
              <a:t>-</a:t>
            </a:r>
            <a:r>
              <a:rPr lang="es-US" dirty="0" err="1">
                <a:solidFill>
                  <a:prstClr val="black"/>
                </a:solidFill>
                <a:hlinkClick r:id="rId3"/>
              </a:rPr>
              <a:t>of</a:t>
            </a:r>
            <a:r>
              <a:rPr lang="es-US" dirty="0">
                <a:solidFill>
                  <a:prstClr val="black"/>
                </a:solidFill>
                <a:hlinkClick r:id="rId3"/>
              </a:rPr>
              <a:t>-care/index.html</a:t>
            </a:r>
            <a:r>
              <a:rPr lang="es-US" dirty="0">
                <a:solidFill>
                  <a:prstClr val="black"/>
                </a:solidFill>
              </a:rPr>
              <a:t> para ver </a:t>
            </a:r>
            <a:r>
              <a:rPr lang="es-US" dirty="0"/>
              <a:t>el progreso del estados en la presentación de informes sobre las medidas de los Conjuntos Básicos para Niños y Adultos y el desempeño específico del estado con respecto a las medidas.</a:t>
            </a:r>
            <a:r>
              <a:rPr lang="es-US" dirty="0">
                <a:solidFill>
                  <a:prstClr val="black"/>
                </a:solidFill>
              </a:rPr>
              <a:t> </a:t>
            </a:r>
            <a:br>
              <a:rPr lang="es-US" dirty="0">
                <a:solidFill>
                  <a:prstClr val="black"/>
                </a:solidFill>
              </a:rPr>
            </a:br>
            <a:r>
              <a:rPr lang="es-US" b="1" dirty="0">
                <a:solidFill>
                  <a:prstClr val="black"/>
                </a:solidFill>
              </a:rPr>
              <a:t>NOTA</a:t>
            </a:r>
            <a:r>
              <a:rPr lang="es-US" dirty="0">
                <a:solidFill>
                  <a:prstClr val="black"/>
                </a:solidFill>
              </a:rPr>
              <a:t>: En 2024, los estados deben informar sobre un conjunto de medidas de calidad. Para más información, consulte la Regla Final 2440-F de los CMS en </a:t>
            </a:r>
            <a:r>
              <a:rPr lang="es-US" dirty="0">
                <a:solidFill>
                  <a:prstClr val="black"/>
                </a:solidFill>
                <a:hlinkClick r:id="rId4"/>
              </a:rPr>
              <a:t>FederalRegister.gov/</a:t>
            </a:r>
            <a:r>
              <a:rPr lang="es-US" dirty="0" err="1">
                <a:solidFill>
                  <a:prstClr val="black"/>
                </a:solidFill>
                <a:hlinkClick r:id="rId4"/>
              </a:rPr>
              <a:t>documents</a:t>
            </a:r>
            <a:r>
              <a:rPr lang="es-US" dirty="0">
                <a:solidFill>
                  <a:prstClr val="black"/>
                </a:solidFill>
                <a:hlinkClick r:id="rId4"/>
              </a:rPr>
              <a:t>/2023/08/31/2023-18669/medicaid-program-and-chip-mandatory-medicaid-and-childrens-health-insurance-program-chip-core-set</a:t>
            </a:r>
            <a:r>
              <a:rPr lang="es-US" dirty="0">
                <a:solidFill>
                  <a:prstClr val="black"/>
                </a:solidFill>
              </a:rPr>
              <a:t>.</a:t>
            </a:r>
          </a:p>
          <a:p>
            <a:pPr marL="120650" indent="-120650" defTabSz="1021679">
              <a:spcAft>
                <a:spcPts val="600"/>
              </a:spcAft>
              <a:buFont typeface="Wingdings" panose="05000000000000000000" pitchFamily="2" charset="2"/>
              <a:buChar char="§"/>
              <a:defRPr/>
            </a:pPr>
            <a:r>
              <a:rPr lang="es-US" dirty="0">
                <a:solidFill>
                  <a:prstClr val="black"/>
                </a:solidFill>
              </a:rPr>
              <a:t>Se asocia con los CMS para administrar su programa.</a:t>
            </a:r>
          </a:p>
          <a:p>
            <a:pPr marL="120650" indent="-120650" defTabSz="1021679">
              <a:spcAft>
                <a:spcPts val="600"/>
              </a:spcAft>
              <a:buFont typeface="Wingdings" panose="05000000000000000000" pitchFamily="2" charset="2"/>
              <a:buChar char="§"/>
              <a:defRPr/>
            </a:pPr>
            <a:r>
              <a:rPr lang="es-US" dirty="0">
                <a:solidFill>
                  <a:prstClr val="black"/>
                </a:solidFill>
              </a:rPr>
              <a:t>Puede modificar las normas de elegibilidad, servicios cubiertos y tasas de pago de Medicare en cualquier momento del año, sujeto a la aprobación de los CMS.</a:t>
            </a:r>
          </a:p>
        </p:txBody>
      </p:sp>
    </p:spTree>
    <p:extLst>
      <p:ext uri="{BB962C8B-B14F-4D97-AF65-F5344CB8AC3E}">
        <p14:creationId xmlns:p14="http://schemas.microsoft.com/office/powerpoint/2010/main" val="6315950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1.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2.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3.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4.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2.xml"/><Relationship Id="rId1" Type="http://schemas.openxmlformats.org/officeDocument/2006/relationships/tags" Target="../tags/tag15.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16.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17.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18.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19.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20.xml"/><Relationship Id="rId4" Type="http://schemas.openxmlformats.org/officeDocument/2006/relationships/image" Target="../media/image6.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21.xml"/><Relationship Id="rId4" Type="http://schemas.openxmlformats.org/officeDocument/2006/relationships/image" Target="../media/image6.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6.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6.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6.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6.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6.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6.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6.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6.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6.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2.xml"/><Relationship Id="rId1" Type="http://schemas.openxmlformats.org/officeDocument/2006/relationships/tags" Target="../tags/tag34.xml"/><Relationship Id="rId4" Type="http://schemas.openxmlformats.org/officeDocument/2006/relationships/image" Target="../media/image6.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6.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6.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6.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38.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2.xml"/><Relationship Id="rId1" Type="http://schemas.openxmlformats.org/officeDocument/2006/relationships/tags" Target="../tags/tag39.xml"/><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00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accent5">
                    <a:lumMod val="75000"/>
                  </a:schemeClr>
                </a:solidFill>
              </a:defRPr>
            </a:lvl1pPr>
          </a:lstStyle>
          <a:p>
            <a:pPr>
              <a:lnSpc>
                <a:spcPct val="150000"/>
              </a:lnSpc>
            </a:pPr>
            <a:r>
              <a:rPr lang="en-US" b="1" dirty="0">
                <a:solidFill>
                  <a:srgbClr val="00529B"/>
                </a:solidFill>
                <a:latin typeface="Arial" panose="020B0604020202020204" pitchFamily="34" charset="0"/>
                <a:cs typeface="Arial" panose="020B0604020202020204" pitchFamily="34" charset="0"/>
              </a:rPr>
              <a:t>Lesson 1</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2</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3</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4</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5</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October 2024</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3810000" y="6492239"/>
            <a:ext cx="4572000" cy="365125"/>
          </a:xfrm>
        </p:spPr>
        <p:txBody>
          <a:bodyPr/>
          <a:lstStyle>
            <a:lvl1pPr>
              <a:defRPr>
                <a:solidFill>
                  <a:schemeClr val="bg1"/>
                </a:solidFill>
              </a:defRPr>
            </a:lvl1pPr>
          </a:lstStyle>
          <a:p>
            <a:r>
              <a:rPr lang="en-US"/>
              <a:t>Medicaid &amp; the Children's Health Insurance Program (CHIP)</a:t>
            </a:r>
          </a:p>
        </p:txBody>
      </p:sp>
      <p:sp>
        <p:nvSpPr>
          <p:cNvPr id="5" name="Slide Number Placeholder 4">
            <a:extLst>
              <a:ext uri="{FF2B5EF4-FFF2-40B4-BE49-F238E27FC236}">
                <a16:creationId xmlns:a16="http://schemas.microsoft.com/office/drawing/2014/main" id="{154CA6A7-3973-8749-BE64-B9296236D6E2}"/>
              </a:ext>
            </a:extLst>
          </p:cNvPr>
          <p:cNvSpPr>
            <a:spLocks noGrp="1"/>
          </p:cNvSpPr>
          <p:nvPr>
            <p:ph type="sldNum" sz="quarter" idx="12"/>
          </p:nvPr>
        </p:nvSpPr>
        <p:spPr/>
        <p:txBody>
          <a:bodyPr/>
          <a:lstStyle>
            <a:lvl1pPr>
              <a:defRPr>
                <a:solidFill>
                  <a:schemeClr val="bg1"/>
                </a:solidFill>
              </a:defRPr>
            </a:lvl1pPr>
          </a:lstStyle>
          <a:p>
            <a:fld id="{0B2D781D-8844-5940-92D1-06EF0A7F581E}" type="slidenum">
              <a:rPr lang="en-US" smtClean="0"/>
              <a:pPr/>
              <a:t>‹#›</a:t>
            </a:fld>
            <a:endParaRPr lang="en-US"/>
          </a:p>
        </p:txBody>
      </p:sp>
    </p:spTree>
    <p:custDataLst>
      <p:tags r:id="rId1"/>
    </p:custDataLst>
    <p:extLst>
      <p:ext uri="{BB962C8B-B14F-4D97-AF65-F5344CB8AC3E}">
        <p14:creationId xmlns:p14="http://schemas.microsoft.com/office/powerpoint/2010/main" val="4235650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No yellow foot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48583"/>
          </a:xfrm>
          <a:prstGeom prst="rect">
            <a:avLst/>
          </a:prstGeom>
        </p:spPr>
        <p:txBody>
          <a:bodyPr anchor="ct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p>
            <a:r>
              <a:rPr lang="en-US"/>
              <a:t>October 2024</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810000" y="6492240"/>
            <a:ext cx="4572000" cy="365125"/>
          </a:xfrm>
        </p:spPr>
        <p:txBody>
          <a:bodyPr/>
          <a:lstStyle/>
          <a:p>
            <a:r>
              <a:rPr lang="en-US"/>
              <a:t>Medicaid &amp; the Children's Health Insurance Program (CHIP)</a:t>
            </a:r>
          </a:p>
        </p:txBody>
      </p:sp>
      <p:sp>
        <p:nvSpPr>
          <p:cNvPr id="4" name="Content Placeholder 3">
            <a:extLst>
              <a:ext uri="{FF2B5EF4-FFF2-40B4-BE49-F238E27FC236}">
                <a16:creationId xmlns:a16="http://schemas.microsoft.com/office/drawing/2014/main" id="{F849B215-11BB-F7BC-93F1-77A52BF1AB6E}"/>
              </a:ext>
            </a:extLst>
          </p:cNvPr>
          <p:cNvSpPr>
            <a:spLocks noGrp="1"/>
          </p:cNvSpPr>
          <p:nvPr>
            <p:ph sz="quarter" idx="13"/>
          </p:nvPr>
        </p:nvSpPr>
        <p:spPr>
          <a:xfrm>
            <a:off x="838200" y="1050925"/>
            <a:ext cx="10747375" cy="671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7B311597-EF12-DA44-5CD7-92A8CA735D31}"/>
              </a:ext>
            </a:extLst>
          </p:cNvPr>
          <p:cNvSpPr>
            <a:spLocks noGrp="1"/>
          </p:cNvSpPr>
          <p:nvPr>
            <p:ph sz="quarter" idx="14"/>
          </p:nvPr>
        </p:nvSpPr>
        <p:spPr>
          <a:xfrm>
            <a:off x="1011238" y="2363788"/>
            <a:ext cx="3094037" cy="2771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5">
            <a:extLst>
              <a:ext uri="{FF2B5EF4-FFF2-40B4-BE49-F238E27FC236}">
                <a16:creationId xmlns:a16="http://schemas.microsoft.com/office/drawing/2014/main" id="{2CB0EA5F-48D3-E7BD-86B4-91083DA0009E}"/>
              </a:ext>
            </a:extLst>
          </p:cNvPr>
          <p:cNvSpPr>
            <a:spLocks noGrp="1"/>
          </p:cNvSpPr>
          <p:nvPr>
            <p:ph sz="quarter" idx="15"/>
          </p:nvPr>
        </p:nvSpPr>
        <p:spPr>
          <a:xfrm>
            <a:off x="4837250" y="2363788"/>
            <a:ext cx="3094037" cy="2771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5">
            <a:extLst>
              <a:ext uri="{FF2B5EF4-FFF2-40B4-BE49-F238E27FC236}">
                <a16:creationId xmlns:a16="http://schemas.microsoft.com/office/drawing/2014/main" id="{C491C3F6-AED1-9D5B-7AED-7EA970447971}"/>
              </a:ext>
            </a:extLst>
          </p:cNvPr>
          <p:cNvSpPr>
            <a:spLocks noGrp="1"/>
          </p:cNvSpPr>
          <p:nvPr>
            <p:ph sz="quarter" idx="16"/>
          </p:nvPr>
        </p:nvSpPr>
        <p:spPr>
          <a:xfrm>
            <a:off x="8336404" y="2363787"/>
            <a:ext cx="3094037" cy="2771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3">
            <a:extLst>
              <a:ext uri="{FF2B5EF4-FFF2-40B4-BE49-F238E27FC236}">
                <a16:creationId xmlns:a16="http://schemas.microsoft.com/office/drawing/2014/main" id="{3F89CD79-FC5C-49BD-076B-1209A1617038}"/>
              </a:ext>
            </a:extLst>
          </p:cNvPr>
          <p:cNvSpPr>
            <a:spLocks noGrp="1"/>
          </p:cNvSpPr>
          <p:nvPr>
            <p:ph type="body" sz="quarter" idx="17"/>
          </p:nvPr>
        </p:nvSpPr>
        <p:spPr>
          <a:xfrm>
            <a:off x="1011238" y="5427663"/>
            <a:ext cx="10418762" cy="74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615169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1"/>
            <a:ext cx="12192000" cy="965675"/>
          </a:xfrm>
          <a:prstGeom prst="rect">
            <a:avLst/>
          </a:prstGeom>
        </p:spPr>
        <p:txBody>
          <a:bodyPr anchor="ctr">
            <a:normAutofit/>
          </a:bodyPr>
          <a:lstStyle>
            <a:lvl1pPr>
              <a:defRPr sz="3000"/>
            </a:lvl1pPr>
          </a:lstStyle>
          <a:p>
            <a:r>
              <a:rPr lang="en-US"/>
              <a:t>Click to add Head</a:t>
            </a:r>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a:t>October 2024</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a:t>Medicaid &amp; the Children's Health Insurance Program (CHIP)</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Tree>
    <p:extLst>
      <p:ext uri="{BB962C8B-B14F-4D97-AF65-F5344CB8AC3E}">
        <p14:creationId xmlns:p14="http://schemas.microsoft.com/office/powerpoint/2010/main" val="22179314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D0DBCD2-53E9-E351-0C23-D2B875750A18}"/>
              </a:ext>
            </a:extLst>
          </p:cNvPr>
          <p:cNvGrpSpPr/>
          <p:nvPr userDrawn="1"/>
        </p:nvGrpSpPr>
        <p:grpSpPr>
          <a:xfrm>
            <a:off x="0" y="5972445"/>
            <a:ext cx="12192000" cy="900112"/>
            <a:chOff x="0" y="5972445"/>
            <a:chExt cx="12192000" cy="900112"/>
          </a:xfrm>
        </p:grpSpPr>
        <p:sp>
          <p:nvSpPr>
            <p:cNvPr id="9" name="Rectangle 8">
              <a:extLst>
                <a:ext uri="{FF2B5EF4-FFF2-40B4-BE49-F238E27FC236}">
                  <a16:creationId xmlns:a16="http://schemas.microsoft.com/office/drawing/2014/main" id="{5704D24A-2AB5-EF5F-46ED-88DEAE008E32}"/>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B10843-D1F7-323D-D1F2-F2381882EBF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8" name="Picture 7">
              <a:extLst>
                <a:ext uri="{FF2B5EF4-FFF2-40B4-BE49-F238E27FC236}">
                  <a16:creationId xmlns:a16="http://schemas.microsoft.com/office/drawing/2014/main" id="{A90466DD-C174-2702-CDD9-E5196DBE1B01}"/>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7299086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1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45092"/>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EEEEF3CD-4F8F-6E08-3B21-6FA32F65D565}"/>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A09B4FDC-6BDF-EFD4-7421-EBDC794BE194}"/>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24D343-86C1-3984-D6BA-39C2D60BEA23}"/>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7CD517C8-DD95-E64C-A981-55C6AFE3CB3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4205590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3B2212CA-9BD2-81B7-0DBA-06E8311DF45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29EFB50-65F6-008B-EEF1-DA3FC1E0CE4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0D23542-0E84-B3AA-2E6F-0E0BF37826A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0EBEE1C7-5A19-F601-9A9E-83289E808FE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597845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79275"/>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0AF04CC0-30E9-4159-2F4E-17EC5015F50F}"/>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FE687A18-235E-FECF-6CF1-823B98330A2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E3107BF-3B7C-0D70-85F4-911E500A790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296BD230-B92B-FF98-2251-2F62F351F4FB}"/>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6986854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A665E39C-BF76-E3BA-E860-492A873B456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2143B689-2382-5F3B-E63C-65A16377A720}"/>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0F7CD0F-5973-F386-6DCB-9D265206813E}"/>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1581AE4A-DFDE-3736-4E46-754EB2187C2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2044937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E6EB096E-5C06-40DF-DB3E-81998C98A6D8}"/>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5DA16CCD-2F90-836D-8F2E-507D7C526AF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0B218D9-45C2-E09C-1979-5C38ED34B6B9}"/>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D8626D89-7F0F-43C2-7F89-AD4B3B70914A}"/>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6812300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50159BC-1F24-F18D-6CCF-9562342501CE}"/>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F990955-927C-4621-C7EF-40BC8785716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B98145A-02E2-926F-BD81-85502D5DDCDD}"/>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5B08B2F-DFAE-75BE-0969-3B6861E5F335}"/>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42562933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4642AF7A-6B6D-3B72-514C-3EE47369E259}"/>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DA5E238D-4C89-F74A-D389-2F7C2EE0A0BC}"/>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5C53E3C-D188-3861-6E23-ED1ECB55EB7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9A068826-AD2D-233C-5CAC-A888A1C4D910}"/>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733217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Knowledge Che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9483346" cy="719643"/>
          </a:xfrm>
        </p:spPr>
        <p:txBody>
          <a:bodyPr>
            <a:normAutofit/>
          </a:bodyPr>
          <a:lstStyle>
            <a:lvl1pPr algn="l">
              <a:defRPr sz="3400">
                <a:solidFill>
                  <a:srgbClr val="00539A"/>
                </a:solidFill>
              </a:defRPr>
            </a:lvl1pPr>
          </a:lstStyle>
          <a:p>
            <a:r>
              <a:rPr lang="en-US" sz="3600" dirty="0"/>
              <a:t>Check Your Knowledge: Question (#)</a:t>
            </a:r>
            <a:endParaRPr lang="en-US" dirty="0"/>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p:nvPr>
        </p:nvSpPr>
        <p:spPr>
          <a:xfrm>
            <a:off x="1883226" y="1771912"/>
            <a:ext cx="9729654" cy="3810569"/>
          </a:xfrm>
        </p:spPr>
        <p:txBody>
          <a:bodyPr/>
          <a:lstStyle>
            <a:lvl1pPr marL="0" indent="0">
              <a:lnSpc>
                <a:spcPct val="100000"/>
              </a:lnSpc>
              <a:spcBef>
                <a:spcPts val="800"/>
              </a:spcBef>
              <a:buFontTx/>
              <a:buNone/>
              <a:defRPr sz="1800">
                <a:solidFill>
                  <a:srgbClr val="00529B"/>
                </a:solidFill>
              </a:defRPr>
            </a:lvl1pPr>
          </a:lstStyle>
          <a:p>
            <a:pPr lvl="0">
              <a:lnSpc>
                <a:spcPct val="150000"/>
              </a:lnSpc>
            </a:pPr>
            <a:r>
              <a:rPr lang="en-US" dirty="0">
                <a:solidFill>
                  <a:prstClr val="black"/>
                </a:solidFill>
                <a:latin typeface="Arial" panose="020B0604020202020204" pitchFamily="34" charset="0"/>
                <a:cs typeface="Arial" panose="020B0604020202020204" pitchFamily="34" charset="0"/>
              </a:rPr>
              <a:t>Edit Master text styles</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240"/>
            <a:ext cx="2743200" cy="365125"/>
          </a:xfrm>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October 2024</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3836583" y="6492240"/>
            <a:ext cx="4572000" cy="365125"/>
          </a:xfrm>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Medicaid &amp; the Children's Health Insurance Program (CHIP)</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1E79EF6-0C0E-43E6-8FB3-918BC522CC5A}"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F65A2BB7-2D2D-4673-9910-4FEF0257EA86}"/>
              </a:ext>
            </a:extLst>
          </p:cNvPr>
          <p:cNvSpPr txBox="1"/>
          <p:nvPr/>
        </p:nvSpPr>
        <p:spPr>
          <a:xfrm>
            <a:off x="1767642" y="4781614"/>
            <a:ext cx="86567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Countdown timer: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Answer the question before the bar disappears!</a:t>
            </a:r>
          </a:p>
        </p:txBody>
      </p:sp>
      <p:sp>
        <p:nvSpPr>
          <p:cNvPr id="10" name="Rectangle 9">
            <a:extLst>
              <a:ext uri="{FF2B5EF4-FFF2-40B4-BE49-F238E27FC236}">
                <a16:creationId xmlns:a16="http://schemas.microsoft.com/office/drawing/2014/main" id="{0E99A39D-4DA6-461A-9766-E37EE8C40051}"/>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5C3DDC8-62F3-404A-AB04-5581BB6D9FF7}"/>
              </a:ext>
            </a:extLst>
          </p:cNvPr>
          <p:cNvSpPr txBox="1"/>
          <p:nvPr/>
        </p:nvSpPr>
        <p:spPr>
          <a:xfrm>
            <a:off x="1767642" y="4781614"/>
            <a:ext cx="86567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529B"/>
                </a:solidFill>
                <a:effectLst/>
                <a:uLnTx/>
                <a:uFillTx/>
                <a:latin typeface="Calibri" panose="020F0502020204030204"/>
                <a:ea typeface="+mn-ea"/>
                <a:cs typeface="+mn-cs"/>
              </a:rPr>
              <a:t>Countdown timer: </a:t>
            </a:r>
            <a:r>
              <a:rPr kumimoji="0" lang="en-US" sz="2400" b="0" i="0" u="none" strike="noStrike" kern="1200" cap="none" spc="0" normalizeH="0" baseline="0" noProof="0" dirty="0">
                <a:ln>
                  <a:noFill/>
                </a:ln>
                <a:solidFill>
                  <a:srgbClr val="00529B"/>
                </a:solidFill>
                <a:effectLst/>
                <a:uLnTx/>
                <a:uFillTx/>
                <a:latin typeface="Calibri" panose="020F0502020204030204"/>
                <a:ea typeface="+mn-ea"/>
                <a:cs typeface="+mn-cs"/>
              </a:rPr>
              <a:t>Answer the question before the bar disappears!</a:t>
            </a:r>
          </a:p>
        </p:txBody>
      </p:sp>
      <p:sp>
        <p:nvSpPr>
          <p:cNvPr id="12" name="Rectangle 11">
            <a:extLst>
              <a:ext uri="{FF2B5EF4-FFF2-40B4-BE49-F238E27FC236}">
                <a16:creationId xmlns:a16="http://schemas.microsoft.com/office/drawing/2014/main" id="{3C0C320F-F0DF-4804-BCB1-78F38E435147}"/>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0</a:t>
            </a:r>
          </a:p>
        </p:txBody>
      </p:sp>
      <p:sp>
        <p:nvSpPr>
          <p:cNvPr id="13" name="Rectangle 12">
            <a:extLst>
              <a:ext uri="{FF2B5EF4-FFF2-40B4-BE49-F238E27FC236}">
                <a16:creationId xmlns:a16="http://schemas.microsoft.com/office/drawing/2014/main" id="{7BE038CE-B2A0-43F8-8BC9-788628CF9BB5}"/>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1</a:t>
            </a:r>
          </a:p>
        </p:txBody>
      </p:sp>
      <p:sp>
        <p:nvSpPr>
          <p:cNvPr id="14" name="Rectangle 13">
            <a:extLst>
              <a:ext uri="{FF2B5EF4-FFF2-40B4-BE49-F238E27FC236}">
                <a16:creationId xmlns:a16="http://schemas.microsoft.com/office/drawing/2014/main" id="{500220A3-C683-4DA5-8A14-8622016CB822}"/>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2</a:t>
            </a:r>
          </a:p>
        </p:txBody>
      </p:sp>
      <p:sp>
        <p:nvSpPr>
          <p:cNvPr id="15" name="Rectangle 14">
            <a:extLst>
              <a:ext uri="{FF2B5EF4-FFF2-40B4-BE49-F238E27FC236}">
                <a16:creationId xmlns:a16="http://schemas.microsoft.com/office/drawing/2014/main" id="{A682FF32-39A3-4E16-AD4B-4A4A8FA1D1D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3</a:t>
            </a:r>
          </a:p>
        </p:txBody>
      </p:sp>
      <p:sp>
        <p:nvSpPr>
          <p:cNvPr id="16" name="Rectangle 15">
            <a:extLst>
              <a:ext uri="{FF2B5EF4-FFF2-40B4-BE49-F238E27FC236}">
                <a16:creationId xmlns:a16="http://schemas.microsoft.com/office/drawing/2014/main" id="{F447B0F6-F0BB-4ED0-B26A-55C08A4B51C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4</a:t>
            </a:r>
          </a:p>
        </p:txBody>
      </p:sp>
      <p:sp>
        <p:nvSpPr>
          <p:cNvPr id="17" name="Rectangle 16">
            <a:extLst>
              <a:ext uri="{FF2B5EF4-FFF2-40B4-BE49-F238E27FC236}">
                <a16:creationId xmlns:a16="http://schemas.microsoft.com/office/drawing/2014/main" id="{9DE2D780-F992-446E-999C-CA503918FC1B}"/>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5</a:t>
            </a:r>
          </a:p>
        </p:txBody>
      </p:sp>
      <p:sp>
        <p:nvSpPr>
          <p:cNvPr id="18" name="Rectangle 17">
            <a:extLst>
              <a:ext uri="{FF2B5EF4-FFF2-40B4-BE49-F238E27FC236}">
                <a16:creationId xmlns:a16="http://schemas.microsoft.com/office/drawing/2014/main" id="{FB2C1336-09E4-4A49-8DAA-5C890857167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6</a:t>
            </a:r>
          </a:p>
        </p:txBody>
      </p:sp>
      <p:sp>
        <p:nvSpPr>
          <p:cNvPr id="19" name="Rectangle 18">
            <a:extLst>
              <a:ext uri="{FF2B5EF4-FFF2-40B4-BE49-F238E27FC236}">
                <a16:creationId xmlns:a16="http://schemas.microsoft.com/office/drawing/2014/main" id="{FF7EC589-4CA0-426E-9F26-549A7D4D19E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7</a:t>
            </a:r>
          </a:p>
        </p:txBody>
      </p:sp>
      <p:sp>
        <p:nvSpPr>
          <p:cNvPr id="20" name="Rectangle 19">
            <a:extLst>
              <a:ext uri="{FF2B5EF4-FFF2-40B4-BE49-F238E27FC236}">
                <a16:creationId xmlns:a16="http://schemas.microsoft.com/office/drawing/2014/main" id="{D9873F33-6BE0-47A2-ACC9-FC5274ABAAB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8</a:t>
            </a:r>
          </a:p>
        </p:txBody>
      </p:sp>
      <p:sp>
        <p:nvSpPr>
          <p:cNvPr id="21" name="Rectangle 20">
            <a:extLst>
              <a:ext uri="{FF2B5EF4-FFF2-40B4-BE49-F238E27FC236}">
                <a16:creationId xmlns:a16="http://schemas.microsoft.com/office/drawing/2014/main" id="{98525454-76AC-417C-8D97-A3EFB7502AB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9</a:t>
            </a:r>
          </a:p>
        </p:txBody>
      </p:sp>
      <p:sp>
        <p:nvSpPr>
          <p:cNvPr id="22" name="Rectangle 21">
            <a:extLst>
              <a:ext uri="{FF2B5EF4-FFF2-40B4-BE49-F238E27FC236}">
                <a16:creationId xmlns:a16="http://schemas.microsoft.com/office/drawing/2014/main" id="{A2AFE7CF-B648-4881-8D03-0604D3ADF59A}"/>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10</a:t>
            </a:r>
          </a:p>
        </p:txBody>
      </p:sp>
      <p:sp>
        <p:nvSpPr>
          <p:cNvPr id="23" name="Rectangle 22">
            <a:extLst>
              <a:ext uri="{FF2B5EF4-FFF2-40B4-BE49-F238E27FC236}">
                <a16:creationId xmlns:a16="http://schemas.microsoft.com/office/drawing/2014/main" id="{4F903FAC-346C-4500-88FD-B1345FDFBA68}"/>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11</a:t>
            </a:r>
          </a:p>
        </p:txBody>
      </p:sp>
      <p:sp>
        <p:nvSpPr>
          <p:cNvPr id="24" name="Rectangle 23">
            <a:extLst>
              <a:ext uri="{FF2B5EF4-FFF2-40B4-BE49-F238E27FC236}">
                <a16:creationId xmlns:a16="http://schemas.microsoft.com/office/drawing/2014/main" id="{1521E144-C307-4902-AD1C-259BD6BA116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12</a:t>
            </a:r>
          </a:p>
        </p:txBody>
      </p:sp>
      <p:sp>
        <p:nvSpPr>
          <p:cNvPr id="25" name="Rectangle 24">
            <a:extLst>
              <a:ext uri="{FF2B5EF4-FFF2-40B4-BE49-F238E27FC236}">
                <a16:creationId xmlns:a16="http://schemas.microsoft.com/office/drawing/2014/main" id="{9875D4F1-7FDF-490F-8CEC-1846C75F2AA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13</a:t>
            </a:r>
          </a:p>
        </p:txBody>
      </p:sp>
      <p:sp>
        <p:nvSpPr>
          <p:cNvPr id="26" name="Rectangle 25">
            <a:extLst>
              <a:ext uri="{FF2B5EF4-FFF2-40B4-BE49-F238E27FC236}">
                <a16:creationId xmlns:a16="http://schemas.microsoft.com/office/drawing/2014/main" id="{6DFAAD20-2084-4838-B14C-65F9044953C7}"/>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14</a:t>
            </a:r>
          </a:p>
        </p:txBody>
      </p:sp>
      <p:sp>
        <p:nvSpPr>
          <p:cNvPr id="27" name="Rectangle 26">
            <a:extLst>
              <a:ext uri="{FF2B5EF4-FFF2-40B4-BE49-F238E27FC236}">
                <a16:creationId xmlns:a16="http://schemas.microsoft.com/office/drawing/2014/main" id="{5A26954A-5A70-4A39-AF3A-6EE32CDF4BD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15</a:t>
            </a:r>
          </a:p>
        </p:txBody>
      </p:sp>
      <p:sp>
        <p:nvSpPr>
          <p:cNvPr id="28" name="Rectangle 27">
            <a:extLst>
              <a:ext uri="{FF2B5EF4-FFF2-40B4-BE49-F238E27FC236}">
                <a16:creationId xmlns:a16="http://schemas.microsoft.com/office/drawing/2014/main" id="{413D66C6-5072-4C47-9B7F-871F26502CD0}"/>
              </a:ext>
              <a:ext uri="{C183D7F6-B498-43B3-948B-1728B52AA6E4}">
                <adec:decorative xmlns:adec="http://schemas.microsoft.com/office/drawing/2017/decorative" val="1"/>
              </a:ext>
            </a:extLst>
          </p:cNvPr>
          <p:cNvSpPr/>
          <p:nvPr/>
        </p:nvSpPr>
        <p:spPr>
          <a:xfrm>
            <a:off x="11150614" y="4991080"/>
            <a:ext cx="1032556"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EA0F2A1D-8DFE-4293-9875-B16C0E139230}"/>
              </a:ext>
              <a:ext uri="{C183D7F6-B498-43B3-948B-1728B52AA6E4}">
                <adec:decorative xmlns:adec="http://schemas.microsoft.com/office/drawing/2017/decorative" val="1"/>
              </a:ext>
            </a:extLst>
          </p:cNvPr>
          <p:cNvSpPr/>
          <p:nvPr/>
        </p:nvSpPr>
        <p:spPr>
          <a:xfrm>
            <a:off x="10210872" y="5162099"/>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ACB9325-2AC7-39D8-ECDF-089508C66636}"/>
              </a:ext>
            </a:extLst>
          </p:cNvPr>
          <p:cNvSpPr txBox="1"/>
          <p:nvPr userDrawn="1"/>
        </p:nvSpPr>
        <p:spPr>
          <a:xfrm>
            <a:off x="1770673" y="4836789"/>
            <a:ext cx="9807535"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2000" b="1" dirty="0">
                <a:solidFill>
                  <a:srgbClr val="00529B"/>
                </a:solidFill>
                <a:latin typeface="Arial" panose="020B0604020202020204" pitchFamily="34" charset="0"/>
                <a:cs typeface="Arial" panose="020B0604020202020204" pitchFamily="34" charset="0"/>
              </a:rPr>
              <a:t>Cuenta regresiva </a:t>
            </a:r>
            <a:r>
              <a:rPr kumimoji="0" lang="en-US" sz="20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timer: </a:t>
            </a:r>
            <a:r>
              <a:rPr lang="es-US" sz="2000" dirty="0">
                <a:solidFill>
                  <a:srgbClr val="00529B"/>
                </a:solidFill>
                <a:latin typeface="Arial" panose="020B0604020202020204" pitchFamily="34" charset="0"/>
                <a:cs typeface="Arial" panose="020B0604020202020204" pitchFamily="34" charset="0"/>
              </a:rPr>
              <a:t>Conteste la pregunta antes de que la barra desaparezca.</a:t>
            </a:r>
            <a:endPar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0649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par>
                                <p:cTn id="54" presetID="1" presetClass="entr" presetSubtype="0" fill="hold" grpId="0" nodeType="withEffect">
                                  <p:stCondLst>
                                    <p:cond delay="14500"/>
                                  </p:stCondLst>
                                  <p:childTnLst>
                                    <p:set>
                                      <p:cBhvr>
                                        <p:cTn id="55"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9"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C202E1F2-2259-E40B-451D-CD062EB24E02}"/>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B79AEF56-FD08-1225-2FD8-4A5086A96F07}"/>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F93FFA-6D5B-E77C-3AB6-EE366AD66878}"/>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B546304-3625-0A57-8D9D-D0A36B0F28E3}"/>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9266139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06F7D4F0-E973-BD4B-32B7-818BC3447F3E}"/>
              </a:ext>
            </a:extLst>
          </p:cNvPr>
          <p:cNvGrpSpPr/>
          <p:nvPr userDrawn="1"/>
        </p:nvGrpSpPr>
        <p:grpSpPr>
          <a:xfrm>
            <a:off x="10902950" y="6015792"/>
            <a:ext cx="1079500" cy="800934"/>
            <a:chOff x="10902950" y="6015792"/>
            <a:chExt cx="1079500" cy="800934"/>
          </a:xfrm>
        </p:grpSpPr>
        <p:sp>
          <p:nvSpPr>
            <p:cNvPr id="11" name="Rectangle 10">
              <a:extLst>
                <a:ext uri="{FF2B5EF4-FFF2-40B4-BE49-F238E27FC236}">
                  <a16:creationId xmlns:a16="http://schemas.microsoft.com/office/drawing/2014/main" id="{4BC8AA6E-3B8E-3004-C9F1-6DBA84659785}"/>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122A31A-48AF-AF89-B9C8-AE697B8A7317}"/>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3201502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5E96312-A473-2664-126B-74362B53E72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A69586D-69D0-B8A7-F31C-CCA816FD09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4EE3C8B-11A8-CDA6-DDE4-BA917A9011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913942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7AB4EAA3-323F-F7CC-377A-3369EBF9686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D5895F8-099C-68B1-ACB7-146591087F63}"/>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E1C966F-C6F0-9197-B382-7DDB396567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8916765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A522A52F-BEBF-8A74-CAB8-F823E6175F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CD11484-0950-50B1-3461-13979906D04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1BE2C33-1B84-E044-3374-93F03673FAF0}"/>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2803900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9F823E8-F90F-56D5-EF6E-243206C4E73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9798AF7-FFB7-7B4B-A5DF-FC79D890FD7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268D48-8070-BFD9-3C80-40EE13DFDA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004412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Header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4A893F2-05B4-D9E2-2B30-B7CC9D1CFB69}"/>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93229C3-F5AB-3BBA-6B69-7CF8692523D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EE6EED1-C5AB-51B2-FCFD-26CA76F3D87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9102407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D8C77FD-D560-846E-0A23-2F530A9EA3CD}"/>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6E7CCCBA-67FA-7CC2-8687-891117E8BF68}"/>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FC443E9-D57C-B763-DD9D-4FEC256E61F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4950146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099757-BE0A-4323-6415-41C2AE1D7A6C}"/>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D1CDBC64-C75E-78B0-823B-5ADD7E5877C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D940D5-4399-C51E-08B0-A79919B15AD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1102429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Header 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3F1CEA8-7FA4-C6A4-0DD2-FFEE74412D6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E30F7D59-C066-8E41-4715-CE96F37DFE0D}"/>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4603A4-15EF-BCE0-2546-8A55CF235D2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993268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0" y="0"/>
            <a:ext cx="12192000" cy="950976"/>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517974"/>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6172200" y="1517974"/>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41C0E1C-6867-4CB5-89DF-8D68C4332CFC}"/>
              </a:ext>
            </a:extLst>
          </p:cNvPr>
          <p:cNvSpPr>
            <a:spLocks noGrp="1"/>
          </p:cNvSpPr>
          <p:nvPr>
            <p:ph type="sldNum" sz="quarter" idx="12"/>
          </p:nvPr>
        </p:nvSpPr>
        <p:spPr>
          <a:xfrm>
            <a:off x="8610600" y="6492132"/>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a:t>
            </a:fld>
            <a:endParaRPr lang="en-US"/>
          </a:p>
        </p:txBody>
      </p:sp>
      <p:sp>
        <p:nvSpPr>
          <p:cNvPr id="10" name="Date Placeholder 1">
            <a:extLst>
              <a:ext uri="{FF2B5EF4-FFF2-40B4-BE49-F238E27FC236}">
                <a16:creationId xmlns:a16="http://schemas.microsoft.com/office/drawing/2014/main" id="{6D74D75B-C9AC-4BA6-8A7D-A6465A1D6CE1}"/>
              </a:ext>
            </a:extLst>
          </p:cNvPr>
          <p:cNvSpPr>
            <a:spLocks noGrp="1"/>
          </p:cNvSpPr>
          <p:nvPr>
            <p:ph type="dt" sz="half" idx="10"/>
          </p:nvPr>
        </p:nvSpPr>
        <p:spPr>
          <a:xfrm>
            <a:off x="838200" y="6492132"/>
            <a:ext cx="2743200" cy="365125"/>
          </a:xfrm>
        </p:spPr>
        <p:txBody>
          <a:bodyPr/>
          <a:lstStyle/>
          <a:p>
            <a:r>
              <a:rPr lang="en-US"/>
              <a:t>October 2024</a:t>
            </a:r>
          </a:p>
        </p:txBody>
      </p:sp>
      <p:sp>
        <p:nvSpPr>
          <p:cNvPr id="11" name="Footer Placeholder 2">
            <a:extLst>
              <a:ext uri="{FF2B5EF4-FFF2-40B4-BE49-F238E27FC236}">
                <a16:creationId xmlns:a16="http://schemas.microsoft.com/office/drawing/2014/main" id="{6842BA60-AB8E-4AB4-A087-1508B74CA703}"/>
              </a:ext>
            </a:extLst>
          </p:cNvPr>
          <p:cNvSpPr>
            <a:spLocks noGrp="1"/>
          </p:cNvSpPr>
          <p:nvPr>
            <p:ph type="ftr" sz="quarter" idx="11"/>
          </p:nvPr>
        </p:nvSpPr>
        <p:spPr>
          <a:xfrm>
            <a:off x="4038600" y="6492132"/>
            <a:ext cx="4114800" cy="365125"/>
          </a:xfrm>
        </p:spPr>
        <p:txBody>
          <a:bodyPr/>
          <a:lstStyle/>
          <a:p>
            <a:r>
              <a:rPr lang="en-US"/>
              <a:t>Medicaid &amp; the Children's Health Insurance Program (CHIP)</a:t>
            </a:r>
          </a:p>
        </p:txBody>
      </p:sp>
    </p:spTree>
    <p:custDataLst>
      <p:tags r:id="rId1"/>
    </p:custDataLst>
    <p:extLst>
      <p:ext uri="{BB962C8B-B14F-4D97-AF65-F5344CB8AC3E}">
        <p14:creationId xmlns:p14="http://schemas.microsoft.com/office/powerpoint/2010/main" val="14115518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Header 1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5CD41E-6A6C-A94B-550E-04FBC3ADC8C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6C555CF-3407-6AA9-1794-B516717A9ED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A6AC49-EFE8-86FC-1116-AD093735F032}"/>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5621213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6591E82-3C88-42D6-6147-18E21D5E245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92EED94-A851-2AFE-A1D8-50ED4BBE866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54B870C-357E-9960-8C88-11E26C764A3C}"/>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1787548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6E1E7E8-B5AE-A295-4B26-1313BEDA85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E16A354-3BF7-F982-1D44-8BC64D63F47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8E8C4BD-6763-E714-5A22-D57A71AF05A9}"/>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447296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17E2F60-9812-2CE4-1DC4-0C449EB25E75}"/>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4C87463-EE4F-1266-F372-0FEF46D1EDB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3EA3F24-21CB-F459-895A-44ECCEA132A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2515496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1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1E9EE259-899F-3260-DC43-AEE138DDB02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56E46DD-0192-C780-77D1-B044A5AF8AF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22E0A31-B7BC-3F13-FA7B-B6E041C27A4E}"/>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8897818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1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F6CD279F-C11C-B793-627A-9C3606FA5044}"/>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2EADC88-3390-C3F7-FF5B-1457E63B5E1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98ABBE-087E-EEEC-545E-5B9ACF7063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0058196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1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D366C5D-076F-94DD-06D1-E6800D671292}"/>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87B7D52-FCE1-9B9D-A8AE-975043FA93A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85ECD6C-A491-BD59-4CC8-406B88F9564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0471570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Header 1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EE787EAB-54F2-4371-B857-C02C592A9B87}"/>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3819B2A5-EFBC-9501-6309-CED6363775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EEB56D-7C5B-8008-E24D-A525FC082AC3}"/>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6939250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Header 1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A62AAE1-987E-E339-765E-2EF9F5C9F83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568B11B-D454-472A-EED7-A7F1BBD7CE9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2D15B7-A2B1-5FB0-071F-8C3D0C68C61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4175037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ection Header 1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855F1930-CF6D-9DD4-2963-710C743A057A}"/>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78431197-8978-0032-439D-7A35A365B65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5BD713C-6AD9-AF03-449E-0F2780ABB4CF}"/>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116301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0" y="0"/>
            <a:ext cx="12192000" cy="950976"/>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hasCustomPrompt="1"/>
          </p:nvPr>
        </p:nvSpPr>
        <p:spPr>
          <a:xfrm>
            <a:off x="-1827362" y="1302315"/>
            <a:ext cx="4007854" cy="816632"/>
          </a:xfrm>
        </p:spPr>
        <p:txBody>
          <a:bodyPr/>
          <a:lstStyle>
            <a:lvl1pPr>
              <a:defRPr/>
            </a:lvl1pPr>
          </a:lstStyle>
          <a:p>
            <a:pPr lvl="0"/>
            <a:r>
              <a:rPr lang="en-US" dirty="0"/>
              <a:t>1</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hasCustomPrompt="1"/>
          </p:nvPr>
        </p:nvSpPr>
        <p:spPr>
          <a:xfrm>
            <a:off x="-1827362" y="2323356"/>
            <a:ext cx="4007854" cy="666029"/>
          </a:xfrm>
        </p:spPr>
        <p:txBody>
          <a:bodyPr/>
          <a:lstStyle>
            <a:lvl1pPr>
              <a:defRPr/>
            </a:lvl1pPr>
          </a:lstStyle>
          <a:p>
            <a:pPr lvl="0"/>
            <a:r>
              <a:rPr lang="en-US" dirty="0"/>
              <a:t>2</a:t>
            </a:r>
          </a:p>
        </p:txBody>
      </p:sp>
      <p:sp>
        <p:nvSpPr>
          <p:cNvPr id="9" name="Slide Number Placeholder 5">
            <a:extLst>
              <a:ext uri="{FF2B5EF4-FFF2-40B4-BE49-F238E27FC236}">
                <a16:creationId xmlns:a16="http://schemas.microsoft.com/office/drawing/2014/main" id="{941C0E1C-6867-4CB5-89DF-8D68C4332CFC}"/>
              </a:ext>
            </a:extLst>
          </p:cNvPr>
          <p:cNvSpPr>
            <a:spLocks noGrp="1"/>
          </p:cNvSpPr>
          <p:nvPr>
            <p:ph type="sldNum" sz="quarter" idx="12"/>
          </p:nvPr>
        </p:nvSpPr>
        <p:spPr>
          <a:xfrm>
            <a:off x="8610600" y="6492132"/>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a:t>
            </a:fld>
            <a:endParaRPr lang="en-US"/>
          </a:p>
        </p:txBody>
      </p:sp>
      <p:sp>
        <p:nvSpPr>
          <p:cNvPr id="10" name="Date Placeholder 1">
            <a:extLst>
              <a:ext uri="{FF2B5EF4-FFF2-40B4-BE49-F238E27FC236}">
                <a16:creationId xmlns:a16="http://schemas.microsoft.com/office/drawing/2014/main" id="{6D74D75B-C9AC-4BA6-8A7D-A6465A1D6CE1}"/>
              </a:ext>
            </a:extLst>
          </p:cNvPr>
          <p:cNvSpPr>
            <a:spLocks noGrp="1"/>
          </p:cNvSpPr>
          <p:nvPr>
            <p:ph type="dt" sz="half" idx="10"/>
          </p:nvPr>
        </p:nvSpPr>
        <p:spPr>
          <a:xfrm>
            <a:off x="838200" y="6492132"/>
            <a:ext cx="2743200" cy="365125"/>
          </a:xfrm>
        </p:spPr>
        <p:txBody>
          <a:bodyPr/>
          <a:lstStyle/>
          <a:p>
            <a:r>
              <a:rPr lang="en-US"/>
              <a:t>October 2024</a:t>
            </a:r>
          </a:p>
        </p:txBody>
      </p:sp>
      <p:sp>
        <p:nvSpPr>
          <p:cNvPr id="11" name="Footer Placeholder 2">
            <a:extLst>
              <a:ext uri="{FF2B5EF4-FFF2-40B4-BE49-F238E27FC236}">
                <a16:creationId xmlns:a16="http://schemas.microsoft.com/office/drawing/2014/main" id="{6842BA60-AB8E-4AB4-A087-1508B74CA703}"/>
              </a:ext>
            </a:extLst>
          </p:cNvPr>
          <p:cNvSpPr>
            <a:spLocks noGrp="1"/>
          </p:cNvSpPr>
          <p:nvPr>
            <p:ph type="ftr" sz="quarter" idx="11"/>
          </p:nvPr>
        </p:nvSpPr>
        <p:spPr>
          <a:xfrm>
            <a:off x="4038600" y="6492132"/>
            <a:ext cx="4114800" cy="365125"/>
          </a:xfrm>
        </p:spPr>
        <p:txBody>
          <a:bodyPr/>
          <a:lstStyle/>
          <a:p>
            <a:r>
              <a:rPr lang="en-US"/>
              <a:t>Medicaid &amp; the Children's Health Insurance Program (CHIP)</a:t>
            </a:r>
          </a:p>
        </p:txBody>
      </p:sp>
      <p:sp>
        <p:nvSpPr>
          <p:cNvPr id="5" name="Content Placeholder 3">
            <a:extLst>
              <a:ext uri="{FF2B5EF4-FFF2-40B4-BE49-F238E27FC236}">
                <a16:creationId xmlns:a16="http://schemas.microsoft.com/office/drawing/2014/main" id="{D229059F-54A7-BA45-03E3-B040D0D39BB2}"/>
              </a:ext>
            </a:extLst>
          </p:cNvPr>
          <p:cNvSpPr>
            <a:spLocks noGrp="1"/>
          </p:cNvSpPr>
          <p:nvPr>
            <p:ph sz="half" idx="13" hasCustomPrompt="1"/>
          </p:nvPr>
        </p:nvSpPr>
        <p:spPr>
          <a:xfrm>
            <a:off x="-1827362" y="3223103"/>
            <a:ext cx="4007854" cy="666029"/>
          </a:xfrm>
        </p:spPr>
        <p:txBody>
          <a:bodyPr/>
          <a:lstStyle>
            <a:lvl1pPr>
              <a:defRPr/>
            </a:lvl1pPr>
          </a:lstStyle>
          <a:p>
            <a:pPr lvl="0"/>
            <a:r>
              <a:rPr lang="en-US" dirty="0"/>
              <a:t>3</a:t>
            </a:r>
          </a:p>
        </p:txBody>
      </p:sp>
      <p:sp>
        <p:nvSpPr>
          <p:cNvPr id="6" name="Content Placeholder 3">
            <a:extLst>
              <a:ext uri="{FF2B5EF4-FFF2-40B4-BE49-F238E27FC236}">
                <a16:creationId xmlns:a16="http://schemas.microsoft.com/office/drawing/2014/main" id="{FD37D290-B65F-EEC7-0A75-9F46104F2384}"/>
              </a:ext>
            </a:extLst>
          </p:cNvPr>
          <p:cNvSpPr>
            <a:spLocks noGrp="1"/>
          </p:cNvSpPr>
          <p:nvPr>
            <p:ph sz="half" idx="14" hasCustomPrompt="1"/>
          </p:nvPr>
        </p:nvSpPr>
        <p:spPr>
          <a:xfrm>
            <a:off x="-1798054" y="4074729"/>
            <a:ext cx="4007854" cy="666029"/>
          </a:xfrm>
        </p:spPr>
        <p:txBody>
          <a:bodyPr/>
          <a:lstStyle>
            <a:lvl1pPr>
              <a:defRPr/>
            </a:lvl1pPr>
          </a:lstStyle>
          <a:p>
            <a:pPr lvl="0"/>
            <a:r>
              <a:rPr lang="en-US" dirty="0"/>
              <a:t>4</a:t>
            </a:r>
          </a:p>
        </p:txBody>
      </p:sp>
      <p:sp>
        <p:nvSpPr>
          <p:cNvPr id="7" name="Content Placeholder 3">
            <a:extLst>
              <a:ext uri="{FF2B5EF4-FFF2-40B4-BE49-F238E27FC236}">
                <a16:creationId xmlns:a16="http://schemas.microsoft.com/office/drawing/2014/main" id="{6EEE45FF-B7AF-810D-568B-291548E56D25}"/>
              </a:ext>
            </a:extLst>
          </p:cNvPr>
          <p:cNvSpPr>
            <a:spLocks noGrp="1"/>
          </p:cNvSpPr>
          <p:nvPr>
            <p:ph sz="half" idx="15" hasCustomPrompt="1"/>
          </p:nvPr>
        </p:nvSpPr>
        <p:spPr>
          <a:xfrm>
            <a:off x="-1827362" y="4909685"/>
            <a:ext cx="4007854" cy="666029"/>
          </a:xfrm>
        </p:spPr>
        <p:txBody>
          <a:bodyPr/>
          <a:lstStyle>
            <a:lvl1pPr>
              <a:defRPr/>
            </a:lvl1pPr>
          </a:lstStyle>
          <a:p>
            <a:pPr lvl="0"/>
            <a:r>
              <a:rPr lang="en-US" dirty="0"/>
              <a:t>5</a:t>
            </a:r>
          </a:p>
        </p:txBody>
      </p:sp>
      <p:sp>
        <p:nvSpPr>
          <p:cNvPr id="8" name="Content Placeholder 3">
            <a:extLst>
              <a:ext uri="{FF2B5EF4-FFF2-40B4-BE49-F238E27FC236}">
                <a16:creationId xmlns:a16="http://schemas.microsoft.com/office/drawing/2014/main" id="{F9132DDA-CF1A-6432-2A20-4CD94E618C57}"/>
              </a:ext>
            </a:extLst>
          </p:cNvPr>
          <p:cNvSpPr>
            <a:spLocks noGrp="1"/>
          </p:cNvSpPr>
          <p:nvPr>
            <p:ph sz="half" idx="16" hasCustomPrompt="1"/>
          </p:nvPr>
        </p:nvSpPr>
        <p:spPr>
          <a:xfrm>
            <a:off x="-1827362" y="5700908"/>
            <a:ext cx="4007854" cy="666029"/>
          </a:xfrm>
        </p:spPr>
        <p:txBody>
          <a:bodyPr/>
          <a:lstStyle>
            <a:lvl1pPr>
              <a:defRPr/>
            </a:lvl1pPr>
          </a:lstStyle>
          <a:p>
            <a:pPr lvl="0"/>
            <a:r>
              <a:rPr lang="en-US" dirty="0"/>
              <a:t>6</a:t>
            </a:r>
          </a:p>
        </p:txBody>
      </p:sp>
    </p:spTree>
    <p:custDataLst>
      <p:tags r:id="rId1"/>
    </p:custDataLst>
    <p:extLst>
      <p:ext uri="{BB962C8B-B14F-4D97-AF65-F5344CB8AC3E}">
        <p14:creationId xmlns:p14="http://schemas.microsoft.com/office/powerpoint/2010/main" val="7468532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54F5901-04AB-3D15-2E7F-E009A896C2F3}"/>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FE75798F-FE32-A870-360C-ECE9C67F2A40}"/>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8BFF3C4-3313-3375-C9A1-AE9817C0723B}"/>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11189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0" y="0"/>
            <a:ext cx="12192000" cy="950976"/>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hasCustomPrompt="1"/>
          </p:nvPr>
        </p:nvSpPr>
        <p:spPr>
          <a:xfrm>
            <a:off x="2209800" y="1184694"/>
            <a:ext cx="7539842" cy="816632"/>
          </a:xfrm>
        </p:spPr>
        <p:txBody>
          <a:bodyPr/>
          <a:lstStyle>
            <a:lvl1pPr>
              <a:defRPr/>
            </a:lvl1pPr>
          </a:lstStyle>
          <a:p>
            <a:pPr lvl="0"/>
            <a:r>
              <a:rPr lang="en-US" dirty="0"/>
              <a:t>1</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hasCustomPrompt="1"/>
          </p:nvPr>
        </p:nvSpPr>
        <p:spPr>
          <a:xfrm>
            <a:off x="1971867" y="2297043"/>
            <a:ext cx="4007854" cy="666029"/>
          </a:xfrm>
        </p:spPr>
        <p:txBody>
          <a:bodyPr/>
          <a:lstStyle>
            <a:lvl1pPr>
              <a:defRPr/>
            </a:lvl1pPr>
          </a:lstStyle>
          <a:p>
            <a:pPr lvl="0"/>
            <a:r>
              <a:rPr lang="en-US" dirty="0"/>
              <a:t>2</a:t>
            </a:r>
          </a:p>
        </p:txBody>
      </p:sp>
      <p:sp>
        <p:nvSpPr>
          <p:cNvPr id="9" name="Slide Number Placeholder 5">
            <a:extLst>
              <a:ext uri="{FF2B5EF4-FFF2-40B4-BE49-F238E27FC236}">
                <a16:creationId xmlns:a16="http://schemas.microsoft.com/office/drawing/2014/main" id="{941C0E1C-6867-4CB5-89DF-8D68C4332CFC}"/>
              </a:ext>
            </a:extLst>
          </p:cNvPr>
          <p:cNvSpPr>
            <a:spLocks noGrp="1"/>
          </p:cNvSpPr>
          <p:nvPr>
            <p:ph type="sldNum" sz="quarter" idx="12"/>
          </p:nvPr>
        </p:nvSpPr>
        <p:spPr>
          <a:xfrm>
            <a:off x="8610600" y="6492132"/>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a:t>
            </a:fld>
            <a:endParaRPr lang="en-US"/>
          </a:p>
        </p:txBody>
      </p:sp>
      <p:sp>
        <p:nvSpPr>
          <p:cNvPr id="10" name="Date Placeholder 1">
            <a:extLst>
              <a:ext uri="{FF2B5EF4-FFF2-40B4-BE49-F238E27FC236}">
                <a16:creationId xmlns:a16="http://schemas.microsoft.com/office/drawing/2014/main" id="{6D74D75B-C9AC-4BA6-8A7D-A6465A1D6CE1}"/>
              </a:ext>
            </a:extLst>
          </p:cNvPr>
          <p:cNvSpPr>
            <a:spLocks noGrp="1"/>
          </p:cNvSpPr>
          <p:nvPr>
            <p:ph type="dt" sz="half" idx="10"/>
          </p:nvPr>
        </p:nvSpPr>
        <p:spPr>
          <a:xfrm>
            <a:off x="838200" y="6492132"/>
            <a:ext cx="2743200" cy="365125"/>
          </a:xfrm>
        </p:spPr>
        <p:txBody>
          <a:bodyPr/>
          <a:lstStyle/>
          <a:p>
            <a:r>
              <a:rPr lang="en-US"/>
              <a:t>October 2024</a:t>
            </a:r>
          </a:p>
        </p:txBody>
      </p:sp>
      <p:sp>
        <p:nvSpPr>
          <p:cNvPr id="11" name="Footer Placeholder 2">
            <a:extLst>
              <a:ext uri="{FF2B5EF4-FFF2-40B4-BE49-F238E27FC236}">
                <a16:creationId xmlns:a16="http://schemas.microsoft.com/office/drawing/2014/main" id="{6842BA60-AB8E-4AB4-A087-1508B74CA703}"/>
              </a:ext>
            </a:extLst>
          </p:cNvPr>
          <p:cNvSpPr>
            <a:spLocks noGrp="1"/>
          </p:cNvSpPr>
          <p:nvPr>
            <p:ph type="ftr" sz="quarter" idx="11"/>
          </p:nvPr>
        </p:nvSpPr>
        <p:spPr>
          <a:xfrm>
            <a:off x="4038600" y="6492132"/>
            <a:ext cx="4114800" cy="365125"/>
          </a:xfrm>
        </p:spPr>
        <p:txBody>
          <a:bodyPr/>
          <a:lstStyle/>
          <a:p>
            <a:r>
              <a:rPr lang="en-US"/>
              <a:t>Medicaid &amp; the Children's Health Insurance Program (CHIP)</a:t>
            </a:r>
          </a:p>
        </p:txBody>
      </p:sp>
      <p:sp>
        <p:nvSpPr>
          <p:cNvPr id="5" name="Content Placeholder 3">
            <a:extLst>
              <a:ext uri="{FF2B5EF4-FFF2-40B4-BE49-F238E27FC236}">
                <a16:creationId xmlns:a16="http://schemas.microsoft.com/office/drawing/2014/main" id="{D229059F-54A7-BA45-03E3-B040D0D39BB2}"/>
              </a:ext>
            </a:extLst>
          </p:cNvPr>
          <p:cNvSpPr>
            <a:spLocks noGrp="1"/>
          </p:cNvSpPr>
          <p:nvPr>
            <p:ph sz="half" idx="13" hasCustomPrompt="1"/>
          </p:nvPr>
        </p:nvSpPr>
        <p:spPr>
          <a:xfrm>
            <a:off x="6924752" y="2272886"/>
            <a:ext cx="4007854" cy="666029"/>
          </a:xfrm>
        </p:spPr>
        <p:txBody>
          <a:bodyPr/>
          <a:lstStyle>
            <a:lvl1pPr>
              <a:defRPr/>
            </a:lvl1pPr>
          </a:lstStyle>
          <a:p>
            <a:pPr lvl="0"/>
            <a:r>
              <a:rPr lang="en-US" dirty="0"/>
              <a:t>3</a:t>
            </a:r>
          </a:p>
        </p:txBody>
      </p:sp>
      <p:sp>
        <p:nvSpPr>
          <p:cNvPr id="6" name="Content Placeholder 3">
            <a:extLst>
              <a:ext uri="{FF2B5EF4-FFF2-40B4-BE49-F238E27FC236}">
                <a16:creationId xmlns:a16="http://schemas.microsoft.com/office/drawing/2014/main" id="{FD37D290-B65F-EEC7-0A75-9F46104F2384}"/>
              </a:ext>
            </a:extLst>
          </p:cNvPr>
          <p:cNvSpPr>
            <a:spLocks noGrp="1"/>
          </p:cNvSpPr>
          <p:nvPr>
            <p:ph sz="half" idx="14" hasCustomPrompt="1"/>
          </p:nvPr>
        </p:nvSpPr>
        <p:spPr>
          <a:xfrm>
            <a:off x="1971867" y="3103895"/>
            <a:ext cx="4007854" cy="666029"/>
          </a:xfrm>
        </p:spPr>
        <p:txBody>
          <a:bodyPr/>
          <a:lstStyle>
            <a:lvl1pPr>
              <a:defRPr/>
            </a:lvl1pPr>
          </a:lstStyle>
          <a:p>
            <a:pPr lvl="0"/>
            <a:r>
              <a:rPr lang="en-US" dirty="0"/>
              <a:t>4</a:t>
            </a:r>
          </a:p>
        </p:txBody>
      </p:sp>
      <p:sp>
        <p:nvSpPr>
          <p:cNvPr id="7" name="Content Placeholder 3">
            <a:extLst>
              <a:ext uri="{FF2B5EF4-FFF2-40B4-BE49-F238E27FC236}">
                <a16:creationId xmlns:a16="http://schemas.microsoft.com/office/drawing/2014/main" id="{6EEE45FF-B7AF-810D-568B-291548E56D25}"/>
              </a:ext>
            </a:extLst>
          </p:cNvPr>
          <p:cNvSpPr>
            <a:spLocks noGrp="1"/>
          </p:cNvSpPr>
          <p:nvPr>
            <p:ph sz="half" idx="15" hasCustomPrompt="1"/>
          </p:nvPr>
        </p:nvSpPr>
        <p:spPr>
          <a:xfrm>
            <a:off x="6924752" y="3109576"/>
            <a:ext cx="4007854" cy="666029"/>
          </a:xfrm>
        </p:spPr>
        <p:txBody>
          <a:bodyPr/>
          <a:lstStyle>
            <a:lvl1pPr>
              <a:defRPr/>
            </a:lvl1pPr>
          </a:lstStyle>
          <a:p>
            <a:pPr lvl="0"/>
            <a:r>
              <a:rPr lang="en-US" dirty="0"/>
              <a:t>5</a:t>
            </a:r>
          </a:p>
        </p:txBody>
      </p:sp>
      <p:sp>
        <p:nvSpPr>
          <p:cNvPr id="8" name="Content Placeholder 3">
            <a:extLst>
              <a:ext uri="{FF2B5EF4-FFF2-40B4-BE49-F238E27FC236}">
                <a16:creationId xmlns:a16="http://schemas.microsoft.com/office/drawing/2014/main" id="{F9132DDA-CF1A-6432-2A20-4CD94E618C57}"/>
              </a:ext>
            </a:extLst>
          </p:cNvPr>
          <p:cNvSpPr>
            <a:spLocks noGrp="1"/>
          </p:cNvSpPr>
          <p:nvPr>
            <p:ph sz="half" idx="16" hasCustomPrompt="1"/>
          </p:nvPr>
        </p:nvSpPr>
        <p:spPr>
          <a:xfrm>
            <a:off x="1971867" y="3933588"/>
            <a:ext cx="4007854" cy="666029"/>
          </a:xfrm>
        </p:spPr>
        <p:txBody>
          <a:bodyPr/>
          <a:lstStyle>
            <a:lvl1pPr>
              <a:defRPr/>
            </a:lvl1pPr>
          </a:lstStyle>
          <a:p>
            <a:pPr lvl="0"/>
            <a:r>
              <a:rPr lang="en-US" dirty="0"/>
              <a:t>6</a:t>
            </a:r>
          </a:p>
        </p:txBody>
      </p:sp>
      <p:sp>
        <p:nvSpPr>
          <p:cNvPr id="12" name="Content Placeholder 3">
            <a:extLst>
              <a:ext uri="{FF2B5EF4-FFF2-40B4-BE49-F238E27FC236}">
                <a16:creationId xmlns:a16="http://schemas.microsoft.com/office/drawing/2014/main" id="{24719409-1E59-1252-B656-A537940C00CD}"/>
              </a:ext>
            </a:extLst>
          </p:cNvPr>
          <p:cNvSpPr>
            <a:spLocks noGrp="1"/>
          </p:cNvSpPr>
          <p:nvPr>
            <p:ph sz="half" idx="17" hasCustomPrompt="1"/>
          </p:nvPr>
        </p:nvSpPr>
        <p:spPr>
          <a:xfrm>
            <a:off x="6924752" y="3904665"/>
            <a:ext cx="4007854" cy="666029"/>
          </a:xfrm>
        </p:spPr>
        <p:txBody>
          <a:bodyPr/>
          <a:lstStyle>
            <a:lvl1pPr>
              <a:defRPr/>
            </a:lvl1pPr>
          </a:lstStyle>
          <a:p>
            <a:pPr lvl="0"/>
            <a:r>
              <a:rPr lang="en-US" dirty="0"/>
              <a:t>7</a:t>
            </a:r>
          </a:p>
        </p:txBody>
      </p:sp>
      <p:sp>
        <p:nvSpPr>
          <p:cNvPr id="13" name="Content Placeholder 3">
            <a:extLst>
              <a:ext uri="{FF2B5EF4-FFF2-40B4-BE49-F238E27FC236}">
                <a16:creationId xmlns:a16="http://schemas.microsoft.com/office/drawing/2014/main" id="{12EEE471-FDC1-80DC-C62D-A6778E5EF8EF}"/>
              </a:ext>
            </a:extLst>
          </p:cNvPr>
          <p:cNvSpPr>
            <a:spLocks noGrp="1"/>
          </p:cNvSpPr>
          <p:nvPr>
            <p:ph sz="half" idx="18" hasCustomPrompt="1"/>
          </p:nvPr>
        </p:nvSpPr>
        <p:spPr>
          <a:xfrm>
            <a:off x="1971867" y="4716892"/>
            <a:ext cx="4007854" cy="666029"/>
          </a:xfrm>
        </p:spPr>
        <p:txBody>
          <a:bodyPr/>
          <a:lstStyle>
            <a:lvl1pPr>
              <a:defRPr/>
            </a:lvl1pPr>
          </a:lstStyle>
          <a:p>
            <a:pPr lvl="0"/>
            <a:r>
              <a:rPr lang="en-US" dirty="0"/>
              <a:t>8</a:t>
            </a:r>
          </a:p>
        </p:txBody>
      </p:sp>
      <p:sp>
        <p:nvSpPr>
          <p:cNvPr id="14" name="Content Placeholder 3">
            <a:extLst>
              <a:ext uri="{FF2B5EF4-FFF2-40B4-BE49-F238E27FC236}">
                <a16:creationId xmlns:a16="http://schemas.microsoft.com/office/drawing/2014/main" id="{F8B382F8-CB48-8DB5-51F1-CA4FF77724F1}"/>
              </a:ext>
            </a:extLst>
          </p:cNvPr>
          <p:cNvSpPr>
            <a:spLocks noGrp="1"/>
          </p:cNvSpPr>
          <p:nvPr>
            <p:ph sz="half" idx="19" hasCustomPrompt="1"/>
          </p:nvPr>
        </p:nvSpPr>
        <p:spPr>
          <a:xfrm>
            <a:off x="6924752" y="4754425"/>
            <a:ext cx="4007854" cy="666029"/>
          </a:xfrm>
        </p:spPr>
        <p:txBody>
          <a:bodyPr/>
          <a:lstStyle>
            <a:lvl1pPr>
              <a:defRPr/>
            </a:lvl1pPr>
          </a:lstStyle>
          <a:p>
            <a:pPr lvl="0"/>
            <a:r>
              <a:rPr lang="en-US" dirty="0"/>
              <a:t>9</a:t>
            </a:r>
          </a:p>
        </p:txBody>
      </p:sp>
      <p:sp>
        <p:nvSpPr>
          <p:cNvPr id="15" name="Content Placeholder 3">
            <a:extLst>
              <a:ext uri="{FF2B5EF4-FFF2-40B4-BE49-F238E27FC236}">
                <a16:creationId xmlns:a16="http://schemas.microsoft.com/office/drawing/2014/main" id="{F854447C-C2A4-3719-DE41-D8291DCAEC1E}"/>
              </a:ext>
            </a:extLst>
          </p:cNvPr>
          <p:cNvSpPr>
            <a:spLocks noGrp="1"/>
          </p:cNvSpPr>
          <p:nvPr>
            <p:ph sz="half" idx="20" hasCustomPrompt="1"/>
          </p:nvPr>
        </p:nvSpPr>
        <p:spPr>
          <a:xfrm>
            <a:off x="1971867" y="5500196"/>
            <a:ext cx="4007854" cy="666029"/>
          </a:xfrm>
        </p:spPr>
        <p:txBody>
          <a:bodyPr/>
          <a:lstStyle>
            <a:lvl1pPr>
              <a:defRPr/>
            </a:lvl1pPr>
          </a:lstStyle>
          <a:p>
            <a:pPr lvl="0"/>
            <a:r>
              <a:rPr lang="en-US" dirty="0"/>
              <a:t>10</a:t>
            </a:r>
          </a:p>
        </p:txBody>
      </p:sp>
      <p:sp>
        <p:nvSpPr>
          <p:cNvPr id="16" name="Content Placeholder 3">
            <a:extLst>
              <a:ext uri="{FF2B5EF4-FFF2-40B4-BE49-F238E27FC236}">
                <a16:creationId xmlns:a16="http://schemas.microsoft.com/office/drawing/2014/main" id="{D6993707-1244-A94F-3809-21C8473C39EC}"/>
              </a:ext>
            </a:extLst>
          </p:cNvPr>
          <p:cNvSpPr>
            <a:spLocks noGrp="1"/>
          </p:cNvSpPr>
          <p:nvPr>
            <p:ph sz="half" idx="21" hasCustomPrompt="1"/>
          </p:nvPr>
        </p:nvSpPr>
        <p:spPr>
          <a:xfrm>
            <a:off x="6924752" y="5598560"/>
            <a:ext cx="4007854" cy="666029"/>
          </a:xfrm>
        </p:spPr>
        <p:txBody>
          <a:bodyPr/>
          <a:lstStyle>
            <a:lvl1pPr>
              <a:defRPr/>
            </a:lvl1pPr>
          </a:lstStyle>
          <a:p>
            <a:pPr lvl="0"/>
            <a:r>
              <a:rPr lang="en-US" dirty="0"/>
              <a:t>10</a:t>
            </a:r>
          </a:p>
        </p:txBody>
      </p:sp>
    </p:spTree>
    <p:custDataLst>
      <p:tags r:id="rId1"/>
    </p:custDataLst>
    <p:extLst>
      <p:ext uri="{BB962C8B-B14F-4D97-AF65-F5344CB8AC3E}">
        <p14:creationId xmlns:p14="http://schemas.microsoft.com/office/powerpoint/2010/main" val="3355302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0976"/>
          </a:xfrm>
          <a:prstGeom prst="rect">
            <a:avLst/>
          </a:prstGeom>
        </p:spPr>
        <p:txBody>
          <a:bodyPr anchor="ctr">
            <a:normAutofit/>
          </a:bodyPr>
          <a:lstStyle>
            <a:lvl1pPr>
              <a:defRPr sz="3000"/>
            </a:lvl1pPr>
          </a:lstStyle>
          <a:p>
            <a:r>
              <a:rPr lang="en-US" dirty="0"/>
              <a:t>Click to edit Master title style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October 2024</a:t>
            </a: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a:xfrm>
            <a:off x="3810000" y="6476486"/>
            <a:ext cx="4572000" cy="365125"/>
          </a:xfrm>
        </p:spPr>
        <p:txBody>
          <a:bodyPr/>
          <a:lstStyle>
            <a:lvl1pPr>
              <a:defRPr>
                <a:solidFill>
                  <a:schemeClr val="accent1">
                    <a:lumMod val="60000"/>
                    <a:lumOff val="40000"/>
                  </a:schemeClr>
                </a:solidFill>
              </a:defRPr>
            </a:lvl1pPr>
          </a:lstStyle>
          <a:p>
            <a:r>
              <a:rPr lang="en-US"/>
              <a:t>Medicaid &amp; the Children's Health Insurance Program (CHIP)</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a:xfrm>
            <a:off x="8610600" y="6492240"/>
            <a:ext cx="2743200" cy="365125"/>
          </a:xfrm>
        </p:spPr>
        <p:txBody>
          <a:bodyPr/>
          <a:lstStyle>
            <a:lvl1pPr>
              <a:defRPr>
                <a:solidFill>
                  <a:schemeClr val="accent1">
                    <a:lumMod val="60000"/>
                    <a:lumOff val="40000"/>
                  </a:schemeClr>
                </a:solidFill>
              </a:defRPr>
            </a:lvl1pPr>
          </a:lstStyle>
          <a:p>
            <a:fld id="{0B2D781D-8844-5940-92D1-06EF0A7F581E}" type="slidenum">
              <a:rPr lang="en-US" smtClean="0"/>
              <a:pPr/>
              <a:t>‹#›</a:t>
            </a:fld>
            <a:endParaRPr lang="en-US"/>
          </a:p>
        </p:txBody>
      </p:sp>
      <p:sp>
        <p:nvSpPr>
          <p:cNvPr id="7" name="Content Placeholder 6">
            <a:extLst>
              <a:ext uri="{FF2B5EF4-FFF2-40B4-BE49-F238E27FC236}">
                <a16:creationId xmlns:a16="http://schemas.microsoft.com/office/drawing/2014/main" id="{F6F2EFC5-5ACC-47F3-A3C0-648F7A472392}"/>
              </a:ext>
            </a:extLst>
          </p:cNvPr>
          <p:cNvSpPr>
            <a:spLocks noGrp="1"/>
          </p:cNvSpPr>
          <p:nvPr>
            <p:ph sz="quarter" idx="13"/>
          </p:nvPr>
        </p:nvSpPr>
        <p:spPr>
          <a:xfrm>
            <a:off x="1371600" y="1371600"/>
            <a:ext cx="9791700" cy="4667250"/>
          </a:xfrm>
        </p:spPr>
        <p:txBody>
          <a:bodyPr/>
          <a:lstStyle>
            <a:lvl1pPr marL="274320" indent="-274320">
              <a:lnSpc>
                <a:spcPct val="100000"/>
              </a:lnSpc>
              <a:spcBef>
                <a:spcPts val="0"/>
              </a:spcBef>
              <a:spcAft>
                <a:spcPts val="1200"/>
              </a:spcAft>
              <a:defRPr sz="2800">
                <a:solidFill>
                  <a:srgbClr val="00529B"/>
                </a:solidFill>
                <a:latin typeface="Arial" panose="020B0604020202020204" pitchFamily="34" charset="0"/>
                <a:cs typeface="Arial" panose="020B0604020202020204" pitchFamily="34" charset="0"/>
              </a:defRPr>
            </a:lvl1pPr>
            <a:lvl2pPr marL="548640" indent="-274320">
              <a:lnSpc>
                <a:spcPct val="100000"/>
              </a:lnSpc>
              <a:spcBef>
                <a:spcPts val="0"/>
              </a:spcBef>
              <a:spcAft>
                <a:spcPts val="600"/>
              </a:spcAft>
              <a:defRPr sz="2400">
                <a:solidFill>
                  <a:srgbClr val="00529B"/>
                </a:solidFill>
                <a:latin typeface="Arial" panose="020B0604020202020204" pitchFamily="34" charset="0"/>
                <a:cs typeface="Arial" panose="020B0604020202020204" pitchFamily="34" charset="0"/>
              </a:defRPr>
            </a:lvl2pPr>
            <a:lvl3pPr marL="822960" indent="-274320">
              <a:lnSpc>
                <a:spcPct val="100000"/>
              </a:lnSpc>
              <a:spcBef>
                <a:spcPts val="0"/>
              </a:spcBef>
              <a:spcAft>
                <a:spcPts val="600"/>
              </a:spcAft>
              <a:buSzPct val="50000"/>
              <a:buFont typeface="Wingdings" panose="05000000000000000000" pitchFamily="2" charset="2"/>
              <a:buChar char="q"/>
              <a:defRPr>
                <a:solidFill>
                  <a:srgbClr val="00529B"/>
                </a:solidFill>
                <a:latin typeface="Arial" panose="020B0604020202020204" pitchFamily="34" charset="0"/>
                <a:cs typeface="Arial" panose="020B0604020202020204" pitchFamily="34" charset="0"/>
              </a:defRPr>
            </a:lvl3pPr>
            <a:lvl4pPr marL="1097280" indent="-274320">
              <a:lnSpc>
                <a:spcPct val="100000"/>
              </a:lnSpc>
              <a:spcBef>
                <a:spcPts val="0"/>
              </a:spcBef>
              <a:spcAft>
                <a:spcPts val="600"/>
              </a:spcAft>
              <a:buFont typeface="Courier New" panose="02070309020205020404" pitchFamily="49" charset="0"/>
              <a:buChar char="o"/>
              <a:defRPr>
                <a:solidFill>
                  <a:srgbClr val="00529B"/>
                </a:solidFill>
                <a:latin typeface="Arial" panose="020B0604020202020204" pitchFamily="34" charset="0"/>
                <a:cs typeface="Arial" panose="020B060402020202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1890041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0976"/>
          </a:xfrm>
          <a:prstGeom prst="rect">
            <a:avLst/>
          </a:prstGeom>
        </p:spPr>
        <p:txBody>
          <a:bodyPr anchor="ctr"/>
          <a:lstStyle/>
          <a:p>
            <a:r>
              <a:rPr lang="en-US"/>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a:t>
            </a:fld>
            <a:endParaRPr lang="en-US"/>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p>
            <a:r>
              <a:rPr lang="en-US"/>
              <a:t>October 2024</a:t>
            </a:r>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3810000" y="6492240"/>
            <a:ext cx="4572000" cy="365125"/>
          </a:xfrm>
        </p:spPr>
        <p:txBody>
          <a:bodyPr/>
          <a:lstStyle/>
          <a:p>
            <a:r>
              <a:rPr lang="en-US"/>
              <a:t>Medicaid &amp; the Children's Health Insurance Program (CHIP)</a:t>
            </a:r>
          </a:p>
        </p:txBody>
      </p:sp>
    </p:spTree>
    <p:extLst>
      <p:ext uri="{BB962C8B-B14F-4D97-AF65-F5344CB8AC3E}">
        <p14:creationId xmlns:p14="http://schemas.microsoft.com/office/powerpoint/2010/main" val="3978985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No yellow foot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48583"/>
          </a:xfrm>
          <a:prstGeom prst="rect">
            <a:avLst/>
          </a:prstGeom>
        </p:spPr>
        <p:txBody>
          <a:bodyPr anchor="ct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p>
            <a:r>
              <a:rPr lang="en-US"/>
              <a:t>October 2024</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810000" y="6492240"/>
            <a:ext cx="4572000" cy="365125"/>
          </a:xfrm>
        </p:spPr>
        <p:txBody>
          <a:bodyPr/>
          <a:lstStyle/>
          <a:p>
            <a:r>
              <a:rPr lang="en-US"/>
              <a:t>Medicaid &amp; the Children's Health Insurance Program (CHIP)</a:t>
            </a:r>
          </a:p>
        </p:txBody>
      </p:sp>
    </p:spTree>
    <p:custDataLst>
      <p:tags r:id="rId1"/>
    </p:custDataLst>
    <p:extLst>
      <p:ext uri="{BB962C8B-B14F-4D97-AF65-F5344CB8AC3E}">
        <p14:creationId xmlns:p14="http://schemas.microsoft.com/office/powerpoint/2010/main" val="2181245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No yellow foot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48583"/>
          </a:xfrm>
          <a:prstGeom prst="rect">
            <a:avLst/>
          </a:prstGeom>
        </p:spPr>
        <p:txBody>
          <a:bodyPr anchor="ct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p>
            <a:r>
              <a:rPr lang="en-US"/>
              <a:t>October 2024</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810000" y="6492240"/>
            <a:ext cx="4572000" cy="365125"/>
          </a:xfrm>
        </p:spPr>
        <p:txBody>
          <a:bodyPr/>
          <a:lstStyle/>
          <a:p>
            <a:r>
              <a:rPr lang="en-US"/>
              <a:t>Medicaid &amp; the Children's Health Insurance Program (CHIP)</a:t>
            </a:r>
          </a:p>
        </p:txBody>
      </p:sp>
      <p:sp>
        <p:nvSpPr>
          <p:cNvPr id="4" name="Content Placeholder 3">
            <a:extLst>
              <a:ext uri="{FF2B5EF4-FFF2-40B4-BE49-F238E27FC236}">
                <a16:creationId xmlns:a16="http://schemas.microsoft.com/office/drawing/2014/main" id="{59DEAE82-B1F3-8F78-C30C-290ED3B85857}"/>
              </a:ext>
            </a:extLst>
          </p:cNvPr>
          <p:cNvSpPr>
            <a:spLocks noGrp="1"/>
          </p:cNvSpPr>
          <p:nvPr>
            <p:ph sz="quarter" idx="13"/>
          </p:nvPr>
        </p:nvSpPr>
        <p:spPr>
          <a:xfrm>
            <a:off x="488950" y="1073150"/>
            <a:ext cx="11122025" cy="5178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465700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image" Target="../media/image4.jpe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tags" Target="../tags/tag1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329514"/>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chemeClr val="accent1">
                    <a:lumMod val="60000"/>
                    <a:lumOff val="40000"/>
                  </a:schemeClr>
                </a:solidFill>
                <a:latin typeface="Arial" panose="020B0604020202020204" pitchFamily="34" charset="0"/>
                <a:cs typeface="Arial" panose="020B0604020202020204" pitchFamily="34" charset="0"/>
              </a:defRPr>
            </a:lvl1pPr>
          </a:lstStyle>
          <a:p>
            <a:r>
              <a:rPr lang="en-US"/>
              <a:t>October 2024</a:t>
            </a: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chemeClr val="accent1">
                    <a:lumMod val="60000"/>
                    <a:lumOff val="40000"/>
                  </a:schemeClr>
                </a:solidFill>
                <a:latin typeface="Arial" panose="020B0604020202020204" pitchFamily="34" charset="0"/>
                <a:cs typeface="Arial" panose="020B0604020202020204" pitchFamily="34" charset="0"/>
              </a:defRPr>
            </a:lvl1pPr>
          </a:lstStyle>
          <a:p>
            <a:r>
              <a:rPr lang="en-US"/>
              <a:t>Medicaid &amp; the Children's Health Insurance Program (CHIP)</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chemeClr val="accent1">
                    <a:lumMod val="60000"/>
                    <a:lumOff val="40000"/>
                  </a:schemeClr>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50976"/>
          </a:xfrm>
          <a:prstGeom prst="rect">
            <a:avLst/>
          </a:prstGeom>
        </p:spPr>
        <p:txBody>
          <a:bodyPr vert="horz" lIns="91440" tIns="45720" rIns="91440" bIns="45720" rtlCol="0" anchor="ctr">
            <a:normAutofit/>
          </a:bodyPr>
          <a:lstStyle/>
          <a:p>
            <a:r>
              <a:rPr lang="en-US" dirty="0"/>
              <a:t>Click to add Head</a:t>
            </a:r>
          </a:p>
        </p:txBody>
      </p:sp>
    </p:spTree>
    <p:extLst>
      <p:ext uri="{BB962C8B-B14F-4D97-AF65-F5344CB8AC3E}">
        <p14:creationId xmlns:p14="http://schemas.microsoft.com/office/powerpoint/2010/main" val="3761094634"/>
      </p:ext>
    </p:extLst>
  </p:cSld>
  <p:clrMap bg1="lt1" tx1="dk1" bg2="lt2" tx2="dk2" accent1="accent1" accent2="accent2" accent3="accent3" accent4="accent4" accent5="accent5" accent6="accent6" hlink="hlink" folHlink="folHlink"/>
  <p:sldLayoutIdLst>
    <p:sldLayoutId id="2147483731" r:id="rId1"/>
    <p:sldLayoutId id="2147483691" r:id="rId2"/>
    <p:sldLayoutId id="2147483692" r:id="rId3"/>
    <p:sldLayoutId id="2147483732" r:id="rId4"/>
    <p:sldLayoutId id="2147483734" r:id="rId5"/>
    <p:sldLayoutId id="2147483654" r:id="rId6"/>
    <p:sldLayoutId id="2147483693" r:id="rId7"/>
    <p:sldLayoutId id="2147483694" r:id="rId8"/>
    <p:sldLayoutId id="2147483735" r:id="rId9"/>
    <p:sldLayoutId id="2147483733" r:id="rId10"/>
    <p:sldLayoutId id="2147483700" r:id="rId11"/>
  </p:sldLayoutIdLst>
  <p:hf hdr="0"/>
  <p:txStyles>
    <p:titleStyle>
      <a:lvl1pPr algn="ctr" defTabSz="914400" rtl="0" eaLnBrk="1" latinLnBrk="0" hangingPunct="1">
        <a:lnSpc>
          <a:spcPct val="90000"/>
        </a:lnSpc>
        <a:spcBef>
          <a:spcPct val="0"/>
        </a:spcBef>
        <a:buNone/>
        <a:defRPr sz="3000" b="1" i="0" u="none"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800" kern="1200">
          <a:solidFill>
            <a:srgbClr val="00529B"/>
          </a:solidFill>
          <a:latin typeface="Arial" panose="020B0604020202020204" pitchFamily="34" charset="0"/>
          <a:ea typeface="+mn-ea"/>
          <a:cs typeface="Arial" panose="020B0604020202020204" pitchFamily="34" charset="0"/>
        </a:defRPr>
      </a:lvl1pPr>
      <a:lvl2pPr marL="548640" indent="-274320" algn="l" defTabSz="914400" rtl="0" eaLnBrk="1" latinLnBrk="0" hangingPunct="1">
        <a:lnSpc>
          <a:spcPct val="100000"/>
        </a:lnSpc>
        <a:spcBef>
          <a:spcPts val="0"/>
        </a:spcBef>
        <a:spcAft>
          <a:spcPts val="600"/>
        </a:spcAft>
        <a:buFont typeface="Arial" panose="020B0604020202020204" pitchFamily="34" charset="0"/>
        <a:buChar char="•"/>
        <a:defRPr sz="2400" kern="1200">
          <a:solidFill>
            <a:srgbClr val="00529B"/>
          </a:solidFill>
          <a:latin typeface="Arial" panose="020B0604020202020204" pitchFamily="34" charset="0"/>
          <a:ea typeface="+mn-ea"/>
          <a:cs typeface="Arial" panose="020B0604020202020204" pitchFamily="34" charset="0"/>
        </a:defRPr>
      </a:lvl2pPr>
      <a:lvl3pPr marL="82296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09728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October 2024</a:t>
            </a: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Medicaid &amp; the Children's Health Insurance Program (CHIP)</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edit title</a:t>
            </a:r>
          </a:p>
        </p:txBody>
      </p:sp>
    </p:spTree>
    <p:custDataLst>
      <p:tags r:id="rId31"/>
    </p:custDataLst>
    <p:extLst>
      <p:ext uri="{BB962C8B-B14F-4D97-AF65-F5344CB8AC3E}">
        <p14:creationId xmlns:p14="http://schemas.microsoft.com/office/powerpoint/2010/main" val="76090232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 id="2147483728" r:id="rId27"/>
    <p:sldLayoutId id="2147483729" r:id="rId28"/>
    <p:sldLayoutId id="2147483730" r:id="rId29"/>
  </p:sldLayoutIdLst>
  <p:hf hdr="0"/>
  <p:txStyles>
    <p:titleStyle>
      <a:lvl1pPr algn="ctr" defTabSz="914400"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0.xml"/><Relationship Id="rId1" Type="http://schemas.openxmlformats.org/officeDocument/2006/relationships/tags" Target="../tags/tag40.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49.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5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5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52.xml"/><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5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5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xml"/><Relationship Id="rId1" Type="http://schemas.openxmlformats.org/officeDocument/2006/relationships/tags" Target="../tags/tag55.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56.xml"/></Relationships>
</file>

<file path=ppt/slides/_rels/slide18.xml.rels><?xml version="1.0" encoding="UTF-8" standalone="yes"?>
<Relationships xmlns="http://schemas.openxmlformats.org/package/2006/relationships"><Relationship Id="rId8" Type="http://schemas.openxmlformats.org/officeDocument/2006/relationships/hyperlink" Target="https://www.healthcare.gov/marketplace-in-your-state/" TargetMode="External"/><Relationship Id="rId3" Type="http://schemas.openxmlformats.org/officeDocument/2006/relationships/notesSlide" Target="../notesSlides/notesSlide18.xml"/><Relationship Id="rId7" Type="http://schemas.openxmlformats.org/officeDocument/2006/relationships/hyperlink" Target="https://www.CuidadoDeSalud.gov/" TargetMode="External"/><Relationship Id="rId2" Type="http://schemas.openxmlformats.org/officeDocument/2006/relationships/slideLayout" Target="../slideLayouts/slideLayout4.xml"/><Relationship Id="rId1" Type="http://schemas.openxmlformats.org/officeDocument/2006/relationships/tags" Target="../tags/tag57.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5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4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5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8.xml"/><Relationship Id="rId1" Type="http://schemas.openxmlformats.org/officeDocument/2006/relationships/tags" Target="../tags/tag60.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61.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tags" Target="../tags/tag6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tags" Target="../tags/tag6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tags" Target="../tags/tag6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6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1.xml"/><Relationship Id="rId1" Type="http://schemas.openxmlformats.org/officeDocument/2006/relationships/tags" Target="../tags/tag6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tags" Target="../tags/tag6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4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tags" Target="../tags/tag69.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8.xml"/><Relationship Id="rId1" Type="http://schemas.openxmlformats.org/officeDocument/2006/relationships/tags" Target="../tags/tag70.xml"/><Relationship Id="rId5" Type="http://schemas.openxmlformats.org/officeDocument/2006/relationships/image" Target="../media/image44.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tags" Target="../tags/tag7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8.xml"/><Relationship Id="rId1" Type="http://schemas.openxmlformats.org/officeDocument/2006/relationships/tags" Target="../tags/tag72.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xml"/><Relationship Id="rId1" Type="http://schemas.openxmlformats.org/officeDocument/2006/relationships/tags" Target="../tags/tag73.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74.xml"/><Relationship Id="rId5" Type="http://schemas.openxmlformats.org/officeDocument/2006/relationships/image" Target="../media/image47.png"/><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1.xml"/><Relationship Id="rId1" Type="http://schemas.openxmlformats.org/officeDocument/2006/relationships/tags" Target="../tags/tag75.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xml"/><Relationship Id="rId1" Type="http://schemas.openxmlformats.org/officeDocument/2006/relationships/tags" Target="../tags/tag76.xml"/><Relationship Id="rId4" Type="http://schemas.openxmlformats.org/officeDocument/2006/relationships/hyperlink" Target="https://www.medicaid.gov/sites/default/files/2023-05/rtc-plan-grant-imp-rpt.pdf" TargetMode="Externa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5.xml"/><Relationship Id="rId1" Type="http://schemas.openxmlformats.org/officeDocument/2006/relationships/tags" Target="../tags/tag7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6.xml"/><Relationship Id="rId1" Type="http://schemas.openxmlformats.org/officeDocument/2006/relationships/tags" Target="../tags/tag7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43.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xml"/><Relationship Id="rId1" Type="http://schemas.openxmlformats.org/officeDocument/2006/relationships/tags" Target="../tags/tag79.xml"/><Relationship Id="rId4" Type="http://schemas.openxmlformats.org/officeDocument/2006/relationships/image" Target="../media/image49.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xml"/><Relationship Id="rId1" Type="http://schemas.openxmlformats.org/officeDocument/2006/relationships/tags" Target="../tags/tag80.xml"/><Relationship Id="rId4" Type="http://schemas.openxmlformats.org/officeDocument/2006/relationships/image" Target="../media/image50.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81.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8.xml"/><Relationship Id="rId1" Type="http://schemas.openxmlformats.org/officeDocument/2006/relationships/tags" Target="../tags/tag8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6.xml"/><Relationship Id="rId1" Type="http://schemas.openxmlformats.org/officeDocument/2006/relationships/tags" Target="../tags/tag83.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6.xml"/><Relationship Id="rId1" Type="http://schemas.openxmlformats.org/officeDocument/2006/relationships/tags" Target="../tags/tag84.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6.xml"/><Relationship Id="rId1" Type="http://schemas.openxmlformats.org/officeDocument/2006/relationships/tags" Target="../tags/tag85.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4.xml"/><Relationship Id="rId1" Type="http://schemas.openxmlformats.org/officeDocument/2006/relationships/tags" Target="../tags/tag86.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8.xml"/><Relationship Id="rId1" Type="http://schemas.openxmlformats.org/officeDocument/2006/relationships/tags" Target="../tags/tag87.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6.xml"/><Relationship Id="rId1" Type="http://schemas.openxmlformats.org/officeDocument/2006/relationships/tags" Target="../tags/tag88.xml"/><Relationship Id="rId5" Type="http://schemas.openxmlformats.org/officeDocument/2006/relationships/image" Target="../media/image52.png"/><Relationship Id="rId4" Type="http://schemas.openxmlformats.org/officeDocument/2006/relationships/image" Target="../media/image51.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6.xml"/><Relationship Id="rId1" Type="http://schemas.openxmlformats.org/officeDocument/2006/relationships/tags" Target="../tags/tag44.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6.xml"/><Relationship Id="rId1" Type="http://schemas.openxmlformats.org/officeDocument/2006/relationships/tags" Target="../tags/tag89.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1.xml"/><Relationship Id="rId1" Type="http://schemas.openxmlformats.org/officeDocument/2006/relationships/tags" Target="../tags/tag90.xml"/><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4.xml"/><Relationship Id="rId1" Type="http://schemas.openxmlformats.org/officeDocument/2006/relationships/tags" Target="../tags/tag91.xml"/><Relationship Id="rId5" Type="http://schemas.openxmlformats.org/officeDocument/2006/relationships/image" Target="../media/image55.svg"/><Relationship Id="rId4" Type="http://schemas.openxmlformats.org/officeDocument/2006/relationships/image" Target="../media/image54.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0.xml"/><Relationship Id="rId1" Type="http://schemas.openxmlformats.org/officeDocument/2006/relationships/tags" Target="../tags/tag92.xml"/><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9.xml"/><Relationship Id="rId1" Type="http://schemas.openxmlformats.org/officeDocument/2006/relationships/tags" Target="../tags/tag93.xml"/><Relationship Id="rId5" Type="http://schemas.openxmlformats.org/officeDocument/2006/relationships/image" Target="../media/image57.png"/><Relationship Id="rId4" Type="http://schemas.openxmlformats.org/officeDocument/2006/relationships/image" Target="../media/image56.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94.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95.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39.xml"/><Relationship Id="rId1" Type="http://schemas.openxmlformats.org/officeDocument/2006/relationships/tags" Target="../tags/tag96.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6.xml"/><Relationship Id="rId1" Type="http://schemas.openxmlformats.org/officeDocument/2006/relationships/tags" Target="../tags/tag97.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6.xml"/><Relationship Id="rId1" Type="http://schemas.openxmlformats.org/officeDocument/2006/relationships/tags" Target="../tags/tag98.xml"/><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45.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6.xml"/><Relationship Id="rId1" Type="http://schemas.openxmlformats.org/officeDocument/2006/relationships/tags" Target="../tags/tag99.xml"/><Relationship Id="rId4" Type="http://schemas.openxmlformats.org/officeDocument/2006/relationships/image" Target="../media/image59.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6.xml"/><Relationship Id="rId1" Type="http://schemas.openxmlformats.org/officeDocument/2006/relationships/tags" Target="../tags/tag100.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4.xml"/><Relationship Id="rId1" Type="http://schemas.openxmlformats.org/officeDocument/2006/relationships/tags" Target="../tags/tag101.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6.xml"/><Relationship Id="rId1" Type="http://schemas.openxmlformats.org/officeDocument/2006/relationships/tags" Target="../tags/tag10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103.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104.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34.xml"/><Relationship Id="rId1" Type="http://schemas.openxmlformats.org/officeDocument/2006/relationships/tags" Target="../tags/tag105.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6.xml"/><Relationship Id="rId1" Type="http://schemas.openxmlformats.org/officeDocument/2006/relationships/tags" Target="../tags/tag106.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6.xml"/><Relationship Id="rId1" Type="http://schemas.openxmlformats.org/officeDocument/2006/relationships/tags" Target="../tags/tag107.xml"/></Relationships>
</file>

<file path=ppt/slides/_rels/slide6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69.xml"/><Relationship Id="rId7" Type="http://schemas.openxmlformats.org/officeDocument/2006/relationships/image" Target="../media/image63.png"/><Relationship Id="rId2" Type="http://schemas.openxmlformats.org/officeDocument/2006/relationships/slideLayout" Target="../slideLayouts/slideLayout3.xml"/><Relationship Id="rId1" Type="http://schemas.openxmlformats.org/officeDocument/2006/relationships/tags" Target="../tags/tag108.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46.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6.xml"/><Relationship Id="rId1" Type="http://schemas.openxmlformats.org/officeDocument/2006/relationships/tags" Target="../tags/tag109.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6.xml"/><Relationship Id="rId1" Type="http://schemas.openxmlformats.org/officeDocument/2006/relationships/tags" Target="../tags/tag110.xml"/><Relationship Id="rId4" Type="http://schemas.openxmlformats.org/officeDocument/2006/relationships/image" Target="../media/image65.jpe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111.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6.xml"/><Relationship Id="rId1" Type="http://schemas.openxmlformats.org/officeDocument/2006/relationships/tags" Target="../tags/tag112.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xml"/><Relationship Id="rId1" Type="http://schemas.openxmlformats.org/officeDocument/2006/relationships/tags" Target="../tags/tag113.xml"/></Relationships>
</file>

<file path=ppt/slides/_rels/slide75.xml.rels><?xml version="1.0" encoding="UTF-8" standalone="yes"?>
<Relationships xmlns="http://schemas.openxmlformats.org/package/2006/relationships"><Relationship Id="rId8" Type="http://schemas.openxmlformats.org/officeDocument/2006/relationships/hyperlink" Target="https://www.espanol.insurekidsnow.gov/" TargetMode="External"/><Relationship Id="rId13" Type="http://schemas.openxmlformats.org/officeDocument/2006/relationships/hyperlink" Target="https://www.kff.org/medicaid/state-indicator/federal-matching-rate-and-multiplier/?activeTab=map&amp;currentTimeframe=0&amp;selectedDistributions=fmap-percentage&amp;sortModel=%7b%22colId%22:%22Location%22,%22sort%22:%22asc%22%7d" TargetMode="External"/><Relationship Id="rId3" Type="http://schemas.openxmlformats.org/officeDocument/2006/relationships/notesSlide" Target="../notesSlides/notesSlide75.xml"/><Relationship Id="rId7" Type="http://schemas.openxmlformats.org/officeDocument/2006/relationships/hyperlink" Target="https://www.medicaid.gov/chip/index.html" TargetMode="External"/><Relationship Id="rId12" Type="http://schemas.openxmlformats.org/officeDocument/2006/relationships/hyperlink" Target="http://aspe.hhs.gov/health/fmap.cfm" TargetMode="External"/><Relationship Id="rId2" Type="http://schemas.openxmlformats.org/officeDocument/2006/relationships/slideLayout" Target="../slideLayouts/slideLayout8.xml"/><Relationship Id="rId1" Type="http://schemas.openxmlformats.org/officeDocument/2006/relationships/tags" Target="../tags/tag114.xml"/><Relationship Id="rId6" Type="http://schemas.openxmlformats.org/officeDocument/2006/relationships/hyperlink" Target="https://www.medicaid.gov/resources-for-states/coronavirus-disease-2019-covid-19/unwinding-and-returning-regular-operations-after-covid-19/index.html" TargetMode="External"/><Relationship Id="rId11" Type="http://schemas.openxmlformats.org/officeDocument/2006/relationships/hyperlink" Target="https://es.medicare.gov/basics/costs/help" TargetMode="External"/><Relationship Id="rId5" Type="http://schemas.openxmlformats.org/officeDocument/2006/relationships/hyperlink" Target="https://www.medicaid.gov/" TargetMode="External"/><Relationship Id="rId15" Type="http://schemas.openxmlformats.org/officeDocument/2006/relationships/hyperlink" Target="https://www.federalregister.gov/documents/2023/11/21/2023-25636/federal-financial-participation-in-state-assistance-expenditures-federal-matching-shares-for" TargetMode="External"/><Relationship Id="rId10" Type="http://schemas.openxmlformats.org/officeDocument/2006/relationships/hyperlink" Target="https://www.CuidadoDeSalud.gov/" TargetMode="External"/><Relationship Id="rId4" Type="http://schemas.openxmlformats.org/officeDocument/2006/relationships/hyperlink" Target="https://www.cms.gov/" TargetMode="External"/><Relationship Id="rId9" Type="http://schemas.openxmlformats.org/officeDocument/2006/relationships/hyperlink" Target="https://www.insurekidsnow.gov/outreach-tool-library/index.html" TargetMode="External"/><Relationship Id="rId14" Type="http://schemas.openxmlformats.org/officeDocument/2006/relationships/hyperlink" Target="https://www.federalregister.gov/documents/2022/12/05/2022-26390/federal-financial-participation-in-state-assistance-expenditures-federal-matching-shares-for" TargetMode="External"/></Relationships>
</file>

<file path=ppt/slides/_rels/slide76.xml.rels><?xml version="1.0" encoding="UTF-8" standalone="yes"?>
<Relationships xmlns="http://schemas.openxmlformats.org/package/2006/relationships"><Relationship Id="rId8" Type="http://schemas.openxmlformats.org/officeDocument/2006/relationships/hyperlink" Target="mailto:info@shiphelp.org" TargetMode="External"/><Relationship Id="rId3" Type="http://schemas.openxmlformats.org/officeDocument/2006/relationships/notesSlide" Target="../notesSlides/notesSlide76.xml"/><Relationship Id="rId7" Type="http://schemas.openxmlformats.org/officeDocument/2006/relationships/hyperlink" Target="https://www.shiphelp.org/" TargetMode="External"/><Relationship Id="rId12" Type="http://schemas.openxmlformats.org/officeDocument/2006/relationships/image" Target="../media/image66.png"/><Relationship Id="rId2" Type="http://schemas.openxmlformats.org/officeDocument/2006/relationships/slideLayout" Target="../slideLayouts/slideLayout8.xml"/><Relationship Id="rId1" Type="http://schemas.openxmlformats.org/officeDocument/2006/relationships/tags" Target="../tags/tag115.xml"/><Relationship Id="rId6" Type="http://schemas.openxmlformats.org/officeDocument/2006/relationships/hyperlink" Target="https://www.medicaid.gov/about-us/beneficiary-resources/index.html" TargetMode="External"/><Relationship Id="rId11" Type="http://schemas.openxmlformats.org/officeDocument/2006/relationships/hyperlink" Target="https://www.ssa.gov/" TargetMode="External"/><Relationship Id="rId5" Type="http://schemas.openxmlformats.org/officeDocument/2006/relationships/hyperlink" Target="https://www.medicaid.gov/state-overviews/index.html" TargetMode="External"/><Relationship Id="rId10" Type="http://schemas.openxmlformats.org/officeDocument/2006/relationships/hyperlink" Target="https://content.naic.org/state-insurance-departments" TargetMode="External"/><Relationship Id="rId4" Type="http://schemas.openxmlformats.org/officeDocument/2006/relationships/hyperlink" Target="https://www.healthcare.gov/medicaid-chip/medicaid-expansion-and-you/" TargetMode="External"/><Relationship Id="rId9" Type="http://schemas.openxmlformats.org/officeDocument/2006/relationships/hyperlink" Target="https://es.medicare.gov/talk-to-someone" TargetMode="External"/></Relationships>
</file>

<file path=ppt/slides/_rels/slide77.xml.rels><?xml version="1.0" encoding="UTF-8" standalone="yes"?>
<Relationships xmlns="http://schemas.openxmlformats.org/package/2006/relationships"><Relationship Id="rId8" Type="http://schemas.openxmlformats.org/officeDocument/2006/relationships/hyperlink" Target="https://www.medicaid.gov/medicaid/outreach-tools/supporting-enrollment-efforts/index.html" TargetMode="External"/><Relationship Id="rId3" Type="http://schemas.openxmlformats.org/officeDocument/2006/relationships/notesSlide" Target="../notesSlides/notesSlide77.xml"/><Relationship Id="rId7" Type="http://schemas.openxmlformats.org/officeDocument/2006/relationships/hyperlink" Target="https://cmsnationaltrainingprogram.cms.gov/sites/default/files/shared/2024%20Medicare%20Savings%20Program%20Income%20Limits_FINAL3-508.pdf" TargetMode="External"/><Relationship Id="rId2" Type="http://schemas.openxmlformats.org/officeDocument/2006/relationships/slideLayout" Target="../slideLayouts/slideLayout8.xml"/><Relationship Id="rId1" Type="http://schemas.openxmlformats.org/officeDocument/2006/relationships/tags" Target="../tags/tag116.xml"/><Relationship Id="rId6" Type="http://schemas.openxmlformats.org/officeDocument/2006/relationships/hyperlink" Target="https://www.medicaid.gov/medicaid/enrollment-strategies/medicaid-and-chip-coverage-lawfully-residing-children-pregnant-women" TargetMode="External"/><Relationship Id="rId5" Type="http://schemas.openxmlformats.org/officeDocument/2006/relationships/hyperlink" Target="https://www.insurekidsnow.gov/outreach-tool-library/index.html" TargetMode="External"/><Relationship Id="rId4" Type="http://schemas.openxmlformats.org/officeDocument/2006/relationships/hyperlink" Target="https://www.cms.gov/Regulations-and-Guidance/guidance/Manuals/Paper-Based-Manuals-Items/CMS021927.html" TargetMode="Externa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8.xml"/><Relationship Id="rId1" Type="http://schemas.openxmlformats.org/officeDocument/2006/relationships/tags" Target="../tags/tag117.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8.xml"/><Relationship Id="rId1" Type="http://schemas.openxmlformats.org/officeDocument/2006/relationships/tags" Target="../tags/tag11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47.xml"/><Relationship Id="rId4" Type="http://schemas.openxmlformats.org/officeDocument/2006/relationships/image" Target="../media/image34.jpe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8.xml"/><Relationship Id="rId1" Type="http://schemas.openxmlformats.org/officeDocument/2006/relationships/tags" Target="../tags/tag119.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8.xml"/><Relationship Id="rId1" Type="http://schemas.openxmlformats.org/officeDocument/2006/relationships/tags" Target="../tags/tag120.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6.xml"/><Relationship Id="rId1" Type="http://schemas.openxmlformats.org/officeDocument/2006/relationships/tags" Target="../tags/tag121.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6.xml"/><Relationship Id="rId1" Type="http://schemas.openxmlformats.org/officeDocument/2006/relationships/tags" Target="../tags/tag122.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7.xml"/><Relationship Id="rId1" Type="http://schemas.openxmlformats.org/officeDocument/2006/relationships/tags" Target="../tags/tag123.xml"/></Relationships>
</file>

<file path=ppt/slides/_rels/slide8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85.xml"/><Relationship Id="rId7" Type="http://schemas.openxmlformats.org/officeDocument/2006/relationships/image" Target="../media/image68.png"/><Relationship Id="rId2" Type="http://schemas.openxmlformats.org/officeDocument/2006/relationships/slideLayout" Target="../slideLayouts/slideLayout6.xml"/><Relationship Id="rId1" Type="http://schemas.openxmlformats.org/officeDocument/2006/relationships/tags" Target="../tags/tag124.xml"/><Relationship Id="rId6" Type="http://schemas.openxmlformats.org/officeDocument/2006/relationships/hyperlink" Target="mailto:training@cms.hhs.gov" TargetMode="External"/><Relationship Id="rId5" Type="http://schemas.openxmlformats.org/officeDocument/2006/relationships/image" Target="../media/image67.png"/><Relationship Id="rId4" Type="http://schemas.openxmlformats.org/officeDocument/2006/relationships/hyperlink" Target="https://cmsnationaltrainingprogram.cms.gov/"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156" y="4633100"/>
            <a:ext cx="11181772" cy="929286"/>
          </a:xfrm>
        </p:spPr>
        <p:txBody>
          <a:bodyPr>
            <a:noAutofit/>
          </a:bodyPr>
          <a:lstStyle/>
          <a:p>
            <a:r>
              <a:rPr lang="es-US" sz="3700" dirty="0"/>
              <a:t>Medicaid y el Programa de Seguro Médico para Niños (CHIP, por sus siglas en inglés)</a:t>
            </a:r>
          </a:p>
        </p:txBody>
      </p:sp>
    </p:spTree>
    <p:custDataLst>
      <p:tags r:id="rId1"/>
    </p:custDataLst>
    <p:extLst>
      <p:ext uri="{BB962C8B-B14F-4D97-AF65-F5344CB8AC3E}">
        <p14:creationId xmlns:p14="http://schemas.microsoft.com/office/powerpoint/2010/main" val="1810128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US"/>
              <a:t>La Agencia Estatal Única de Medicaid</a:t>
            </a:r>
          </a:p>
        </p:txBody>
      </p:sp>
      <p:sp>
        <p:nvSpPr>
          <p:cNvPr id="5" name="Content Placeholder 4"/>
          <p:cNvSpPr>
            <a:spLocks noGrp="1"/>
          </p:cNvSpPr>
          <p:nvPr>
            <p:ph sz="quarter" idx="13"/>
          </p:nvPr>
        </p:nvSpPr>
        <p:spPr>
          <a:xfrm>
            <a:off x="838200" y="1387983"/>
            <a:ext cx="5979572" cy="4667250"/>
          </a:xfrm>
        </p:spPr>
        <p:txBody>
          <a:bodyPr>
            <a:normAutofit/>
          </a:bodyPr>
          <a:lstStyle/>
          <a:p>
            <a:pPr lvl="0" defTabSz="685800">
              <a:lnSpc>
                <a:spcPct val="100000"/>
              </a:lnSpc>
            </a:pPr>
            <a:r>
              <a:rPr lang="es-US" sz="2400" dirty="0"/>
              <a:t>Administra o supervisa la administración de su programa Medicaid </a:t>
            </a:r>
          </a:p>
          <a:p>
            <a:pPr lvl="0" defTabSz="685800">
              <a:lnSpc>
                <a:spcPct val="100000"/>
              </a:lnSpc>
            </a:pPr>
            <a:r>
              <a:rPr lang="es-US" sz="2400" dirty="0"/>
              <a:t>Los nombres de las oficinas locales pueden variar, por ejemplo:</a:t>
            </a:r>
          </a:p>
          <a:p>
            <a:pPr lvl="1" defTabSz="685800">
              <a:lnSpc>
                <a:spcPct val="100000"/>
              </a:lnSpc>
              <a:spcAft>
                <a:spcPts val="1200"/>
              </a:spcAft>
            </a:pPr>
            <a:r>
              <a:rPr lang="es-US" sz="2000" dirty="0"/>
              <a:t>Servicios Sociales</a:t>
            </a:r>
          </a:p>
          <a:p>
            <a:pPr lvl="1" defTabSz="685800">
              <a:lnSpc>
                <a:spcPct val="100000"/>
              </a:lnSpc>
              <a:spcAft>
                <a:spcPts val="1200"/>
              </a:spcAft>
            </a:pPr>
            <a:r>
              <a:rPr lang="es-US" sz="2000" dirty="0"/>
              <a:t>Asistencia Pública</a:t>
            </a:r>
          </a:p>
          <a:p>
            <a:pPr lvl="1" defTabSz="685800">
              <a:lnSpc>
                <a:spcPct val="100000"/>
              </a:lnSpc>
              <a:spcAft>
                <a:spcPts val="1200"/>
              </a:spcAft>
            </a:pPr>
            <a:r>
              <a:rPr lang="es-US" sz="2000" dirty="0"/>
              <a:t>Servicios Humanos</a:t>
            </a:r>
          </a:p>
          <a:p>
            <a:pPr lvl="1" defTabSz="685800">
              <a:lnSpc>
                <a:spcPct val="100000"/>
              </a:lnSpc>
              <a:spcAft>
                <a:spcPts val="1200"/>
              </a:spcAft>
            </a:pPr>
            <a:r>
              <a:rPr lang="es-US" sz="2000" dirty="0"/>
              <a:t>Departamento de Salud</a:t>
            </a:r>
          </a:p>
        </p:txBody>
      </p:sp>
      <p:pic>
        <p:nvPicPr>
          <p:cNvPr id="8" name="Picture 7" descr="Instantánea del sitio web Medicaid.gov que muestra dónde se puede seleccionar un estado para obtener información de contacto de Medicaid">
            <a:extLst>
              <a:ext uri="{FF2B5EF4-FFF2-40B4-BE49-F238E27FC236}">
                <a16:creationId xmlns:a16="http://schemas.microsoft.com/office/drawing/2014/main" id="{12FF900F-0701-4971-8CCF-78E63BD63288}"/>
              </a:ext>
            </a:extLst>
          </p:cNvPr>
          <p:cNvPicPr>
            <a:picLocks noChangeAspect="1"/>
          </p:cNvPicPr>
          <p:nvPr/>
        </p:nvPicPr>
        <p:blipFill>
          <a:blip r:embed="rId4"/>
          <a:stretch>
            <a:fillRect/>
          </a:stretch>
        </p:blipFill>
        <p:spPr>
          <a:xfrm>
            <a:off x="6817772" y="1030167"/>
            <a:ext cx="4438273" cy="5007566"/>
          </a:xfrm>
          <a:prstGeom prst="rect">
            <a:avLst/>
          </a:prstGeom>
          <a:ln w="3175">
            <a:solidFill>
              <a:schemeClr val="tx1"/>
            </a:solidFill>
          </a:ln>
          <a:effectLst>
            <a:outerShdw blurRad="50800" dist="38100" dir="2700000" algn="tl" rotWithShape="0">
              <a:prstClr val="black">
                <a:alpha val="40000"/>
              </a:prstClr>
            </a:outerShdw>
          </a:effectLst>
        </p:spPr>
      </p:pic>
      <p:sp>
        <p:nvSpPr>
          <p:cNvPr id="6" name="Slide Number Placeholder 5">
            <a:extLst>
              <a:ext uri="{FF2B5EF4-FFF2-40B4-BE49-F238E27FC236}">
                <a16:creationId xmlns:a16="http://schemas.microsoft.com/office/drawing/2014/main" id="{8BC5CAA9-21D9-4CF0-B473-F2AD6CF0EC84}"/>
              </a:ext>
            </a:extLst>
          </p:cNvPr>
          <p:cNvSpPr>
            <a:spLocks noGrp="1"/>
          </p:cNvSpPr>
          <p:nvPr>
            <p:ph type="sldNum" sz="quarter" idx="12"/>
          </p:nvPr>
        </p:nvSpPr>
        <p:spPr/>
        <p:txBody>
          <a:bodyPr/>
          <a:lstStyle/>
          <a:p>
            <a:fld id="{0B2D781D-8844-5940-92D1-06EF0A7F581E}" type="slidenum">
              <a:rPr lang="en-US" smtClean="0"/>
              <a:pPr/>
              <a:t>10</a:t>
            </a:fld>
            <a:endParaRPr lang="en-US"/>
          </a:p>
        </p:txBody>
      </p:sp>
      <p:sp>
        <p:nvSpPr>
          <p:cNvPr id="3" name="Footer Placeholder 2"/>
          <p:cNvSpPr>
            <a:spLocks noGrp="1"/>
          </p:cNvSpPr>
          <p:nvPr>
            <p:ph type="ftr" sz="quarter" idx="11"/>
          </p:nvPr>
        </p:nvSpPr>
        <p:spPr/>
        <p:txBody>
          <a:bodyPr/>
          <a:lstStyle/>
          <a:p>
            <a:r>
              <a:rPr lang="es-US" dirty="0"/>
              <a:t>Medicaid y el Programa de Seguro Médico para Niños </a:t>
            </a:r>
            <a:br>
              <a:rPr lang="es-US" dirty="0"/>
            </a:br>
            <a:r>
              <a:rPr lang="es-US" dirty="0"/>
              <a:t>(CHIP, por sus siglas en inglés)</a:t>
            </a:r>
          </a:p>
        </p:txBody>
      </p:sp>
      <p:sp>
        <p:nvSpPr>
          <p:cNvPr id="2" name="Date Placeholder 1"/>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185188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US"/>
              <a:t>Elegibilidad para Medicaid</a:t>
            </a:r>
          </a:p>
        </p:txBody>
      </p:sp>
      <p:sp>
        <p:nvSpPr>
          <p:cNvPr id="5" name="Content Placeholder 4"/>
          <p:cNvSpPr>
            <a:spLocks noGrp="1"/>
          </p:cNvSpPr>
          <p:nvPr>
            <p:ph sz="quarter" idx="13"/>
          </p:nvPr>
        </p:nvSpPr>
        <p:spPr>
          <a:xfrm>
            <a:off x="1200150" y="1021316"/>
            <a:ext cx="10153650" cy="5099539"/>
          </a:xfrm>
        </p:spPr>
        <p:txBody>
          <a:bodyPr>
            <a:normAutofit fontScale="77500" lnSpcReduction="20000"/>
          </a:bodyPr>
          <a:lstStyle/>
          <a:p>
            <a:pPr lvl="0" defTabSz="685800">
              <a:lnSpc>
                <a:spcPct val="120000"/>
              </a:lnSpc>
            </a:pPr>
            <a:r>
              <a:rPr lang="es-US" sz="2600" dirty="0"/>
              <a:t>En general, para calificar para Medicaid en un estado, debe:</a:t>
            </a:r>
          </a:p>
          <a:p>
            <a:pPr lvl="1" defTabSz="685800">
              <a:lnSpc>
                <a:spcPct val="120000"/>
              </a:lnSpc>
              <a:spcAft>
                <a:spcPts val="1200"/>
              </a:spcAft>
            </a:pPr>
            <a:r>
              <a:rPr lang="es-US" sz="2000" dirty="0"/>
              <a:t>Residir en ese estado</a:t>
            </a:r>
          </a:p>
          <a:p>
            <a:pPr lvl="1" defTabSz="685800">
              <a:lnSpc>
                <a:spcPct val="120000"/>
              </a:lnSpc>
              <a:spcAft>
                <a:spcPts val="1200"/>
              </a:spcAft>
            </a:pPr>
            <a:r>
              <a:rPr lang="es-US" sz="2100" dirty="0"/>
              <a:t>Pertenecer a un grupo de elegibilidad especificado en la ley federal de Medicaid o a un grupo opcional autorizado en la ley federal (cubierto por su estado)</a:t>
            </a:r>
          </a:p>
          <a:p>
            <a:pPr lvl="1" defTabSz="685800">
              <a:lnSpc>
                <a:spcPct val="120000"/>
              </a:lnSpc>
              <a:spcAft>
                <a:spcPts val="1200"/>
              </a:spcAft>
            </a:pPr>
            <a:r>
              <a:rPr lang="es-US" sz="2000" dirty="0"/>
              <a:t>Cumplir con ciertos requisitos financieros y no financieros.</a:t>
            </a:r>
          </a:p>
          <a:p>
            <a:pPr defTabSz="685800">
              <a:lnSpc>
                <a:spcPct val="120000"/>
              </a:lnSpc>
            </a:pPr>
            <a:r>
              <a:rPr lang="es-US" sz="2600" dirty="0"/>
              <a:t>Los grupos de elegibilidad especificados en la ley federal de Medicaid incluyen:</a:t>
            </a:r>
          </a:p>
          <a:p>
            <a:pPr lvl="1" defTabSz="685800">
              <a:lnSpc>
                <a:spcPct val="120000"/>
              </a:lnSpc>
              <a:spcAft>
                <a:spcPts val="1200"/>
              </a:spcAft>
            </a:pPr>
            <a:r>
              <a:rPr lang="es-US" sz="2000" dirty="0"/>
              <a:t>Padres y parientes cuidadores con ingresos limitados</a:t>
            </a:r>
          </a:p>
          <a:p>
            <a:pPr lvl="1" defTabSz="685800">
              <a:lnSpc>
                <a:spcPct val="120000"/>
              </a:lnSpc>
              <a:spcAft>
                <a:spcPts val="1200"/>
              </a:spcAft>
            </a:pPr>
            <a:r>
              <a:rPr lang="es-US" sz="2000" dirty="0"/>
              <a:t>Mujeres embarazadas que cumplan los requisitos</a:t>
            </a:r>
          </a:p>
          <a:p>
            <a:pPr lvl="1" defTabSz="685800">
              <a:lnSpc>
                <a:spcPct val="120000"/>
              </a:lnSpc>
              <a:spcAft>
                <a:spcPts val="1200"/>
              </a:spcAft>
            </a:pPr>
            <a:r>
              <a:rPr lang="es-US" sz="2000" dirty="0"/>
              <a:t>Niños</a:t>
            </a:r>
          </a:p>
          <a:p>
            <a:pPr lvl="1" defTabSz="685800">
              <a:lnSpc>
                <a:spcPct val="120000"/>
              </a:lnSpc>
              <a:spcAft>
                <a:spcPts val="1200"/>
              </a:spcAft>
            </a:pPr>
            <a:r>
              <a:rPr lang="es-US" sz="2000" dirty="0"/>
              <a:t>Personas de 65 años y mayores</a:t>
            </a:r>
          </a:p>
          <a:p>
            <a:pPr lvl="1" defTabSz="685800">
              <a:lnSpc>
                <a:spcPct val="120000"/>
              </a:lnSpc>
              <a:spcAft>
                <a:spcPts val="1200"/>
              </a:spcAft>
            </a:pPr>
            <a:r>
              <a:rPr lang="es-US" sz="2000" dirty="0"/>
              <a:t>Personas ciegas</a:t>
            </a:r>
          </a:p>
          <a:p>
            <a:pPr lvl="1" defTabSz="685800">
              <a:lnSpc>
                <a:spcPct val="120000"/>
              </a:lnSpc>
              <a:spcAft>
                <a:spcPts val="1200"/>
              </a:spcAft>
            </a:pPr>
            <a:r>
              <a:rPr lang="es-US" sz="2000" dirty="0"/>
              <a:t>Personas con discapacidades</a:t>
            </a:r>
          </a:p>
          <a:p>
            <a:pPr lvl="1" defTabSz="685800">
              <a:lnSpc>
                <a:spcPct val="120000"/>
              </a:lnSpc>
              <a:spcAft>
                <a:spcPts val="1200"/>
              </a:spcAft>
            </a:pPr>
            <a:r>
              <a:rPr lang="es-US" sz="2000" dirty="0"/>
              <a:t>Personas que reciben Seguridad de Ingreso Suplementario (SSI, por sus siglas en inglés)</a:t>
            </a:r>
          </a:p>
        </p:txBody>
      </p:sp>
      <p:sp>
        <p:nvSpPr>
          <p:cNvPr id="6" name="Slide Number Placeholder 5">
            <a:extLst>
              <a:ext uri="{FF2B5EF4-FFF2-40B4-BE49-F238E27FC236}">
                <a16:creationId xmlns:a16="http://schemas.microsoft.com/office/drawing/2014/main" id="{C2FBB0A1-56CC-4C04-9F55-A6B37E5F0200}"/>
              </a:ext>
            </a:extLst>
          </p:cNvPr>
          <p:cNvSpPr>
            <a:spLocks noGrp="1"/>
          </p:cNvSpPr>
          <p:nvPr>
            <p:ph type="sldNum" sz="quarter" idx="12"/>
          </p:nvPr>
        </p:nvSpPr>
        <p:spPr/>
        <p:txBody>
          <a:bodyPr/>
          <a:lstStyle/>
          <a:p>
            <a:fld id="{0B2D781D-8844-5940-92D1-06EF0A7F581E}" type="slidenum">
              <a:rPr lang="en-US" smtClean="0"/>
              <a:pPr/>
              <a:t>11</a:t>
            </a:fld>
            <a:endParaRPr lang="en-US"/>
          </a:p>
        </p:txBody>
      </p:sp>
      <p:sp>
        <p:nvSpPr>
          <p:cNvPr id="3" name="Footer Placeholder 2"/>
          <p:cNvSpPr>
            <a:spLocks noGrp="1"/>
          </p:cNvSpPr>
          <p:nvPr>
            <p:ph type="ftr" sz="quarter" idx="11"/>
          </p:nvPr>
        </p:nvSpPr>
        <p:spPr/>
        <p:txBody>
          <a:bodyPr/>
          <a:lstStyle/>
          <a:p>
            <a:r>
              <a:rPr lang="es-US" dirty="0"/>
              <a:t>Medicaid y el Programa de Seguro Médico para Niños </a:t>
            </a:r>
            <a:br>
              <a:rPr lang="es-US" dirty="0"/>
            </a:br>
            <a:r>
              <a:rPr lang="es-US" dirty="0"/>
              <a:t>(CHIP, por sus siglas en inglés)</a:t>
            </a:r>
          </a:p>
        </p:txBody>
      </p:sp>
      <p:sp>
        <p:nvSpPr>
          <p:cNvPr id="2" name="Date Placeholder 1"/>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120006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US"/>
              <a:t>Elegibilidad para Medicaid (continuación)</a:t>
            </a:r>
          </a:p>
        </p:txBody>
      </p:sp>
      <p:sp>
        <p:nvSpPr>
          <p:cNvPr id="5" name="Content Placeholder 4"/>
          <p:cNvSpPr>
            <a:spLocks noGrp="1"/>
          </p:cNvSpPr>
          <p:nvPr>
            <p:ph sz="quarter" idx="13"/>
          </p:nvPr>
        </p:nvSpPr>
        <p:spPr>
          <a:xfrm>
            <a:off x="1019908" y="1387983"/>
            <a:ext cx="10333892" cy="4667250"/>
          </a:xfrm>
        </p:spPr>
        <p:txBody>
          <a:bodyPr>
            <a:normAutofit lnSpcReduction="10000"/>
          </a:bodyPr>
          <a:lstStyle/>
          <a:p>
            <a:pPr lvl="0" indent="-273050" defTabSz="685800"/>
            <a:r>
              <a:rPr lang="es-US" sz="2600" dirty="0"/>
              <a:t>Los Estados pueden optar por ampliar la elegibilidad a los adultos con ingresos limitados y que tienen entre 19 y 64 años y:</a:t>
            </a:r>
          </a:p>
          <a:p>
            <a:pPr lvl="1" defTabSz="685800">
              <a:spcAft>
                <a:spcPts val="1200"/>
              </a:spcAft>
            </a:pPr>
            <a:r>
              <a:rPr lang="es-US" sz="2200" dirty="0"/>
              <a:t>No reúnen los requisitos para la Parte A (seguro de hospital) o la Parte B (seguro médico) de Medicare o no las tienen en la actualidad.</a:t>
            </a:r>
          </a:p>
          <a:p>
            <a:pPr lvl="1" defTabSz="685800">
              <a:spcAft>
                <a:spcPts val="1200"/>
              </a:spcAft>
            </a:pPr>
            <a:r>
              <a:rPr lang="es-US" sz="2200" dirty="0"/>
              <a:t>No están embarazadas</a:t>
            </a:r>
          </a:p>
          <a:p>
            <a:pPr defTabSz="685800"/>
            <a:r>
              <a:rPr lang="es-US" sz="2600" dirty="0"/>
              <a:t>En los estados con elegibilidad ampliada para Medicaid, se puede calificar si cumple con la norma de ingresos y los factores de elegibilidad no financieros, como los requisitos de residencia </a:t>
            </a:r>
            <a:br>
              <a:rPr lang="es-US" sz="2600" dirty="0"/>
            </a:br>
            <a:r>
              <a:rPr lang="es-US" sz="2600" dirty="0"/>
              <a:t>y ciudadanía</a:t>
            </a:r>
          </a:p>
          <a:p>
            <a:pPr defTabSz="685800"/>
            <a:endParaRPr lang="en-US" sz="2400" dirty="0"/>
          </a:p>
          <a:p>
            <a:pPr marL="548640" defTabSz="685800">
              <a:buNone/>
            </a:pPr>
            <a:r>
              <a:rPr lang="es-US" sz="1800" b="1" dirty="0"/>
              <a:t>NOTA</a:t>
            </a:r>
            <a:r>
              <a:rPr lang="es-US" sz="1800" dirty="0"/>
              <a:t>: Algunos estados cubren a adultos bajo una exención con diferentes niveles de ingresos.</a:t>
            </a:r>
          </a:p>
        </p:txBody>
      </p:sp>
      <p:sp>
        <p:nvSpPr>
          <p:cNvPr id="7" name="Freeform: Shape 6">
            <a:extLst>
              <a:ext uri="{FF2B5EF4-FFF2-40B4-BE49-F238E27FC236}">
                <a16:creationId xmlns:a16="http://schemas.microsoft.com/office/drawing/2014/main" id="{BE3A9CA1-5E12-48C0-B084-282AD443B431}"/>
              </a:ext>
              <a:ext uri="{C183D7F6-B498-43B3-948B-1728B52AA6E4}">
                <adec:decorative xmlns:adec="http://schemas.microsoft.com/office/drawing/2017/decorative" val="1"/>
              </a:ext>
            </a:extLst>
          </p:cNvPr>
          <p:cNvSpPr>
            <a:spLocks noChangeAspect="1"/>
          </p:cNvSpPr>
          <p:nvPr/>
        </p:nvSpPr>
        <p:spPr>
          <a:xfrm>
            <a:off x="1037493" y="5529187"/>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308A2B0C-E084-493C-AD18-A6629D1364F3}"/>
              </a:ext>
            </a:extLst>
          </p:cNvPr>
          <p:cNvSpPr>
            <a:spLocks noGrp="1"/>
          </p:cNvSpPr>
          <p:nvPr>
            <p:ph type="sldNum" sz="quarter" idx="12"/>
          </p:nvPr>
        </p:nvSpPr>
        <p:spPr/>
        <p:txBody>
          <a:bodyPr/>
          <a:lstStyle/>
          <a:p>
            <a:fld id="{0B2D781D-8844-5940-92D1-06EF0A7F581E}" type="slidenum">
              <a:rPr lang="en-US" smtClean="0"/>
              <a:pPr/>
              <a:t>12</a:t>
            </a:fld>
            <a:endParaRPr lang="en-US"/>
          </a:p>
        </p:txBody>
      </p:sp>
      <p:sp>
        <p:nvSpPr>
          <p:cNvPr id="3" name="Footer Placeholder 2"/>
          <p:cNvSpPr>
            <a:spLocks noGrp="1"/>
          </p:cNvSpPr>
          <p:nvPr>
            <p:ph type="ftr" sz="quarter" idx="11"/>
          </p:nvPr>
        </p:nvSpPr>
        <p:spPr/>
        <p:txBody>
          <a:bodyPr/>
          <a:lstStyle/>
          <a:p>
            <a:r>
              <a:rPr lang="es-US" dirty="0"/>
              <a:t>Medicaid y el Programa de Seguro Médico para Niños </a:t>
            </a:r>
            <a:br>
              <a:rPr lang="es-US" dirty="0"/>
            </a:br>
            <a:r>
              <a:rPr lang="es-US" dirty="0"/>
              <a:t>(CHIP, por sus siglas en inglés)</a:t>
            </a:r>
          </a:p>
        </p:txBody>
      </p:sp>
      <p:sp>
        <p:nvSpPr>
          <p:cNvPr id="2" name="Date Placeholder 1"/>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109967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500"/>
                                  </p:stCondLst>
                                  <p:childTnLst>
                                    <p:set>
                                      <p:cBhvr>
                                        <p:cTn id="17" dur="1" fill="hold">
                                          <p:stCondLst>
                                            <p:cond delay="0"/>
                                          </p:stCondLst>
                                        </p:cTn>
                                        <p:tgtEl>
                                          <p:spTgt spid="5">
                                            <p:txEl>
                                              <p:pRg st="5" end="5"/>
                                            </p:txEl>
                                          </p:spTgt>
                                        </p:tgtEl>
                                        <p:attrNameLst>
                                          <p:attrName>style.visibility</p:attrName>
                                        </p:attrNameLst>
                                      </p:cBhvr>
                                      <p:to>
                                        <p:strVal val="visible"/>
                                      </p:to>
                                    </p:set>
                                  </p:childTnLst>
                                </p:cTn>
                              </p:par>
                              <p:par>
                                <p:cTn id="18" presetID="1" presetClass="entr" presetSubtype="0" fill="hold" grpId="0" nodeType="withEffect">
                                  <p:stCondLst>
                                    <p:cond delay="50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US" dirty="0"/>
              <a:t>Ingreso Bruto Ajustado Modificado </a:t>
            </a:r>
            <a:br>
              <a:rPr lang="es-US" dirty="0"/>
            </a:br>
            <a:r>
              <a:rPr lang="es-US" dirty="0"/>
              <a:t>(MAGI, por sus siglas en inglés) </a:t>
            </a:r>
          </a:p>
        </p:txBody>
      </p:sp>
      <p:sp>
        <p:nvSpPr>
          <p:cNvPr id="5" name="Content Placeholder 4"/>
          <p:cNvSpPr>
            <a:spLocks noGrp="1"/>
          </p:cNvSpPr>
          <p:nvPr>
            <p:ph sz="quarter" idx="13"/>
          </p:nvPr>
        </p:nvSpPr>
        <p:spPr>
          <a:xfrm>
            <a:off x="1050760" y="1371600"/>
            <a:ext cx="9791700" cy="4667250"/>
          </a:xfrm>
        </p:spPr>
        <p:txBody>
          <a:bodyPr>
            <a:normAutofit/>
          </a:bodyPr>
          <a:lstStyle/>
          <a:p>
            <a:pPr lvl="0" indent="-273050" defTabSz="685800">
              <a:lnSpc>
                <a:spcPct val="100000"/>
              </a:lnSpc>
            </a:pPr>
            <a:r>
              <a:rPr lang="es-US" sz="2400" dirty="0"/>
              <a:t>Es una metodología que utiliza las normas del impuesto sobre la renta federal para contar los ingresos y determinar la composición del hogar y el tamaño de la familia</a:t>
            </a:r>
          </a:p>
          <a:p>
            <a:pPr lvl="0" indent="-273050" defTabSz="685800">
              <a:lnSpc>
                <a:spcPct val="100000"/>
              </a:lnSpc>
            </a:pPr>
            <a:r>
              <a:rPr lang="es-US" sz="2400" dirty="0"/>
              <a:t>Las normas basadas en MAGI </a:t>
            </a:r>
            <a:br>
              <a:rPr lang="es-US" sz="2400" dirty="0"/>
            </a:br>
            <a:r>
              <a:rPr lang="es-US" sz="2400" dirty="0"/>
              <a:t>determinan:</a:t>
            </a:r>
          </a:p>
          <a:p>
            <a:pPr lvl="1" defTabSz="685800">
              <a:lnSpc>
                <a:spcPct val="100000"/>
              </a:lnSpc>
              <a:spcAft>
                <a:spcPts val="1200"/>
              </a:spcAft>
            </a:pPr>
            <a:r>
              <a:rPr lang="es-US" sz="2000" dirty="0"/>
              <a:t>La elegibilidad para Medicaid y CHIP de </a:t>
            </a:r>
            <a:br>
              <a:rPr lang="es-US" sz="2000" dirty="0"/>
            </a:br>
            <a:r>
              <a:rPr lang="es-US" sz="2000" dirty="0"/>
              <a:t>la mayoría de las personas, incluidas las </a:t>
            </a:r>
            <a:br>
              <a:rPr lang="es-US" sz="2000" dirty="0"/>
            </a:br>
            <a:r>
              <a:rPr lang="es-US" sz="2000" dirty="0"/>
              <a:t>personas que no presentan declaración </a:t>
            </a:r>
            <a:br>
              <a:rPr lang="es-US" sz="2000" dirty="0"/>
            </a:br>
            <a:r>
              <a:rPr lang="es-US" sz="2000" dirty="0"/>
              <a:t>de impuestos </a:t>
            </a:r>
          </a:p>
          <a:p>
            <a:pPr lvl="1" defTabSz="685800">
              <a:lnSpc>
                <a:spcPct val="100000"/>
              </a:lnSpc>
              <a:spcAft>
                <a:spcPts val="1200"/>
              </a:spcAft>
            </a:pPr>
            <a:r>
              <a:rPr lang="es-US" sz="2000" dirty="0"/>
              <a:t>La elegibilidad para créditos fiscales para </a:t>
            </a:r>
            <a:br>
              <a:rPr lang="es-US" sz="2000" dirty="0"/>
            </a:br>
            <a:r>
              <a:rPr lang="es-US" sz="2000" dirty="0"/>
              <a:t>primas y otros ahorros en el Mercado</a:t>
            </a:r>
          </a:p>
        </p:txBody>
      </p:sp>
      <p:pic>
        <p:nvPicPr>
          <p:cNvPr id="8" name="Picture 7">
            <a:extLst>
              <a:ext uri="{FF2B5EF4-FFF2-40B4-BE49-F238E27FC236}">
                <a16:creationId xmlns:a16="http://schemas.microsoft.com/office/drawing/2014/main" id="{AAE8A002-53D9-4C9E-B73F-1F10D0A1408A}"/>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644577" y="2442409"/>
            <a:ext cx="5014012" cy="2827421"/>
          </a:xfrm>
          <a:prstGeom prst="rect">
            <a:avLst/>
          </a:prstGeom>
          <a:ln>
            <a:noFill/>
          </a:ln>
          <a:effectLst>
            <a:softEdge rad="112500"/>
          </a:effectLst>
        </p:spPr>
      </p:pic>
      <p:sp>
        <p:nvSpPr>
          <p:cNvPr id="6" name="Slide Number Placeholder 5">
            <a:extLst>
              <a:ext uri="{FF2B5EF4-FFF2-40B4-BE49-F238E27FC236}">
                <a16:creationId xmlns:a16="http://schemas.microsoft.com/office/drawing/2014/main" id="{1E9F3B43-CB1F-4AA1-B5C5-AE1F1C87C383}"/>
              </a:ext>
            </a:extLst>
          </p:cNvPr>
          <p:cNvSpPr>
            <a:spLocks noGrp="1"/>
          </p:cNvSpPr>
          <p:nvPr>
            <p:ph type="sldNum" sz="quarter" idx="12"/>
          </p:nvPr>
        </p:nvSpPr>
        <p:spPr/>
        <p:txBody>
          <a:bodyPr/>
          <a:lstStyle/>
          <a:p>
            <a:fld id="{0B2D781D-8844-5940-92D1-06EF0A7F581E}" type="slidenum">
              <a:rPr lang="en-US" smtClean="0"/>
              <a:pPr/>
              <a:t>13</a:t>
            </a:fld>
            <a:endParaRPr lang="en-US"/>
          </a:p>
        </p:txBody>
      </p:sp>
      <p:sp>
        <p:nvSpPr>
          <p:cNvPr id="3" name="Footer Placeholder 2"/>
          <p:cNvSpPr>
            <a:spLocks noGrp="1"/>
          </p:cNvSpPr>
          <p:nvPr>
            <p:ph type="ftr" sz="quarter" idx="11"/>
          </p:nvPr>
        </p:nvSpPr>
        <p:spPr/>
        <p:txBody>
          <a:bodyPr/>
          <a:lstStyle/>
          <a:p>
            <a:r>
              <a:rPr lang="es-US" dirty="0"/>
              <a:t>Medicaid y el Programa de Seguro Médico para Niños </a:t>
            </a:r>
            <a:br>
              <a:rPr lang="es-US" dirty="0"/>
            </a:br>
            <a:r>
              <a:rPr lang="es-US" dirty="0"/>
              <a:t>(CHIP, por sus siglas en inglés)</a:t>
            </a:r>
          </a:p>
        </p:txBody>
      </p:sp>
      <p:sp>
        <p:nvSpPr>
          <p:cNvPr id="2" name="Date Placeholder 1"/>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239971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US" dirty="0"/>
              <a:t>Ingreso Bruto Ajustado Modificado (MAGI) </a:t>
            </a:r>
            <a:r>
              <a:rPr lang="es-US" sz="2600" dirty="0"/>
              <a:t>(continuación)</a:t>
            </a:r>
          </a:p>
        </p:txBody>
      </p:sp>
      <p:sp>
        <p:nvSpPr>
          <p:cNvPr id="5" name="Content Placeholder 4"/>
          <p:cNvSpPr>
            <a:spLocks noGrp="1"/>
          </p:cNvSpPr>
          <p:nvPr>
            <p:ph sz="quarter" idx="13"/>
          </p:nvPr>
        </p:nvSpPr>
        <p:spPr>
          <a:xfrm>
            <a:off x="1200150" y="1239957"/>
            <a:ext cx="9791700" cy="4667250"/>
          </a:xfrm>
        </p:spPr>
        <p:txBody>
          <a:bodyPr>
            <a:normAutofit fontScale="92500" lnSpcReduction="20000"/>
          </a:bodyPr>
          <a:lstStyle/>
          <a:p>
            <a:pPr lvl="0" defTabSz="685800">
              <a:lnSpc>
                <a:spcPct val="110000"/>
              </a:lnSpc>
            </a:pPr>
            <a:r>
              <a:rPr lang="es-US" dirty="0"/>
              <a:t>Vinculado al ingreso tributable</a:t>
            </a:r>
          </a:p>
          <a:p>
            <a:pPr defTabSz="685800">
              <a:lnSpc>
                <a:spcPct val="110000"/>
              </a:lnSpc>
            </a:pPr>
            <a:r>
              <a:rPr lang="es-US" dirty="0"/>
              <a:t>La manutención de menores y otro tipo de asistencia no cuentan porque no son ingresos gravables</a:t>
            </a:r>
          </a:p>
          <a:p>
            <a:pPr lvl="0" defTabSz="685800">
              <a:lnSpc>
                <a:spcPct val="110000"/>
              </a:lnSpc>
            </a:pPr>
            <a:r>
              <a:rPr lang="es-US" dirty="0"/>
              <a:t>Medicaid y CHIP aplican una exclusión general de ingreso equivalente al 5 % del Nivel Federal de Pobreza (FPL)</a:t>
            </a:r>
          </a:p>
          <a:p>
            <a:pPr lvl="0" defTabSz="685800">
              <a:lnSpc>
                <a:spcPct val="110000"/>
              </a:lnSpc>
            </a:pPr>
            <a:r>
              <a:rPr lang="es-US" dirty="0"/>
              <a:t>Composición del hogar basada en las relaciones entre el declarante y sus dependientes económicos para efectos </a:t>
            </a:r>
            <a:br>
              <a:rPr lang="es-US" dirty="0"/>
            </a:br>
            <a:r>
              <a:rPr lang="es-US" dirty="0"/>
              <a:t>de impuestos</a:t>
            </a:r>
          </a:p>
          <a:p>
            <a:pPr lvl="0" defTabSz="685800">
              <a:lnSpc>
                <a:spcPct val="110000"/>
              </a:lnSpc>
            </a:pPr>
            <a:r>
              <a:rPr lang="es-US" dirty="0"/>
              <a:t>Debido a las diferencias en las normas, el tamaño de la familia puede variar cuando se determina la elegibilidad de una mujer embarazada</a:t>
            </a:r>
          </a:p>
        </p:txBody>
      </p:sp>
      <p:sp>
        <p:nvSpPr>
          <p:cNvPr id="6" name="Slide Number Placeholder 5">
            <a:extLst>
              <a:ext uri="{FF2B5EF4-FFF2-40B4-BE49-F238E27FC236}">
                <a16:creationId xmlns:a16="http://schemas.microsoft.com/office/drawing/2014/main" id="{E2DDD2E1-A6CE-4CF6-97BD-897A2F2A1AF1}"/>
              </a:ext>
            </a:extLst>
          </p:cNvPr>
          <p:cNvSpPr>
            <a:spLocks noGrp="1"/>
          </p:cNvSpPr>
          <p:nvPr>
            <p:ph type="sldNum" sz="quarter" idx="12"/>
          </p:nvPr>
        </p:nvSpPr>
        <p:spPr/>
        <p:txBody>
          <a:bodyPr/>
          <a:lstStyle/>
          <a:p>
            <a:fld id="{0B2D781D-8844-5940-92D1-06EF0A7F581E}" type="slidenum">
              <a:rPr lang="en-US" smtClean="0"/>
              <a:pPr/>
              <a:t>14</a:t>
            </a:fld>
            <a:endParaRPr lang="en-US"/>
          </a:p>
        </p:txBody>
      </p:sp>
      <p:sp>
        <p:nvSpPr>
          <p:cNvPr id="3" name="Footer Placeholder 2"/>
          <p:cNvSpPr>
            <a:spLocks noGrp="1"/>
          </p:cNvSpPr>
          <p:nvPr>
            <p:ph type="ftr" sz="quarter" idx="11"/>
          </p:nvPr>
        </p:nvSpPr>
        <p:spPr/>
        <p:txBody>
          <a:bodyPr/>
          <a:lstStyle/>
          <a:p>
            <a:r>
              <a:rPr lang="es-US" dirty="0"/>
              <a:t>Medicaid y el Programa de Seguro Médico para Niños </a:t>
            </a:r>
            <a:br>
              <a:rPr lang="es-US" dirty="0"/>
            </a:br>
            <a:r>
              <a:rPr lang="es-US" dirty="0"/>
              <a:t>(CHIP, por sus siglas en inglés)</a:t>
            </a:r>
          </a:p>
        </p:txBody>
      </p:sp>
      <p:sp>
        <p:nvSpPr>
          <p:cNvPr id="2" name="Date Placeholder 1"/>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237752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2800" dirty="0"/>
              <a:t>Elegibilidad basada en el Ingreso </a:t>
            </a:r>
            <a:br>
              <a:rPr lang="es-US" sz="2800" dirty="0"/>
            </a:br>
            <a:r>
              <a:rPr lang="es-US" sz="2800" dirty="0"/>
              <a:t>Bruto Ajustado Modificado (MAGI, por sus siglas en inglés)</a:t>
            </a:r>
          </a:p>
        </p:txBody>
      </p:sp>
      <p:sp>
        <p:nvSpPr>
          <p:cNvPr id="6" name="Content Placeholder 5">
            <a:extLst>
              <a:ext uri="{FF2B5EF4-FFF2-40B4-BE49-F238E27FC236}">
                <a16:creationId xmlns:a16="http://schemas.microsoft.com/office/drawing/2014/main" id="{FA9B7265-7470-F8A3-095F-3D11B8557CF0}"/>
              </a:ext>
            </a:extLst>
          </p:cNvPr>
          <p:cNvSpPr>
            <a:spLocks noGrp="1"/>
          </p:cNvSpPr>
          <p:nvPr>
            <p:ph sz="half" idx="2"/>
          </p:nvPr>
        </p:nvSpPr>
        <p:spPr>
          <a:xfrm>
            <a:off x="391160" y="1545885"/>
            <a:ext cx="4201570" cy="4104762"/>
          </a:xfrm>
          <a:solidFill>
            <a:srgbClr val="FFE699"/>
          </a:solidFill>
        </p:spPr>
        <p:txBody>
          <a:bodyPr tIns="182880">
            <a:normAutofit/>
          </a:bodyPr>
          <a:lstStyle/>
          <a:p>
            <a:pPr marL="547688" lvl="0" indent="-547688" algn="ctr">
              <a:spcBef>
                <a:spcPts val="600"/>
              </a:spcBef>
              <a:buClrTx/>
              <a:buNone/>
            </a:pPr>
            <a:r>
              <a:rPr lang="es-US" sz="2000" b="1" dirty="0">
                <a:solidFill>
                  <a:srgbClr val="0A5EC6"/>
                </a:solidFill>
              </a:rPr>
              <a:t>Grupos que usan MAGI:</a:t>
            </a:r>
          </a:p>
          <a:p>
            <a:pPr marL="617220" lvl="0" indent="-342900">
              <a:buClrTx/>
            </a:pPr>
            <a:r>
              <a:rPr lang="es-US" sz="2000" dirty="0">
                <a:solidFill>
                  <a:srgbClr val="0A5EC6"/>
                </a:solidFill>
              </a:rPr>
              <a:t>Niños</a:t>
            </a:r>
          </a:p>
          <a:p>
            <a:pPr marL="617220" lvl="0" indent="-342900">
              <a:buClrTx/>
            </a:pPr>
            <a:r>
              <a:rPr lang="es-US" sz="2000" dirty="0">
                <a:solidFill>
                  <a:srgbClr val="0A5EC6"/>
                </a:solidFill>
              </a:rPr>
              <a:t>Mujeres embarazadas</a:t>
            </a:r>
          </a:p>
          <a:p>
            <a:pPr marL="617220" lvl="0" indent="-342900">
              <a:buClrTx/>
            </a:pPr>
            <a:r>
              <a:rPr lang="es-US" sz="2000" dirty="0">
                <a:solidFill>
                  <a:srgbClr val="0A5EC6"/>
                </a:solidFill>
              </a:rPr>
              <a:t>Padres, madres y otros parientes cuidadores</a:t>
            </a:r>
          </a:p>
          <a:p>
            <a:pPr marL="617220" lvl="0" indent="-342900">
              <a:buClrTx/>
            </a:pPr>
            <a:r>
              <a:rPr lang="es-US" sz="2000" dirty="0">
                <a:solidFill>
                  <a:srgbClr val="0A5EC6"/>
                </a:solidFill>
              </a:rPr>
              <a:t>El “grupo de adultos” de </a:t>
            </a:r>
            <a:br>
              <a:rPr lang="es-US" sz="2000" dirty="0">
                <a:solidFill>
                  <a:srgbClr val="0A5EC6"/>
                </a:solidFill>
              </a:rPr>
            </a:br>
            <a:r>
              <a:rPr lang="es-US" sz="2000" dirty="0">
                <a:solidFill>
                  <a:srgbClr val="0A5EC6"/>
                </a:solidFill>
              </a:rPr>
              <a:t>un estado</a:t>
            </a:r>
          </a:p>
        </p:txBody>
      </p:sp>
      <p:graphicFrame>
        <p:nvGraphicFramePr>
          <p:cNvPr id="8" name="Content Placeholder 6" descr="Chart listing groups of people that are excepted from the modified adjusted gross income (MAGI) methodology:&#10;&#10;Anyone for whom agency not required to make income determination (e.g., Supplemental Security Income (SSI), federal foster care, or adoption assistance recipients)&#10;&#10;Individuals eligible on the basis of being aged, blind, or disabled&#10;&#10;&#10;Individuals with long-term care needs&#10;&#10;Eligibility for Medicare cost-sharing assistance&#10;&#10;&#10;"/>
          <p:cNvGraphicFramePr>
            <a:graphicFrameLocks noGrp="1"/>
          </p:cNvGraphicFramePr>
          <p:nvPr>
            <p:ph sz="half" idx="1"/>
            <p:extLst>
              <p:ext uri="{D42A27DB-BD31-4B8C-83A1-F6EECF244321}">
                <p14:modId xmlns:p14="http://schemas.microsoft.com/office/powerpoint/2010/main" val="2018622181"/>
              </p:ext>
            </p:extLst>
          </p:nvPr>
        </p:nvGraphicFramePr>
        <p:xfrm>
          <a:off x="5447832" y="1520731"/>
          <a:ext cx="6057431" cy="4430818"/>
        </p:xfrm>
        <a:graphic>
          <a:graphicData uri="http://schemas.openxmlformats.org/drawingml/2006/table">
            <a:tbl>
              <a:tblPr firstRow="1" bandRow="1">
                <a:tableStyleId>{5FD0F851-EC5A-4D38-B0AD-8093EC10F338}</a:tableStyleId>
              </a:tblPr>
              <a:tblGrid>
                <a:gridCol w="6057431">
                  <a:extLst>
                    <a:ext uri="{9D8B030D-6E8A-4147-A177-3AD203B41FA5}">
                      <a16:colId xmlns:a16="http://schemas.microsoft.com/office/drawing/2014/main" val="20000"/>
                    </a:ext>
                  </a:extLst>
                </a:gridCol>
              </a:tblGrid>
              <a:tr h="663063">
                <a:tc>
                  <a:txBody>
                    <a:bodyPr/>
                    <a:lstStyle/>
                    <a:p>
                      <a:pPr algn="ctr">
                        <a:spcBef>
                          <a:spcPts val="600"/>
                        </a:spcBef>
                      </a:pPr>
                      <a:r>
                        <a:rPr lang="es-US" sz="2000">
                          <a:solidFill>
                            <a:srgbClr val="00529B"/>
                          </a:solidFill>
                          <a:latin typeface="Arial" panose="020B0604020202020204" pitchFamily="34" charset="0"/>
                          <a:cs typeface="Arial" panose="020B0604020202020204" pitchFamily="34" charset="0"/>
                        </a:rPr>
                        <a:t>Los grupos que están exceptuados de MAGI incluyen a personas que:</a:t>
                      </a:r>
                    </a:p>
                  </a:txBody>
                  <a:tcPr marL="396793" marR="396793" marT="34290" marB="34290"/>
                </a:tc>
                <a:extLst>
                  <a:ext uri="{0D108BD9-81ED-4DB2-BD59-A6C34878D82A}">
                    <a16:rowId xmlns:a16="http://schemas.microsoft.com/office/drawing/2014/main" val="10000"/>
                  </a:ext>
                </a:extLst>
              </a:tr>
              <a:tr h="1039131">
                <a:tc>
                  <a:txBody>
                    <a:bodyPr/>
                    <a:lstStyle/>
                    <a:p>
                      <a:pPr>
                        <a:spcBef>
                          <a:spcPts val="600"/>
                        </a:spcBef>
                      </a:pPr>
                      <a:r>
                        <a:rPr lang="es-US" sz="2000" dirty="0">
                          <a:solidFill>
                            <a:srgbClr val="00529B"/>
                          </a:solidFill>
                          <a:latin typeface="Arial" panose="020B0604020202020204" pitchFamily="34" charset="0"/>
                          <a:cs typeface="Arial" panose="020B0604020202020204" pitchFamily="34" charset="0"/>
                        </a:rPr>
                        <a:t>No necesitan una determinación de ingresos (por ejemplo, SSI, hogares de acogida federales o beneficiarios de asistencia </a:t>
                      </a:r>
                      <a:br>
                        <a:rPr lang="es-US" sz="2000" dirty="0">
                          <a:solidFill>
                            <a:srgbClr val="00529B"/>
                          </a:solidFill>
                          <a:latin typeface="Arial" panose="020B0604020202020204" pitchFamily="34" charset="0"/>
                          <a:cs typeface="Arial" panose="020B0604020202020204" pitchFamily="34" charset="0"/>
                        </a:rPr>
                      </a:br>
                      <a:r>
                        <a:rPr lang="es-US" sz="2000" dirty="0">
                          <a:solidFill>
                            <a:srgbClr val="00529B"/>
                          </a:solidFill>
                          <a:latin typeface="Arial" panose="020B0604020202020204" pitchFamily="34" charset="0"/>
                          <a:cs typeface="Arial" panose="020B0604020202020204" pitchFamily="34" charset="0"/>
                        </a:rPr>
                        <a:t>para adopción)</a:t>
                      </a:r>
                    </a:p>
                  </a:txBody>
                  <a:tcPr marL="396793" marR="396793" marT="34290" marB="34290"/>
                </a:tc>
                <a:extLst>
                  <a:ext uri="{0D108BD9-81ED-4DB2-BD59-A6C34878D82A}">
                    <a16:rowId xmlns:a16="http://schemas.microsoft.com/office/drawing/2014/main" val="10001"/>
                  </a:ext>
                </a:extLst>
              </a:tr>
              <a:tr h="625927">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s-US" sz="2000" u="none" strike="noStrike" baseline="0" dirty="0">
                          <a:solidFill>
                            <a:srgbClr val="00529B"/>
                          </a:solidFill>
                          <a:latin typeface="Arial" panose="020B0604020202020204" pitchFamily="34" charset="0"/>
                          <a:cs typeface="Arial" panose="020B0604020202020204" pitchFamily="34" charset="0"/>
                        </a:rPr>
                        <a:t>Son elegibles por su edad, ceguera o discapacidad</a:t>
                      </a:r>
                    </a:p>
                  </a:txBody>
                  <a:tcPr marL="396793" marR="396793" marT="34290" marB="34290" anchor="ctr"/>
                </a:tc>
                <a:extLst>
                  <a:ext uri="{0D108BD9-81ED-4DB2-BD59-A6C34878D82A}">
                    <a16:rowId xmlns:a16="http://schemas.microsoft.com/office/drawing/2014/main" val="10002"/>
                  </a:ext>
                </a:extLst>
              </a:tr>
              <a:tr h="534473">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s-US" sz="2000" u="none" strike="noStrike" baseline="0">
                          <a:solidFill>
                            <a:srgbClr val="00529B"/>
                          </a:solidFill>
                          <a:latin typeface="Arial" panose="020B0604020202020204" pitchFamily="34" charset="0"/>
                          <a:cs typeface="Arial" panose="020B0604020202020204" pitchFamily="34" charset="0"/>
                        </a:rPr>
                        <a:t>Necesitan cuidados a largo plazo</a:t>
                      </a:r>
                    </a:p>
                  </a:txBody>
                  <a:tcPr marL="396793" marR="396793" marT="34290" marB="34290" anchor="ctr"/>
                </a:tc>
                <a:extLst>
                  <a:ext uri="{0D108BD9-81ED-4DB2-BD59-A6C34878D82A}">
                    <a16:rowId xmlns:a16="http://schemas.microsoft.com/office/drawing/2014/main" val="10003"/>
                  </a:ext>
                </a:extLst>
              </a:tr>
              <a:tr h="717732">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s-US" sz="2000" u="none" strike="noStrike" baseline="0">
                          <a:solidFill>
                            <a:srgbClr val="00529B"/>
                          </a:solidFill>
                          <a:latin typeface="Arial" panose="020B0604020202020204" pitchFamily="34" charset="0"/>
                          <a:cs typeface="Arial" panose="020B0604020202020204" pitchFamily="34" charset="0"/>
                        </a:rPr>
                        <a:t>Son elegibles para obtener ayuda para los gastos de bolsillo de Medicare.</a:t>
                      </a:r>
                    </a:p>
                  </a:txBody>
                  <a:tcPr marL="396793" marR="396793" marT="34290" marB="34290" anchor="ctr"/>
                </a:tc>
                <a:extLst>
                  <a:ext uri="{0D108BD9-81ED-4DB2-BD59-A6C34878D82A}">
                    <a16:rowId xmlns:a16="http://schemas.microsoft.com/office/drawing/2014/main" val="10004"/>
                  </a:ext>
                </a:extLst>
              </a:tr>
              <a:tr h="534473">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s-US" sz="2000" dirty="0">
                          <a:solidFill>
                            <a:srgbClr val="00529B"/>
                          </a:solidFill>
                          <a:latin typeface="Arial" panose="020B0604020202020204" pitchFamily="34" charset="0"/>
                          <a:cs typeface="Arial" panose="020B0604020202020204" pitchFamily="34" charset="0"/>
                        </a:rPr>
                        <a:t>Tienen “necesidades </a:t>
                      </a:r>
                      <a:r>
                        <a:rPr lang="es-US" sz="2000" baseline="0" dirty="0">
                          <a:solidFill>
                            <a:srgbClr val="00529B"/>
                          </a:solidFill>
                          <a:latin typeface="Arial" panose="020B0604020202020204" pitchFamily="34" charset="0"/>
                          <a:cs typeface="Arial" panose="020B0604020202020204" pitchFamily="34" charset="0"/>
                        </a:rPr>
                        <a:t>médicas”</a:t>
                      </a:r>
                    </a:p>
                  </a:txBody>
                  <a:tcPr marL="396793" marR="396793" marT="34290" marB="34290" anchor="ctr"/>
                </a:tc>
                <a:extLst>
                  <a:ext uri="{0D108BD9-81ED-4DB2-BD59-A6C34878D82A}">
                    <a16:rowId xmlns:a16="http://schemas.microsoft.com/office/drawing/2014/main" val="650149474"/>
                  </a:ext>
                </a:extLst>
              </a:tr>
            </a:tbl>
          </a:graphicData>
        </a:graphic>
      </p:graphicFrame>
      <p:cxnSp>
        <p:nvCxnSpPr>
          <p:cNvPr id="7" name="Straight Connector 6">
            <a:extLst>
              <a:ext uri="{C183D7F6-B498-43B3-948B-1728B52AA6E4}">
                <adec:decorative xmlns:adec="http://schemas.microsoft.com/office/drawing/2017/decorative" val="1"/>
              </a:ext>
            </a:extLst>
          </p:cNvPr>
          <p:cNvCxnSpPr>
            <a:cxnSpLocks/>
          </p:cNvCxnSpPr>
          <p:nvPr/>
        </p:nvCxnSpPr>
        <p:spPr>
          <a:xfrm flipH="1">
            <a:off x="5015770" y="1262291"/>
            <a:ext cx="3007" cy="4646795"/>
          </a:xfrm>
          <a:prstGeom prst="line">
            <a:avLst/>
          </a:prstGeom>
          <a:ln w="15875">
            <a:solidFill>
              <a:schemeClr val="accent5">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DD521A32-8758-4C9D-8235-C9D98D187BD7}"/>
              </a:ext>
            </a:extLst>
          </p:cNvPr>
          <p:cNvSpPr>
            <a:spLocks noGrp="1"/>
          </p:cNvSpPr>
          <p:nvPr>
            <p:ph type="sldNum" sz="quarter" idx="12"/>
          </p:nvPr>
        </p:nvSpPr>
        <p:spPr/>
        <p:txBody>
          <a:bodyPr/>
          <a:lstStyle/>
          <a:p>
            <a:fld id="{48F63A3B-78C7-47BE-AE5E-E10140E04643}" type="slidenum">
              <a:rPr lang="en-US" smtClean="0"/>
              <a:t>15</a:t>
            </a:fld>
            <a:endParaRPr lang="en-US"/>
          </a:p>
        </p:txBody>
      </p:sp>
      <p:sp>
        <p:nvSpPr>
          <p:cNvPr id="3" name="Footer Placeholder 2"/>
          <p:cNvSpPr>
            <a:spLocks noGrp="1"/>
          </p:cNvSpPr>
          <p:nvPr>
            <p:ph type="ftr" sz="quarter" idx="11"/>
          </p:nvPr>
        </p:nvSpPr>
        <p:spPr>
          <a:xfrm>
            <a:off x="3811503" y="6492132"/>
            <a:ext cx="4568993" cy="365125"/>
          </a:xfrm>
        </p:spPr>
        <p:txBody>
          <a:bodyPr/>
          <a:lstStyle/>
          <a:p>
            <a:r>
              <a:rPr lang="es-US" dirty="0"/>
              <a:t>Medicaid y el Programa de Seguro Médico para Niños </a:t>
            </a:r>
            <a:br>
              <a:rPr lang="es-US" dirty="0"/>
            </a:br>
            <a:r>
              <a:rPr lang="es-US" dirty="0"/>
              <a:t>(CHIP, por sus siglas en inglés)</a:t>
            </a:r>
          </a:p>
        </p:txBody>
      </p:sp>
      <p:sp>
        <p:nvSpPr>
          <p:cNvPr id="2" name="Date Placeholder 1"/>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296788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US"/>
              <a:t>Medicaid y la ampliación para adultos</a:t>
            </a:r>
          </a:p>
        </p:txBody>
      </p:sp>
      <p:pic>
        <p:nvPicPr>
          <p:cNvPr id="7" name="Picture 6" descr="Mapa de Estados Unidos con los estados que han ampliado Medicaid para cubrir a los adultos con ingresos bajos">
            <a:extLst>
              <a:ext uri="{FF2B5EF4-FFF2-40B4-BE49-F238E27FC236}">
                <a16:creationId xmlns:a16="http://schemas.microsoft.com/office/drawing/2014/main" id="{1458A366-0910-2589-B69A-4C2DA109FD2C}"/>
              </a:ext>
            </a:extLst>
          </p:cNvPr>
          <p:cNvPicPr>
            <a:picLocks noChangeAspect="1"/>
          </p:cNvPicPr>
          <p:nvPr/>
        </p:nvPicPr>
        <p:blipFill rotWithShape="1">
          <a:blip r:embed="rId4"/>
          <a:srcRect t="3397"/>
          <a:stretch/>
        </p:blipFill>
        <p:spPr>
          <a:xfrm>
            <a:off x="1001549" y="1204622"/>
            <a:ext cx="10188902" cy="5287618"/>
          </a:xfrm>
          <a:prstGeom prst="rect">
            <a:avLst/>
          </a:prstGeom>
        </p:spPr>
      </p:pic>
      <p:sp>
        <p:nvSpPr>
          <p:cNvPr id="6" name="TextBox 5">
            <a:extLst>
              <a:ext uri="{FF2B5EF4-FFF2-40B4-BE49-F238E27FC236}">
                <a16:creationId xmlns:a16="http://schemas.microsoft.com/office/drawing/2014/main" id="{10F90288-4F57-93A4-BC96-3EC01F2923E5}"/>
              </a:ext>
            </a:extLst>
          </p:cNvPr>
          <p:cNvSpPr txBox="1"/>
          <p:nvPr/>
        </p:nvSpPr>
        <p:spPr>
          <a:xfrm>
            <a:off x="8610600" y="4729767"/>
            <a:ext cx="2579851" cy="784830"/>
          </a:xfrm>
          <a:prstGeom prst="rect">
            <a:avLst/>
          </a:prstGeom>
          <a:solidFill>
            <a:srgbClr val="F7F7F7"/>
          </a:solidFill>
        </p:spPr>
        <p:txBody>
          <a:bodyPr wrap="square" rtlCol="0">
            <a:spAutoFit/>
          </a:bodyPr>
          <a:lstStyle/>
          <a:p>
            <a:r>
              <a:rPr lang="es-US" sz="1500" b="1" dirty="0">
                <a:effectLst/>
                <a:ea typeface="Aptos" panose="020B0004020202020204" pitchFamily="34" charset="0"/>
                <a:cs typeface="Times New Roman" panose="02020603050405020304" pitchFamily="18" charset="0"/>
              </a:rPr>
              <a:t>40 estados y DC han ampliado Medicaid para cubrir a los adultos con ingresos bajos</a:t>
            </a:r>
            <a:endParaRPr lang="en-US" sz="1500" b="1" dirty="0"/>
          </a:p>
        </p:txBody>
      </p:sp>
      <p:sp>
        <p:nvSpPr>
          <p:cNvPr id="8" name="TextBox 7">
            <a:extLst>
              <a:ext uri="{FF2B5EF4-FFF2-40B4-BE49-F238E27FC236}">
                <a16:creationId xmlns:a16="http://schemas.microsoft.com/office/drawing/2014/main" id="{8272FA76-5423-352D-2D8E-A701A4F46847}"/>
              </a:ext>
            </a:extLst>
          </p:cNvPr>
          <p:cNvSpPr txBox="1"/>
          <p:nvPr/>
        </p:nvSpPr>
        <p:spPr>
          <a:xfrm>
            <a:off x="9485723" y="5679930"/>
            <a:ext cx="956034" cy="292388"/>
          </a:xfrm>
          <a:prstGeom prst="rect">
            <a:avLst/>
          </a:prstGeom>
          <a:solidFill>
            <a:srgbClr val="F7F7F7"/>
          </a:solidFill>
        </p:spPr>
        <p:txBody>
          <a:bodyPr wrap="square" lIns="0" rIns="0" rtlCol="0">
            <a:spAutoFit/>
          </a:bodyPr>
          <a:lstStyle/>
          <a:p>
            <a:r>
              <a:rPr lang="es-US" sz="1300" b="1" dirty="0">
                <a:effectLst/>
                <a:latin typeface="Open Sans" panose="020B0606030504020204" pitchFamily="34" charset="0"/>
                <a:ea typeface="Open Sans" panose="020B0606030504020204" pitchFamily="34" charset="0"/>
                <a:cs typeface="Open Sans" panose="020B0606030504020204" pitchFamily="34" charset="0"/>
              </a:rPr>
              <a:t>Ampliación</a:t>
            </a:r>
            <a:endParaRPr lang="en-US" sz="13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B5ACF995-0E57-B0F9-D48D-1D5F39209041}"/>
              </a:ext>
            </a:extLst>
          </p:cNvPr>
          <p:cNvSpPr txBox="1"/>
          <p:nvPr/>
        </p:nvSpPr>
        <p:spPr>
          <a:xfrm>
            <a:off x="9492008" y="6136325"/>
            <a:ext cx="1414804" cy="292388"/>
          </a:xfrm>
          <a:prstGeom prst="rect">
            <a:avLst/>
          </a:prstGeom>
          <a:solidFill>
            <a:srgbClr val="F7F7F7"/>
          </a:solidFill>
        </p:spPr>
        <p:txBody>
          <a:bodyPr wrap="square" lIns="0" rIns="0" rtlCol="0">
            <a:spAutoFit/>
          </a:bodyPr>
          <a:lstStyle/>
          <a:p>
            <a:r>
              <a:rPr lang="es-US" sz="1300" b="1" dirty="0">
                <a:effectLst/>
                <a:latin typeface="Open Sans" panose="020B0606030504020204" pitchFamily="34" charset="0"/>
                <a:ea typeface="Open Sans" panose="020B0606030504020204" pitchFamily="34" charset="0"/>
                <a:cs typeface="Open Sans" panose="020B0606030504020204" pitchFamily="34" charset="0"/>
              </a:rPr>
              <a:t>Sin ampliación</a:t>
            </a:r>
            <a:endParaRPr lang="en-US" sz="13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Slide Number Placeholder 4">
            <a:extLst>
              <a:ext uri="{FF2B5EF4-FFF2-40B4-BE49-F238E27FC236}">
                <a16:creationId xmlns:a16="http://schemas.microsoft.com/office/drawing/2014/main" id="{198CA91E-63C6-41C0-B882-9376B4F51B22}"/>
              </a:ext>
            </a:extLst>
          </p:cNvPr>
          <p:cNvSpPr>
            <a:spLocks noGrp="1"/>
          </p:cNvSpPr>
          <p:nvPr>
            <p:ph type="sldNum" sz="quarter" idx="12"/>
          </p:nvPr>
        </p:nvSpPr>
        <p:spPr/>
        <p:txBody>
          <a:bodyPr/>
          <a:lstStyle/>
          <a:p>
            <a:fld id="{48F63A3B-78C7-47BE-AE5E-E10140E04643}" type="slidenum">
              <a:rPr lang="en-US" smtClean="0"/>
              <a:t>16</a:t>
            </a:fld>
            <a:endParaRPr lang="en-US"/>
          </a:p>
        </p:txBody>
      </p:sp>
      <p:sp>
        <p:nvSpPr>
          <p:cNvPr id="3" name="Footer Placeholder 2"/>
          <p:cNvSpPr>
            <a:spLocks noGrp="1"/>
          </p:cNvSpPr>
          <p:nvPr>
            <p:ph type="ftr" sz="quarter" idx="11"/>
          </p:nvPr>
        </p:nvSpPr>
        <p:spPr/>
        <p:txBody>
          <a:bodyPr/>
          <a:lstStyle/>
          <a:p>
            <a:r>
              <a:rPr lang="es-US" dirty="0"/>
              <a:t>Medicaid y el Programa de Seguro Médico para Niños </a:t>
            </a:r>
            <a:br>
              <a:rPr lang="es-US" dirty="0"/>
            </a:br>
            <a:r>
              <a:rPr lang="es-US" dirty="0"/>
              <a:t>(CHIP, por sus siglas en inglés)</a:t>
            </a:r>
          </a:p>
        </p:txBody>
      </p:sp>
      <p:sp>
        <p:nvSpPr>
          <p:cNvPr id="2" name="Date Placeholder 1"/>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18809604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US" dirty="0"/>
              <a:t>Diferencias de elegibilidad para </a:t>
            </a:r>
            <a:br>
              <a:rPr lang="es-US" dirty="0"/>
            </a:br>
            <a:r>
              <a:rPr lang="es-US" dirty="0"/>
              <a:t>Medicaid según la ampliación</a:t>
            </a:r>
          </a:p>
        </p:txBody>
      </p:sp>
      <p:graphicFrame>
        <p:nvGraphicFramePr>
          <p:cNvPr id="6" name="Table 5">
            <a:extLst>
              <a:ext uri="{FF2B5EF4-FFF2-40B4-BE49-F238E27FC236}">
                <a16:creationId xmlns:a16="http://schemas.microsoft.com/office/drawing/2014/main" id="{F5F42802-2924-486B-B4F4-BCE8FD5D5B89}"/>
              </a:ext>
            </a:extLst>
          </p:cNvPr>
          <p:cNvGraphicFramePr>
            <a:graphicFrameLocks noGrp="1"/>
          </p:cNvGraphicFramePr>
          <p:nvPr>
            <p:extLst>
              <p:ext uri="{D42A27DB-BD31-4B8C-83A1-F6EECF244321}">
                <p14:modId xmlns:p14="http://schemas.microsoft.com/office/powerpoint/2010/main" val="125374254"/>
              </p:ext>
            </p:extLst>
          </p:nvPr>
        </p:nvGraphicFramePr>
        <p:xfrm>
          <a:off x="615460" y="1239407"/>
          <a:ext cx="10961077" cy="4154238"/>
        </p:xfrm>
        <a:graphic>
          <a:graphicData uri="http://schemas.openxmlformats.org/drawingml/2006/table">
            <a:tbl>
              <a:tblPr firstRow="1" bandRow="1">
                <a:tableStyleId>{5FD0F851-EC5A-4D38-B0AD-8093EC10F338}</a:tableStyleId>
              </a:tblPr>
              <a:tblGrid>
                <a:gridCol w="4771293">
                  <a:extLst>
                    <a:ext uri="{9D8B030D-6E8A-4147-A177-3AD203B41FA5}">
                      <a16:colId xmlns:a16="http://schemas.microsoft.com/office/drawing/2014/main" val="2471765980"/>
                    </a:ext>
                  </a:extLst>
                </a:gridCol>
                <a:gridCol w="6189784">
                  <a:extLst>
                    <a:ext uri="{9D8B030D-6E8A-4147-A177-3AD203B41FA5}">
                      <a16:colId xmlns:a16="http://schemas.microsoft.com/office/drawing/2014/main" val="2622028131"/>
                    </a:ext>
                  </a:extLst>
                </a:gridCol>
              </a:tblGrid>
              <a:tr h="527118">
                <a:tc>
                  <a:txBody>
                    <a:bodyPr/>
                    <a:lstStyle/>
                    <a:p>
                      <a:r>
                        <a:rPr lang="es-US" sz="2000">
                          <a:solidFill>
                            <a:srgbClr val="00529B"/>
                          </a:solidFill>
                        </a:rPr>
                        <a:t>Si sus ingresos ascienden a...</a:t>
                      </a:r>
                    </a:p>
                  </a:txBody>
                  <a:tcPr/>
                </a:tc>
                <a:tc>
                  <a:txBody>
                    <a:bodyPr/>
                    <a:lstStyle/>
                    <a:p>
                      <a:r>
                        <a:rPr lang="es-US" sz="2000" dirty="0">
                          <a:solidFill>
                            <a:srgbClr val="00529B"/>
                          </a:solidFill>
                        </a:rPr>
                        <a:t>Usted...</a:t>
                      </a:r>
                    </a:p>
                  </a:txBody>
                  <a:tcPr/>
                </a:tc>
                <a:extLst>
                  <a:ext uri="{0D108BD9-81ED-4DB2-BD59-A6C34878D82A}">
                    <a16:rowId xmlns:a16="http://schemas.microsoft.com/office/drawing/2014/main" val="1543190924"/>
                  </a:ext>
                </a:extLst>
              </a:tr>
              <a:tr h="1099359">
                <a:tc>
                  <a:txBody>
                    <a:bodyPr/>
                    <a:lstStyle/>
                    <a:p>
                      <a:r>
                        <a:rPr lang="es-US" sz="2000">
                          <a:solidFill>
                            <a:srgbClr val="00529B"/>
                          </a:solidFill>
                        </a:rPr>
                        <a:t>Más del 100 % del FPL (en 2024, eso es aproximadamente $15,060 al año para una sola persona, o aproximadamente $31,200 para una familia de 4)</a:t>
                      </a:r>
                    </a:p>
                  </a:txBody>
                  <a:tcPr/>
                </a:tc>
                <a:tc>
                  <a:txBody>
                    <a:bodyPr/>
                    <a:lstStyle/>
                    <a:p>
                      <a:r>
                        <a:rPr lang="es-US" sz="2000">
                          <a:solidFill>
                            <a:srgbClr val="00529B"/>
                          </a:solidFill>
                        </a:rPr>
                        <a:t>Puede comprar un seguro médico privado en el Mercado y calificar para ayuda con los costos según el tamaño y los ingresos de su hogar.</a:t>
                      </a:r>
                    </a:p>
                  </a:txBody>
                  <a:tcPr/>
                </a:tc>
                <a:extLst>
                  <a:ext uri="{0D108BD9-81ED-4DB2-BD59-A6C34878D82A}">
                    <a16:rowId xmlns:a16="http://schemas.microsoft.com/office/drawing/2014/main" val="926959309"/>
                  </a:ext>
                </a:extLst>
              </a:tr>
              <a:tr h="1055076">
                <a:tc>
                  <a:txBody>
                    <a:bodyPr/>
                    <a:lstStyle/>
                    <a:p>
                      <a:r>
                        <a:rPr lang="es-US" sz="2000">
                          <a:solidFill>
                            <a:srgbClr val="00529B"/>
                          </a:solidFill>
                        </a:rPr>
                        <a:t>Menos del 100 % del FPL</a:t>
                      </a:r>
                    </a:p>
                  </a:txBody>
                  <a:tcPr/>
                </a:tc>
                <a:tc>
                  <a:txBody>
                    <a:bodyPr/>
                    <a:lstStyle/>
                    <a:p>
                      <a:r>
                        <a:rPr lang="es-US" sz="2000">
                          <a:solidFill>
                            <a:srgbClr val="00529B"/>
                          </a:solidFill>
                        </a:rPr>
                        <a:t>Es posible que no califique para recibir ayuda para pagar una cobertura del Mercado. Sin embargo, puede ser elegible para Medicaid, con base en las normas de elegibilidad existentes en su estado.</a:t>
                      </a:r>
                    </a:p>
                  </a:txBody>
                  <a:tcPr/>
                </a:tc>
                <a:extLst>
                  <a:ext uri="{0D108BD9-81ED-4DB2-BD59-A6C34878D82A}">
                    <a16:rowId xmlns:a16="http://schemas.microsoft.com/office/drawing/2014/main" val="1885902371"/>
                  </a:ext>
                </a:extLst>
              </a:tr>
              <a:tr h="750277">
                <a:tc>
                  <a:txBody>
                    <a:bodyPr/>
                    <a:lstStyle/>
                    <a:p>
                      <a:r>
                        <a:rPr lang="es-US" sz="2000" dirty="0">
                          <a:solidFill>
                            <a:srgbClr val="00529B"/>
                          </a:solidFill>
                        </a:rPr>
                        <a:t>Menos del 100 % del FPL y vive en un estado sin ampliación</a:t>
                      </a:r>
                    </a:p>
                  </a:txBody>
                  <a:tcPr/>
                </a:tc>
                <a:tc>
                  <a:txBody>
                    <a:bodyPr/>
                    <a:lstStyle/>
                    <a:p>
                      <a:r>
                        <a:rPr lang="es-US" sz="2000" dirty="0">
                          <a:solidFill>
                            <a:srgbClr val="00529B"/>
                          </a:solidFill>
                        </a:rPr>
                        <a:t>Puede quedar en una falta de cobertura; puede considerar la posibilidad de inscribirse en un plan catastrófico</a:t>
                      </a:r>
                    </a:p>
                  </a:txBody>
                  <a:tcPr/>
                </a:tc>
                <a:extLst>
                  <a:ext uri="{0D108BD9-81ED-4DB2-BD59-A6C34878D82A}">
                    <a16:rowId xmlns:a16="http://schemas.microsoft.com/office/drawing/2014/main" val="513425705"/>
                  </a:ext>
                </a:extLst>
              </a:tr>
            </a:tbl>
          </a:graphicData>
        </a:graphic>
      </p:graphicFrame>
      <p:sp>
        <p:nvSpPr>
          <p:cNvPr id="5" name="Content Placeholder 4"/>
          <p:cNvSpPr>
            <a:spLocks noGrp="1"/>
          </p:cNvSpPr>
          <p:nvPr>
            <p:ph sz="quarter" idx="13"/>
          </p:nvPr>
        </p:nvSpPr>
        <p:spPr>
          <a:xfrm>
            <a:off x="615460" y="5525510"/>
            <a:ext cx="11019693" cy="950976"/>
          </a:xfrm>
        </p:spPr>
        <p:txBody>
          <a:bodyPr>
            <a:noAutofit/>
          </a:bodyPr>
          <a:lstStyle/>
          <a:p>
            <a:pPr marL="0" indent="0" defTabSz="685800">
              <a:spcBef>
                <a:spcPts val="600"/>
              </a:spcBef>
              <a:buNone/>
            </a:pPr>
            <a:r>
              <a:rPr lang="es-US" sz="2000">
                <a:latin typeface="+mn-lt"/>
              </a:rPr>
              <a:t>Es posible que no califique para Medicaid o un plan de seguro privado de costo reducido en el Mercado de Seguros Médicos.</a:t>
            </a:r>
          </a:p>
        </p:txBody>
      </p:sp>
      <p:sp>
        <p:nvSpPr>
          <p:cNvPr id="7" name="Slide Number Placeholder 6">
            <a:extLst>
              <a:ext uri="{FF2B5EF4-FFF2-40B4-BE49-F238E27FC236}">
                <a16:creationId xmlns:a16="http://schemas.microsoft.com/office/drawing/2014/main" id="{63A6FFB3-D973-4F86-AAEF-9D5D0B3128E9}"/>
              </a:ext>
            </a:extLst>
          </p:cNvPr>
          <p:cNvSpPr>
            <a:spLocks noGrp="1"/>
          </p:cNvSpPr>
          <p:nvPr>
            <p:ph type="sldNum" sz="quarter" idx="12"/>
          </p:nvPr>
        </p:nvSpPr>
        <p:spPr/>
        <p:txBody>
          <a:bodyPr/>
          <a:lstStyle/>
          <a:p>
            <a:fld id="{0B2D781D-8844-5940-92D1-06EF0A7F581E}" type="slidenum">
              <a:rPr lang="en-US" smtClean="0"/>
              <a:pPr/>
              <a:t>17</a:t>
            </a:fld>
            <a:endParaRPr lang="en-US"/>
          </a:p>
        </p:txBody>
      </p:sp>
      <p:sp>
        <p:nvSpPr>
          <p:cNvPr id="3" name="Footer Placeholder 2"/>
          <p:cNvSpPr>
            <a:spLocks noGrp="1"/>
          </p:cNvSpPr>
          <p:nvPr>
            <p:ph type="ftr" sz="quarter" idx="11"/>
          </p:nvPr>
        </p:nvSpPr>
        <p:spPr/>
        <p:txBody>
          <a:bodyPr/>
          <a:lstStyle/>
          <a:p>
            <a:r>
              <a:rPr lang="es-US" dirty="0"/>
              <a:t>Medicaid y el Programa de Seguro Médico para Niños </a:t>
            </a:r>
            <a:br>
              <a:rPr lang="es-US" dirty="0"/>
            </a:br>
            <a:r>
              <a:rPr lang="es-US" dirty="0"/>
              <a:t>(CHIP, por sus siglas en inglés)</a:t>
            </a:r>
          </a:p>
        </p:txBody>
      </p:sp>
      <p:sp>
        <p:nvSpPr>
          <p:cNvPr id="2" name="Date Placeholder 1"/>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27787642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US"/>
              <a:t>Proceso de solicitud único y agilizado</a:t>
            </a:r>
          </a:p>
        </p:txBody>
      </p:sp>
      <p:sp>
        <p:nvSpPr>
          <p:cNvPr id="9" name="Content Placeholder 8">
            <a:extLst>
              <a:ext uri="{FF2B5EF4-FFF2-40B4-BE49-F238E27FC236}">
                <a16:creationId xmlns:a16="http://schemas.microsoft.com/office/drawing/2014/main" id="{A6CF9C4F-1DDD-9D92-2761-320FBA863AE5}"/>
              </a:ext>
            </a:extLst>
          </p:cNvPr>
          <p:cNvSpPr>
            <a:spLocks noGrp="1"/>
          </p:cNvSpPr>
          <p:nvPr>
            <p:ph sz="half" idx="1"/>
          </p:nvPr>
        </p:nvSpPr>
        <p:spPr>
          <a:xfrm>
            <a:off x="3485690" y="1690068"/>
            <a:ext cx="6633429" cy="950975"/>
          </a:xfrm>
          <a:prstGeom prst="roundRect">
            <a:avLst/>
          </a:prstGeom>
          <a:ln w="38100">
            <a:solidFill>
              <a:srgbClr val="FFC000"/>
            </a:solidFill>
          </a:ln>
        </p:spPr>
        <p:txBody>
          <a:bodyPr anchor="ctr"/>
          <a:lstStyle/>
          <a:p>
            <a:pPr lvl="0" indent="0">
              <a:spcAft>
                <a:spcPts val="0"/>
              </a:spcAft>
              <a:buClrTx/>
              <a:buNone/>
            </a:pPr>
            <a:r>
              <a:rPr lang="es-US" sz="2000">
                <a:solidFill>
                  <a:srgbClr val="4472C4">
                    <a:lumMod val="75000"/>
                  </a:srgbClr>
                </a:solidFill>
              </a:rPr>
              <a:t>Una solicitud para los planes de salud del Mercado, Medicaid, CHIP y Programas de salud básicos</a:t>
            </a:r>
          </a:p>
        </p:txBody>
      </p:sp>
      <p:sp>
        <p:nvSpPr>
          <p:cNvPr id="12" name="Rectangle: Rounded Corners 11">
            <a:extLst>
              <a:ext uri="{FF2B5EF4-FFF2-40B4-BE49-F238E27FC236}">
                <a16:creationId xmlns:a16="http://schemas.microsoft.com/office/drawing/2014/main" id="{5E1EF4D5-D206-4604-A4EC-225CDB50B653}"/>
              </a:ext>
              <a:ext uri="{C183D7F6-B498-43B3-948B-1728B52AA6E4}">
                <adec:decorative xmlns:adec="http://schemas.microsoft.com/office/drawing/2017/decorative" val="1"/>
              </a:ext>
            </a:extLst>
          </p:cNvPr>
          <p:cNvSpPr>
            <a:spLocks noChangeAspect="1"/>
          </p:cNvSpPr>
          <p:nvPr/>
        </p:nvSpPr>
        <p:spPr>
          <a:xfrm>
            <a:off x="2101306" y="1529325"/>
            <a:ext cx="1554480" cy="1309036"/>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6F82481D-D9A2-40FF-9303-7E3B50DE870F}"/>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41158" y="1726643"/>
            <a:ext cx="914400" cy="914400"/>
          </a:xfrm>
          <a:prstGeom prst="rect">
            <a:avLst/>
          </a:prstGeom>
        </p:spPr>
      </p:pic>
      <p:sp>
        <p:nvSpPr>
          <p:cNvPr id="13" name="Content Placeholder 12">
            <a:extLst>
              <a:ext uri="{FF2B5EF4-FFF2-40B4-BE49-F238E27FC236}">
                <a16:creationId xmlns:a16="http://schemas.microsoft.com/office/drawing/2014/main" id="{8ADD7CF6-C0B9-936C-2880-05AA61833E6F}"/>
              </a:ext>
            </a:extLst>
          </p:cNvPr>
          <p:cNvSpPr>
            <a:spLocks noGrp="1"/>
          </p:cNvSpPr>
          <p:nvPr>
            <p:ph sz="half" idx="2"/>
          </p:nvPr>
        </p:nvSpPr>
        <p:spPr>
          <a:xfrm>
            <a:off x="3375820" y="3112233"/>
            <a:ext cx="6735136" cy="950975"/>
          </a:xfrm>
          <a:prstGeom prst="roundRect">
            <a:avLst/>
          </a:prstGeom>
          <a:ln w="38100">
            <a:solidFill>
              <a:srgbClr val="FFC000"/>
            </a:solidFill>
          </a:ln>
        </p:spPr>
        <p:txBody>
          <a:bodyPr anchor="ctr">
            <a:normAutofit fontScale="92500"/>
          </a:bodyPr>
          <a:lstStyle/>
          <a:p>
            <a:pPr lvl="0" indent="0">
              <a:spcAft>
                <a:spcPts val="0"/>
              </a:spcAft>
              <a:buClrTx/>
              <a:buNone/>
            </a:pPr>
            <a:r>
              <a:rPr lang="es-US" sz="2000">
                <a:solidFill>
                  <a:srgbClr val="4472C4">
                    <a:lumMod val="75000"/>
                  </a:srgbClr>
                </a:solidFill>
              </a:rPr>
              <a:t>Una vez que se determina la elegibilidad, es posible que pueda inscribirse de inmediato (depende del programa)</a:t>
            </a:r>
          </a:p>
        </p:txBody>
      </p:sp>
      <p:sp>
        <p:nvSpPr>
          <p:cNvPr id="10" name="Rectangle: Rounded Corners 9">
            <a:extLst>
              <a:ext uri="{FF2B5EF4-FFF2-40B4-BE49-F238E27FC236}">
                <a16:creationId xmlns:a16="http://schemas.microsoft.com/office/drawing/2014/main" id="{4A68E406-61D9-4F4C-8721-E07E0FD81910}"/>
              </a:ext>
              <a:ext uri="{C183D7F6-B498-43B3-948B-1728B52AA6E4}">
                <adec:decorative xmlns:adec="http://schemas.microsoft.com/office/drawing/2017/decorative" val="1"/>
              </a:ext>
            </a:extLst>
          </p:cNvPr>
          <p:cNvSpPr>
            <a:spLocks noChangeAspect="1"/>
          </p:cNvSpPr>
          <p:nvPr/>
        </p:nvSpPr>
        <p:spPr>
          <a:xfrm>
            <a:off x="2101306" y="2953985"/>
            <a:ext cx="1554480" cy="1309036"/>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3B78170-64D6-48D2-B0B7-B739EE363C7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347980" y="3112233"/>
            <a:ext cx="1036410" cy="914479"/>
          </a:xfrm>
          <a:prstGeom prst="rect">
            <a:avLst/>
          </a:prstGeom>
        </p:spPr>
      </p:pic>
      <p:sp>
        <p:nvSpPr>
          <p:cNvPr id="15" name="Content Placeholder 14">
            <a:extLst>
              <a:ext uri="{FF2B5EF4-FFF2-40B4-BE49-F238E27FC236}">
                <a16:creationId xmlns:a16="http://schemas.microsoft.com/office/drawing/2014/main" id="{69ADB378-6303-1779-DD1D-DED6E99A5AFB}"/>
              </a:ext>
            </a:extLst>
          </p:cNvPr>
          <p:cNvSpPr>
            <a:spLocks noGrp="1"/>
          </p:cNvSpPr>
          <p:nvPr>
            <p:ph sz="half" idx="13"/>
          </p:nvPr>
        </p:nvSpPr>
        <p:spPr>
          <a:xfrm>
            <a:off x="3396780" y="4441743"/>
            <a:ext cx="6697138" cy="1309037"/>
          </a:xfrm>
          <a:prstGeom prst="roundRect">
            <a:avLst/>
          </a:prstGeom>
          <a:ln w="38100">
            <a:solidFill>
              <a:srgbClr val="FFC000"/>
            </a:solidFill>
          </a:ln>
        </p:spPr>
        <p:txBody>
          <a:bodyPr anchor="ctr">
            <a:noAutofit/>
          </a:bodyPr>
          <a:lstStyle/>
          <a:p>
            <a:pPr marL="548640" lvl="0">
              <a:spcAft>
                <a:spcPts val="0"/>
              </a:spcAft>
              <a:buClrTx/>
            </a:pPr>
            <a:r>
              <a:rPr lang="es-US" sz="1600" dirty="0">
                <a:solidFill>
                  <a:srgbClr val="2F5597"/>
                </a:solidFill>
              </a:rPr>
              <a:t>En </a:t>
            </a:r>
            <a:r>
              <a:rPr lang="es-US" sz="1600" dirty="0">
                <a:solidFill>
                  <a:srgbClr val="2F5597"/>
                </a:solidFill>
                <a:hlinkClick r:id="rId7">
                  <a:extLst>
                    <a:ext uri="{A12FA001-AC4F-418D-AE19-62706E023703}">
                      <ahyp:hlinkClr xmlns:ahyp="http://schemas.microsoft.com/office/drawing/2018/hyperlinkcolor" val="tx"/>
                    </a:ext>
                  </a:extLst>
                </a:hlinkClick>
              </a:rPr>
              <a:t>CuidadoDeSalud.gov</a:t>
            </a:r>
            <a:r>
              <a:rPr lang="es-US" sz="1600" dirty="0">
                <a:solidFill>
                  <a:srgbClr val="2F5597"/>
                </a:solidFill>
              </a:rPr>
              <a:t> </a:t>
            </a:r>
          </a:p>
          <a:p>
            <a:pPr marL="548640" lvl="0">
              <a:spcAft>
                <a:spcPts val="0"/>
              </a:spcAft>
              <a:buClrTx/>
            </a:pPr>
            <a:r>
              <a:rPr lang="es-US" sz="1600" dirty="0">
                <a:solidFill>
                  <a:srgbClr val="2F5597"/>
                </a:solidFill>
              </a:rPr>
              <a:t>A través del </a:t>
            </a:r>
            <a:r>
              <a:rPr lang="es-US" sz="1600" dirty="0">
                <a:solidFill>
                  <a:srgbClr val="2F5597"/>
                </a:solidFill>
                <a:hlinkClick r:id="rId8">
                  <a:extLst>
                    <a:ext uri="{A12FA001-AC4F-418D-AE19-62706E023703}">
                      <ahyp:hlinkClr xmlns:ahyp="http://schemas.microsoft.com/office/drawing/2018/hyperlinkcolor" val="tx"/>
                    </a:ext>
                  </a:extLst>
                </a:hlinkClick>
              </a:rPr>
              <a:t>Mercado de Seguros Médicos de su estado</a:t>
            </a:r>
          </a:p>
          <a:p>
            <a:pPr marL="548640" lvl="0">
              <a:spcAft>
                <a:spcPts val="0"/>
              </a:spcAft>
              <a:buClrTx/>
            </a:pPr>
            <a:r>
              <a:rPr lang="es-US" sz="1600" dirty="0">
                <a:solidFill>
                  <a:srgbClr val="2F5597"/>
                </a:solidFill>
              </a:rPr>
              <a:t>Por teléfono</a:t>
            </a:r>
          </a:p>
          <a:p>
            <a:pPr marL="548640" lvl="0">
              <a:spcAft>
                <a:spcPts val="0"/>
              </a:spcAft>
              <a:buClrTx/>
            </a:pPr>
            <a:r>
              <a:rPr lang="es-US" sz="1600" dirty="0">
                <a:solidFill>
                  <a:srgbClr val="2F5597"/>
                </a:solidFill>
              </a:rPr>
              <a:t>Por correo</a:t>
            </a:r>
          </a:p>
          <a:p>
            <a:pPr marL="548640" lvl="0">
              <a:spcAft>
                <a:spcPts val="0"/>
              </a:spcAft>
              <a:buClrTx/>
            </a:pPr>
            <a:r>
              <a:rPr lang="es-US" sz="1600" dirty="0">
                <a:solidFill>
                  <a:srgbClr val="2F5597"/>
                </a:solidFill>
              </a:rPr>
              <a:t>En persona</a:t>
            </a:r>
          </a:p>
        </p:txBody>
      </p:sp>
      <p:sp>
        <p:nvSpPr>
          <p:cNvPr id="7" name="Rectangle: Rounded Corners 6">
            <a:extLst>
              <a:ext uri="{FF2B5EF4-FFF2-40B4-BE49-F238E27FC236}">
                <a16:creationId xmlns:a16="http://schemas.microsoft.com/office/drawing/2014/main" id="{0DCC0832-8653-4BE2-90BC-236A479D0634}"/>
              </a:ext>
              <a:ext uri="{C183D7F6-B498-43B3-948B-1728B52AA6E4}">
                <adec:decorative xmlns:adec="http://schemas.microsoft.com/office/drawing/2017/decorative" val="1"/>
              </a:ext>
            </a:extLst>
          </p:cNvPr>
          <p:cNvSpPr>
            <a:spLocks noChangeAspect="1"/>
          </p:cNvSpPr>
          <p:nvPr/>
        </p:nvSpPr>
        <p:spPr>
          <a:xfrm>
            <a:off x="2098083" y="4441744"/>
            <a:ext cx="1554480" cy="1309036"/>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EF0F00E-9823-4459-852A-5C4CF8693853}"/>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2362200" y="4680723"/>
            <a:ext cx="1034579" cy="920306"/>
          </a:xfrm>
          <a:prstGeom prst="rect">
            <a:avLst/>
          </a:prstGeom>
        </p:spPr>
      </p:pic>
      <p:sp>
        <p:nvSpPr>
          <p:cNvPr id="6" name="Slide Number Placeholder 5">
            <a:extLst>
              <a:ext uri="{FF2B5EF4-FFF2-40B4-BE49-F238E27FC236}">
                <a16:creationId xmlns:a16="http://schemas.microsoft.com/office/drawing/2014/main" id="{D329EA57-BEAE-49AD-9631-70353DCEB719}"/>
              </a:ext>
            </a:extLst>
          </p:cNvPr>
          <p:cNvSpPr>
            <a:spLocks noGrp="1"/>
          </p:cNvSpPr>
          <p:nvPr>
            <p:ph type="sldNum" sz="quarter" idx="12"/>
          </p:nvPr>
        </p:nvSpPr>
        <p:spPr/>
        <p:txBody>
          <a:bodyPr/>
          <a:lstStyle/>
          <a:p>
            <a:fld id="{0B2D781D-8844-5940-92D1-06EF0A7F581E}" type="slidenum">
              <a:rPr lang="en-US" smtClean="0"/>
              <a:pPr/>
              <a:t>18</a:t>
            </a:fld>
            <a:endParaRPr lang="en-US"/>
          </a:p>
        </p:txBody>
      </p:sp>
      <p:sp>
        <p:nvSpPr>
          <p:cNvPr id="3" name="Footer Placeholder 2"/>
          <p:cNvSpPr>
            <a:spLocks noGrp="1"/>
          </p:cNvSpPr>
          <p:nvPr>
            <p:ph type="ftr" sz="quarter" idx="11"/>
          </p:nvPr>
        </p:nvSpPr>
        <p:spPr/>
        <p:txBody>
          <a:bodyPr/>
          <a:lstStyle/>
          <a:p>
            <a:r>
              <a:rPr lang="es-US"/>
              <a:t>Medicaid y el Programa de Seguro Médico para Niños (CHIP, por sus siglas en inglés)</a:t>
            </a:r>
          </a:p>
        </p:txBody>
      </p:sp>
      <p:sp>
        <p:nvSpPr>
          <p:cNvPr id="2" name="Date Placeholder 1"/>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217229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0" grpId="0" animBg="1"/>
      <p:bldP spid="15"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a:t>Opciones estatales coordinadas con el Mercado </a:t>
            </a:r>
          </a:p>
        </p:txBody>
      </p:sp>
      <p:sp>
        <p:nvSpPr>
          <p:cNvPr id="5" name="Content Placeholder 4"/>
          <p:cNvSpPr>
            <a:spLocks noGrp="1"/>
          </p:cNvSpPr>
          <p:nvPr>
            <p:ph sz="half" idx="1"/>
          </p:nvPr>
        </p:nvSpPr>
        <p:spPr>
          <a:xfrm>
            <a:off x="1472097" y="1360862"/>
            <a:ext cx="9211943" cy="1076793"/>
          </a:xfrm>
        </p:spPr>
        <p:txBody>
          <a:bodyPr>
            <a:noAutofit/>
          </a:bodyPr>
          <a:lstStyle/>
          <a:p>
            <a:pPr marL="0" lvl="0" indent="0" algn="ctr" defTabSz="685800">
              <a:lnSpc>
                <a:spcPct val="100000"/>
              </a:lnSpc>
              <a:spcBef>
                <a:spcPts val="600"/>
              </a:spcBef>
              <a:buNone/>
            </a:pPr>
            <a:r>
              <a:rPr lang="es-US" b="1"/>
              <a:t>Los Estados que dependen del Mercado facilitado por el gobierno federal (FFM) tienen 3 opciones:</a:t>
            </a:r>
          </a:p>
        </p:txBody>
      </p:sp>
      <p:sp>
        <p:nvSpPr>
          <p:cNvPr id="12" name="Content Placeholder 11">
            <a:extLst>
              <a:ext uri="{FF2B5EF4-FFF2-40B4-BE49-F238E27FC236}">
                <a16:creationId xmlns:a16="http://schemas.microsoft.com/office/drawing/2014/main" id="{79B0A0B6-C23B-3ED6-B1F8-E1217F242B74}"/>
              </a:ext>
            </a:extLst>
          </p:cNvPr>
          <p:cNvSpPr>
            <a:spLocks noGrp="1"/>
          </p:cNvSpPr>
          <p:nvPr>
            <p:ph sz="half" idx="2"/>
          </p:nvPr>
        </p:nvSpPr>
        <p:spPr>
          <a:xfrm>
            <a:off x="1507960" y="2834640"/>
            <a:ext cx="3840480" cy="1280160"/>
          </a:xfrm>
          <a:prstGeom prst="roundRect">
            <a:avLst/>
          </a:prstGeom>
          <a:ln w="38100">
            <a:solidFill>
              <a:srgbClr val="00529B"/>
            </a:solidFill>
          </a:ln>
        </p:spPr>
        <p:txBody>
          <a:bodyPr anchor="ctr"/>
          <a:lstStyle/>
          <a:p>
            <a:pPr marL="0" lvl="0" indent="0" algn="ctr">
              <a:spcAft>
                <a:spcPts val="0"/>
              </a:spcAft>
              <a:buClrTx/>
              <a:buNone/>
            </a:pPr>
            <a:r>
              <a:rPr lang="es-US" sz="2400">
                <a:ln w="0"/>
                <a:solidFill>
                  <a:srgbClr val="5B9BD5">
                    <a:lumMod val="50000"/>
                  </a:srgbClr>
                </a:solidFill>
                <a:latin typeface="Arial Black" panose="020B0A04020102020204" pitchFamily="34" charset="0"/>
                <a:cs typeface="+mn-cs"/>
              </a:rPr>
              <a:t>Modelo de </a:t>
            </a:r>
          </a:p>
          <a:p>
            <a:pPr marL="0" lvl="0" indent="0" algn="ctr">
              <a:spcAft>
                <a:spcPts val="0"/>
              </a:spcAft>
              <a:buClrTx/>
              <a:buNone/>
            </a:pPr>
            <a:r>
              <a:rPr lang="es-US" sz="2400">
                <a:ln w="0"/>
                <a:solidFill>
                  <a:srgbClr val="5B9BD5">
                    <a:lumMod val="50000"/>
                  </a:srgbClr>
                </a:solidFill>
                <a:latin typeface="Arial Black" panose="020B0A04020102020204" pitchFamily="34" charset="0"/>
                <a:cs typeface="+mn-cs"/>
              </a:rPr>
              <a:t>determinación</a:t>
            </a:r>
          </a:p>
        </p:txBody>
      </p:sp>
      <p:sp>
        <p:nvSpPr>
          <p:cNvPr id="14" name="Content Placeholder 13">
            <a:extLst>
              <a:ext uri="{FF2B5EF4-FFF2-40B4-BE49-F238E27FC236}">
                <a16:creationId xmlns:a16="http://schemas.microsoft.com/office/drawing/2014/main" id="{75F29B2A-D00D-4F42-99C4-884856C29ABB}"/>
              </a:ext>
            </a:extLst>
          </p:cNvPr>
          <p:cNvSpPr>
            <a:spLocks noGrp="1"/>
          </p:cNvSpPr>
          <p:nvPr>
            <p:ph sz="half" idx="13"/>
          </p:nvPr>
        </p:nvSpPr>
        <p:spPr>
          <a:xfrm>
            <a:off x="6676187" y="2867484"/>
            <a:ext cx="3840480" cy="1280160"/>
          </a:xfrm>
          <a:prstGeom prst="roundRect">
            <a:avLst/>
          </a:prstGeom>
          <a:ln w="38100">
            <a:solidFill>
              <a:srgbClr val="00529B"/>
            </a:solidFill>
          </a:ln>
        </p:spPr>
        <p:txBody>
          <a:bodyPr anchor="ctr"/>
          <a:lstStyle/>
          <a:p>
            <a:pPr marL="0" lvl="0" indent="0" algn="ctr">
              <a:spcAft>
                <a:spcPts val="0"/>
              </a:spcAft>
              <a:buClrTx/>
              <a:buNone/>
            </a:pPr>
            <a:r>
              <a:rPr lang="es-US" sz="2400">
                <a:ln w="0"/>
                <a:solidFill>
                  <a:srgbClr val="5B9BD5">
                    <a:lumMod val="50000"/>
                  </a:srgbClr>
                </a:solidFill>
                <a:latin typeface="Arial Black" panose="020B0A04020102020204" pitchFamily="34" charset="0"/>
                <a:cs typeface="+mn-cs"/>
              </a:rPr>
              <a:t>Modelo de </a:t>
            </a:r>
          </a:p>
          <a:p>
            <a:pPr marL="0" lvl="0" indent="0" algn="ctr">
              <a:spcAft>
                <a:spcPts val="0"/>
              </a:spcAft>
              <a:buClrTx/>
              <a:buNone/>
            </a:pPr>
            <a:r>
              <a:rPr lang="es-US" sz="2400">
                <a:ln w="0"/>
                <a:solidFill>
                  <a:srgbClr val="5B9BD5">
                    <a:lumMod val="50000"/>
                  </a:srgbClr>
                </a:solidFill>
                <a:latin typeface="Arial Black" panose="020B0A04020102020204" pitchFamily="34" charset="0"/>
                <a:cs typeface="+mn-cs"/>
              </a:rPr>
              <a:t>evaluación</a:t>
            </a:r>
          </a:p>
        </p:txBody>
      </p:sp>
      <p:sp>
        <p:nvSpPr>
          <p:cNvPr id="16" name="Content Placeholder 15">
            <a:extLst>
              <a:ext uri="{FF2B5EF4-FFF2-40B4-BE49-F238E27FC236}">
                <a16:creationId xmlns:a16="http://schemas.microsoft.com/office/drawing/2014/main" id="{BC263FC8-B4EA-1439-A1B0-E81C23CE8EE8}"/>
              </a:ext>
            </a:extLst>
          </p:cNvPr>
          <p:cNvSpPr>
            <a:spLocks noGrp="1"/>
          </p:cNvSpPr>
          <p:nvPr>
            <p:ph sz="half" idx="14"/>
          </p:nvPr>
        </p:nvSpPr>
        <p:spPr>
          <a:xfrm>
            <a:off x="4157829" y="4629749"/>
            <a:ext cx="3840480" cy="1280160"/>
          </a:xfrm>
          <a:prstGeom prst="roundRect">
            <a:avLst/>
          </a:prstGeom>
          <a:ln w="38100">
            <a:solidFill>
              <a:srgbClr val="00529B"/>
            </a:solidFill>
          </a:ln>
        </p:spPr>
        <p:txBody>
          <a:bodyPr>
            <a:noAutofit/>
          </a:bodyPr>
          <a:lstStyle/>
          <a:p>
            <a:pPr marL="0" lvl="0" indent="0" algn="ctr">
              <a:spcAft>
                <a:spcPts val="0"/>
              </a:spcAft>
              <a:buClrTx/>
              <a:buNone/>
            </a:pPr>
            <a:r>
              <a:rPr lang="es-US" sz="2400">
                <a:ln w="0"/>
                <a:solidFill>
                  <a:srgbClr val="5B9BD5">
                    <a:lumMod val="50000"/>
                  </a:srgbClr>
                </a:solidFill>
                <a:latin typeface="Arial Black" panose="020B0A04020102020204" pitchFamily="34" charset="0"/>
                <a:cs typeface="+mn-cs"/>
              </a:rPr>
              <a:t>Modelo de </a:t>
            </a:r>
          </a:p>
          <a:p>
            <a:pPr marL="0" lvl="0" indent="0" algn="ctr">
              <a:spcAft>
                <a:spcPts val="0"/>
              </a:spcAft>
              <a:buClrTx/>
              <a:buNone/>
            </a:pPr>
            <a:r>
              <a:rPr lang="es-US" sz="2400">
                <a:ln w="0"/>
                <a:solidFill>
                  <a:srgbClr val="5B9BD5">
                    <a:lumMod val="50000"/>
                  </a:srgbClr>
                </a:solidFill>
                <a:latin typeface="Arial Black" panose="020B0A04020102020204" pitchFamily="34" charset="0"/>
                <a:cs typeface="+mn-cs"/>
              </a:rPr>
              <a:t>determinación </a:t>
            </a:r>
          </a:p>
          <a:p>
            <a:pPr marL="0" lvl="0" indent="0" algn="ctr">
              <a:spcAft>
                <a:spcPts val="0"/>
              </a:spcAft>
              <a:buClrTx/>
              <a:buNone/>
            </a:pPr>
            <a:r>
              <a:rPr lang="es-US" sz="2400">
                <a:ln w="0"/>
                <a:solidFill>
                  <a:srgbClr val="5B9BD5">
                    <a:lumMod val="50000"/>
                  </a:srgbClr>
                </a:solidFill>
                <a:latin typeface="Arial Black" panose="020B0A04020102020204" pitchFamily="34" charset="0"/>
                <a:cs typeface="+mn-cs"/>
              </a:rPr>
              <a:t>temporal</a:t>
            </a:r>
          </a:p>
        </p:txBody>
      </p:sp>
      <p:sp>
        <p:nvSpPr>
          <p:cNvPr id="11" name="Slide Number Placeholder 10">
            <a:extLst>
              <a:ext uri="{FF2B5EF4-FFF2-40B4-BE49-F238E27FC236}">
                <a16:creationId xmlns:a16="http://schemas.microsoft.com/office/drawing/2014/main" id="{2C9BB701-A2F0-4F8B-A8EC-2190A17895F4}"/>
              </a:ext>
            </a:extLst>
          </p:cNvPr>
          <p:cNvSpPr>
            <a:spLocks noGrp="1"/>
          </p:cNvSpPr>
          <p:nvPr>
            <p:ph type="sldNum" sz="quarter" idx="12"/>
          </p:nvPr>
        </p:nvSpPr>
        <p:spPr/>
        <p:txBody>
          <a:bodyPr/>
          <a:lstStyle/>
          <a:p>
            <a:fld id="{0B2D781D-8844-5940-92D1-06EF0A7F581E}" type="slidenum">
              <a:rPr lang="en-US" smtClean="0"/>
              <a:pPr/>
              <a:t>19</a:t>
            </a:fld>
            <a:endParaRPr lang="en-US"/>
          </a:p>
        </p:txBody>
      </p:sp>
      <p:sp>
        <p:nvSpPr>
          <p:cNvPr id="3" name="Footer Placeholder 2"/>
          <p:cNvSpPr>
            <a:spLocks noGrp="1"/>
          </p:cNvSpPr>
          <p:nvPr>
            <p:ph type="ftr" sz="quarter" idx="11"/>
          </p:nvPr>
        </p:nvSpPr>
        <p:spPr/>
        <p:txBody>
          <a:bodyPr/>
          <a:lstStyle/>
          <a:p>
            <a:r>
              <a:rPr lang="es-US"/>
              <a:t>Medicaid y el Programa de Seguro Médico para Niños (CHIP, por sus siglas en inglés)</a:t>
            </a:r>
          </a:p>
        </p:txBody>
      </p:sp>
      <p:sp>
        <p:nvSpPr>
          <p:cNvPr id="2" name="Date Placeholder 1"/>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2198815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s-US"/>
              <a:t>Contenido</a:t>
            </a:r>
          </a:p>
        </p:txBody>
      </p:sp>
      <p:sp>
        <p:nvSpPr>
          <p:cNvPr id="8" name="Content Placeholder 7"/>
          <p:cNvSpPr>
            <a:spLocks noGrp="1"/>
          </p:cNvSpPr>
          <p:nvPr>
            <p:ph type="body" sz="quarter" idx="13"/>
          </p:nvPr>
        </p:nvSpPr>
        <p:spPr>
          <a:xfrm>
            <a:off x="1539766" y="1771912"/>
            <a:ext cx="10073114" cy="3810569"/>
          </a:xfrm>
        </p:spPr>
        <p:txBody>
          <a:bodyPr>
            <a:noAutofit/>
          </a:bodyPr>
          <a:lstStyle/>
          <a:p>
            <a:pPr>
              <a:spcBef>
                <a:spcPts val="0"/>
              </a:spcBef>
            </a:pPr>
            <a:r>
              <a:rPr lang="es-US" sz="2200" b="1" dirty="0">
                <a:solidFill>
                  <a:srgbClr val="00529B"/>
                </a:solidFill>
              </a:rPr>
              <a:t>Lección 1: </a:t>
            </a:r>
            <a:r>
              <a:rPr lang="es-US" sz="2200" dirty="0">
                <a:solidFill>
                  <a:srgbClr val="00529B"/>
                </a:solidFill>
              </a:rPr>
              <a:t>Descripción General de Medicaid…………………………………5-27</a:t>
            </a:r>
          </a:p>
          <a:p>
            <a:pPr>
              <a:spcBef>
                <a:spcPts val="0"/>
              </a:spcBef>
            </a:pPr>
            <a:r>
              <a:rPr lang="es-US" sz="2200" b="1" dirty="0">
                <a:solidFill>
                  <a:srgbClr val="00529B"/>
                </a:solidFill>
              </a:rPr>
              <a:t>Lección 2: </a:t>
            </a:r>
            <a:r>
              <a:rPr lang="es-US" sz="2200" dirty="0">
                <a:solidFill>
                  <a:srgbClr val="00529B"/>
                </a:solidFill>
              </a:rPr>
              <a:t>Medicaid: Acontecimientos recientes……………………………28–42</a:t>
            </a:r>
          </a:p>
          <a:p>
            <a:pPr>
              <a:spcBef>
                <a:spcPts val="0"/>
              </a:spcBef>
            </a:pPr>
            <a:r>
              <a:rPr lang="es-US" sz="2200" b="1" dirty="0">
                <a:solidFill>
                  <a:srgbClr val="00529B"/>
                </a:solidFill>
              </a:rPr>
              <a:t>Lección 3: </a:t>
            </a:r>
            <a:r>
              <a:rPr lang="es-US" sz="2200" dirty="0">
                <a:solidFill>
                  <a:srgbClr val="00529B"/>
                </a:solidFill>
              </a:rPr>
              <a:t>Consideraciones sobre Medicaid y Medicare </a:t>
            </a:r>
            <a:br>
              <a:rPr lang="es-US" sz="2200" dirty="0">
                <a:solidFill>
                  <a:srgbClr val="00529B"/>
                </a:solidFill>
              </a:rPr>
            </a:br>
            <a:r>
              <a:rPr lang="es-US" sz="2200" dirty="0">
                <a:solidFill>
                  <a:srgbClr val="00529B"/>
                </a:solidFill>
              </a:rPr>
              <a:t>(doble elegibilidad)……………………..………………………………………..43–56</a:t>
            </a:r>
          </a:p>
          <a:p>
            <a:pPr>
              <a:spcBef>
                <a:spcPts val="0"/>
              </a:spcBef>
            </a:pPr>
            <a:r>
              <a:rPr lang="es-US" sz="2200" b="1" dirty="0">
                <a:solidFill>
                  <a:srgbClr val="00529B"/>
                </a:solidFill>
              </a:rPr>
              <a:t>Lección 4: </a:t>
            </a:r>
            <a:r>
              <a:rPr lang="es-US" sz="2200" dirty="0">
                <a:solidFill>
                  <a:srgbClr val="00529B"/>
                </a:solidFill>
              </a:rPr>
              <a:t>Descripción general del Programa de Seguro Médico </a:t>
            </a:r>
            <a:br>
              <a:rPr lang="es-US" sz="2200" dirty="0">
                <a:solidFill>
                  <a:srgbClr val="00529B"/>
                </a:solidFill>
              </a:rPr>
            </a:br>
            <a:r>
              <a:rPr lang="es-US" sz="2200" dirty="0">
                <a:solidFill>
                  <a:srgbClr val="00529B"/>
                </a:solidFill>
              </a:rPr>
              <a:t>para Niños (CHIP, por sus siglas en inglés).…............................................57–65</a:t>
            </a:r>
          </a:p>
          <a:p>
            <a:pPr>
              <a:spcBef>
                <a:spcPts val="0"/>
              </a:spcBef>
            </a:pPr>
            <a:r>
              <a:rPr lang="es-US" sz="2200" b="1" dirty="0">
                <a:solidFill>
                  <a:srgbClr val="00529B"/>
                </a:solidFill>
              </a:rPr>
              <a:t>Lección 5: </a:t>
            </a:r>
            <a:r>
              <a:rPr lang="es-US" sz="2200" dirty="0">
                <a:solidFill>
                  <a:srgbClr val="00529B"/>
                </a:solidFill>
              </a:rPr>
              <a:t>Elegibilidad para Medicaid y CHIP de no ciudadanos…………66–72</a:t>
            </a:r>
          </a:p>
          <a:p>
            <a:pPr>
              <a:spcBef>
                <a:spcPts val="0"/>
              </a:spcBef>
              <a:buNone/>
            </a:pPr>
            <a:r>
              <a:rPr lang="es-US" sz="2200" b="1" dirty="0">
                <a:solidFill>
                  <a:srgbClr val="00529B"/>
                </a:solidFill>
              </a:rPr>
              <a:t>Puntos clave para recordar</a:t>
            </a:r>
            <a:r>
              <a:rPr lang="es-US" sz="2200" dirty="0">
                <a:solidFill>
                  <a:srgbClr val="00529B"/>
                </a:solidFill>
              </a:rPr>
              <a:t>………………………………………..……..….…...73</a:t>
            </a:r>
          </a:p>
        </p:txBody>
      </p:sp>
    </p:spTree>
    <p:custDataLst>
      <p:tags r:id="rId1"/>
    </p:custDataLst>
    <p:extLst>
      <p:ext uri="{BB962C8B-B14F-4D97-AF65-F5344CB8AC3E}">
        <p14:creationId xmlns:p14="http://schemas.microsoft.com/office/powerpoint/2010/main" val="2163212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2800" dirty="0"/>
              <a:t>Verificación de la elegibilidad con fuentes </a:t>
            </a:r>
            <a:br>
              <a:rPr lang="es-US" sz="2800" dirty="0"/>
            </a:br>
            <a:r>
              <a:rPr lang="es-US" sz="2800" dirty="0"/>
              <a:t>de datos electrónicos confiables</a:t>
            </a:r>
          </a:p>
        </p:txBody>
      </p:sp>
      <p:sp>
        <p:nvSpPr>
          <p:cNvPr id="5" name="Content Placeholder 4"/>
          <p:cNvSpPr>
            <a:spLocks noGrp="1"/>
          </p:cNvSpPr>
          <p:nvPr>
            <p:ph sz="quarter" idx="13"/>
          </p:nvPr>
        </p:nvSpPr>
        <p:spPr>
          <a:xfrm>
            <a:off x="597569" y="1066802"/>
            <a:ext cx="11145253" cy="5081750"/>
          </a:xfrm>
        </p:spPr>
        <p:txBody>
          <a:bodyPr>
            <a:noAutofit/>
          </a:bodyPr>
          <a:lstStyle/>
          <a:p>
            <a:pPr defTabSz="685800">
              <a:spcAft>
                <a:spcPts val="900"/>
              </a:spcAft>
            </a:pPr>
            <a:r>
              <a:rPr lang="es-US" sz="2100" dirty="0"/>
              <a:t>Los estados dependen de datos para verificar información (como ingresos, residencia y otros factores) antes de solicitar más información a los solicitantes</a:t>
            </a:r>
          </a:p>
          <a:p>
            <a:pPr defTabSz="966492">
              <a:spcAft>
                <a:spcPts val="900"/>
              </a:spcAft>
              <a:defRPr/>
            </a:pPr>
            <a:r>
              <a:rPr lang="es-US" sz="2100" dirty="0"/>
              <a:t>El Centro Federal de Servicios de Datos brinda acceso a fuentes de datos electrónicos de:</a:t>
            </a:r>
          </a:p>
          <a:p>
            <a:pPr marL="548640" lvl="2" defTabSz="966492">
              <a:spcAft>
                <a:spcPts val="900"/>
              </a:spcAft>
              <a:buSzPct val="100000"/>
              <a:buFont typeface="Arial" panose="020B0604020202020204" pitchFamily="34" charset="0"/>
              <a:buChar char="•"/>
              <a:defRPr/>
            </a:pPr>
            <a:r>
              <a:rPr lang="es-US" sz="1800" dirty="0"/>
              <a:t>Agencias federales, para cosas como información sobre impuestos y beneficios</a:t>
            </a:r>
          </a:p>
          <a:p>
            <a:pPr marL="548640" lvl="2" defTabSz="966492">
              <a:spcAft>
                <a:spcPts val="900"/>
              </a:spcAft>
              <a:buSzPct val="100000"/>
              <a:buFont typeface="Arial" panose="020B0604020202020204" pitchFamily="34" charset="0"/>
              <a:buChar char="•"/>
              <a:defRPr/>
            </a:pPr>
            <a:r>
              <a:rPr lang="es-US" sz="1800" dirty="0"/>
              <a:t>Agencias estatales, para cosas como datos trimestrales del estado sobre salarios y beneficios </a:t>
            </a:r>
            <a:br>
              <a:rPr lang="es-US" sz="1800" dirty="0"/>
            </a:br>
            <a:r>
              <a:rPr lang="es-US" sz="1800" dirty="0"/>
              <a:t>por desempleo</a:t>
            </a:r>
          </a:p>
          <a:p>
            <a:pPr defTabSz="685800">
              <a:spcAft>
                <a:spcPts val="900"/>
              </a:spcAft>
            </a:pPr>
            <a:r>
              <a:rPr lang="es-US" sz="2100" dirty="0"/>
              <a:t>Si es elegible para Medicaid, su cobertura generalmente entra en vigor en la fecha de su solicitud o el primer día del mes de su solicitud </a:t>
            </a:r>
          </a:p>
          <a:p>
            <a:pPr defTabSz="685800">
              <a:spcAft>
                <a:spcPts val="900"/>
              </a:spcAft>
            </a:pPr>
            <a:r>
              <a:rPr lang="es-US" sz="2100" dirty="0"/>
              <a:t>Si está inscrito mediante las normas simplificadas basadas en los ingresos, las renovaciones se limitan a una vez cada 12 meses, a menos que informe un cambio o que la agencia tenga información que pueda afectar su elegibilidad</a:t>
            </a:r>
          </a:p>
          <a:p>
            <a:pPr defTabSz="685800">
              <a:spcAft>
                <a:spcPts val="900"/>
              </a:spcAft>
            </a:pPr>
            <a:r>
              <a:rPr lang="es-US" sz="2100" dirty="0"/>
              <a:t>Los estados deben proporcionar a los niños 12 meses de elegibilidad continua por medio de Medicaid y CHIP, incluso si la familia tiene un cambio de ingresos o de otro tipo durante el año</a:t>
            </a:r>
          </a:p>
        </p:txBody>
      </p:sp>
      <p:sp>
        <p:nvSpPr>
          <p:cNvPr id="6" name="Slide Number Placeholder 5">
            <a:extLst>
              <a:ext uri="{FF2B5EF4-FFF2-40B4-BE49-F238E27FC236}">
                <a16:creationId xmlns:a16="http://schemas.microsoft.com/office/drawing/2014/main" id="{AD7FF7A2-38D3-434D-B684-15D4B1AB84E5}"/>
              </a:ext>
            </a:extLst>
          </p:cNvPr>
          <p:cNvSpPr>
            <a:spLocks noGrp="1"/>
          </p:cNvSpPr>
          <p:nvPr>
            <p:ph type="sldNum" sz="quarter" idx="12"/>
          </p:nvPr>
        </p:nvSpPr>
        <p:spPr/>
        <p:txBody>
          <a:bodyPr/>
          <a:lstStyle/>
          <a:p>
            <a:fld id="{0B2D781D-8844-5940-92D1-06EF0A7F581E}" type="slidenum">
              <a:rPr lang="en-US" smtClean="0"/>
              <a:pPr/>
              <a:t>20</a:t>
            </a:fld>
            <a:endParaRPr lang="en-US"/>
          </a:p>
        </p:txBody>
      </p:sp>
      <p:sp>
        <p:nvSpPr>
          <p:cNvPr id="3" name="Footer Placeholder 2"/>
          <p:cNvSpPr>
            <a:spLocks noGrp="1"/>
          </p:cNvSpPr>
          <p:nvPr>
            <p:ph type="ftr" sz="quarter" idx="11"/>
          </p:nvPr>
        </p:nvSpPr>
        <p:spPr/>
        <p:txBody>
          <a:bodyPr/>
          <a:lstStyle/>
          <a:p>
            <a:r>
              <a:rPr lang="es-US" dirty="0"/>
              <a:t>Medicaid y el Programa de Seguro Médico para Niños </a:t>
            </a:r>
            <a:br>
              <a:rPr lang="es-US" dirty="0"/>
            </a:br>
            <a:r>
              <a:rPr lang="es-US" dirty="0"/>
              <a:t>(CHIP, por sus siglas en inglés)</a:t>
            </a:r>
          </a:p>
        </p:txBody>
      </p:sp>
      <p:sp>
        <p:nvSpPr>
          <p:cNvPr id="2" name="Date Placeholder 1"/>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116575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US"/>
              <a:t>Cobertura: beneficios obligatorios de Medicaid</a:t>
            </a:r>
          </a:p>
        </p:txBody>
      </p:sp>
      <p:sp>
        <p:nvSpPr>
          <p:cNvPr id="7" name="Content Placeholder 2"/>
          <p:cNvSpPr>
            <a:spLocks noGrp="1"/>
          </p:cNvSpPr>
          <p:nvPr>
            <p:ph sz="quarter" idx="4294967295"/>
          </p:nvPr>
        </p:nvSpPr>
        <p:spPr>
          <a:xfrm>
            <a:off x="838200" y="1172511"/>
            <a:ext cx="10561637" cy="5319729"/>
          </a:xfrm>
        </p:spPr>
        <p:txBody>
          <a:bodyPr numCol="2" spcCol="548640">
            <a:noAutofit/>
          </a:bodyPr>
          <a:lstStyle/>
          <a:p>
            <a:pPr marL="548640">
              <a:spcAft>
                <a:spcPts val="600"/>
              </a:spcAft>
            </a:pPr>
            <a:r>
              <a:rPr lang="es-US" sz="1800" dirty="0"/>
              <a:t>Atención a pacientes hospitalizados </a:t>
            </a:r>
          </a:p>
          <a:p>
            <a:pPr marL="548640">
              <a:spcAft>
                <a:spcPts val="600"/>
              </a:spcAft>
            </a:pPr>
            <a:r>
              <a:rPr lang="es-US" sz="1800" dirty="0"/>
              <a:t>Atención hospitalaria a pacientes ambulatorios </a:t>
            </a:r>
          </a:p>
          <a:p>
            <a:pPr marL="548640">
              <a:spcAft>
                <a:spcPts val="600"/>
              </a:spcAft>
            </a:pPr>
            <a:r>
              <a:rPr lang="es-US" sz="1800" dirty="0"/>
              <a:t>Servicios de Detección, Diagnóstico y Tratamiento Tempranos y Periódicos (EPSDT, por sus siglas en inglés) </a:t>
            </a:r>
            <a:br>
              <a:rPr lang="es-US" sz="1800" dirty="0"/>
            </a:br>
            <a:r>
              <a:rPr lang="es-US" sz="1800" dirty="0"/>
              <a:t>(para niños menores de 21 años)</a:t>
            </a:r>
          </a:p>
          <a:p>
            <a:pPr marL="548640">
              <a:spcAft>
                <a:spcPts val="600"/>
              </a:spcAft>
            </a:pPr>
            <a:r>
              <a:rPr lang="es-US" sz="1800" dirty="0"/>
              <a:t>Servicios en hogar para ancianos (excepto para quienes tienen necesidad médica)</a:t>
            </a:r>
          </a:p>
          <a:p>
            <a:pPr marL="548640">
              <a:spcAft>
                <a:spcPts val="600"/>
              </a:spcAft>
            </a:pPr>
            <a:r>
              <a:rPr lang="es-US" sz="1800" dirty="0"/>
              <a:t>Servicio de cuidado de la salud en el hogar (para personas que tienen derecho a atención en un hogar de ancianos)</a:t>
            </a:r>
          </a:p>
          <a:p>
            <a:pPr marL="548640">
              <a:spcAft>
                <a:spcPts val="600"/>
              </a:spcAft>
            </a:pPr>
            <a:r>
              <a:rPr lang="es-US" sz="1800" dirty="0"/>
              <a:t>Visitas al medico </a:t>
            </a:r>
          </a:p>
          <a:p>
            <a:pPr marL="548640">
              <a:spcAft>
                <a:spcPts val="600"/>
              </a:spcAft>
            </a:pPr>
            <a:r>
              <a:rPr lang="es-US" sz="1800" dirty="0"/>
              <a:t>Atención clínica de salud rural </a:t>
            </a:r>
          </a:p>
          <a:p>
            <a:pPr marL="548640">
              <a:spcAft>
                <a:spcPts val="600"/>
              </a:spcAft>
            </a:pPr>
            <a:r>
              <a:rPr lang="es-US" sz="1800" dirty="0"/>
              <a:t>Tratamiento asistido con medicamentos</a:t>
            </a:r>
          </a:p>
          <a:p>
            <a:pPr marL="548640">
              <a:spcAft>
                <a:spcPts val="600"/>
              </a:spcAft>
            </a:pPr>
            <a:r>
              <a:rPr lang="es-US" sz="1800" dirty="0"/>
              <a:t>Planificación familiar </a:t>
            </a:r>
          </a:p>
          <a:p>
            <a:pPr marL="548640">
              <a:spcAft>
                <a:spcPts val="600"/>
              </a:spcAft>
            </a:pPr>
            <a:r>
              <a:rPr lang="es-US" sz="1800" dirty="0"/>
              <a:t>Costos de rutina del paciente asociados con la participación en ensayos clínicos calificados</a:t>
            </a:r>
          </a:p>
          <a:p>
            <a:pPr marL="548640">
              <a:spcAft>
                <a:spcPts val="600"/>
              </a:spcAft>
            </a:pPr>
            <a:r>
              <a:rPr lang="es-US" sz="1800" dirty="0"/>
              <a:t>Servicios de centro de salud calificados federalmente </a:t>
            </a:r>
          </a:p>
          <a:p>
            <a:pPr marL="548640">
              <a:spcAft>
                <a:spcPts val="600"/>
              </a:spcAft>
            </a:pPr>
            <a:r>
              <a:rPr lang="es-US" sz="1800" dirty="0"/>
              <a:t>Pruebas de laboratorio y radiografías. </a:t>
            </a:r>
          </a:p>
          <a:p>
            <a:pPr marL="548640">
              <a:spcAft>
                <a:spcPts val="600"/>
              </a:spcAft>
            </a:pPr>
            <a:r>
              <a:rPr lang="es-US" sz="1800" dirty="0"/>
              <a:t>Servicios de enfermera partera</a:t>
            </a:r>
          </a:p>
          <a:p>
            <a:pPr marL="548640">
              <a:spcAft>
                <a:spcPts val="600"/>
              </a:spcAft>
            </a:pPr>
            <a:r>
              <a:rPr lang="es-US" sz="1800" dirty="0"/>
              <a:t>Servicios pediátricos y familiares de enfermeros practicantes certificados</a:t>
            </a:r>
          </a:p>
          <a:p>
            <a:pPr marL="548640">
              <a:spcAft>
                <a:spcPts val="600"/>
              </a:spcAft>
            </a:pPr>
            <a:r>
              <a:rPr lang="es-US" sz="1800" dirty="0"/>
              <a:t>Servicios de centros de maternidad independientes (cuando el estado los autoriza o reconoce de otro modo)</a:t>
            </a:r>
          </a:p>
          <a:p>
            <a:pPr marL="548640">
              <a:spcAft>
                <a:spcPts val="600"/>
              </a:spcAft>
            </a:pPr>
            <a:r>
              <a:rPr lang="es-US" sz="1800" dirty="0"/>
              <a:t>Transporte para atención médica</a:t>
            </a:r>
          </a:p>
          <a:p>
            <a:pPr marL="548640">
              <a:spcAft>
                <a:spcPts val="600"/>
              </a:spcAft>
            </a:pPr>
            <a:r>
              <a:rPr lang="es-US" sz="1800" dirty="0"/>
              <a:t>Orientación a mujeres embarazadas para dejar de fumar</a:t>
            </a:r>
          </a:p>
          <a:p>
            <a:pPr marL="548640">
              <a:spcAft>
                <a:spcPts val="600"/>
              </a:spcAft>
            </a:pPr>
            <a:r>
              <a:rPr lang="es-US" sz="1800" dirty="0"/>
              <a:t>Vacunas recomendadas por ACIP</a:t>
            </a:r>
          </a:p>
        </p:txBody>
      </p:sp>
      <p:cxnSp>
        <p:nvCxnSpPr>
          <p:cNvPr id="8" name="Straight Connector 7">
            <a:extLst>
              <a:ext uri="{FF2B5EF4-FFF2-40B4-BE49-F238E27FC236}">
                <a16:creationId xmlns:a16="http://schemas.microsoft.com/office/drawing/2014/main" id="{D82540D6-4DFE-4391-A11E-DEFC92A89295}"/>
              </a:ext>
              <a:ext uri="{C183D7F6-B498-43B3-948B-1728B52AA6E4}">
                <adec:decorative xmlns:adec="http://schemas.microsoft.com/office/drawing/2017/decorative" val="1"/>
              </a:ext>
            </a:extLst>
          </p:cNvPr>
          <p:cNvCxnSpPr>
            <a:cxnSpLocks/>
          </p:cNvCxnSpPr>
          <p:nvPr/>
        </p:nvCxnSpPr>
        <p:spPr>
          <a:xfrm>
            <a:off x="6096000" y="1231641"/>
            <a:ext cx="0" cy="5011997"/>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98AA82B0-5CDE-4B72-9773-A2230351329C}"/>
              </a:ext>
            </a:extLst>
          </p:cNvPr>
          <p:cNvSpPr>
            <a:spLocks noGrp="1"/>
          </p:cNvSpPr>
          <p:nvPr>
            <p:ph type="sldNum" sz="quarter" idx="12"/>
          </p:nvPr>
        </p:nvSpPr>
        <p:spPr/>
        <p:txBody>
          <a:bodyPr/>
          <a:lstStyle/>
          <a:p>
            <a:fld id="{0B2D781D-8844-5940-92D1-06EF0A7F581E}" type="slidenum">
              <a:rPr lang="en-US" smtClean="0"/>
              <a:pPr/>
              <a:t>21</a:t>
            </a:fld>
            <a:endParaRPr lang="en-US"/>
          </a:p>
        </p:txBody>
      </p:sp>
      <p:sp>
        <p:nvSpPr>
          <p:cNvPr id="3" name="Footer Placeholder 2"/>
          <p:cNvSpPr>
            <a:spLocks noGrp="1"/>
          </p:cNvSpPr>
          <p:nvPr>
            <p:ph type="ftr" sz="quarter" idx="11"/>
          </p:nvPr>
        </p:nvSpPr>
        <p:spPr>
          <a:xfrm>
            <a:off x="3810000" y="6465344"/>
            <a:ext cx="4572000" cy="365125"/>
          </a:xfrm>
        </p:spPr>
        <p:txBody>
          <a:bodyPr/>
          <a:lstStyle/>
          <a:p>
            <a:r>
              <a:rPr lang="es-US" dirty="0"/>
              <a:t>Medicaid y el Programa de Seguro Médico para Niños </a:t>
            </a:r>
            <a:br>
              <a:rPr lang="es-US" dirty="0"/>
            </a:br>
            <a:r>
              <a:rPr lang="es-US" dirty="0"/>
              <a:t>(CHIP, por sus siglas en inglés)</a:t>
            </a:r>
          </a:p>
        </p:txBody>
      </p:sp>
      <p:sp>
        <p:nvSpPr>
          <p:cNvPr id="2" name="Date Placeholder 1"/>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61524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7">
                                            <p:txEl>
                                              <p:pRg st="1" end="1"/>
                                            </p:txEl>
                                          </p:spTgt>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250"/>
                                  </p:stCondLst>
                                  <p:childTnLst>
                                    <p:set>
                                      <p:cBhvr>
                                        <p:cTn id="15" dur="1" fill="hold">
                                          <p:stCondLst>
                                            <p:cond delay="0"/>
                                          </p:stCondLst>
                                        </p:cTn>
                                        <p:tgtEl>
                                          <p:spTgt spid="7">
                                            <p:txEl>
                                              <p:pRg st="3" end="3"/>
                                            </p:txEl>
                                          </p:spTgt>
                                        </p:tgtEl>
                                        <p:attrNameLst>
                                          <p:attrName>style.visibility</p:attrName>
                                        </p:attrNameLst>
                                      </p:cBhvr>
                                      <p:to>
                                        <p:strVal val="visible"/>
                                      </p:to>
                                    </p:set>
                                  </p:childTnLst>
                                </p:cTn>
                              </p:par>
                            </p:childTnLst>
                          </p:cTn>
                        </p:par>
                        <p:par>
                          <p:cTn id="16" fill="hold">
                            <p:stCondLst>
                              <p:cond delay="750"/>
                            </p:stCondLst>
                            <p:childTnLst>
                              <p:par>
                                <p:cTn id="17" presetID="1" presetClass="entr" presetSubtype="0" fill="hold" nodeType="afterEffect">
                                  <p:stCondLst>
                                    <p:cond delay="25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250"/>
                                  </p:stCondLst>
                                  <p:childTnLst>
                                    <p:set>
                                      <p:cBhvr>
                                        <p:cTn id="21" dur="1" fill="hold">
                                          <p:stCondLst>
                                            <p:cond delay="0"/>
                                          </p:stCondLst>
                                        </p:cTn>
                                        <p:tgtEl>
                                          <p:spTgt spid="7">
                                            <p:txEl>
                                              <p:pRg st="5" end="5"/>
                                            </p:txEl>
                                          </p:spTgt>
                                        </p:tgtEl>
                                        <p:attrNameLst>
                                          <p:attrName>style.visibility</p:attrName>
                                        </p:attrNameLst>
                                      </p:cBhvr>
                                      <p:to>
                                        <p:strVal val="visible"/>
                                      </p:to>
                                    </p:set>
                                  </p:childTnLst>
                                </p:cTn>
                              </p:par>
                            </p:childTnLst>
                          </p:cTn>
                        </p:par>
                        <p:par>
                          <p:cTn id="22" fill="hold">
                            <p:stCondLst>
                              <p:cond delay="1250"/>
                            </p:stCondLst>
                            <p:childTnLst>
                              <p:par>
                                <p:cTn id="23" presetID="1" presetClass="entr" presetSubtype="0" fill="hold" nodeType="afterEffect">
                                  <p:stCondLst>
                                    <p:cond delay="25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childTnLst>
                          </p:cTn>
                        </p:par>
                        <p:par>
                          <p:cTn id="25" fill="hold">
                            <p:stCondLst>
                              <p:cond delay="1500"/>
                            </p:stCondLst>
                            <p:childTnLst>
                              <p:par>
                                <p:cTn id="26" presetID="1" presetClass="entr" presetSubtype="0" fill="hold" nodeType="afterEffect">
                                  <p:stCondLst>
                                    <p:cond delay="250"/>
                                  </p:stCondLst>
                                  <p:childTnLst>
                                    <p:set>
                                      <p:cBhvr>
                                        <p:cTn id="27" dur="1" fill="hold">
                                          <p:stCondLst>
                                            <p:cond delay="0"/>
                                          </p:stCondLst>
                                        </p:cTn>
                                        <p:tgtEl>
                                          <p:spTgt spid="7">
                                            <p:txEl>
                                              <p:pRg st="7" end="7"/>
                                            </p:txEl>
                                          </p:spTgt>
                                        </p:tgtEl>
                                        <p:attrNameLst>
                                          <p:attrName>style.visibility</p:attrName>
                                        </p:attrNameLst>
                                      </p:cBhvr>
                                      <p:to>
                                        <p:strVal val="visible"/>
                                      </p:to>
                                    </p:set>
                                  </p:childTnLst>
                                </p:cTn>
                              </p:par>
                            </p:childTnLst>
                          </p:cTn>
                        </p:par>
                        <p:par>
                          <p:cTn id="28" fill="hold">
                            <p:stCondLst>
                              <p:cond delay="1750"/>
                            </p:stCondLst>
                            <p:childTnLst>
                              <p:par>
                                <p:cTn id="29" presetID="1" presetClass="entr" presetSubtype="0" fill="hold" nodeType="afterEffect">
                                  <p:stCondLst>
                                    <p:cond delay="250"/>
                                  </p:stCondLst>
                                  <p:childTnLst>
                                    <p:set>
                                      <p:cBhvr>
                                        <p:cTn id="30" dur="1" fill="hold">
                                          <p:stCondLst>
                                            <p:cond delay="0"/>
                                          </p:stCondLst>
                                        </p:cTn>
                                        <p:tgtEl>
                                          <p:spTgt spid="7">
                                            <p:txEl>
                                              <p:pRg st="8" end="8"/>
                                            </p:txEl>
                                          </p:spTgt>
                                        </p:tgtEl>
                                        <p:attrNameLst>
                                          <p:attrName>style.visibility</p:attrName>
                                        </p:attrNameLst>
                                      </p:cBhvr>
                                      <p:to>
                                        <p:strVal val="visible"/>
                                      </p:to>
                                    </p:set>
                                  </p:childTnLst>
                                </p:cTn>
                              </p:par>
                            </p:childTnLst>
                          </p:cTn>
                        </p:par>
                        <p:par>
                          <p:cTn id="31" fill="hold">
                            <p:stCondLst>
                              <p:cond delay="2000"/>
                            </p:stCondLst>
                            <p:childTnLst>
                              <p:par>
                                <p:cTn id="32" presetID="22" presetClass="entr" presetSubtype="1" fill="hold" nodeType="afterEffect">
                                  <p:stCondLst>
                                    <p:cond delay="250"/>
                                  </p:stCondLst>
                                  <p:childTnLst>
                                    <p:set>
                                      <p:cBhvr>
                                        <p:cTn id="33" dur="1" fill="hold">
                                          <p:stCondLst>
                                            <p:cond delay="0"/>
                                          </p:stCondLst>
                                        </p:cTn>
                                        <p:tgtEl>
                                          <p:spTgt spid="8"/>
                                        </p:tgtEl>
                                        <p:attrNameLst>
                                          <p:attrName>style.visibility</p:attrName>
                                        </p:attrNameLst>
                                      </p:cBhvr>
                                      <p:to>
                                        <p:strVal val="visible"/>
                                      </p:to>
                                    </p:set>
                                    <p:animEffect transition="in" filter="wipe(up)">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9" end="9"/>
                                            </p:txEl>
                                          </p:spTgt>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nodeType="afterEffect">
                                  <p:stCondLst>
                                    <p:cond delay="250"/>
                                  </p:stCondLst>
                                  <p:childTnLst>
                                    <p:set>
                                      <p:cBhvr>
                                        <p:cTn id="41" dur="1" fill="hold">
                                          <p:stCondLst>
                                            <p:cond delay="0"/>
                                          </p:stCondLst>
                                        </p:cTn>
                                        <p:tgtEl>
                                          <p:spTgt spid="7">
                                            <p:txEl>
                                              <p:pRg st="10" end="10"/>
                                            </p:txEl>
                                          </p:spTgt>
                                        </p:tgtEl>
                                        <p:attrNameLst>
                                          <p:attrName>style.visibility</p:attrName>
                                        </p:attrNameLst>
                                      </p:cBhvr>
                                      <p:to>
                                        <p:strVal val="visible"/>
                                      </p:to>
                                    </p:set>
                                  </p:childTnLst>
                                </p:cTn>
                              </p:par>
                            </p:childTnLst>
                          </p:cTn>
                        </p:par>
                        <p:par>
                          <p:cTn id="42" fill="hold">
                            <p:stCondLst>
                              <p:cond delay="250"/>
                            </p:stCondLst>
                            <p:childTnLst>
                              <p:par>
                                <p:cTn id="43" presetID="1" presetClass="entr" presetSubtype="0" fill="hold" nodeType="afterEffect">
                                  <p:stCondLst>
                                    <p:cond delay="250"/>
                                  </p:stCondLst>
                                  <p:childTnLst>
                                    <p:set>
                                      <p:cBhvr>
                                        <p:cTn id="44" dur="1" fill="hold">
                                          <p:stCondLst>
                                            <p:cond delay="0"/>
                                          </p:stCondLst>
                                        </p:cTn>
                                        <p:tgtEl>
                                          <p:spTgt spid="7">
                                            <p:txEl>
                                              <p:pRg st="11" end="11"/>
                                            </p:txEl>
                                          </p:spTgt>
                                        </p:tgtEl>
                                        <p:attrNameLst>
                                          <p:attrName>style.visibility</p:attrName>
                                        </p:attrNameLst>
                                      </p:cBhvr>
                                      <p:to>
                                        <p:strVal val="visible"/>
                                      </p:to>
                                    </p:set>
                                  </p:childTnLst>
                                </p:cTn>
                              </p:par>
                            </p:childTnLst>
                          </p:cTn>
                        </p:par>
                        <p:par>
                          <p:cTn id="45" fill="hold">
                            <p:stCondLst>
                              <p:cond delay="500"/>
                            </p:stCondLst>
                            <p:childTnLst>
                              <p:par>
                                <p:cTn id="46" presetID="1" presetClass="entr" presetSubtype="0" fill="hold" nodeType="afterEffect">
                                  <p:stCondLst>
                                    <p:cond delay="250"/>
                                  </p:stCondLst>
                                  <p:childTnLst>
                                    <p:set>
                                      <p:cBhvr>
                                        <p:cTn id="47" dur="1" fill="hold">
                                          <p:stCondLst>
                                            <p:cond delay="0"/>
                                          </p:stCondLst>
                                        </p:cTn>
                                        <p:tgtEl>
                                          <p:spTgt spid="7">
                                            <p:txEl>
                                              <p:pRg st="12" end="12"/>
                                            </p:txEl>
                                          </p:spTgt>
                                        </p:tgtEl>
                                        <p:attrNameLst>
                                          <p:attrName>style.visibility</p:attrName>
                                        </p:attrNameLst>
                                      </p:cBhvr>
                                      <p:to>
                                        <p:strVal val="visible"/>
                                      </p:to>
                                    </p:set>
                                  </p:childTnLst>
                                </p:cTn>
                              </p:par>
                            </p:childTnLst>
                          </p:cTn>
                        </p:par>
                        <p:par>
                          <p:cTn id="48" fill="hold">
                            <p:stCondLst>
                              <p:cond delay="750"/>
                            </p:stCondLst>
                            <p:childTnLst>
                              <p:par>
                                <p:cTn id="49" presetID="1" presetClass="entr" presetSubtype="0" fill="hold" nodeType="afterEffect">
                                  <p:stCondLst>
                                    <p:cond delay="250"/>
                                  </p:stCondLst>
                                  <p:childTnLst>
                                    <p:set>
                                      <p:cBhvr>
                                        <p:cTn id="50" dur="1" fill="hold">
                                          <p:stCondLst>
                                            <p:cond delay="0"/>
                                          </p:stCondLst>
                                        </p:cTn>
                                        <p:tgtEl>
                                          <p:spTgt spid="7">
                                            <p:txEl>
                                              <p:pRg st="13" end="13"/>
                                            </p:txEl>
                                          </p:spTgt>
                                        </p:tgtEl>
                                        <p:attrNameLst>
                                          <p:attrName>style.visibility</p:attrName>
                                        </p:attrNameLst>
                                      </p:cBhvr>
                                      <p:to>
                                        <p:strVal val="visible"/>
                                      </p:to>
                                    </p:set>
                                  </p:childTnLst>
                                </p:cTn>
                              </p:par>
                            </p:childTnLst>
                          </p:cTn>
                        </p:par>
                        <p:par>
                          <p:cTn id="51" fill="hold">
                            <p:stCondLst>
                              <p:cond delay="1000"/>
                            </p:stCondLst>
                            <p:childTnLst>
                              <p:par>
                                <p:cTn id="52" presetID="1" presetClass="entr" presetSubtype="0" fill="hold" nodeType="afterEffect">
                                  <p:stCondLst>
                                    <p:cond delay="250"/>
                                  </p:stCondLst>
                                  <p:childTnLst>
                                    <p:set>
                                      <p:cBhvr>
                                        <p:cTn id="53" dur="1" fill="hold">
                                          <p:stCondLst>
                                            <p:cond delay="0"/>
                                          </p:stCondLst>
                                        </p:cTn>
                                        <p:tgtEl>
                                          <p:spTgt spid="7">
                                            <p:txEl>
                                              <p:pRg st="14" end="14"/>
                                            </p:txEl>
                                          </p:spTgt>
                                        </p:tgtEl>
                                        <p:attrNameLst>
                                          <p:attrName>style.visibility</p:attrName>
                                        </p:attrNameLst>
                                      </p:cBhvr>
                                      <p:to>
                                        <p:strVal val="visible"/>
                                      </p:to>
                                    </p:set>
                                  </p:childTnLst>
                                </p:cTn>
                              </p:par>
                            </p:childTnLst>
                          </p:cTn>
                        </p:par>
                        <p:par>
                          <p:cTn id="54" fill="hold">
                            <p:stCondLst>
                              <p:cond delay="1250"/>
                            </p:stCondLst>
                            <p:childTnLst>
                              <p:par>
                                <p:cTn id="55" presetID="1" presetClass="entr" presetSubtype="0" fill="hold" nodeType="afterEffect">
                                  <p:stCondLst>
                                    <p:cond delay="250"/>
                                  </p:stCondLst>
                                  <p:childTnLst>
                                    <p:set>
                                      <p:cBhvr>
                                        <p:cTn id="56" dur="1" fill="hold">
                                          <p:stCondLst>
                                            <p:cond delay="0"/>
                                          </p:stCondLst>
                                        </p:cTn>
                                        <p:tgtEl>
                                          <p:spTgt spid="7">
                                            <p:txEl>
                                              <p:pRg st="15" end="15"/>
                                            </p:txEl>
                                          </p:spTgt>
                                        </p:tgtEl>
                                        <p:attrNameLst>
                                          <p:attrName>style.visibility</p:attrName>
                                        </p:attrNameLst>
                                      </p:cBhvr>
                                      <p:to>
                                        <p:strVal val="visible"/>
                                      </p:to>
                                    </p:set>
                                  </p:childTnLst>
                                </p:cTn>
                              </p:par>
                            </p:childTnLst>
                          </p:cTn>
                        </p:par>
                        <p:par>
                          <p:cTn id="57" fill="hold">
                            <p:stCondLst>
                              <p:cond delay="1500"/>
                            </p:stCondLst>
                            <p:childTnLst>
                              <p:par>
                                <p:cTn id="58" presetID="1" presetClass="entr" presetSubtype="0" fill="hold" nodeType="afterEffect">
                                  <p:stCondLst>
                                    <p:cond delay="250"/>
                                  </p:stCondLst>
                                  <p:childTnLst>
                                    <p:set>
                                      <p:cBhvr>
                                        <p:cTn id="59" dur="1" fill="hold">
                                          <p:stCondLst>
                                            <p:cond delay="0"/>
                                          </p:stCondLst>
                                        </p:cTn>
                                        <p:tgtEl>
                                          <p:spTgt spid="7">
                                            <p:txEl>
                                              <p:pRg st="16" end="16"/>
                                            </p:txEl>
                                          </p:spTgt>
                                        </p:tgtEl>
                                        <p:attrNameLst>
                                          <p:attrName>style.visibility</p:attrName>
                                        </p:attrNameLst>
                                      </p:cBhvr>
                                      <p:to>
                                        <p:strVal val="visible"/>
                                      </p:to>
                                    </p:set>
                                  </p:childTnLst>
                                </p:cTn>
                              </p:par>
                            </p:childTnLst>
                          </p:cTn>
                        </p:par>
                        <p:par>
                          <p:cTn id="60" fill="hold">
                            <p:stCondLst>
                              <p:cond delay="1750"/>
                            </p:stCondLst>
                            <p:childTnLst>
                              <p:par>
                                <p:cTn id="61" presetID="1" presetClass="entr" presetSubtype="0" fill="hold" nodeType="afterEffect">
                                  <p:stCondLst>
                                    <p:cond delay="250"/>
                                  </p:stCondLst>
                                  <p:childTnLst>
                                    <p:set>
                                      <p:cBhvr>
                                        <p:cTn id="62" dur="1" fill="hold">
                                          <p:stCondLst>
                                            <p:cond delay="0"/>
                                          </p:stCondLst>
                                        </p:cTn>
                                        <p:tgtEl>
                                          <p:spTgt spid="7">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2800"/>
              <a:t>Cobertura: </a:t>
            </a:r>
            <a:br>
              <a:rPr lang="es-US" sz="2800"/>
            </a:br>
            <a:r>
              <a:rPr lang="es-US" sz="2800"/>
              <a:t>Ejemplos de beneficios opcionales de Medicaid</a:t>
            </a:r>
          </a:p>
        </p:txBody>
      </p:sp>
      <p:sp>
        <p:nvSpPr>
          <p:cNvPr id="6" name="Content Placeholder 2"/>
          <p:cNvSpPr>
            <a:spLocks noGrp="1"/>
          </p:cNvSpPr>
          <p:nvPr>
            <p:ph sz="quarter" idx="13"/>
          </p:nvPr>
        </p:nvSpPr>
        <p:spPr>
          <a:xfrm>
            <a:off x="1371600" y="1142369"/>
            <a:ext cx="9791700" cy="4994031"/>
          </a:xfrm>
        </p:spPr>
        <p:txBody>
          <a:bodyPr numCol="2" spcCol="731520">
            <a:noAutofit/>
          </a:bodyPr>
          <a:lstStyle/>
          <a:p>
            <a:pPr marL="548640">
              <a:lnSpc>
                <a:spcPct val="100000"/>
              </a:lnSpc>
              <a:spcAft>
                <a:spcPts val="1000"/>
              </a:spcAft>
            </a:pPr>
            <a:r>
              <a:rPr lang="es-US" sz="2000" dirty="0"/>
              <a:t>Medicamentos recetados</a:t>
            </a:r>
          </a:p>
          <a:p>
            <a:pPr marL="548640">
              <a:lnSpc>
                <a:spcPct val="100000"/>
              </a:lnSpc>
              <a:spcAft>
                <a:spcPts val="1000"/>
              </a:spcAft>
            </a:pPr>
            <a:r>
              <a:rPr lang="es-US" sz="2000" dirty="0"/>
              <a:t>Servicios clínicos</a:t>
            </a:r>
          </a:p>
          <a:p>
            <a:pPr marL="548640">
              <a:lnSpc>
                <a:spcPct val="100000"/>
              </a:lnSpc>
              <a:spcAft>
                <a:spcPts val="1000"/>
              </a:spcAft>
            </a:pPr>
            <a:r>
              <a:rPr lang="es-US" sz="2000" dirty="0"/>
              <a:t>Fisioterapia</a:t>
            </a:r>
          </a:p>
          <a:p>
            <a:pPr marL="548640">
              <a:lnSpc>
                <a:spcPct val="100000"/>
              </a:lnSpc>
              <a:spcAft>
                <a:spcPts val="1000"/>
              </a:spcAft>
            </a:pPr>
            <a:r>
              <a:rPr lang="es-US" sz="2000" dirty="0"/>
              <a:t>Terapia ocupacional</a:t>
            </a:r>
          </a:p>
          <a:p>
            <a:pPr marL="548640">
              <a:lnSpc>
                <a:spcPct val="100000"/>
              </a:lnSpc>
              <a:spcAft>
                <a:spcPts val="1000"/>
              </a:spcAft>
            </a:pPr>
            <a:r>
              <a:rPr lang="es-US" sz="2000" dirty="0"/>
              <a:t>Tratamiento de trastornos del habla, la audición y el lenguaje</a:t>
            </a:r>
          </a:p>
          <a:p>
            <a:pPr marL="548640">
              <a:lnSpc>
                <a:spcPct val="100000"/>
              </a:lnSpc>
              <a:spcAft>
                <a:spcPts val="1000"/>
              </a:spcAft>
            </a:pPr>
            <a:r>
              <a:rPr lang="es-US" sz="2000" dirty="0"/>
              <a:t>Servicios de cuidados respiratorios</a:t>
            </a:r>
          </a:p>
          <a:p>
            <a:pPr marL="548640">
              <a:lnSpc>
                <a:spcPct val="100000"/>
              </a:lnSpc>
              <a:spcAft>
                <a:spcPts val="1000"/>
              </a:spcAft>
            </a:pPr>
            <a:r>
              <a:rPr lang="es-US" sz="2000" dirty="0"/>
              <a:t>Otros servicios de diagnóstico, detección, preventivos y de rehabilitación</a:t>
            </a:r>
          </a:p>
          <a:p>
            <a:pPr marL="548640">
              <a:lnSpc>
                <a:spcPct val="100000"/>
              </a:lnSpc>
              <a:spcAft>
                <a:spcPts val="1000"/>
              </a:spcAft>
            </a:pPr>
            <a:r>
              <a:rPr lang="es-US" sz="2000" dirty="0"/>
              <a:t>Cuidado de </a:t>
            </a:r>
            <a:r>
              <a:rPr lang="es-US" sz="2000" dirty="0" err="1"/>
              <a:t>podiatría</a:t>
            </a:r>
            <a:endParaRPr lang="es-US" sz="2000" dirty="0"/>
          </a:p>
          <a:p>
            <a:pPr marL="548640">
              <a:lnSpc>
                <a:spcPct val="100000"/>
              </a:lnSpc>
              <a:spcAft>
                <a:spcPts val="1000"/>
              </a:spcAft>
            </a:pPr>
            <a:r>
              <a:rPr lang="es-US" sz="2000" dirty="0"/>
              <a:t>Cuidado de la vista</a:t>
            </a:r>
          </a:p>
          <a:p>
            <a:pPr marL="548640">
              <a:lnSpc>
                <a:spcPct val="100000"/>
              </a:lnSpc>
              <a:spcAft>
                <a:spcPts val="1000"/>
              </a:spcAft>
            </a:pPr>
            <a:r>
              <a:rPr lang="es-US" sz="2000" dirty="0"/>
              <a:t>Cuidado dental</a:t>
            </a:r>
          </a:p>
          <a:p>
            <a:pPr marL="548640">
              <a:lnSpc>
                <a:spcPct val="100000"/>
              </a:lnSpc>
              <a:spcAft>
                <a:spcPts val="1000"/>
              </a:spcAft>
            </a:pPr>
            <a:r>
              <a:rPr lang="es-US" sz="2000" dirty="0"/>
              <a:t>Dentaduras postizas</a:t>
            </a:r>
          </a:p>
          <a:p>
            <a:pPr marL="548640">
              <a:lnSpc>
                <a:spcPct val="100000"/>
              </a:lnSpc>
              <a:spcAft>
                <a:spcPts val="1000"/>
              </a:spcAft>
            </a:pPr>
            <a:r>
              <a:rPr lang="es-US" sz="2000" dirty="0"/>
              <a:t>Prótesis</a:t>
            </a:r>
          </a:p>
          <a:p>
            <a:pPr marL="548640">
              <a:lnSpc>
                <a:spcPct val="100000"/>
              </a:lnSpc>
              <a:spcAft>
                <a:spcPts val="1000"/>
              </a:spcAft>
            </a:pPr>
            <a:r>
              <a:rPr lang="es-US" sz="2000" dirty="0"/>
              <a:t>Anteojos</a:t>
            </a:r>
          </a:p>
          <a:p>
            <a:pPr marL="548640">
              <a:lnSpc>
                <a:spcPct val="100000"/>
              </a:lnSpc>
              <a:spcAft>
                <a:spcPts val="1000"/>
              </a:spcAft>
            </a:pPr>
            <a:r>
              <a:rPr lang="es-US" sz="2000" dirty="0"/>
              <a:t>Cuidado quiropráctico</a:t>
            </a:r>
          </a:p>
          <a:p>
            <a:pPr marL="548640">
              <a:lnSpc>
                <a:spcPct val="100000"/>
              </a:lnSpc>
              <a:spcAft>
                <a:spcPts val="1000"/>
              </a:spcAft>
            </a:pPr>
            <a:r>
              <a:rPr lang="es-US" sz="2000" dirty="0"/>
              <a:t>Otros servicios especializados</a:t>
            </a:r>
          </a:p>
          <a:p>
            <a:pPr marL="548640">
              <a:lnSpc>
                <a:spcPct val="100000"/>
              </a:lnSpc>
              <a:spcAft>
                <a:spcPts val="1000"/>
              </a:spcAft>
            </a:pPr>
            <a:r>
              <a:rPr lang="es-US" sz="2000" dirty="0"/>
              <a:t>Servicio privado de enfermería</a:t>
            </a:r>
          </a:p>
          <a:p>
            <a:pPr marL="548640">
              <a:lnSpc>
                <a:spcPct val="100000"/>
              </a:lnSpc>
              <a:spcAft>
                <a:spcPts val="1000"/>
              </a:spcAft>
            </a:pPr>
            <a:r>
              <a:rPr lang="es-US" sz="2000" dirty="0"/>
              <a:t>Cuidado personal</a:t>
            </a:r>
          </a:p>
          <a:p>
            <a:pPr marL="548640">
              <a:lnSpc>
                <a:spcPct val="100000"/>
              </a:lnSpc>
              <a:spcAft>
                <a:spcPts val="1000"/>
              </a:spcAft>
            </a:pPr>
            <a:r>
              <a:rPr lang="es-US" sz="2000" dirty="0"/>
              <a:t>Cuidados paliativos</a:t>
            </a:r>
          </a:p>
          <a:p>
            <a:pPr marL="548640">
              <a:lnSpc>
                <a:spcPct val="100000"/>
              </a:lnSpc>
              <a:spcAft>
                <a:spcPts val="1000"/>
              </a:spcAft>
            </a:pPr>
            <a:r>
              <a:rPr lang="es-US" sz="2000" dirty="0"/>
              <a:t>Administración de casos</a:t>
            </a:r>
          </a:p>
        </p:txBody>
      </p:sp>
      <p:cxnSp>
        <p:nvCxnSpPr>
          <p:cNvPr id="8" name="Straight Connector 7">
            <a:extLst>
              <a:ext uri="{FF2B5EF4-FFF2-40B4-BE49-F238E27FC236}">
                <a16:creationId xmlns:a16="http://schemas.microsoft.com/office/drawing/2014/main" id="{CCE34A0E-50EE-4456-9AAA-91F11978ED93}"/>
              </a:ext>
              <a:ext uri="{C183D7F6-B498-43B3-948B-1728B52AA6E4}">
                <adec:decorative xmlns:adec="http://schemas.microsoft.com/office/drawing/2017/decorative" val="1"/>
              </a:ext>
            </a:extLst>
          </p:cNvPr>
          <p:cNvCxnSpPr>
            <a:cxnSpLocks/>
          </p:cNvCxnSpPr>
          <p:nvPr/>
        </p:nvCxnSpPr>
        <p:spPr>
          <a:xfrm>
            <a:off x="6097670" y="1239322"/>
            <a:ext cx="0" cy="4667250"/>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1" name="TextBox 10" descr="Box with arrows next to it with the label : More on next slide">
            <a:extLst>
              <a:ext uri="{FF2B5EF4-FFF2-40B4-BE49-F238E27FC236}">
                <a16:creationId xmlns:a16="http://schemas.microsoft.com/office/drawing/2014/main" id="{AF2383D4-3B21-47B3-9A1D-1810A73D2C3E}"/>
              </a:ext>
            </a:extLst>
          </p:cNvPr>
          <p:cNvSpPr txBox="1"/>
          <p:nvPr/>
        </p:nvSpPr>
        <p:spPr>
          <a:xfrm>
            <a:off x="10212327" y="5266280"/>
            <a:ext cx="1119722" cy="830997"/>
          </a:xfrm>
          <a:prstGeom prst="rect">
            <a:avLst/>
          </a:prstGeom>
          <a:solidFill>
            <a:schemeClr val="accent5">
              <a:lumMod val="20000"/>
              <a:lumOff val="80000"/>
            </a:schemeClr>
          </a:solidFill>
        </p:spPr>
        <p:txBody>
          <a:bodyPr wrap="square" rtlCol="0">
            <a:spAutoFit/>
          </a:bodyPr>
          <a:lstStyle/>
          <a:p>
            <a:r>
              <a:rPr lang="es-US" sz="1600" dirty="0">
                <a:solidFill>
                  <a:srgbClr val="00529B"/>
                </a:solidFill>
              </a:rPr>
              <a:t>Más en la siguiente diapositiva</a:t>
            </a:r>
          </a:p>
        </p:txBody>
      </p:sp>
      <p:pic>
        <p:nvPicPr>
          <p:cNvPr id="7" name="Picture 6">
            <a:extLst>
              <a:ext uri="{FF2B5EF4-FFF2-40B4-BE49-F238E27FC236}">
                <a16:creationId xmlns:a16="http://schemas.microsoft.com/office/drawing/2014/main" id="{51B2F154-003D-4635-B372-33F13E0701D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409957" y="5254114"/>
            <a:ext cx="542591" cy="658425"/>
          </a:xfrm>
          <a:prstGeom prst="rect">
            <a:avLst/>
          </a:prstGeom>
        </p:spPr>
      </p:pic>
      <p:sp>
        <p:nvSpPr>
          <p:cNvPr id="5" name="Slide Number Placeholder 4">
            <a:extLst>
              <a:ext uri="{FF2B5EF4-FFF2-40B4-BE49-F238E27FC236}">
                <a16:creationId xmlns:a16="http://schemas.microsoft.com/office/drawing/2014/main" id="{4A15776C-F4DC-4BD0-A76D-3F3FA368C114}"/>
              </a:ext>
            </a:extLst>
          </p:cNvPr>
          <p:cNvSpPr>
            <a:spLocks noGrp="1"/>
          </p:cNvSpPr>
          <p:nvPr>
            <p:ph type="sldNum" sz="quarter" idx="12"/>
          </p:nvPr>
        </p:nvSpPr>
        <p:spPr/>
        <p:txBody>
          <a:bodyPr/>
          <a:lstStyle/>
          <a:p>
            <a:fld id="{0B2D781D-8844-5940-92D1-06EF0A7F581E}" type="slidenum">
              <a:rPr lang="en-US" smtClean="0"/>
              <a:pPr/>
              <a:t>22</a:t>
            </a:fld>
            <a:endParaRPr lang="en-US"/>
          </a:p>
        </p:txBody>
      </p:sp>
      <p:sp>
        <p:nvSpPr>
          <p:cNvPr id="3" name="Footer Placeholder 2"/>
          <p:cNvSpPr>
            <a:spLocks noGrp="1"/>
          </p:cNvSpPr>
          <p:nvPr>
            <p:ph type="ftr" sz="quarter" idx="11"/>
          </p:nvPr>
        </p:nvSpPr>
        <p:spPr/>
        <p:txBody>
          <a:bodyPr/>
          <a:lstStyle/>
          <a:p>
            <a:r>
              <a:rPr lang="es-US"/>
              <a:t>Medicaid y el Programa de Seguro Médico para Niños (CHIP, por sus siglas en inglés)</a:t>
            </a:r>
          </a:p>
        </p:txBody>
      </p:sp>
      <p:sp>
        <p:nvSpPr>
          <p:cNvPr id="2" name="Date Placeholder 1"/>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1443802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6">
                                            <p:txEl>
                                              <p:pRg st="1" end="1"/>
                                            </p:txEl>
                                          </p:spTgt>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250"/>
                                  </p:stCondLst>
                                  <p:childTnLst>
                                    <p:set>
                                      <p:cBhvr>
                                        <p:cTn id="15" dur="1" fill="hold">
                                          <p:stCondLst>
                                            <p:cond delay="0"/>
                                          </p:stCondLst>
                                        </p:cTn>
                                        <p:tgtEl>
                                          <p:spTgt spid="6">
                                            <p:txEl>
                                              <p:pRg st="3" end="3"/>
                                            </p:txEl>
                                          </p:spTgt>
                                        </p:tgtEl>
                                        <p:attrNameLst>
                                          <p:attrName>style.visibility</p:attrName>
                                        </p:attrNameLst>
                                      </p:cBhvr>
                                      <p:to>
                                        <p:strVal val="visible"/>
                                      </p:to>
                                    </p:set>
                                  </p:childTnLst>
                                </p:cTn>
                              </p:par>
                            </p:childTnLst>
                          </p:cTn>
                        </p:par>
                        <p:par>
                          <p:cTn id="16" fill="hold">
                            <p:stCondLst>
                              <p:cond delay="750"/>
                            </p:stCondLst>
                            <p:childTnLst>
                              <p:par>
                                <p:cTn id="17" presetID="1" presetClass="entr" presetSubtype="0" fill="hold" nodeType="afterEffect">
                                  <p:stCondLst>
                                    <p:cond delay="25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250"/>
                                  </p:stCondLst>
                                  <p:childTnLst>
                                    <p:set>
                                      <p:cBhvr>
                                        <p:cTn id="21" dur="1" fill="hold">
                                          <p:stCondLst>
                                            <p:cond delay="0"/>
                                          </p:stCondLst>
                                        </p:cTn>
                                        <p:tgtEl>
                                          <p:spTgt spid="6">
                                            <p:txEl>
                                              <p:pRg st="5" end="5"/>
                                            </p:txEl>
                                          </p:spTgt>
                                        </p:tgtEl>
                                        <p:attrNameLst>
                                          <p:attrName>style.visibility</p:attrName>
                                        </p:attrNameLst>
                                      </p:cBhvr>
                                      <p:to>
                                        <p:strVal val="visible"/>
                                      </p:to>
                                    </p:set>
                                  </p:childTnLst>
                                </p:cTn>
                              </p:par>
                            </p:childTnLst>
                          </p:cTn>
                        </p:par>
                        <p:par>
                          <p:cTn id="22" fill="hold">
                            <p:stCondLst>
                              <p:cond delay="1250"/>
                            </p:stCondLst>
                            <p:childTnLst>
                              <p:par>
                                <p:cTn id="23" presetID="1" presetClass="entr" presetSubtype="0" fill="hold" nodeType="afterEffect">
                                  <p:stCondLst>
                                    <p:cond delay="25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childTnLst>
                          </p:cTn>
                        </p:par>
                        <p:par>
                          <p:cTn id="25" fill="hold">
                            <p:stCondLst>
                              <p:cond delay="1500"/>
                            </p:stCondLst>
                            <p:childTnLst>
                              <p:par>
                                <p:cTn id="26" presetID="1" presetClass="entr" presetSubtype="0" fill="hold" nodeType="afterEffect">
                                  <p:stCondLst>
                                    <p:cond delay="250"/>
                                  </p:stCondLst>
                                  <p:childTnLst>
                                    <p:set>
                                      <p:cBhvr>
                                        <p:cTn id="27"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up)">
                                      <p:cBhvr>
                                        <p:cTn id="32" dur="500"/>
                                        <p:tgtEl>
                                          <p:spTgt spid="8"/>
                                        </p:tgtEl>
                                      </p:cBhvr>
                                    </p:animEffect>
                                  </p:childTnLst>
                                </p:cTn>
                              </p:par>
                            </p:childTnLst>
                          </p:cTn>
                        </p:par>
                        <p:par>
                          <p:cTn id="33" fill="hold">
                            <p:stCondLst>
                              <p:cond delay="500"/>
                            </p:stCondLst>
                            <p:childTnLst>
                              <p:par>
                                <p:cTn id="34" presetID="1" presetClass="entr" presetSubtype="0" fill="hold" nodeType="afterEffect">
                                  <p:stCondLst>
                                    <p:cond delay="0"/>
                                  </p:stCondLst>
                                  <p:childTnLst>
                                    <p:set>
                                      <p:cBhvr>
                                        <p:cTn id="35" dur="1" fill="hold">
                                          <p:stCondLst>
                                            <p:cond delay="0"/>
                                          </p:stCondLst>
                                        </p:cTn>
                                        <p:tgtEl>
                                          <p:spTgt spid="6">
                                            <p:txEl>
                                              <p:pRg st="8" end="8"/>
                                            </p:txEl>
                                          </p:spTgt>
                                        </p:tgtEl>
                                        <p:attrNameLst>
                                          <p:attrName>style.visibility</p:attrName>
                                        </p:attrNameLst>
                                      </p:cBhvr>
                                      <p:to>
                                        <p:strVal val="visible"/>
                                      </p:to>
                                    </p:se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6">
                                            <p:txEl>
                                              <p:pRg st="9" end="9"/>
                                            </p:txEl>
                                          </p:spTgt>
                                        </p:tgtEl>
                                        <p:attrNameLst>
                                          <p:attrName>style.visibility</p:attrName>
                                        </p:attrNameLst>
                                      </p:cBhvr>
                                      <p:to>
                                        <p:strVal val="visible"/>
                                      </p:to>
                                    </p:set>
                                  </p:childTnLst>
                                </p:cTn>
                              </p:par>
                            </p:childTnLst>
                          </p:cTn>
                        </p:par>
                        <p:par>
                          <p:cTn id="39" fill="hold">
                            <p:stCondLst>
                              <p:cond delay="500"/>
                            </p:stCondLst>
                            <p:childTnLst>
                              <p:par>
                                <p:cTn id="40" presetID="1" presetClass="entr" presetSubtype="0" fill="hold" nodeType="afterEffect">
                                  <p:stCondLst>
                                    <p:cond delay="250"/>
                                  </p:stCondLst>
                                  <p:childTnLst>
                                    <p:set>
                                      <p:cBhvr>
                                        <p:cTn id="41" dur="1" fill="hold">
                                          <p:stCondLst>
                                            <p:cond delay="0"/>
                                          </p:stCondLst>
                                        </p:cTn>
                                        <p:tgtEl>
                                          <p:spTgt spid="6">
                                            <p:txEl>
                                              <p:pRg st="10" end="10"/>
                                            </p:txEl>
                                          </p:spTgt>
                                        </p:tgtEl>
                                        <p:attrNameLst>
                                          <p:attrName>style.visibility</p:attrName>
                                        </p:attrNameLst>
                                      </p:cBhvr>
                                      <p:to>
                                        <p:strVal val="visible"/>
                                      </p:to>
                                    </p:set>
                                  </p:childTnLst>
                                </p:cTn>
                              </p:par>
                            </p:childTnLst>
                          </p:cTn>
                        </p:par>
                        <p:par>
                          <p:cTn id="42" fill="hold">
                            <p:stCondLst>
                              <p:cond delay="750"/>
                            </p:stCondLst>
                            <p:childTnLst>
                              <p:par>
                                <p:cTn id="43" presetID="1" presetClass="entr" presetSubtype="0" fill="hold" nodeType="afterEffect">
                                  <p:stCondLst>
                                    <p:cond delay="250"/>
                                  </p:stCondLst>
                                  <p:childTnLst>
                                    <p:set>
                                      <p:cBhvr>
                                        <p:cTn id="44" dur="1" fill="hold">
                                          <p:stCondLst>
                                            <p:cond delay="0"/>
                                          </p:stCondLst>
                                        </p:cTn>
                                        <p:tgtEl>
                                          <p:spTgt spid="6">
                                            <p:txEl>
                                              <p:pRg st="11" end="11"/>
                                            </p:txEl>
                                          </p:spTgt>
                                        </p:tgtEl>
                                        <p:attrNameLst>
                                          <p:attrName>style.visibility</p:attrName>
                                        </p:attrNameLst>
                                      </p:cBhvr>
                                      <p:to>
                                        <p:strVal val="visible"/>
                                      </p:to>
                                    </p:set>
                                  </p:childTnLst>
                                </p:cTn>
                              </p:par>
                            </p:childTnLst>
                          </p:cTn>
                        </p:par>
                        <p:par>
                          <p:cTn id="45" fill="hold">
                            <p:stCondLst>
                              <p:cond delay="1000"/>
                            </p:stCondLst>
                            <p:childTnLst>
                              <p:par>
                                <p:cTn id="46" presetID="1" presetClass="entr" presetSubtype="0" fill="hold" nodeType="afterEffect">
                                  <p:stCondLst>
                                    <p:cond delay="250"/>
                                  </p:stCondLst>
                                  <p:childTnLst>
                                    <p:set>
                                      <p:cBhvr>
                                        <p:cTn id="47" dur="1" fill="hold">
                                          <p:stCondLst>
                                            <p:cond delay="0"/>
                                          </p:stCondLst>
                                        </p:cTn>
                                        <p:tgtEl>
                                          <p:spTgt spid="6">
                                            <p:txEl>
                                              <p:pRg st="12" end="12"/>
                                            </p:txEl>
                                          </p:spTgt>
                                        </p:tgtEl>
                                        <p:attrNameLst>
                                          <p:attrName>style.visibility</p:attrName>
                                        </p:attrNameLst>
                                      </p:cBhvr>
                                      <p:to>
                                        <p:strVal val="visible"/>
                                      </p:to>
                                    </p:set>
                                  </p:childTnLst>
                                </p:cTn>
                              </p:par>
                            </p:childTnLst>
                          </p:cTn>
                        </p:par>
                        <p:par>
                          <p:cTn id="48" fill="hold">
                            <p:stCondLst>
                              <p:cond delay="1250"/>
                            </p:stCondLst>
                            <p:childTnLst>
                              <p:par>
                                <p:cTn id="49" presetID="1" presetClass="entr" presetSubtype="0" fill="hold" nodeType="afterEffect">
                                  <p:stCondLst>
                                    <p:cond delay="250"/>
                                  </p:stCondLst>
                                  <p:childTnLst>
                                    <p:set>
                                      <p:cBhvr>
                                        <p:cTn id="50" dur="1" fill="hold">
                                          <p:stCondLst>
                                            <p:cond delay="0"/>
                                          </p:stCondLst>
                                        </p:cTn>
                                        <p:tgtEl>
                                          <p:spTgt spid="6">
                                            <p:txEl>
                                              <p:pRg st="13" end="13"/>
                                            </p:txEl>
                                          </p:spTgt>
                                        </p:tgtEl>
                                        <p:attrNameLst>
                                          <p:attrName>style.visibility</p:attrName>
                                        </p:attrNameLst>
                                      </p:cBhvr>
                                      <p:to>
                                        <p:strVal val="visible"/>
                                      </p:to>
                                    </p:set>
                                  </p:childTnLst>
                                </p:cTn>
                              </p:par>
                            </p:childTnLst>
                          </p:cTn>
                        </p:par>
                        <p:par>
                          <p:cTn id="51" fill="hold">
                            <p:stCondLst>
                              <p:cond delay="1500"/>
                            </p:stCondLst>
                            <p:childTnLst>
                              <p:par>
                                <p:cTn id="52" presetID="1" presetClass="entr" presetSubtype="0" fill="hold" nodeType="afterEffect">
                                  <p:stCondLst>
                                    <p:cond delay="250"/>
                                  </p:stCondLst>
                                  <p:childTnLst>
                                    <p:set>
                                      <p:cBhvr>
                                        <p:cTn id="53" dur="1" fill="hold">
                                          <p:stCondLst>
                                            <p:cond delay="0"/>
                                          </p:stCondLst>
                                        </p:cTn>
                                        <p:tgtEl>
                                          <p:spTgt spid="6">
                                            <p:txEl>
                                              <p:pRg st="14" end="14"/>
                                            </p:txEl>
                                          </p:spTgt>
                                        </p:tgtEl>
                                        <p:attrNameLst>
                                          <p:attrName>style.visibility</p:attrName>
                                        </p:attrNameLst>
                                      </p:cBhvr>
                                      <p:to>
                                        <p:strVal val="visible"/>
                                      </p:to>
                                    </p:set>
                                  </p:childTnLst>
                                </p:cTn>
                              </p:par>
                            </p:childTnLst>
                          </p:cTn>
                        </p:par>
                        <p:par>
                          <p:cTn id="54" fill="hold">
                            <p:stCondLst>
                              <p:cond delay="1750"/>
                            </p:stCondLst>
                            <p:childTnLst>
                              <p:par>
                                <p:cTn id="55" presetID="1" presetClass="entr" presetSubtype="0" fill="hold" nodeType="afterEffect">
                                  <p:stCondLst>
                                    <p:cond delay="250"/>
                                  </p:stCondLst>
                                  <p:childTnLst>
                                    <p:set>
                                      <p:cBhvr>
                                        <p:cTn id="56" dur="1" fill="hold">
                                          <p:stCondLst>
                                            <p:cond delay="0"/>
                                          </p:stCondLst>
                                        </p:cTn>
                                        <p:tgtEl>
                                          <p:spTgt spid="6">
                                            <p:txEl>
                                              <p:pRg st="15" end="15"/>
                                            </p:txEl>
                                          </p:spTgt>
                                        </p:tgtEl>
                                        <p:attrNameLst>
                                          <p:attrName>style.visibility</p:attrName>
                                        </p:attrNameLst>
                                      </p:cBhvr>
                                      <p:to>
                                        <p:strVal val="visible"/>
                                      </p:to>
                                    </p:set>
                                  </p:childTnLst>
                                </p:cTn>
                              </p:par>
                            </p:childTnLst>
                          </p:cTn>
                        </p:par>
                        <p:par>
                          <p:cTn id="57" fill="hold">
                            <p:stCondLst>
                              <p:cond delay="2000"/>
                            </p:stCondLst>
                            <p:childTnLst>
                              <p:par>
                                <p:cTn id="58" presetID="1" presetClass="entr" presetSubtype="0" fill="hold" nodeType="afterEffect">
                                  <p:stCondLst>
                                    <p:cond delay="250"/>
                                  </p:stCondLst>
                                  <p:childTnLst>
                                    <p:set>
                                      <p:cBhvr>
                                        <p:cTn id="59" dur="1" fill="hold">
                                          <p:stCondLst>
                                            <p:cond delay="0"/>
                                          </p:stCondLst>
                                        </p:cTn>
                                        <p:tgtEl>
                                          <p:spTgt spid="6">
                                            <p:txEl>
                                              <p:pRg st="16" end="16"/>
                                            </p:txEl>
                                          </p:spTgt>
                                        </p:tgtEl>
                                        <p:attrNameLst>
                                          <p:attrName>style.visibility</p:attrName>
                                        </p:attrNameLst>
                                      </p:cBhvr>
                                      <p:to>
                                        <p:strVal val="visible"/>
                                      </p:to>
                                    </p:set>
                                  </p:childTnLst>
                                </p:cTn>
                              </p:par>
                            </p:childTnLst>
                          </p:cTn>
                        </p:par>
                        <p:par>
                          <p:cTn id="60" fill="hold">
                            <p:stCondLst>
                              <p:cond delay="2250"/>
                            </p:stCondLst>
                            <p:childTnLst>
                              <p:par>
                                <p:cTn id="61" presetID="1" presetClass="entr" presetSubtype="0" fill="hold" nodeType="afterEffect">
                                  <p:stCondLst>
                                    <p:cond delay="250"/>
                                  </p:stCondLst>
                                  <p:childTnLst>
                                    <p:set>
                                      <p:cBhvr>
                                        <p:cTn id="62" dur="1" fill="hold">
                                          <p:stCondLst>
                                            <p:cond delay="0"/>
                                          </p:stCondLst>
                                        </p:cTn>
                                        <p:tgtEl>
                                          <p:spTgt spid="6">
                                            <p:txEl>
                                              <p:pRg st="17" end="17"/>
                                            </p:txEl>
                                          </p:spTgt>
                                        </p:tgtEl>
                                        <p:attrNameLst>
                                          <p:attrName>style.visibility</p:attrName>
                                        </p:attrNameLst>
                                      </p:cBhvr>
                                      <p:to>
                                        <p:strVal val="visible"/>
                                      </p:to>
                                    </p:set>
                                  </p:childTnLst>
                                </p:cTn>
                              </p:par>
                            </p:childTnLst>
                          </p:cTn>
                        </p:par>
                        <p:par>
                          <p:cTn id="63" fill="hold">
                            <p:stCondLst>
                              <p:cond delay="2500"/>
                            </p:stCondLst>
                            <p:childTnLst>
                              <p:par>
                                <p:cTn id="64" presetID="1" presetClass="entr" presetSubtype="0" fill="hold" nodeType="afterEffect">
                                  <p:stCondLst>
                                    <p:cond delay="250"/>
                                  </p:stCondLst>
                                  <p:childTnLst>
                                    <p:set>
                                      <p:cBhvr>
                                        <p:cTn id="65" dur="1" fill="hold">
                                          <p:stCondLst>
                                            <p:cond delay="0"/>
                                          </p:stCondLst>
                                        </p:cTn>
                                        <p:tgtEl>
                                          <p:spTgt spid="6">
                                            <p:txEl>
                                              <p:pRg st="18" end="18"/>
                                            </p:txEl>
                                          </p:spTgt>
                                        </p:tgtEl>
                                        <p:attrNameLst>
                                          <p:attrName>style.visibility</p:attrName>
                                        </p:attrNameLst>
                                      </p:cBhvr>
                                      <p:to>
                                        <p:strVal val="visible"/>
                                      </p:to>
                                    </p:set>
                                  </p:childTnLst>
                                </p:cTn>
                              </p:par>
                            </p:childTnLst>
                          </p:cTn>
                        </p:par>
                        <p:par>
                          <p:cTn id="66" fill="hold">
                            <p:stCondLst>
                              <p:cond delay="2750"/>
                            </p:stCondLst>
                            <p:childTnLst>
                              <p:par>
                                <p:cTn id="67" presetID="1" presetClass="entr" presetSubtype="0" fill="hold" grpId="0" nodeType="afterEffect">
                                  <p:stCondLst>
                                    <p:cond delay="0"/>
                                  </p:stCondLst>
                                  <p:childTnLst>
                                    <p:set>
                                      <p:cBhvr>
                                        <p:cTn id="68" dur="1" fill="hold">
                                          <p:stCondLst>
                                            <p:cond delay="0"/>
                                          </p:stCondLst>
                                        </p:cTn>
                                        <p:tgtEl>
                                          <p:spTgt spid="11"/>
                                        </p:tgtEl>
                                        <p:attrNameLst>
                                          <p:attrName>style.visibility</p:attrName>
                                        </p:attrNameLst>
                                      </p:cBhvr>
                                      <p:to>
                                        <p:strVal val="visible"/>
                                      </p:to>
                                    </p:set>
                                  </p:childTnLst>
                                </p:cTn>
                              </p:par>
                            </p:childTnLst>
                          </p:cTn>
                        </p:par>
                        <p:par>
                          <p:cTn id="69" fill="hold">
                            <p:stCondLst>
                              <p:cond delay="2750"/>
                            </p:stCondLst>
                            <p:childTnLst>
                              <p:par>
                                <p:cTn id="70" presetID="1" presetClass="entr" presetSubtype="0" fill="hold" nodeType="afterEffect">
                                  <p:stCondLst>
                                    <p:cond delay="0"/>
                                  </p:stCondLst>
                                  <p:childTnLst>
                                    <p:set>
                                      <p:cBhvr>
                                        <p:cTn id="7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s-US" sz="2800"/>
              <a:t>Cobertura: </a:t>
            </a:r>
            <a:br>
              <a:rPr lang="es-US" sz="2800"/>
            </a:br>
            <a:r>
              <a:rPr lang="es-US" sz="2800"/>
              <a:t>Ejemplos de beneficios opcionales de Medicaid (continuación)</a:t>
            </a:r>
          </a:p>
        </p:txBody>
      </p:sp>
      <p:sp>
        <p:nvSpPr>
          <p:cNvPr id="6" name="Content Placeholder 2"/>
          <p:cNvSpPr>
            <a:spLocks noGrp="1"/>
          </p:cNvSpPr>
          <p:nvPr>
            <p:ph sz="quarter" idx="13"/>
          </p:nvPr>
        </p:nvSpPr>
        <p:spPr>
          <a:xfrm>
            <a:off x="224287" y="1214437"/>
            <a:ext cx="11622656" cy="4706039"/>
          </a:xfrm>
        </p:spPr>
        <p:txBody>
          <a:bodyPr numCol="2" spcCol="640080">
            <a:noAutofit/>
          </a:bodyPr>
          <a:lstStyle/>
          <a:p>
            <a:pPr marL="548640">
              <a:lnSpc>
                <a:spcPct val="100000"/>
              </a:lnSpc>
              <a:spcAft>
                <a:spcPts val="1000"/>
              </a:spcAft>
              <a:tabLst>
                <a:tab pos="177800" algn="l"/>
              </a:tabLst>
            </a:pPr>
            <a:r>
              <a:rPr lang="es-US" sz="2000" dirty="0"/>
              <a:t>Atención en una institución para enfermedades mentales (para personas de 65 años o más)</a:t>
            </a:r>
          </a:p>
          <a:p>
            <a:pPr marL="548640">
              <a:lnSpc>
                <a:spcPct val="100000"/>
              </a:lnSpc>
              <a:spcAft>
                <a:spcPts val="1000"/>
              </a:spcAft>
              <a:tabLst>
                <a:tab pos="177800" algn="l"/>
              </a:tabLst>
            </a:pPr>
            <a:r>
              <a:rPr lang="es-US" sz="2000" dirty="0"/>
              <a:t>Tratamiento en un centro de atención intermedia (para personas con discapacidad intelectual)</a:t>
            </a:r>
          </a:p>
          <a:p>
            <a:pPr marL="548640">
              <a:lnSpc>
                <a:spcPct val="100000"/>
              </a:lnSpc>
              <a:spcAft>
                <a:spcPts val="1000"/>
              </a:spcAft>
              <a:tabLst>
                <a:tab pos="177800" algn="l"/>
              </a:tabLst>
            </a:pPr>
            <a:r>
              <a:rPr lang="es-US" sz="2000" dirty="0"/>
              <a:t>Servicios a domicilio y comunitarios, Sección 1915(i) de la Ley del Seguro Social</a:t>
            </a:r>
          </a:p>
          <a:p>
            <a:pPr marL="548640">
              <a:spcAft>
                <a:spcPts val="1000"/>
              </a:spcAft>
              <a:tabLst>
                <a:tab pos="177800" algn="l"/>
              </a:tabLst>
            </a:pPr>
            <a:r>
              <a:rPr lang="es-US" sz="2000" dirty="0"/>
              <a:t>Servicios de asistencia personal autodirigidos, Sección 1915(j) de la </a:t>
            </a:r>
            <a:br>
              <a:rPr lang="es-US" sz="2000" dirty="0"/>
            </a:br>
            <a:r>
              <a:rPr lang="es-US" sz="2000" dirty="0"/>
              <a:t>Ley del Seguro Social</a:t>
            </a:r>
          </a:p>
          <a:p>
            <a:pPr marL="548640">
              <a:spcAft>
                <a:spcPts val="1000"/>
              </a:spcAft>
            </a:pPr>
            <a:r>
              <a:rPr lang="es-US" sz="2000" dirty="0"/>
              <a:t>Opción </a:t>
            </a:r>
            <a:r>
              <a:rPr lang="es-US" sz="2000" dirty="0" err="1"/>
              <a:t>Community</a:t>
            </a:r>
            <a:r>
              <a:rPr lang="es-US" sz="2000" dirty="0"/>
              <a:t> </a:t>
            </a:r>
            <a:r>
              <a:rPr lang="es-US" sz="2000" dirty="0" err="1"/>
              <a:t>First</a:t>
            </a:r>
            <a:r>
              <a:rPr lang="es-US" sz="2000" dirty="0"/>
              <a:t> </a:t>
            </a:r>
            <a:r>
              <a:rPr lang="es-US" sz="2000" dirty="0" err="1"/>
              <a:t>Choice</a:t>
            </a:r>
            <a:r>
              <a:rPr lang="es-US" sz="2000" dirty="0"/>
              <a:t>, Sección 1915(k) de la Ley del Seguro Social</a:t>
            </a:r>
          </a:p>
          <a:p>
            <a:pPr marL="548640">
              <a:lnSpc>
                <a:spcPct val="100000"/>
              </a:lnSpc>
              <a:spcAft>
                <a:spcPts val="1000"/>
              </a:spcAft>
            </a:pPr>
            <a:r>
              <a:rPr lang="es-US" sz="2000" dirty="0"/>
              <a:t>Cuidado relacionado con tuberculosis (TB)</a:t>
            </a:r>
          </a:p>
          <a:p>
            <a:pPr marL="548640">
              <a:lnSpc>
                <a:spcPct val="100000"/>
              </a:lnSpc>
              <a:spcAft>
                <a:spcPts val="1000"/>
              </a:spcAft>
            </a:pPr>
            <a:r>
              <a:rPr lang="es-US" sz="2000" dirty="0"/>
              <a:t>Atención psiquiátrica a pacientes hospitalizados (para personas menores </a:t>
            </a:r>
            <a:br>
              <a:rPr lang="es-US" sz="2000" dirty="0"/>
            </a:br>
            <a:r>
              <a:rPr lang="es-US" sz="2000" dirty="0"/>
              <a:t>de 21 años)</a:t>
            </a:r>
          </a:p>
          <a:p>
            <a:pPr marL="548640">
              <a:spcAft>
                <a:spcPts val="1000"/>
              </a:spcAft>
            </a:pPr>
            <a:r>
              <a:rPr lang="es-US" sz="2000" dirty="0"/>
              <a:t>Hogares de salud para personas con enfermedades crónicas, Sección 1945 de la Ley del Seguro Social </a:t>
            </a:r>
          </a:p>
          <a:p>
            <a:pPr marL="548640">
              <a:lnSpc>
                <a:spcPct val="100000"/>
              </a:lnSpc>
              <a:spcAft>
                <a:spcPts val="1000"/>
              </a:spcAft>
            </a:pPr>
            <a:r>
              <a:rPr lang="es-US" sz="2000" dirty="0"/>
              <a:t>Gestión de casos de atención primaria</a:t>
            </a:r>
          </a:p>
          <a:p>
            <a:pPr marL="548640">
              <a:spcAft>
                <a:spcPts val="1000"/>
              </a:spcAft>
            </a:pPr>
            <a:r>
              <a:rPr lang="es-US" sz="2000" dirty="0"/>
              <a:t>Servicios móviles de intervención en crisis, Sección 1947 de la Ley del Seguro Social </a:t>
            </a:r>
          </a:p>
          <a:p>
            <a:pPr marL="548640">
              <a:spcAft>
                <a:spcPts val="1000"/>
              </a:spcAft>
            </a:pPr>
            <a:r>
              <a:rPr lang="es-US" sz="2000" dirty="0"/>
              <a:t>Otros servicios que apruebe el Secretario de HHS</a:t>
            </a:r>
          </a:p>
        </p:txBody>
      </p:sp>
      <p:cxnSp>
        <p:nvCxnSpPr>
          <p:cNvPr id="8" name="Straight Connector 7">
            <a:extLst>
              <a:ext uri="{FF2B5EF4-FFF2-40B4-BE49-F238E27FC236}">
                <a16:creationId xmlns:a16="http://schemas.microsoft.com/office/drawing/2014/main" id="{850C3CB6-D52F-4BC6-B6EE-BF2304B69273}"/>
              </a:ext>
              <a:ext uri="{C183D7F6-B498-43B3-948B-1728B52AA6E4}">
                <adec:decorative xmlns:adec="http://schemas.microsoft.com/office/drawing/2017/decorative" val="1"/>
              </a:ext>
            </a:extLst>
          </p:cNvPr>
          <p:cNvCxnSpPr>
            <a:cxnSpLocks/>
            <a:stCxn id="6" idx="0"/>
            <a:endCxn id="6" idx="2"/>
          </p:cNvCxnSpPr>
          <p:nvPr/>
        </p:nvCxnSpPr>
        <p:spPr>
          <a:xfrm>
            <a:off x="6035615" y="1214437"/>
            <a:ext cx="0" cy="470603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B2B84549-B21E-4031-B4C4-AB46B23BCB7D}"/>
              </a:ext>
            </a:extLst>
          </p:cNvPr>
          <p:cNvSpPr>
            <a:spLocks noGrp="1"/>
          </p:cNvSpPr>
          <p:nvPr>
            <p:ph type="sldNum" sz="quarter" idx="12"/>
          </p:nvPr>
        </p:nvSpPr>
        <p:spPr/>
        <p:txBody>
          <a:bodyPr/>
          <a:lstStyle/>
          <a:p>
            <a:fld id="{0B2D781D-8844-5940-92D1-06EF0A7F581E}" type="slidenum">
              <a:rPr lang="en-US" smtClean="0"/>
              <a:pPr/>
              <a:t>23</a:t>
            </a:fld>
            <a:endParaRPr lang="en-US"/>
          </a:p>
        </p:txBody>
      </p:sp>
      <p:sp>
        <p:nvSpPr>
          <p:cNvPr id="3" name="Footer Placeholder 2"/>
          <p:cNvSpPr>
            <a:spLocks noGrp="1"/>
          </p:cNvSpPr>
          <p:nvPr>
            <p:ph type="ftr" sz="quarter" idx="11"/>
          </p:nvPr>
        </p:nvSpPr>
        <p:spPr/>
        <p:txBody>
          <a:bodyPr/>
          <a:lstStyle/>
          <a:p>
            <a:r>
              <a:rPr lang="es-US" dirty="0"/>
              <a:t>Medicaid y el Programa de Seguro Médico para Niños </a:t>
            </a:r>
            <a:br>
              <a:rPr lang="es-US" dirty="0"/>
            </a:br>
            <a:r>
              <a:rPr lang="es-US" dirty="0"/>
              <a:t>(CHIP, por sus siglas en inglés)</a:t>
            </a:r>
          </a:p>
        </p:txBody>
      </p:sp>
      <p:sp>
        <p:nvSpPr>
          <p:cNvPr id="2" name="Date Placeholder 1"/>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219174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6">
                                            <p:txEl>
                                              <p:pRg st="1" end="1"/>
                                            </p:txEl>
                                          </p:spTgt>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250"/>
                                  </p:stCondLst>
                                  <p:childTnLst>
                                    <p:set>
                                      <p:cBhvr>
                                        <p:cTn id="15" dur="1" fill="hold">
                                          <p:stCondLst>
                                            <p:cond delay="0"/>
                                          </p:stCondLst>
                                        </p:cTn>
                                        <p:tgtEl>
                                          <p:spTgt spid="6">
                                            <p:txEl>
                                              <p:pRg st="3" end="3"/>
                                            </p:txEl>
                                          </p:spTgt>
                                        </p:tgtEl>
                                        <p:attrNameLst>
                                          <p:attrName>style.visibility</p:attrName>
                                        </p:attrNameLst>
                                      </p:cBhvr>
                                      <p:to>
                                        <p:strVal val="visible"/>
                                      </p:to>
                                    </p:set>
                                  </p:childTnLst>
                                </p:cTn>
                              </p:par>
                            </p:childTnLst>
                          </p:cTn>
                        </p:par>
                        <p:par>
                          <p:cTn id="16" fill="hold">
                            <p:stCondLst>
                              <p:cond delay="750"/>
                            </p:stCondLst>
                            <p:childTnLst>
                              <p:par>
                                <p:cTn id="17" presetID="1" presetClass="entr" presetSubtype="0" fill="hold" nodeType="afterEffect">
                                  <p:stCondLst>
                                    <p:cond delay="25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500"/>
                                        <p:tgtEl>
                                          <p:spTgt spid="8"/>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par>
                          <p:cTn id="27" fill="hold">
                            <p:stCondLst>
                              <p:cond delay="500"/>
                            </p:stCondLst>
                            <p:childTnLst>
                              <p:par>
                                <p:cTn id="28" presetID="1" presetClass="entr" presetSubtype="0" fill="hold" nodeType="afterEffect">
                                  <p:stCondLst>
                                    <p:cond delay="250"/>
                                  </p:stCondLst>
                                  <p:childTnLst>
                                    <p:set>
                                      <p:cBhvr>
                                        <p:cTn id="29" dur="1" fill="hold">
                                          <p:stCondLst>
                                            <p:cond delay="0"/>
                                          </p:stCondLst>
                                        </p:cTn>
                                        <p:tgtEl>
                                          <p:spTgt spid="6">
                                            <p:txEl>
                                              <p:pRg st="6" end="6"/>
                                            </p:txEl>
                                          </p:spTgt>
                                        </p:tgtEl>
                                        <p:attrNameLst>
                                          <p:attrName>style.visibility</p:attrName>
                                        </p:attrNameLst>
                                      </p:cBhvr>
                                      <p:to>
                                        <p:strVal val="visible"/>
                                      </p:to>
                                    </p:set>
                                  </p:childTnLst>
                                </p:cTn>
                              </p:par>
                            </p:childTnLst>
                          </p:cTn>
                        </p:par>
                        <p:par>
                          <p:cTn id="30" fill="hold">
                            <p:stCondLst>
                              <p:cond delay="750"/>
                            </p:stCondLst>
                            <p:childTnLst>
                              <p:par>
                                <p:cTn id="31" presetID="1" presetClass="entr" presetSubtype="0" fill="hold" nodeType="afterEffect">
                                  <p:stCondLst>
                                    <p:cond delay="250"/>
                                  </p:stCondLst>
                                  <p:childTnLst>
                                    <p:set>
                                      <p:cBhvr>
                                        <p:cTn id="32" dur="1" fill="hold">
                                          <p:stCondLst>
                                            <p:cond delay="0"/>
                                          </p:stCondLst>
                                        </p:cTn>
                                        <p:tgtEl>
                                          <p:spTgt spid="6">
                                            <p:txEl>
                                              <p:pRg st="7" end="7"/>
                                            </p:txEl>
                                          </p:spTgt>
                                        </p:tgtEl>
                                        <p:attrNameLst>
                                          <p:attrName>style.visibility</p:attrName>
                                        </p:attrNameLst>
                                      </p:cBhvr>
                                      <p:to>
                                        <p:strVal val="visible"/>
                                      </p:to>
                                    </p:set>
                                  </p:childTnLst>
                                </p:cTn>
                              </p:par>
                            </p:childTnLst>
                          </p:cTn>
                        </p:par>
                        <p:par>
                          <p:cTn id="33" fill="hold">
                            <p:stCondLst>
                              <p:cond delay="1000"/>
                            </p:stCondLst>
                            <p:childTnLst>
                              <p:par>
                                <p:cTn id="34" presetID="1" presetClass="entr" presetSubtype="0" fill="hold" nodeType="afterEffect">
                                  <p:stCondLst>
                                    <p:cond delay="250"/>
                                  </p:stCondLst>
                                  <p:childTnLst>
                                    <p:set>
                                      <p:cBhvr>
                                        <p:cTn id="35" dur="1" fill="hold">
                                          <p:stCondLst>
                                            <p:cond delay="0"/>
                                          </p:stCondLst>
                                        </p:cTn>
                                        <p:tgtEl>
                                          <p:spTgt spid="6">
                                            <p:txEl>
                                              <p:pRg st="8" end="8"/>
                                            </p:txEl>
                                          </p:spTgt>
                                        </p:tgtEl>
                                        <p:attrNameLst>
                                          <p:attrName>style.visibility</p:attrName>
                                        </p:attrNameLst>
                                      </p:cBhvr>
                                      <p:to>
                                        <p:strVal val="visible"/>
                                      </p:to>
                                    </p:set>
                                  </p:childTnLst>
                                </p:cTn>
                              </p:par>
                            </p:childTnLst>
                          </p:cTn>
                        </p:par>
                        <p:par>
                          <p:cTn id="36" fill="hold">
                            <p:stCondLst>
                              <p:cond delay="1250"/>
                            </p:stCondLst>
                            <p:childTnLst>
                              <p:par>
                                <p:cTn id="37" presetID="1" presetClass="entr" presetSubtype="0" fill="hold" nodeType="afterEffect">
                                  <p:stCondLst>
                                    <p:cond delay="250"/>
                                  </p:stCondLst>
                                  <p:childTnLst>
                                    <p:set>
                                      <p:cBhvr>
                                        <p:cTn id="38" dur="1" fill="hold">
                                          <p:stCondLst>
                                            <p:cond delay="0"/>
                                          </p:stCondLst>
                                        </p:cTn>
                                        <p:tgtEl>
                                          <p:spTgt spid="6">
                                            <p:txEl>
                                              <p:pRg st="9" end="9"/>
                                            </p:txEl>
                                          </p:spTgt>
                                        </p:tgtEl>
                                        <p:attrNameLst>
                                          <p:attrName>style.visibility</p:attrName>
                                        </p:attrNameLst>
                                      </p:cBhvr>
                                      <p:to>
                                        <p:strVal val="visible"/>
                                      </p:to>
                                    </p:set>
                                  </p:childTnLst>
                                </p:cTn>
                              </p:par>
                            </p:childTnLst>
                          </p:cTn>
                        </p:par>
                        <p:par>
                          <p:cTn id="39" fill="hold">
                            <p:stCondLst>
                              <p:cond delay="1500"/>
                            </p:stCondLst>
                            <p:childTnLst>
                              <p:par>
                                <p:cTn id="40" presetID="1" presetClass="entr" presetSubtype="0" fill="hold" nodeType="afterEffect">
                                  <p:stCondLst>
                                    <p:cond delay="250"/>
                                  </p:stCondLst>
                                  <p:childTnLst>
                                    <p:set>
                                      <p:cBhvr>
                                        <p:cTn id="41"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US"/>
              <a:t>Exenciones y demostraciones</a:t>
            </a:r>
          </a:p>
        </p:txBody>
      </p:sp>
      <p:sp>
        <p:nvSpPr>
          <p:cNvPr id="5" name="Content Placeholder 4"/>
          <p:cNvSpPr>
            <a:spLocks noGrp="1"/>
          </p:cNvSpPr>
          <p:nvPr>
            <p:ph sz="half" idx="1"/>
          </p:nvPr>
        </p:nvSpPr>
        <p:spPr>
          <a:xfrm>
            <a:off x="1279585" y="1262100"/>
            <a:ext cx="9632830" cy="816632"/>
          </a:xfrm>
        </p:spPr>
        <p:txBody>
          <a:bodyPr>
            <a:noAutofit/>
          </a:bodyPr>
          <a:lstStyle/>
          <a:p>
            <a:pPr marL="0" lvl="0" indent="0" defTabSz="685800">
              <a:lnSpc>
                <a:spcPct val="100000"/>
              </a:lnSpc>
              <a:buNone/>
            </a:pPr>
            <a:r>
              <a:rPr lang="es-US" sz="2400" dirty="0"/>
              <a:t>Permite que los estados prueben formas nuevas o existentes de brindar y pagar la atención médica. Los tipos de exenciones incluyen:</a:t>
            </a:r>
          </a:p>
        </p:txBody>
      </p:sp>
      <p:grpSp>
        <p:nvGrpSpPr>
          <p:cNvPr id="64" name="1135">
            <a:extLst>
              <a:ext uri="{FF2B5EF4-FFF2-40B4-BE49-F238E27FC236}">
                <a16:creationId xmlns:a16="http://schemas.microsoft.com/office/drawing/2014/main" id="{6B9F8F91-3E12-051D-4ACC-A81FAA3A99B1}"/>
              </a:ext>
              <a:ext uri="{C183D7F6-B498-43B3-948B-1728B52AA6E4}">
                <adec:decorative xmlns:adec="http://schemas.microsoft.com/office/drawing/2017/decorative" val="1"/>
              </a:ext>
            </a:extLst>
          </p:cNvPr>
          <p:cNvGrpSpPr/>
          <p:nvPr/>
        </p:nvGrpSpPr>
        <p:grpSpPr>
          <a:xfrm>
            <a:off x="1313242" y="2203926"/>
            <a:ext cx="2902101" cy="667512"/>
            <a:chOff x="1313242" y="2324697"/>
            <a:chExt cx="2902101" cy="667512"/>
          </a:xfrm>
        </p:grpSpPr>
        <p:sp>
          <p:nvSpPr>
            <p:cNvPr id="9" name="Freeform: Shape 8">
              <a:extLst>
                <a:ext uri="{FF2B5EF4-FFF2-40B4-BE49-F238E27FC236}">
                  <a16:creationId xmlns:a16="http://schemas.microsoft.com/office/drawing/2014/main" id="{159D1F11-417B-431A-8CBB-A08299EFA180}"/>
                </a:ext>
                <a:ext uri="{C183D7F6-B498-43B3-948B-1728B52AA6E4}">
                  <adec:decorative xmlns:adec="http://schemas.microsoft.com/office/drawing/2017/decorative" val="1"/>
                </a:ext>
              </a:extLst>
            </p:cNvPr>
            <p:cNvSpPr/>
            <p:nvPr/>
          </p:nvSpPr>
          <p:spPr bwMode="auto">
            <a:xfrm>
              <a:off x="3906548" y="2324697"/>
              <a:ext cx="308795" cy="667512"/>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1"/>
                    <a:pt x="145026" y="542842"/>
                  </a:cubicBezTo>
                  <a:close/>
                  <a:moveTo>
                    <a:pt x="0" y="0"/>
                  </a:moveTo>
                  <a:lnTo>
                    <a:pt x="144731" y="0"/>
                  </a:lnTo>
                  <a:lnTo>
                    <a:pt x="144731" y="803915"/>
                  </a:lnTo>
                  <a:lnTo>
                    <a:pt x="0" y="803915"/>
                  </a:lnTo>
                  <a:close/>
                </a:path>
              </a:pathLst>
            </a:custGeom>
            <a:solidFill>
              <a:srgbClr val="2F5597"/>
            </a:solidFill>
            <a:ln>
              <a:solidFill>
                <a:srgbClr val="2F5597"/>
              </a:solid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a:p>
          </p:txBody>
        </p:sp>
        <p:sp>
          <p:nvSpPr>
            <p:cNvPr id="12" name="Rectangle: Top Corners Rounded 423">
              <a:extLst>
                <a:ext uri="{FF2B5EF4-FFF2-40B4-BE49-F238E27FC236}">
                  <a16:creationId xmlns:a16="http://schemas.microsoft.com/office/drawing/2014/main" id="{2791BE3D-6A72-4CA3-8433-13811BAD44DD}"/>
                </a:ext>
                <a:ext uri="{C183D7F6-B498-43B3-948B-1728B52AA6E4}">
                  <adec:decorative xmlns:adec="http://schemas.microsoft.com/office/drawing/2017/decorative" val="1"/>
                </a:ext>
              </a:extLst>
            </p:cNvPr>
            <p:cNvSpPr/>
            <p:nvPr/>
          </p:nvSpPr>
          <p:spPr bwMode="auto">
            <a:xfrm rot="16200000">
              <a:off x="1151409" y="2526362"/>
              <a:ext cx="581366" cy="257699"/>
            </a:xfrm>
            <a:prstGeom prst="round2SameRect">
              <a:avLst>
                <a:gd name="adj1" fmla="val 50000"/>
                <a:gd name="adj2" fmla="val 0"/>
              </a:avLst>
            </a:prstGeom>
            <a:solidFill>
              <a:srgbClr val="00529B"/>
            </a:solidFill>
            <a:ln>
              <a:noFill/>
            </a:ln>
          </p:spPr>
          <p:txBody>
            <a:bodyPr vert="vert" wrap="square" lIns="91440" tIns="45720" rIns="91440" bIns="45720" numCol="1" rtlCol="0" anchor="t" anchorCtr="0" compatLnSpc="1">
              <a:prstTxWarp prst="textNoShape">
                <a:avLst/>
              </a:prstTxWarp>
            </a:bodyPr>
            <a:lstStyle/>
            <a:p>
              <a:pPr algn="ctr"/>
              <a:endParaRPr lang="en-IN" b="1">
                <a:solidFill>
                  <a:schemeClr val="bg1"/>
                </a:solidFill>
                <a:latin typeface="Arial" panose="020B0604020202020204" pitchFamily="34" charset="0"/>
                <a:cs typeface="Arial" panose="020B0604020202020204" pitchFamily="34" charset="0"/>
              </a:endParaRPr>
            </a:p>
          </p:txBody>
        </p:sp>
      </p:grpSp>
      <p:sp>
        <p:nvSpPr>
          <p:cNvPr id="7" name="Content Placeholder 6">
            <a:extLst>
              <a:ext uri="{FF2B5EF4-FFF2-40B4-BE49-F238E27FC236}">
                <a16:creationId xmlns:a16="http://schemas.microsoft.com/office/drawing/2014/main" id="{247D9A6C-2F4F-8D4D-BF1F-BAF5040CF211}"/>
              </a:ext>
            </a:extLst>
          </p:cNvPr>
          <p:cNvSpPr>
            <a:spLocks noGrp="1"/>
          </p:cNvSpPr>
          <p:nvPr>
            <p:ph sz="half" idx="2"/>
          </p:nvPr>
        </p:nvSpPr>
        <p:spPr>
          <a:xfrm>
            <a:off x="1587014" y="2230116"/>
            <a:ext cx="2377440" cy="640080"/>
          </a:xfrm>
          <a:ln w="57150">
            <a:solidFill>
              <a:srgbClr val="00529B"/>
            </a:solidFill>
          </a:ln>
        </p:spPr>
        <p:txBody>
          <a:bodyPr anchor="ctr">
            <a:normAutofit/>
          </a:bodyPr>
          <a:lstStyle/>
          <a:p>
            <a:pPr marL="0" indent="0">
              <a:buNone/>
            </a:pPr>
            <a:r>
              <a:rPr lang="es-US" sz="1800" b="1">
                <a:solidFill>
                  <a:srgbClr val="2F5597"/>
                </a:solidFill>
                <a:cs typeface="Calibri" pitchFamily="34" charset="0"/>
              </a:rPr>
              <a:t>Sección 1135</a:t>
            </a:r>
          </a:p>
        </p:txBody>
      </p:sp>
      <p:sp>
        <p:nvSpPr>
          <p:cNvPr id="22" name="Content Placeholder 21">
            <a:extLst>
              <a:ext uri="{FF2B5EF4-FFF2-40B4-BE49-F238E27FC236}">
                <a16:creationId xmlns:a16="http://schemas.microsoft.com/office/drawing/2014/main" id="{AAB321F6-245F-702D-2CB8-4793733430D8}"/>
              </a:ext>
            </a:extLst>
          </p:cNvPr>
          <p:cNvSpPr>
            <a:spLocks noGrp="1"/>
          </p:cNvSpPr>
          <p:nvPr>
            <p:ph sz="half" idx="13"/>
          </p:nvPr>
        </p:nvSpPr>
        <p:spPr>
          <a:xfrm>
            <a:off x="4271680" y="2243757"/>
            <a:ext cx="6400800" cy="594360"/>
          </a:xfrm>
          <a:solidFill>
            <a:srgbClr val="BDD7EE"/>
          </a:solid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2000" b="0" i="0" u="none" strike="noStrike" cap="none" normalizeH="0" baseline="0" noProof="0">
                <a:ln>
                  <a:noFill/>
                </a:ln>
                <a:solidFill>
                  <a:srgbClr val="203864"/>
                </a:solidFill>
                <a:effectLst/>
                <a:uLnTx/>
                <a:uFillTx/>
                <a:latin typeface="Calibri" panose="020F0502020204030204"/>
                <a:ea typeface="+mn-ea"/>
                <a:cs typeface="Calibri" pitchFamily="34" charset="0"/>
              </a:rPr>
              <a:t>Exención de Declaración de Emergencia</a:t>
            </a:r>
          </a:p>
        </p:txBody>
      </p:sp>
      <p:grpSp>
        <p:nvGrpSpPr>
          <p:cNvPr id="14" name="1915b">
            <a:extLst>
              <a:ext uri="{FF2B5EF4-FFF2-40B4-BE49-F238E27FC236}">
                <a16:creationId xmlns:a16="http://schemas.microsoft.com/office/drawing/2014/main" id="{650667EC-E846-435E-ACF7-ED9844B843A1}"/>
              </a:ext>
              <a:ext uri="{C183D7F6-B498-43B3-948B-1728B52AA6E4}">
                <adec:decorative xmlns:adec="http://schemas.microsoft.com/office/drawing/2017/decorative" val="1"/>
              </a:ext>
            </a:extLst>
          </p:cNvPr>
          <p:cNvGrpSpPr/>
          <p:nvPr/>
        </p:nvGrpSpPr>
        <p:grpSpPr>
          <a:xfrm>
            <a:off x="1331183" y="2983525"/>
            <a:ext cx="2887664" cy="658368"/>
            <a:chOff x="1331183" y="3072397"/>
            <a:chExt cx="2887664" cy="658368"/>
          </a:xfrm>
        </p:grpSpPr>
        <p:sp>
          <p:nvSpPr>
            <p:cNvPr id="24" name="Freeform: Shape 23">
              <a:extLst>
                <a:ext uri="{FF2B5EF4-FFF2-40B4-BE49-F238E27FC236}">
                  <a16:creationId xmlns:a16="http://schemas.microsoft.com/office/drawing/2014/main" id="{FA1EDE09-A1E1-4638-9CF1-63CFC3A6E2AC}"/>
                </a:ext>
                <a:ext uri="{C183D7F6-B498-43B3-948B-1728B52AA6E4}">
                  <adec:decorative xmlns:adec="http://schemas.microsoft.com/office/drawing/2017/decorative" val="1"/>
                </a:ext>
              </a:extLst>
            </p:cNvPr>
            <p:cNvSpPr/>
            <p:nvPr/>
          </p:nvSpPr>
          <p:spPr bwMode="auto">
            <a:xfrm>
              <a:off x="3906548" y="3072397"/>
              <a:ext cx="312299"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1"/>
                    <a:pt x="145026" y="542842"/>
                  </a:cubicBezTo>
                  <a:close/>
                  <a:moveTo>
                    <a:pt x="0" y="0"/>
                  </a:moveTo>
                  <a:lnTo>
                    <a:pt x="144731" y="0"/>
                  </a:lnTo>
                  <a:lnTo>
                    <a:pt x="144731" y="803915"/>
                  </a:lnTo>
                  <a:lnTo>
                    <a:pt x="0" y="803915"/>
                  </a:lnTo>
                  <a:close/>
                </a:path>
              </a:pathLst>
            </a:custGeom>
            <a:solidFill>
              <a:srgbClr val="00529B"/>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a:p>
          </p:txBody>
        </p:sp>
        <p:sp>
          <p:nvSpPr>
            <p:cNvPr id="28" name="Rectangle: Top Corners Rounded 417">
              <a:extLst>
                <a:ext uri="{FF2B5EF4-FFF2-40B4-BE49-F238E27FC236}">
                  <a16:creationId xmlns:a16="http://schemas.microsoft.com/office/drawing/2014/main" id="{3BFC1753-DEE4-4D13-AC11-A42ACFE0A4FC}"/>
                </a:ext>
                <a:ext uri="{C183D7F6-B498-43B3-948B-1728B52AA6E4}">
                  <adec:decorative xmlns:adec="http://schemas.microsoft.com/office/drawing/2017/decorative" val="1"/>
                </a:ext>
              </a:extLst>
            </p:cNvPr>
            <p:cNvSpPr/>
            <p:nvPr/>
          </p:nvSpPr>
          <p:spPr bwMode="auto">
            <a:xfrm rot="16200000">
              <a:off x="1166490" y="3263808"/>
              <a:ext cx="585216" cy="255830"/>
            </a:xfrm>
            <a:prstGeom prst="round2SameRect">
              <a:avLst>
                <a:gd name="adj1" fmla="val 50000"/>
                <a:gd name="adj2" fmla="val 0"/>
              </a:avLst>
            </a:prstGeom>
            <a:solidFill>
              <a:srgbClr val="00529B"/>
            </a:solidFill>
            <a:ln>
              <a:solidFill>
                <a:srgbClr val="00529B"/>
              </a:solidFill>
            </a:ln>
          </p:spPr>
          <p:txBody>
            <a:bodyPr vert="horz" wrap="square" lIns="91440" tIns="45720" rIns="91440" bIns="45720" numCol="1" rtlCol="0" anchor="t" anchorCtr="0" compatLnSpc="1">
              <a:prstTxWarp prst="textNoShape">
                <a:avLst/>
              </a:prstTxWarp>
            </a:bodyPr>
            <a:lstStyle/>
            <a:p>
              <a:pPr algn="ctr"/>
              <a:endParaRPr lang="en-IN"/>
            </a:p>
          </p:txBody>
        </p:sp>
      </p:grpSp>
      <p:sp>
        <p:nvSpPr>
          <p:cNvPr id="30" name="Content Placeholder 29">
            <a:extLst>
              <a:ext uri="{FF2B5EF4-FFF2-40B4-BE49-F238E27FC236}">
                <a16:creationId xmlns:a16="http://schemas.microsoft.com/office/drawing/2014/main" id="{DB0246E7-F6BE-C3C9-4E8D-59BF6CC9BA14}"/>
              </a:ext>
            </a:extLst>
          </p:cNvPr>
          <p:cNvSpPr>
            <a:spLocks noGrp="1"/>
          </p:cNvSpPr>
          <p:nvPr>
            <p:ph sz="half" idx="14"/>
          </p:nvPr>
        </p:nvSpPr>
        <p:spPr>
          <a:xfrm>
            <a:off x="1587014" y="2985041"/>
            <a:ext cx="2377440" cy="640080"/>
          </a:xfrm>
          <a:ln w="57150">
            <a:solidFill>
              <a:srgbClr val="00529B"/>
            </a:solidFill>
          </a:ln>
        </p:spPr>
        <p:txBody>
          <a:bodyPr anchor="ctr">
            <a:normAutofit/>
          </a:bodyPr>
          <a:lstStyle/>
          <a:p>
            <a:pPr marL="0" indent="0">
              <a:buNone/>
            </a:pPr>
            <a:r>
              <a:rPr lang="es-US" sz="1800" b="1">
                <a:solidFill>
                  <a:srgbClr val="2F5597"/>
                </a:solidFill>
                <a:cs typeface="Calibri" pitchFamily="34" charset="0"/>
              </a:rPr>
              <a:t>Sección 1915(b)</a:t>
            </a:r>
          </a:p>
        </p:txBody>
      </p:sp>
      <p:sp>
        <p:nvSpPr>
          <p:cNvPr id="31" name="Content Placeholder 30">
            <a:extLst>
              <a:ext uri="{FF2B5EF4-FFF2-40B4-BE49-F238E27FC236}">
                <a16:creationId xmlns:a16="http://schemas.microsoft.com/office/drawing/2014/main" id="{7FC2CA31-DA22-2BFD-B2EC-F681020A99BC}"/>
              </a:ext>
            </a:extLst>
          </p:cNvPr>
          <p:cNvSpPr>
            <a:spLocks noGrp="1"/>
          </p:cNvSpPr>
          <p:nvPr>
            <p:ph sz="half" idx="15"/>
          </p:nvPr>
        </p:nvSpPr>
        <p:spPr>
          <a:xfrm>
            <a:off x="4271680" y="3021990"/>
            <a:ext cx="6400800" cy="594360"/>
          </a:xfrm>
          <a:solidFill>
            <a:srgbClr val="BDD7EE"/>
          </a:solid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2000" b="0" i="0" u="none" strike="noStrike" cap="none" normalizeH="0" baseline="0" noProof="0">
                <a:ln>
                  <a:noFill/>
                </a:ln>
                <a:solidFill>
                  <a:srgbClr val="203864"/>
                </a:solidFill>
                <a:effectLst/>
                <a:uLnTx/>
                <a:uFillTx/>
                <a:latin typeface="Calibri" panose="020F0502020204030204"/>
                <a:ea typeface="+mn-ea"/>
                <a:cs typeface="Calibri" pitchFamily="34" charset="0"/>
              </a:rPr>
              <a:t>Exención de Atención Administrada</a:t>
            </a:r>
          </a:p>
        </p:txBody>
      </p:sp>
      <p:grpSp>
        <p:nvGrpSpPr>
          <p:cNvPr id="15" name="1915c">
            <a:extLst>
              <a:ext uri="{FF2B5EF4-FFF2-40B4-BE49-F238E27FC236}">
                <a16:creationId xmlns:a16="http://schemas.microsoft.com/office/drawing/2014/main" id="{8E678A89-EB98-4180-A2D7-0E41177306FE}"/>
              </a:ext>
              <a:ext uri="{C183D7F6-B498-43B3-948B-1728B52AA6E4}">
                <adec:decorative xmlns:adec="http://schemas.microsoft.com/office/drawing/2017/decorative" val="1"/>
              </a:ext>
            </a:extLst>
          </p:cNvPr>
          <p:cNvGrpSpPr/>
          <p:nvPr/>
        </p:nvGrpSpPr>
        <p:grpSpPr>
          <a:xfrm>
            <a:off x="1319626" y="3724583"/>
            <a:ext cx="2895717" cy="658368"/>
            <a:chOff x="1319626" y="3845354"/>
            <a:chExt cx="2895717" cy="658368"/>
          </a:xfrm>
        </p:grpSpPr>
        <p:sp>
          <p:nvSpPr>
            <p:cNvPr id="33" name="Freeform: Shape 32">
              <a:extLst>
                <a:ext uri="{FF2B5EF4-FFF2-40B4-BE49-F238E27FC236}">
                  <a16:creationId xmlns:a16="http://schemas.microsoft.com/office/drawing/2014/main" id="{B5DF9CDE-D174-4AB9-8A4C-818E987EF502}"/>
                </a:ext>
                <a:ext uri="{C183D7F6-B498-43B3-948B-1728B52AA6E4}">
                  <adec:decorative xmlns:adec="http://schemas.microsoft.com/office/drawing/2017/decorative" val="1"/>
                </a:ext>
              </a:extLst>
            </p:cNvPr>
            <p:cNvSpPr/>
            <p:nvPr/>
          </p:nvSpPr>
          <p:spPr bwMode="auto">
            <a:xfrm>
              <a:off x="3906548" y="3845354"/>
              <a:ext cx="308795"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2"/>
                    <a:pt x="145026" y="542842"/>
                  </a:cubicBezTo>
                  <a:close/>
                  <a:moveTo>
                    <a:pt x="0" y="0"/>
                  </a:moveTo>
                  <a:lnTo>
                    <a:pt x="144731" y="0"/>
                  </a:lnTo>
                  <a:lnTo>
                    <a:pt x="144731" y="803915"/>
                  </a:lnTo>
                  <a:lnTo>
                    <a:pt x="0" y="803915"/>
                  </a:lnTo>
                  <a:close/>
                </a:path>
              </a:pathLst>
            </a:custGeom>
            <a:solidFill>
              <a:srgbClr val="00529B"/>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a:p>
          </p:txBody>
        </p:sp>
        <p:sp>
          <p:nvSpPr>
            <p:cNvPr id="37" name="Rectangle: Top Corners Rounded 419">
              <a:extLst>
                <a:ext uri="{FF2B5EF4-FFF2-40B4-BE49-F238E27FC236}">
                  <a16:creationId xmlns:a16="http://schemas.microsoft.com/office/drawing/2014/main" id="{11FA4E3C-F598-434B-8916-33A387A66B60}"/>
                </a:ext>
                <a:ext uri="{C183D7F6-B498-43B3-948B-1728B52AA6E4}">
                  <adec:decorative xmlns:adec="http://schemas.microsoft.com/office/drawing/2017/decorative" val="1"/>
                </a:ext>
              </a:extLst>
            </p:cNvPr>
            <p:cNvSpPr/>
            <p:nvPr/>
          </p:nvSpPr>
          <p:spPr bwMode="auto">
            <a:xfrm rot="16200000">
              <a:off x="1155045" y="4052428"/>
              <a:ext cx="585216" cy="256054"/>
            </a:xfrm>
            <a:prstGeom prst="round2SameRect">
              <a:avLst>
                <a:gd name="adj1" fmla="val 50000"/>
                <a:gd name="adj2" fmla="val 0"/>
              </a:avLst>
            </a:prstGeom>
            <a:solidFill>
              <a:srgbClr val="00529B"/>
            </a:solidFill>
            <a:ln>
              <a:solidFill>
                <a:schemeClr val="accent1"/>
              </a:solidFill>
            </a:ln>
          </p:spPr>
          <p:txBody>
            <a:bodyPr vert="horz" wrap="square" lIns="91440" tIns="45720" rIns="91440" bIns="45720" numCol="1" rtlCol="0" anchor="t" anchorCtr="0" compatLnSpc="1">
              <a:prstTxWarp prst="textNoShape">
                <a:avLst/>
              </a:prstTxWarp>
            </a:bodyPr>
            <a:lstStyle/>
            <a:p>
              <a:pPr algn="ctr"/>
              <a:endParaRPr lang="en-IN"/>
            </a:p>
          </p:txBody>
        </p:sp>
      </p:grpSp>
      <p:sp>
        <p:nvSpPr>
          <p:cNvPr id="40" name="Content Placeholder 39">
            <a:extLst>
              <a:ext uri="{FF2B5EF4-FFF2-40B4-BE49-F238E27FC236}">
                <a16:creationId xmlns:a16="http://schemas.microsoft.com/office/drawing/2014/main" id="{F20FAED3-0853-8747-14E2-26A8624476FF}"/>
              </a:ext>
            </a:extLst>
          </p:cNvPr>
          <p:cNvSpPr>
            <a:spLocks noGrp="1"/>
          </p:cNvSpPr>
          <p:nvPr>
            <p:ph sz="half" idx="16"/>
          </p:nvPr>
        </p:nvSpPr>
        <p:spPr>
          <a:xfrm>
            <a:off x="1587014" y="3738243"/>
            <a:ext cx="2377440" cy="640080"/>
          </a:xfrm>
          <a:ln w="57150">
            <a:solidFill>
              <a:srgbClr val="00529B"/>
            </a:solidFill>
          </a:ln>
        </p:spPr>
        <p:txBody>
          <a:bodyPr anchor="ctr">
            <a:normAutofit/>
          </a:bodyPr>
          <a:lstStyle/>
          <a:p>
            <a:pPr marL="0" indent="0">
              <a:buNone/>
            </a:pPr>
            <a:r>
              <a:rPr lang="es-US" sz="1800" b="1">
                <a:solidFill>
                  <a:srgbClr val="2F5597"/>
                </a:solidFill>
                <a:cs typeface="Calibri" pitchFamily="34" charset="0"/>
              </a:rPr>
              <a:t>Sección 1915(c)</a:t>
            </a:r>
          </a:p>
        </p:txBody>
      </p:sp>
      <p:sp>
        <p:nvSpPr>
          <p:cNvPr id="48" name="Content Placeholder 47">
            <a:extLst>
              <a:ext uri="{FF2B5EF4-FFF2-40B4-BE49-F238E27FC236}">
                <a16:creationId xmlns:a16="http://schemas.microsoft.com/office/drawing/2014/main" id="{7327A5C7-73ED-60E7-839C-303ECD6F0E1C}"/>
              </a:ext>
            </a:extLst>
          </p:cNvPr>
          <p:cNvSpPr>
            <a:spLocks noGrp="1"/>
          </p:cNvSpPr>
          <p:nvPr>
            <p:ph sz="half" idx="17"/>
          </p:nvPr>
        </p:nvSpPr>
        <p:spPr>
          <a:xfrm>
            <a:off x="4271680" y="3769209"/>
            <a:ext cx="6400800" cy="594360"/>
          </a:xfrm>
          <a:solidFill>
            <a:srgbClr val="BDD7EE"/>
          </a:solidFill>
        </p:spPr>
        <p:txBody>
          <a:bodyPr anchor="ctr">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2000" b="0" i="0" u="none" strike="noStrike" cap="none" normalizeH="0" baseline="0" noProof="0">
                <a:ln>
                  <a:noFill/>
                </a:ln>
                <a:solidFill>
                  <a:srgbClr val="4472C4">
                    <a:lumMod val="50000"/>
                  </a:srgbClr>
                </a:solidFill>
                <a:effectLst/>
                <a:uLnTx/>
                <a:uFillTx/>
                <a:latin typeface="Calibri" panose="020F0502020204030204"/>
                <a:ea typeface="+mn-ea"/>
                <a:cs typeface="Calibri" pitchFamily="34" charset="0"/>
              </a:rPr>
              <a:t>Exención de servicios basados en el hogar y la comunidad (HCBS, por sus siglas en inglés)</a:t>
            </a:r>
          </a:p>
        </p:txBody>
      </p:sp>
      <p:grpSp>
        <p:nvGrpSpPr>
          <p:cNvPr id="16" name="1115">
            <a:extLst>
              <a:ext uri="{FF2B5EF4-FFF2-40B4-BE49-F238E27FC236}">
                <a16:creationId xmlns:a16="http://schemas.microsoft.com/office/drawing/2014/main" id="{BD67F369-DFDD-4001-B8B6-8642E4263FAC}"/>
              </a:ext>
              <a:ext uri="{C183D7F6-B498-43B3-948B-1728B52AA6E4}">
                <adec:decorative xmlns:adec="http://schemas.microsoft.com/office/drawing/2017/decorative" val="1"/>
              </a:ext>
            </a:extLst>
          </p:cNvPr>
          <p:cNvGrpSpPr/>
          <p:nvPr/>
        </p:nvGrpSpPr>
        <p:grpSpPr>
          <a:xfrm>
            <a:off x="1323190" y="4465644"/>
            <a:ext cx="2893503" cy="658368"/>
            <a:chOff x="1323190" y="4586415"/>
            <a:chExt cx="2893503" cy="658368"/>
          </a:xfrm>
        </p:grpSpPr>
        <p:sp>
          <p:nvSpPr>
            <p:cNvPr id="42" name="Freeform: Shape 41">
              <a:extLst>
                <a:ext uri="{FF2B5EF4-FFF2-40B4-BE49-F238E27FC236}">
                  <a16:creationId xmlns:a16="http://schemas.microsoft.com/office/drawing/2014/main" id="{31D1AB46-9462-46B5-BE07-6FEA4EF95041}"/>
                </a:ext>
                <a:ext uri="{C183D7F6-B498-43B3-948B-1728B52AA6E4}">
                  <adec:decorative xmlns:adec="http://schemas.microsoft.com/office/drawing/2017/decorative" val="1"/>
                </a:ext>
              </a:extLst>
            </p:cNvPr>
            <p:cNvSpPr/>
            <p:nvPr/>
          </p:nvSpPr>
          <p:spPr bwMode="auto">
            <a:xfrm>
              <a:off x="3906547" y="4586415"/>
              <a:ext cx="310146"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2"/>
                    <a:pt x="145026" y="542842"/>
                  </a:cubicBezTo>
                  <a:close/>
                  <a:moveTo>
                    <a:pt x="0" y="0"/>
                  </a:moveTo>
                  <a:lnTo>
                    <a:pt x="144731" y="0"/>
                  </a:lnTo>
                  <a:lnTo>
                    <a:pt x="144731" y="803915"/>
                  </a:lnTo>
                  <a:lnTo>
                    <a:pt x="0" y="803915"/>
                  </a:lnTo>
                  <a:close/>
                </a:path>
              </a:pathLst>
            </a:custGeom>
            <a:solidFill>
              <a:srgbClr val="00529B"/>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a:p>
          </p:txBody>
        </p:sp>
        <p:sp>
          <p:nvSpPr>
            <p:cNvPr id="46" name="Rectangle: Top Corners Rounded 421">
              <a:extLst>
                <a:ext uri="{FF2B5EF4-FFF2-40B4-BE49-F238E27FC236}">
                  <a16:creationId xmlns:a16="http://schemas.microsoft.com/office/drawing/2014/main" id="{121FBA8E-FDF9-464E-9CFD-E2FDD2C2538A}"/>
                </a:ext>
                <a:ext uri="{C183D7F6-B498-43B3-948B-1728B52AA6E4}">
                  <adec:decorative xmlns:adec="http://schemas.microsoft.com/office/drawing/2017/decorative" val="1"/>
                </a:ext>
              </a:extLst>
            </p:cNvPr>
            <p:cNvSpPr/>
            <p:nvPr/>
          </p:nvSpPr>
          <p:spPr bwMode="auto">
            <a:xfrm rot="16200000">
              <a:off x="1158692" y="4796022"/>
              <a:ext cx="585216" cy="256219"/>
            </a:xfrm>
            <a:prstGeom prst="round2SameRect">
              <a:avLst>
                <a:gd name="adj1" fmla="val 50000"/>
                <a:gd name="adj2" fmla="val 0"/>
              </a:avLst>
            </a:prstGeom>
            <a:solidFill>
              <a:srgbClr val="00529B"/>
            </a:solidFill>
            <a:ln>
              <a:noFill/>
            </a:ln>
          </p:spPr>
          <p:txBody>
            <a:bodyPr vert="horz" wrap="square" lIns="91440" tIns="45720" rIns="91440" bIns="45720" numCol="1" rtlCol="0" anchor="t" anchorCtr="0" compatLnSpc="1">
              <a:prstTxWarp prst="textNoShape">
                <a:avLst/>
              </a:prstTxWarp>
            </a:bodyPr>
            <a:lstStyle/>
            <a:p>
              <a:pPr algn="ctr"/>
              <a:endParaRPr lang="en-IN"/>
            </a:p>
          </p:txBody>
        </p:sp>
      </p:grpSp>
      <p:sp>
        <p:nvSpPr>
          <p:cNvPr id="49" name="Content Placeholder 48">
            <a:extLst>
              <a:ext uri="{FF2B5EF4-FFF2-40B4-BE49-F238E27FC236}">
                <a16:creationId xmlns:a16="http://schemas.microsoft.com/office/drawing/2014/main" id="{85DA523D-F437-ACCA-331F-11B91CB8BC98}"/>
              </a:ext>
            </a:extLst>
          </p:cNvPr>
          <p:cNvSpPr>
            <a:spLocks noGrp="1"/>
          </p:cNvSpPr>
          <p:nvPr>
            <p:ph sz="half" idx="18"/>
          </p:nvPr>
        </p:nvSpPr>
        <p:spPr>
          <a:xfrm>
            <a:off x="1587014" y="4492895"/>
            <a:ext cx="2377440" cy="640080"/>
          </a:xfrm>
          <a:ln w="57150">
            <a:solidFill>
              <a:srgbClr val="00529B"/>
            </a:solidFill>
          </a:ln>
        </p:spPr>
        <p:txBody>
          <a:bodyPr anchor="ctr">
            <a:normAutofit/>
          </a:bodyPr>
          <a:lstStyle/>
          <a:p>
            <a:pPr marL="0" indent="0">
              <a:buNone/>
            </a:pPr>
            <a:r>
              <a:rPr lang="es-US" sz="1800" b="1">
                <a:solidFill>
                  <a:srgbClr val="2F5597"/>
                </a:solidFill>
                <a:cs typeface="Calibri" pitchFamily="34" charset="0"/>
              </a:rPr>
              <a:t>Sección 1115</a:t>
            </a:r>
          </a:p>
        </p:txBody>
      </p:sp>
      <p:sp>
        <p:nvSpPr>
          <p:cNvPr id="57" name="Content Placeholder 56">
            <a:extLst>
              <a:ext uri="{FF2B5EF4-FFF2-40B4-BE49-F238E27FC236}">
                <a16:creationId xmlns:a16="http://schemas.microsoft.com/office/drawing/2014/main" id="{6F451FBA-2AAF-C206-0866-3D4A67222E9E}"/>
              </a:ext>
            </a:extLst>
          </p:cNvPr>
          <p:cNvSpPr>
            <a:spLocks noGrp="1"/>
          </p:cNvSpPr>
          <p:nvPr>
            <p:ph sz="half" idx="19"/>
          </p:nvPr>
        </p:nvSpPr>
        <p:spPr>
          <a:xfrm>
            <a:off x="4271680" y="4506960"/>
            <a:ext cx="6400800" cy="594360"/>
          </a:xfrm>
          <a:solidFill>
            <a:srgbClr val="BDD7EE"/>
          </a:solid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2000" b="0" i="0" u="none" strike="noStrike" cap="none" normalizeH="0" baseline="0" noProof="0">
                <a:ln>
                  <a:noFill/>
                </a:ln>
                <a:solidFill>
                  <a:srgbClr val="4472C4">
                    <a:lumMod val="50000"/>
                  </a:srgbClr>
                </a:solidFill>
                <a:effectLst/>
                <a:uLnTx/>
                <a:uFillTx/>
                <a:latin typeface="Calibri" panose="020F0502020204030204"/>
                <a:ea typeface="+mn-ea"/>
                <a:cs typeface="Calibri" pitchFamily="34" charset="0"/>
              </a:rPr>
              <a:t>Investigación y demostraciones</a:t>
            </a:r>
          </a:p>
        </p:txBody>
      </p:sp>
      <p:grpSp>
        <p:nvGrpSpPr>
          <p:cNvPr id="17" name="1332">
            <a:extLst>
              <a:ext uri="{FF2B5EF4-FFF2-40B4-BE49-F238E27FC236}">
                <a16:creationId xmlns:a16="http://schemas.microsoft.com/office/drawing/2014/main" id="{64E3CF08-8260-4532-81D7-9FF5DB27DF97}"/>
              </a:ext>
              <a:ext uri="{C183D7F6-B498-43B3-948B-1728B52AA6E4}">
                <adec:decorative xmlns:adec="http://schemas.microsoft.com/office/drawing/2017/decorative" val="1"/>
              </a:ext>
            </a:extLst>
          </p:cNvPr>
          <p:cNvGrpSpPr/>
          <p:nvPr/>
        </p:nvGrpSpPr>
        <p:grpSpPr>
          <a:xfrm>
            <a:off x="1305027" y="5208099"/>
            <a:ext cx="2896527" cy="658368"/>
            <a:chOff x="1305027" y="5328870"/>
            <a:chExt cx="2896527" cy="658368"/>
          </a:xfrm>
        </p:grpSpPr>
        <p:sp>
          <p:nvSpPr>
            <p:cNvPr id="51" name="Freeform: Shape 50">
              <a:extLst>
                <a:ext uri="{FF2B5EF4-FFF2-40B4-BE49-F238E27FC236}">
                  <a16:creationId xmlns:a16="http://schemas.microsoft.com/office/drawing/2014/main" id="{C0819EFC-D2E9-491F-A3EC-2B7ACEA8FAE2}"/>
                </a:ext>
                <a:ext uri="{C183D7F6-B498-43B3-948B-1728B52AA6E4}">
                  <adec:decorative xmlns:adec="http://schemas.microsoft.com/office/drawing/2017/decorative" val="1"/>
                </a:ext>
              </a:extLst>
            </p:cNvPr>
            <p:cNvSpPr/>
            <p:nvPr/>
          </p:nvSpPr>
          <p:spPr bwMode="auto">
            <a:xfrm>
              <a:off x="3888382" y="5328870"/>
              <a:ext cx="313172"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2"/>
                    <a:pt x="145026" y="542842"/>
                  </a:cubicBezTo>
                  <a:close/>
                  <a:moveTo>
                    <a:pt x="0" y="0"/>
                  </a:moveTo>
                  <a:lnTo>
                    <a:pt x="144731" y="0"/>
                  </a:lnTo>
                  <a:lnTo>
                    <a:pt x="144731" y="803915"/>
                  </a:lnTo>
                  <a:lnTo>
                    <a:pt x="0" y="803915"/>
                  </a:lnTo>
                  <a:close/>
                </a:path>
              </a:pathLst>
            </a:custGeom>
            <a:solidFill>
              <a:srgbClr val="00529B"/>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a:p>
          </p:txBody>
        </p:sp>
        <p:sp>
          <p:nvSpPr>
            <p:cNvPr id="55" name="Rectangle: Top Corners Rounded 425">
              <a:extLst>
                <a:ext uri="{FF2B5EF4-FFF2-40B4-BE49-F238E27FC236}">
                  <a16:creationId xmlns:a16="http://schemas.microsoft.com/office/drawing/2014/main" id="{3CEC2208-0CC2-4E32-AE31-F6102A108093}"/>
                </a:ext>
                <a:ext uri="{C183D7F6-B498-43B3-948B-1728B52AA6E4}">
                  <adec:decorative xmlns:adec="http://schemas.microsoft.com/office/drawing/2017/decorative" val="1"/>
                </a:ext>
              </a:extLst>
            </p:cNvPr>
            <p:cNvSpPr/>
            <p:nvPr/>
          </p:nvSpPr>
          <p:spPr bwMode="auto">
            <a:xfrm rot="16200000">
              <a:off x="1141305" y="5539938"/>
              <a:ext cx="585216" cy="257771"/>
            </a:xfrm>
            <a:prstGeom prst="round2SameRect">
              <a:avLst>
                <a:gd name="adj1" fmla="val 50000"/>
                <a:gd name="adj2" fmla="val 0"/>
              </a:avLst>
            </a:prstGeom>
            <a:solidFill>
              <a:srgbClr val="00529B"/>
            </a:solidFill>
            <a:ln>
              <a:noFill/>
            </a:ln>
          </p:spPr>
          <p:txBody>
            <a:bodyPr vert="horz" wrap="square" lIns="91440" tIns="45720" rIns="91440" bIns="45720" numCol="1" rtlCol="0" anchor="t" anchorCtr="0" compatLnSpc="1">
              <a:prstTxWarp prst="textNoShape">
                <a:avLst/>
              </a:prstTxWarp>
            </a:bodyPr>
            <a:lstStyle/>
            <a:p>
              <a:pPr algn="ctr"/>
              <a:endParaRPr lang="en-IN"/>
            </a:p>
          </p:txBody>
        </p:sp>
      </p:grpSp>
      <p:sp>
        <p:nvSpPr>
          <p:cNvPr id="58" name="Content Placeholder 57">
            <a:extLst>
              <a:ext uri="{FF2B5EF4-FFF2-40B4-BE49-F238E27FC236}">
                <a16:creationId xmlns:a16="http://schemas.microsoft.com/office/drawing/2014/main" id="{1A7C5824-75CB-26BB-D94F-539B03364F07}"/>
              </a:ext>
            </a:extLst>
          </p:cNvPr>
          <p:cNvSpPr>
            <a:spLocks noGrp="1"/>
          </p:cNvSpPr>
          <p:nvPr>
            <p:ph sz="half" idx="20"/>
          </p:nvPr>
        </p:nvSpPr>
        <p:spPr>
          <a:xfrm>
            <a:off x="1587014" y="5240193"/>
            <a:ext cx="2377440" cy="640080"/>
          </a:xfrm>
          <a:ln w="57150">
            <a:solidFill>
              <a:srgbClr val="00529B"/>
            </a:solidFill>
          </a:ln>
        </p:spPr>
        <p:txBody>
          <a:bodyPr anchor="ctr">
            <a:normAutofit/>
          </a:bodyPr>
          <a:lstStyle/>
          <a:p>
            <a:pPr marL="0" indent="0">
              <a:buNone/>
            </a:pPr>
            <a:r>
              <a:rPr lang="es-US" sz="1800" b="1">
                <a:solidFill>
                  <a:srgbClr val="2F5597"/>
                </a:solidFill>
                <a:cs typeface="Calibri" pitchFamily="34" charset="0"/>
              </a:rPr>
              <a:t>Sección 1332</a:t>
            </a:r>
          </a:p>
        </p:txBody>
      </p:sp>
      <p:sp>
        <p:nvSpPr>
          <p:cNvPr id="61" name="Content Placeholder 60">
            <a:extLst>
              <a:ext uri="{FF2B5EF4-FFF2-40B4-BE49-F238E27FC236}">
                <a16:creationId xmlns:a16="http://schemas.microsoft.com/office/drawing/2014/main" id="{23C7E541-3145-6D40-A442-917AF1DB5DB4}"/>
              </a:ext>
            </a:extLst>
          </p:cNvPr>
          <p:cNvSpPr>
            <a:spLocks noGrp="1"/>
          </p:cNvSpPr>
          <p:nvPr>
            <p:ph sz="half" idx="21"/>
          </p:nvPr>
        </p:nvSpPr>
        <p:spPr>
          <a:xfrm>
            <a:off x="4271680" y="5240193"/>
            <a:ext cx="6400800" cy="594360"/>
          </a:xfrm>
          <a:solidFill>
            <a:srgbClr val="BDD7EE"/>
          </a:solid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2000" b="0" i="0" u="none" strike="noStrike" cap="none" normalizeH="0" baseline="0" noProof="0">
                <a:ln>
                  <a:noFill/>
                </a:ln>
                <a:solidFill>
                  <a:srgbClr val="4472C4">
                    <a:lumMod val="50000"/>
                  </a:srgbClr>
                </a:solidFill>
                <a:effectLst/>
                <a:uLnTx/>
                <a:uFillTx/>
                <a:latin typeface="Calibri" panose="020F0502020204030204"/>
                <a:ea typeface="+mn-ea"/>
                <a:cs typeface="Calibri" pitchFamily="34" charset="0"/>
              </a:rPr>
              <a:t>Exención de Innovación estatal</a:t>
            </a:r>
          </a:p>
        </p:txBody>
      </p:sp>
      <p:sp>
        <p:nvSpPr>
          <p:cNvPr id="6" name="Slide Number Placeholder 5">
            <a:extLst>
              <a:ext uri="{FF2B5EF4-FFF2-40B4-BE49-F238E27FC236}">
                <a16:creationId xmlns:a16="http://schemas.microsoft.com/office/drawing/2014/main" id="{5A510A2C-0AAB-4CB7-9D74-959A8DF7A3D9}"/>
              </a:ext>
            </a:extLst>
          </p:cNvPr>
          <p:cNvSpPr>
            <a:spLocks noGrp="1"/>
          </p:cNvSpPr>
          <p:nvPr>
            <p:ph type="sldNum" sz="quarter" idx="12"/>
          </p:nvPr>
        </p:nvSpPr>
        <p:spPr/>
        <p:txBody>
          <a:bodyPr/>
          <a:lstStyle/>
          <a:p>
            <a:fld id="{0B2D781D-8844-5940-92D1-06EF0A7F581E}" type="slidenum">
              <a:rPr lang="en-US" smtClean="0"/>
              <a:pPr/>
              <a:t>24</a:t>
            </a:fld>
            <a:endParaRPr lang="en-US"/>
          </a:p>
        </p:txBody>
      </p:sp>
      <p:sp>
        <p:nvSpPr>
          <p:cNvPr id="3" name="Footer Placeholder 2"/>
          <p:cNvSpPr>
            <a:spLocks noGrp="1"/>
          </p:cNvSpPr>
          <p:nvPr>
            <p:ph type="ftr" sz="quarter" idx="11"/>
          </p:nvPr>
        </p:nvSpPr>
        <p:spPr>
          <a:xfrm>
            <a:off x="4038600" y="6465236"/>
            <a:ext cx="4114800" cy="365125"/>
          </a:xfrm>
        </p:spPr>
        <p:txBody>
          <a:bodyPr/>
          <a:lstStyle/>
          <a:p>
            <a:r>
              <a:rPr lang="es-US" dirty="0"/>
              <a:t>Medicaid y el Programa de Seguro Médico para Niños (CHIP, por sus siglas en inglés)</a:t>
            </a:r>
          </a:p>
        </p:txBody>
      </p:sp>
      <p:sp>
        <p:nvSpPr>
          <p:cNvPr id="2" name="Date Placeholder 1"/>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6192743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DB986-44AD-48E8-805A-607F5463957C}"/>
              </a:ext>
            </a:extLst>
          </p:cNvPr>
          <p:cNvSpPr>
            <a:spLocks noGrp="1"/>
          </p:cNvSpPr>
          <p:nvPr>
            <p:ph type="title"/>
          </p:nvPr>
        </p:nvSpPr>
        <p:spPr/>
        <p:txBody>
          <a:bodyPr/>
          <a:lstStyle/>
          <a:p>
            <a:r>
              <a:rPr lang="es-US"/>
              <a:t>Servicios de telemedicina</a:t>
            </a:r>
          </a:p>
        </p:txBody>
      </p:sp>
      <p:sp>
        <p:nvSpPr>
          <p:cNvPr id="6" name="Content Placeholder 5">
            <a:extLst>
              <a:ext uri="{FF2B5EF4-FFF2-40B4-BE49-F238E27FC236}">
                <a16:creationId xmlns:a16="http://schemas.microsoft.com/office/drawing/2014/main" id="{785235D5-EE91-4E42-901B-18FE7E963765}"/>
              </a:ext>
            </a:extLst>
          </p:cNvPr>
          <p:cNvSpPr>
            <a:spLocks noGrp="1"/>
          </p:cNvSpPr>
          <p:nvPr>
            <p:ph sz="quarter" idx="13"/>
          </p:nvPr>
        </p:nvSpPr>
        <p:spPr>
          <a:xfrm>
            <a:off x="1371600" y="1291086"/>
            <a:ext cx="9791700" cy="4667250"/>
          </a:xfrm>
        </p:spPr>
        <p:txBody>
          <a:bodyPr>
            <a:normAutofit lnSpcReduction="10000"/>
          </a:bodyPr>
          <a:lstStyle/>
          <a:p>
            <a:r>
              <a:rPr lang="es-US" sz="2400" dirty="0"/>
              <a:t>Para la mayoría de los beneficios de Medicaid, la ley federal y los reglamentos de Medicaid no establecen específicamente métodos para proporcionar servicios por telemedicina o criterios para su implementación</a:t>
            </a:r>
          </a:p>
          <a:p>
            <a:r>
              <a:rPr lang="es-US" sz="2400" dirty="0"/>
              <a:t>Los estados tienen flexibilidad amplia para cubrir y pagar servicios de Medicaid proporcionados a través de telemedicina</a:t>
            </a:r>
          </a:p>
          <a:p>
            <a:r>
              <a:rPr lang="es-US" sz="2400" dirty="0"/>
              <a:t>Los estados pueden incluir servicios de telemedicina a través de modificaciones aprobadas del plan del estado (SPA, por sus siglas en inglés)</a:t>
            </a:r>
          </a:p>
          <a:p>
            <a:r>
              <a:rPr lang="es-US" sz="2400" dirty="0"/>
              <a:t>Los estados deben incluir la prestación de servicios por telemedicina para ciertos beneficios cuando así lo exige la ley o un reglamento (por ejemplo, la Opción de </a:t>
            </a:r>
            <a:r>
              <a:rPr lang="es-US" sz="2400" dirty="0" err="1"/>
              <a:t>Community</a:t>
            </a:r>
            <a:r>
              <a:rPr lang="es-US" sz="2400" dirty="0"/>
              <a:t> </a:t>
            </a:r>
            <a:r>
              <a:rPr lang="es-US" sz="2400" dirty="0" err="1"/>
              <a:t>First</a:t>
            </a:r>
            <a:r>
              <a:rPr lang="es-US" sz="2400" dirty="0"/>
              <a:t> </a:t>
            </a:r>
            <a:r>
              <a:rPr lang="es-US" sz="2400" dirty="0" err="1"/>
              <a:t>Choice</a:t>
            </a:r>
            <a:r>
              <a:rPr lang="es-US" sz="2400" dirty="0"/>
              <a:t> en 1915 (k))</a:t>
            </a:r>
          </a:p>
        </p:txBody>
      </p:sp>
      <p:sp>
        <p:nvSpPr>
          <p:cNvPr id="5" name="Slide Number Placeholder 4">
            <a:extLst>
              <a:ext uri="{FF2B5EF4-FFF2-40B4-BE49-F238E27FC236}">
                <a16:creationId xmlns:a16="http://schemas.microsoft.com/office/drawing/2014/main" id="{8377B271-B391-4B9E-9F48-9AF7AC511D64}"/>
              </a:ext>
            </a:extLst>
          </p:cNvPr>
          <p:cNvSpPr>
            <a:spLocks noGrp="1"/>
          </p:cNvSpPr>
          <p:nvPr>
            <p:ph type="sldNum" sz="quarter" idx="12"/>
          </p:nvPr>
        </p:nvSpPr>
        <p:spPr/>
        <p:txBody>
          <a:bodyPr/>
          <a:lstStyle/>
          <a:p>
            <a:fld id="{0B2D781D-8844-5940-92D1-06EF0A7F581E}" type="slidenum">
              <a:rPr lang="en-US" smtClean="0"/>
              <a:pPr/>
              <a:t>25</a:t>
            </a:fld>
            <a:endParaRPr lang="en-US"/>
          </a:p>
        </p:txBody>
      </p:sp>
      <p:sp>
        <p:nvSpPr>
          <p:cNvPr id="4" name="Footer Placeholder 3">
            <a:extLst>
              <a:ext uri="{FF2B5EF4-FFF2-40B4-BE49-F238E27FC236}">
                <a16:creationId xmlns:a16="http://schemas.microsoft.com/office/drawing/2014/main" id="{4DFC62BB-AE6A-44E5-AAFF-A25AF5AD0BE2}"/>
              </a:ext>
            </a:extLst>
          </p:cNvPr>
          <p:cNvSpPr>
            <a:spLocks noGrp="1"/>
          </p:cNvSpPr>
          <p:nvPr>
            <p:ph type="ftr" sz="quarter" idx="11"/>
          </p:nvPr>
        </p:nvSpPr>
        <p:spPr/>
        <p:txBody>
          <a:bodyPr/>
          <a:lstStyle/>
          <a:p>
            <a:r>
              <a:rPr lang="es-US" dirty="0"/>
              <a:t>Medicaid y el Programa de Seguro Médico para Niños </a:t>
            </a:r>
            <a:br>
              <a:rPr lang="es-US" dirty="0"/>
            </a:br>
            <a:r>
              <a:rPr lang="es-US" dirty="0"/>
              <a:t>(CHIP, por sus siglas en inglés)</a:t>
            </a:r>
          </a:p>
        </p:txBody>
      </p:sp>
      <p:sp>
        <p:nvSpPr>
          <p:cNvPr id="3" name="Date Placeholder 2">
            <a:extLst>
              <a:ext uri="{FF2B5EF4-FFF2-40B4-BE49-F238E27FC236}">
                <a16:creationId xmlns:a16="http://schemas.microsoft.com/office/drawing/2014/main" id="{8314206B-7C14-40AE-8D91-DA5C6420EE67}"/>
              </a:ext>
            </a:extLst>
          </p:cNvPr>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143524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9710" y="237568"/>
            <a:ext cx="10383170" cy="719643"/>
          </a:xfrm>
        </p:spPr>
        <p:txBody>
          <a:bodyPr>
            <a:noAutofit/>
          </a:bodyPr>
          <a:lstStyle/>
          <a:p>
            <a:r>
              <a:rPr lang="es-US" sz="3000"/>
              <a:t>Compruebe sus conocimientos: Pregunta 1</a:t>
            </a:r>
          </a:p>
        </p:txBody>
      </p:sp>
      <p:sp>
        <p:nvSpPr>
          <p:cNvPr id="9" name="Content Placeholder 8"/>
          <p:cNvSpPr>
            <a:spLocks noGrp="1"/>
          </p:cNvSpPr>
          <p:nvPr>
            <p:ph type="body" sz="quarter" idx="13"/>
          </p:nvPr>
        </p:nvSpPr>
        <p:spPr>
          <a:xfrm>
            <a:off x="1628775" y="1771912"/>
            <a:ext cx="9984104" cy="3810569"/>
          </a:xfrm>
        </p:spPr>
        <p:txBody>
          <a:bodyPr>
            <a:normAutofit/>
          </a:bodyPr>
          <a:lstStyle/>
          <a:p>
            <a:pPr lvl="0" defTabSz="685800">
              <a:lnSpc>
                <a:spcPct val="100000"/>
              </a:lnSpc>
              <a:spcBef>
                <a:spcPts val="0"/>
              </a:spcBef>
              <a:buNone/>
            </a:pPr>
            <a:r>
              <a:rPr lang="es-US" sz="2600" b="1" dirty="0"/>
              <a:t>Todos los estados administran el Mercado de Seguros Médicos de la misma manera.</a:t>
            </a:r>
          </a:p>
          <a:p>
            <a:pPr marL="273050" lvl="0" indent="-273050" defTabSz="685800">
              <a:lnSpc>
                <a:spcPct val="100000"/>
              </a:lnSpc>
              <a:spcBef>
                <a:spcPts val="0"/>
              </a:spcBef>
              <a:buFont typeface="+mj-lt"/>
              <a:buAutoNum type="alphaLcPeriod"/>
            </a:pPr>
            <a:r>
              <a:rPr lang="es-US" sz="2600" dirty="0"/>
              <a:t> Verdadero</a:t>
            </a:r>
          </a:p>
          <a:p>
            <a:pPr marL="273050" lvl="0" indent="-273050" defTabSz="685800">
              <a:lnSpc>
                <a:spcPct val="100000"/>
              </a:lnSpc>
              <a:spcBef>
                <a:spcPts val="0"/>
              </a:spcBef>
              <a:buFont typeface="+mj-lt"/>
              <a:buAutoNum type="alphaLcPeriod"/>
            </a:pPr>
            <a:r>
              <a:rPr lang="es-US" sz="2600" dirty="0"/>
              <a:t> Falso</a:t>
            </a:r>
          </a:p>
        </p:txBody>
      </p:sp>
      <p:sp>
        <p:nvSpPr>
          <p:cNvPr id="6" name="Rounded Rectangle 5" descr="Green box highlighting B as the correct answer"/>
          <p:cNvSpPr/>
          <p:nvPr/>
        </p:nvSpPr>
        <p:spPr>
          <a:xfrm>
            <a:off x="1575758" y="3259998"/>
            <a:ext cx="1454989" cy="549895"/>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Slide Number Placeholder 4">
            <a:extLst>
              <a:ext uri="{FF2B5EF4-FFF2-40B4-BE49-F238E27FC236}">
                <a16:creationId xmlns:a16="http://schemas.microsoft.com/office/drawing/2014/main" id="{E7982D12-7218-4A41-A83D-7CCD35FF4A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79EF6-0C0E-43E6-8FB3-918BC522CC5A}"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Footer Placeholder 3"/>
          <p:cNvSpPr>
            <a:spLocks noGrp="1"/>
          </p:cNvSpPr>
          <p:nvPr>
            <p:ph type="ftr" sz="quarter" idx="11"/>
          </p:nvPr>
        </p:nvSpPr>
        <p:spPr>
          <a:xfrm>
            <a:off x="3836583" y="6438450"/>
            <a:ext cx="4572000" cy="365125"/>
          </a:xfrm>
        </p:spPr>
        <p:txBody>
          <a:bodyPr/>
          <a:lstStyle/>
          <a:p>
            <a:r>
              <a:rPr lang="es-US" dirty="0"/>
              <a:t>Medicaid y el Programa de Seguro Médico para Niños </a:t>
            </a:r>
            <a:br>
              <a:rPr lang="es-US" dirty="0"/>
            </a:br>
            <a:r>
              <a:rPr lang="es-US" dirty="0"/>
              <a:t>(CHIP, por sus siglas en inglés)</a:t>
            </a:r>
          </a:p>
        </p:txBody>
      </p:sp>
      <p:sp>
        <p:nvSpPr>
          <p:cNvPr id="3" name="Date Placeholder 2">
            <a:extLst>
              <a:ext uri="{FF2B5EF4-FFF2-40B4-BE49-F238E27FC236}">
                <a16:creationId xmlns:a16="http://schemas.microsoft.com/office/drawing/2014/main" id="{97F279D8-D622-4C4E-948B-E01B5942446D}"/>
              </a:ext>
            </a:extLst>
          </p:cNvPr>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186496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226" y="276762"/>
            <a:ext cx="9483346" cy="719643"/>
          </a:xfrm>
        </p:spPr>
        <p:txBody>
          <a:bodyPr>
            <a:normAutofit/>
          </a:bodyPr>
          <a:lstStyle/>
          <a:p>
            <a:r>
              <a:rPr lang="es-US" sz="3000"/>
              <a:t>Compruebe sus conocimientos: Pregunta 2</a:t>
            </a:r>
          </a:p>
        </p:txBody>
      </p:sp>
      <p:sp>
        <p:nvSpPr>
          <p:cNvPr id="9" name="Content Placeholder 8"/>
          <p:cNvSpPr>
            <a:spLocks noGrp="1"/>
          </p:cNvSpPr>
          <p:nvPr>
            <p:ph type="body" sz="quarter" idx="13"/>
          </p:nvPr>
        </p:nvSpPr>
        <p:spPr>
          <a:xfrm>
            <a:off x="1407624" y="1605196"/>
            <a:ext cx="9946176" cy="3962643"/>
          </a:xfrm>
        </p:spPr>
        <p:txBody>
          <a:bodyPr>
            <a:normAutofit/>
          </a:bodyPr>
          <a:lstStyle/>
          <a:p>
            <a:pPr>
              <a:spcBef>
                <a:spcPts val="0"/>
              </a:spcBef>
              <a:buNone/>
            </a:pPr>
            <a:r>
              <a:rPr lang="es-US" sz="2400" b="1"/>
              <a:t>Lucy vive en North Carolina y tiene cobertura de Medicaid. Está pensando en mudarse a South Carolina para estar más cerca de su familia. Supone que seguirá teniendo derecho a Medicaid en South Carolina. ¿Es una suposición acertada?</a:t>
            </a:r>
          </a:p>
          <a:p>
            <a:pPr marL="457200" indent="-457200">
              <a:spcBef>
                <a:spcPts val="0"/>
              </a:spcBef>
              <a:buAutoNum type="alphaLcPeriod"/>
            </a:pPr>
            <a:r>
              <a:rPr lang="es-US" sz="2400"/>
              <a:t>Sí, la elegibilidad para Medicaid se aplica a nivel federal.</a:t>
            </a:r>
          </a:p>
          <a:p>
            <a:pPr marL="457200" indent="-457200">
              <a:spcBef>
                <a:spcPts val="0"/>
              </a:spcBef>
              <a:buAutoNum type="alphaLcPeriod"/>
            </a:pPr>
            <a:r>
              <a:rPr lang="es-US" sz="2400"/>
              <a:t>No, la elegibilidad para Medicaid debe cumplir los requisitos federales mínimos, pero puede variar de un estado a otro.</a:t>
            </a:r>
          </a:p>
        </p:txBody>
      </p:sp>
      <p:sp>
        <p:nvSpPr>
          <p:cNvPr id="6" name="Rounded Rectangle 5" descr="Green box highlighting B as the correct answer"/>
          <p:cNvSpPr/>
          <p:nvPr/>
        </p:nvSpPr>
        <p:spPr>
          <a:xfrm>
            <a:off x="1334219" y="3700215"/>
            <a:ext cx="8954219" cy="914647"/>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Slide Number Placeholder 4">
            <a:extLst>
              <a:ext uri="{FF2B5EF4-FFF2-40B4-BE49-F238E27FC236}">
                <a16:creationId xmlns:a16="http://schemas.microsoft.com/office/drawing/2014/main" id="{382DDB57-53A5-4EAD-B08C-28894E907D2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79EF6-0C0E-43E6-8FB3-918BC522CC5A}"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Footer Placeholder 3"/>
          <p:cNvSpPr>
            <a:spLocks noGrp="1"/>
          </p:cNvSpPr>
          <p:nvPr>
            <p:ph type="ftr" sz="quarter" idx="11"/>
          </p:nvPr>
        </p:nvSpPr>
        <p:spPr>
          <a:xfrm>
            <a:off x="3853836" y="6440482"/>
            <a:ext cx="4572000" cy="365125"/>
          </a:xfrm>
        </p:spPr>
        <p:txBody>
          <a:bodyPr/>
          <a:lstStyle/>
          <a:p>
            <a:r>
              <a:rPr lang="es-US" dirty="0"/>
              <a:t>Medicaid y el Programa de Seguro Médico para Niños </a:t>
            </a:r>
            <a:br>
              <a:rPr lang="es-US" dirty="0"/>
            </a:br>
            <a:r>
              <a:rPr lang="es-US" dirty="0"/>
              <a:t>(CHIP, por sus siglas en inglés)</a:t>
            </a:r>
          </a:p>
        </p:txBody>
      </p:sp>
      <p:sp>
        <p:nvSpPr>
          <p:cNvPr id="3" name="Date Placeholder 2">
            <a:extLst>
              <a:ext uri="{FF2B5EF4-FFF2-40B4-BE49-F238E27FC236}">
                <a16:creationId xmlns:a16="http://schemas.microsoft.com/office/drawing/2014/main" id="{97F279D8-D622-4C4E-948B-E01B5942446D}"/>
              </a:ext>
            </a:extLst>
          </p:cNvPr>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315370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3E09E31-5998-40BD-9857-35962B433AEC}"/>
              </a:ext>
            </a:extLst>
          </p:cNvPr>
          <p:cNvSpPr>
            <a:spLocks noGrp="1"/>
          </p:cNvSpPr>
          <p:nvPr>
            <p:ph type="title"/>
          </p:nvPr>
        </p:nvSpPr>
        <p:spPr/>
        <p:txBody>
          <a:bodyPr/>
          <a:lstStyle/>
          <a:p>
            <a:r>
              <a:rPr lang="es-US"/>
              <a:t>Lección 2</a:t>
            </a:r>
          </a:p>
        </p:txBody>
      </p:sp>
      <p:sp>
        <p:nvSpPr>
          <p:cNvPr id="8" name="Text Placeholder 7">
            <a:extLst>
              <a:ext uri="{FF2B5EF4-FFF2-40B4-BE49-F238E27FC236}">
                <a16:creationId xmlns:a16="http://schemas.microsoft.com/office/drawing/2014/main" id="{77E60A0A-64CB-4624-BBBC-0E51E95F63F0}"/>
              </a:ext>
            </a:extLst>
          </p:cNvPr>
          <p:cNvSpPr>
            <a:spLocks noGrp="1"/>
          </p:cNvSpPr>
          <p:nvPr>
            <p:ph type="body" idx="1"/>
          </p:nvPr>
        </p:nvSpPr>
        <p:spPr/>
        <p:txBody>
          <a:bodyPr/>
          <a:lstStyle/>
          <a:p>
            <a:r>
              <a:rPr lang="es-US" dirty="0"/>
              <a:t>Acontecimientos </a:t>
            </a:r>
            <a:br>
              <a:rPr lang="es-US" dirty="0"/>
            </a:br>
            <a:r>
              <a:rPr lang="es-US" dirty="0"/>
              <a:t>recientes en Medicaid</a:t>
            </a:r>
          </a:p>
        </p:txBody>
      </p:sp>
    </p:spTree>
    <p:custDataLst>
      <p:tags r:id="rId1"/>
    </p:custDataLst>
    <p:extLst>
      <p:ext uri="{BB962C8B-B14F-4D97-AF65-F5344CB8AC3E}">
        <p14:creationId xmlns:p14="http://schemas.microsoft.com/office/powerpoint/2010/main" val="18259073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76090-A69C-4D26-93A4-C984010F569F}"/>
              </a:ext>
            </a:extLst>
          </p:cNvPr>
          <p:cNvSpPr>
            <a:spLocks noGrp="1"/>
          </p:cNvSpPr>
          <p:nvPr>
            <p:ph type="title"/>
          </p:nvPr>
        </p:nvSpPr>
        <p:spPr/>
        <p:txBody>
          <a:bodyPr/>
          <a:lstStyle/>
          <a:p>
            <a:r>
              <a:rPr lang="es-US"/>
              <a:t>Objetivos de la lección 2:</a:t>
            </a:r>
          </a:p>
        </p:txBody>
      </p:sp>
      <p:sp>
        <p:nvSpPr>
          <p:cNvPr id="6" name="Content Placeholder 5">
            <a:extLst>
              <a:ext uri="{FF2B5EF4-FFF2-40B4-BE49-F238E27FC236}">
                <a16:creationId xmlns:a16="http://schemas.microsoft.com/office/drawing/2014/main" id="{043BCE7A-59C3-4534-9D20-208C6BAED2D9}"/>
              </a:ext>
            </a:extLst>
          </p:cNvPr>
          <p:cNvSpPr>
            <a:spLocks noGrp="1"/>
          </p:cNvSpPr>
          <p:nvPr>
            <p:ph sz="quarter" idx="13"/>
          </p:nvPr>
        </p:nvSpPr>
        <p:spPr>
          <a:xfrm>
            <a:off x="1200150" y="1372229"/>
            <a:ext cx="9791700" cy="4667250"/>
          </a:xfrm>
        </p:spPr>
        <p:txBody>
          <a:bodyPr/>
          <a:lstStyle/>
          <a:p>
            <a:pPr>
              <a:buNone/>
            </a:pPr>
            <a:r>
              <a:rPr lang="es-US" b="1" dirty="0"/>
              <a:t>Al finalizar esta lección, usted podrá:</a:t>
            </a:r>
          </a:p>
          <a:p>
            <a:pPr marL="548640"/>
            <a:r>
              <a:rPr lang="es-US" sz="2400" dirty="0"/>
              <a:t>Comprender las acciones recientes para que las actividades de inscripción en Medicaid y el Programa de Seguro Médico para Niños (CHIP) vuelvan a ser como antes de la emergencia de salud pública de COVID-19</a:t>
            </a:r>
          </a:p>
          <a:p>
            <a:pPr marL="548640"/>
            <a:r>
              <a:rPr lang="es-US" sz="2400" dirty="0"/>
              <a:t>Enumerar los esfuerzos para ampliar la cobertura de las vacunas y los niños</a:t>
            </a:r>
          </a:p>
          <a:p>
            <a:pPr marL="548640"/>
            <a:r>
              <a:rPr lang="es-US" sz="2400" dirty="0"/>
              <a:t>Comprender los esfuerzos para ampliar la cobertura de la atención posparto</a:t>
            </a:r>
          </a:p>
          <a:p>
            <a:pPr marL="548640"/>
            <a:r>
              <a:rPr lang="es-US" sz="2400" dirty="0"/>
              <a:t>Comprender los esfuerzos para combatir la crisis de opiáceos</a:t>
            </a:r>
          </a:p>
        </p:txBody>
      </p:sp>
      <p:sp>
        <p:nvSpPr>
          <p:cNvPr id="5" name="Slide Number Placeholder 4">
            <a:extLst>
              <a:ext uri="{FF2B5EF4-FFF2-40B4-BE49-F238E27FC236}">
                <a16:creationId xmlns:a16="http://schemas.microsoft.com/office/drawing/2014/main" id="{ECC0425F-8C19-4EBD-8235-CC41C5265DE9}"/>
              </a:ext>
            </a:extLst>
          </p:cNvPr>
          <p:cNvSpPr>
            <a:spLocks noGrp="1"/>
          </p:cNvSpPr>
          <p:nvPr>
            <p:ph type="sldNum" sz="quarter" idx="12"/>
          </p:nvPr>
        </p:nvSpPr>
        <p:spPr/>
        <p:txBody>
          <a:bodyPr/>
          <a:lstStyle/>
          <a:p>
            <a:fld id="{0B2D781D-8844-5940-92D1-06EF0A7F581E}" type="slidenum">
              <a:rPr lang="en-US" smtClean="0"/>
              <a:pPr/>
              <a:t>29</a:t>
            </a:fld>
            <a:endParaRPr lang="en-US"/>
          </a:p>
        </p:txBody>
      </p:sp>
      <p:sp>
        <p:nvSpPr>
          <p:cNvPr id="4" name="Footer Placeholder 3">
            <a:extLst>
              <a:ext uri="{FF2B5EF4-FFF2-40B4-BE49-F238E27FC236}">
                <a16:creationId xmlns:a16="http://schemas.microsoft.com/office/drawing/2014/main" id="{A653FBDF-F39B-4EBA-897F-64D6CDA59A94}"/>
              </a:ext>
            </a:extLst>
          </p:cNvPr>
          <p:cNvSpPr>
            <a:spLocks noGrp="1"/>
          </p:cNvSpPr>
          <p:nvPr>
            <p:ph type="ftr" sz="quarter" idx="11"/>
          </p:nvPr>
        </p:nvSpPr>
        <p:spPr>
          <a:xfrm>
            <a:off x="3810000" y="6469762"/>
            <a:ext cx="4572000" cy="365125"/>
          </a:xfrm>
        </p:spPr>
        <p:txBody>
          <a:bodyPr/>
          <a:lstStyle/>
          <a:p>
            <a:r>
              <a:rPr lang="es-US" dirty="0"/>
              <a:t>Medicaid y el Programa de Seguro Médico para Niños </a:t>
            </a:r>
            <a:br>
              <a:rPr lang="es-US" dirty="0"/>
            </a:br>
            <a:r>
              <a:rPr lang="es-US" dirty="0"/>
              <a:t>(CHIP, por sus siglas en inglés)</a:t>
            </a:r>
          </a:p>
        </p:txBody>
      </p:sp>
      <p:sp>
        <p:nvSpPr>
          <p:cNvPr id="3" name="Date Placeholder 2">
            <a:extLst>
              <a:ext uri="{FF2B5EF4-FFF2-40B4-BE49-F238E27FC236}">
                <a16:creationId xmlns:a16="http://schemas.microsoft.com/office/drawing/2014/main" id="{6F0B38D4-5270-458C-B157-5D1D0AD5DDDD}"/>
              </a:ext>
            </a:extLst>
          </p:cNvPr>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23169994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883226" y="403762"/>
            <a:ext cx="7898727" cy="719643"/>
          </a:xfrm>
        </p:spPr>
        <p:txBody>
          <a:bodyPr>
            <a:noAutofit/>
          </a:bodyPr>
          <a:lstStyle/>
          <a:p>
            <a:r>
              <a:rPr lang="es-US"/>
              <a:t>Contenido </a:t>
            </a:r>
            <a:r>
              <a:rPr lang="es-US" sz="2400"/>
              <a:t>(continuación)</a:t>
            </a:r>
          </a:p>
        </p:txBody>
      </p:sp>
      <p:sp>
        <p:nvSpPr>
          <p:cNvPr id="8" name="Content Placeholder 7"/>
          <p:cNvSpPr>
            <a:spLocks noGrp="1"/>
          </p:cNvSpPr>
          <p:nvPr>
            <p:ph type="body" sz="quarter" idx="13"/>
          </p:nvPr>
        </p:nvSpPr>
        <p:spPr>
          <a:xfrm>
            <a:off x="1640605" y="1754659"/>
            <a:ext cx="9983777" cy="3810569"/>
          </a:xfrm>
        </p:spPr>
        <p:txBody>
          <a:bodyPr>
            <a:noAutofit/>
          </a:bodyPr>
          <a:lstStyle/>
          <a:p>
            <a:pPr>
              <a:spcBef>
                <a:spcPts val="0"/>
              </a:spcBef>
              <a:buNone/>
            </a:pPr>
            <a:r>
              <a:rPr lang="es-US" sz="2200" b="1" dirty="0">
                <a:solidFill>
                  <a:srgbClr val="00529B"/>
                </a:solidFill>
              </a:rPr>
              <a:t>Apéndices</a:t>
            </a:r>
            <a:r>
              <a:rPr lang="es-US" sz="2200" dirty="0">
                <a:solidFill>
                  <a:srgbClr val="00529B"/>
                </a:solidFill>
              </a:rPr>
              <a:t>:</a:t>
            </a:r>
          </a:p>
          <a:p>
            <a:pPr>
              <a:spcBef>
                <a:spcPts val="0"/>
              </a:spcBef>
            </a:pPr>
            <a:r>
              <a:rPr lang="es-US" sz="2200" dirty="0">
                <a:solidFill>
                  <a:srgbClr val="00529B"/>
                </a:solidFill>
              </a:rPr>
              <a:t>Guía de recursos de Medicaid y CHIP…..…...….……………….…………75–77</a:t>
            </a:r>
          </a:p>
          <a:p>
            <a:pPr>
              <a:spcBef>
                <a:spcPts val="0"/>
              </a:spcBef>
            </a:pPr>
            <a:r>
              <a:rPr lang="es-US" sz="2200" dirty="0">
                <a:solidFill>
                  <a:srgbClr val="00529B"/>
                </a:solidFill>
              </a:rPr>
              <a:t>Plantilla de agencias Medicaid……………………………………………………78</a:t>
            </a:r>
          </a:p>
          <a:p>
            <a:pPr>
              <a:spcBef>
                <a:spcPts val="0"/>
              </a:spcBef>
            </a:pPr>
            <a:r>
              <a:rPr lang="es-US" sz="2200" dirty="0">
                <a:solidFill>
                  <a:srgbClr val="00529B"/>
                </a:solidFill>
              </a:rPr>
              <a:t>Plantilla de inscripciones en Medicaid……………………………………………79</a:t>
            </a:r>
          </a:p>
          <a:p>
            <a:pPr>
              <a:spcBef>
                <a:spcPts val="0"/>
              </a:spcBef>
            </a:pPr>
            <a:r>
              <a:rPr lang="es-US" sz="2200" dirty="0">
                <a:solidFill>
                  <a:srgbClr val="00529B"/>
                </a:solidFill>
              </a:rPr>
              <a:t>Plantilla de elegibilidad para Medicaid……………………….…………………..80</a:t>
            </a:r>
          </a:p>
          <a:p>
            <a:pPr>
              <a:spcBef>
                <a:spcPts val="0"/>
              </a:spcBef>
            </a:pPr>
            <a:r>
              <a:rPr lang="es-US" sz="2200" dirty="0">
                <a:solidFill>
                  <a:srgbClr val="00529B"/>
                </a:solidFill>
              </a:rPr>
              <a:t>Plantilla de índices del Porcentaje Federal de Asistencia Médica (FMAP) </a:t>
            </a:r>
            <a:br>
              <a:rPr lang="es-US" sz="2200" dirty="0">
                <a:solidFill>
                  <a:srgbClr val="00529B"/>
                </a:solidFill>
              </a:rPr>
            </a:br>
            <a:r>
              <a:rPr lang="es-US" sz="2200" dirty="0">
                <a:solidFill>
                  <a:srgbClr val="00529B"/>
                </a:solidFill>
              </a:rPr>
              <a:t>de Medicaid del estado…………………………………………………………….81</a:t>
            </a:r>
          </a:p>
          <a:p>
            <a:pPr>
              <a:spcBef>
                <a:spcPts val="0"/>
              </a:spcBef>
            </a:pPr>
            <a:r>
              <a:rPr lang="es-US" sz="2200" dirty="0">
                <a:solidFill>
                  <a:srgbClr val="00529B"/>
                </a:solidFill>
              </a:rPr>
              <a:t>Siglas y acrónimos……………………………………………………………..82–84</a:t>
            </a:r>
          </a:p>
        </p:txBody>
      </p:sp>
    </p:spTree>
    <p:custDataLst>
      <p:tags r:id="rId1"/>
    </p:custDataLst>
    <p:extLst>
      <p:ext uri="{BB962C8B-B14F-4D97-AF65-F5344CB8AC3E}">
        <p14:creationId xmlns:p14="http://schemas.microsoft.com/office/powerpoint/2010/main" val="29348108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s-US" sz="2800" dirty="0"/>
              <a:t>Cobertura: Beneficios obligatorios de Medicaid y </a:t>
            </a:r>
            <a:br>
              <a:rPr lang="es-US" sz="2800" dirty="0"/>
            </a:br>
            <a:r>
              <a:rPr lang="es-US" sz="2800" dirty="0"/>
              <a:t>CHIP para tratamientos para COVID-19</a:t>
            </a:r>
          </a:p>
        </p:txBody>
      </p:sp>
      <p:sp>
        <p:nvSpPr>
          <p:cNvPr id="4" name="Content Placeholder 3"/>
          <p:cNvSpPr>
            <a:spLocks noGrp="1"/>
          </p:cNvSpPr>
          <p:nvPr>
            <p:ph sz="quarter" idx="13"/>
          </p:nvPr>
        </p:nvSpPr>
        <p:spPr>
          <a:xfrm>
            <a:off x="1200149" y="1372229"/>
            <a:ext cx="9858375" cy="4667250"/>
          </a:xfrm>
        </p:spPr>
        <p:txBody>
          <a:bodyPr>
            <a:normAutofit lnSpcReduction="10000"/>
          </a:bodyPr>
          <a:lstStyle/>
          <a:p>
            <a:pPr indent="-273050"/>
            <a:r>
              <a:rPr lang="es-US" sz="2400" dirty="0"/>
              <a:t>Medicaid y CHIP seguirán cubriendo vacunas y tratamientos para COVID-19 sin costo compartido hasta el 30 de septiembre de 2024 </a:t>
            </a:r>
          </a:p>
          <a:p>
            <a:pPr indent="-273050"/>
            <a:r>
              <a:rPr lang="es-US" sz="2400" dirty="0"/>
              <a:t>Después del 30 de septiembre de 2024, la cobertura y el costo compartido de los tratamientos pueden variar según el estado</a:t>
            </a:r>
          </a:p>
          <a:p>
            <a:pPr indent="-273050"/>
            <a:r>
              <a:rPr lang="es-US" sz="2400" dirty="0"/>
              <a:t>Medicaid y CHIP cubrirán las vacunas recomendadas por el Comité Asesor sobre Prácticas de Inmunización (ACIP, por sus siglas en inglés), incluida la vacuna contra COVID-19, sin costo compartido para la mayoría de las personas con Medicaid y/o CHIP</a:t>
            </a:r>
          </a:p>
          <a:p>
            <a:pPr indent="-273050"/>
            <a:r>
              <a:rPr lang="es-US" sz="2400" dirty="0"/>
              <a:t>Los proveedores pueden presentar reclamaciones de reembolso </a:t>
            </a:r>
            <a:br>
              <a:rPr lang="es-US" sz="2400" dirty="0"/>
            </a:br>
            <a:r>
              <a:rPr lang="es-US" sz="2400" dirty="0"/>
              <a:t>a través del Fondo de asistencia de cobertura de COVID-19 por </a:t>
            </a:r>
            <a:br>
              <a:rPr lang="es-US" sz="2400" dirty="0"/>
            </a:br>
            <a:r>
              <a:rPr lang="es-US" sz="2400" dirty="0"/>
              <a:t>la administración de la vacuna contra COVID-19 a personas con seguro insuficiente </a:t>
            </a:r>
          </a:p>
        </p:txBody>
      </p:sp>
      <p:sp>
        <p:nvSpPr>
          <p:cNvPr id="5" name="Slide Number Placeholder 4">
            <a:extLst>
              <a:ext uri="{FF2B5EF4-FFF2-40B4-BE49-F238E27FC236}">
                <a16:creationId xmlns:a16="http://schemas.microsoft.com/office/drawing/2014/main" id="{1A341779-C3D3-4DEB-8E14-B9A9991BA58A}"/>
              </a:ext>
            </a:extLst>
          </p:cNvPr>
          <p:cNvSpPr>
            <a:spLocks noGrp="1"/>
          </p:cNvSpPr>
          <p:nvPr>
            <p:ph type="sldNum" sz="quarter" idx="12"/>
          </p:nvPr>
        </p:nvSpPr>
        <p:spPr/>
        <p:txBody>
          <a:bodyPr/>
          <a:lstStyle/>
          <a:p>
            <a:fld id="{0B2D781D-8844-5940-92D1-06EF0A7F581E}" type="slidenum">
              <a:rPr lang="en-US" smtClean="0"/>
              <a:pPr/>
              <a:t>30</a:t>
            </a:fld>
            <a:endParaRPr lang="en-US"/>
          </a:p>
        </p:txBody>
      </p:sp>
      <p:sp>
        <p:nvSpPr>
          <p:cNvPr id="3" name="Footer Placeholder 2"/>
          <p:cNvSpPr>
            <a:spLocks noGrp="1"/>
          </p:cNvSpPr>
          <p:nvPr>
            <p:ph type="ftr" sz="quarter" idx="11"/>
          </p:nvPr>
        </p:nvSpPr>
        <p:spPr/>
        <p:txBody>
          <a:bodyPr/>
          <a:lstStyle/>
          <a:p>
            <a:r>
              <a:rPr lang="es-US" dirty="0"/>
              <a:t>Medicaid y el Programa de Seguro Médico para Niños </a:t>
            </a:r>
            <a:br>
              <a:rPr lang="es-US" dirty="0"/>
            </a:br>
            <a:r>
              <a:rPr lang="es-US" dirty="0"/>
              <a:t>(CHIP, por sus siglas en inglés)</a:t>
            </a:r>
          </a:p>
        </p:txBody>
      </p:sp>
      <p:sp>
        <p:nvSpPr>
          <p:cNvPr id="2" name="Date Placeholder 1"/>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295953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1B001-AEBF-48DE-8AE1-C17689A17E15}"/>
              </a:ext>
            </a:extLst>
          </p:cNvPr>
          <p:cNvSpPr>
            <a:spLocks noGrp="1"/>
          </p:cNvSpPr>
          <p:nvPr>
            <p:ph type="title"/>
          </p:nvPr>
        </p:nvSpPr>
        <p:spPr/>
        <p:txBody>
          <a:bodyPr>
            <a:normAutofit/>
          </a:bodyPr>
          <a:lstStyle/>
          <a:p>
            <a:r>
              <a:rPr lang="es-US" dirty="0"/>
              <a:t>Los Porcentajes Federales de Asistencia Médica </a:t>
            </a:r>
            <a:br>
              <a:rPr lang="es-US" dirty="0"/>
            </a:br>
            <a:r>
              <a:rPr lang="es-US" dirty="0"/>
              <a:t>(FMAP, por sus siglas en inglés)</a:t>
            </a:r>
          </a:p>
        </p:txBody>
      </p:sp>
      <p:pic>
        <p:nvPicPr>
          <p:cNvPr id="7" name="Picture 6" descr="Mapa de EE.UU. con las tasas de FMAP para el año fiscal 2025">
            <a:extLst>
              <a:ext uri="{FF2B5EF4-FFF2-40B4-BE49-F238E27FC236}">
                <a16:creationId xmlns:a16="http://schemas.microsoft.com/office/drawing/2014/main" id="{1A5C8775-DC98-25B4-8D36-58702C0FF59E}"/>
              </a:ext>
            </a:extLst>
          </p:cNvPr>
          <p:cNvPicPr>
            <a:picLocks noChangeAspect="1"/>
          </p:cNvPicPr>
          <p:nvPr/>
        </p:nvPicPr>
        <p:blipFill rotWithShape="1">
          <a:blip r:embed="rId4"/>
          <a:srcRect t="5307"/>
          <a:stretch/>
        </p:blipFill>
        <p:spPr>
          <a:xfrm>
            <a:off x="2452687" y="1056442"/>
            <a:ext cx="7943064" cy="4601407"/>
          </a:xfrm>
          <a:prstGeom prst="rect">
            <a:avLst/>
          </a:prstGeom>
        </p:spPr>
      </p:pic>
      <p:pic>
        <p:nvPicPr>
          <p:cNvPr id="10" name="Picture 9">
            <a:extLst>
              <a:ext uri="{FF2B5EF4-FFF2-40B4-BE49-F238E27FC236}">
                <a16:creationId xmlns:a16="http://schemas.microsoft.com/office/drawing/2014/main" id="{2F08E320-B58E-7B10-3EBF-3F08F265184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515617" y="5845714"/>
            <a:ext cx="6610350" cy="333375"/>
          </a:xfrm>
          <a:prstGeom prst="rect">
            <a:avLst/>
          </a:prstGeom>
        </p:spPr>
      </p:pic>
      <p:sp>
        <p:nvSpPr>
          <p:cNvPr id="5" name="Slide Number Placeholder 4">
            <a:extLst>
              <a:ext uri="{FF2B5EF4-FFF2-40B4-BE49-F238E27FC236}">
                <a16:creationId xmlns:a16="http://schemas.microsoft.com/office/drawing/2014/main" id="{0A05FCC1-FA3A-497D-8D38-1E45A70449F6}"/>
              </a:ext>
            </a:extLst>
          </p:cNvPr>
          <p:cNvSpPr>
            <a:spLocks noGrp="1"/>
          </p:cNvSpPr>
          <p:nvPr>
            <p:ph type="sldNum" sz="quarter" idx="12"/>
          </p:nvPr>
        </p:nvSpPr>
        <p:spPr/>
        <p:txBody>
          <a:bodyPr/>
          <a:lstStyle/>
          <a:p>
            <a:fld id="{0B2D781D-8844-5940-92D1-06EF0A7F581E}" type="slidenum">
              <a:rPr lang="en-US" smtClean="0"/>
              <a:pPr/>
              <a:t>31</a:t>
            </a:fld>
            <a:endParaRPr lang="en-US"/>
          </a:p>
        </p:txBody>
      </p:sp>
      <p:sp>
        <p:nvSpPr>
          <p:cNvPr id="4" name="Footer Placeholder 3">
            <a:extLst>
              <a:ext uri="{FF2B5EF4-FFF2-40B4-BE49-F238E27FC236}">
                <a16:creationId xmlns:a16="http://schemas.microsoft.com/office/drawing/2014/main" id="{620D3D5C-92CD-41FF-AEBD-6EC2B1017D62}"/>
              </a:ext>
            </a:extLst>
          </p:cNvPr>
          <p:cNvSpPr>
            <a:spLocks noGrp="1"/>
          </p:cNvSpPr>
          <p:nvPr>
            <p:ph type="ftr" sz="quarter" idx="11"/>
          </p:nvPr>
        </p:nvSpPr>
        <p:spPr>
          <a:xfrm>
            <a:off x="3810000" y="6492240"/>
            <a:ext cx="4572000" cy="365125"/>
          </a:xfrm>
        </p:spPr>
        <p:txBody>
          <a:bodyPr/>
          <a:lstStyle/>
          <a:p>
            <a:r>
              <a:rPr lang="es-US" dirty="0"/>
              <a:t>Medicaid y el Programa de Seguro Médico para Niños </a:t>
            </a:r>
            <a:br>
              <a:rPr lang="es-US" dirty="0"/>
            </a:br>
            <a:r>
              <a:rPr lang="es-US" dirty="0"/>
              <a:t>(CHIP, por sus siglas en inglés)</a:t>
            </a:r>
          </a:p>
        </p:txBody>
      </p:sp>
      <p:sp>
        <p:nvSpPr>
          <p:cNvPr id="3" name="Date Placeholder 2">
            <a:extLst>
              <a:ext uri="{FF2B5EF4-FFF2-40B4-BE49-F238E27FC236}">
                <a16:creationId xmlns:a16="http://schemas.microsoft.com/office/drawing/2014/main" id="{379FAD89-6BE5-4B9D-8839-EC35C884C86A}"/>
              </a:ext>
            </a:extLst>
          </p:cNvPr>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22825883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92FAC1-BF33-0DE4-FEFE-DB454A1145D8}"/>
              </a:ext>
            </a:extLst>
          </p:cNvPr>
          <p:cNvSpPr>
            <a:spLocks noGrp="1"/>
          </p:cNvSpPr>
          <p:nvPr>
            <p:ph type="title"/>
          </p:nvPr>
        </p:nvSpPr>
        <p:spPr/>
        <p:txBody>
          <a:bodyPr/>
          <a:lstStyle/>
          <a:p>
            <a:r>
              <a:rPr lang="es-US" dirty="0"/>
              <a:t>Tendencias históricas en la </a:t>
            </a:r>
            <a:br>
              <a:rPr lang="es-US" dirty="0"/>
            </a:br>
            <a:r>
              <a:rPr lang="es-US" dirty="0"/>
              <a:t>inscripción a Medicaid y CHIP</a:t>
            </a:r>
          </a:p>
        </p:txBody>
      </p:sp>
      <p:sp>
        <p:nvSpPr>
          <p:cNvPr id="7" name="Content Placeholder 6">
            <a:extLst>
              <a:ext uri="{FF2B5EF4-FFF2-40B4-BE49-F238E27FC236}">
                <a16:creationId xmlns:a16="http://schemas.microsoft.com/office/drawing/2014/main" id="{0ABB2E13-B8F0-7CB4-E7C1-8A244B67F530}"/>
              </a:ext>
            </a:extLst>
          </p:cNvPr>
          <p:cNvSpPr>
            <a:spLocks noGrp="1"/>
          </p:cNvSpPr>
          <p:nvPr>
            <p:ph sz="quarter" idx="13"/>
          </p:nvPr>
        </p:nvSpPr>
        <p:spPr/>
        <p:txBody>
          <a:bodyPr>
            <a:normAutofit lnSpcReduction="10000"/>
          </a:bodyPr>
          <a:lstStyle/>
          <a:p>
            <a:r>
              <a:rPr lang="es-US" sz="2600"/>
              <a:t>Las fluctuaciones mensuales de los ingresos provocan cambios frecuentes en la elegibilidad para Medicaid y CHIP. Este aumento y pérdida de elegibilidad se denomina a veces “rotación”.</a:t>
            </a:r>
          </a:p>
          <a:p>
            <a:r>
              <a:rPr lang="es-US" sz="2600"/>
              <a:t>Aproximadamente 17 millones de personas pierden la cobertura de Medicaid o CHIP cada año.</a:t>
            </a:r>
          </a:p>
          <a:p>
            <a:r>
              <a:rPr lang="es-US" sz="2600"/>
              <a:t>Las medidas para garantizar la cobertura médica durante la PHE detuvieron temporalmente esta rotación normal.</a:t>
            </a:r>
          </a:p>
          <a:p>
            <a:r>
              <a:rPr lang="es-US" sz="2600"/>
              <a:t>Los estados están reanudando sus operaciones normales para determinar la elegibilidad para Medicaid y CHIP de las personas inscritas en marzo de 2023.</a:t>
            </a:r>
          </a:p>
        </p:txBody>
      </p:sp>
      <p:sp>
        <p:nvSpPr>
          <p:cNvPr id="3" name="Slide Number Placeholder 2">
            <a:extLst>
              <a:ext uri="{FF2B5EF4-FFF2-40B4-BE49-F238E27FC236}">
                <a16:creationId xmlns:a16="http://schemas.microsoft.com/office/drawing/2014/main" id="{358730A0-9789-9F97-FCE1-8217B83C7639}"/>
              </a:ext>
            </a:extLst>
          </p:cNvPr>
          <p:cNvSpPr>
            <a:spLocks noGrp="1"/>
          </p:cNvSpPr>
          <p:nvPr>
            <p:ph type="sldNum" sz="quarter" idx="12"/>
          </p:nvPr>
        </p:nvSpPr>
        <p:spPr/>
        <p:txBody>
          <a:bodyPr/>
          <a:lstStyle/>
          <a:p>
            <a:fld id="{48F63A3B-78C7-47BE-AE5E-E10140E04643}" type="slidenum">
              <a:rPr lang="en-US" smtClean="0"/>
              <a:t>32</a:t>
            </a:fld>
            <a:endParaRPr lang="en-US"/>
          </a:p>
        </p:txBody>
      </p:sp>
      <p:sp>
        <p:nvSpPr>
          <p:cNvPr id="5" name="Footer Placeholder 4">
            <a:extLst>
              <a:ext uri="{FF2B5EF4-FFF2-40B4-BE49-F238E27FC236}">
                <a16:creationId xmlns:a16="http://schemas.microsoft.com/office/drawing/2014/main" id="{EFE1148C-C71B-D79A-953C-9A859DBE13D5}"/>
              </a:ext>
            </a:extLst>
          </p:cNvPr>
          <p:cNvSpPr>
            <a:spLocks noGrp="1"/>
          </p:cNvSpPr>
          <p:nvPr>
            <p:ph type="ftr" sz="quarter" idx="11"/>
          </p:nvPr>
        </p:nvSpPr>
        <p:spPr/>
        <p:txBody>
          <a:bodyPr/>
          <a:lstStyle/>
          <a:p>
            <a:r>
              <a:rPr lang="es-US" dirty="0"/>
              <a:t>Medicaid y el Programa de Seguro Médico para Niños </a:t>
            </a:r>
            <a:br>
              <a:rPr lang="es-US" dirty="0"/>
            </a:br>
            <a:r>
              <a:rPr lang="es-US" dirty="0"/>
              <a:t>(CHIP, por sus siglas en inglés)</a:t>
            </a:r>
          </a:p>
        </p:txBody>
      </p:sp>
      <p:sp>
        <p:nvSpPr>
          <p:cNvPr id="4" name="Date Placeholder 3">
            <a:extLst>
              <a:ext uri="{FF2B5EF4-FFF2-40B4-BE49-F238E27FC236}">
                <a16:creationId xmlns:a16="http://schemas.microsoft.com/office/drawing/2014/main" id="{69916C02-585A-935B-68A1-1A00AF53AB3E}"/>
              </a:ext>
            </a:extLst>
          </p:cNvPr>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260384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1B001-AEBF-48DE-8AE1-C17689A17E15}"/>
              </a:ext>
            </a:extLst>
          </p:cNvPr>
          <p:cNvSpPr>
            <a:spLocks noGrp="1"/>
          </p:cNvSpPr>
          <p:nvPr>
            <p:ph type="title"/>
          </p:nvPr>
        </p:nvSpPr>
        <p:spPr/>
        <p:txBody>
          <a:bodyPr>
            <a:normAutofit/>
          </a:bodyPr>
          <a:lstStyle/>
          <a:p>
            <a:r>
              <a:rPr lang="es-US" sz="2800" dirty="0"/>
              <a:t>Progreso estatal con </a:t>
            </a:r>
            <a:br>
              <a:rPr lang="es-US" sz="2800" dirty="0"/>
            </a:br>
            <a:r>
              <a:rPr lang="es-US" sz="2800" dirty="0"/>
              <a:t>las </a:t>
            </a:r>
            <a:r>
              <a:rPr lang="es-US" sz="2800" dirty="0" err="1"/>
              <a:t>redeterminaciones</a:t>
            </a:r>
            <a:r>
              <a:rPr lang="es-US" sz="2800" dirty="0"/>
              <a:t> hasta mayo de 2024</a:t>
            </a:r>
          </a:p>
        </p:txBody>
      </p:sp>
      <p:pic>
        <p:nvPicPr>
          <p:cNvPr id="8" name="Picture 7" descr="Gráfica circular que muestra el número total de afiliados a Medicaid/CHIP a marzo de 2023.&#10;Con un total de 94 millones.&#10;Renovaciones restantes 27.5 millones&#10;Desafiliados 21 millones, y cobertura renovada 45.6 millones.">
            <a:extLst>
              <a:ext uri="{FF2B5EF4-FFF2-40B4-BE49-F238E27FC236}">
                <a16:creationId xmlns:a16="http://schemas.microsoft.com/office/drawing/2014/main" id="{9D260104-BC56-24AF-BBD6-8BBAAED1A4B8}"/>
              </a:ext>
            </a:extLst>
          </p:cNvPr>
          <p:cNvPicPr>
            <a:picLocks noChangeAspect="1"/>
          </p:cNvPicPr>
          <p:nvPr/>
        </p:nvPicPr>
        <p:blipFill rotWithShape="1">
          <a:blip r:embed="rId4"/>
          <a:srcRect t="5691"/>
          <a:stretch/>
        </p:blipFill>
        <p:spPr>
          <a:xfrm>
            <a:off x="1079986" y="1178167"/>
            <a:ext cx="10150719" cy="5262080"/>
          </a:xfrm>
          <a:prstGeom prst="rect">
            <a:avLst/>
          </a:prstGeom>
        </p:spPr>
      </p:pic>
      <p:sp>
        <p:nvSpPr>
          <p:cNvPr id="9" name="Rectangle 8">
            <a:extLst>
              <a:ext uri="{FF2B5EF4-FFF2-40B4-BE49-F238E27FC236}">
                <a16:creationId xmlns:a16="http://schemas.microsoft.com/office/drawing/2014/main" id="{0C72ED3F-7E2C-FBF3-307A-A787BCF03301}"/>
              </a:ext>
              <a:ext uri="{C183D7F6-B498-43B3-948B-1728B52AA6E4}">
                <adec:decorative xmlns:adec="http://schemas.microsoft.com/office/drawing/2017/decorative" val="1"/>
              </a:ext>
            </a:extLst>
          </p:cNvPr>
          <p:cNvSpPr/>
          <p:nvPr/>
        </p:nvSpPr>
        <p:spPr>
          <a:xfrm>
            <a:off x="5143893" y="3129699"/>
            <a:ext cx="1938779" cy="36512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7E6A3B6-9963-61A3-A078-7771A6AE53BB}"/>
              </a:ext>
            </a:extLst>
          </p:cNvPr>
          <p:cNvSpPr txBox="1"/>
          <p:nvPr/>
        </p:nvSpPr>
        <p:spPr>
          <a:xfrm>
            <a:off x="5258333" y="3001383"/>
            <a:ext cx="1715678" cy="1262301"/>
          </a:xfrm>
          <a:prstGeom prst="rect">
            <a:avLst/>
          </a:prstGeom>
          <a:solidFill>
            <a:srgbClr val="FFFFFF"/>
          </a:solidFill>
        </p:spPr>
        <p:txBody>
          <a:bodyPr wrap="square" lIns="0" tIns="0" rIns="0" bIns="0" rtlCol="0">
            <a:noAutofit/>
          </a:bodyPr>
          <a:lstStyle/>
          <a:p>
            <a:pPr algn="ctr"/>
            <a:r>
              <a:rPr lang="es-ES" sz="1700" b="1" dirty="0">
                <a:effectLst/>
                <a:ea typeface="Open Sans" panose="020B0606030504020204" pitchFamily="34" charset="0"/>
                <a:cs typeface="Open Sans" panose="020B0606030504020204" pitchFamily="34" charset="0"/>
              </a:rPr>
              <a:t>El número total </a:t>
            </a:r>
            <a:br>
              <a:rPr lang="es-ES" sz="1700" b="1" dirty="0">
                <a:effectLst/>
                <a:ea typeface="Open Sans" panose="020B0606030504020204" pitchFamily="34" charset="0"/>
                <a:cs typeface="Open Sans" panose="020B0606030504020204" pitchFamily="34" charset="0"/>
              </a:rPr>
            </a:br>
            <a:r>
              <a:rPr lang="es-ES" sz="1700" b="1" dirty="0">
                <a:effectLst/>
                <a:ea typeface="Open Sans" panose="020B0606030504020204" pitchFamily="34" charset="0"/>
                <a:cs typeface="Open Sans" panose="020B0606030504020204" pitchFamily="34" charset="0"/>
              </a:rPr>
              <a:t>de afiliados a Medicaid/CHIP a marzo de 2023: </a:t>
            </a:r>
            <a:br>
              <a:rPr lang="es-ES" sz="1700" b="1" dirty="0">
                <a:effectLst/>
                <a:ea typeface="Open Sans" panose="020B0606030504020204" pitchFamily="34" charset="0"/>
                <a:cs typeface="Open Sans" panose="020B0606030504020204" pitchFamily="34" charset="0"/>
              </a:rPr>
            </a:br>
            <a:r>
              <a:rPr lang="es-US" sz="1700" b="1" dirty="0">
                <a:effectLst/>
                <a:latin typeface="Aptos" panose="020B0004020202020204" pitchFamily="34" charset="0"/>
                <a:ea typeface="Aptos" panose="020B0004020202020204" pitchFamily="34" charset="0"/>
                <a:cs typeface="Times New Roman" panose="02020603050405020304" pitchFamily="18" charset="0"/>
              </a:rPr>
              <a:t>94 millones</a:t>
            </a:r>
            <a:r>
              <a:rPr lang="es-ES" sz="1700" b="1" dirty="0">
                <a:effectLst/>
                <a:ea typeface="Open Sans" panose="020B0606030504020204" pitchFamily="34" charset="0"/>
                <a:cs typeface="Open Sans" panose="020B0606030504020204" pitchFamily="34" charset="0"/>
              </a:rPr>
              <a:t> </a:t>
            </a:r>
            <a:endParaRPr lang="en-US" sz="1700" b="1" dirty="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1E26B32-F875-C7EE-3433-050874A7DF04}"/>
              </a:ext>
            </a:extLst>
          </p:cNvPr>
          <p:cNvSpPr txBox="1"/>
          <p:nvPr/>
        </p:nvSpPr>
        <p:spPr>
          <a:xfrm>
            <a:off x="8925610" y="5799947"/>
            <a:ext cx="2010435" cy="575716"/>
          </a:xfrm>
          <a:prstGeom prst="rect">
            <a:avLst/>
          </a:prstGeom>
          <a:solidFill>
            <a:srgbClr val="FFFFFF"/>
          </a:solidFill>
        </p:spPr>
        <p:txBody>
          <a:bodyPr wrap="square" lIns="0" tIns="0" rIns="0" bIns="0" rtlCol="0">
            <a:noAutofit/>
          </a:bodyPr>
          <a:lstStyle/>
          <a:p>
            <a:r>
              <a:rPr lang="es-ES" sz="1700" dirty="0">
                <a:effectLst/>
                <a:ea typeface="Open Sans" panose="020B0606030504020204" pitchFamily="34" charset="0"/>
                <a:cs typeface="Open Sans" panose="020B0606030504020204" pitchFamily="34" charset="0"/>
              </a:rPr>
              <a:t>Cobertura renovada (46.5 millones) </a:t>
            </a:r>
            <a:r>
              <a:rPr lang="es-ES" sz="1700" b="1" dirty="0">
                <a:effectLst/>
                <a:ea typeface="Open Sans" panose="020B0606030504020204" pitchFamily="34" charset="0"/>
                <a:cs typeface="Open Sans" panose="020B0606030504020204" pitchFamily="34" charset="0"/>
              </a:rPr>
              <a:t>(48 %)</a:t>
            </a:r>
            <a:endParaRPr lang="en-US" sz="1700" b="1" dirty="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E3ED7643-0B03-33E2-D0D0-EE23AA75BB00}"/>
              </a:ext>
            </a:extLst>
          </p:cNvPr>
          <p:cNvSpPr txBox="1"/>
          <p:nvPr/>
        </p:nvSpPr>
        <p:spPr>
          <a:xfrm>
            <a:off x="8925610" y="1473488"/>
            <a:ext cx="2658837" cy="575716"/>
          </a:xfrm>
          <a:prstGeom prst="rect">
            <a:avLst/>
          </a:prstGeom>
          <a:solidFill>
            <a:srgbClr val="FFFFFF"/>
          </a:solidFill>
        </p:spPr>
        <p:txBody>
          <a:bodyPr wrap="square" lIns="0" tIns="0" rIns="0" bIns="0" rtlCol="0">
            <a:noAutofit/>
          </a:bodyPr>
          <a:lstStyle/>
          <a:p>
            <a:r>
              <a:rPr lang="es-US" sz="1800" dirty="0">
                <a:effectLst/>
                <a:latin typeface="Aptos" panose="020B0004020202020204" pitchFamily="34" charset="0"/>
                <a:ea typeface="Aptos" panose="020B0004020202020204" pitchFamily="34" charset="0"/>
                <a:cs typeface="Times New Roman" panose="02020603050405020304" pitchFamily="18" charset="0"/>
              </a:rPr>
              <a:t>Desafiliados </a:t>
            </a:r>
            <a:r>
              <a:rPr lang="es-ES" sz="1700" dirty="0">
                <a:effectLst/>
                <a:ea typeface="Open Sans" panose="020B0606030504020204" pitchFamily="34" charset="0"/>
                <a:cs typeface="Open Sans" panose="020B0606030504020204" pitchFamily="34" charset="0"/>
              </a:rPr>
              <a:t>(21.5 millones)</a:t>
            </a:r>
            <a:br>
              <a:rPr lang="es-ES" sz="1700" dirty="0">
                <a:effectLst/>
                <a:ea typeface="Open Sans" panose="020B0606030504020204" pitchFamily="34" charset="0"/>
                <a:cs typeface="Open Sans" panose="020B0606030504020204" pitchFamily="34" charset="0"/>
              </a:rPr>
            </a:br>
            <a:r>
              <a:rPr lang="es-ES" sz="1700" b="1" dirty="0">
                <a:effectLst/>
                <a:ea typeface="Open Sans" panose="020B0606030504020204" pitchFamily="34" charset="0"/>
                <a:cs typeface="Open Sans" panose="020B0606030504020204" pitchFamily="34" charset="0"/>
              </a:rPr>
              <a:t>(22 %)</a:t>
            </a:r>
            <a:endParaRPr lang="en-US" sz="1700" b="1" dirty="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2042E027-1FF4-7F53-F807-119A5DAF11D9}"/>
              </a:ext>
            </a:extLst>
          </p:cNvPr>
          <p:cNvSpPr txBox="1"/>
          <p:nvPr/>
        </p:nvSpPr>
        <p:spPr>
          <a:xfrm>
            <a:off x="678728" y="1867843"/>
            <a:ext cx="2658837" cy="575716"/>
          </a:xfrm>
          <a:prstGeom prst="rect">
            <a:avLst/>
          </a:prstGeom>
          <a:solidFill>
            <a:srgbClr val="FFFFFF"/>
          </a:solidFill>
        </p:spPr>
        <p:txBody>
          <a:bodyPr wrap="square" lIns="0" tIns="0" rIns="0" bIns="0" rtlCol="0">
            <a:noAutofit/>
          </a:bodyPr>
          <a:lstStyle/>
          <a:p>
            <a:pPr algn="r"/>
            <a:r>
              <a:rPr lang="es-US" sz="1800" dirty="0">
                <a:effectLst/>
                <a:latin typeface="Aptos" panose="020B0004020202020204" pitchFamily="34" charset="0"/>
                <a:ea typeface="Aptos" panose="020B0004020202020204" pitchFamily="34" charset="0"/>
                <a:cs typeface="Times New Roman" panose="02020603050405020304" pitchFamily="18" charset="0"/>
              </a:rPr>
              <a:t>Renovaciones restantes  </a:t>
            </a:r>
            <a:r>
              <a:rPr lang="es-ES" sz="1700" dirty="0">
                <a:effectLst/>
                <a:ea typeface="Open Sans" panose="020B0606030504020204" pitchFamily="34" charset="0"/>
                <a:cs typeface="Open Sans" panose="020B0606030504020204" pitchFamily="34" charset="0"/>
              </a:rPr>
              <a:t>(27.5 millones) </a:t>
            </a:r>
            <a:r>
              <a:rPr lang="es-ES" sz="1700" b="1" dirty="0">
                <a:effectLst/>
                <a:ea typeface="Open Sans" panose="020B0606030504020204" pitchFamily="34" charset="0"/>
                <a:cs typeface="Open Sans" panose="020B0606030504020204" pitchFamily="34" charset="0"/>
              </a:rPr>
              <a:t>(29 %)</a:t>
            </a:r>
            <a:endParaRPr lang="en-US" sz="1700" b="1" dirty="0">
              <a:ea typeface="Open Sans" panose="020B0606030504020204" pitchFamily="34" charset="0"/>
              <a:cs typeface="Open Sans" panose="020B0606030504020204" pitchFamily="34" charset="0"/>
            </a:endParaRPr>
          </a:p>
        </p:txBody>
      </p:sp>
      <p:sp>
        <p:nvSpPr>
          <p:cNvPr id="5" name="Slide Number Placeholder 4">
            <a:extLst>
              <a:ext uri="{FF2B5EF4-FFF2-40B4-BE49-F238E27FC236}">
                <a16:creationId xmlns:a16="http://schemas.microsoft.com/office/drawing/2014/main" id="{0A05FCC1-FA3A-497D-8D38-1E45A70449F6}"/>
              </a:ext>
            </a:extLst>
          </p:cNvPr>
          <p:cNvSpPr>
            <a:spLocks noGrp="1"/>
          </p:cNvSpPr>
          <p:nvPr>
            <p:ph type="sldNum" sz="quarter" idx="12"/>
          </p:nvPr>
        </p:nvSpPr>
        <p:spPr/>
        <p:txBody>
          <a:bodyPr/>
          <a:lstStyle/>
          <a:p>
            <a:fld id="{0B2D781D-8844-5940-92D1-06EF0A7F581E}" type="slidenum">
              <a:rPr lang="en-US" smtClean="0"/>
              <a:pPr/>
              <a:t>33</a:t>
            </a:fld>
            <a:endParaRPr lang="en-US"/>
          </a:p>
        </p:txBody>
      </p:sp>
      <p:sp>
        <p:nvSpPr>
          <p:cNvPr id="4" name="Footer Placeholder 3">
            <a:extLst>
              <a:ext uri="{FF2B5EF4-FFF2-40B4-BE49-F238E27FC236}">
                <a16:creationId xmlns:a16="http://schemas.microsoft.com/office/drawing/2014/main" id="{620D3D5C-92CD-41FF-AEBD-6EC2B1017D62}"/>
              </a:ext>
            </a:extLst>
          </p:cNvPr>
          <p:cNvSpPr>
            <a:spLocks noGrp="1"/>
          </p:cNvSpPr>
          <p:nvPr>
            <p:ph type="ftr" sz="quarter" idx="11"/>
          </p:nvPr>
        </p:nvSpPr>
        <p:spPr>
          <a:xfrm>
            <a:off x="3810000" y="6472068"/>
            <a:ext cx="4572000" cy="365125"/>
          </a:xfrm>
        </p:spPr>
        <p:txBody>
          <a:bodyPr/>
          <a:lstStyle/>
          <a:p>
            <a:r>
              <a:rPr lang="es-US" dirty="0"/>
              <a:t>Medicaid y el Programa de Seguro Médico para Niños </a:t>
            </a:r>
            <a:br>
              <a:rPr lang="es-US" dirty="0"/>
            </a:br>
            <a:r>
              <a:rPr lang="es-US" dirty="0"/>
              <a:t>(CHIP, por sus siglas en inglés)</a:t>
            </a:r>
          </a:p>
        </p:txBody>
      </p:sp>
      <p:sp>
        <p:nvSpPr>
          <p:cNvPr id="3" name="Date Placeholder 2">
            <a:extLst>
              <a:ext uri="{FF2B5EF4-FFF2-40B4-BE49-F238E27FC236}">
                <a16:creationId xmlns:a16="http://schemas.microsoft.com/office/drawing/2014/main" id="{379FAD89-6BE5-4B9D-8839-EC35C884C86A}"/>
              </a:ext>
            </a:extLst>
          </p:cNvPr>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29823585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DB941-016E-6D26-918B-B94A85FE8DC1}"/>
              </a:ext>
            </a:extLst>
          </p:cNvPr>
          <p:cNvSpPr>
            <a:spLocks noGrp="1"/>
          </p:cNvSpPr>
          <p:nvPr>
            <p:ph type="title"/>
          </p:nvPr>
        </p:nvSpPr>
        <p:spPr/>
        <p:txBody>
          <a:bodyPr/>
          <a:lstStyle/>
          <a:p>
            <a:r>
              <a:rPr lang="es-US"/>
              <a:t>Proporcionar elegibilidad continua a los niños</a:t>
            </a:r>
          </a:p>
        </p:txBody>
      </p:sp>
      <p:sp>
        <p:nvSpPr>
          <p:cNvPr id="6" name="Content Placeholder 5">
            <a:extLst>
              <a:ext uri="{FF2B5EF4-FFF2-40B4-BE49-F238E27FC236}">
                <a16:creationId xmlns:a16="http://schemas.microsoft.com/office/drawing/2014/main" id="{8547A681-8F83-A787-6218-D0324DAAAEAB}"/>
              </a:ext>
            </a:extLst>
          </p:cNvPr>
          <p:cNvSpPr>
            <a:spLocks noGrp="1"/>
          </p:cNvSpPr>
          <p:nvPr>
            <p:ph sz="quarter" idx="13"/>
          </p:nvPr>
        </p:nvSpPr>
        <p:spPr/>
        <p:txBody>
          <a:bodyPr/>
          <a:lstStyle/>
          <a:p>
            <a:r>
              <a:rPr lang="es-US"/>
              <a:t>A partir del 1 de enero de 2024, todos los estados deben proporcionar a los niños (menores de 19 años) inscritos en Medicaid y CHIP 12 meses de elegibilidad continua</a:t>
            </a:r>
          </a:p>
          <a:p>
            <a:r>
              <a:rPr lang="es-US"/>
              <a:t>La elegibilidad de los niños continuará incluso si la familia experimenta un cambio en los ingresos o en el tamaño del hogar que, de otro modo, afectaría la elegibilidad</a:t>
            </a:r>
          </a:p>
          <a:p>
            <a:r>
              <a:rPr lang="es-US"/>
              <a:t>Los estados tienen la opción de utilizar la autoridad de demostración de la Sección 1115 para proporcionar continuidad adicional de cobertura a los niños</a:t>
            </a:r>
          </a:p>
        </p:txBody>
      </p:sp>
      <p:sp>
        <p:nvSpPr>
          <p:cNvPr id="3" name="Slide Number Placeholder 2">
            <a:extLst>
              <a:ext uri="{FF2B5EF4-FFF2-40B4-BE49-F238E27FC236}">
                <a16:creationId xmlns:a16="http://schemas.microsoft.com/office/drawing/2014/main" id="{035F612E-9C11-21C0-EAFC-B2E7D562B052}"/>
              </a:ext>
            </a:extLst>
          </p:cNvPr>
          <p:cNvSpPr>
            <a:spLocks noGrp="1"/>
          </p:cNvSpPr>
          <p:nvPr>
            <p:ph type="sldNum" sz="quarter" idx="12"/>
          </p:nvPr>
        </p:nvSpPr>
        <p:spPr/>
        <p:txBody>
          <a:bodyPr/>
          <a:lstStyle/>
          <a:p>
            <a:fld id="{48F63A3B-78C7-47BE-AE5E-E10140E04643}" type="slidenum">
              <a:rPr lang="en-US" smtClean="0"/>
              <a:t>34</a:t>
            </a:fld>
            <a:endParaRPr lang="en-US"/>
          </a:p>
        </p:txBody>
      </p:sp>
      <p:sp>
        <p:nvSpPr>
          <p:cNvPr id="5" name="Footer Placeholder 4">
            <a:extLst>
              <a:ext uri="{FF2B5EF4-FFF2-40B4-BE49-F238E27FC236}">
                <a16:creationId xmlns:a16="http://schemas.microsoft.com/office/drawing/2014/main" id="{828C5801-DA63-D9F5-69B4-DE7C151725E9}"/>
              </a:ext>
            </a:extLst>
          </p:cNvPr>
          <p:cNvSpPr>
            <a:spLocks noGrp="1"/>
          </p:cNvSpPr>
          <p:nvPr>
            <p:ph type="ftr" sz="quarter" idx="11"/>
          </p:nvPr>
        </p:nvSpPr>
        <p:spPr/>
        <p:txBody>
          <a:bodyPr/>
          <a:lstStyle/>
          <a:p>
            <a:r>
              <a:rPr lang="es-US" dirty="0"/>
              <a:t>Medicaid y el Programa de Seguro Médico para Niños </a:t>
            </a:r>
            <a:br>
              <a:rPr lang="es-US" dirty="0"/>
            </a:br>
            <a:r>
              <a:rPr lang="es-US" dirty="0"/>
              <a:t>(CHIP, por sus siglas en inglés)</a:t>
            </a:r>
          </a:p>
        </p:txBody>
      </p:sp>
      <p:sp>
        <p:nvSpPr>
          <p:cNvPr id="4" name="Date Placeholder 3">
            <a:extLst>
              <a:ext uri="{FF2B5EF4-FFF2-40B4-BE49-F238E27FC236}">
                <a16:creationId xmlns:a16="http://schemas.microsoft.com/office/drawing/2014/main" id="{A08FC9A7-FB76-623E-F87B-B6D5E1A94134}"/>
              </a:ext>
            </a:extLst>
          </p:cNvPr>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165294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12DDD-E5AD-8D5E-5258-147935D89DD8}"/>
              </a:ext>
            </a:extLst>
          </p:cNvPr>
          <p:cNvSpPr>
            <a:spLocks noGrp="1"/>
          </p:cNvSpPr>
          <p:nvPr>
            <p:ph type="title"/>
          </p:nvPr>
        </p:nvSpPr>
        <p:spPr/>
        <p:txBody>
          <a:bodyPr/>
          <a:lstStyle/>
          <a:p>
            <a:r>
              <a:rPr lang="es-US"/>
              <a:t>Ampliación de la cobertura posparto</a:t>
            </a:r>
          </a:p>
        </p:txBody>
      </p:sp>
      <p:pic>
        <p:nvPicPr>
          <p:cNvPr id="8" name="Picture 7">
            <a:extLst>
              <a:ext uri="{FF2B5EF4-FFF2-40B4-BE49-F238E27FC236}">
                <a16:creationId xmlns:a16="http://schemas.microsoft.com/office/drawing/2014/main" id="{342ACB71-D194-99F4-6977-658A9CE49CA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849857" y="1532425"/>
            <a:ext cx="1914525" cy="1676400"/>
          </a:xfrm>
          <a:prstGeom prst="rect">
            <a:avLst/>
          </a:prstGeom>
        </p:spPr>
      </p:pic>
      <p:sp>
        <p:nvSpPr>
          <p:cNvPr id="9" name="Content Placeholder 8">
            <a:extLst>
              <a:ext uri="{FF2B5EF4-FFF2-40B4-BE49-F238E27FC236}">
                <a16:creationId xmlns:a16="http://schemas.microsoft.com/office/drawing/2014/main" id="{211EA448-93E3-CC85-A060-CFC6DB9C823F}"/>
              </a:ext>
            </a:extLst>
          </p:cNvPr>
          <p:cNvSpPr>
            <a:spLocks noGrp="1"/>
          </p:cNvSpPr>
          <p:nvPr>
            <p:ph sz="half" idx="1"/>
          </p:nvPr>
        </p:nvSpPr>
        <p:spPr>
          <a:xfrm>
            <a:off x="838200" y="3342640"/>
            <a:ext cx="4892040" cy="2526672"/>
          </a:xfrm>
        </p:spPr>
        <p:txBody>
          <a:bodyPr>
            <a:normAutofit/>
          </a:bodyPr>
          <a:lstStyle/>
          <a:p>
            <a:pPr marL="0" indent="0">
              <a:buNone/>
            </a:pPr>
            <a:r>
              <a:rPr lang="es-US" sz="2400"/>
              <a:t>La Ley del Plan de Rescate Estadounidense permite a los estados ampliar la cobertura posparto de 60 días a 12 meses</a:t>
            </a:r>
          </a:p>
        </p:txBody>
      </p:sp>
      <p:pic>
        <p:nvPicPr>
          <p:cNvPr id="7" name="Picture 6" descr="Mapa de EE.UU. que muestra los estados que han ampliado la cobertura posparto. Los únicos estados y territorios que no realizaron una ampliación fueron: Wisconsin, Arkansas, Iowa, Idaho, Puerto Rico, Guam">
            <a:extLst>
              <a:ext uri="{FF2B5EF4-FFF2-40B4-BE49-F238E27FC236}">
                <a16:creationId xmlns:a16="http://schemas.microsoft.com/office/drawing/2014/main" id="{8E4A4735-ED29-B045-2178-F2EFE3F6742B}"/>
              </a:ext>
            </a:extLst>
          </p:cNvPr>
          <p:cNvPicPr>
            <a:picLocks noChangeAspect="1"/>
          </p:cNvPicPr>
          <p:nvPr/>
        </p:nvPicPr>
        <p:blipFill rotWithShape="1">
          <a:blip r:embed="rId5"/>
          <a:srcRect t="2463"/>
          <a:stretch/>
        </p:blipFill>
        <p:spPr>
          <a:xfrm>
            <a:off x="5339157" y="1842996"/>
            <a:ext cx="6211160" cy="3995481"/>
          </a:xfrm>
          <a:prstGeom prst="rect">
            <a:avLst/>
          </a:prstGeom>
        </p:spPr>
      </p:pic>
      <p:sp>
        <p:nvSpPr>
          <p:cNvPr id="6" name="TextBox 5">
            <a:extLst>
              <a:ext uri="{FF2B5EF4-FFF2-40B4-BE49-F238E27FC236}">
                <a16:creationId xmlns:a16="http://schemas.microsoft.com/office/drawing/2014/main" id="{85B35678-7C3F-7453-0008-49A60F6F89DD}"/>
              </a:ext>
            </a:extLst>
          </p:cNvPr>
          <p:cNvSpPr txBox="1"/>
          <p:nvPr/>
        </p:nvSpPr>
        <p:spPr>
          <a:xfrm>
            <a:off x="10515935" y="4206964"/>
            <a:ext cx="896704" cy="240029"/>
          </a:xfrm>
          <a:prstGeom prst="rect">
            <a:avLst/>
          </a:prstGeom>
          <a:solidFill>
            <a:srgbClr val="FFFFFF"/>
          </a:solidFill>
        </p:spPr>
        <p:txBody>
          <a:bodyPr wrap="square" lIns="0" tIns="0" rIns="0" bIns="0" rtlCol="0">
            <a:noAutofit/>
          </a:bodyPr>
          <a:lstStyle/>
          <a:p>
            <a:r>
              <a:rPr lang="es-ES" sz="650" dirty="0">
                <a:effectLst/>
                <a:latin typeface="Arial" panose="020B0604020202020204" pitchFamily="34" charset="0"/>
                <a:ea typeface="Open Sans" panose="020B0606030504020204" pitchFamily="34" charset="0"/>
                <a:cs typeface="Arial" panose="020B0604020202020204" pitchFamily="34" charset="0"/>
              </a:rPr>
              <a:t>ampliado la cobertura posparto</a:t>
            </a:r>
            <a:endParaRPr lang="en-US" sz="650" b="1" dirty="0">
              <a:latin typeface="Arial" panose="020B0604020202020204" pitchFamily="34" charset="0"/>
              <a:ea typeface="Open Sans" panose="020B0606030504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4AC7FF63-7639-2827-3CEC-3CFBA1614220}"/>
              </a:ext>
            </a:extLst>
          </p:cNvPr>
          <p:cNvSpPr>
            <a:spLocks noGrp="1"/>
          </p:cNvSpPr>
          <p:nvPr>
            <p:ph type="sldNum" sz="quarter" idx="12"/>
          </p:nvPr>
        </p:nvSpPr>
        <p:spPr/>
        <p:txBody>
          <a:bodyPr/>
          <a:lstStyle/>
          <a:p>
            <a:fld id="{48F63A3B-78C7-47BE-AE5E-E10140E04643}" type="slidenum">
              <a:rPr lang="en-US" smtClean="0"/>
              <a:t>35</a:t>
            </a:fld>
            <a:endParaRPr lang="en-US"/>
          </a:p>
        </p:txBody>
      </p:sp>
      <p:sp>
        <p:nvSpPr>
          <p:cNvPr id="5" name="Footer Placeholder 4">
            <a:extLst>
              <a:ext uri="{FF2B5EF4-FFF2-40B4-BE49-F238E27FC236}">
                <a16:creationId xmlns:a16="http://schemas.microsoft.com/office/drawing/2014/main" id="{C3D2EB09-3B5F-12B5-AF73-2105B9967944}"/>
              </a:ext>
            </a:extLst>
          </p:cNvPr>
          <p:cNvSpPr>
            <a:spLocks noGrp="1"/>
          </p:cNvSpPr>
          <p:nvPr>
            <p:ph type="ftr" sz="quarter" idx="11"/>
          </p:nvPr>
        </p:nvSpPr>
        <p:spPr>
          <a:xfrm>
            <a:off x="4038600" y="6449043"/>
            <a:ext cx="4114800" cy="365125"/>
          </a:xfrm>
        </p:spPr>
        <p:txBody>
          <a:bodyPr/>
          <a:lstStyle/>
          <a:p>
            <a:r>
              <a:rPr lang="es-US" dirty="0"/>
              <a:t>Medicaid y el Programa de Seguro Médico para Niños (CHIP, por sus siglas en inglés)</a:t>
            </a:r>
          </a:p>
        </p:txBody>
      </p:sp>
      <p:sp>
        <p:nvSpPr>
          <p:cNvPr id="4" name="Date Placeholder 3">
            <a:extLst>
              <a:ext uri="{FF2B5EF4-FFF2-40B4-BE49-F238E27FC236}">
                <a16:creationId xmlns:a16="http://schemas.microsoft.com/office/drawing/2014/main" id="{DEB86140-A211-8435-0EF8-F470A5A8E630}"/>
              </a:ext>
            </a:extLst>
          </p:cNvPr>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26181912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49D09-E98B-4088-ABEC-D9FEECC324BC}"/>
              </a:ext>
            </a:extLst>
          </p:cNvPr>
          <p:cNvSpPr>
            <a:spLocks noGrp="1"/>
          </p:cNvSpPr>
          <p:nvPr>
            <p:ph type="title"/>
          </p:nvPr>
        </p:nvSpPr>
        <p:spPr>
          <a:xfrm>
            <a:off x="0" y="49243"/>
            <a:ext cx="12192000" cy="880530"/>
          </a:xfrm>
        </p:spPr>
        <p:txBody>
          <a:bodyPr>
            <a:normAutofit/>
          </a:bodyPr>
          <a:lstStyle/>
          <a:p>
            <a:r>
              <a:rPr lang="es-US" sz="2800" dirty="0"/>
              <a:t>Mejora del acceso a vacunas </a:t>
            </a:r>
            <a:br>
              <a:rPr lang="es-US" sz="2800" dirty="0"/>
            </a:br>
            <a:r>
              <a:rPr lang="es-US" sz="2800" dirty="0"/>
              <a:t>para adultos en Medicaid y CHIP</a:t>
            </a:r>
          </a:p>
        </p:txBody>
      </p:sp>
      <p:sp>
        <p:nvSpPr>
          <p:cNvPr id="6" name="Text Placeholder 5">
            <a:extLst>
              <a:ext uri="{FF2B5EF4-FFF2-40B4-BE49-F238E27FC236}">
                <a16:creationId xmlns:a16="http://schemas.microsoft.com/office/drawing/2014/main" id="{F241BEE7-B45F-48D7-BFE2-ECC46EE7E3FB}"/>
              </a:ext>
            </a:extLst>
          </p:cNvPr>
          <p:cNvSpPr>
            <a:spLocks noGrp="1"/>
          </p:cNvSpPr>
          <p:nvPr>
            <p:ph type="body" sz="quarter" idx="13"/>
          </p:nvPr>
        </p:nvSpPr>
        <p:spPr>
          <a:xfrm>
            <a:off x="773906" y="1315329"/>
            <a:ext cx="10644188" cy="4564743"/>
          </a:xfrm>
        </p:spPr>
        <p:txBody>
          <a:bodyPr>
            <a:normAutofit/>
          </a:bodyPr>
          <a:lstStyle/>
          <a:p>
            <a:r>
              <a:rPr lang="es-US" sz="2400" dirty="0"/>
              <a:t>Los programas estatales de Medicaid y CHIP deben cubrir (sin costos compartidos) las vacunas para adultos aprobadas por la FDA </a:t>
            </a:r>
            <a:br>
              <a:rPr lang="es-US" sz="2400" dirty="0"/>
            </a:br>
            <a:r>
              <a:rPr lang="es-US" sz="2400" dirty="0"/>
              <a:t>(y su administración) que recomiende el ACIP.</a:t>
            </a:r>
          </a:p>
          <a:p>
            <a:pPr>
              <a:lnSpc>
                <a:spcPct val="100000"/>
              </a:lnSpc>
              <a:spcBef>
                <a:spcPts val="0"/>
              </a:spcBef>
              <a:spcAft>
                <a:spcPts val="1200"/>
              </a:spcAft>
            </a:pPr>
            <a:r>
              <a:rPr lang="es-US" sz="2400" dirty="0">
                <a:solidFill>
                  <a:srgbClr val="00529B"/>
                </a:solidFill>
              </a:rPr>
              <a:t>Los estados deben proporcionar esta cobertura a:</a:t>
            </a:r>
          </a:p>
          <a:p>
            <a:pPr lvl="1">
              <a:lnSpc>
                <a:spcPct val="100000"/>
              </a:lnSpc>
              <a:spcBef>
                <a:spcPts val="0"/>
              </a:spcBef>
              <a:spcAft>
                <a:spcPts val="1200"/>
              </a:spcAft>
            </a:pPr>
            <a:r>
              <a:rPr lang="es-US" sz="2000" dirty="0">
                <a:solidFill>
                  <a:srgbClr val="00529B"/>
                </a:solidFill>
              </a:rPr>
              <a:t>La mayoría de los beneficiarios de Medicaid con necesidades médicas categóricas</a:t>
            </a:r>
          </a:p>
          <a:p>
            <a:pPr lvl="1">
              <a:lnSpc>
                <a:spcPct val="100000"/>
              </a:lnSpc>
              <a:spcBef>
                <a:spcPts val="0"/>
              </a:spcBef>
              <a:spcAft>
                <a:spcPts val="1200"/>
              </a:spcAft>
            </a:pPr>
            <a:r>
              <a:rPr lang="es-US" sz="2000" dirty="0">
                <a:solidFill>
                  <a:srgbClr val="00529B"/>
                </a:solidFill>
              </a:rPr>
              <a:t>Todos los beneficiarios de Medicaid con necesidades médicas</a:t>
            </a:r>
          </a:p>
          <a:p>
            <a:pPr lvl="1">
              <a:lnSpc>
                <a:spcPct val="100000"/>
              </a:lnSpc>
              <a:spcBef>
                <a:spcPts val="0"/>
              </a:spcBef>
              <a:spcAft>
                <a:spcPts val="1200"/>
              </a:spcAft>
            </a:pPr>
            <a:r>
              <a:rPr lang="es-US" sz="2000" dirty="0">
                <a:solidFill>
                  <a:srgbClr val="00529B"/>
                </a:solidFill>
              </a:rPr>
              <a:t>Personas inscritas en CHIP mayores de 19 años (es decir, mujeres embarazadas y posparto cubiertas por CHIP)</a:t>
            </a:r>
          </a:p>
        </p:txBody>
      </p:sp>
      <p:pic>
        <p:nvPicPr>
          <p:cNvPr id="8" name="Picture 7">
            <a:extLst>
              <a:ext uri="{FF2B5EF4-FFF2-40B4-BE49-F238E27FC236}">
                <a16:creationId xmlns:a16="http://schemas.microsoft.com/office/drawing/2014/main" id="{CBFF84C2-E49A-91D3-8A2C-32DFAD7B1D8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420811" y="2207014"/>
            <a:ext cx="1519714" cy="1696769"/>
          </a:xfrm>
          <a:prstGeom prst="rect">
            <a:avLst/>
          </a:prstGeom>
        </p:spPr>
      </p:pic>
      <p:sp>
        <p:nvSpPr>
          <p:cNvPr id="5" name="Slide Number Placeholder 4">
            <a:extLst>
              <a:ext uri="{FF2B5EF4-FFF2-40B4-BE49-F238E27FC236}">
                <a16:creationId xmlns:a16="http://schemas.microsoft.com/office/drawing/2014/main" id="{855A84E3-D2D2-424D-AEF8-9FA9733E6AED}"/>
              </a:ext>
            </a:extLst>
          </p:cNvPr>
          <p:cNvSpPr>
            <a:spLocks noGrp="1"/>
          </p:cNvSpPr>
          <p:nvPr>
            <p:ph type="sldNum" sz="quarter" idx="12"/>
          </p:nvPr>
        </p:nvSpPr>
        <p:spPr/>
        <p:txBody>
          <a:bodyPr/>
          <a:lstStyle/>
          <a:p>
            <a:fld id="{0B2D781D-8844-5940-92D1-06EF0A7F581E}" type="slidenum">
              <a:rPr lang="en-US" smtClean="0"/>
              <a:pPr/>
              <a:t>36</a:t>
            </a:fld>
            <a:endParaRPr lang="en-US"/>
          </a:p>
        </p:txBody>
      </p:sp>
      <p:sp>
        <p:nvSpPr>
          <p:cNvPr id="4" name="Footer Placeholder 3">
            <a:extLst>
              <a:ext uri="{FF2B5EF4-FFF2-40B4-BE49-F238E27FC236}">
                <a16:creationId xmlns:a16="http://schemas.microsoft.com/office/drawing/2014/main" id="{4004E2F1-8788-4D54-8F47-1902B5970322}"/>
              </a:ext>
            </a:extLst>
          </p:cNvPr>
          <p:cNvSpPr>
            <a:spLocks noGrp="1"/>
          </p:cNvSpPr>
          <p:nvPr>
            <p:ph type="ftr" sz="quarter" idx="11"/>
          </p:nvPr>
        </p:nvSpPr>
        <p:spPr>
          <a:xfrm>
            <a:off x="3857223" y="6465344"/>
            <a:ext cx="4296177" cy="365125"/>
          </a:xfrm>
        </p:spPr>
        <p:txBody>
          <a:bodyPr/>
          <a:lstStyle/>
          <a:p>
            <a:r>
              <a:rPr lang="es-US" dirty="0"/>
              <a:t>Medicaid y el Programa de Seguro Médico para Niños (CHIP, por sus siglas en inglés)</a:t>
            </a:r>
          </a:p>
        </p:txBody>
      </p:sp>
      <p:sp>
        <p:nvSpPr>
          <p:cNvPr id="3" name="Date Placeholder 2">
            <a:extLst>
              <a:ext uri="{FF2B5EF4-FFF2-40B4-BE49-F238E27FC236}">
                <a16:creationId xmlns:a16="http://schemas.microsoft.com/office/drawing/2014/main" id="{37DC112E-424C-4963-A62B-20361638243C}"/>
              </a:ext>
            </a:extLst>
          </p:cNvPr>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17402110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nSpc>
                <a:spcPts val="2300"/>
              </a:lnSpc>
            </a:pPr>
            <a:r>
              <a:rPr lang="es-US" sz="2600" dirty="0"/>
              <a:t>Ley de Prevención de Trastornos por Consumo de Sustancias </a:t>
            </a:r>
            <a:br>
              <a:rPr lang="es-US" sz="2600" dirty="0"/>
            </a:br>
            <a:r>
              <a:rPr lang="es-US" sz="2600" dirty="0"/>
              <a:t>que Promueve la Recuperación y el Tratamiento de Opiáceos </a:t>
            </a:r>
            <a:br>
              <a:rPr lang="es-US" sz="2800" dirty="0"/>
            </a:br>
            <a:r>
              <a:rPr lang="es-US" sz="2000" dirty="0"/>
              <a:t>(SUPPORT, por sus siglas en inglés)</a:t>
            </a:r>
          </a:p>
        </p:txBody>
      </p:sp>
      <p:sp>
        <p:nvSpPr>
          <p:cNvPr id="5" name="Content Placeholder 4"/>
          <p:cNvSpPr>
            <a:spLocks noGrp="1"/>
          </p:cNvSpPr>
          <p:nvPr>
            <p:ph sz="quarter" idx="13"/>
          </p:nvPr>
        </p:nvSpPr>
        <p:spPr>
          <a:xfrm>
            <a:off x="694261" y="1013158"/>
            <a:ext cx="11111022" cy="5406388"/>
          </a:xfrm>
        </p:spPr>
        <p:txBody>
          <a:bodyPr>
            <a:noAutofit/>
          </a:bodyPr>
          <a:lstStyle/>
          <a:p>
            <a:pPr defTabSz="685800">
              <a:spcAft>
                <a:spcPts val="400"/>
              </a:spcAft>
            </a:pPr>
            <a:r>
              <a:rPr lang="es-US" sz="1900" dirty="0"/>
              <a:t>Aumenta el acceso al tratamiento asistido por medicamentos (MAT, por sus siglas en inglés) para trastornos por consumo de opiáceos (OUD, por sus siglas en inglés) al exigirles a los estados que proporcionen cobertura de Medicaid para lo siguiente:</a:t>
            </a:r>
          </a:p>
          <a:p>
            <a:pPr lvl="1" defTabSz="685800">
              <a:lnSpc>
                <a:spcPct val="120000"/>
              </a:lnSpc>
              <a:spcAft>
                <a:spcPts val="400"/>
              </a:spcAft>
            </a:pPr>
            <a:r>
              <a:rPr lang="es-US" sz="1700" dirty="0"/>
              <a:t>Ciertos medicamentos y productos biológicos</a:t>
            </a:r>
          </a:p>
          <a:p>
            <a:pPr lvl="1" defTabSz="685800">
              <a:lnSpc>
                <a:spcPct val="120000"/>
              </a:lnSpc>
              <a:spcAft>
                <a:spcPts val="400"/>
              </a:spcAft>
            </a:pPr>
            <a:r>
              <a:rPr lang="es-US" sz="1700" dirty="0"/>
              <a:t>Servicios de orientación psicológica relacionados y terapia conductual</a:t>
            </a:r>
          </a:p>
          <a:p>
            <a:pPr defTabSz="685800">
              <a:spcAft>
                <a:spcPts val="600"/>
              </a:spcAft>
            </a:pPr>
            <a:r>
              <a:rPr lang="es-US" sz="1900" dirty="0"/>
              <a:t>En Medicaid, la cobertura obligatoria solo se aplica al OUD y no a trastornos por consumo de </a:t>
            </a:r>
            <a:br>
              <a:rPr lang="es-US" sz="1900" dirty="0"/>
            </a:br>
            <a:r>
              <a:rPr lang="es-US" sz="1900" dirty="0"/>
              <a:t>otras sustancias</a:t>
            </a:r>
          </a:p>
          <a:p>
            <a:pPr defTabSz="685800">
              <a:spcAft>
                <a:spcPts val="600"/>
              </a:spcAft>
            </a:pPr>
            <a:r>
              <a:rPr lang="es-US" sz="1900" dirty="0"/>
              <a:t>Otros programas de CHIP deben proporcionar a los niños y a las mujeres embarazadas </a:t>
            </a:r>
            <a:br>
              <a:rPr lang="es-US" sz="1900" dirty="0"/>
            </a:br>
            <a:r>
              <a:rPr lang="es-US" sz="1900" dirty="0"/>
              <a:t>elegibles cobertura de exámenes de detección de enfermedades conductuales, servicios de prevención y tratamiento, y estrategias para facilitar el uso de herramientas adecuadas de detección y evaluación</a:t>
            </a:r>
          </a:p>
          <a:p>
            <a:pPr defTabSz="685800">
              <a:spcAft>
                <a:spcPts val="600"/>
              </a:spcAft>
            </a:pPr>
            <a:r>
              <a:rPr lang="es-US" sz="1900" dirty="0"/>
              <a:t>Se requirió que los CMS, en consulta con la Administración de Servicios de Salud Mental y Abuso de Sustancias (SAMHSA, por sus siglas en inglés) administraran un proyecto de demostración de 54 meses para aumentar la capacidad de tratamiento de los proveedores de Medicaid para ofrecer tratamiento de trastornos por consumo de sustancias y servicios de recuperación (el Informe al Congreso está disponible en </a:t>
            </a:r>
            <a:r>
              <a:rPr lang="es-US" sz="1900" dirty="0">
                <a:hlinkClick r:id="rId4">
                  <a:extLst>
                    <a:ext uri="{A12FA001-AC4F-418D-AE19-62706E023703}">
                      <ahyp:hlinkClr xmlns:ahyp="http://schemas.microsoft.com/office/drawing/2018/hyperlinkcolor" val="tx"/>
                    </a:ext>
                  </a:extLst>
                </a:hlinkClick>
              </a:rPr>
              <a:t>Medicaid.gov/sites/default/files/2023-05/rtc-plan-grant-imp-rpt.pdf</a:t>
            </a:r>
            <a:r>
              <a:rPr lang="es-US" sz="1900" dirty="0"/>
              <a:t>)</a:t>
            </a:r>
          </a:p>
        </p:txBody>
      </p:sp>
      <p:sp>
        <p:nvSpPr>
          <p:cNvPr id="6" name="Slide Number Placeholder 5">
            <a:extLst>
              <a:ext uri="{FF2B5EF4-FFF2-40B4-BE49-F238E27FC236}">
                <a16:creationId xmlns:a16="http://schemas.microsoft.com/office/drawing/2014/main" id="{6E756285-6E0F-4E97-81B2-A88E1F45DCBF}"/>
              </a:ext>
            </a:extLst>
          </p:cNvPr>
          <p:cNvSpPr>
            <a:spLocks noGrp="1"/>
          </p:cNvSpPr>
          <p:nvPr>
            <p:ph type="sldNum" sz="quarter" idx="12"/>
          </p:nvPr>
        </p:nvSpPr>
        <p:spPr/>
        <p:txBody>
          <a:bodyPr/>
          <a:lstStyle/>
          <a:p>
            <a:fld id="{0B2D781D-8844-5940-92D1-06EF0A7F581E}" type="slidenum">
              <a:rPr lang="en-US" smtClean="0"/>
              <a:pPr/>
              <a:t>37</a:t>
            </a:fld>
            <a:endParaRPr lang="en-US"/>
          </a:p>
        </p:txBody>
      </p:sp>
      <p:sp>
        <p:nvSpPr>
          <p:cNvPr id="3" name="Footer Placeholder 2"/>
          <p:cNvSpPr>
            <a:spLocks noGrp="1"/>
          </p:cNvSpPr>
          <p:nvPr>
            <p:ph type="ftr" sz="quarter" idx="11"/>
          </p:nvPr>
        </p:nvSpPr>
        <p:spPr>
          <a:xfrm>
            <a:off x="3810000" y="6472067"/>
            <a:ext cx="4572000" cy="365125"/>
          </a:xfrm>
        </p:spPr>
        <p:txBody>
          <a:bodyPr/>
          <a:lstStyle/>
          <a:p>
            <a:r>
              <a:rPr lang="es-US" dirty="0"/>
              <a:t>Medicaid y el Programa de Seguro Médico para Niños </a:t>
            </a:r>
            <a:br>
              <a:rPr lang="es-US" dirty="0"/>
            </a:br>
            <a:r>
              <a:rPr lang="es-US" dirty="0"/>
              <a:t>(CHIP, por sus siglas en inglés)</a:t>
            </a:r>
          </a:p>
        </p:txBody>
      </p:sp>
      <p:sp>
        <p:nvSpPr>
          <p:cNvPr id="2" name="Date Placeholder 1"/>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225237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2800"/>
              <a:t>Estrategias de Manejo del Uso de Medicamentos del Programa Medicaid de Farmacia</a:t>
            </a:r>
          </a:p>
        </p:txBody>
      </p:sp>
      <p:sp>
        <p:nvSpPr>
          <p:cNvPr id="5" name="Content Placeholder 4"/>
          <p:cNvSpPr>
            <a:spLocks noGrp="1"/>
          </p:cNvSpPr>
          <p:nvPr>
            <p:ph sz="half" idx="1"/>
          </p:nvPr>
        </p:nvSpPr>
        <p:spPr>
          <a:xfrm>
            <a:off x="1529793" y="980803"/>
            <a:ext cx="9132413" cy="816632"/>
          </a:xfrm>
        </p:spPr>
        <p:txBody>
          <a:bodyPr>
            <a:noAutofit/>
          </a:bodyPr>
          <a:lstStyle/>
          <a:p>
            <a:pPr marL="0" lvl="0" indent="0" algn="ctr" defTabSz="685800">
              <a:lnSpc>
                <a:spcPct val="100000"/>
              </a:lnSpc>
              <a:spcBef>
                <a:spcPts val="600"/>
              </a:spcBef>
              <a:buNone/>
            </a:pPr>
            <a:r>
              <a:rPr lang="es-US" b="1" dirty="0"/>
              <a:t>Los estados pueden diseñar requisitos </a:t>
            </a:r>
            <a:br>
              <a:rPr lang="es-US" b="1" dirty="0"/>
            </a:br>
            <a:r>
              <a:rPr lang="es-US" b="1" dirty="0"/>
              <a:t>de beneficios para que incluyan:</a:t>
            </a:r>
          </a:p>
        </p:txBody>
      </p:sp>
      <p:grpSp>
        <p:nvGrpSpPr>
          <p:cNvPr id="48" name="Group 1">
            <a:extLst>
              <a:ext uri="{FF2B5EF4-FFF2-40B4-BE49-F238E27FC236}">
                <a16:creationId xmlns:a16="http://schemas.microsoft.com/office/drawing/2014/main" id="{B48AECB6-44F0-4D74-B07D-CCD5DCB3542B}"/>
              </a:ext>
              <a:ext uri="{C183D7F6-B498-43B3-948B-1728B52AA6E4}">
                <adec:decorative xmlns:adec="http://schemas.microsoft.com/office/drawing/2017/decorative" val="1"/>
              </a:ext>
            </a:extLst>
          </p:cNvPr>
          <p:cNvGrpSpPr/>
          <p:nvPr/>
        </p:nvGrpSpPr>
        <p:grpSpPr>
          <a:xfrm>
            <a:off x="2705333" y="5024511"/>
            <a:ext cx="2714635" cy="1036217"/>
            <a:chOff x="2428597" y="5238656"/>
            <a:chExt cx="2714635" cy="1036217"/>
          </a:xfrm>
        </p:grpSpPr>
        <p:sp>
          <p:nvSpPr>
            <p:cNvPr id="49" name="Isosceles Triangle 48">
              <a:extLst>
                <a:ext uri="{FF2B5EF4-FFF2-40B4-BE49-F238E27FC236}">
                  <a16:creationId xmlns:a16="http://schemas.microsoft.com/office/drawing/2014/main" id="{EE8A2473-53D0-43F4-8BF6-A4502DB2A9C1}"/>
                </a:ext>
                <a:ext uri="{C183D7F6-B498-43B3-948B-1728B52AA6E4}">
                  <adec:decorative xmlns:adec="http://schemas.microsoft.com/office/drawing/2017/decorative" val="1"/>
                </a:ext>
              </a:extLst>
            </p:cNvPr>
            <p:cNvSpPr/>
            <p:nvPr/>
          </p:nvSpPr>
          <p:spPr bwMode="auto">
            <a:xfrm rot="10800000" flipH="1">
              <a:off x="2445584" y="6144483"/>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a:solidFill>
                  <a:schemeClr val="bg1"/>
                </a:solidFill>
              </a:endParaRPr>
            </a:p>
          </p:txBody>
        </p:sp>
        <p:sp>
          <p:nvSpPr>
            <p:cNvPr id="50" name="Rectangle 49">
              <a:extLst>
                <a:ext uri="{FF2B5EF4-FFF2-40B4-BE49-F238E27FC236}">
                  <a16:creationId xmlns:a16="http://schemas.microsoft.com/office/drawing/2014/main" id="{7A3B6A60-9AA8-4849-9A27-A9790579DFDA}"/>
                </a:ext>
                <a:ext uri="{C183D7F6-B498-43B3-948B-1728B52AA6E4}">
                  <adec:decorative xmlns:adec="http://schemas.microsoft.com/office/drawing/2017/decorative" val="1"/>
                </a:ext>
              </a:extLst>
            </p:cNvPr>
            <p:cNvSpPr/>
            <p:nvPr/>
          </p:nvSpPr>
          <p:spPr bwMode="auto">
            <a:xfrm flipH="1">
              <a:off x="2805437" y="5238656"/>
              <a:ext cx="2337795" cy="1036217"/>
            </a:xfrm>
            <a:prstGeom prst="rect">
              <a:avLst/>
            </a:prstGeom>
            <a:gradFill flip="none" rotWithShape="1">
              <a:gsLst>
                <a:gs pos="34000">
                  <a:srgbClr val="003860"/>
                </a:gs>
                <a:gs pos="100000">
                  <a:srgbClr val="002D4D"/>
                </a:gs>
              </a:gsLst>
              <a:lin ang="10800000" scaled="1"/>
              <a:tileRect/>
            </a:gra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sp>
          <p:nvSpPr>
            <p:cNvPr id="51" name="Rectangle 50">
              <a:extLst>
                <a:ext uri="{FF2B5EF4-FFF2-40B4-BE49-F238E27FC236}">
                  <a16:creationId xmlns:a16="http://schemas.microsoft.com/office/drawing/2014/main" id="{73483F9D-7BC9-4B37-9019-26E1588B9FF4}"/>
                </a:ext>
                <a:ext uri="{C183D7F6-B498-43B3-948B-1728B52AA6E4}">
                  <adec:decorative xmlns:adec="http://schemas.microsoft.com/office/drawing/2017/decorative" val="1"/>
                </a:ext>
              </a:extLst>
            </p:cNvPr>
            <p:cNvSpPr/>
            <p:nvPr/>
          </p:nvSpPr>
          <p:spPr bwMode="auto">
            <a:xfrm flipH="1">
              <a:off x="2428597" y="5238656"/>
              <a:ext cx="802518" cy="1036217"/>
            </a:xfrm>
            <a:prstGeom prst="rect">
              <a:avLst/>
            </a:prstGeom>
            <a:solidFill>
              <a:srgbClr val="325F7F"/>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grpSp>
      <p:sp>
        <p:nvSpPr>
          <p:cNvPr id="10" name="Content Placeholder 1">
            <a:extLst>
              <a:ext uri="{FF2B5EF4-FFF2-40B4-BE49-F238E27FC236}">
                <a16:creationId xmlns:a16="http://schemas.microsoft.com/office/drawing/2014/main" id="{3A7960A7-0B8A-89CB-D2E4-D63D25F9E74A}"/>
              </a:ext>
            </a:extLst>
          </p:cNvPr>
          <p:cNvSpPr>
            <a:spLocks noGrp="1"/>
          </p:cNvSpPr>
          <p:nvPr>
            <p:ph sz="half" idx="15"/>
          </p:nvPr>
        </p:nvSpPr>
        <p:spPr>
          <a:xfrm>
            <a:off x="3529052" y="5264309"/>
            <a:ext cx="1862652" cy="66602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0" i="0" u="none" strike="noStrike" cap="none"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Autorización previa</a:t>
            </a:r>
          </a:p>
        </p:txBody>
      </p:sp>
      <p:grpSp>
        <p:nvGrpSpPr>
          <p:cNvPr id="58" name="Group 2">
            <a:extLst>
              <a:ext uri="{FF2B5EF4-FFF2-40B4-BE49-F238E27FC236}">
                <a16:creationId xmlns:a16="http://schemas.microsoft.com/office/drawing/2014/main" id="{CDBD88E9-6CA7-4C5C-84E0-F1379EC1B3EA}"/>
              </a:ext>
              <a:ext uri="{C183D7F6-B498-43B3-948B-1728B52AA6E4}">
                <adec:decorative xmlns:adec="http://schemas.microsoft.com/office/drawing/2017/decorative" val="1"/>
              </a:ext>
            </a:extLst>
          </p:cNvPr>
          <p:cNvGrpSpPr/>
          <p:nvPr/>
        </p:nvGrpSpPr>
        <p:grpSpPr>
          <a:xfrm>
            <a:off x="3107549" y="4006419"/>
            <a:ext cx="2691409" cy="1036217"/>
            <a:chOff x="2830813" y="4201514"/>
            <a:chExt cx="2691409" cy="1036217"/>
          </a:xfrm>
        </p:grpSpPr>
        <p:sp>
          <p:nvSpPr>
            <p:cNvPr id="59" name="Isosceles Triangle 58">
              <a:extLst>
                <a:ext uri="{FF2B5EF4-FFF2-40B4-BE49-F238E27FC236}">
                  <a16:creationId xmlns:a16="http://schemas.microsoft.com/office/drawing/2014/main" id="{16B02020-A9EA-4031-AF13-1938FFC76871}"/>
                </a:ext>
                <a:ext uri="{C183D7F6-B498-43B3-948B-1728B52AA6E4}">
                  <adec:decorative xmlns:adec="http://schemas.microsoft.com/office/drawing/2017/decorative" val="1"/>
                </a:ext>
              </a:extLst>
            </p:cNvPr>
            <p:cNvSpPr/>
            <p:nvPr/>
          </p:nvSpPr>
          <p:spPr bwMode="auto">
            <a:xfrm rot="10800000" flipH="1">
              <a:off x="2838270" y="5112104"/>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a:solidFill>
                  <a:schemeClr val="bg1"/>
                </a:solidFill>
              </a:endParaRPr>
            </a:p>
          </p:txBody>
        </p:sp>
        <p:sp>
          <p:nvSpPr>
            <p:cNvPr id="60" name="Rectangle 59">
              <a:extLst>
                <a:ext uri="{FF2B5EF4-FFF2-40B4-BE49-F238E27FC236}">
                  <a16:creationId xmlns:a16="http://schemas.microsoft.com/office/drawing/2014/main" id="{0FA1216E-DE63-4786-8DD1-DCE192A7D52F}"/>
                </a:ext>
                <a:ext uri="{C183D7F6-B498-43B3-948B-1728B52AA6E4}">
                  <adec:decorative xmlns:adec="http://schemas.microsoft.com/office/drawing/2017/decorative" val="1"/>
                </a:ext>
              </a:extLst>
            </p:cNvPr>
            <p:cNvSpPr/>
            <p:nvPr/>
          </p:nvSpPr>
          <p:spPr bwMode="auto">
            <a:xfrm flipH="1">
              <a:off x="3184427" y="4201514"/>
              <a:ext cx="2337795" cy="1036217"/>
            </a:xfrm>
            <a:prstGeom prst="rect">
              <a:avLst/>
            </a:prstGeom>
            <a:gradFill flip="none" rotWithShape="1">
              <a:gsLst>
                <a:gs pos="34000">
                  <a:srgbClr val="005490"/>
                </a:gs>
                <a:gs pos="100000">
                  <a:srgbClr val="004474"/>
                </a:gs>
              </a:gsLst>
              <a:lin ang="10800000" scaled="1"/>
              <a:tileRect/>
            </a:gra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sp>
          <p:nvSpPr>
            <p:cNvPr id="61" name="Rectangle 60">
              <a:extLst>
                <a:ext uri="{FF2B5EF4-FFF2-40B4-BE49-F238E27FC236}">
                  <a16:creationId xmlns:a16="http://schemas.microsoft.com/office/drawing/2014/main" id="{876A0F99-13AC-47F2-8040-B23B6FB7812C}"/>
                </a:ext>
                <a:ext uri="{C183D7F6-B498-43B3-948B-1728B52AA6E4}">
                  <adec:decorative xmlns:adec="http://schemas.microsoft.com/office/drawing/2017/decorative" val="1"/>
                </a:ext>
              </a:extLst>
            </p:cNvPr>
            <p:cNvSpPr/>
            <p:nvPr/>
          </p:nvSpPr>
          <p:spPr bwMode="auto">
            <a:xfrm flipH="1">
              <a:off x="2830813" y="4201514"/>
              <a:ext cx="802518" cy="1036217"/>
            </a:xfrm>
            <a:prstGeom prst="rect">
              <a:avLst/>
            </a:prstGeom>
            <a:solidFill>
              <a:srgbClr val="3276A6"/>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grpSp>
      <p:sp>
        <p:nvSpPr>
          <p:cNvPr id="9" name="Content Placeholder 2">
            <a:extLst>
              <a:ext uri="{FF2B5EF4-FFF2-40B4-BE49-F238E27FC236}">
                <a16:creationId xmlns:a16="http://schemas.microsoft.com/office/drawing/2014/main" id="{99388137-D03F-7323-A6B2-F67949D30C1B}"/>
              </a:ext>
            </a:extLst>
          </p:cNvPr>
          <p:cNvSpPr>
            <a:spLocks noGrp="1"/>
          </p:cNvSpPr>
          <p:nvPr>
            <p:ph sz="half" idx="14"/>
          </p:nvPr>
        </p:nvSpPr>
        <p:spPr>
          <a:xfrm>
            <a:off x="3910067" y="4064211"/>
            <a:ext cx="1811716" cy="666029"/>
          </a:xfr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0" i="0" u="none" strike="noStrike" cap="none"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Lista de medicamentos preferidos </a:t>
            </a:r>
          </a:p>
        </p:txBody>
      </p:sp>
      <p:grpSp>
        <p:nvGrpSpPr>
          <p:cNvPr id="68" name="Group 3">
            <a:extLst>
              <a:ext uri="{FF2B5EF4-FFF2-40B4-BE49-F238E27FC236}">
                <a16:creationId xmlns:a16="http://schemas.microsoft.com/office/drawing/2014/main" id="{084B9828-50D6-4E2F-B48D-9D7B40010378}"/>
              </a:ext>
              <a:ext uri="{C183D7F6-B498-43B3-948B-1728B52AA6E4}">
                <adec:decorative xmlns:adec="http://schemas.microsoft.com/office/drawing/2017/decorative" val="1"/>
              </a:ext>
            </a:extLst>
          </p:cNvPr>
          <p:cNvGrpSpPr/>
          <p:nvPr/>
        </p:nvGrpSpPr>
        <p:grpSpPr>
          <a:xfrm>
            <a:off x="2705333" y="2969276"/>
            <a:ext cx="2714635" cy="1036217"/>
            <a:chOff x="2428597" y="3164371"/>
            <a:chExt cx="2714635" cy="1036217"/>
          </a:xfrm>
        </p:grpSpPr>
        <p:sp>
          <p:nvSpPr>
            <p:cNvPr id="69" name="Isosceles Triangle 68">
              <a:extLst>
                <a:ext uri="{FF2B5EF4-FFF2-40B4-BE49-F238E27FC236}">
                  <a16:creationId xmlns:a16="http://schemas.microsoft.com/office/drawing/2014/main" id="{4AF98C9E-07C7-4461-A0A6-A277770A4681}"/>
                </a:ext>
                <a:ext uri="{C183D7F6-B498-43B3-948B-1728B52AA6E4}">
                  <adec:decorative xmlns:adec="http://schemas.microsoft.com/office/drawing/2017/decorative" val="1"/>
                </a:ext>
              </a:extLst>
            </p:cNvPr>
            <p:cNvSpPr/>
            <p:nvPr/>
          </p:nvSpPr>
          <p:spPr bwMode="auto">
            <a:xfrm rot="10800000" flipH="1">
              <a:off x="2445584" y="4070198"/>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a:solidFill>
                  <a:schemeClr val="bg1"/>
                </a:solidFill>
              </a:endParaRPr>
            </a:p>
          </p:txBody>
        </p:sp>
        <p:sp>
          <p:nvSpPr>
            <p:cNvPr id="70" name="Rectangle 69">
              <a:extLst>
                <a:ext uri="{FF2B5EF4-FFF2-40B4-BE49-F238E27FC236}">
                  <a16:creationId xmlns:a16="http://schemas.microsoft.com/office/drawing/2014/main" id="{D20AC9DD-429F-48D6-9B8F-264590A5FA9D}"/>
                </a:ext>
                <a:ext uri="{C183D7F6-B498-43B3-948B-1728B52AA6E4}">
                  <adec:decorative xmlns:adec="http://schemas.microsoft.com/office/drawing/2017/decorative" val="1"/>
                </a:ext>
              </a:extLst>
            </p:cNvPr>
            <p:cNvSpPr/>
            <p:nvPr/>
          </p:nvSpPr>
          <p:spPr bwMode="auto">
            <a:xfrm flipH="1">
              <a:off x="2805437" y="3164371"/>
              <a:ext cx="2337795" cy="1036217"/>
            </a:xfrm>
            <a:prstGeom prst="rect">
              <a:avLst/>
            </a:prstGeom>
            <a:gradFill flip="none" rotWithShape="1">
              <a:gsLst>
                <a:gs pos="34000">
                  <a:srgbClr val="0070C0"/>
                </a:gs>
                <a:gs pos="100000">
                  <a:srgbClr val="005A9A"/>
                </a:gs>
              </a:gsLst>
              <a:lin ang="10800000" scaled="1"/>
              <a:tileRect/>
            </a:gra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sp>
          <p:nvSpPr>
            <p:cNvPr id="71" name="Rectangle 70">
              <a:extLst>
                <a:ext uri="{FF2B5EF4-FFF2-40B4-BE49-F238E27FC236}">
                  <a16:creationId xmlns:a16="http://schemas.microsoft.com/office/drawing/2014/main" id="{9AC4CB6B-4360-4F08-9BCA-CB5E9A9AD79F}"/>
                </a:ext>
                <a:ext uri="{C183D7F6-B498-43B3-948B-1728B52AA6E4}">
                  <adec:decorative xmlns:adec="http://schemas.microsoft.com/office/drawing/2017/decorative" val="1"/>
                </a:ext>
              </a:extLst>
            </p:cNvPr>
            <p:cNvSpPr/>
            <p:nvPr/>
          </p:nvSpPr>
          <p:spPr bwMode="auto">
            <a:xfrm flipH="1">
              <a:off x="2428597" y="3164371"/>
              <a:ext cx="802518" cy="1036217"/>
            </a:xfrm>
            <a:prstGeom prst="rect">
              <a:avLst/>
            </a:prstGeom>
            <a:solidFill>
              <a:srgbClr val="328CCC"/>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grpSp>
      <p:sp>
        <p:nvSpPr>
          <p:cNvPr id="8" name="Content Placeholder 3">
            <a:extLst>
              <a:ext uri="{FF2B5EF4-FFF2-40B4-BE49-F238E27FC236}">
                <a16:creationId xmlns:a16="http://schemas.microsoft.com/office/drawing/2014/main" id="{D65BDB38-1AFF-3AA4-C0BF-C6ECA22E7BC9}"/>
              </a:ext>
            </a:extLst>
          </p:cNvPr>
          <p:cNvSpPr>
            <a:spLocks noGrp="1"/>
          </p:cNvSpPr>
          <p:nvPr>
            <p:ph sz="half" idx="13"/>
          </p:nvPr>
        </p:nvSpPr>
        <p:spPr>
          <a:xfrm>
            <a:off x="3424253" y="3200394"/>
            <a:ext cx="1965428" cy="66602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0" i="0" u="none" strike="noStrike" cap="none"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Criterios </a:t>
            </a:r>
            <a:br>
              <a:rPr kumimoji="0" lang="es-US" sz="1800" b="0" i="0" u="none" strike="noStrike" cap="none"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s-US" sz="1800" b="0" i="0" u="none" strike="noStrike" cap="none"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clínicos</a:t>
            </a:r>
          </a:p>
        </p:txBody>
      </p:sp>
      <p:grpSp>
        <p:nvGrpSpPr>
          <p:cNvPr id="53" name="Group 4">
            <a:extLst>
              <a:ext uri="{FF2B5EF4-FFF2-40B4-BE49-F238E27FC236}">
                <a16:creationId xmlns:a16="http://schemas.microsoft.com/office/drawing/2014/main" id="{138F7D7A-2D12-4787-B3B4-00AF7D207D58}"/>
              </a:ext>
              <a:ext uri="{C183D7F6-B498-43B3-948B-1728B52AA6E4}">
                <adec:decorative xmlns:adec="http://schemas.microsoft.com/office/drawing/2017/decorative" val="1"/>
              </a:ext>
            </a:extLst>
          </p:cNvPr>
          <p:cNvGrpSpPr/>
          <p:nvPr/>
        </p:nvGrpSpPr>
        <p:grpSpPr>
          <a:xfrm>
            <a:off x="3097496" y="1955937"/>
            <a:ext cx="2722052" cy="1036217"/>
            <a:chOff x="7041354" y="4201514"/>
            <a:chExt cx="2722052" cy="1036217"/>
          </a:xfrm>
        </p:grpSpPr>
        <p:sp>
          <p:nvSpPr>
            <p:cNvPr id="54" name="Isosceles Triangle 53">
              <a:extLst>
                <a:ext uri="{FF2B5EF4-FFF2-40B4-BE49-F238E27FC236}">
                  <a16:creationId xmlns:a16="http://schemas.microsoft.com/office/drawing/2014/main" id="{FE6A6106-FEE3-41CB-B3CD-869CBBF13218}"/>
                </a:ext>
                <a:ext uri="{C183D7F6-B498-43B3-948B-1728B52AA6E4}">
                  <adec:decorative xmlns:adec="http://schemas.microsoft.com/office/drawing/2017/decorative" val="1"/>
                </a:ext>
              </a:extLst>
            </p:cNvPr>
            <p:cNvSpPr/>
            <p:nvPr/>
          </p:nvSpPr>
          <p:spPr bwMode="auto">
            <a:xfrm rot="10800000" flipH="1">
              <a:off x="7041354" y="5112104"/>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a:solidFill>
                  <a:schemeClr val="bg1"/>
                </a:solidFill>
              </a:endParaRPr>
            </a:p>
          </p:txBody>
        </p:sp>
        <p:sp>
          <p:nvSpPr>
            <p:cNvPr id="55" name="Rectangle 54">
              <a:extLst>
                <a:ext uri="{FF2B5EF4-FFF2-40B4-BE49-F238E27FC236}">
                  <a16:creationId xmlns:a16="http://schemas.microsoft.com/office/drawing/2014/main" id="{00B8D826-3706-47BB-9B76-D9E4AB99CED1}"/>
                </a:ext>
                <a:ext uri="{C183D7F6-B498-43B3-948B-1728B52AA6E4}">
                  <adec:decorative xmlns:adec="http://schemas.microsoft.com/office/drawing/2017/decorative" val="1"/>
                </a:ext>
              </a:extLst>
            </p:cNvPr>
            <p:cNvSpPr/>
            <p:nvPr/>
          </p:nvSpPr>
          <p:spPr bwMode="auto">
            <a:xfrm flipH="1">
              <a:off x="7425611" y="4201514"/>
              <a:ext cx="2337795" cy="1036217"/>
            </a:xfrm>
            <a:prstGeom prst="rect">
              <a:avLst/>
            </a:prstGeom>
            <a:gradFill flip="none" rotWithShape="1">
              <a:gsLst>
                <a:gs pos="34000">
                  <a:srgbClr val="2A93FB"/>
                </a:gs>
                <a:gs pos="100000">
                  <a:srgbClr val="2276CA"/>
                </a:gs>
              </a:gsLst>
              <a:lin ang="10800000" scaled="1"/>
              <a:tileRect/>
            </a:gra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sp>
          <p:nvSpPr>
            <p:cNvPr id="56" name="Rectangle 55">
              <a:extLst>
                <a:ext uri="{FF2B5EF4-FFF2-40B4-BE49-F238E27FC236}">
                  <a16:creationId xmlns:a16="http://schemas.microsoft.com/office/drawing/2014/main" id="{3EE0896E-049E-447B-8613-07AE7153762D}"/>
                </a:ext>
                <a:ext uri="{C183D7F6-B498-43B3-948B-1728B52AA6E4}">
                  <adec:decorative xmlns:adec="http://schemas.microsoft.com/office/drawing/2017/decorative" val="1"/>
                </a:ext>
              </a:extLst>
            </p:cNvPr>
            <p:cNvSpPr/>
            <p:nvPr/>
          </p:nvSpPr>
          <p:spPr bwMode="auto">
            <a:xfrm flipH="1">
              <a:off x="7071996" y="4201514"/>
              <a:ext cx="802518" cy="1036217"/>
            </a:xfrm>
            <a:prstGeom prst="rect">
              <a:avLst/>
            </a:prstGeom>
            <a:solidFill>
              <a:srgbClr val="54A8FC"/>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grpSp>
      <p:sp>
        <p:nvSpPr>
          <p:cNvPr id="7" name="Content Placeholder 4">
            <a:extLst>
              <a:ext uri="{FF2B5EF4-FFF2-40B4-BE49-F238E27FC236}">
                <a16:creationId xmlns:a16="http://schemas.microsoft.com/office/drawing/2014/main" id="{3D32C02D-CB5C-C2D2-1F5F-1B4AA8CDE7E7}"/>
              </a:ext>
            </a:extLst>
          </p:cNvPr>
          <p:cNvSpPr>
            <a:spLocks noGrp="1"/>
          </p:cNvSpPr>
          <p:nvPr>
            <p:ph sz="half" idx="2"/>
          </p:nvPr>
        </p:nvSpPr>
        <p:spPr>
          <a:xfrm>
            <a:off x="3943232" y="2111036"/>
            <a:ext cx="1788474" cy="66602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0" i="0" u="none" strike="noStrike" cap="none"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Límites de cantidad</a:t>
            </a:r>
          </a:p>
        </p:txBody>
      </p:sp>
      <p:grpSp>
        <p:nvGrpSpPr>
          <p:cNvPr id="43" name="Group 5">
            <a:extLst>
              <a:ext uri="{FF2B5EF4-FFF2-40B4-BE49-F238E27FC236}">
                <a16:creationId xmlns:a16="http://schemas.microsoft.com/office/drawing/2014/main" id="{0B3074EA-7120-4333-A093-B232DB338FAE}"/>
              </a:ext>
              <a:ext uri="{C183D7F6-B498-43B3-948B-1728B52AA6E4}">
                <adec:decorative xmlns:adec="http://schemas.microsoft.com/office/drawing/2017/decorative" val="1"/>
              </a:ext>
            </a:extLst>
          </p:cNvPr>
          <p:cNvGrpSpPr/>
          <p:nvPr/>
        </p:nvGrpSpPr>
        <p:grpSpPr>
          <a:xfrm>
            <a:off x="6669781" y="4687433"/>
            <a:ext cx="3230351" cy="1327576"/>
            <a:chOff x="6669780" y="5238656"/>
            <a:chExt cx="2498852" cy="1036217"/>
          </a:xfrm>
        </p:grpSpPr>
        <p:sp>
          <p:nvSpPr>
            <p:cNvPr id="44" name="Isosceles Triangle 43">
              <a:extLst>
                <a:ext uri="{FF2B5EF4-FFF2-40B4-BE49-F238E27FC236}">
                  <a16:creationId xmlns:a16="http://schemas.microsoft.com/office/drawing/2014/main" id="{FFBCBB7F-55DC-4F21-A88C-52AD6B1E8195}"/>
                </a:ext>
                <a:ext uri="{C183D7F6-B498-43B3-948B-1728B52AA6E4}">
                  <adec:decorative xmlns:adec="http://schemas.microsoft.com/office/drawing/2017/decorative" val="1"/>
                </a:ext>
              </a:extLst>
            </p:cNvPr>
            <p:cNvSpPr/>
            <p:nvPr/>
          </p:nvSpPr>
          <p:spPr bwMode="auto">
            <a:xfrm rot="10800000" flipH="1">
              <a:off x="6686768" y="6144483"/>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a:solidFill>
                  <a:schemeClr val="bg1"/>
                </a:solidFill>
              </a:endParaRPr>
            </a:p>
          </p:txBody>
        </p:sp>
        <p:sp>
          <p:nvSpPr>
            <p:cNvPr id="45" name="Rectangle 44">
              <a:extLst>
                <a:ext uri="{FF2B5EF4-FFF2-40B4-BE49-F238E27FC236}">
                  <a16:creationId xmlns:a16="http://schemas.microsoft.com/office/drawing/2014/main" id="{0AC8A4EA-FE48-4EE1-A7B6-C695E43A5DA4}"/>
                </a:ext>
                <a:ext uri="{C183D7F6-B498-43B3-948B-1728B52AA6E4}">
                  <adec:decorative xmlns:adec="http://schemas.microsoft.com/office/drawing/2017/decorative" val="1"/>
                </a:ext>
              </a:extLst>
            </p:cNvPr>
            <p:cNvSpPr/>
            <p:nvPr/>
          </p:nvSpPr>
          <p:spPr bwMode="auto">
            <a:xfrm flipH="1">
              <a:off x="7046620" y="5238656"/>
              <a:ext cx="2122012" cy="1036217"/>
            </a:xfrm>
            <a:prstGeom prst="rect">
              <a:avLst/>
            </a:prstGeom>
            <a:gradFill flip="none" rotWithShape="1">
              <a:gsLst>
                <a:gs pos="34000">
                  <a:srgbClr val="40B0FF"/>
                </a:gs>
                <a:gs pos="100000">
                  <a:srgbClr val="338DCD"/>
                </a:gs>
              </a:gsLst>
              <a:lin ang="10800000" scaled="1"/>
              <a:tileRect/>
            </a:gra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sp>
          <p:nvSpPr>
            <p:cNvPr id="46" name="Rectangle 45">
              <a:extLst>
                <a:ext uri="{FF2B5EF4-FFF2-40B4-BE49-F238E27FC236}">
                  <a16:creationId xmlns:a16="http://schemas.microsoft.com/office/drawing/2014/main" id="{9844A833-A749-42D9-878A-B004FD32FFB7}"/>
                </a:ext>
                <a:ext uri="{C183D7F6-B498-43B3-948B-1728B52AA6E4}">
                  <adec:decorative xmlns:adec="http://schemas.microsoft.com/office/drawing/2017/decorative" val="1"/>
                </a:ext>
              </a:extLst>
            </p:cNvPr>
            <p:cNvSpPr/>
            <p:nvPr/>
          </p:nvSpPr>
          <p:spPr bwMode="auto">
            <a:xfrm flipH="1">
              <a:off x="6669780" y="5238656"/>
              <a:ext cx="620790" cy="1036217"/>
            </a:xfrm>
            <a:prstGeom prst="rect">
              <a:avLst/>
            </a:prstGeom>
            <a:solidFill>
              <a:srgbClr val="65BFFF"/>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grpSp>
      <p:sp>
        <p:nvSpPr>
          <p:cNvPr id="13" name="Content Placeholder 5">
            <a:extLst>
              <a:ext uri="{FF2B5EF4-FFF2-40B4-BE49-F238E27FC236}">
                <a16:creationId xmlns:a16="http://schemas.microsoft.com/office/drawing/2014/main" id="{C406F16E-43EB-BBCE-2686-86C1FD22C1DF}"/>
              </a:ext>
            </a:extLst>
          </p:cNvPr>
          <p:cNvSpPr>
            <a:spLocks noGrp="1"/>
          </p:cNvSpPr>
          <p:nvPr>
            <p:ph sz="half" idx="18"/>
          </p:nvPr>
        </p:nvSpPr>
        <p:spPr>
          <a:xfrm>
            <a:off x="7484770" y="4786968"/>
            <a:ext cx="2389144" cy="1080664"/>
          </a:xfrm>
        </p:spPr>
        <p:txBody>
          <a:bodyPr>
            <a:noAutofit/>
          </a:bodyPr>
          <a:lstStyle/>
          <a:p>
            <a:pPr marL="0" marR="0" lvl="0" indent="0" algn="ctr" defTabSz="914400" rtl="0" eaLnBrk="1" fontAlgn="auto" latinLnBrk="0" hangingPunct="1">
              <a:spcBef>
                <a:spcPts val="0"/>
              </a:spcBef>
              <a:spcAft>
                <a:spcPts val="0"/>
              </a:spcAft>
              <a:buClrTx/>
              <a:buSzTx/>
              <a:buFontTx/>
              <a:buNone/>
              <a:tabLst/>
              <a:defRPr/>
            </a:pPr>
            <a:r>
              <a:rPr kumimoji="0" lang="es-US" sz="1450" b="0" i="0" u="none" strike="noStrike" cap="none"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Programa Estatal </a:t>
            </a:r>
            <a:br>
              <a:rPr kumimoji="0" lang="es-US" sz="1450" b="0" i="0" u="none" strike="noStrike" cap="none"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s-US" sz="1450" b="0" i="0" u="none" strike="noStrike" cap="none"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 Monitoreo de Medicamentos Recetados (PDMP, por sus siglas </a:t>
            </a:r>
            <a:br>
              <a:rPr kumimoji="0" lang="es-US" sz="1450" b="0" i="0" u="none" strike="noStrike" cap="none"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s-US" sz="1450" b="0" i="0" u="none" strike="noStrike" cap="none"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en inglés) </a:t>
            </a:r>
          </a:p>
        </p:txBody>
      </p:sp>
      <p:grpSp>
        <p:nvGrpSpPr>
          <p:cNvPr id="63" name="Group 6">
            <a:extLst>
              <a:ext uri="{FF2B5EF4-FFF2-40B4-BE49-F238E27FC236}">
                <a16:creationId xmlns:a16="http://schemas.microsoft.com/office/drawing/2014/main" id="{89E3DF63-CA79-40D0-B47E-00DD106E8B2A}"/>
              </a:ext>
              <a:ext uri="{C183D7F6-B498-43B3-948B-1728B52AA6E4}">
                <adec:decorative xmlns:adec="http://schemas.microsoft.com/office/drawing/2017/decorative" val="1"/>
              </a:ext>
            </a:extLst>
          </p:cNvPr>
          <p:cNvGrpSpPr/>
          <p:nvPr/>
        </p:nvGrpSpPr>
        <p:grpSpPr>
          <a:xfrm>
            <a:off x="7107930" y="3363718"/>
            <a:ext cx="3097533" cy="1327575"/>
            <a:chOff x="6669780" y="3164371"/>
            <a:chExt cx="3097533" cy="1036217"/>
          </a:xfrm>
        </p:grpSpPr>
        <p:sp>
          <p:nvSpPr>
            <p:cNvPr id="64" name="Isosceles Triangle 63">
              <a:extLst>
                <a:ext uri="{FF2B5EF4-FFF2-40B4-BE49-F238E27FC236}">
                  <a16:creationId xmlns:a16="http://schemas.microsoft.com/office/drawing/2014/main" id="{1C77ABEA-9D05-4B95-AAA0-D495D77BF839}"/>
                </a:ext>
                <a:ext uri="{C183D7F6-B498-43B3-948B-1728B52AA6E4}">
                  <adec:decorative xmlns:adec="http://schemas.microsoft.com/office/drawing/2017/decorative" val="1"/>
                </a:ext>
              </a:extLst>
            </p:cNvPr>
            <p:cNvSpPr/>
            <p:nvPr/>
          </p:nvSpPr>
          <p:spPr bwMode="auto">
            <a:xfrm rot="10800000" flipH="1">
              <a:off x="6686768" y="4070198"/>
              <a:ext cx="2981107" cy="12218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a:solidFill>
                  <a:schemeClr val="bg1"/>
                </a:solidFill>
              </a:endParaRPr>
            </a:p>
          </p:txBody>
        </p:sp>
        <p:sp>
          <p:nvSpPr>
            <p:cNvPr id="65" name="Rectangle 64">
              <a:extLst>
                <a:ext uri="{FF2B5EF4-FFF2-40B4-BE49-F238E27FC236}">
                  <a16:creationId xmlns:a16="http://schemas.microsoft.com/office/drawing/2014/main" id="{BDA28571-BB48-44C8-9457-E38738F87100}"/>
                </a:ext>
                <a:ext uri="{C183D7F6-B498-43B3-948B-1728B52AA6E4}">
                  <adec:decorative xmlns:adec="http://schemas.microsoft.com/office/drawing/2017/decorative" val="1"/>
                </a:ext>
              </a:extLst>
            </p:cNvPr>
            <p:cNvSpPr/>
            <p:nvPr/>
          </p:nvSpPr>
          <p:spPr bwMode="auto">
            <a:xfrm flipH="1">
              <a:off x="7046620" y="3164371"/>
              <a:ext cx="2720693" cy="1036217"/>
            </a:xfrm>
            <a:prstGeom prst="rect">
              <a:avLst/>
            </a:prstGeom>
            <a:gradFill flip="none" rotWithShape="1">
              <a:gsLst>
                <a:gs pos="34000">
                  <a:srgbClr val="0070C0"/>
                </a:gs>
                <a:gs pos="100000">
                  <a:srgbClr val="005A9A"/>
                </a:gs>
              </a:gsLst>
              <a:lin ang="10800000" scaled="1"/>
              <a:tileRect/>
            </a:gra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sp>
          <p:nvSpPr>
            <p:cNvPr id="66" name="Rectangle 65">
              <a:extLst>
                <a:ext uri="{FF2B5EF4-FFF2-40B4-BE49-F238E27FC236}">
                  <a16:creationId xmlns:a16="http://schemas.microsoft.com/office/drawing/2014/main" id="{D3AC0863-DA6C-47C1-9737-6D97CDA0467A}"/>
                </a:ext>
                <a:ext uri="{C183D7F6-B498-43B3-948B-1728B52AA6E4}">
                  <adec:decorative xmlns:adec="http://schemas.microsoft.com/office/drawing/2017/decorative" val="1"/>
                </a:ext>
              </a:extLst>
            </p:cNvPr>
            <p:cNvSpPr/>
            <p:nvPr/>
          </p:nvSpPr>
          <p:spPr bwMode="auto">
            <a:xfrm flipH="1">
              <a:off x="6669780" y="3164371"/>
              <a:ext cx="802518" cy="1036217"/>
            </a:xfrm>
            <a:prstGeom prst="rect">
              <a:avLst/>
            </a:prstGeom>
            <a:solidFill>
              <a:srgbClr val="328CCC"/>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grpSp>
      <p:sp>
        <p:nvSpPr>
          <p:cNvPr id="12" name="Content Placeholder 6">
            <a:extLst>
              <a:ext uri="{FF2B5EF4-FFF2-40B4-BE49-F238E27FC236}">
                <a16:creationId xmlns:a16="http://schemas.microsoft.com/office/drawing/2014/main" id="{6B52055F-02C4-C629-F714-9CDBC920AB9B}"/>
              </a:ext>
            </a:extLst>
          </p:cNvPr>
          <p:cNvSpPr>
            <a:spLocks noGrp="1"/>
          </p:cNvSpPr>
          <p:nvPr>
            <p:ph sz="half" idx="17"/>
          </p:nvPr>
        </p:nvSpPr>
        <p:spPr>
          <a:xfrm>
            <a:off x="7908325" y="3530769"/>
            <a:ext cx="2295015" cy="666029"/>
          </a:xfr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0" i="0" u="none" strike="noStrike" cap="none"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Revisión de la utilización de medicamentos</a:t>
            </a:r>
          </a:p>
        </p:txBody>
      </p:sp>
      <p:grpSp>
        <p:nvGrpSpPr>
          <p:cNvPr id="73" name="Group 7">
            <a:extLst>
              <a:ext uri="{FF2B5EF4-FFF2-40B4-BE49-F238E27FC236}">
                <a16:creationId xmlns:a16="http://schemas.microsoft.com/office/drawing/2014/main" id="{15E4C37D-72BF-4294-8ED8-C54B1EA0A426}"/>
              </a:ext>
              <a:ext uri="{C183D7F6-B498-43B3-948B-1728B52AA6E4}">
                <adec:decorative xmlns:adec="http://schemas.microsoft.com/office/drawing/2017/decorative" val="1"/>
              </a:ext>
            </a:extLst>
          </p:cNvPr>
          <p:cNvGrpSpPr/>
          <p:nvPr/>
        </p:nvGrpSpPr>
        <p:grpSpPr>
          <a:xfrm>
            <a:off x="6636773" y="2331564"/>
            <a:ext cx="2895901" cy="1038132"/>
            <a:chOff x="8471937" y="2127228"/>
            <a:chExt cx="1424953" cy="1038132"/>
          </a:xfrm>
        </p:grpSpPr>
        <p:sp>
          <p:nvSpPr>
            <p:cNvPr id="74" name="Isosceles Triangle 73">
              <a:extLst>
                <a:ext uri="{FF2B5EF4-FFF2-40B4-BE49-F238E27FC236}">
                  <a16:creationId xmlns:a16="http://schemas.microsoft.com/office/drawing/2014/main" id="{9C0FFBC0-EE6D-4F72-8414-859B3BE2BFDF}"/>
                </a:ext>
                <a:ext uri="{C183D7F6-B498-43B3-948B-1728B52AA6E4}">
                  <adec:decorative xmlns:adec="http://schemas.microsoft.com/office/drawing/2017/decorative" val="1"/>
                </a:ext>
              </a:extLst>
            </p:cNvPr>
            <p:cNvSpPr/>
            <p:nvPr/>
          </p:nvSpPr>
          <p:spPr bwMode="auto">
            <a:xfrm rot="10800000" flipH="1">
              <a:off x="8478138" y="3064600"/>
              <a:ext cx="1214834"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a:solidFill>
                  <a:schemeClr val="bg1"/>
                </a:solidFill>
              </a:endParaRPr>
            </a:p>
          </p:txBody>
        </p:sp>
        <p:sp>
          <p:nvSpPr>
            <p:cNvPr id="75" name="Rectangle 74">
              <a:extLst>
                <a:ext uri="{FF2B5EF4-FFF2-40B4-BE49-F238E27FC236}">
                  <a16:creationId xmlns:a16="http://schemas.microsoft.com/office/drawing/2014/main" id="{ED68DC51-B822-462B-9C27-48B4FF6C8D66}"/>
                </a:ext>
                <a:ext uri="{C183D7F6-B498-43B3-948B-1728B52AA6E4}">
                  <adec:decorative xmlns:adec="http://schemas.microsoft.com/office/drawing/2017/decorative" val="1"/>
                </a:ext>
              </a:extLst>
            </p:cNvPr>
            <p:cNvSpPr/>
            <p:nvPr/>
          </p:nvSpPr>
          <p:spPr bwMode="auto">
            <a:xfrm flipH="1">
              <a:off x="8854015" y="2127228"/>
              <a:ext cx="1042875" cy="1036217"/>
            </a:xfrm>
            <a:prstGeom prst="rect">
              <a:avLst/>
            </a:prstGeom>
            <a:gradFill flip="none" rotWithShape="1">
              <a:gsLst>
                <a:gs pos="34000">
                  <a:srgbClr val="005490"/>
                </a:gs>
                <a:gs pos="100000">
                  <a:srgbClr val="004474"/>
                </a:gs>
              </a:gsLst>
              <a:lin ang="10800000" scaled="1"/>
              <a:tileRect/>
            </a:gra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sp>
          <p:nvSpPr>
            <p:cNvPr id="76" name="Rectangle 75">
              <a:extLst>
                <a:ext uri="{FF2B5EF4-FFF2-40B4-BE49-F238E27FC236}">
                  <a16:creationId xmlns:a16="http://schemas.microsoft.com/office/drawing/2014/main" id="{DC7FD672-F58E-494C-8F17-F94E3D6B072C}"/>
                </a:ext>
                <a:ext uri="{C183D7F6-B498-43B3-948B-1728B52AA6E4}">
                  <adec:decorative xmlns:adec="http://schemas.microsoft.com/office/drawing/2017/decorative" val="1"/>
                </a:ext>
              </a:extLst>
            </p:cNvPr>
            <p:cNvSpPr/>
            <p:nvPr/>
          </p:nvSpPr>
          <p:spPr bwMode="auto">
            <a:xfrm flipH="1">
              <a:off x="8471937" y="2129143"/>
              <a:ext cx="427448" cy="1036217"/>
            </a:xfrm>
            <a:prstGeom prst="rect">
              <a:avLst/>
            </a:prstGeom>
            <a:solidFill>
              <a:srgbClr val="3276A6"/>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grpSp>
      <p:sp>
        <p:nvSpPr>
          <p:cNvPr id="11" name="Content Placeholder 7">
            <a:extLst>
              <a:ext uri="{FF2B5EF4-FFF2-40B4-BE49-F238E27FC236}">
                <a16:creationId xmlns:a16="http://schemas.microsoft.com/office/drawing/2014/main" id="{E9E072A2-1FCF-25F7-2BB6-094ECA894231}"/>
              </a:ext>
            </a:extLst>
          </p:cNvPr>
          <p:cNvSpPr>
            <a:spLocks noGrp="1"/>
          </p:cNvSpPr>
          <p:nvPr>
            <p:ph sz="half" idx="16"/>
          </p:nvPr>
        </p:nvSpPr>
        <p:spPr>
          <a:xfrm>
            <a:off x="7538736" y="2475806"/>
            <a:ext cx="1993938" cy="66602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0" i="0" u="none" strike="noStrike" cap="none"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Terapia escalonada</a:t>
            </a:r>
          </a:p>
        </p:txBody>
      </p:sp>
      <p:sp>
        <p:nvSpPr>
          <p:cNvPr id="6" name="Slide Number Placeholder 5">
            <a:extLst>
              <a:ext uri="{FF2B5EF4-FFF2-40B4-BE49-F238E27FC236}">
                <a16:creationId xmlns:a16="http://schemas.microsoft.com/office/drawing/2014/main" id="{4076D09C-D236-4DD7-B293-D3B9BEEB4CE5}"/>
              </a:ext>
            </a:extLst>
          </p:cNvPr>
          <p:cNvSpPr>
            <a:spLocks noGrp="1"/>
          </p:cNvSpPr>
          <p:nvPr>
            <p:ph type="sldNum" sz="quarter" idx="12"/>
          </p:nvPr>
        </p:nvSpPr>
        <p:spPr/>
        <p:txBody>
          <a:bodyPr/>
          <a:lstStyle/>
          <a:p>
            <a:fld id="{0B2D781D-8844-5940-92D1-06EF0A7F581E}" type="slidenum">
              <a:rPr lang="en-US" smtClean="0"/>
              <a:pPr/>
              <a:t>38</a:t>
            </a:fld>
            <a:endParaRPr lang="en-US"/>
          </a:p>
        </p:txBody>
      </p:sp>
      <p:sp>
        <p:nvSpPr>
          <p:cNvPr id="3" name="Footer Placeholder 2"/>
          <p:cNvSpPr>
            <a:spLocks noGrp="1"/>
          </p:cNvSpPr>
          <p:nvPr>
            <p:ph type="ftr" sz="quarter" idx="11"/>
          </p:nvPr>
        </p:nvSpPr>
        <p:spPr/>
        <p:txBody>
          <a:bodyPr/>
          <a:lstStyle/>
          <a:p>
            <a:r>
              <a:rPr lang="es-US"/>
              <a:t>Medicaid y el Programa de Seguro Médico para Niños (CHIP, por sus siglas en inglés)</a:t>
            </a:r>
          </a:p>
        </p:txBody>
      </p:sp>
      <p:sp>
        <p:nvSpPr>
          <p:cNvPr id="2" name="Date Placeholder 1"/>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91546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500" fill="hold"/>
                                        <p:tgtEl>
                                          <p:spTgt spid="48"/>
                                        </p:tgtEl>
                                        <p:attrNameLst>
                                          <p:attrName>ppt_x</p:attrName>
                                        </p:attrNameLst>
                                      </p:cBhvr>
                                      <p:tavLst>
                                        <p:tav tm="0">
                                          <p:val>
                                            <p:strVal val="#ppt_x"/>
                                          </p:val>
                                        </p:tav>
                                        <p:tav tm="100000">
                                          <p:val>
                                            <p:strVal val="#ppt_x"/>
                                          </p:val>
                                        </p:tav>
                                      </p:tavLst>
                                    </p:anim>
                                    <p:anim calcmode="lin" valueType="num">
                                      <p:cBhvr additive="base">
                                        <p:cTn id="12" dur="500" fill="hold"/>
                                        <p:tgtEl>
                                          <p:spTgt spid="48"/>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1" fill="hold" nodeType="afterEffect">
                                  <p:stCondLst>
                                    <p:cond delay="0"/>
                                  </p:stCondLst>
                                  <p:childTnLst>
                                    <p:set>
                                      <p:cBhvr>
                                        <p:cTn id="15" dur="1" fill="hold">
                                          <p:stCondLst>
                                            <p:cond delay="0"/>
                                          </p:stCondLst>
                                        </p:cTn>
                                        <p:tgtEl>
                                          <p:spTgt spid="58"/>
                                        </p:tgtEl>
                                        <p:attrNameLst>
                                          <p:attrName>style.visibility</p:attrName>
                                        </p:attrNameLst>
                                      </p:cBhvr>
                                      <p:to>
                                        <p:strVal val="visible"/>
                                      </p:to>
                                    </p:set>
                                    <p:anim calcmode="lin" valueType="num">
                                      <p:cBhvr additive="base">
                                        <p:cTn id="16" dur="500" fill="hold"/>
                                        <p:tgtEl>
                                          <p:spTgt spid="58"/>
                                        </p:tgtEl>
                                        <p:attrNameLst>
                                          <p:attrName>ppt_x</p:attrName>
                                        </p:attrNameLst>
                                      </p:cBhvr>
                                      <p:tavLst>
                                        <p:tav tm="0">
                                          <p:val>
                                            <p:strVal val="#ppt_x"/>
                                          </p:val>
                                        </p:tav>
                                        <p:tav tm="100000">
                                          <p:val>
                                            <p:strVal val="#ppt_x"/>
                                          </p:val>
                                        </p:tav>
                                      </p:tavLst>
                                    </p:anim>
                                    <p:anim calcmode="lin" valueType="num">
                                      <p:cBhvr additive="base">
                                        <p:cTn id="17" dur="500" fill="hold"/>
                                        <p:tgtEl>
                                          <p:spTgt spid="58"/>
                                        </p:tgtEl>
                                        <p:attrNameLst>
                                          <p:attrName>ppt_y</p:attrName>
                                        </p:attrNameLst>
                                      </p:cBhvr>
                                      <p:tavLst>
                                        <p:tav tm="0">
                                          <p:val>
                                            <p:strVal val="0-#ppt_h/2"/>
                                          </p:val>
                                        </p:tav>
                                        <p:tav tm="100000">
                                          <p:val>
                                            <p:strVal val="#ppt_y"/>
                                          </p:val>
                                        </p:tav>
                                      </p:tavLst>
                                    </p:anim>
                                  </p:childTnLst>
                                </p:cTn>
                              </p:par>
                              <p:par>
                                <p:cTn id="18" presetID="2" presetClass="entr" presetSubtype="1" fill="hold" grpId="0" nodeType="with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 calcmode="lin" valueType="num">
                                      <p:cBhvr additive="base">
                                        <p:cTn id="20"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9">
                                            <p:txEl>
                                              <p:pRg st="0" end="0"/>
                                            </p:txEl>
                                          </p:spTgt>
                                        </p:tgtEl>
                                        <p:attrNameLst>
                                          <p:attrName>ppt_y</p:attrName>
                                        </p:attrNameLst>
                                      </p:cBhvr>
                                      <p:tavLst>
                                        <p:tav tm="0">
                                          <p:val>
                                            <p:strVal val="0-#ppt_h/2"/>
                                          </p:val>
                                        </p:tav>
                                        <p:tav tm="100000">
                                          <p:val>
                                            <p:strVal val="#ppt_y"/>
                                          </p:val>
                                        </p:tav>
                                      </p:tavLst>
                                    </p:anim>
                                  </p:childTnLst>
                                </p:cTn>
                              </p:par>
                            </p:childTnLst>
                          </p:cTn>
                        </p:par>
                        <p:par>
                          <p:cTn id="22" fill="hold">
                            <p:stCondLst>
                              <p:cond delay="1000"/>
                            </p:stCondLst>
                            <p:childTnLst>
                              <p:par>
                                <p:cTn id="23" presetID="2" presetClass="entr" presetSubtype="1" fill="hold" grpId="0" nodeType="after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 calcmode="lin" valueType="num">
                                      <p:cBhvr additive="base">
                                        <p:cTn id="25"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68"/>
                                        </p:tgtEl>
                                        <p:attrNameLst>
                                          <p:attrName>style.visibility</p:attrName>
                                        </p:attrNameLst>
                                      </p:cBhvr>
                                      <p:to>
                                        <p:strVal val="visible"/>
                                      </p:to>
                                    </p:set>
                                    <p:anim calcmode="lin" valueType="num">
                                      <p:cBhvr additive="base">
                                        <p:cTn id="29" dur="500" fill="hold"/>
                                        <p:tgtEl>
                                          <p:spTgt spid="68"/>
                                        </p:tgtEl>
                                        <p:attrNameLst>
                                          <p:attrName>ppt_x</p:attrName>
                                        </p:attrNameLst>
                                      </p:cBhvr>
                                      <p:tavLst>
                                        <p:tav tm="0">
                                          <p:val>
                                            <p:strVal val="#ppt_x"/>
                                          </p:val>
                                        </p:tav>
                                        <p:tav tm="100000">
                                          <p:val>
                                            <p:strVal val="#ppt_x"/>
                                          </p:val>
                                        </p:tav>
                                      </p:tavLst>
                                    </p:anim>
                                    <p:anim calcmode="lin" valueType="num">
                                      <p:cBhvr additive="base">
                                        <p:cTn id="30" dur="500" fill="hold"/>
                                        <p:tgtEl>
                                          <p:spTgt spid="68"/>
                                        </p:tgtEl>
                                        <p:attrNameLst>
                                          <p:attrName>ppt_y</p:attrName>
                                        </p:attrNameLst>
                                      </p:cBhvr>
                                      <p:tavLst>
                                        <p:tav tm="0">
                                          <p:val>
                                            <p:strVal val="0-#ppt_h/2"/>
                                          </p:val>
                                        </p:tav>
                                        <p:tav tm="100000">
                                          <p:val>
                                            <p:strVal val="#ppt_y"/>
                                          </p:val>
                                        </p:tav>
                                      </p:tavLst>
                                    </p:anim>
                                  </p:childTnLst>
                                </p:cTn>
                              </p:par>
                            </p:childTnLst>
                          </p:cTn>
                        </p:par>
                        <p:par>
                          <p:cTn id="31" fill="hold">
                            <p:stCondLst>
                              <p:cond delay="1500"/>
                            </p:stCondLst>
                            <p:childTnLst>
                              <p:par>
                                <p:cTn id="32" presetID="2" presetClass="entr" presetSubtype="1" fill="hold" grpId="0" nodeType="after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 calcmode="lin" valueType="num">
                                      <p:cBhvr additive="base">
                                        <p:cTn id="34"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7">
                                            <p:txEl>
                                              <p:pRg st="0" end="0"/>
                                            </p:txEl>
                                          </p:spTgt>
                                        </p:tgtEl>
                                        <p:attrNameLst>
                                          <p:attrName>ppt_y</p:attrName>
                                        </p:attrNameLst>
                                      </p:cBhvr>
                                      <p:tavLst>
                                        <p:tav tm="0">
                                          <p:val>
                                            <p:strVal val="0-#ppt_h/2"/>
                                          </p:val>
                                        </p:tav>
                                        <p:tav tm="100000">
                                          <p:val>
                                            <p:strVal val="#ppt_y"/>
                                          </p:val>
                                        </p:tav>
                                      </p:tavLst>
                                    </p:anim>
                                  </p:childTnLst>
                                </p:cTn>
                              </p:par>
                              <p:par>
                                <p:cTn id="36" presetID="2" presetClass="entr" presetSubtype="1" fill="hold" nodeType="withEffect">
                                  <p:stCondLst>
                                    <p:cond delay="0"/>
                                  </p:stCondLst>
                                  <p:childTnLst>
                                    <p:set>
                                      <p:cBhvr>
                                        <p:cTn id="37" dur="1" fill="hold">
                                          <p:stCondLst>
                                            <p:cond delay="0"/>
                                          </p:stCondLst>
                                        </p:cTn>
                                        <p:tgtEl>
                                          <p:spTgt spid="53"/>
                                        </p:tgtEl>
                                        <p:attrNameLst>
                                          <p:attrName>style.visibility</p:attrName>
                                        </p:attrNameLst>
                                      </p:cBhvr>
                                      <p:to>
                                        <p:strVal val="visible"/>
                                      </p:to>
                                    </p:set>
                                    <p:anim calcmode="lin" valueType="num">
                                      <p:cBhvr additive="base">
                                        <p:cTn id="38" dur="500" fill="hold"/>
                                        <p:tgtEl>
                                          <p:spTgt spid="53"/>
                                        </p:tgtEl>
                                        <p:attrNameLst>
                                          <p:attrName>ppt_x</p:attrName>
                                        </p:attrNameLst>
                                      </p:cBhvr>
                                      <p:tavLst>
                                        <p:tav tm="0">
                                          <p:val>
                                            <p:strVal val="#ppt_x"/>
                                          </p:val>
                                        </p:tav>
                                        <p:tav tm="100000">
                                          <p:val>
                                            <p:strVal val="#ppt_x"/>
                                          </p:val>
                                        </p:tav>
                                      </p:tavLst>
                                    </p:anim>
                                    <p:anim calcmode="lin" valueType="num">
                                      <p:cBhvr additive="base">
                                        <p:cTn id="39" dur="500" fill="hold"/>
                                        <p:tgtEl>
                                          <p:spTgt spid="53"/>
                                        </p:tgtEl>
                                        <p:attrNameLst>
                                          <p:attrName>ppt_y</p:attrName>
                                        </p:attrNameLst>
                                      </p:cBhvr>
                                      <p:tavLst>
                                        <p:tav tm="0">
                                          <p:val>
                                            <p:strVal val="0-#ppt_h/2"/>
                                          </p:val>
                                        </p:tav>
                                        <p:tav tm="100000">
                                          <p:val>
                                            <p:strVal val="#ppt_y"/>
                                          </p:val>
                                        </p:tav>
                                      </p:tavLst>
                                    </p:anim>
                                  </p:childTnLst>
                                </p:cTn>
                              </p:par>
                            </p:childTnLst>
                          </p:cTn>
                        </p:par>
                        <p:par>
                          <p:cTn id="40" fill="hold">
                            <p:stCondLst>
                              <p:cond delay="2000"/>
                            </p:stCondLst>
                            <p:childTnLst>
                              <p:par>
                                <p:cTn id="41" presetID="2" presetClass="entr" presetSubtype="1" fill="hold" nodeType="afterEffect">
                                  <p:stCondLst>
                                    <p:cond delay="0"/>
                                  </p:stCondLst>
                                  <p:childTnLst>
                                    <p:set>
                                      <p:cBhvr>
                                        <p:cTn id="42" dur="1" fill="hold">
                                          <p:stCondLst>
                                            <p:cond delay="0"/>
                                          </p:stCondLst>
                                        </p:cTn>
                                        <p:tgtEl>
                                          <p:spTgt spid="43"/>
                                        </p:tgtEl>
                                        <p:attrNameLst>
                                          <p:attrName>style.visibility</p:attrName>
                                        </p:attrNameLst>
                                      </p:cBhvr>
                                      <p:to>
                                        <p:strVal val="visible"/>
                                      </p:to>
                                    </p:set>
                                    <p:anim calcmode="lin" valueType="num">
                                      <p:cBhvr additive="base">
                                        <p:cTn id="43" dur="500" fill="hold"/>
                                        <p:tgtEl>
                                          <p:spTgt spid="43"/>
                                        </p:tgtEl>
                                        <p:attrNameLst>
                                          <p:attrName>ppt_x</p:attrName>
                                        </p:attrNameLst>
                                      </p:cBhvr>
                                      <p:tavLst>
                                        <p:tav tm="0">
                                          <p:val>
                                            <p:strVal val="#ppt_x"/>
                                          </p:val>
                                        </p:tav>
                                        <p:tav tm="100000">
                                          <p:val>
                                            <p:strVal val="#ppt_x"/>
                                          </p:val>
                                        </p:tav>
                                      </p:tavLst>
                                    </p:anim>
                                    <p:anim calcmode="lin" valueType="num">
                                      <p:cBhvr additive="base">
                                        <p:cTn id="44" dur="500" fill="hold"/>
                                        <p:tgtEl>
                                          <p:spTgt spid="43"/>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anim calcmode="lin" valueType="num">
                                      <p:cBhvr additive="base">
                                        <p:cTn id="4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3">
                                            <p:txEl>
                                              <p:pRg st="0" end="0"/>
                                            </p:txEl>
                                          </p:spTgt>
                                        </p:tgtEl>
                                        <p:attrNameLst>
                                          <p:attrName>ppt_y</p:attrName>
                                        </p:attrNameLst>
                                      </p:cBhvr>
                                      <p:tavLst>
                                        <p:tav tm="0">
                                          <p:val>
                                            <p:strVal val="0-#ppt_h/2"/>
                                          </p:val>
                                        </p:tav>
                                        <p:tav tm="100000">
                                          <p:val>
                                            <p:strVal val="#ppt_y"/>
                                          </p:val>
                                        </p:tav>
                                      </p:tavLst>
                                    </p:anim>
                                  </p:childTnLst>
                                </p:cTn>
                              </p:par>
                            </p:childTnLst>
                          </p:cTn>
                        </p:par>
                        <p:par>
                          <p:cTn id="49" fill="hold">
                            <p:stCondLst>
                              <p:cond delay="2500"/>
                            </p:stCondLst>
                            <p:childTnLst>
                              <p:par>
                                <p:cTn id="50" presetID="2" presetClass="entr" presetSubtype="1" fill="hold" grpId="0" nodeType="after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 calcmode="lin" valueType="num">
                                      <p:cBhvr additive="base">
                                        <p:cTn id="52"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2">
                                            <p:txEl>
                                              <p:pRg st="0" end="0"/>
                                            </p:txEl>
                                          </p:spTgt>
                                        </p:tgtEl>
                                        <p:attrNameLst>
                                          <p:attrName>ppt_y</p:attrName>
                                        </p:attrNameLst>
                                      </p:cBhvr>
                                      <p:tavLst>
                                        <p:tav tm="0">
                                          <p:val>
                                            <p:strVal val="0-#ppt_h/2"/>
                                          </p:val>
                                        </p:tav>
                                        <p:tav tm="100000">
                                          <p:val>
                                            <p:strVal val="#ppt_y"/>
                                          </p:val>
                                        </p:tav>
                                      </p:tavLst>
                                    </p:anim>
                                  </p:childTnLst>
                                </p:cTn>
                              </p:par>
                              <p:par>
                                <p:cTn id="54" presetID="2" presetClass="entr" presetSubtype="1" fill="hold" nodeType="withEffect">
                                  <p:stCondLst>
                                    <p:cond delay="0"/>
                                  </p:stCondLst>
                                  <p:childTnLst>
                                    <p:set>
                                      <p:cBhvr>
                                        <p:cTn id="55" dur="1" fill="hold">
                                          <p:stCondLst>
                                            <p:cond delay="0"/>
                                          </p:stCondLst>
                                        </p:cTn>
                                        <p:tgtEl>
                                          <p:spTgt spid="63"/>
                                        </p:tgtEl>
                                        <p:attrNameLst>
                                          <p:attrName>style.visibility</p:attrName>
                                        </p:attrNameLst>
                                      </p:cBhvr>
                                      <p:to>
                                        <p:strVal val="visible"/>
                                      </p:to>
                                    </p:set>
                                    <p:anim calcmode="lin" valueType="num">
                                      <p:cBhvr additive="base">
                                        <p:cTn id="56" dur="500" fill="hold"/>
                                        <p:tgtEl>
                                          <p:spTgt spid="63"/>
                                        </p:tgtEl>
                                        <p:attrNameLst>
                                          <p:attrName>ppt_x</p:attrName>
                                        </p:attrNameLst>
                                      </p:cBhvr>
                                      <p:tavLst>
                                        <p:tav tm="0">
                                          <p:val>
                                            <p:strVal val="#ppt_x"/>
                                          </p:val>
                                        </p:tav>
                                        <p:tav tm="100000">
                                          <p:val>
                                            <p:strVal val="#ppt_x"/>
                                          </p:val>
                                        </p:tav>
                                      </p:tavLst>
                                    </p:anim>
                                    <p:anim calcmode="lin" valueType="num">
                                      <p:cBhvr additive="base">
                                        <p:cTn id="57" dur="500" fill="hold"/>
                                        <p:tgtEl>
                                          <p:spTgt spid="63"/>
                                        </p:tgtEl>
                                        <p:attrNameLst>
                                          <p:attrName>ppt_y</p:attrName>
                                        </p:attrNameLst>
                                      </p:cBhvr>
                                      <p:tavLst>
                                        <p:tav tm="0">
                                          <p:val>
                                            <p:strVal val="0-#ppt_h/2"/>
                                          </p:val>
                                        </p:tav>
                                        <p:tav tm="100000">
                                          <p:val>
                                            <p:strVal val="#ppt_y"/>
                                          </p:val>
                                        </p:tav>
                                      </p:tavLst>
                                    </p:anim>
                                  </p:childTnLst>
                                </p:cTn>
                              </p:par>
                            </p:childTnLst>
                          </p:cTn>
                        </p:par>
                        <p:par>
                          <p:cTn id="58" fill="hold">
                            <p:stCondLst>
                              <p:cond delay="3000"/>
                            </p:stCondLst>
                            <p:childTnLst>
                              <p:par>
                                <p:cTn id="59" presetID="2" presetClass="entr" presetSubtype="1" fill="hold" grpId="0" nodeType="afterEffect">
                                  <p:stCondLst>
                                    <p:cond delay="0"/>
                                  </p:stCondLst>
                                  <p:childTnLst>
                                    <p:set>
                                      <p:cBhvr>
                                        <p:cTn id="60" dur="1" fill="hold">
                                          <p:stCondLst>
                                            <p:cond delay="0"/>
                                          </p:stCondLst>
                                        </p:cTn>
                                        <p:tgtEl>
                                          <p:spTgt spid="11">
                                            <p:txEl>
                                              <p:pRg st="0" end="0"/>
                                            </p:txEl>
                                          </p:spTgt>
                                        </p:tgtEl>
                                        <p:attrNameLst>
                                          <p:attrName>style.visibility</p:attrName>
                                        </p:attrNameLst>
                                      </p:cBhvr>
                                      <p:to>
                                        <p:strVal val="visible"/>
                                      </p:to>
                                    </p:set>
                                    <p:anim calcmode="lin" valueType="num">
                                      <p:cBhvr additive="base">
                                        <p:cTn id="61"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1">
                                            <p:txEl>
                                              <p:pRg st="0" end="0"/>
                                            </p:txEl>
                                          </p:spTgt>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stCondLst>
                                    <p:cond delay="0"/>
                                  </p:stCondLst>
                                  <p:childTnLst>
                                    <p:set>
                                      <p:cBhvr>
                                        <p:cTn id="64" dur="1" fill="hold">
                                          <p:stCondLst>
                                            <p:cond delay="0"/>
                                          </p:stCondLst>
                                        </p:cTn>
                                        <p:tgtEl>
                                          <p:spTgt spid="73"/>
                                        </p:tgtEl>
                                        <p:attrNameLst>
                                          <p:attrName>style.visibility</p:attrName>
                                        </p:attrNameLst>
                                      </p:cBhvr>
                                      <p:to>
                                        <p:strVal val="visible"/>
                                      </p:to>
                                    </p:set>
                                    <p:anim calcmode="lin" valueType="num">
                                      <p:cBhvr additive="base">
                                        <p:cTn id="65" dur="500" fill="hold"/>
                                        <p:tgtEl>
                                          <p:spTgt spid="73"/>
                                        </p:tgtEl>
                                        <p:attrNameLst>
                                          <p:attrName>ppt_x</p:attrName>
                                        </p:attrNameLst>
                                      </p:cBhvr>
                                      <p:tavLst>
                                        <p:tav tm="0">
                                          <p:val>
                                            <p:strVal val="#ppt_x"/>
                                          </p:val>
                                        </p:tav>
                                        <p:tav tm="100000">
                                          <p:val>
                                            <p:strVal val="#ppt_x"/>
                                          </p:val>
                                        </p:tav>
                                      </p:tavLst>
                                    </p:anim>
                                    <p:anim calcmode="lin" valueType="num">
                                      <p:cBhvr additive="base">
                                        <p:cTn id="66" dur="500" fill="hold"/>
                                        <p:tgtEl>
                                          <p:spTgt spid="7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9" grpId="0" build="p"/>
      <p:bldP spid="8" grpId="0" build="p"/>
      <p:bldP spid="7" grpId="0" build="p"/>
      <p:bldP spid="13" grpId="0" build="p"/>
      <p:bldP spid="12" grpId="0" build="p"/>
      <p:bldP spid="11"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US"/>
              <a:t>Programa de revisión de la utilización de medicamentos de Medicaid (DUR, por sus siglas en inglés)</a:t>
            </a:r>
          </a:p>
        </p:txBody>
      </p:sp>
      <p:sp>
        <p:nvSpPr>
          <p:cNvPr id="5" name="Content Placeholder 4"/>
          <p:cNvSpPr>
            <a:spLocks noGrp="1"/>
          </p:cNvSpPr>
          <p:nvPr>
            <p:ph sz="quarter" idx="13"/>
          </p:nvPr>
        </p:nvSpPr>
        <p:spPr>
          <a:xfrm>
            <a:off x="1200150" y="1387983"/>
            <a:ext cx="9791700" cy="4667250"/>
          </a:xfrm>
        </p:spPr>
        <p:txBody>
          <a:bodyPr/>
          <a:lstStyle/>
          <a:p>
            <a:pPr marL="0" indent="0">
              <a:buNone/>
            </a:pPr>
            <a:r>
              <a:rPr lang="es-US" b="1"/>
              <a:t>Las actividades y procesos del programa DUR que se centran en el consumo de opiáceos pueden incluir:</a:t>
            </a:r>
          </a:p>
          <a:p>
            <a:pPr lvl="1">
              <a:spcAft>
                <a:spcPts val="1200"/>
              </a:spcAft>
              <a:buFont typeface="Wingdings" panose="05000000000000000000" pitchFamily="2" charset="2"/>
              <a:buChar char="§"/>
            </a:pPr>
            <a:r>
              <a:rPr lang="es-US"/>
              <a:t>Establecer límites de cantidad de opiáceos</a:t>
            </a:r>
          </a:p>
          <a:p>
            <a:pPr lvl="1">
              <a:spcAft>
                <a:spcPts val="1200"/>
              </a:spcAft>
              <a:buFont typeface="Wingdings" panose="05000000000000000000" pitchFamily="2" charset="2"/>
              <a:buChar char="§"/>
            </a:pPr>
            <a:r>
              <a:rPr lang="es-US"/>
              <a:t>Monitorear a los pacientes que toman opiáceos y benzodiazepinas al mismo tiempo. </a:t>
            </a:r>
          </a:p>
          <a:p>
            <a:pPr lvl="1">
              <a:spcAft>
                <a:spcPts val="1200"/>
              </a:spcAft>
              <a:buFont typeface="Wingdings" panose="05000000000000000000" pitchFamily="2" charset="2"/>
              <a:buChar char="§"/>
            </a:pPr>
            <a:r>
              <a:rPr lang="es-US"/>
              <a:t>Establecimiento de requisitos de PDMP</a:t>
            </a:r>
          </a:p>
          <a:p>
            <a:pPr lvl="1">
              <a:spcAft>
                <a:spcPts val="1200"/>
              </a:spcAft>
              <a:buFont typeface="Wingdings" panose="05000000000000000000" pitchFamily="2" charset="2"/>
              <a:buChar char="§"/>
            </a:pPr>
            <a:r>
              <a:rPr lang="es-US"/>
              <a:t>Uso de herramientas para medir equivalentes de miligramos de morfina por día</a:t>
            </a:r>
          </a:p>
        </p:txBody>
      </p:sp>
      <p:sp>
        <p:nvSpPr>
          <p:cNvPr id="6" name="Slide Number Placeholder 5">
            <a:extLst>
              <a:ext uri="{FF2B5EF4-FFF2-40B4-BE49-F238E27FC236}">
                <a16:creationId xmlns:a16="http://schemas.microsoft.com/office/drawing/2014/main" id="{A0A434F2-82F2-4E0E-BAF9-658692455209}"/>
              </a:ext>
            </a:extLst>
          </p:cNvPr>
          <p:cNvSpPr>
            <a:spLocks noGrp="1"/>
          </p:cNvSpPr>
          <p:nvPr>
            <p:ph type="sldNum" sz="quarter" idx="12"/>
          </p:nvPr>
        </p:nvSpPr>
        <p:spPr/>
        <p:txBody>
          <a:bodyPr/>
          <a:lstStyle/>
          <a:p>
            <a:fld id="{0B2D781D-8844-5940-92D1-06EF0A7F581E}" type="slidenum">
              <a:rPr lang="en-US" smtClean="0"/>
              <a:pPr/>
              <a:t>39</a:t>
            </a:fld>
            <a:endParaRPr lang="en-US"/>
          </a:p>
        </p:txBody>
      </p:sp>
      <p:sp>
        <p:nvSpPr>
          <p:cNvPr id="3" name="Footer Placeholder 2"/>
          <p:cNvSpPr>
            <a:spLocks noGrp="1"/>
          </p:cNvSpPr>
          <p:nvPr>
            <p:ph type="ftr" sz="quarter" idx="11"/>
          </p:nvPr>
        </p:nvSpPr>
        <p:spPr/>
        <p:txBody>
          <a:bodyPr/>
          <a:lstStyle/>
          <a:p>
            <a:r>
              <a:rPr lang="es-US" dirty="0"/>
              <a:t>Medicaid y el Programa de Seguro Médico para Niños </a:t>
            </a:r>
            <a:br>
              <a:rPr lang="es-US" dirty="0"/>
            </a:br>
            <a:r>
              <a:rPr lang="es-US" dirty="0"/>
              <a:t>(CHIP, por sus siglas en inglés)</a:t>
            </a:r>
          </a:p>
        </p:txBody>
      </p:sp>
      <p:sp>
        <p:nvSpPr>
          <p:cNvPr id="2" name="Date Placeholder 1"/>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378786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lstStyle/>
          <a:p>
            <a:r>
              <a:rPr lang="es-US"/>
              <a:t>Objetivos de la sesión</a:t>
            </a:r>
          </a:p>
        </p:txBody>
      </p:sp>
      <p:sp>
        <p:nvSpPr>
          <p:cNvPr id="13" name="Content Placeholder 12"/>
          <p:cNvSpPr>
            <a:spLocks noGrp="1"/>
          </p:cNvSpPr>
          <p:nvPr>
            <p:ph sz="quarter" idx="13"/>
          </p:nvPr>
        </p:nvSpPr>
        <p:spPr>
          <a:xfrm>
            <a:off x="1312692" y="1621320"/>
            <a:ext cx="9791700" cy="4667250"/>
          </a:xfrm>
        </p:spPr>
        <p:txBody>
          <a:bodyPr>
            <a:normAutofit/>
          </a:bodyPr>
          <a:lstStyle/>
          <a:p>
            <a:pPr lvl="0" defTabSz="685800">
              <a:buNone/>
            </a:pPr>
            <a:r>
              <a:rPr lang="es-US" b="1" dirty="0"/>
              <a:t>Al finalizar esta sesión, usted podrá:</a:t>
            </a:r>
          </a:p>
          <a:p>
            <a:pPr lvl="1" defTabSz="685800">
              <a:lnSpc>
                <a:spcPct val="100000"/>
              </a:lnSpc>
              <a:spcAft>
                <a:spcPts val="1200"/>
              </a:spcAft>
              <a:buFont typeface="Wingdings" panose="05000000000000000000" pitchFamily="2" charset="2"/>
              <a:buChar char="§"/>
            </a:pPr>
            <a:r>
              <a:rPr lang="es-US" dirty="0"/>
              <a:t>Describir la elegibilidad, los beneficios y la administración de Medicaid, incluyendo la elegibilidad para aquellos que estén inscritos tanto en Medicare como en Medicaid.</a:t>
            </a:r>
          </a:p>
          <a:p>
            <a:pPr lvl="1" defTabSz="685800">
              <a:lnSpc>
                <a:spcPct val="100000"/>
              </a:lnSpc>
              <a:spcAft>
                <a:spcPts val="1200"/>
              </a:spcAft>
              <a:buFont typeface="Wingdings" panose="05000000000000000000" pitchFamily="2" charset="2"/>
              <a:buChar char="§"/>
            </a:pPr>
            <a:r>
              <a:rPr lang="es-US" dirty="0"/>
              <a:t>Definir la elegibilidad, los beneficios y la administración del Programa de Seguro Médico para Niños (CHIP, por sus siglas </a:t>
            </a:r>
            <a:br>
              <a:rPr lang="es-US" dirty="0"/>
            </a:br>
            <a:r>
              <a:rPr lang="es-US" dirty="0"/>
              <a:t>en inglés)</a:t>
            </a:r>
          </a:p>
          <a:p>
            <a:pPr lvl="1" defTabSz="685800">
              <a:lnSpc>
                <a:spcPct val="100000"/>
              </a:lnSpc>
              <a:spcAft>
                <a:spcPts val="1200"/>
              </a:spcAft>
              <a:buFont typeface="Wingdings" panose="05000000000000000000" pitchFamily="2" charset="2"/>
              <a:buChar char="§"/>
            </a:pPr>
            <a:r>
              <a:rPr lang="es-US" dirty="0"/>
              <a:t>Defina las opciones de elegibilidad y tratamiento de emergencia para no ciudadanos en Medicaid y CHIP</a:t>
            </a:r>
          </a:p>
        </p:txBody>
      </p:sp>
      <p:sp>
        <p:nvSpPr>
          <p:cNvPr id="5" name="Slide Number Placeholder 4">
            <a:extLst>
              <a:ext uri="{FF2B5EF4-FFF2-40B4-BE49-F238E27FC236}">
                <a16:creationId xmlns:a16="http://schemas.microsoft.com/office/drawing/2014/main" id="{DA1990D5-3A9D-45C7-A46B-3C2E8FC09F38}"/>
              </a:ext>
            </a:extLst>
          </p:cNvPr>
          <p:cNvSpPr>
            <a:spLocks noGrp="1"/>
          </p:cNvSpPr>
          <p:nvPr>
            <p:ph type="sldNum" sz="quarter" idx="12"/>
          </p:nvPr>
        </p:nvSpPr>
        <p:spPr/>
        <p:txBody>
          <a:bodyPr/>
          <a:lstStyle/>
          <a:p>
            <a:fld id="{0B2D781D-8844-5940-92D1-06EF0A7F581E}" type="slidenum">
              <a:rPr lang="en-US" smtClean="0"/>
              <a:pPr/>
              <a:t>4</a:t>
            </a:fld>
            <a:endParaRPr lang="en-US"/>
          </a:p>
        </p:txBody>
      </p:sp>
      <p:sp>
        <p:nvSpPr>
          <p:cNvPr id="3" name="Footer Placeholder 2"/>
          <p:cNvSpPr>
            <a:spLocks noGrp="1"/>
          </p:cNvSpPr>
          <p:nvPr>
            <p:ph type="ftr" sz="quarter" idx="11"/>
          </p:nvPr>
        </p:nvSpPr>
        <p:spPr/>
        <p:txBody>
          <a:bodyPr/>
          <a:lstStyle/>
          <a:p>
            <a:r>
              <a:rPr lang="es-US" dirty="0"/>
              <a:t>Medicaid y el Programa de Seguro Médico para Niños </a:t>
            </a:r>
            <a:br>
              <a:rPr lang="es-US" dirty="0"/>
            </a:br>
            <a:r>
              <a:rPr lang="es-US" dirty="0"/>
              <a:t>(CHIP, por sus siglas en inglés)</a:t>
            </a:r>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33405219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2800" dirty="0"/>
              <a:t>Abordaje de salud mental y trastornos por consumo </a:t>
            </a:r>
            <a:br>
              <a:rPr lang="es-US" sz="2800" dirty="0"/>
            </a:br>
            <a:r>
              <a:rPr lang="es-US" sz="2800" dirty="0"/>
              <a:t>de sustancias (SUD, por sus siglas en inglés)</a:t>
            </a:r>
          </a:p>
        </p:txBody>
      </p:sp>
      <p:sp>
        <p:nvSpPr>
          <p:cNvPr id="5" name="Content Placeholder 4"/>
          <p:cNvSpPr>
            <a:spLocks noGrp="1"/>
          </p:cNvSpPr>
          <p:nvPr>
            <p:ph sz="quarter" idx="13"/>
          </p:nvPr>
        </p:nvSpPr>
        <p:spPr>
          <a:xfrm>
            <a:off x="434288" y="1387983"/>
            <a:ext cx="7022123" cy="4667250"/>
          </a:xfrm>
        </p:spPr>
        <p:txBody>
          <a:bodyPr>
            <a:noAutofit/>
          </a:bodyPr>
          <a:lstStyle/>
          <a:p>
            <a:pPr marL="0" indent="0" defTabSz="685800">
              <a:lnSpc>
                <a:spcPct val="100000"/>
              </a:lnSpc>
              <a:buNone/>
            </a:pPr>
            <a:r>
              <a:rPr lang="es-US" b="1"/>
              <a:t>Norma final sobre paridad en salud mental y SUD:</a:t>
            </a:r>
          </a:p>
          <a:p>
            <a:pPr lvl="1" defTabSz="685800">
              <a:lnSpc>
                <a:spcPct val="100000"/>
              </a:lnSpc>
              <a:spcAft>
                <a:spcPts val="1200"/>
              </a:spcAft>
              <a:buFont typeface="Wingdings" panose="05000000000000000000" pitchFamily="2" charset="2"/>
              <a:buChar char="§"/>
            </a:pPr>
            <a:r>
              <a:rPr lang="es-US"/>
              <a:t>Fortalece el acceso a los beneficios de salud mental y SUD </a:t>
            </a:r>
          </a:p>
          <a:p>
            <a:pPr lvl="1" defTabSz="685800">
              <a:lnSpc>
                <a:spcPct val="100000"/>
              </a:lnSpc>
              <a:spcAft>
                <a:spcPts val="1200"/>
              </a:spcAft>
              <a:buFont typeface="Wingdings" panose="05000000000000000000" pitchFamily="2" charset="2"/>
              <a:buChar char="§"/>
            </a:pPr>
            <a:r>
              <a:rPr lang="es-US"/>
              <a:t>Requiere que los planes divulguen información sobre los beneficios de salud mental y SUD</a:t>
            </a:r>
          </a:p>
          <a:p>
            <a:pPr lvl="1" defTabSz="685800">
              <a:lnSpc>
                <a:spcPct val="100000"/>
              </a:lnSpc>
              <a:spcAft>
                <a:spcPts val="1200"/>
              </a:spcAft>
              <a:buFont typeface="Wingdings" panose="05000000000000000000" pitchFamily="2" charset="2"/>
              <a:buChar char="§"/>
            </a:pPr>
            <a:r>
              <a:rPr lang="es-US"/>
              <a:t>Requiere que los estados expliquen por qué niegan algún servicio de salud mental o SUD</a:t>
            </a:r>
          </a:p>
        </p:txBody>
      </p:sp>
      <p:pic>
        <p:nvPicPr>
          <p:cNvPr id="8" name="Picture 7">
            <a:extLst>
              <a:ext uri="{FF2B5EF4-FFF2-40B4-BE49-F238E27FC236}">
                <a16:creationId xmlns:a16="http://schemas.microsoft.com/office/drawing/2014/main" id="{67838972-509C-41FB-8128-482313613A7A}"/>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860323" y="1888959"/>
            <a:ext cx="3907940" cy="2605294"/>
          </a:xfrm>
          <a:prstGeom prst="rect">
            <a:avLst/>
          </a:prstGeom>
          <a:ln>
            <a:noFill/>
          </a:ln>
          <a:effectLst>
            <a:softEdge rad="112500"/>
          </a:effectLst>
        </p:spPr>
      </p:pic>
      <p:sp>
        <p:nvSpPr>
          <p:cNvPr id="6" name="Slide Number Placeholder 5">
            <a:extLst>
              <a:ext uri="{FF2B5EF4-FFF2-40B4-BE49-F238E27FC236}">
                <a16:creationId xmlns:a16="http://schemas.microsoft.com/office/drawing/2014/main" id="{11596AD9-782D-46DE-B75D-739F4FCB2C52}"/>
              </a:ext>
            </a:extLst>
          </p:cNvPr>
          <p:cNvSpPr>
            <a:spLocks noGrp="1"/>
          </p:cNvSpPr>
          <p:nvPr>
            <p:ph type="sldNum" sz="quarter" idx="12"/>
          </p:nvPr>
        </p:nvSpPr>
        <p:spPr/>
        <p:txBody>
          <a:bodyPr/>
          <a:lstStyle/>
          <a:p>
            <a:fld id="{0B2D781D-8844-5940-92D1-06EF0A7F581E}" type="slidenum">
              <a:rPr lang="en-US" smtClean="0"/>
              <a:pPr/>
              <a:t>40</a:t>
            </a:fld>
            <a:endParaRPr lang="en-US"/>
          </a:p>
        </p:txBody>
      </p:sp>
      <p:sp>
        <p:nvSpPr>
          <p:cNvPr id="3" name="Footer Placeholder 2"/>
          <p:cNvSpPr>
            <a:spLocks noGrp="1"/>
          </p:cNvSpPr>
          <p:nvPr>
            <p:ph type="ftr" sz="quarter" idx="11"/>
          </p:nvPr>
        </p:nvSpPr>
        <p:spPr/>
        <p:txBody>
          <a:bodyPr/>
          <a:lstStyle/>
          <a:p>
            <a:r>
              <a:rPr lang="es-US" dirty="0"/>
              <a:t>Medicaid y el Programa de Seguro Médico para Niños </a:t>
            </a:r>
            <a:br>
              <a:rPr lang="es-US" dirty="0"/>
            </a:br>
            <a:r>
              <a:rPr lang="es-US" dirty="0"/>
              <a:t>(CHIP, por sus siglas en inglés)</a:t>
            </a:r>
          </a:p>
        </p:txBody>
      </p:sp>
      <p:sp>
        <p:nvSpPr>
          <p:cNvPr id="2" name="Date Placeholder 1"/>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75835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D3E3EB-CA46-4D80-AE2A-BB7CCD0F8423}"/>
              </a:ext>
            </a:extLst>
          </p:cNvPr>
          <p:cNvSpPr>
            <a:spLocks noGrp="1"/>
          </p:cNvSpPr>
          <p:nvPr>
            <p:ph type="title"/>
          </p:nvPr>
        </p:nvSpPr>
        <p:spPr/>
        <p:txBody>
          <a:bodyPr>
            <a:normAutofit/>
          </a:bodyPr>
          <a:lstStyle/>
          <a:p>
            <a:r>
              <a:rPr lang="es-US" sz="2800"/>
              <a:t>Abordaje de salud mental y trastornos por consumo de sustancias (SUD, por sus siglas en inglés) (continuación)</a:t>
            </a:r>
          </a:p>
        </p:txBody>
      </p:sp>
      <p:sp>
        <p:nvSpPr>
          <p:cNvPr id="5" name="Content Placeholder 4">
            <a:extLst>
              <a:ext uri="{FF2B5EF4-FFF2-40B4-BE49-F238E27FC236}">
                <a16:creationId xmlns:a16="http://schemas.microsoft.com/office/drawing/2014/main" id="{E4A3FF13-2CCF-4E3E-A42D-30218CF5A1F9}"/>
              </a:ext>
            </a:extLst>
          </p:cNvPr>
          <p:cNvSpPr>
            <a:spLocks noGrp="1"/>
          </p:cNvSpPr>
          <p:nvPr>
            <p:ph sz="quarter" idx="13"/>
          </p:nvPr>
        </p:nvSpPr>
        <p:spPr>
          <a:xfrm>
            <a:off x="838200" y="1205008"/>
            <a:ext cx="9791700" cy="4667250"/>
          </a:xfrm>
        </p:spPr>
        <p:txBody>
          <a:bodyPr/>
          <a:lstStyle/>
          <a:p>
            <a:pPr marL="0" lvl="0" indent="0" defTabSz="685800">
              <a:lnSpc>
                <a:spcPct val="100000"/>
              </a:lnSpc>
              <a:buNone/>
            </a:pPr>
            <a:r>
              <a:rPr lang="es-US" b="1" dirty="0"/>
              <a:t>Los CMS y sus socios federales trabajan con los estados para mejorar los servicios de Medicaid para personas con SUD o afecciones de salud mental por medio de:</a:t>
            </a:r>
          </a:p>
          <a:p>
            <a:pPr lvl="1" defTabSz="685800">
              <a:lnSpc>
                <a:spcPct val="100000"/>
              </a:lnSpc>
              <a:spcAft>
                <a:spcPts val="1200"/>
              </a:spcAft>
              <a:buFont typeface="Wingdings" panose="05000000000000000000" pitchFamily="2" charset="2"/>
              <a:buChar char="§"/>
            </a:pPr>
            <a:r>
              <a:rPr lang="es-US" dirty="0"/>
              <a:t>Hogares de Salud </a:t>
            </a:r>
          </a:p>
          <a:p>
            <a:pPr lvl="1" defTabSz="685800">
              <a:lnSpc>
                <a:spcPct val="100000"/>
              </a:lnSpc>
              <a:spcAft>
                <a:spcPts val="1200"/>
              </a:spcAft>
              <a:buFont typeface="Wingdings" panose="05000000000000000000" pitchFamily="2" charset="2"/>
              <a:buChar char="§"/>
            </a:pPr>
            <a:r>
              <a:rPr lang="es-US" dirty="0"/>
              <a:t>Centros Comunitarios Certificados </a:t>
            </a:r>
            <a:br>
              <a:rPr lang="es-US" dirty="0"/>
            </a:br>
            <a:r>
              <a:rPr lang="es-US" dirty="0"/>
              <a:t>de Salud Mental</a:t>
            </a:r>
          </a:p>
          <a:p>
            <a:pPr lvl="1" defTabSz="685800">
              <a:lnSpc>
                <a:spcPct val="100000"/>
              </a:lnSpc>
              <a:spcAft>
                <a:spcPts val="1200"/>
              </a:spcAft>
              <a:buFont typeface="Wingdings" panose="05000000000000000000" pitchFamily="2" charset="2"/>
              <a:buChar char="§"/>
            </a:pPr>
            <a:r>
              <a:rPr lang="es-US" dirty="0"/>
              <a:t>Demostraciones de SUD de </a:t>
            </a:r>
            <a:br>
              <a:rPr lang="es-US" dirty="0"/>
            </a:br>
            <a:r>
              <a:rPr lang="es-US" dirty="0"/>
              <a:t>la Sección 1115</a:t>
            </a:r>
          </a:p>
        </p:txBody>
      </p:sp>
      <p:pic>
        <p:nvPicPr>
          <p:cNvPr id="8" name="Picture 7">
            <a:extLst>
              <a:ext uri="{FF2B5EF4-FFF2-40B4-BE49-F238E27FC236}">
                <a16:creationId xmlns:a16="http://schemas.microsoft.com/office/drawing/2014/main" id="{6258BA75-30A8-4CB0-8F3B-25F1BA8847CD}"/>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224925" y="2670395"/>
            <a:ext cx="4430766" cy="2953844"/>
          </a:xfrm>
          <a:prstGeom prst="rect">
            <a:avLst/>
          </a:prstGeom>
          <a:ln>
            <a:noFill/>
          </a:ln>
          <a:effectLst>
            <a:softEdge rad="112500"/>
          </a:effectLst>
        </p:spPr>
      </p:pic>
      <p:sp>
        <p:nvSpPr>
          <p:cNvPr id="6" name="Slide Number Placeholder 5">
            <a:extLst>
              <a:ext uri="{FF2B5EF4-FFF2-40B4-BE49-F238E27FC236}">
                <a16:creationId xmlns:a16="http://schemas.microsoft.com/office/drawing/2014/main" id="{86F46785-2430-45F6-806D-5F2410DB7CE3}"/>
              </a:ext>
            </a:extLst>
          </p:cNvPr>
          <p:cNvSpPr>
            <a:spLocks noGrp="1"/>
          </p:cNvSpPr>
          <p:nvPr>
            <p:ph type="sldNum" sz="quarter" idx="12"/>
          </p:nvPr>
        </p:nvSpPr>
        <p:spPr/>
        <p:txBody>
          <a:bodyPr/>
          <a:lstStyle/>
          <a:p>
            <a:fld id="{0B2D781D-8844-5940-92D1-06EF0A7F581E}" type="slidenum">
              <a:rPr lang="en-US" smtClean="0"/>
              <a:pPr/>
              <a:t>41</a:t>
            </a:fld>
            <a:endParaRPr lang="en-US"/>
          </a:p>
        </p:txBody>
      </p:sp>
      <p:sp>
        <p:nvSpPr>
          <p:cNvPr id="3" name="Footer Placeholder 2">
            <a:extLst>
              <a:ext uri="{FF2B5EF4-FFF2-40B4-BE49-F238E27FC236}">
                <a16:creationId xmlns:a16="http://schemas.microsoft.com/office/drawing/2014/main" id="{34285AE2-1967-4611-8515-1924CE624CAB}"/>
              </a:ext>
            </a:extLst>
          </p:cNvPr>
          <p:cNvSpPr>
            <a:spLocks noGrp="1"/>
          </p:cNvSpPr>
          <p:nvPr>
            <p:ph type="ftr" sz="quarter" idx="11"/>
          </p:nvPr>
        </p:nvSpPr>
        <p:spPr/>
        <p:txBody>
          <a:bodyPr/>
          <a:lstStyle/>
          <a:p>
            <a:r>
              <a:rPr lang="es-US" dirty="0"/>
              <a:t>Medicaid y el Programa de Seguro Médico para Niños </a:t>
            </a:r>
            <a:br>
              <a:rPr lang="es-US" dirty="0"/>
            </a:br>
            <a:r>
              <a:rPr lang="es-US" dirty="0"/>
              <a:t>(CHIP, por sus siglas en inglés)</a:t>
            </a:r>
          </a:p>
        </p:txBody>
      </p:sp>
      <p:sp>
        <p:nvSpPr>
          <p:cNvPr id="2" name="Date Placeholder 1">
            <a:extLst>
              <a:ext uri="{FF2B5EF4-FFF2-40B4-BE49-F238E27FC236}">
                <a16:creationId xmlns:a16="http://schemas.microsoft.com/office/drawing/2014/main" id="{988C4197-AB34-4AC1-A1E4-6E4A65026656}"/>
              </a:ext>
            </a:extLst>
          </p:cNvPr>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368392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226" y="276762"/>
            <a:ext cx="9483346" cy="719643"/>
          </a:xfrm>
        </p:spPr>
        <p:txBody>
          <a:bodyPr>
            <a:normAutofit fontScale="90000"/>
          </a:bodyPr>
          <a:lstStyle/>
          <a:p>
            <a:r>
              <a:rPr lang="es-US" sz="3300"/>
              <a:t>Compruebe sus conocimientos: Pregunta 3</a:t>
            </a:r>
          </a:p>
        </p:txBody>
      </p:sp>
      <p:sp>
        <p:nvSpPr>
          <p:cNvPr id="9" name="Content Placeholder 8"/>
          <p:cNvSpPr>
            <a:spLocks noGrp="1"/>
          </p:cNvSpPr>
          <p:nvPr>
            <p:ph type="body" sz="quarter" idx="13"/>
          </p:nvPr>
        </p:nvSpPr>
        <p:spPr>
          <a:xfrm>
            <a:off x="1432333" y="1623848"/>
            <a:ext cx="10076494" cy="3962643"/>
          </a:xfrm>
        </p:spPr>
        <p:txBody>
          <a:bodyPr>
            <a:normAutofit/>
          </a:bodyPr>
          <a:lstStyle/>
          <a:p>
            <a:pPr marL="274320">
              <a:spcBef>
                <a:spcPts val="0"/>
              </a:spcBef>
              <a:buNone/>
            </a:pPr>
            <a:r>
              <a:rPr lang="es-US" sz="2400" b="1" dirty="0"/>
              <a:t>Los programas estatales de Medicaid y CHIP deben cubrir a los niños de forma continua durante ______.</a:t>
            </a:r>
          </a:p>
          <a:p>
            <a:pPr marL="274320">
              <a:spcBef>
                <a:spcPts val="0"/>
              </a:spcBef>
              <a:buFont typeface="+mj-lt"/>
              <a:buAutoNum type="alphaLcPeriod"/>
            </a:pPr>
            <a:r>
              <a:rPr lang="es-US" sz="2400" dirty="0"/>
              <a:t> 60 días después de la elegibilidad</a:t>
            </a:r>
          </a:p>
          <a:p>
            <a:pPr marL="274320">
              <a:spcBef>
                <a:spcPts val="0"/>
              </a:spcBef>
              <a:buFont typeface="+mj-lt"/>
              <a:buAutoNum type="alphaLcPeriod"/>
            </a:pPr>
            <a:r>
              <a:rPr lang="es-US" sz="2400" dirty="0"/>
              <a:t> 3 meses</a:t>
            </a:r>
          </a:p>
          <a:p>
            <a:pPr marL="274320">
              <a:spcBef>
                <a:spcPts val="0"/>
              </a:spcBef>
              <a:buFont typeface="+mj-lt"/>
              <a:buAutoNum type="alphaLcPeriod"/>
            </a:pPr>
            <a:r>
              <a:rPr lang="es-US" sz="2400" dirty="0"/>
              <a:t> 6 meses</a:t>
            </a:r>
          </a:p>
          <a:p>
            <a:pPr marL="274320">
              <a:spcBef>
                <a:spcPts val="0"/>
              </a:spcBef>
              <a:buFont typeface="+mj-lt"/>
              <a:buAutoNum type="alphaLcPeriod"/>
            </a:pPr>
            <a:r>
              <a:rPr lang="es-US" sz="2400" dirty="0"/>
              <a:t> 12 meses</a:t>
            </a:r>
          </a:p>
        </p:txBody>
      </p:sp>
      <p:sp>
        <p:nvSpPr>
          <p:cNvPr id="6" name="Rounded Rectangle 5" descr="Green box highlighting D as the correct answer"/>
          <p:cNvSpPr/>
          <p:nvPr/>
        </p:nvSpPr>
        <p:spPr>
          <a:xfrm>
            <a:off x="1687516" y="4009340"/>
            <a:ext cx="1975835" cy="604224"/>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Slide Number Placeholder 4">
            <a:extLst>
              <a:ext uri="{FF2B5EF4-FFF2-40B4-BE49-F238E27FC236}">
                <a16:creationId xmlns:a16="http://schemas.microsoft.com/office/drawing/2014/main" id="{382DDB57-53A5-4EAD-B08C-28894E907D2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79EF6-0C0E-43E6-8FB3-918BC522CC5A}"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Footer Placeholder 3"/>
          <p:cNvSpPr>
            <a:spLocks noGrp="1"/>
          </p:cNvSpPr>
          <p:nvPr>
            <p:ph type="ftr" sz="quarter" idx="11"/>
          </p:nvPr>
        </p:nvSpPr>
        <p:spPr>
          <a:xfrm>
            <a:off x="3836583" y="6445172"/>
            <a:ext cx="4572000" cy="365125"/>
          </a:xfrm>
        </p:spPr>
        <p:txBody>
          <a:bodyPr/>
          <a:lstStyle/>
          <a:p>
            <a:r>
              <a:rPr lang="es-US" dirty="0"/>
              <a:t>Medicaid y el Programa de Seguro Médico para Niños </a:t>
            </a:r>
            <a:br>
              <a:rPr lang="es-US" dirty="0"/>
            </a:br>
            <a:r>
              <a:rPr lang="es-US" dirty="0"/>
              <a:t>(CHIP, por sus siglas en inglés)</a:t>
            </a:r>
          </a:p>
        </p:txBody>
      </p:sp>
      <p:sp>
        <p:nvSpPr>
          <p:cNvPr id="3" name="Date Placeholder 2">
            <a:extLst>
              <a:ext uri="{FF2B5EF4-FFF2-40B4-BE49-F238E27FC236}">
                <a16:creationId xmlns:a16="http://schemas.microsoft.com/office/drawing/2014/main" id="{97F279D8-D622-4C4E-948B-E01B5942446D}"/>
              </a:ext>
            </a:extLst>
          </p:cNvPr>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283635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1ABBE-016E-49C8-9B0D-7A16BD024ECB}"/>
              </a:ext>
            </a:extLst>
          </p:cNvPr>
          <p:cNvSpPr>
            <a:spLocks noGrp="1"/>
          </p:cNvSpPr>
          <p:nvPr>
            <p:ph type="title"/>
          </p:nvPr>
        </p:nvSpPr>
        <p:spPr/>
        <p:txBody>
          <a:bodyPr/>
          <a:lstStyle/>
          <a:p>
            <a:r>
              <a:rPr lang="es-US"/>
              <a:t>Lección 3</a:t>
            </a:r>
          </a:p>
        </p:txBody>
      </p:sp>
      <p:sp>
        <p:nvSpPr>
          <p:cNvPr id="3" name="Text Placeholder 2">
            <a:extLst>
              <a:ext uri="{FF2B5EF4-FFF2-40B4-BE49-F238E27FC236}">
                <a16:creationId xmlns:a16="http://schemas.microsoft.com/office/drawing/2014/main" id="{4EAF2B90-A83A-4C60-9396-536D3C54D4C9}"/>
              </a:ext>
            </a:extLst>
          </p:cNvPr>
          <p:cNvSpPr>
            <a:spLocks noGrp="1"/>
          </p:cNvSpPr>
          <p:nvPr>
            <p:ph type="body" idx="1"/>
          </p:nvPr>
        </p:nvSpPr>
        <p:spPr/>
        <p:txBody>
          <a:bodyPr/>
          <a:lstStyle/>
          <a:p>
            <a:r>
              <a:rPr lang="es-US"/>
              <a:t>Consideraciones sobre Medicare y Medicaid (doble elegibilidad)</a:t>
            </a:r>
          </a:p>
        </p:txBody>
      </p:sp>
    </p:spTree>
    <p:custDataLst>
      <p:tags r:id="rId1"/>
    </p:custDataLst>
    <p:extLst>
      <p:ext uri="{BB962C8B-B14F-4D97-AF65-F5344CB8AC3E}">
        <p14:creationId xmlns:p14="http://schemas.microsoft.com/office/powerpoint/2010/main" val="29091121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76090-A69C-4D26-93A4-C984010F569F}"/>
              </a:ext>
            </a:extLst>
          </p:cNvPr>
          <p:cNvSpPr>
            <a:spLocks noGrp="1"/>
          </p:cNvSpPr>
          <p:nvPr>
            <p:ph type="title"/>
          </p:nvPr>
        </p:nvSpPr>
        <p:spPr/>
        <p:txBody>
          <a:bodyPr/>
          <a:lstStyle/>
          <a:p>
            <a:r>
              <a:rPr lang="es-US"/>
              <a:t>Objetivos de la lección 3:</a:t>
            </a:r>
          </a:p>
        </p:txBody>
      </p:sp>
      <p:sp>
        <p:nvSpPr>
          <p:cNvPr id="6" name="Content Placeholder 5">
            <a:extLst>
              <a:ext uri="{FF2B5EF4-FFF2-40B4-BE49-F238E27FC236}">
                <a16:creationId xmlns:a16="http://schemas.microsoft.com/office/drawing/2014/main" id="{043BCE7A-59C3-4534-9D20-208C6BAED2D9}"/>
              </a:ext>
            </a:extLst>
          </p:cNvPr>
          <p:cNvSpPr>
            <a:spLocks noGrp="1"/>
          </p:cNvSpPr>
          <p:nvPr>
            <p:ph sz="quarter" idx="13"/>
          </p:nvPr>
        </p:nvSpPr>
        <p:spPr>
          <a:xfrm>
            <a:off x="1200150" y="1387983"/>
            <a:ext cx="9791700" cy="4667250"/>
          </a:xfrm>
        </p:spPr>
        <p:txBody>
          <a:bodyPr/>
          <a:lstStyle/>
          <a:p>
            <a:pPr marL="0" indent="0">
              <a:buNone/>
            </a:pPr>
            <a:r>
              <a:rPr lang="es-US" b="1"/>
              <a:t>Al finalizar esta lección, usted podrá:</a:t>
            </a:r>
          </a:p>
          <a:p>
            <a:pPr marL="548640"/>
            <a:r>
              <a:rPr lang="es-US" sz="2400"/>
              <a:t>Explicar las diferencias entre Medicare y Medicaid</a:t>
            </a:r>
          </a:p>
          <a:p>
            <a:pPr marL="548640"/>
            <a:r>
              <a:rPr lang="es-US" sz="2400"/>
              <a:t>Definir a los afiliados con doble elegibilidad</a:t>
            </a:r>
          </a:p>
          <a:p>
            <a:pPr marL="548640"/>
            <a:r>
              <a:rPr lang="es-US" sz="2400"/>
              <a:t>Enumerar los Programas de Ahorro de Medicare y los requisitos mínimos federales para la elegibilidad </a:t>
            </a:r>
          </a:p>
          <a:p>
            <a:pPr marL="548640"/>
            <a:r>
              <a:rPr lang="es-US" sz="2400"/>
              <a:t>Definir el Programa de Atención Integral para Personas Mayores (PACE, por sus siglas en inglés)</a:t>
            </a:r>
          </a:p>
          <a:p>
            <a:pPr marL="548640"/>
            <a:r>
              <a:rPr lang="es-US" sz="2400"/>
              <a:t>Explicar las limitaciones del Período de Inscripción Especial (SEP, por sus siglas en inglés) para Ayuda Adicional, Doble Elegibilidad y Parcial Doble</a:t>
            </a:r>
          </a:p>
        </p:txBody>
      </p:sp>
      <p:sp>
        <p:nvSpPr>
          <p:cNvPr id="5" name="Slide Number Placeholder 4">
            <a:extLst>
              <a:ext uri="{FF2B5EF4-FFF2-40B4-BE49-F238E27FC236}">
                <a16:creationId xmlns:a16="http://schemas.microsoft.com/office/drawing/2014/main" id="{ECC0425F-8C19-4EBD-8235-CC41C5265DE9}"/>
              </a:ext>
            </a:extLst>
          </p:cNvPr>
          <p:cNvSpPr>
            <a:spLocks noGrp="1"/>
          </p:cNvSpPr>
          <p:nvPr>
            <p:ph type="sldNum" sz="quarter" idx="12"/>
          </p:nvPr>
        </p:nvSpPr>
        <p:spPr/>
        <p:txBody>
          <a:bodyPr/>
          <a:lstStyle/>
          <a:p>
            <a:fld id="{0B2D781D-8844-5940-92D1-06EF0A7F581E}" type="slidenum">
              <a:rPr lang="en-US" smtClean="0"/>
              <a:pPr/>
              <a:t>44</a:t>
            </a:fld>
            <a:endParaRPr lang="en-US"/>
          </a:p>
        </p:txBody>
      </p:sp>
      <p:sp>
        <p:nvSpPr>
          <p:cNvPr id="4" name="Footer Placeholder 3">
            <a:extLst>
              <a:ext uri="{FF2B5EF4-FFF2-40B4-BE49-F238E27FC236}">
                <a16:creationId xmlns:a16="http://schemas.microsoft.com/office/drawing/2014/main" id="{A653FBDF-F39B-4EBA-897F-64D6CDA59A94}"/>
              </a:ext>
            </a:extLst>
          </p:cNvPr>
          <p:cNvSpPr>
            <a:spLocks noGrp="1"/>
          </p:cNvSpPr>
          <p:nvPr>
            <p:ph type="ftr" sz="quarter" idx="11"/>
          </p:nvPr>
        </p:nvSpPr>
        <p:spPr/>
        <p:txBody>
          <a:bodyPr/>
          <a:lstStyle/>
          <a:p>
            <a:r>
              <a:rPr lang="es-US" dirty="0"/>
              <a:t>Medicaid y el Programa de Seguro Médico para Niños </a:t>
            </a:r>
            <a:br>
              <a:rPr lang="es-US" dirty="0"/>
            </a:br>
            <a:r>
              <a:rPr lang="es-US" dirty="0"/>
              <a:t>(CHIP, por sus siglas en inglés)</a:t>
            </a:r>
          </a:p>
        </p:txBody>
      </p:sp>
      <p:sp>
        <p:nvSpPr>
          <p:cNvPr id="3" name="Date Placeholder 2">
            <a:extLst>
              <a:ext uri="{FF2B5EF4-FFF2-40B4-BE49-F238E27FC236}">
                <a16:creationId xmlns:a16="http://schemas.microsoft.com/office/drawing/2014/main" id="{6F0B38D4-5270-458C-B157-5D1D0AD5DDDD}"/>
              </a:ext>
            </a:extLst>
          </p:cNvPr>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9883641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p:nvPr>
        </p:nvSpPr>
        <p:spPr/>
        <p:txBody>
          <a:bodyPr/>
          <a:lstStyle/>
          <a:p>
            <a:r>
              <a:rPr lang="es-US"/>
              <a:t>¿En qué se diferencian Medicare y Medicaid?</a:t>
            </a:r>
          </a:p>
        </p:txBody>
      </p:sp>
      <p:graphicFrame>
        <p:nvGraphicFramePr>
          <p:cNvPr id="6" name="Content Placeholder 5" title="Chart comparing Medicare and Medicaid"/>
          <p:cNvGraphicFramePr>
            <a:graphicFrameLocks noGrp="1"/>
          </p:cNvGraphicFramePr>
          <p:nvPr>
            <p:ph sz="quarter" idx="13"/>
            <p:extLst>
              <p:ext uri="{D42A27DB-BD31-4B8C-83A1-F6EECF244321}">
                <p14:modId xmlns:p14="http://schemas.microsoft.com/office/powerpoint/2010/main" val="864944901"/>
              </p:ext>
            </p:extLst>
          </p:nvPr>
        </p:nvGraphicFramePr>
        <p:xfrm>
          <a:off x="908538" y="1341126"/>
          <a:ext cx="10374924" cy="4571905"/>
        </p:xfrm>
        <a:graphic>
          <a:graphicData uri="http://schemas.openxmlformats.org/drawingml/2006/table">
            <a:tbl>
              <a:tblPr firstRow="1" bandCol="1">
                <a:tableStyleId>{5FD0F851-EC5A-4D38-B0AD-8093EC10F338}</a:tableStyleId>
              </a:tblPr>
              <a:tblGrid>
                <a:gridCol w="5129977">
                  <a:extLst>
                    <a:ext uri="{9D8B030D-6E8A-4147-A177-3AD203B41FA5}">
                      <a16:colId xmlns:a16="http://schemas.microsoft.com/office/drawing/2014/main" val="739534147"/>
                    </a:ext>
                  </a:extLst>
                </a:gridCol>
                <a:gridCol w="5244947">
                  <a:extLst>
                    <a:ext uri="{9D8B030D-6E8A-4147-A177-3AD203B41FA5}">
                      <a16:colId xmlns:a16="http://schemas.microsoft.com/office/drawing/2014/main" val="2842691196"/>
                    </a:ext>
                  </a:extLst>
                </a:gridCol>
              </a:tblGrid>
              <a:tr h="48758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000" u="none" strike="noStrike" cap="none" normalizeH="0" baseline="0">
                          <a:ln>
                            <a:noFill/>
                          </a:ln>
                          <a:solidFill>
                            <a:srgbClr val="00529B"/>
                          </a:solidFill>
                          <a:effectLst/>
                        </a:rPr>
                        <a:t>Medicare</a:t>
                      </a:r>
                    </a:p>
                  </a:txBody>
                  <a:tcPr marL="83556" marR="8355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000" u="none" strike="noStrike" cap="none" normalizeH="0" baseline="0" dirty="0">
                          <a:ln>
                            <a:noFill/>
                          </a:ln>
                          <a:solidFill>
                            <a:srgbClr val="00529B"/>
                          </a:solidFill>
                          <a:effectLst/>
                        </a:rPr>
                        <a:t>Medicaid</a:t>
                      </a:r>
                    </a:p>
                  </a:txBody>
                  <a:tcPr marL="83556" marR="83556"/>
                </a:tc>
                <a:extLst>
                  <a:ext uri="{0D108BD9-81ED-4DB2-BD59-A6C34878D82A}">
                    <a16:rowId xmlns:a16="http://schemas.microsoft.com/office/drawing/2014/main" val="1842395769"/>
                  </a:ext>
                </a:extLst>
              </a:tr>
              <a:tr h="5384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2000">
                          <a:solidFill>
                            <a:srgbClr val="00529B"/>
                          </a:solidFill>
                        </a:rPr>
                        <a:t>Programa nacional que es igual en todos los estados</a:t>
                      </a:r>
                    </a:p>
                  </a:txBody>
                  <a:tcPr marL="83556" marR="83556">
                    <a:lnB w="1270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2000" dirty="0">
                          <a:solidFill>
                            <a:srgbClr val="00529B"/>
                          </a:solidFill>
                        </a:rPr>
                        <a:t>Programas estatales que varían entre estados</a:t>
                      </a:r>
                    </a:p>
                  </a:txBody>
                  <a:tcPr marL="83556" marR="83556">
                    <a:lnB w="12700" cap="flat" cmpd="sng" algn="ctr">
                      <a:solidFill>
                        <a:schemeClr val="accent5">
                          <a:lumMod val="20000"/>
                          <a:lumOff val="80000"/>
                        </a:schemeClr>
                      </a:solidFill>
                      <a:prstDash val="solid"/>
                      <a:round/>
                      <a:headEnd type="none" w="med" len="med"/>
                      <a:tailEnd type="none" w="med" len="med"/>
                    </a:lnB>
                  </a:tcPr>
                </a:tc>
                <a:extLst>
                  <a:ext uri="{0D108BD9-81ED-4DB2-BD59-A6C34878D82A}">
                    <a16:rowId xmlns:a16="http://schemas.microsoft.com/office/drawing/2014/main" val="392507969"/>
                  </a:ext>
                </a:extLst>
              </a:tr>
              <a:tr h="76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2000">
                          <a:solidFill>
                            <a:srgbClr val="00529B"/>
                          </a:solidFill>
                        </a:rPr>
                        <a:t>El gobierno federal lo administra (CMS) </a:t>
                      </a:r>
                    </a:p>
                  </a:txBody>
                  <a:tcPr marL="83556" marR="83556">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2000">
                          <a:solidFill>
                            <a:srgbClr val="00529B"/>
                          </a:solidFill>
                        </a:rPr>
                        <a:t>Los gobiernos estatales lo administran dentro de las normas federales (asociación federal/estatal) </a:t>
                      </a:r>
                    </a:p>
                  </a:txBody>
                  <a:tcPr marL="83556" marR="83556">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extLst>
                  <a:ext uri="{0D108BD9-81ED-4DB2-BD59-A6C34878D82A}">
                    <a16:rowId xmlns:a16="http://schemas.microsoft.com/office/drawing/2014/main" val="684359268"/>
                  </a:ext>
                </a:extLst>
              </a:tr>
              <a:tr h="8909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2000" dirty="0">
                          <a:solidFill>
                            <a:srgbClr val="00529B"/>
                          </a:solidFill>
                        </a:rPr>
                        <a:t>Los factores de elegibilidad incluyen edad, discapacidad o diagnóstico de enfermedad renal en etapa terminal (ESRD, por sus siglas </a:t>
                      </a:r>
                      <a:br>
                        <a:rPr lang="es-US" sz="2000" dirty="0">
                          <a:solidFill>
                            <a:srgbClr val="00529B"/>
                          </a:solidFill>
                        </a:rPr>
                      </a:br>
                      <a:r>
                        <a:rPr lang="es-US" sz="2000" dirty="0">
                          <a:solidFill>
                            <a:srgbClr val="00529B"/>
                          </a:solidFill>
                        </a:rPr>
                        <a:t>en inglés)</a:t>
                      </a:r>
                    </a:p>
                  </a:txBody>
                  <a:tcPr marL="83556" marR="83556">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2000">
                          <a:solidFill>
                            <a:srgbClr val="00529B"/>
                          </a:solidFill>
                        </a:rPr>
                        <a:t>Los factores de elegibilidad incluyen ingresos y recursos limitados y otros requisitos no financieros</a:t>
                      </a:r>
                    </a:p>
                  </a:txBody>
                  <a:tcPr marL="83556" marR="83556">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extLst>
                  <a:ext uri="{0D108BD9-81ED-4DB2-BD59-A6C34878D82A}">
                    <a16:rowId xmlns:a16="http://schemas.microsoft.com/office/drawing/2014/main" val="3148226929"/>
                  </a:ext>
                </a:extLst>
              </a:tr>
              <a:tr h="11565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2000" dirty="0">
                          <a:solidFill>
                            <a:srgbClr val="00529B"/>
                          </a:solidFill>
                        </a:rPr>
                        <a:t>Pagador principal de la nación de servicios hospitalarios para ancianos y personas </a:t>
                      </a:r>
                      <a:br>
                        <a:rPr lang="es-US" sz="2000" dirty="0">
                          <a:solidFill>
                            <a:srgbClr val="00529B"/>
                          </a:solidFill>
                        </a:rPr>
                      </a:br>
                      <a:r>
                        <a:rPr lang="es-US" sz="2000" dirty="0">
                          <a:solidFill>
                            <a:srgbClr val="00529B"/>
                          </a:solidFill>
                        </a:rPr>
                        <a:t>con ESRD</a:t>
                      </a:r>
                    </a:p>
                    <a:p>
                      <a:endParaRPr lang="en-US" sz="2000" dirty="0">
                        <a:solidFill>
                          <a:srgbClr val="00529B"/>
                        </a:solidFill>
                      </a:endParaRPr>
                    </a:p>
                  </a:txBody>
                  <a:tcPr marL="83556" marR="83556">
                    <a:lnT w="12700" cap="flat" cmpd="sng" algn="ctr">
                      <a:solidFill>
                        <a:schemeClr val="bg1">
                          <a:lumMod val="95000"/>
                        </a:schemeClr>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2000" dirty="0">
                          <a:solidFill>
                            <a:srgbClr val="00529B"/>
                          </a:solidFill>
                        </a:rPr>
                        <a:t>El pagador público principal de la nación de servicios de salud mental y atención a largo plazo; cubre el 42 % de todos los partos</a:t>
                      </a:r>
                    </a:p>
                  </a:txBody>
                  <a:tcPr marL="83556" marR="83556">
                    <a:lnT w="12700" cap="flat" cmpd="sng" algn="ctr">
                      <a:solidFill>
                        <a:schemeClr val="accent5">
                          <a:lumMod val="20000"/>
                          <a:lumOff val="80000"/>
                        </a:schemeClr>
                      </a:solidFill>
                      <a:prstDash val="solid"/>
                      <a:round/>
                      <a:headEnd type="none" w="med" len="med"/>
                      <a:tailEnd type="none" w="med" len="med"/>
                    </a:lnT>
                  </a:tcPr>
                </a:tc>
                <a:extLst>
                  <a:ext uri="{0D108BD9-81ED-4DB2-BD59-A6C34878D82A}">
                    <a16:rowId xmlns:a16="http://schemas.microsoft.com/office/drawing/2014/main" val="2702846602"/>
                  </a:ext>
                </a:extLst>
              </a:tr>
            </a:tbl>
          </a:graphicData>
        </a:graphic>
      </p:graphicFrame>
      <p:sp>
        <p:nvSpPr>
          <p:cNvPr id="5" name="Slide Number Placeholder 4">
            <a:extLst>
              <a:ext uri="{FF2B5EF4-FFF2-40B4-BE49-F238E27FC236}">
                <a16:creationId xmlns:a16="http://schemas.microsoft.com/office/drawing/2014/main" id="{DFC4656C-D4EC-4730-B456-0AF65B4AC74A}"/>
              </a:ext>
            </a:extLst>
          </p:cNvPr>
          <p:cNvSpPr>
            <a:spLocks noGrp="1"/>
          </p:cNvSpPr>
          <p:nvPr>
            <p:ph type="sldNum" sz="quarter" idx="12"/>
          </p:nvPr>
        </p:nvSpPr>
        <p:spPr/>
        <p:txBody>
          <a:bodyPr/>
          <a:lstStyle/>
          <a:p>
            <a:fld id="{0B2D781D-8844-5940-92D1-06EF0A7F581E}" type="slidenum">
              <a:rPr lang="en-US" smtClean="0"/>
              <a:pPr/>
              <a:t>45</a:t>
            </a:fld>
            <a:endParaRPr lang="en-US"/>
          </a:p>
        </p:txBody>
      </p:sp>
      <p:sp>
        <p:nvSpPr>
          <p:cNvPr id="4" name="Footer Placeholder 3"/>
          <p:cNvSpPr>
            <a:spLocks noGrp="1"/>
          </p:cNvSpPr>
          <p:nvPr>
            <p:ph type="ftr" sz="quarter" idx="11"/>
          </p:nvPr>
        </p:nvSpPr>
        <p:spPr/>
        <p:txBody>
          <a:bodyPr/>
          <a:lstStyle/>
          <a:p>
            <a:r>
              <a:rPr lang="es-US" dirty="0"/>
              <a:t>Medicaid y el Programa de Seguro Médico para Niños </a:t>
            </a:r>
            <a:br>
              <a:rPr lang="es-US" dirty="0"/>
            </a:br>
            <a:r>
              <a:rPr lang="es-US" dirty="0"/>
              <a:t>(CHIP, por sus siglas en inglés)</a:t>
            </a:r>
          </a:p>
        </p:txBody>
      </p:sp>
      <p:sp>
        <p:nvSpPr>
          <p:cNvPr id="3" name="Date Placeholder 2">
            <a:extLst>
              <a:ext uri="{FF2B5EF4-FFF2-40B4-BE49-F238E27FC236}">
                <a16:creationId xmlns:a16="http://schemas.microsoft.com/office/drawing/2014/main" id="{FB56857D-FC6E-5D4B-B42E-6C8087DDC92E}"/>
              </a:ext>
            </a:extLst>
          </p:cNvPr>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3052839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634F1B-815C-ED43-9EFE-69E863133376}"/>
              </a:ext>
            </a:extLst>
          </p:cNvPr>
          <p:cNvSpPr>
            <a:spLocks noGrp="1"/>
          </p:cNvSpPr>
          <p:nvPr>
            <p:ph type="title"/>
          </p:nvPr>
        </p:nvSpPr>
        <p:spPr/>
        <p:txBody>
          <a:bodyPr/>
          <a:lstStyle/>
          <a:p>
            <a:r>
              <a:rPr lang="es-US"/>
              <a:t>Afiliados de Medicare y Medicaid: “doble elegibilidad”</a:t>
            </a:r>
          </a:p>
        </p:txBody>
      </p:sp>
      <p:sp>
        <p:nvSpPr>
          <p:cNvPr id="9" name="Content Placeholder 8">
            <a:extLst>
              <a:ext uri="{FF2B5EF4-FFF2-40B4-BE49-F238E27FC236}">
                <a16:creationId xmlns:a16="http://schemas.microsoft.com/office/drawing/2014/main" id="{2457FE9F-2825-3E43-BE53-33F814F026FE}"/>
              </a:ext>
            </a:extLst>
          </p:cNvPr>
          <p:cNvSpPr>
            <a:spLocks noGrp="1"/>
          </p:cNvSpPr>
          <p:nvPr>
            <p:ph sz="quarter" idx="13"/>
          </p:nvPr>
        </p:nvSpPr>
        <p:spPr>
          <a:xfrm>
            <a:off x="1200150" y="1372229"/>
            <a:ext cx="9791700" cy="4667250"/>
          </a:xfrm>
        </p:spPr>
        <p:txBody>
          <a:bodyPr>
            <a:noAutofit/>
          </a:bodyPr>
          <a:lstStyle/>
          <a:p>
            <a:pPr lvl="0" indent="-273050" defTabSz="685800"/>
            <a:r>
              <a:rPr lang="es-US" sz="2400" dirty="0"/>
              <a:t>Más de 12 millones de personas</a:t>
            </a:r>
          </a:p>
          <a:p>
            <a:pPr indent="-273050" defTabSz="685800"/>
            <a:r>
              <a:rPr lang="es-US" sz="2400" dirty="0"/>
              <a:t>Personas con Medicare que reciben beneficios de Medicaid </a:t>
            </a:r>
            <a:br>
              <a:rPr lang="es-US" sz="2400" dirty="0"/>
            </a:br>
            <a:r>
              <a:rPr lang="es-US" sz="2400" dirty="0"/>
              <a:t>y personas con Medicare que reciben ayuda con los costos </a:t>
            </a:r>
            <a:br>
              <a:rPr lang="es-US" sz="2400" dirty="0"/>
            </a:br>
            <a:r>
              <a:rPr lang="es-US" sz="2400" dirty="0"/>
              <a:t>de Medicare </a:t>
            </a:r>
          </a:p>
          <a:p>
            <a:pPr indent="-273050" defTabSz="685800"/>
            <a:r>
              <a:rPr lang="es-US" sz="2400" dirty="0"/>
              <a:t>Los programas de ahorros de Medicare ayudan a pagar las primas de Medicare y, a veces, los gastos de bolsillo</a:t>
            </a:r>
          </a:p>
          <a:p>
            <a:pPr indent="-273050" defTabSz="685800"/>
            <a:r>
              <a:rPr lang="es-US" sz="2400" dirty="0"/>
              <a:t>Para las personas con doble elegibilidad que tienen Medicaid completo, Medicare paga primero y Medicaid paga en segundo lugar por la atención que cubren tanto Medicare como Medicaid</a:t>
            </a:r>
          </a:p>
        </p:txBody>
      </p:sp>
      <p:sp>
        <p:nvSpPr>
          <p:cNvPr id="4" name="Slide Number Placeholder 3">
            <a:extLst>
              <a:ext uri="{FF2B5EF4-FFF2-40B4-BE49-F238E27FC236}">
                <a16:creationId xmlns:a16="http://schemas.microsoft.com/office/drawing/2014/main" id="{538B1A23-DF6E-45B5-90A8-4E926BCC923C}"/>
              </a:ext>
            </a:extLst>
          </p:cNvPr>
          <p:cNvSpPr>
            <a:spLocks noGrp="1"/>
          </p:cNvSpPr>
          <p:nvPr>
            <p:ph type="sldNum" sz="quarter" idx="12"/>
          </p:nvPr>
        </p:nvSpPr>
        <p:spPr/>
        <p:txBody>
          <a:bodyPr/>
          <a:lstStyle/>
          <a:p>
            <a:fld id="{0B2D781D-8844-5940-92D1-06EF0A7F581E}" type="slidenum">
              <a:rPr lang="en-US" smtClean="0"/>
              <a:pPr/>
              <a:t>46</a:t>
            </a:fld>
            <a:endParaRPr lang="en-US"/>
          </a:p>
        </p:txBody>
      </p:sp>
      <p:sp>
        <p:nvSpPr>
          <p:cNvPr id="3" name="Footer Placeholder 2"/>
          <p:cNvSpPr>
            <a:spLocks noGrp="1"/>
          </p:cNvSpPr>
          <p:nvPr>
            <p:ph type="ftr" sz="quarter" idx="11"/>
          </p:nvPr>
        </p:nvSpPr>
        <p:spPr/>
        <p:txBody>
          <a:bodyPr/>
          <a:lstStyle/>
          <a:p>
            <a:r>
              <a:rPr lang="es-US" dirty="0"/>
              <a:t>Medicaid y el Programa de Seguro Médico para Niños </a:t>
            </a:r>
            <a:br>
              <a:rPr lang="es-US" dirty="0"/>
            </a:br>
            <a:r>
              <a:rPr lang="es-US" dirty="0"/>
              <a:t>(CHIP, por sus siglas en inglés)</a:t>
            </a:r>
          </a:p>
        </p:txBody>
      </p:sp>
      <p:sp>
        <p:nvSpPr>
          <p:cNvPr id="2" name="Date Placeholder 1">
            <a:extLst>
              <a:ext uri="{FF2B5EF4-FFF2-40B4-BE49-F238E27FC236}">
                <a16:creationId xmlns:a16="http://schemas.microsoft.com/office/drawing/2014/main" id="{D40AA308-170A-754E-B46F-1322630245DF}"/>
              </a:ext>
            </a:extLst>
          </p:cNvPr>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36701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US"/>
              <a:t>Programas de Ahorros de Medicare</a:t>
            </a:r>
          </a:p>
        </p:txBody>
      </p:sp>
      <p:sp>
        <p:nvSpPr>
          <p:cNvPr id="6" name="Types" descr="Etiqueta ovalada con la etiqueta: Tipos de programa. El óvalo está rodeado por cuatro cuadros.">
            <a:extLst>
              <a:ext uri="{FF2B5EF4-FFF2-40B4-BE49-F238E27FC236}">
                <a16:creationId xmlns:a16="http://schemas.microsoft.com/office/drawing/2014/main" id="{D54F2800-C4FA-459A-B38F-004461AEE149}"/>
              </a:ext>
            </a:extLst>
          </p:cNvPr>
          <p:cNvSpPr/>
          <p:nvPr/>
        </p:nvSpPr>
        <p:spPr>
          <a:xfrm>
            <a:off x="4633359" y="2264029"/>
            <a:ext cx="3006694" cy="1846077"/>
          </a:xfrm>
          <a:prstGeom prst="ellipse">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400" b="1" dirty="0">
              <a:solidFill>
                <a:schemeClr val="accent1">
                  <a:lumMod val="50000"/>
                </a:schemeClr>
              </a:solidFill>
            </a:endParaRPr>
          </a:p>
        </p:txBody>
      </p:sp>
      <p:sp>
        <p:nvSpPr>
          <p:cNvPr id="5" name="Content Placeholder 4" descr="Footnote: Automatically qualify for Extra Help for Part D"/>
          <p:cNvSpPr>
            <a:spLocks noGrp="1"/>
          </p:cNvSpPr>
          <p:nvPr>
            <p:ph sz="half" idx="1"/>
          </p:nvPr>
        </p:nvSpPr>
        <p:spPr>
          <a:xfrm>
            <a:off x="5012405" y="2489012"/>
            <a:ext cx="2248602" cy="1286773"/>
          </a:xfrm>
        </p:spPr>
        <p:txBody>
          <a:bodyPr anchor="ctr">
            <a:normAutofit/>
          </a:bodyPr>
          <a:lstStyle/>
          <a:p>
            <a:pPr marL="0" lvl="0" indent="0" algn="ctr" defTabSz="685800">
              <a:lnSpc>
                <a:spcPct val="110000"/>
              </a:lnSpc>
              <a:spcAft>
                <a:spcPts val="0"/>
              </a:spcAft>
              <a:buNone/>
            </a:pPr>
            <a:r>
              <a:rPr lang="es-US" dirty="0">
                <a:solidFill>
                  <a:schemeClr val="accent1">
                    <a:lumMod val="50000"/>
                  </a:schemeClr>
                </a:solidFill>
              </a:rPr>
              <a:t>Tipos de programas</a:t>
            </a:r>
          </a:p>
        </p:txBody>
      </p:sp>
      <p:sp>
        <p:nvSpPr>
          <p:cNvPr id="16" name="QMB" descr="Cuadro 1 con la etiqueta: QMB&#10;Beneficiario Calificado de Medicare*&#10;">
            <a:extLst>
              <a:ext uri="{FF2B5EF4-FFF2-40B4-BE49-F238E27FC236}">
                <a16:creationId xmlns:a16="http://schemas.microsoft.com/office/drawing/2014/main" id="{E2BD20E5-0F9F-4267-9151-BCB05D72AC9D}"/>
              </a:ext>
            </a:extLst>
          </p:cNvPr>
          <p:cNvSpPr/>
          <p:nvPr/>
        </p:nvSpPr>
        <p:spPr>
          <a:xfrm>
            <a:off x="1324885" y="1200324"/>
            <a:ext cx="4032928" cy="1645920"/>
          </a:xfrm>
          <a:custGeom>
            <a:avLst/>
            <a:gdLst>
              <a:gd name="connsiteX0" fmla="*/ 348593 w 3755474"/>
              <a:gd name="connsiteY0" fmla="*/ 0 h 2091514"/>
              <a:gd name="connsiteX1" fmla="*/ 3406881 w 3755474"/>
              <a:gd name="connsiteY1" fmla="*/ 0 h 2091514"/>
              <a:gd name="connsiteX2" fmla="*/ 3755474 w 3755474"/>
              <a:gd name="connsiteY2" fmla="*/ 348593 h 2091514"/>
              <a:gd name="connsiteX3" fmla="*/ 3755474 w 3755474"/>
              <a:gd name="connsiteY3" fmla="*/ 1314542 h 2091514"/>
              <a:gd name="connsiteX4" fmla="*/ 3741204 w 3755474"/>
              <a:gd name="connsiteY4" fmla="*/ 1319288 h 2091514"/>
              <a:gd name="connsiteX5" fmla="*/ 2918672 w 3755474"/>
              <a:gd name="connsiteY5" fmla="*/ 2084502 h 2091514"/>
              <a:gd name="connsiteX6" fmla="*/ 2917122 w 3755474"/>
              <a:gd name="connsiteY6" fmla="*/ 2091514 h 2091514"/>
              <a:gd name="connsiteX7" fmla="*/ 348593 w 3755474"/>
              <a:gd name="connsiteY7" fmla="*/ 2091514 h 2091514"/>
              <a:gd name="connsiteX8" fmla="*/ 0 w 3755474"/>
              <a:gd name="connsiteY8" fmla="*/ 1742921 h 2091514"/>
              <a:gd name="connsiteX9" fmla="*/ 0 w 3755474"/>
              <a:gd name="connsiteY9" fmla="*/ 348593 h 2091514"/>
              <a:gd name="connsiteX10" fmla="*/ 348593 w 3755474"/>
              <a:gd name="connsiteY10" fmla="*/ 0 h 209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474" h="2091514">
                <a:moveTo>
                  <a:pt x="348593" y="0"/>
                </a:moveTo>
                <a:lnTo>
                  <a:pt x="3406881" y="0"/>
                </a:lnTo>
                <a:cubicBezTo>
                  <a:pt x="3599404" y="0"/>
                  <a:pt x="3755474" y="156070"/>
                  <a:pt x="3755474" y="348593"/>
                </a:cubicBezTo>
                <a:lnTo>
                  <a:pt x="3755474" y="1314542"/>
                </a:lnTo>
                <a:lnTo>
                  <a:pt x="3741204" y="1319288"/>
                </a:lnTo>
                <a:cubicBezTo>
                  <a:pt x="3324156" y="1475714"/>
                  <a:pt x="3016691" y="1753769"/>
                  <a:pt x="2918672" y="2084502"/>
                </a:cubicBezTo>
                <a:lnTo>
                  <a:pt x="2917122" y="2091514"/>
                </a:lnTo>
                <a:lnTo>
                  <a:pt x="348593" y="2091514"/>
                </a:lnTo>
                <a:cubicBezTo>
                  <a:pt x="156070" y="2091514"/>
                  <a:pt x="0" y="1935444"/>
                  <a:pt x="0" y="1742921"/>
                </a:cubicBezTo>
                <a:lnTo>
                  <a:pt x="0" y="348593"/>
                </a:lnTo>
                <a:cubicBezTo>
                  <a:pt x="0" y="156070"/>
                  <a:pt x="156070" y="0"/>
                  <a:pt x="348593" y="0"/>
                </a:cubicBezTo>
                <a:close/>
              </a:path>
            </a:pathLst>
          </a:custGeom>
          <a:noFill/>
          <a:ln w="3810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tIns="0" rIns="365760" bIns="274320" rtlCol="0" anchor="ctr"/>
          <a:lstStyle/>
          <a:p>
            <a:pPr algn="ctr" defTabSz="685800">
              <a:spcBef>
                <a:spcPts val="600"/>
              </a:spcBef>
              <a:buNone/>
            </a:pPr>
            <a:endParaRPr lang="en-US" sz="2400" dirty="0">
              <a:solidFill>
                <a:srgbClr val="00529B"/>
              </a:solidFill>
              <a:latin typeface="Arial" panose="020B0604020202020204" pitchFamily="34" charset="0"/>
              <a:cs typeface="Arial" panose="020B0604020202020204" pitchFamily="34" charset="0"/>
            </a:endParaRPr>
          </a:p>
        </p:txBody>
      </p:sp>
      <p:sp>
        <p:nvSpPr>
          <p:cNvPr id="7" name="Content Placeholder 6">
            <a:extLst>
              <a:ext uri="{FF2B5EF4-FFF2-40B4-BE49-F238E27FC236}">
                <a16:creationId xmlns:a16="http://schemas.microsoft.com/office/drawing/2014/main" id="{DBD6D0B5-7676-3F91-52D3-CE47600DFCCE}"/>
              </a:ext>
            </a:extLst>
          </p:cNvPr>
          <p:cNvSpPr>
            <a:spLocks noGrp="1"/>
          </p:cNvSpPr>
          <p:nvPr>
            <p:ph sz="half" idx="2"/>
          </p:nvPr>
        </p:nvSpPr>
        <p:spPr>
          <a:xfrm>
            <a:off x="1410696" y="1208438"/>
            <a:ext cx="3755474" cy="1645920"/>
          </a:xfrm>
        </p:spPr>
        <p:txBody>
          <a:bodyPr anchor="ctr">
            <a:normAutofit/>
          </a:bodyPr>
          <a:lstStyle/>
          <a:p>
            <a:pPr marL="0" lvl="0" indent="0" algn="ctr" defTabSz="685800">
              <a:spcAft>
                <a:spcPts val="0"/>
              </a:spcAft>
              <a:buClrTx/>
              <a:buNone/>
            </a:pPr>
            <a:r>
              <a:rPr lang="es-US" sz="2400" b="1" dirty="0"/>
              <a:t>QMB</a:t>
            </a:r>
            <a:br>
              <a:rPr lang="es-US" sz="2400" dirty="0"/>
            </a:br>
            <a:r>
              <a:rPr lang="es-US" sz="2400" dirty="0"/>
              <a:t>Beneficiario Calificado </a:t>
            </a:r>
            <a:br>
              <a:rPr lang="es-US" sz="2400" dirty="0"/>
            </a:br>
            <a:r>
              <a:rPr lang="es-US" sz="2400" dirty="0"/>
              <a:t>de Medicare* </a:t>
            </a:r>
          </a:p>
        </p:txBody>
      </p:sp>
      <p:sp>
        <p:nvSpPr>
          <p:cNvPr id="17" name="SLMB" descr="Cuadro 2 con la etiqueta: SLMB Beneficiario de Bajos Ingresos Específico de Medicare*&#10;">
            <a:extLst>
              <a:ext uri="{FF2B5EF4-FFF2-40B4-BE49-F238E27FC236}">
                <a16:creationId xmlns:a16="http://schemas.microsoft.com/office/drawing/2014/main" id="{5AFD31FA-E842-48C0-B32C-D91A0A5D9723}"/>
              </a:ext>
            </a:extLst>
          </p:cNvPr>
          <p:cNvSpPr/>
          <p:nvPr/>
        </p:nvSpPr>
        <p:spPr>
          <a:xfrm>
            <a:off x="6888114" y="1200324"/>
            <a:ext cx="4032927" cy="1645920"/>
          </a:xfrm>
          <a:custGeom>
            <a:avLst/>
            <a:gdLst>
              <a:gd name="connsiteX0" fmla="*/ 348593 w 3755474"/>
              <a:gd name="connsiteY0" fmla="*/ 0 h 2091514"/>
              <a:gd name="connsiteX1" fmla="*/ 3406881 w 3755474"/>
              <a:gd name="connsiteY1" fmla="*/ 0 h 2091514"/>
              <a:gd name="connsiteX2" fmla="*/ 3755474 w 3755474"/>
              <a:gd name="connsiteY2" fmla="*/ 348593 h 2091514"/>
              <a:gd name="connsiteX3" fmla="*/ 3755474 w 3755474"/>
              <a:gd name="connsiteY3" fmla="*/ 1742921 h 2091514"/>
              <a:gd name="connsiteX4" fmla="*/ 3406881 w 3755474"/>
              <a:gd name="connsiteY4" fmla="*/ 2091514 h 2091514"/>
              <a:gd name="connsiteX5" fmla="*/ 838352 w 3755474"/>
              <a:gd name="connsiteY5" fmla="*/ 2091514 h 2091514"/>
              <a:gd name="connsiteX6" fmla="*/ 836802 w 3755474"/>
              <a:gd name="connsiteY6" fmla="*/ 2084502 h 2091514"/>
              <a:gd name="connsiteX7" fmla="*/ 14270 w 3755474"/>
              <a:gd name="connsiteY7" fmla="*/ 1319288 h 2091514"/>
              <a:gd name="connsiteX8" fmla="*/ 0 w 3755474"/>
              <a:gd name="connsiteY8" fmla="*/ 1314542 h 2091514"/>
              <a:gd name="connsiteX9" fmla="*/ 0 w 3755474"/>
              <a:gd name="connsiteY9" fmla="*/ 348593 h 2091514"/>
              <a:gd name="connsiteX10" fmla="*/ 348593 w 3755474"/>
              <a:gd name="connsiteY10" fmla="*/ 0 h 209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474" h="2091514">
                <a:moveTo>
                  <a:pt x="348593" y="0"/>
                </a:moveTo>
                <a:lnTo>
                  <a:pt x="3406881" y="0"/>
                </a:lnTo>
                <a:cubicBezTo>
                  <a:pt x="3599404" y="0"/>
                  <a:pt x="3755474" y="156070"/>
                  <a:pt x="3755474" y="348593"/>
                </a:cubicBezTo>
                <a:lnTo>
                  <a:pt x="3755474" y="1742921"/>
                </a:lnTo>
                <a:cubicBezTo>
                  <a:pt x="3755474" y="1935444"/>
                  <a:pt x="3599404" y="2091514"/>
                  <a:pt x="3406881" y="2091514"/>
                </a:cubicBezTo>
                <a:lnTo>
                  <a:pt x="838352" y="2091514"/>
                </a:lnTo>
                <a:lnTo>
                  <a:pt x="836802" y="2084502"/>
                </a:lnTo>
                <a:cubicBezTo>
                  <a:pt x="738783" y="1753769"/>
                  <a:pt x="431318" y="1475714"/>
                  <a:pt x="14270" y="1319288"/>
                </a:cubicBezTo>
                <a:lnTo>
                  <a:pt x="0" y="1314542"/>
                </a:lnTo>
                <a:lnTo>
                  <a:pt x="0" y="348593"/>
                </a:lnTo>
                <a:cubicBezTo>
                  <a:pt x="0" y="156070"/>
                  <a:pt x="156070" y="0"/>
                  <a:pt x="348593" y="0"/>
                </a:cubicBezTo>
                <a:close/>
              </a:path>
            </a:pathLst>
          </a:custGeom>
          <a:noFill/>
          <a:ln w="3810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lIns="182880" bIns="365760" rtlCol="0" anchor="ctr"/>
          <a:lstStyle/>
          <a:p>
            <a:pPr lvl="0" algn="ctr" defTabSz="685800">
              <a:spcBef>
                <a:spcPts val="600"/>
              </a:spcBef>
            </a:pPr>
            <a:endParaRPr lang="en-US" sz="2400" dirty="0">
              <a:solidFill>
                <a:srgbClr val="00529B"/>
              </a:solidFill>
              <a:latin typeface="Arial" panose="020B0604020202020204" pitchFamily="34" charset="0"/>
              <a:cs typeface="Arial" panose="020B0604020202020204" pitchFamily="34" charset="0"/>
            </a:endParaRPr>
          </a:p>
        </p:txBody>
      </p:sp>
      <p:sp>
        <p:nvSpPr>
          <p:cNvPr id="9" name="Content Placeholder 8">
            <a:extLst>
              <a:ext uri="{FF2B5EF4-FFF2-40B4-BE49-F238E27FC236}">
                <a16:creationId xmlns:a16="http://schemas.microsoft.com/office/drawing/2014/main" id="{C654FDE2-CF3D-64D8-2BD9-92DA9D26B2C8}"/>
              </a:ext>
            </a:extLst>
          </p:cNvPr>
          <p:cNvSpPr>
            <a:spLocks noGrp="1"/>
          </p:cNvSpPr>
          <p:nvPr>
            <p:ph sz="half" idx="13"/>
          </p:nvPr>
        </p:nvSpPr>
        <p:spPr>
          <a:xfrm>
            <a:off x="6888114" y="1216553"/>
            <a:ext cx="4032927" cy="1629691"/>
          </a:xfrm>
        </p:spPr>
        <p:txBody>
          <a:bodyPr lIns="548640" anchor="ctr">
            <a:normAutofit/>
          </a:bodyPr>
          <a:lstStyle/>
          <a:p>
            <a:pPr marL="0" lvl="0" indent="0" algn="ctr" defTabSz="685800">
              <a:spcBef>
                <a:spcPts val="600"/>
              </a:spcBef>
              <a:spcAft>
                <a:spcPts val="0"/>
              </a:spcAft>
              <a:buClrTx/>
              <a:buNone/>
            </a:pPr>
            <a:r>
              <a:rPr lang="es-US" sz="2400" b="1" dirty="0"/>
              <a:t>SLMB</a:t>
            </a:r>
            <a:br>
              <a:rPr lang="es-US" sz="2400" dirty="0"/>
            </a:br>
            <a:r>
              <a:rPr lang="es-US" sz="2400" dirty="0"/>
              <a:t>Beneficiario de Medicare con bajos ingresos especificados*</a:t>
            </a:r>
          </a:p>
        </p:txBody>
      </p:sp>
      <p:sp>
        <p:nvSpPr>
          <p:cNvPr id="18" name="QI" descr="Cuadro 3 con la etiqueta: QI&#10;Personas Calificadas* &#10;&#10;">
            <a:extLst>
              <a:ext uri="{FF2B5EF4-FFF2-40B4-BE49-F238E27FC236}">
                <a16:creationId xmlns:a16="http://schemas.microsoft.com/office/drawing/2014/main" id="{E438CC0C-FB83-44CA-B7FE-7057AED9F5DE}"/>
              </a:ext>
            </a:extLst>
          </p:cNvPr>
          <p:cNvSpPr/>
          <p:nvPr/>
        </p:nvSpPr>
        <p:spPr>
          <a:xfrm>
            <a:off x="1324885" y="3527890"/>
            <a:ext cx="4032928" cy="1645920"/>
          </a:xfrm>
          <a:custGeom>
            <a:avLst/>
            <a:gdLst>
              <a:gd name="connsiteX0" fmla="*/ 348593 w 3755474"/>
              <a:gd name="connsiteY0" fmla="*/ 0 h 2091514"/>
              <a:gd name="connsiteX1" fmla="*/ 2929246 w 3755474"/>
              <a:gd name="connsiteY1" fmla="*/ 0 h 2091514"/>
              <a:gd name="connsiteX2" fmla="*/ 2930796 w 3755474"/>
              <a:gd name="connsiteY2" fmla="*/ 7013 h 2091514"/>
              <a:gd name="connsiteX3" fmla="*/ 3753328 w 3755474"/>
              <a:gd name="connsiteY3" fmla="*/ 772227 h 2091514"/>
              <a:gd name="connsiteX4" fmla="*/ 3755474 w 3755474"/>
              <a:gd name="connsiteY4" fmla="*/ 772941 h 2091514"/>
              <a:gd name="connsiteX5" fmla="*/ 3755474 w 3755474"/>
              <a:gd name="connsiteY5" fmla="*/ 1742921 h 2091514"/>
              <a:gd name="connsiteX6" fmla="*/ 3406881 w 3755474"/>
              <a:gd name="connsiteY6" fmla="*/ 2091514 h 2091514"/>
              <a:gd name="connsiteX7" fmla="*/ 348593 w 3755474"/>
              <a:gd name="connsiteY7" fmla="*/ 2091514 h 2091514"/>
              <a:gd name="connsiteX8" fmla="*/ 0 w 3755474"/>
              <a:gd name="connsiteY8" fmla="*/ 1742921 h 2091514"/>
              <a:gd name="connsiteX9" fmla="*/ 0 w 3755474"/>
              <a:gd name="connsiteY9" fmla="*/ 348593 h 2091514"/>
              <a:gd name="connsiteX10" fmla="*/ 348593 w 3755474"/>
              <a:gd name="connsiteY10" fmla="*/ 0 h 209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474" h="2091514">
                <a:moveTo>
                  <a:pt x="348593" y="0"/>
                </a:moveTo>
                <a:lnTo>
                  <a:pt x="2929246" y="0"/>
                </a:lnTo>
                <a:lnTo>
                  <a:pt x="2930796" y="7013"/>
                </a:lnTo>
                <a:cubicBezTo>
                  <a:pt x="3028815" y="337746"/>
                  <a:pt x="3336280" y="615801"/>
                  <a:pt x="3753328" y="772227"/>
                </a:cubicBezTo>
                <a:lnTo>
                  <a:pt x="3755474" y="772941"/>
                </a:lnTo>
                <a:lnTo>
                  <a:pt x="3755474" y="1742921"/>
                </a:lnTo>
                <a:cubicBezTo>
                  <a:pt x="3755474" y="1935444"/>
                  <a:pt x="3599404" y="2091514"/>
                  <a:pt x="3406881" y="2091514"/>
                </a:cubicBezTo>
                <a:lnTo>
                  <a:pt x="348593" y="2091514"/>
                </a:lnTo>
                <a:cubicBezTo>
                  <a:pt x="156070" y="2091514"/>
                  <a:pt x="0" y="1935444"/>
                  <a:pt x="0" y="1742921"/>
                </a:cubicBezTo>
                <a:lnTo>
                  <a:pt x="0" y="348593"/>
                </a:lnTo>
                <a:cubicBezTo>
                  <a:pt x="0" y="156070"/>
                  <a:pt x="156070" y="0"/>
                  <a:pt x="348593" y="0"/>
                </a:cubicBezTo>
                <a:close/>
              </a:path>
            </a:pathLst>
          </a:custGeom>
          <a:noFill/>
          <a:ln w="3810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tIns="0" bIns="457200" rtlCol="0" anchor="ctr"/>
          <a:lstStyle/>
          <a:p>
            <a:pPr algn="ctr" defTabSz="685800">
              <a:spcBef>
                <a:spcPts val="600"/>
              </a:spcBef>
            </a:pPr>
            <a:endParaRPr lang="en-US" sz="2400" dirty="0">
              <a:solidFill>
                <a:srgbClr val="00529B"/>
              </a:solidFill>
              <a:latin typeface="Arial" panose="020B0604020202020204" pitchFamily="34" charset="0"/>
              <a:cs typeface="Arial" panose="020B0604020202020204" pitchFamily="34" charset="0"/>
            </a:endParaRPr>
          </a:p>
        </p:txBody>
      </p:sp>
      <p:sp>
        <p:nvSpPr>
          <p:cNvPr id="10" name="Content Placeholder 9">
            <a:extLst>
              <a:ext uri="{FF2B5EF4-FFF2-40B4-BE49-F238E27FC236}">
                <a16:creationId xmlns:a16="http://schemas.microsoft.com/office/drawing/2014/main" id="{690A22A6-F3D9-02D5-0ECE-3B45673538A7}"/>
              </a:ext>
            </a:extLst>
          </p:cNvPr>
          <p:cNvSpPr>
            <a:spLocks noGrp="1"/>
          </p:cNvSpPr>
          <p:nvPr>
            <p:ph sz="half" idx="14"/>
          </p:nvPr>
        </p:nvSpPr>
        <p:spPr>
          <a:xfrm>
            <a:off x="1324885" y="3550950"/>
            <a:ext cx="4032928" cy="1606632"/>
          </a:xfrm>
        </p:spPr>
        <p:txBody>
          <a:bodyPr anchor="ctr">
            <a:normAutofit/>
          </a:bodyPr>
          <a:lstStyle/>
          <a:p>
            <a:pPr marL="0" lvl="0" indent="0" algn="ctr" defTabSz="685800">
              <a:spcBef>
                <a:spcPts val="600"/>
              </a:spcBef>
              <a:spcAft>
                <a:spcPts val="0"/>
              </a:spcAft>
              <a:buClrTx/>
              <a:buNone/>
            </a:pPr>
            <a:r>
              <a:rPr lang="es-US" sz="2400" b="1" dirty="0"/>
              <a:t>QI</a:t>
            </a:r>
            <a:br>
              <a:rPr lang="es-US" sz="2400" dirty="0"/>
            </a:br>
            <a:r>
              <a:rPr lang="es-US" sz="2400" dirty="0"/>
              <a:t>Personas Calificadas* </a:t>
            </a:r>
          </a:p>
        </p:txBody>
      </p:sp>
      <p:sp>
        <p:nvSpPr>
          <p:cNvPr id="19" name="QDWI" descr="Cuadro 4 con la etiqueta: QDWI Personas Discapacitadas y Trabajadores Calificados &#10;">
            <a:extLst>
              <a:ext uri="{FF2B5EF4-FFF2-40B4-BE49-F238E27FC236}">
                <a16:creationId xmlns:a16="http://schemas.microsoft.com/office/drawing/2014/main" id="{4DB9CC62-C276-4837-A2B5-D2E30865A958}"/>
              </a:ext>
            </a:extLst>
          </p:cNvPr>
          <p:cNvSpPr/>
          <p:nvPr/>
        </p:nvSpPr>
        <p:spPr>
          <a:xfrm>
            <a:off x="6888115" y="3527890"/>
            <a:ext cx="4032926" cy="1645920"/>
          </a:xfrm>
          <a:custGeom>
            <a:avLst/>
            <a:gdLst>
              <a:gd name="connsiteX0" fmla="*/ 838352 w 3755474"/>
              <a:gd name="connsiteY0" fmla="*/ 0 h 2091514"/>
              <a:gd name="connsiteX1" fmla="*/ 3406881 w 3755474"/>
              <a:gd name="connsiteY1" fmla="*/ 0 h 2091514"/>
              <a:gd name="connsiteX2" fmla="*/ 3755474 w 3755474"/>
              <a:gd name="connsiteY2" fmla="*/ 348593 h 2091514"/>
              <a:gd name="connsiteX3" fmla="*/ 3755474 w 3755474"/>
              <a:gd name="connsiteY3" fmla="*/ 1742921 h 2091514"/>
              <a:gd name="connsiteX4" fmla="*/ 3406881 w 3755474"/>
              <a:gd name="connsiteY4" fmla="*/ 2091514 h 2091514"/>
              <a:gd name="connsiteX5" fmla="*/ 348593 w 3755474"/>
              <a:gd name="connsiteY5" fmla="*/ 2091514 h 2091514"/>
              <a:gd name="connsiteX6" fmla="*/ 0 w 3755474"/>
              <a:gd name="connsiteY6" fmla="*/ 1742921 h 2091514"/>
              <a:gd name="connsiteX7" fmla="*/ 0 w 3755474"/>
              <a:gd name="connsiteY7" fmla="*/ 776974 h 2091514"/>
              <a:gd name="connsiteX8" fmla="*/ 14270 w 3755474"/>
              <a:gd name="connsiteY8" fmla="*/ 772227 h 2091514"/>
              <a:gd name="connsiteX9" fmla="*/ 836802 w 3755474"/>
              <a:gd name="connsiteY9" fmla="*/ 7013 h 2091514"/>
              <a:gd name="connsiteX10" fmla="*/ 838352 w 3755474"/>
              <a:gd name="connsiteY10" fmla="*/ 0 h 209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474" h="2091514">
                <a:moveTo>
                  <a:pt x="838352" y="0"/>
                </a:moveTo>
                <a:lnTo>
                  <a:pt x="3406881" y="0"/>
                </a:lnTo>
                <a:cubicBezTo>
                  <a:pt x="3599404" y="0"/>
                  <a:pt x="3755474" y="156070"/>
                  <a:pt x="3755474" y="348593"/>
                </a:cubicBezTo>
                <a:lnTo>
                  <a:pt x="3755474" y="1742921"/>
                </a:lnTo>
                <a:cubicBezTo>
                  <a:pt x="3755474" y="1935444"/>
                  <a:pt x="3599404" y="2091514"/>
                  <a:pt x="3406881" y="2091514"/>
                </a:cubicBezTo>
                <a:lnTo>
                  <a:pt x="348593" y="2091514"/>
                </a:lnTo>
                <a:cubicBezTo>
                  <a:pt x="156070" y="2091514"/>
                  <a:pt x="0" y="1935444"/>
                  <a:pt x="0" y="1742921"/>
                </a:cubicBezTo>
                <a:lnTo>
                  <a:pt x="0" y="776974"/>
                </a:lnTo>
                <a:lnTo>
                  <a:pt x="14270" y="772227"/>
                </a:lnTo>
                <a:cubicBezTo>
                  <a:pt x="431318" y="615801"/>
                  <a:pt x="738783" y="337746"/>
                  <a:pt x="836802" y="7013"/>
                </a:cubicBezTo>
                <a:lnTo>
                  <a:pt x="838352" y="0"/>
                </a:lnTo>
                <a:close/>
              </a:path>
            </a:pathLst>
          </a:custGeom>
          <a:noFill/>
          <a:ln w="3810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lIns="274320" rIns="91440" bIns="274320" rtlCol="0" anchor="ctr"/>
          <a:lstStyle/>
          <a:p>
            <a:pPr lvl="0" algn="ctr" defTabSz="685800"/>
            <a:endParaRPr lang="en-US" sz="2400" dirty="0">
              <a:solidFill>
                <a:srgbClr val="00529B"/>
              </a:solidFill>
              <a:latin typeface="Arial" panose="020B0604020202020204" pitchFamily="34" charset="0"/>
              <a:cs typeface="Arial" panose="020B0604020202020204" pitchFamily="34" charset="0"/>
            </a:endParaRPr>
          </a:p>
        </p:txBody>
      </p:sp>
      <p:sp>
        <p:nvSpPr>
          <p:cNvPr id="12" name="Content Placeholder 11">
            <a:extLst>
              <a:ext uri="{FF2B5EF4-FFF2-40B4-BE49-F238E27FC236}">
                <a16:creationId xmlns:a16="http://schemas.microsoft.com/office/drawing/2014/main" id="{CCA24BC5-C1A7-0225-5203-4F921F717B11}"/>
              </a:ext>
            </a:extLst>
          </p:cNvPr>
          <p:cNvSpPr>
            <a:spLocks noGrp="1"/>
          </p:cNvSpPr>
          <p:nvPr>
            <p:ph sz="half" idx="15"/>
          </p:nvPr>
        </p:nvSpPr>
        <p:spPr>
          <a:xfrm>
            <a:off x="6888114" y="3549588"/>
            <a:ext cx="4032925" cy="1645111"/>
          </a:xfrm>
        </p:spPr>
        <p:txBody>
          <a:bodyPr anchor="ctr">
            <a:normAutofit/>
          </a:bodyPr>
          <a:lstStyle/>
          <a:p>
            <a:pPr marL="0" lvl="0" indent="0" algn="ctr" defTabSz="685800">
              <a:spcAft>
                <a:spcPts val="0"/>
              </a:spcAft>
              <a:buClrTx/>
              <a:buNone/>
            </a:pPr>
            <a:r>
              <a:rPr lang="es-US" sz="2400" b="1" dirty="0"/>
              <a:t>QDWI</a:t>
            </a:r>
            <a:br>
              <a:rPr lang="es-US" sz="2400" dirty="0"/>
            </a:br>
            <a:r>
              <a:rPr lang="es-US" sz="2300" dirty="0"/>
              <a:t>Personas Discapacitadas y Trabajadores Calificados </a:t>
            </a:r>
          </a:p>
        </p:txBody>
      </p:sp>
      <p:cxnSp>
        <p:nvCxnSpPr>
          <p:cNvPr id="11" name="Straight Connector 10">
            <a:extLst>
              <a:ext uri="{FF2B5EF4-FFF2-40B4-BE49-F238E27FC236}">
                <a16:creationId xmlns:a16="http://schemas.microsoft.com/office/drawing/2014/main" id="{A308FD63-A28C-4760-A20A-A46E488608A2}"/>
              </a:ext>
              <a:ext uri="{C183D7F6-B498-43B3-948B-1728B52AA6E4}">
                <adec:decorative xmlns:adec="http://schemas.microsoft.com/office/drawing/2017/decorative" val="1"/>
              </a:ext>
            </a:extLst>
          </p:cNvPr>
          <p:cNvCxnSpPr/>
          <p:nvPr/>
        </p:nvCxnSpPr>
        <p:spPr>
          <a:xfrm flipV="1">
            <a:off x="1602339" y="5733556"/>
            <a:ext cx="9041250" cy="15753"/>
          </a:xfrm>
          <a:prstGeom prst="line">
            <a:avLst/>
          </a:prstGeom>
        </p:spPr>
        <p:style>
          <a:lnRef idx="1">
            <a:schemeClr val="accent1"/>
          </a:lnRef>
          <a:fillRef idx="0">
            <a:schemeClr val="accent1"/>
          </a:fillRef>
          <a:effectRef idx="0">
            <a:schemeClr val="accent1"/>
          </a:effectRef>
          <a:fontRef idx="minor">
            <a:schemeClr val="tx1"/>
          </a:fontRef>
        </p:style>
      </p:cxnSp>
      <p:sp>
        <p:nvSpPr>
          <p:cNvPr id="13" name="Content Placeholder 12">
            <a:extLst>
              <a:ext uri="{FF2B5EF4-FFF2-40B4-BE49-F238E27FC236}">
                <a16:creationId xmlns:a16="http://schemas.microsoft.com/office/drawing/2014/main" id="{C15F6427-6FC2-ED98-ABB4-63B1D7658AAA}"/>
              </a:ext>
            </a:extLst>
          </p:cNvPr>
          <p:cNvSpPr>
            <a:spLocks noGrp="1"/>
          </p:cNvSpPr>
          <p:nvPr>
            <p:ph sz="half" idx="16"/>
          </p:nvPr>
        </p:nvSpPr>
        <p:spPr>
          <a:xfrm>
            <a:off x="1592065" y="5789461"/>
            <a:ext cx="7663083" cy="666029"/>
          </a:xfrm>
        </p:spPr>
        <p:txBody>
          <a:bodyPr>
            <a:normAutofit/>
          </a:bodyPr>
          <a:lstStyle/>
          <a:p>
            <a:pPr marL="0" indent="0">
              <a:buNone/>
            </a:pPr>
            <a:r>
              <a:rPr lang="es-US" sz="1600"/>
              <a:t>*Automáticamente califican para la Ayuda Adicional para la Parte D</a:t>
            </a:r>
          </a:p>
        </p:txBody>
      </p:sp>
      <p:sp>
        <p:nvSpPr>
          <p:cNvPr id="8" name="Slide Number Placeholder 7">
            <a:extLst>
              <a:ext uri="{FF2B5EF4-FFF2-40B4-BE49-F238E27FC236}">
                <a16:creationId xmlns:a16="http://schemas.microsoft.com/office/drawing/2014/main" id="{D1B46A60-0AEE-4518-96C2-846C39577DEF}"/>
              </a:ext>
            </a:extLst>
          </p:cNvPr>
          <p:cNvSpPr>
            <a:spLocks noGrp="1"/>
          </p:cNvSpPr>
          <p:nvPr>
            <p:ph type="sldNum" sz="quarter" idx="12"/>
          </p:nvPr>
        </p:nvSpPr>
        <p:spPr/>
        <p:txBody>
          <a:bodyPr/>
          <a:lstStyle/>
          <a:p>
            <a:fld id="{0B2D781D-8844-5940-92D1-06EF0A7F581E}" type="slidenum">
              <a:rPr lang="en-US" smtClean="0"/>
              <a:pPr/>
              <a:t>47</a:t>
            </a:fld>
            <a:endParaRPr lang="en-US"/>
          </a:p>
        </p:txBody>
      </p:sp>
      <p:sp>
        <p:nvSpPr>
          <p:cNvPr id="3" name="Footer Placeholder 2"/>
          <p:cNvSpPr>
            <a:spLocks noGrp="1"/>
          </p:cNvSpPr>
          <p:nvPr>
            <p:ph type="ftr" sz="quarter" idx="11"/>
          </p:nvPr>
        </p:nvSpPr>
        <p:spPr>
          <a:xfrm>
            <a:off x="4038600" y="6471960"/>
            <a:ext cx="4114800" cy="365125"/>
          </a:xfrm>
        </p:spPr>
        <p:txBody>
          <a:bodyPr/>
          <a:lstStyle/>
          <a:p>
            <a:r>
              <a:rPr lang="es-US" dirty="0"/>
              <a:t>Medicaid y el Programa de Seguro Médico para Niños (CHIP, por sus siglas en inglés)</a:t>
            </a:r>
          </a:p>
        </p:txBody>
      </p:sp>
      <p:sp>
        <p:nvSpPr>
          <p:cNvPr id="2" name="Date Placeholder 1"/>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37423239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2800" dirty="0"/>
              <a:t>Requisitos mínimos federales de elegibilidad </a:t>
            </a:r>
            <a:br>
              <a:rPr lang="es-US" sz="2800" dirty="0"/>
            </a:br>
            <a:r>
              <a:rPr lang="es-US" sz="2800" dirty="0"/>
              <a:t>para programas de ahorro Medicaid en 2024</a:t>
            </a:r>
          </a:p>
        </p:txBody>
      </p:sp>
      <p:graphicFrame>
        <p:nvGraphicFramePr>
          <p:cNvPr id="6" name="Content Placeholder 7" descr="If you qualify for The Qualified Medicare Beneficiary (QMB) program, you get help paying your Part A and Part B premiums, deductibles, co-insurance, and co-pays. To qualify for QMB you must be eligible for Medicare Part A, and have an income not exceeding 100% of the Federal Poverty Level (FPL). This will be effective the first month following the month QMB eligibility is approved. Eligibility can’t be retroactive. To qualify for the Specified Low-income Medicare Beneficiary (SLMB) program, you must be eligible for Medicare Part A and have an income that is at least 100%, but does not exceed 120% of the Federal poverty level (FPL). If you qualify for SLMB, you get help paying for your Part B premium.&#10;To qualify for the Qualified Individual (QI) program , which is fully Federal funded, you must be eligible for Medicare Part A, and have an income not exceeding 135% of the Federal Poverty Level (FPL). If you qualify for QI, and there are still funds available in your state, you get help paying your Part B premium.. Congress only appropriated a limited amount of funds to each state. &#10;To qualify for The Qualified Disabled and Working Individual (QDWI) program, you must be entitled to Medicare Part A because of a loss of disability-based Part A due to earnings exceeding Substantial Gainful Activity (SGA); have an income not higher than 200% of the FPL and resources not exceeding twice maximum for SSI; and not be otherwise eligible for Medicaid. If you qualify you get help paying your Part A premium, states can charge premiums if your income is between 150% and 200% FPL. "/>
          <p:cNvGraphicFramePr>
            <a:graphicFrameLocks noGrp="1"/>
          </p:cNvGraphicFramePr>
          <p:nvPr>
            <p:ph idx="4294967295"/>
            <p:extLst>
              <p:ext uri="{D42A27DB-BD31-4B8C-83A1-F6EECF244321}">
                <p14:modId xmlns:p14="http://schemas.microsoft.com/office/powerpoint/2010/main" val="2614129120"/>
              </p:ext>
            </p:extLst>
          </p:nvPr>
        </p:nvGraphicFramePr>
        <p:xfrm>
          <a:off x="392723" y="1257178"/>
          <a:ext cx="11406554" cy="4867894"/>
        </p:xfrm>
        <a:graphic>
          <a:graphicData uri="http://schemas.openxmlformats.org/drawingml/2006/table">
            <a:tbl>
              <a:tblPr firstRow="1" bandRow="1">
                <a:tableStyleId>{5FD0F851-EC5A-4D38-B0AD-8093EC10F338}</a:tableStyleId>
              </a:tblPr>
              <a:tblGrid>
                <a:gridCol w="3348445">
                  <a:extLst>
                    <a:ext uri="{9D8B030D-6E8A-4147-A177-3AD203B41FA5}">
                      <a16:colId xmlns:a16="http://schemas.microsoft.com/office/drawing/2014/main" val="20000"/>
                    </a:ext>
                  </a:extLst>
                </a:gridCol>
                <a:gridCol w="1988615">
                  <a:extLst>
                    <a:ext uri="{9D8B030D-6E8A-4147-A177-3AD203B41FA5}">
                      <a16:colId xmlns:a16="http://schemas.microsoft.com/office/drawing/2014/main" val="20001"/>
                    </a:ext>
                  </a:extLst>
                </a:gridCol>
                <a:gridCol w="2146851">
                  <a:extLst>
                    <a:ext uri="{9D8B030D-6E8A-4147-A177-3AD203B41FA5}">
                      <a16:colId xmlns:a16="http://schemas.microsoft.com/office/drawing/2014/main" val="20002"/>
                    </a:ext>
                  </a:extLst>
                </a:gridCol>
                <a:gridCol w="3922643">
                  <a:extLst>
                    <a:ext uri="{9D8B030D-6E8A-4147-A177-3AD203B41FA5}">
                      <a16:colId xmlns:a16="http://schemas.microsoft.com/office/drawing/2014/main" val="20003"/>
                    </a:ext>
                  </a:extLst>
                </a:gridCol>
              </a:tblGrid>
              <a:tr h="1021250">
                <a:tc>
                  <a:txBody>
                    <a:bodyPr/>
                    <a:lstStyle/>
                    <a:p>
                      <a:pPr algn="ctr">
                        <a:lnSpc>
                          <a:spcPts val="1800"/>
                        </a:lnSpc>
                      </a:pPr>
                      <a:r>
                        <a:rPr lang="es-US" sz="2000" dirty="0">
                          <a:solidFill>
                            <a:srgbClr val="00529B"/>
                          </a:solidFill>
                        </a:rPr>
                        <a:t>Programa de Ahorros </a:t>
                      </a:r>
                      <a:br>
                        <a:rPr lang="es-US" sz="2000" dirty="0">
                          <a:solidFill>
                            <a:srgbClr val="00529B"/>
                          </a:solidFill>
                        </a:rPr>
                      </a:br>
                      <a:r>
                        <a:rPr lang="es-US" sz="2000" dirty="0">
                          <a:solidFill>
                            <a:srgbClr val="00529B"/>
                          </a:solidFill>
                        </a:rPr>
                        <a:t>de Medicare </a:t>
                      </a:r>
                    </a:p>
                  </a:txBody>
                  <a:tcPr marL="75377" marR="75377" marT="34290" marB="34290"/>
                </a:tc>
                <a:tc>
                  <a:txBody>
                    <a:bodyPr/>
                    <a:lstStyle/>
                    <a:p>
                      <a:pPr algn="ctr">
                        <a:lnSpc>
                          <a:spcPts val="1800"/>
                        </a:lnSpc>
                      </a:pPr>
                      <a:r>
                        <a:rPr lang="es-US" sz="2000" dirty="0">
                          <a:solidFill>
                            <a:srgbClr val="00529B"/>
                          </a:solidFill>
                        </a:rPr>
                        <a:t>Límite de ingresos mensuales por persona</a:t>
                      </a:r>
                    </a:p>
                  </a:txBody>
                  <a:tcPr marL="75377" marR="75377" marT="34290" marB="34290"/>
                </a:tc>
                <a:tc>
                  <a:txBody>
                    <a:bodyPr/>
                    <a:lstStyle/>
                    <a:p>
                      <a:pPr algn="ctr">
                        <a:lnSpc>
                          <a:spcPts val="1800"/>
                        </a:lnSpc>
                      </a:pPr>
                      <a:r>
                        <a:rPr lang="es-US" sz="2000" dirty="0">
                          <a:solidFill>
                            <a:srgbClr val="00529B"/>
                          </a:solidFill>
                        </a:rPr>
                        <a:t>Límite de ingresos mensuales por pareja casada</a:t>
                      </a:r>
                    </a:p>
                  </a:txBody>
                  <a:tcPr marL="75377" marR="75377" marT="34290" marB="34290"/>
                </a:tc>
                <a:tc>
                  <a:txBody>
                    <a:bodyPr/>
                    <a:lstStyle/>
                    <a:p>
                      <a:pPr algn="ctr">
                        <a:lnSpc>
                          <a:spcPts val="1800"/>
                        </a:lnSpc>
                      </a:pPr>
                      <a:r>
                        <a:rPr lang="es-US" sz="2000" dirty="0">
                          <a:solidFill>
                            <a:srgbClr val="00529B"/>
                          </a:solidFill>
                        </a:rPr>
                        <a:t>Ayuda a pagar</a:t>
                      </a:r>
                    </a:p>
                  </a:txBody>
                  <a:tcPr marL="75377" marR="75377" marT="34290" marB="34290"/>
                </a:tc>
                <a:extLst>
                  <a:ext uri="{0D108BD9-81ED-4DB2-BD59-A6C34878D82A}">
                    <a16:rowId xmlns:a16="http://schemas.microsoft.com/office/drawing/2014/main" val="10000"/>
                  </a:ext>
                </a:extLst>
              </a:tr>
              <a:tr h="1534007">
                <a:tc>
                  <a:txBody>
                    <a:bodyPr/>
                    <a:lstStyle/>
                    <a:p>
                      <a:r>
                        <a:rPr lang="es-US" sz="1900" dirty="0">
                          <a:solidFill>
                            <a:srgbClr val="00529B"/>
                          </a:solidFill>
                        </a:rPr>
                        <a:t>Beneficiario Calificado de Medicare (QMB)</a:t>
                      </a:r>
                    </a:p>
                  </a:txBody>
                  <a:tcPr marL="75377" marR="75377" marT="34290" marB="34290"/>
                </a:tc>
                <a:tc>
                  <a:txBody>
                    <a:bodyPr/>
                    <a:lstStyle/>
                    <a:p>
                      <a:pPr algn="ctr"/>
                      <a:r>
                        <a:rPr lang="es-US" sz="1900" dirty="0">
                          <a:solidFill>
                            <a:srgbClr val="00529B"/>
                          </a:solidFill>
                        </a:rPr>
                        <a:t>$1,275</a:t>
                      </a:r>
                    </a:p>
                    <a:p>
                      <a:pPr algn="l" rtl="0"/>
                      <a:endParaRPr lang="en-US" sz="1900" dirty="0">
                        <a:solidFill>
                          <a:srgbClr val="00529B"/>
                        </a:solidFill>
                      </a:endParaRPr>
                    </a:p>
                    <a:p>
                      <a:pPr algn="l" rtl="0"/>
                      <a:endParaRPr lang="en-US" sz="1900" dirty="0">
                        <a:solidFill>
                          <a:srgbClr val="00529B"/>
                        </a:solidFill>
                      </a:endParaRPr>
                    </a:p>
                  </a:txBody>
                  <a:tcPr marL="75377" marR="75377" marT="34290" marB="34290"/>
                </a:tc>
                <a:tc>
                  <a:txBody>
                    <a:bodyPr/>
                    <a:lstStyle/>
                    <a:p>
                      <a:pPr algn="ctr"/>
                      <a:r>
                        <a:rPr lang="es-US" sz="1900" dirty="0">
                          <a:solidFill>
                            <a:srgbClr val="00529B"/>
                          </a:solidFill>
                        </a:rPr>
                        <a:t>$1,724 </a:t>
                      </a:r>
                    </a:p>
                    <a:p>
                      <a:pPr algn="l" rtl="0"/>
                      <a:endParaRPr lang="en-US" sz="1900" dirty="0">
                        <a:solidFill>
                          <a:srgbClr val="00529B"/>
                        </a:solidFill>
                      </a:endParaRPr>
                    </a:p>
                  </a:txBody>
                  <a:tcPr marL="75377" marR="75377" marT="34290" marB="34290"/>
                </a:tc>
                <a:tc>
                  <a:txBody>
                    <a:bodyPr/>
                    <a:lstStyle/>
                    <a:p>
                      <a:r>
                        <a:rPr lang="es-US" sz="1900" dirty="0">
                          <a:solidFill>
                            <a:srgbClr val="00529B"/>
                          </a:solidFill>
                        </a:rPr>
                        <a:t>Las primas de la Parte A (seguro hospitalario) y la Parte B (seguro médico) de Medicare y otros gastos compartidos (como deducibles, </a:t>
                      </a:r>
                      <a:r>
                        <a:rPr lang="es-US" sz="1900" dirty="0" err="1">
                          <a:solidFill>
                            <a:srgbClr val="00529B"/>
                          </a:solidFill>
                        </a:rPr>
                        <a:t>coseguro</a:t>
                      </a:r>
                      <a:r>
                        <a:rPr lang="es-US" sz="1900" dirty="0">
                          <a:solidFill>
                            <a:srgbClr val="00529B"/>
                          </a:solidFill>
                        </a:rPr>
                        <a:t> y copagos)</a:t>
                      </a:r>
                    </a:p>
                  </a:txBody>
                  <a:tcPr marL="75377" marR="75377" marT="34290" marB="34290"/>
                </a:tc>
                <a:extLst>
                  <a:ext uri="{0D108BD9-81ED-4DB2-BD59-A6C34878D82A}">
                    <a16:rowId xmlns:a16="http://schemas.microsoft.com/office/drawing/2014/main" val="10001"/>
                  </a:ext>
                </a:extLst>
              </a:tr>
              <a:tr h="770879">
                <a:tc>
                  <a:txBody>
                    <a:bodyPr/>
                    <a:lstStyle/>
                    <a:p>
                      <a:r>
                        <a:rPr lang="es-US" sz="1900">
                          <a:solidFill>
                            <a:srgbClr val="00529B"/>
                          </a:solidFill>
                        </a:rPr>
                        <a:t>Beneficiarios de bajo ingreso específicos de Medicare (SLMB)</a:t>
                      </a:r>
                    </a:p>
                  </a:txBody>
                  <a:tcPr marL="75377" marR="75377" marT="34290" marB="34290"/>
                </a:tc>
                <a:tc>
                  <a:txBody>
                    <a:bodyPr/>
                    <a:lstStyle/>
                    <a:p>
                      <a:pPr algn="ctr"/>
                      <a:r>
                        <a:rPr lang="es-US" sz="1900" dirty="0">
                          <a:solidFill>
                            <a:srgbClr val="00529B"/>
                          </a:solidFill>
                        </a:rPr>
                        <a:t>$1,526</a:t>
                      </a:r>
                    </a:p>
                  </a:txBody>
                  <a:tcPr marL="75377" marR="75377" marT="34290" marB="34290"/>
                </a:tc>
                <a:tc>
                  <a:txBody>
                    <a:bodyPr/>
                    <a:lstStyle/>
                    <a:p>
                      <a:pPr algn="ctr"/>
                      <a:r>
                        <a:rPr lang="es-US" sz="1900" dirty="0">
                          <a:solidFill>
                            <a:srgbClr val="00529B"/>
                          </a:solidFill>
                        </a:rPr>
                        <a:t>$2,064</a:t>
                      </a:r>
                    </a:p>
                    <a:p>
                      <a:pPr algn="l" rtl="0"/>
                      <a:endParaRPr lang="en-US" sz="1900" dirty="0">
                        <a:solidFill>
                          <a:srgbClr val="00529B"/>
                        </a:solidFill>
                      </a:endParaRPr>
                    </a:p>
                  </a:txBody>
                  <a:tcPr marL="75377" marR="75377" marT="34290" marB="34290"/>
                </a:tc>
                <a:tc>
                  <a:txBody>
                    <a:bodyPr/>
                    <a:lstStyle/>
                    <a:p>
                      <a:r>
                        <a:rPr lang="es-US" sz="1900" dirty="0">
                          <a:solidFill>
                            <a:srgbClr val="00529B"/>
                          </a:solidFill>
                        </a:rPr>
                        <a:t>Solo primas de la Parte B</a:t>
                      </a:r>
                    </a:p>
                  </a:txBody>
                  <a:tcPr marL="75377" marR="75377" marT="34290" marB="34290"/>
                </a:tc>
                <a:extLst>
                  <a:ext uri="{0D108BD9-81ED-4DB2-BD59-A6C34878D82A}">
                    <a16:rowId xmlns:a16="http://schemas.microsoft.com/office/drawing/2014/main" val="10002"/>
                  </a:ext>
                </a:extLst>
              </a:tr>
              <a:tr h="770879">
                <a:tc>
                  <a:txBody>
                    <a:bodyPr/>
                    <a:lstStyle/>
                    <a:p>
                      <a:r>
                        <a:rPr lang="es-US" sz="1900">
                          <a:solidFill>
                            <a:srgbClr val="00529B"/>
                          </a:solidFill>
                        </a:rPr>
                        <a:t>Persona calificada (QI)</a:t>
                      </a:r>
                    </a:p>
                  </a:txBody>
                  <a:tcPr marL="75377" marR="75377" marT="34290" marB="34290"/>
                </a:tc>
                <a:tc>
                  <a:txBody>
                    <a:bodyPr/>
                    <a:lstStyle/>
                    <a:p>
                      <a:pPr algn="ctr"/>
                      <a:r>
                        <a:rPr lang="es-US" sz="1900" dirty="0">
                          <a:solidFill>
                            <a:srgbClr val="00529B"/>
                          </a:solidFill>
                        </a:rPr>
                        <a:t>$1,715</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900" dirty="0">
                        <a:solidFill>
                          <a:srgbClr val="00529B"/>
                        </a:solidFill>
                      </a:endParaRPr>
                    </a:p>
                  </a:txBody>
                  <a:tcPr marL="75377" marR="75377" marT="34290" marB="34290"/>
                </a:tc>
                <a:tc>
                  <a:txBody>
                    <a:bodyPr/>
                    <a:lstStyle/>
                    <a:p>
                      <a:pPr algn="ctr"/>
                      <a:r>
                        <a:rPr lang="es-US" sz="1900" dirty="0">
                          <a:solidFill>
                            <a:srgbClr val="00529B"/>
                          </a:solidFill>
                        </a:rPr>
                        <a:t>$2,320</a:t>
                      </a:r>
                    </a:p>
                  </a:txBody>
                  <a:tcPr marL="75377" marR="75377" marT="34290" marB="34290"/>
                </a:tc>
                <a:tc>
                  <a:txBody>
                    <a:bodyPr/>
                    <a:lstStyle/>
                    <a:p>
                      <a:r>
                        <a:rPr lang="es-US" sz="1900" dirty="0">
                          <a:solidFill>
                            <a:srgbClr val="00529B"/>
                          </a:solidFill>
                        </a:rPr>
                        <a:t>Solo primas de la Parte B</a:t>
                      </a:r>
                    </a:p>
                  </a:txBody>
                  <a:tcPr marL="75377" marR="75377" marT="34290" marB="34290"/>
                </a:tc>
                <a:extLst>
                  <a:ext uri="{0D108BD9-81ED-4DB2-BD59-A6C34878D82A}">
                    <a16:rowId xmlns:a16="http://schemas.microsoft.com/office/drawing/2014/main" val="10003"/>
                  </a:ext>
                </a:extLst>
              </a:tr>
              <a:tr h="770879">
                <a:tc>
                  <a:txBody>
                    <a:bodyPr/>
                    <a:lstStyle/>
                    <a:p>
                      <a:r>
                        <a:rPr lang="es-US" sz="1900">
                          <a:solidFill>
                            <a:srgbClr val="00529B"/>
                          </a:solidFill>
                        </a:rPr>
                        <a:t>Personas discapacitadas y trabajadores calificados </a:t>
                      </a:r>
                      <a:r>
                        <a:rPr lang="es-US" sz="1900" baseline="0">
                          <a:solidFill>
                            <a:srgbClr val="00529B"/>
                          </a:solidFill>
                        </a:rPr>
                        <a:t>(QDWI)</a:t>
                      </a:r>
                    </a:p>
                  </a:txBody>
                  <a:tcPr marL="75377" marR="75377" marT="34290" marB="34290"/>
                </a:tc>
                <a:tc>
                  <a:txBody>
                    <a:bodyPr/>
                    <a:lstStyle/>
                    <a:p>
                      <a:pPr algn="ctr"/>
                      <a:r>
                        <a:rPr lang="es-US" sz="1900" dirty="0">
                          <a:solidFill>
                            <a:srgbClr val="00529B"/>
                          </a:solidFill>
                        </a:rPr>
                        <a:t>$5,105</a:t>
                      </a:r>
                    </a:p>
                  </a:txBody>
                  <a:tcPr marL="75377" marR="75377" marT="34290" marB="34290"/>
                </a:tc>
                <a:tc>
                  <a:txBody>
                    <a:bodyPr/>
                    <a:lstStyle/>
                    <a:p>
                      <a:pPr algn="ctr"/>
                      <a:r>
                        <a:rPr lang="es-US" sz="1900" dirty="0">
                          <a:solidFill>
                            <a:srgbClr val="00529B"/>
                          </a:solidFill>
                        </a:rPr>
                        <a:t>$6,899</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900" dirty="0">
                        <a:solidFill>
                          <a:srgbClr val="00529B"/>
                        </a:solidFill>
                      </a:endParaRPr>
                    </a:p>
                  </a:txBody>
                  <a:tcPr marL="75377" marR="75377" marT="34290" marB="34290"/>
                </a:tc>
                <a:tc>
                  <a:txBody>
                    <a:bodyPr/>
                    <a:lstStyle/>
                    <a:p>
                      <a:r>
                        <a:rPr lang="es-US" sz="1900" dirty="0">
                          <a:solidFill>
                            <a:srgbClr val="00529B"/>
                          </a:solidFill>
                        </a:rPr>
                        <a:t>Solo primas de la Parte A</a:t>
                      </a:r>
                    </a:p>
                  </a:txBody>
                  <a:tcPr marL="75377" marR="75377" marT="34290" marB="34290"/>
                </a:tc>
                <a:extLst>
                  <a:ext uri="{0D108BD9-81ED-4DB2-BD59-A6C34878D82A}">
                    <a16:rowId xmlns:a16="http://schemas.microsoft.com/office/drawing/2014/main" val="10004"/>
                  </a:ext>
                </a:extLst>
              </a:tr>
            </a:tbl>
          </a:graphicData>
        </a:graphic>
      </p:graphicFrame>
      <p:sp>
        <p:nvSpPr>
          <p:cNvPr id="5" name="Slide Number Placeholder 4">
            <a:extLst>
              <a:ext uri="{FF2B5EF4-FFF2-40B4-BE49-F238E27FC236}">
                <a16:creationId xmlns:a16="http://schemas.microsoft.com/office/drawing/2014/main" id="{0E7CBFE2-5DE2-42E1-9C5D-794E6F40963D}"/>
              </a:ext>
            </a:extLst>
          </p:cNvPr>
          <p:cNvSpPr>
            <a:spLocks noGrp="1"/>
          </p:cNvSpPr>
          <p:nvPr>
            <p:ph type="sldNum" sz="quarter" idx="12"/>
          </p:nvPr>
        </p:nvSpPr>
        <p:spPr/>
        <p:txBody>
          <a:bodyPr/>
          <a:lstStyle/>
          <a:p>
            <a:fld id="{48F63A3B-78C7-47BE-AE5E-E10140E04643}" type="slidenum">
              <a:rPr lang="en-US" smtClean="0"/>
              <a:t>48</a:t>
            </a:fld>
            <a:endParaRPr lang="en-US"/>
          </a:p>
        </p:txBody>
      </p:sp>
      <p:sp>
        <p:nvSpPr>
          <p:cNvPr id="3" name="Footer Placeholder 2"/>
          <p:cNvSpPr>
            <a:spLocks noGrp="1"/>
          </p:cNvSpPr>
          <p:nvPr>
            <p:ph type="ftr" sz="quarter" idx="11"/>
          </p:nvPr>
        </p:nvSpPr>
        <p:spPr>
          <a:xfrm>
            <a:off x="3810000" y="6472068"/>
            <a:ext cx="4572000" cy="365125"/>
          </a:xfrm>
        </p:spPr>
        <p:txBody>
          <a:bodyPr/>
          <a:lstStyle/>
          <a:p>
            <a:r>
              <a:rPr lang="es-US" dirty="0"/>
              <a:t>Medicaid y el Programa de Seguro Médico para Niños </a:t>
            </a:r>
            <a:br>
              <a:rPr lang="es-US" dirty="0"/>
            </a:br>
            <a:r>
              <a:rPr lang="es-US" dirty="0"/>
              <a:t>(CHIP, por sus siglas en inglés)</a:t>
            </a:r>
          </a:p>
        </p:txBody>
      </p:sp>
      <p:sp>
        <p:nvSpPr>
          <p:cNvPr id="2" name="Date Placeholder 1"/>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37319160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s-US" sz="2800"/>
              <a:t>Afiliados de Medicare y Medicaid: </a:t>
            </a:r>
            <a:br>
              <a:rPr lang="es-US" sz="2800"/>
            </a:br>
            <a:r>
              <a:rPr lang="es-US" sz="2800"/>
              <a:t>Modelos de pruebas de cuidado integrado de "elegibilidad doble"</a:t>
            </a:r>
          </a:p>
        </p:txBody>
      </p:sp>
      <p:sp>
        <p:nvSpPr>
          <p:cNvPr id="5" name="Content Placeholder 4"/>
          <p:cNvSpPr>
            <a:spLocks noGrp="1"/>
          </p:cNvSpPr>
          <p:nvPr>
            <p:ph sz="quarter" idx="13"/>
          </p:nvPr>
        </p:nvSpPr>
        <p:spPr>
          <a:xfrm>
            <a:off x="973731" y="1179431"/>
            <a:ext cx="6961587" cy="4667250"/>
          </a:xfrm>
        </p:spPr>
        <p:txBody>
          <a:bodyPr>
            <a:noAutofit/>
          </a:bodyPr>
          <a:lstStyle/>
          <a:p>
            <a:pPr lvl="0" defTabSz="685800">
              <a:lnSpc>
                <a:spcPct val="100000"/>
              </a:lnSpc>
            </a:pPr>
            <a:r>
              <a:rPr lang="es-US" sz="2400" dirty="0"/>
              <a:t>Los costos para la población doble son desproporcionados:</a:t>
            </a:r>
          </a:p>
          <a:p>
            <a:pPr lvl="1" defTabSz="685800">
              <a:lnSpc>
                <a:spcPct val="100000"/>
              </a:lnSpc>
            </a:pPr>
            <a:r>
              <a:rPr lang="es-US" sz="2000" dirty="0"/>
              <a:t>El 20 % de la población de Medicare representa el 34 % del gasto de Medicare.</a:t>
            </a:r>
          </a:p>
          <a:p>
            <a:pPr lvl="1" defTabSz="685800">
              <a:lnSpc>
                <a:spcPct val="100000"/>
              </a:lnSpc>
            </a:pPr>
            <a:r>
              <a:rPr lang="es-US" sz="2000" dirty="0"/>
              <a:t>El 15 % de la población de Medicaid representa el 33 % del gasto de Medicaid.</a:t>
            </a:r>
          </a:p>
          <a:p>
            <a:pPr lvl="0" defTabSz="685800">
              <a:lnSpc>
                <a:spcPct val="100000"/>
              </a:lnSpc>
            </a:pPr>
            <a:r>
              <a:rPr lang="es-US" sz="2400" dirty="0"/>
              <a:t>Los estados están probando nuevos esfuerzos para mejorar y coordinar la atención a esta población, entre otros:</a:t>
            </a:r>
          </a:p>
          <a:p>
            <a:pPr lvl="1" defTabSz="685800">
              <a:lnSpc>
                <a:spcPct val="100000"/>
              </a:lnSpc>
            </a:pPr>
            <a:r>
              <a:rPr lang="es-US" sz="2000" dirty="0"/>
              <a:t>Modelo de alineación financiera capitada (8 estados)</a:t>
            </a:r>
          </a:p>
          <a:p>
            <a:pPr lvl="1" defTabSz="685800">
              <a:lnSpc>
                <a:spcPct val="100000"/>
              </a:lnSpc>
            </a:pPr>
            <a:r>
              <a:rPr lang="es-US" sz="2000" dirty="0"/>
              <a:t>Modelo de tarifa por servicio administrado (1 estado)</a:t>
            </a:r>
          </a:p>
          <a:p>
            <a:pPr lvl="1" defTabSz="685800">
              <a:lnSpc>
                <a:spcPct val="100000"/>
              </a:lnSpc>
            </a:pPr>
            <a:r>
              <a:rPr lang="es-US" sz="2000" dirty="0"/>
              <a:t>Modelo específico del estado</a:t>
            </a:r>
          </a:p>
        </p:txBody>
      </p:sp>
      <p:pic>
        <p:nvPicPr>
          <p:cNvPr id="12" name="Picture 11">
            <a:extLst>
              <a:ext uri="{FF2B5EF4-FFF2-40B4-BE49-F238E27FC236}">
                <a16:creationId xmlns:a16="http://schemas.microsoft.com/office/drawing/2014/main" id="{1436D590-480B-4374-AE6D-7B1D612AC084}"/>
              </a:ext>
              <a:ext uri="{C183D7F6-B498-43B3-948B-1728B52AA6E4}">
                <adec:decorative xmlns:adec="http://schemas.microsoft.com/office/drawing/2017/decorative" val="1"/>
              </a:ext>
            </a:extLst>
          </p:cNvPr>
          <p:cNvPicPr>
            <a:picLocks noChangeAspect="1"/>
          </p:cNvPicPr>
          <p:nvPr/>
        </p:nvPicPr>
        <p:blipFill rotWithShape="1">
          <a:blip r:embed="rId4"/>
          <a:srcRect l="2544" t="5790" r="2080" b="5394"/>
          <a:stretch/>
        </p:blipFill>
        <p:spPr>
          <a:xfrm>
            <a:off x="7935319" y="3513056"/>
            <a:ext cx="3487636" cy="2165166"/>
          </a:xfrm>
          <a:prstGeom prst="rect">
            <a:avLst/>
          </a:prstGeom>
          <a:ln>
            <a:noFill/>
          </a:ln>
          <a:effectLst>
            <a:softEdge rad="112500"/>
          </a:effectLst>
        </p:spPr>
      </p:pic>
      <p:pic>
        <p:nvPicPr>
          <p:cNvPr id="10" name="Picture 9">
            <a:extLst>
              <a:ext uri="{FF2B5EF4-FFF2-40B4-BE49-F238E27FC236}">
                <a16:creationId xmlns:a16="http://schemas.microsoft.com/office/drawing/2014/main" id="{18D9056C-13F6-4689-89E1-1E5957898A5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210085" y="1179778"/>
            <a:ext cx="3212870" cy="2523963"/>
          </a:xfrm>
          <a:prstGeom prst="rect">
            <a:avLst/>
          </a:prstGeom>
        </p:spPr>
      </p:pic>
      <p:sp>
        <p:nvSpPr>
          <p:cNvPr id="7" name="TextBox 6">
            <a:extLst>
              <a:ext uri="{FF2B5EF4-FFF2-40B4-BE49-F238E27FC236}">
                <a16:creationId xmlns:a16="http://schemas.microsoft.com/office/drawing/2014/main" id="{CBBAA2A9-FED6-731B-1EB4-E81B6D5E96DB}"/>
              </a:ext>
            </a:extLst>
          </p:cNvPr>
          <p:cNvSpPr txBox="1"/>
          <p:nvPr/>
        </p:nvSpPr>
        <p:spPr>
          <a:xfrm>
            <a:off x="8610600" y="1261805"/>
            <a:ext cx="2448073" cy="192360"/>
          </a:xfrm>
          <a:prstGeom prst="rect">
            <a:avLst/>
          </a:prstGeom>
          <a:solidFill>
            <a:schemeClr val="bg1"/>
          </a:solidFill>
        </p:spPr>
        <p:txBody>
          <a:bodyPr wrap="square" lIns="0" tIns="0" rIns="0" bIns="0" rtlCol="0" anchor="ctr" anchorCtr="0">
            <a:spAutoFit/>
          </a:bodyPr>
          <a:lstStyle/>
          <a:p>
            <a:pPr algn="ctr"/>
            <a:r>
              <a:rPr lang="es-ES" sz="1250" b="1" dirty="0">
                <a:latin typeface="Arial" panose="020B0604020202020204" pitchFamily="34" charset="0"/>
                <a:cs typeface="Arial" panose="020B0604020202020204" pitchFamily="34" charset="0"/>
              </a:rPr>
              <a:t>Gastos del programa</a:t>
            </a:r>
            <a:endParaRPr lang="es-US" sz="1250" b="1" dirty="0">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A482BBF4-C095-4FF8-A32B-79AC37CD1A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Medicaid y el Programa de Seguro Médico para Niños </a:t>
            </a:r>
            <a:br>
              <a:rPr kumimoji="0" lang="es-US" sz="1200" b="0" i="0" u="none" strike="noStrike" cap="none"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br>
            <a:r>
              <a:rPr kumimoji="0" lang="es-US" sz="1200" b="0" i="0" u="none" strike="noStrike" cap="none"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(CHIP, por sus siglas en inglés)</a:t>
            </a: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Octubre de 2024</a:t>
            </a:r>
          </a:p>
        </p:txBody>
      </p:sp>
    </p:spTree>
    <p:custDataLst>
      <p:tags r:id="rId1"/>
    </p:custDataLst>
    <p:extLst>
      <p:ext uri="{BB962C8B-B14F-4D97-AF65-F5344CB8AC3E}">
        <p14:creationId xmlns:p14="http://schemas.microsoft.com/office/powerpoint/2010/main" val="2593760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US"/>
              <a:t>Lección 1</a:t>
            </a:r>
          </a:p>
        </p:txBody>
      </p:sp>
      <p:sp>
        <p:nvSpPr>
          <p:cNvPr id="5" name="Text Placeholder 4">
            <a:extLst>
              <a:ext uri="{FF2B5EF4-FFF2-40B4-BE49-F238E27FC236}">
                <a16:creationId xmlns:a16="http://schemas.microsoft.com/office/drawing/2014/main" id="{DC75FD81-2646-46FF-A669-E751C3FE141F}"/>
              </a:ext>
            </a:extLst>
          </p:cNvPr>
          <p:cNvSpPr>
            <a:spLocks noGrp="1"/>
          </p:cNvSpPr>
          <p:nvPr>
            <p:ph type="body" idx="1"/>
          </p:nvPr>
        </p:nvSpPr>
        <p:spPr/>
        <p:txBody>
          <a:bodyPr/>
          <a:lstStyle/>
          <a:p>
            <a:r>
              <a:rPr lang="es-US" dirty="0"/>
              <a:t>Panorama general </a:t>
            </a:r>
            <a:br>
              <a:rPr lang="es-US" dirty="0"/>
            </a:br>
            <a:r>
              <a:rPr lang="es-US" dirty="0"/>
              <a:t>de Medicaid</a:t>
            </a:r>
          </a:p>
        </p:txBody>
      </p:sp>
    </p:spTree>
    <p:custDataLst>
      <p:tags r:id="rId1"/>
    </p:custDataLst>
    <p:extLst>
      <p:ext uri="{BB962C8B-B14F-4D97-AF65-F5344CB8AC3E}">
        <p14:creationId xmlns:p14="http://schemas.microsoft.com/office/powerpoint/2010/main" val="19536987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US"/>
              <a:t>Programa de Atención Integral para Personas Mayores (PACE, por sus siglas en inglés)</a:t>
            </a:r>
          </a:p>
        </p:txBody>
      </p:sp>
      <p:sp>
        <p:nvSpPr>
          <p:cNvPr id="7" name="Content Placeholder 6"/>
          <p:cNvSpPr>
            <a:spLocks noGrp="1"/>
          </p:cNvSpPr>
          <p:nvPr>
            <p:ph sz="quarter" idx="13"/>
          </p:nvPr>
        </p:nvSpPr>
        <p:spPr>
          <a:xfrm>
            <a:off x="1365850" y="1233577"/>
            <a:ext cx="9791700" cy="4667250"/>
          </a:xfrm>
        </p:spPr>
        <p:txBody>
          <a:bodyPr>
            <a:noAutofit/>
          </a:bodyPr>
          <a:lstStyle/>
          <a:p>
            <a:pPr lvl="0" defTabSz="685800">
              <a:lnSpc>
                <a:spcPct val="100000"/>
              </a:lnSpc>
            </a:pPr>
            <a:r>
              <a:rPr lang="es-US" dirty="0"/>
              <a:t>Es un programa de Medicare y Medicaid que permite que las personas que necesitan atención a nivel de hogar de ancianos permanezcan en la comunidad</a:t>
            </a:r>
          </a:p>
          <a:p>
            <a:pPr lvl="0" defTabSz="685800">
              <a:lnSpc>
                <a:spcPct val="100000"/>
              </a:lnSpc>
            </a:pPr>
            <a:r>
              <a:rPr lang="es-US" dirty="0"/>
              <a:t>Los participantes deben tener 55 años o más, vivir en el área de servicio de PACE y ser capaz de vivir de manera segura en la comunidad con los servicios de PACE</a:t>
            </a:r>
          </a:p>
          <a:p>
            <a:pPr>
              <a:lnSpc>
                <a:spcPct val="100000"/>
              </a:lnSpc>
            </a:pPr>
            <a:r>
              <a:rPr lang="es-US" dirty="0"/>
              <a:t>Los beneficios de PACE incluyen, entre otros: cuidado diurno de adultos, servicios de emergencia, pruebas de laboratorio y radiografías, comidas y servicios médicos especializados</a:t>
            </a:r>
          </a:p>
        </p:txBody>
      </p:sp>
      <p:sp>
        <p:nvSpPr>
          <p:cNvPr id="4" name="Slide Number Placeholder 3">
            <a:extLst>
              <a:ext uri="{FF2B5EF4-FFF2-40B4-BE49-F238E27FC236}">
                <a16:creationId xmlns:a16="http://schemas.microsoft.com/office/drawing/2014/main" id="{AA02611A-B87F-49DE-8F4C-E0E4A570D3E6}"/>
              </a:ext>
            </a:extLst>
          </p:cNvPr>
          <p:cNvSpPr>
            <a:spLocks noGrp="1"/>
          </p:cNvSpPr>
          <p:nvPr>
            <p:ph type="sldNum" sz="quarter" idx="12"/>
          </p:nvPr>
        </p:nvSpPr>
        <p:spPr/>
        <p:txBody>
          <a:bodyPr/>
          <a:lstStyle/>
          <a:p>
            <a:fld id="{0B2D781D-8844-5940-92D1-06EF0A7F581E}" type="slidenum">
              <a:rPr lang="en-US" smtClean="0"/>
              <a:pPr/>
              <a:t>50</a:t>
            </a:fld>
            <a:endParaRPr lang="en-US"/>
          </a:p>
        </p:txBody>
      </p:sp>
      <p:sp>
        <p:nvSpPr>
          <p:cNvPr id="3" name="Footer Placeholder 2"/>
          <p:cNvSpPr>
            <a:spLocks noGrp="1"/>
          </p:cNvSpPr>
          <p:nvPr>
            <p:ph type="ftr" sz="quarter" idx="11"/>
          </p:nvPr>
        </p:nvSpPr>
        <p:spPr/>
        <p:txBody>
          <a:bodyPr/>
          <a:lstStyle/>
          <a:p>
            <a:r>
              <a:rPr lang="es-US" dirty="0"/>
              <a:t>Medicaid y el Programa de Seguro Médico para Niños </a:t>
            </a:r>
            <a:br>
              <a:rPr lang="es-US" dirty="0"/>
            </a:br>
            <a:r>
              <a:rPr lang="es-US" dirty="0"/>
              <a:t>(CHIP, por sus siglas en inglés)</a:t>
            </a:r>
          </a:p>
        </p:txBody>
      </p:sp>
      <p:sp>
        <p:nvSpPr>
          <p:cNvPr id="2" name="Date Placeholder 1"/>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126660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s-US" sz="2800">
                <a:cs typeface="Calibri"/>
              </a:rPr>
              <a:t>Período de Inscripción Especial (SEP, por sus siglas en inglés) de Ayuda adicional y doble elegibilidad</a:t>
            </a:r>
          </a:p>
        </p:txBody>
      </p:sp>
      <p:sp>
        <p:nvSpPr>
          <p:cNvPr id="5" name="Content Placeholder 4"/>
          <p:cNvSpPr>
            <a:spLocks noGrp="1"/>
          </p:cNvSpPr>
          <p:nvPr>
            <p:ph type="body" sz="quarter" idx="13"/>
          </p:nvPr>
        </p:nvSpPr>
        <p:spPr>
          <a:xfrm>
            <a:off x="770951" y="1106155"/>
            <a:ext cx="7772400" cy="4167187"/>
          </a:xfrm>
        </p:spPr>
        <p:txBody>
          <a:bodyPr>
            <a:noAutofit/>
          </a:bodyPr>
          <a:lstStyle/>
          <a:p>
            <a:pPr marL="0" indent="0" defTabSz="685800">
              <a:lnSpc>
                <a:spcPct val="100000"/>
              </a:lnSpc>
              <a:spcBef>
                <a:spcPts val="0"/>
              </a:spcBef>
              <a:spcAft>
                <a:spcPts val="1200"/>
              </a:spcAft>
              <a:buNone/>
            </a:pPr>
            <a:r>
              <a:rPr lang="es-US" sz="2600" b="1" dirty="0">
                <a:solidFill>
                  <a:srgbClr val="00529B"/>
                </a:solidFill>
              </a:rPr>
              <a:t>Si tiene Medicare y cualquier forma de Medicaid, usted puede:</a:t>
            </a:r>
          </a:p>
          <a:p>
            <a:pPr marL="548640" indent="-274320" defTabSz="685800">
              <a:lnSpc>
                <a:spcPct val="100000"/>
              </a:lnSpc>
              <a:spcBef>
                <a:spcPts val="0"/>
              </a:spcBef>
              <a:spcAft>
                <a:spcPts val="1200"/>
              </a:spcAft>
            </a:pPr>
            <a:r>
              <a:rPr lang="es-US" sz="2400" dirty="0"/>
              <a:t>Cambiar los planes de medicamentos de Medicare (parte D) una vez por trimestre calendario en los primeros 3 trimestres del año</a:t>
            </a:r>
            <a:r>
              <a:rPr lang="es-US" sz="2400" dirty="0">
                <a:solidFill>
                  <a:srgbClr val="00529B"/>
                </a:solidFill>
              </a:rPr>
              <a:t> </a:t>
            </a:r>
          </a:p>
          <a:p>
            <a:pPr marL="548640" indent="-274320" defTabSz="685800">
              <a:lnSpc>
                <a:spcPct val="100000"/>
              </a:lnSpc>
              <a:spcBef>
                <a:spcPts val="0"/>
              </a:spcBef>
              <a:spcAft>
                <a:spcPts val="1200"/>
              </a:spcAft>
            </a:pPr>
            <a:r>
              <a:rPr lang="es-US" sz="2400" dirty="0">
                <a:solidFill>
                  <a:srgbClr val="00529B"/>
                </a:solidFill>
              </a:rPr>
              <a:t>Utilizar el período de inscripción abierta (OEP) anual en el cuarto trimestre</a:t>
            </a:r>
          </a:p>
          <a:p>
            <a:pPr marL="548640" indent="-274320" defTabSz="685800">
              <a:lnSpc>
                <a:spcPct val="100000"/>
              </a:lnSpc>
              <a:spcBef>
                <a:spcPts val="0"/>
              </a:spcBef>
              <a:spcAft>
                <a:spcPts val="1200"/>
              </a:spcAft>
            </a:pPr>
            <a:r>
              <a:rPr lang="es-US" sz="2400" dirty="0">
                <a:solidFill>
                  <a:srgbClr val="00529B"/>
                </a:solidFill>
              </a:rPr>
              <a:t>Tener otro SEP de tres meses después de:</a:t>
            </a:r>
          </a:p>
          <a:p>
            <a:pPr marL="822960" lvl="1" indent="-274320" defTabSz="685800">
              <a:lnSpc>
                <a:spcPct val="100000"/>
              </a:lnSpc>
              <a:spcBef>
                <a:spcPts val="0"/>
              </a:spcBef>
              <a:spcAft>
                <a:spcPts val="1200"/>
              </a:spcAft>
            </a:pPr>
            <a:r>
              <a:rPr lang="es-US" sz="2000" dirty="0">
                <a:solidFill>
                  <a:srgbClr val="00529B"/>
                </a:solidFill>
              </a:rPr>
              <a:t>Una ganancia, pérdida o cambio en el estado de Medicaid </a:t>
            </a:r>
            <a:br>
              <a:rPr lang="es-US" sz="2000" dirty="0">
                <a:solidFill>
                  <a:srgbClr val="00529B"/>
                </a:solidFill>
              </a:rPr>
            </a:br>
            <a:r>
              <a:rPr lang="es-US" sz="2000" dirty="0">
                <a:solidFill>
                  <a:srgbClr val="00529B"/>
                </a:solidFill>
              </a:rPr>
              <a:t>o Ayuda adicional</a:t>
            </a:r>
          </a:p>
          <a:p>
            <a:pPr marL="822960" lvl="1" indent="-274320" defTabSz="685800">
              <a:lnSpc>
                <a:spcPct val="100000"/>
              </a:lnSpc>
              <a:spcBef>
                <a:spcPts val="0"/>
              </a:spcBef>
              <a:spcAft>
                <a:spcPts val="1200"/>
              </a:spcAft>
            </a:pPr>
            <a:r>
              <a:rPr lang="es-US" sz="2000" dirty="0">
                <a:solidFill>
                  <a:srgbClr val="00529B"/>
                </a:solidFill>
              </a:rPr>
              <a:t>Notificación de un CMS o acción de inscripción iniciada por el estado</a:t>
            </a:r>
          </a:p>
        </p:txBody>
      </p:sp>
      <p:pic>
        <p:nvPicPr>
          <p:cNvPr id="6" name="Picture 5" descr="Gráficos que muestran la cobertura doble como una superposición de la cobertura de Medicare y Medicaid">
            <a:extLst>
              <a:ext uri="{FF2B5EF4-FFF2-40B4-BE49-F238E27FC236}">
                <a16:creationId xmlns:a16="http://schemas.microsoft.com/office/drawing/2014/main" id="{ECB5E195-925C-4443-970B-028E4D5B7301}"/>
              </a:ext>
            </a:extLst>
          </p:cNvPr>
          <p:cNvPicPr>
            <a:picLocks noChangeAspect="1"/>
          </p:cNvPicPr>
          <p:nvPr/>
        </p:nvPicPr>
        <p:blipFill>
          <a:blip r:embed="rId4"/>
          <a:stretch>
            <a:fillRect/>
          </a:stretch>
        </p:blipFill>
        <p:spPr>
          <a:xfrm>
            <a:off x="8878797" y="1522445"/>
            <a:ext cx="2542252" cy="4182218"/>
          </a:xfrm>
          <a:prstGeom prst="rect">
            <a:avLst/>
          </a:prstGeom>
        </p:spPr>
      </p:pic>
      <p:sp>
        <p:nvSpPr>
          <p:cNvPr id="8" name="Slide Number Placeholder 5">
            <a:extLst>
              <a:ext uri="{FF2B5EF4-FFF2-40B4-BE49-F238E27FC236}">
                <a16:creationId xmlns:a16="http://schemas.microsoft.com/office/drawing/2014/main" id="{5DABFFF5-D473-4065-9F1B-4EC88B827D82}"/>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51</a:t>
            </a:fld>
            <a:endParaRPr lang="en-US"/>
          </a:p>
        </p:txBody>
      </p:sp>
      <p:sp>
        <p:nvSpPr>
          <p:cNvPr id="3" name="Footer Placeholder 2"/>
          <p:cNvSpPr>
            <a:spLocks noGrp="1"/>
          </p:cNvSpPr>
          <p:nvPr>
            <p:ph type="ftr" sz="quarter" idx="11"/>
          </p:nvPr>
        </p:nvSpPr>
        <p:spPr>
          <a:xfrm>
            <a:off x="3749040" y="6492240"/>
            <a:ext cx="4404360" cy="365125"/>
          </a:xfrm>
        </p:spPr>
        <p:txBody>
          <a:bodyPr/>
          <a:lstStyle/>
          <a:p>
            <a:r>
              <a:rPr lang="es-US" dirty="0"/>
              <a:t>Medicaid y el Programa de Seguro Médico para Niños </a:t>
            </a:r>
            <a:br>
              <a:rPr lang="es-US" dirty="0"/>
            </a:br>
            <a:r>
              <a:rPr lang="es-US" dirty="0"/>
              <a:t>(CHIP, por sus siglas en inglés)</a:t>
            </a:r>
          </a:p>
        </p:txBody>
      </p:sp>
      <p:sp>
        <p:nvSpPr>
          <p:cNvPr id="2" name="Date Placeholder 1"/>
          <p:cNvSpPr>
            <a:spLocks noGrp="1"/>
          </p:cNvSpPr>
          <p:nvPr>
            <p:ph type="dt" sz="half" idx="10"/>
          </p:nvPr>
        </p:nvSpPr>
        <p:spPr>
          <a:xfrm>
            <a:off x="838200" y="6492240"/>
            <a:ext cx="2743200" cy="365125"/>
          </a:xfrm>
        </p:spPr>
        <p:txBody>
          <a:bodyPr/>
          <a:lstStyle/>
          <a:p>
            <a:r>
              <a:rPr lang="es-US"/>
              <a:t>Octubre de 2024</a:t>
            </a:r>
          </a:p>
        </p:txBody>
      </p:sp>
    </p:spTree>
    <p:custDataLst>
      <p:tags r:id="rId1"/>
    </p:custDataLst>
    <p:extLst>
      <p:ext uri="{BB962C8B-B14F-4D97-AF65-F5344CB8AC3E}">
        <p14:creationId xmlns:p14="http://schemas.microsoft.com/office/powerpoint/2010/main" val="252678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par>
                          <p:cTn id="23" fill="hold">
                            <p:stCondLst>
                              <p:cond delay="500"/>
                            </p:stCondLst>
                            <p:childTnLst>
                              <p:par>
                                <p:cTn id="24" presetID="10" presetClass="entr" presetSubtype="0" fill="hold" nodeType="afterEffect">
                                  <p:stCondLst>
                                    <p:cond delay="25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fade">
                                      <p:cBhvr>
                                        <p:cTn id="26" dur="500"/>
                                        <p:tgtEl>
                                          <p:spTgt spid="5">
                                            <p:txEl>
                                              <p:pRg st="4" end="4"/>
                                            </p:txEl>
                                          </p:spTgt>
                                        </p:tgtEl>
                                      </p:cBhvr>
                                    </p:animEffect>
                                  </p:childTnLst>
                                </p:cTn>
                              </p:par>
                            </p:childTnLst>
                          </p:cTn>
                        </p:par>
                        <p:par>
                          <p:cTn id="27" fill="hold">
                            <p:stCondLst>
                              <p:cond delay="1250"/>
                            </p:stCondLst>
                            <p:childTnLst>
                              <p:par>
                                <p:cTn id="28" presetID="10" presetClass="entr" presetSubtype="0" fill="hold" nodeType="afterEffect">
                                  <p:stCondLst>
                                    <p:cond delay="25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fade">
                                      <p:cBhvr>
                                        <p:cTn id="30"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r>
              <a:rPr lang="es-US" sz="2800"/>
              <a:t>Limitaciones del período de Inscripción Especial (SEP, por sus siglas en inglés) de Ayuda adicional y doble elegibilidad</a:t>
            </a:r>
          </a:p>
        </p:txBody>
      </p:sp>
      <p:sp>
        <p:nvSpPr>
          <p:cNvPr id="5" name="Content Placeholder 4" descr="Cuadro 1: Los programas de administración de medicamentos (DMP) ayudan a los inscritos a usar opiáceos de manera segura">
            <a:extLst>
              <a:ext uri="{FF2B5EF4-FFF2-40B4-BE49-F238E27FC236}">
                <a16:creationId xmlns:a16="http://schemas.microsoft.com/office/drawing/2014/main" id="{9A71DAD9-6528-6717-3E86-D676200CA15B}"/>
              </a:ext>
            </a:extLst>
          </p:cNvPr>
          <p:cNvSpPr>
            <a:spLocks noGrp="1"/>
          </p:cNvSpPr>
          <p:nvPr>
            <p:ph sz="half" idx="1"/>
          </p:nvPr>
        </p:nvSpPr>
        <p:spPr>
          <a:xfrm>
            <a:off x="1268220" y="1584036"/>
            <a:ext cx="3121698" cy="3864422"/>
          </a:xfrm>
          <a:prstGeom prst="roundRect">
            <a:avLst/>
          </a:prstGeom>
          <a:ln w="38100">
            <a:solidFill>
              <a:srgbClr val="FFC000"/>
            </a:solidFill>
          </a:ln>
        </p:spPr>
        <p:txBody>
          <a:bodyPr tIns="1463040" anchor="t">
            <a:normAutofit/>
          </a:bodyPr>
          <a:lstStyle/>
          <a:p>
            <a:pPr marL="0" lvl="0" indent="0" algn="ctr">
              <a:spcBef>
                <a:spcPts val="11400"/>
              </a:spcBef>
              <a:spcAft>
                <a:spcPts val="0"/>
              </a:spcAft>
              <a:buClrTx/>
              <a:buNone/>
            </a:pPr>
            <a:r>
              <a:rPr lang="es-US" sz="2000" dirty="0">
                <a:latin typeface="Calibri" panose="020F0502020204030204"/>
                <a:cs typeface="+mn-cs"/>
              </a:rPr>
              <a:t>Los programas de administración de medicamentos (DMP) ayudan a los afiliados a usar opiáceos de </a:t>
            </a:r>
            <a:br>
              <a:rPr lang="es-US" sz="2000" dirty="0">
                <a:latin typeface="Calibri" panose="020F0502020204030204"/>
                <a:cs typeface="+mn-cs"/>
              </a:rPr>
            </a:br>
            <a:r>
              <a:rPr lang="es-US" sz="2000" dirty="0">
                <a:latin typeface="Calibri" panose="020F0502020204030204"/>
                <a:cs typeface="+mn-cs"/>
              </a:rPr>
              <a:t>manera segura</a:t>
            </a:r>
          </a:p>
        </p:txBody>
      </p:sp>
      <p:pic>
        <p:nvPicPr>
          <p:cNvPr id="10" name="Graphic 9">
            <a:extLst>
              <a:ext uri="{FF2B5EF4-FFF2-40B4-BE49-F238E27FC236}">
                <a16:creationId xmlns:a16="http://schemas.microsoft.com/office/drawing/2014/main" id="{4F27EA41-F643-4741-9AD5-FDDAA2BD55EC}"/>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44273" y="1790943"/>
            <a:ext cx="1309855" cy="1292160"/>
          </a:xfrm>
          <a:prstGeom prst="rect">
            <a:avLst/>
          </a:prstGeom>
        </p:spPr>
      </p:pic>
      <p:sp>
        <p:nvSpPr>
          <p:cNvPr id="11" name="Content Placeholder 10" descr="Cuadro 2: Las personas consideradas &quot;potencialmente en riesgo&quot; o &quot;en riesgo&quot; de consumo indebido de opiáceos no pueden usar el SEP de Ayuda Adicional y de Doble Elegibilidad">
            <a:extLst>
              <a:ext uri="{FF2B5EF4-FFF2-40B4-BE49-F238E27FC236}">
                <a16:creationId xmlns:a16="http://schemas.microsoft.com/office/drawing/2014/main" id="{7AC782B6-2F8C-E3D3-D2D2-08CB00E3C91B}"/>
              </a:ext>
            </a:extLst>
          </p:cNvPr>
          <p:cNvSpPr>
            <a:spLocks noGrp="1"/>
          </p:cNvSpPr>
          <p:nvPr>
            <p:ph sz="half" idx="2"/>
          </p:nvPr>
        </p:nvSpPr>
        <p:spPr>
          <a:xfrm>
            <a:off x="4540292" y="1616260"/>
            <a:ext cx="3017520" cy="3864422"/>
          </a:xfrm>
          <a:prstGeom prst="roundRect">
            <a:avLst/>
          </a:prstGeom>
          <a:ln w="38100">
            <a:solidFill>
              <a:srgbClr val="FFC000"/>
            </a:solidFill>
          </a:ln>
        </p:spPr>
        <p:txBody>
          <a:bodyPr tIns="1463040" anchor="t">
            <a:normAutofit/>
          </a:bodyPr>
          <a:lstStyle/>
          <a:p>
            <a:pPr marL="0" lvl="0" indent="0" algn="ctr">
              <a:spcAft>
                <a:spcPts val="0"/>
              </a:spcAft>
              <a:buClrTx/>
              <a:buNone/>
            </a:pPr>
            <a:r>
              <a:rPr lang="es-US" sz="1800" dirty="0">
                <a:latin typeface="Calibri" panose="020F0502020204030204"/>
                <a:cs typeface="+mn-cs"/>
              </a:rPr>
              <a:t>Las personas consideradas “potencialmente en riesgo” o “en riesgo” de consumo indebido de opiáceos </a:t>
            </a:r>
            <a:r>
              <a:rPr lang="es-US" sz="1800" b="1" dirty="0">
                <a:latin typeface="Calibri" panose="020F0502020204030204"/>
                <a:cs typeface="+mn-cs"/>
              </a:rPr>
              <a:t>no pueden</a:t>
            </a:r>
            <a:r>
              <a:rPr lang="es-US" sz="1800" dirty="0">
                <a:latin typeface="Calibri" panose="020F0502020204030204"/>
                <a:cs typeface="+mn-cs"/>
              </a:rPr>
              <a:t> usar el SEP de Ayuda adicional y doble elegibilidad</a:t>
            </a:r>
          </a:p>
        </p:txBody>
      </p:sp>
      <p:sp>
        <p:nvSpPr>
          <p:cNvPr id="16" name="Freeform: Shape 15">
            <a:extLst>
              <a:ext uri="{FF2B5EF4-FFF2-40B4-BE49-F238E27FC236}">
                <a16:creationId xmlns:a16="http://schemas.microsoft.com/office/drawing/2014/main" id="{8FCAE890-1F6D-4567-A9E4-133833D06B9D}"/>
              </a:ext>
              <a:ext uri="{C183D7F6-B498-43B3-948B-1728B52AA6E4}">
                <adec:decorative xmlns:adec="http://schemas.microsoft.com/office/drawing/2017/decorative" val="1"/>
              </a:ext>
            </a:extLst>
          </p:cNvPr>
          <p:cNvSpPr>
            <a:spLocks noChangeAspect="1"/>
          </p:cNvSpPr>
          <p:nvPr/>
        </p:nvSpPr>
        <p:spPr>
          <a:xfrm>
            <a:off x="5416533" y="1817149"/>
            <a:ext cx="1188719" cy="1188720"/>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descr="Cuadro 3: Otros períodos de inscripción aún están disponibles: OEP, otros SEP">
            <a:extLst>
              <a:ext uri="{FF2B5EF4-FFF2-40B4-BE49-F238E27FC236}">
                <a16:creationId xmlns:a16="http://schemas.microsoft.com/office/drawing/2014/main" id="{DB94517F-7879-2997-CC60-37D956C18DBE}"/>
              </a:ext>
            </a:extLst>
          </p:cNvPr>
          <p:cNvSpPr>
            <a:spLocks noGrp="1"/>
          </p:cNvSpPr>
          <p:nvPr>
            <p:ph sz="half" idx="13"/>
          </p:nvPr>
        </p:nvSpPr>
        <p:spPr>
          <a:xfrm>
            <a:off x="7749040" y="1613026"/>
            <a:ext cx="2994687" cy="3867656"/>
          </a:xfrm>
          <a:prstGeom prst="roundRect">
            <a:avLst/>
          </a:prstGeom>
          <a:ln w="38100">
            <a:solidFill>
              <a:srgbClr val="FFC000"/>
            </a:solidFill>
          </a:ln>
        </p:spPr>
        <p:txBody>
          <a:bodyPr tIns="1463040" anchor="t">
            <a:normAutofit/>
          </a:bodyPr>
          <a:lstStyle/>
          <a:p>
            <a:pPr marL="0" lvl="0" indent="0" algn="ctr">
              <a:spcAft>
                <a:spcPts val="0"/>
              </a:spcAft>
              <a:buClrTx/>
              <a:buNone/>
            </a:pPr>
            <a:r>
              <a:rPr lang="es-US" sz="2000" dirty="0">
                <a:latin typeface="Calibri" panose="020F0502020204030204"/>
                <a:cs typeface="+mn-cs"/>
              </a:rPr>
              <a:t>Otros períodos de inscripción aún están disponibles: OEP, </a:t>
            </a:r>
            <a:br>
              <a:rPr lang="es-US" sz="2000" dirty="0">
                <a:latin typeface="Calibri" panose="020F0502020204030204"/>
                <a:cs typeface="+mn-cs"/>
              </a:rPr>
            </a:br>
            <a:r>
              <a:rPr lang="es-US" sz="2000" dirty="0">
                <a:latin typeface="Calibri" panose="020F0502020204030204"/>
                <a:cs typeface="+mn-cs"/>
              </a:rPr>
              <a:t>otros SEP</a:t>
            </a:r>
          </a:p>
        </p:txBody>
      </p:sp>
      <p:sp>
        <p:nvSpPr>
          <p:cNvPr id="12" name="Freeform: Shape 11">
            <a:extLst>
              <a:ext uri="{FF2B5EF4-FFF2-40B4-BE49-F238E27FC236}">
                <a16:creationId xmlns:a16="http://schemas.microsoft.com/office/drawing/2014/main" id="{C7117AD6-3063-4AC9-8A49-5F9319476182}"/>
              </a:ext>
              <a:ext uri="{C183D7F6-B498-43B3-948B-1728B52AA6E4}">
                <adec:decorative xmlns:adec="http://schemas.microsoft.com/office/drawing/2017/decorative" val="1"/>
              </a:ext>
            </a:extLst>
          </p:cNvPr>
          <p:cNvSpPr>
            <a:spLocks noChangeAspect="1"/>
          </p:cNvSpPr>
          <p:nvPr/>
        </p:nvSpPr>
        <p:spPr>
          <a:xfrm>
            <a:off x="8663383" y="1820383"/>
            <a:ext cx="1188720" cy="1188721"/>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9AC4971F-B138-448E-8504-F830FBFC7A17}"/>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52</a:t>
            </a:fld>
            <a:endParaRPr lang="en-US"/>
          </a:p>
        </p:txBody>
      </p:sp>
      <p:sp>
        <p:nvSpPr>
          <p:cNvPr id="2" name="Date Placeholder 1"/>
          <p:cNvSpPr>
            <a:spLocks noGrp="1"/>
          </p:cNvSpPr>
          <p:nvPr>
            <p:ph type="dt" sz="half" idx="10"/>
          </p:nvPr>
        </p:nvSpPr>
        <p:spPr/>
        <p:txBody>
          <a:bodyPr/>
          <a:lstStyle/>
          <a:p>
            <a:r>
              <a:rPr lang="es-US"/>
              <a:t>Octubre de 2024</a:t>
            </a:r>
          </a:p>
        </p:txBody>
      </p:sp>
      <p:sp>
        <p:nvSpPr>
          <p:cNvPr id="3" name="Footer Placeholder 2"/>
          <p:cNvSpPr>
            <a:spLocks noGrp="1"/>
          </p:cNvSpPr>
          <p:nvPr>
            <p:ph type="ftr" sz="quarter" idx="11"/>
          </p:nvPr>
        </p:nvSpPr>
        <p:spPr>
          <a:xfrm>
            <a:off x="4038600" y="6465236"/>
            <a:ext cx="4114800" cy="365125"/>
          </a:xfrm>
        </p:spPr>
        <p:txBody>
          <a:bodyPr/>
          <a:lstStyle/>
          <a:p>
            <a:r>
              <a:rPr lang="es-US" dirty="0"/>
              <a:t>Medicaid y el Programa de Seguro Médico para Niños (CHIP, por sus siglas en inglés)</a:t>
            </a:r>
          </a:p>
        </p:txBody>
      </p:sp>
    </p:spTree>
    <p:custDataLst>
      <p:tags r:id="rId1"/>
    </p:custDataLst>
    <p:extLst>
      <p:ext uri="{BB962C8B-B14F-4D97-AF65-F5344CB8AC3E}">
        <p14:creationId xmlns:p14="http://schemas.microsoft.com/office/powerpoint/2010/main" val="321467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6" grpId="0" animBg="1"/>
      <p:bldP spid="13" grpId="0" animBg="1"/>
      <p:bldP spid="1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13F33F07-A042-9568-3FEE-069A3A1F06C2}"/>
              </a:ext>
            </a:extLst>
          </p:cNvPr>
          <p:cNvSpPr txBox="1">
            <a:spLocks noGrp="1"/>
          </p:cNvSpPr>
          <p:nvPr>
            <p:ph type="title"/>
          </p:nvPr>
        </p:nvSpPr>
        <p:spPr>
          <a:prstGeom prst="rect">
            <a:avLst/>
          </a:prstGeom>
        </p:spPr>
        <p:txBody>
          <a:bodyPr vert="horz" lIns="91440" tIns="45720" rIns="91440" bIns="45720" rtlCol="0" anchor="ctr">
            <a:normAutofit fontScale="90000"/>
          </a:bodyPr>
          <a:lstStyle>
            <a:lvl1pPr algn="ctr" defTabSz="914400" rtl="0" eaLnBrk="1" latinLnBrk="0" hangingPunct="1">
              <a:lnSpc>
                <a:spcPct val="90000"/>
              </a:lnSpc>
              <a:spcBef>
                <a:spcPct val="0"/>
              </a:spcBef>
              <a:buNone/>
              <a:defRPr sz="3000" b="1" i="0" u="none" kern="1200" baseline="0">
                <a:solidFill>
                  <a:schemeClr val="bg1"/>
                </a:solidFill>
                <a:latin typeface="Arial Black" panose="020B0604020202020204" pitchFamily="34" charset="0"/>
                <a:ea typeface="+mj-ea"/>
                <a:cs typeface="Arial Black" panose="020B0604020202020204" pitchFamily="34" charset="0"/>
              </a:defRPr>
            </a:lvl1pPr>
          </a:lstStyle>
          <a:p>
            <a:r>
              <a:rPr lang="es-US" sz="3200" dirty="0">
                <a:cs typeface="Calibri"/>
              </a:rPr>
              <a:t>Período mensual de Inscripción Especial (SEP) </a:t>
            </a:r>
            <a:br>
              <a:rPr lang="es-US" sz="3200" dirty="0">
                <a:cs typeface="Calibri"/>
              </a:rPr>
            </a:br>
            <a:r>
              <a:rPr lang="es-US" sz="3200" dirty="0">
                <a:cs typeface="Calibri"/>
              </a:rPr>
              <a:t>de Ayuda adicional/Doble elegibilidad (LIS)</a:t>
            </a:r>
          </a:p>
        </p:txBody>
      </p:sp>
      <p:sp>
        <p:nvSpPr>
          <p:cNvPr id="2" name="Content Placeholder 1">
            <a:extLst>
              <a:ext uri="{FF2B5EF4-FFF2-40B4-BE49-F238E27FC236}">
                <a16:creationId xmlns:a16="http://schemas.microsoft.com/office/drawing/2014/main" id="{882A6FDC-3EDF-5A98-F295-5DBFA66350DD}"/>
              </a:ext>
            </a:extLst>
          </p:cNvPr>
          <p:cNvSpPr>
            <a:spLocks noGrp="1"/>
          </p:cNvSpPr>
          <p:nvPr>
            <p:ph sz="quarter" idx="13"/>
          </p:nvPr>
        </p:nvSpPr>
        <p:spPr>
          <a:xfrm>
            <a:off x="838200" y="1139807"/>
            <a:ext cx="10747375" cy="671513"/>
          </a:xfrm>
        </p:spPr>
        <p:txBody>
          <a:bodyPr/>
          <a:lstStyle/>
          <a:p>
            <a:pPr marL="0" indent="0" algn="ctr">
              <a:buNone/>
            </a:pPr>
            <a:r>
              <a:rPr lang="es-US" b="1"/>
              <a:t>A partir del 1 de enero de 2025</a:t>
            </a:r>
          </a:p>
        </p:txBody>
      </p:sp>
      <p:sp>
        <p:nvSpPr>
          <p:cNvPr id="10" name="Rectangle: Top Corners Rounded 9">
            <a:extLst>
              <a:ext uri="{FF2B5EF4-FFF2-40B4-BE49-F238E27FC236}">
                <a16:creationId xmlns:a16="http://schemas.microsoft.com/office/drawing/2014/main" id="{74AF6B9C-4EF3-3FEE-0778-0A42601EDCE2}"/>
              </a:ext>
              <a:ext uri="{C183D7F6-B498-43B3-948B-1728B52AA6E4}">
                <adec:decorative xmlns:adec="http://schemas.microsoft.com/office/drawing/2017/decorative" val="1"/>
              </a:ext>
            </a:extLst>
          </p:cNvPr>
          <p:cNvSpPr/>
          <p:nvPr/>
        </p:nvSpPr>
        <p:spPr>
          <a:xfrm>
            <a:off x="802104" y="1874299"/>
            <a:ext cx="3291841" cy="990216"/>
          </a:xfrm>
          <a:prstGeom prst="round2SameRect">
            <a:avLst>
              <a:gd name="adj1" fmla="val 50000"/>
              <a:gd name="adj2" fmla="val 0"/>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E28D9A86-4103-F1A4-5D23-27054CC8A3C3}"/>
              </a:ext>
            </a:extLst>
          </p:cNvPr>
          <p:cNvSpPr>
            <a:spLocks noGrp="1"/>
          </p:cNvSpPr>
          <p:nvPr>
            <p:ph sz="quarter" idx="14"/>
          </p:nvPr>
        </p:nvSpPr>
        <p:spPr>
          <a:xfrm>
            <a:off x="797569" y="1861924"/>
            <a:ext cx="3300984" cy="3953136"/>
          </a:xfrm>
          <a:prstGeom prst="roundRect">
            <a:avLst/>
          </a:prstGeom>
          <a:ln w="38100">
            <a:solidFill>
              <a:srgbClr val="00B050"/>
            </a:solidFill>
          </a:ln>
        </p:spPr>
        <p:txBody>
          <a:bodyPr lIns="0" tIns="0" rIns="0">
            <a:normAutofit fontScale="25000" lnSpcReduction="20000"/>
          </a:bodyPr>
          <a:lstStyle/>
          <a:p>
            <a:pPr marL="0" indent="0" algn="ctr">
              <a:lnSpc>
                <a:spcPct val="120000"/>
              </a:lnSpc>
              <a:buNone/>
            </a:pPr>
            <a:r>
              <a:rPr lang="es-US" sz="6800" b="1" dirty="0">
                <a:solidFill>
                  <a:schemeClr val="bg1"/>
                </a:solidFill>
              </a:rPr>
              <a:t>SEP mensual para planes </a:t>
            </a:r>
            <a:br>
              <a:rPr lang="es-US" sz="6800" b="1" dirty="0">
                <a:solidFill>
                  <a:schemeClr val="bg1"/>
                </a:solidFill>
              </a:rPr>
            </a:br>
            <a:r>
              <a:rPr lang="es-US" sz="6800" b="1" dirty="0">
                <a:solidFill>
                  <a:schemeClr val="bg1"/>
                </a:solidFill>
              </a:rPr>
              <a:t>de medicamentos independientes</a:t>
            </a:r>
          </a:p>
          <a:p>
            <a:pPr marL="0" indent="0">
              <a:lnSpc>
                <a:spcPct val="120000"/>
              </a:lnSpc>
              <a:spcAft>
                <a:spcPts val="0"/>
              </a:spcAft>
              <a:buNone/>
            </a:pPr>
            <a:r>
              <a:rPr lang="es-US" sz="7200" b="1" dirty="0"/>
              <a:t>Usted puede:</a:t>
            </a:r>
          </a:p>
          <a:p>
            <a:pPr>
              <a:lnSpc>
                <a:spcPct val="120000"/>
              </a:lnSpc>
              <a:spcAft>
                <a:spcPts val="0"/>
              </a:spcAft>
            </a:pPr>
            <a:r>
              <a:rPr lang="es-US" sz="6400" dirty="0"/>
              <a:t>Inscribirse en un plan de medicamentos independiente</a:t>
            </a:r>
          </a:p>
          <a:p>
            <a:pPr>
              <a:lnSpc>
                <a:spcPct val="120000"/>
              </a:lnSpc>
              <a:spcAft>
                <a:spcPts val="0"/>
              </a:spcAft>
            </a:pPr>
            <a:r>
              <a:rPr lang="es-US" sz="6400" dirty="0"/>
              <a:t>Cambiar de un plan de medicamentos independiente a otro</a:t>
            </a:r>
          </a:p>
          <a:p>
            <a:pPr>
              <a:lnSpc>
                <a:spcPct val="120000"/>
              </a:lnSpc>
              <a:spcAft>
                <a:spcPts val="600"/>
              </a:spcAft>
            </a:pPr>
            <a:r>
              <a:rPr lang="es-US" sz="6400" dirty="0"/>
              <a:t>Dejar Medicare </a:t>
            </a:r>
            <a:r>
              <a:rPr lang="es-US" sz="6400" dirty="0" err="1"/>
              <a:t>Advantage</a:t>
            </a:r>
            <a:r>
              <a:rPr lang="es-US" sz="6400" dirty="0"/>
              <a:t> para afiliarse a Medicare Original e inscribirse en un plan de medicamentos independiente</a:t>
            </a:r>
          </a:p>
        </p:txBody>
      </p:sp>
      <p:sp>
        <p:nvSpPr>
          <p:cNvPr id="8" name="Rectangle: Top Corners Rounded 7">
            <a:extLst>
              <a:ext uri="{FF2B5EF4-FFF2-40B4-BE49-F238E27FC236}">
                <a16:creationId xmlns:a16="http://schemas.microsoft.com/office/drawing/2014/main" id="{C663A688-4534-BFE0-0105-AAB2BB98D6C9}"/>
              </a:ext>
              <a:ext uri="{C183D7F6-B498-43B3-948B-1728B52AA6E4}">
                <adec:decorative xmlns:adec="http://schemas.microsoft.com/office/drawing/2017/decorative" val="1"/>
              </a:ext>
            </a:extLst>
          </p:cNvPr>
          <p:cNvSpPr/>
          <p:nvPr/>
        </p:nvSpPr>
        <p:spPr>
          <a:xfrm>
            <a:off x="4343399" y="1874300"/>
            <a:ext cx="3291841" cy="990216"/>
          </a:xfrm>
          <a:prstGeom prst="round2SameRect">
            <a:avLst>
              <a:gd name="adj1" fmla="val 50000"/>
              <a:gd name="adj2" fmla="val 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7CCF6CF3-5CDA-889D-DAF1-B76E2AFBD3FF}"/>
              </a:ext>
            </a:extLst>
          </p:cNvPr>
          <p:cNvSpPr>
            <a:spLocks noGrp="1"/>
          </p:cNvSpPr>
          <p:nvPr>
            <p:ph sz="quarter" idx="15"/>
          </p:nvPr>
        </p:nvSpPr>
        <p:spPr>
          <a:xfrm>
            <a:off x="4334256" y="1861925"/>
            <a:ext cx="3300984" cy="3981100"/>
          </a:xfrm>
          <a:prstGeom prst="roundRect">
            <a:avLst/>
          </a:prstGeom>
          <a:ln w="38100">
            <a:solidFill>
              <a:srgbClr val="C00000"/>
            </a:solidFill>
          </a:ln>
        </p:spPr>
        <p:txBody>
          <a:bodyPr lIns="0" tIns="0">
            <a:noAutofit/>
          </a:bodyPr>
          <a:lstStyle/>
          <a:p>
            <a:pPr marL="0" indent="0" algn="ctr">
              <a:lnSpc>
                <a:spcPct val="120000"/>
              </a:lnSpc>
              <a:buNone/>
            </a:pPr>
            <a:r>
              <a:rPr lang="es-US" sz="2000" b="1" dirty="0">
                <a:solidFill>
                  <a:schemeClr val="bg1"/>
                </a:solidFill>
              </a:rPr>
              <a:t>Limitación</a:t>
            </a:r>
            <a:r>
              <a:rPr lang="es-US" sz="2900" b="1" dirty="0">
                <a:solidFill>
                  <a:schemeClr val="bg1"/>
                </a:solidFill>
              </a:rPr>
              <a:t> </a:t>
            </a:r>
          </a:p>
          <a:p>
            <a:pPr marL="0" indent="0">
              <a:lnSpc>
                <a:spcPct val="120000"/>
              </a:lnSpc>
              <a:spcBef>
                <a:spcPts val="1400"/>
              </a:spcBef>
              <a:spcAft>
                <a:spcPts val="0"/>
              </a:spcAft>
              <a:buNone/>
            </a:pPr>
            <a:r>
              <a:rPr lang="es-US" sz="1800" b="1" dirty="0"/>
              <a:t>No puede:</a:t>
            </a:r>
          </a:p>
          <a:p>
            <a:pPr>
              <a:spcAft>
                <a:spcPts val="600"/>
              </a:spcAft>
            </a:pPr>
            <a:r>
              <a:rPr lang="es-US" sz="1600" dirty="0"/>
              <a:t>Inscribirse en un Plan Medicare </a:t>
            </a:r>
            <a:r>
              <a:rPr lang="es-US" sz="1600" dirty="0" err="1"/>
              <a:t>Advantage</a:t>
            </a:r>
            <a:r>
              <a:rPr lang="es-US" sz="1600" dirty="0"/>
              <a:t> no </a:t>
            </a:r>
            <a:br>
              <a:rPr lang="es-US" sz="1600" dirty="0"/>
            </a:br>
            <a:r>
              <a:rPr lang="es-US" sz="1600" dirty="0"/>
              <a:t>D-SNP con cobertura de medicamentos (MA-PD)</a:t>
            </a:r>
          </a:p>
          <a:p>
            <a:pPr>
              <a:spcAft>
                <a:spcPts val="600"/>
              </a:spcAft>
            </a:pPr>
            <a:r>
              <a:rPr lang="es-US" sz="1600" dirty="0"/>
              <a:t>Cambiar entre planes Medicare </a:t>
            </a:r>
            <a:r>
              <a:rPr lang="es-US" sz="1600" dirty="0" err="1"/>
              <a:t>Advantage</a:t>
            </a:r>
            <a:r>
              <a:rPr lang="es-US" sz="1600" dirty="0"/>
              <a:t> no </a:t>
            </a:r>
            <a:br>
              <a:rPr lang="es-US" sz="1600" dirty="0"/>
            </a:br>
            <a:r>
              <a:rPr lang="es-US" sz="1600" dirty="0"/>
              <a:t>D-SNP o planes MA-PD</a:t>
            </a:r>
          </a:p>
        </p:txBody>
      </p:sp>
      <p:sp>
        <p:nvSpPr>
          <p:cNvPr id="7" name="Rectangle: Top Corners Rounded 6">
            <a:extLst>
              <a:ext uri="{FF2B5EF4-FFF2-40B4-BE49-F238E27FC236}">
                <a16:creationId xmlns:a16="http://schemas.microsoft.com/office/drawing/2014/main" id="{C22791EC-6B48-4F5A-46C8-638B56E08F0F}"/>
              </a:ext>
              <a:ext uri="{C183D7F6-B498-43B3-948B-1728B52AA6E4}">
                <adec:decorative xmlns:adec="http://schemas.microsoft.com/office/drawing/2017/decorative" val="1"/>
              </a:ext>
            </a:extLst>
          </p:cNvPr>
          <p:cNvSpPr/>
          <p:nvPr/>
        </p:nvSpPr>
        <p:spPr>
          <a:xfrm>
            <a:off x="7873741" y="1861926"/>
            <a:ext cx="3291841" cy="1002590"/>
          </a:xfrm>
          <a:prstGeom prst="round2SameRect">
            <a:avLst>
              <a:gd name="adj1" fmla="val 50000"/>
              <a:gd name="adj2" fmla="val 0"/>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17">
            <a:extLst>
              <a:ext uri="{FF2B5EF4-FFF2-40B4-BE49-F238E27FC236}">
                <a16:creationId xmlns:a16="http://schemas.microsoft.com/office/drawing/2014/main" id="{4BCCF4BB-2C9B-AE8C-66EF-54D2D01E0146}"/>
              </a:ext>
            </a:extLst>
          </p:cNvPr>
          <p:cNvSpPr>
            <a:spLocks noGrp="1"/>
          </p:cNvSpPr>
          <p:nvPr>
            <p:ph sz="quarter" idx="16"/>
          </p:nvPr>
        </p:nvSpPr>
        <p:spPr>
          <a:xfrm>
            <a:off x="7873365" y="1861925"/>
            <a:ext cx="3302154" cy="3981100"/>
          </a:xfrm>
          <a:prstGeom prst="roundRect">
            <a:avLst/>
          </a:prstGeom>
          <a:ln w="38100">
            <a:solidFill>
              <a:srgbClr val="FFC000"/>
            </a:solidFill>
          </a:ln>
        </p:spPr>
        <p:txBody>
          <a:bodyPr lIns="0" rIns="0">
            <a:noAutofit/>
          </a:bodyPr>
          <a:lstStyle/>
          <a:p>
            <a:pPr marL="0" indent="0" algn="ctr">
              <a:buNone/>
            </a:pPr>
            <a:r>
              <a:rPr lang="es-US" sz="1800" b="1" dirty="0"/>
              <a:t>Oportunidades alternativas de inscripción</a:t>
            </a:r>
          </a:p>
          <a:p>
            <a:pPr marL="0" indent="0">
              <a:spcBef>
                <a:spcPts val="600"/>
              </a:spcBef>
              <a:spcAft>
                <a:spcPts val="0"/>
              </a:spcAft>
              <a:buNone/>
            </a:pPr>
            <a:r>
              <a:rPr lang="es-US" sz="1600" b="1" dirty="0"/>
              <a:t>Sin embargo, puede realizar cambios en la cobertura en otros momentos:</a:t>
            </a:r>
          </a:p>
          <a:p>
            <a:pPr>
              <a:spcAft>
                <a:spcPts val="0"/>
              </a:spcAft>
            </a:pPr>
            <a:r>
              <a:rPr lang="es-US" sz="1600" dirty="0"/>
              <a:t>Período de Inscripción Abierta (OEP)</a:t>
            </a:r>
          </a:p>
          <a:p>
            <a:pPr>
              <a:spcAft>
                <a:spcPts val="0"/>
              </a:spcAft>
            </a:pPr>
            <a:r>
              <a:rPr lang="es-US" sz="1600" dirty="0"/>
              <a:t>Período de Inscripción Abierta de Medicare </a:t>
            </a:r>
            <a:r>
              <a:rPr lang="es-US" sz="1600" dirty="0" err="1"/>
              <a:t>Advantage</a:t>
            </a:r>
            <a:br>
              <a:rPr lang="es-US" sz="1600" dirty="0"/>
            </a:br>
            <a:r>
              <a:rPr lang="es-US" sz="1600" dirty="0"/>
              <a:t>(OEP de MA)</a:t>
            </a:r>
          </a:p>
          <a:p>
            <a:pPr>
              <a:spcAft>
                <a:spcPts val="0"/>
              </a:spcAft>
            </a:pPr>
            <a:r>
              <a:rPr lang="es-US" sz="1600" dirty="0"/>
              <a:t>Otros SEP, por ejemplo, si se muda fuera del área de servicios del plan</a:t>
            </a:r>
          </a:p>
        </p:txBody>
      </p:sp>
      <p:pic>
        <p:nvPicPr>
          <p:cNvPr id="16" name="Picture 15">
            <a:extLst>
              <a:ext uri="{FF2B5EF4-FFF2-40B4-BE49-F238E27FC236}">
                <a16:creationId xmlns:a16="http://schemas.microsoft.com/office/drawing/2014/main" id="{CC98C2E0-30F0-2C8C-3C85-21891B6D737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18538" y="5870220"/>
            <a:ext cx="323850" cy="333375"/>
          </a:xfrm>
          <a:prstGeom prst="rect">
            <a:avLst/>
          </a:prstGeom>
        </p:spPr>
      </p:pic>
      <p:sp>
        <p:nvSpPr>
          <p:cNvPr id="19" name="Text Placeholder 18">
            <a:extLst>
              <a:ext uri="{FF2B5EF4-FFF2-40B4-BE49-F238E27FC236}">
                <a16:creationId xmlns:a16="http://schemas.microsoft.com/office/drawing/2014/main" id="{E034E4E9-8BD1-68BE-5890-06CDF229B25D}"/>
              </a:ext>
            </a:extLst>
          </p:cNvPr>
          <p:cNvSpPr>
            <a:spLocks noGrp="1"/>
          </p:cNvSpPr>
          <p:nvPr>
            <p:ph type="body" sz="quarter" idx="17"/>
          </p:nvPr>
        </p:nvSpPr>
        <p:spPr>
          <a:xfrm>
            <a:off x="1410489" y="5893630"/>
            <a:ext cx="10418762" cy="365125"/>
          </a:xfrm>
        </p:spPr>
        <p:txBody>
          <a:bodyPr/>
          <a:lstStyle/>
          <a:p>
            <a:pPr marL="0" lvl="0" indent="0">
              <a:spcAft>
                <a:spcPts val="0"/>
              </a:spcAft>
              <a:buClrTx/>
              <a:buNone/>
            </a:pPr>
            <a:r>
              <a:rPr lang="es-US" sz="1400" b="1">
                <a:latin typeface="Calibri" panose="020F0502020204030204"/>
                <a:cs typeface="+mn-cs"/>
              </a:rPr>
              <a:t>NOTA: </a:t>
            </a:r>
            <a:r>
              <a:rPr lang="es-US" sz="1400">
                <a:latin typeface="Calibri" panose="020F0502020204030204"/>
                <a:cs typeface="+mn-cs"/>
              </a:rPr>
              <a:t>La nueva cobertura comienza el primer día del mes siguiente.</a:t>
            </a:r>
          </a:p>
        </p:txBody>
      </p:sp>
      <p:sp>
        <p:nvSpPr>
          <p:cNvPr id="5" name="Slide Number Placeholder 4">
            <a:extLst>
              <a:ext uri="{FF2B5EF4-FFF2-40B4-BE49-F238E27FC236}">
                <a16:creationId xmlns:a16="http://schemas.microsoft.com/office/drawing/2014/main" id="{1A2C694C-A4EB-31F1-6EBE-F0694ED7854E}"/>
              </a:ext>
            </a:extLst>
          </p:cNvPr>
          <p:cNvSpPr>
            <a:spLocks noGrp="1"/>
          </p:cNvSpPr>
          <p:nvPr>
            <p:ph type="sldNum" sz="quarter" idx="12"/>
          </p:nvPr>
        </p:nvSpPr>
        <p:spPr/>
        <p:txBody>
          <a:bodyPr/>
          <a:lstStyle/>
          <a:p>
            <a:fld id="{48F63A3B-78C7-47BE-AE5E-E10140E04643}" type="slidenum">
              <a:rPr lang="en-US" smtClean="0"/>
              <a:pPr/>
              <a:t>53</a:t>
            </a:fld>
            <a:endParaRPr lang="en-US" dirty="0"/>
          </a:p>
        </p:txBody>
      </p:sp>
      <p:sp>
        <p:nvSpPr>
          <p:cNvPr id="4" name="Footer Placeholder 3">
            <a:extLst>
              <a:ext uri="{FF2B5EF4-FFF2-40B4-BE49-F238E27FC236}">
                <a16:creationId xmlns:a16="http://schemas.microsoft.com/office/drawing/2014/main" id="{CA66B471-FF3C-BFD7-F77F-E95C2A2F0F6F}"/>
              </a:ext>
            </a:extLst>
          </p:cNvPr>
          <p:cNvSpPr>
            <a:spLocks noGrp="1"/>
          </p:cNvSpPr>
          <p:nvPr>
            <p:ph type="ftr" sz="quarter" idx="11"/>
          </p:nvPr>
        </p:nvSpPr>
        <p:spPr>
          <a:xfrm>
            <a:off x="3810000" y="6465344"/>
            <a:ext cx="4572000" cy="365125"/>
          </a:xfrm>
        </p:spPr>
        <p:txBody>
          <a:bodyPr/>
          <a:lstStyle/>
          <a:p>
            <a:r>
              <a:rPr lang="es-US" dirty="0"/>
              <a:t>Medicaid y el Programa de Seguro Médico para Niños </a:t>
            </a:r>
            <a:br>
              <a:rPr lang="es-US" dirty="0"/>
            </a:br>
            <a:r>
              <a:rPr lang="es-US" dirty="0"/>
              <a:t>(CHIP, por sus siglas en inglés)</a:t>
            </a:r>
          </a:p>
        </p:txBody>
      </p:sp>
      <p:sp>
        <p:nvSpPr>
          <p:cNvPr id="3" name="Date Placeholder 2">
            <a:extLst>
              <a:ext uri="{FF2B5EF4-FFF2-40B4-BE49-F238E27FC236}">
                <a16:creationId xmlns:a16="http://schemas.microsoft.com/office/drawing/2014/main" id="{E5B97667-51B0-5EAA-A44E-4B54D8A845D3}"/>
              </a:ext>
            </a:extLst>
          </p:cNvPr>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3843175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8" grpId="0" animBg="1"/>
      <p:bldP spid="9" grpId="0" animBg="1"/>
      <p:bldP spid="7" grpId="0" animBg="1"/>
      <p:bldP spid="18" grpId="0" animBg="1"/>
      <p:bldP spid="19"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688E3-2EB0-4314-1934-651D161CB167}"/>
              </a:ext>
            </a:extLst>
          </p:cNvPr>
          <p:cNvSpPr>
            <a:spLocks noGrp="1"/>
          </p:cNvSpPr>
          <p:nvPr>
            <p:ph type="title"/>
          </p:nvPr>
        </p:nvSpPr>
        <p:spPr/>
        <p:txBody>
          <a:bodyPr/>
          <a:lstStyle/>
          <a:p>
            <a:r>
              <a:rPr lang="es-US" sz="2800"/>
              <a:t>Período de Inscripción Especial (SEP) de Atención Integrada</a:t>
            </a:r>
          </a:p>
        </p:txBody>
      </p:sp>
      <p:sp>
        <p:nvSpPr>
          <p:cNvPr id="6" name="Content Placeholder 5">
            <a:extLst>
              <a:ext uri="{FF2B5EF4-FFF2-40B4-BE49-F238E27FC236}">
                <a16:creationId xmlns:a16="http://schemas.microsoft.com/office/drawing/2014/main" id="{2F94093C-225E-01F2-7609-B48F54A1B246}"/>
              </a:ext>
            </a:extLst>
          </p:cNvPr>
          <p:cNvSpPr>
            <a:spLocks noGrp="1"/>
          </p:cNvSpPr>
          <p:nvPr>
            <p:ph sz="quarter" idx="13"/>
          </p:nvPr>
        </p:nvSpPr>
        <p:spPr>
          <a:xfrm>
            <a:off x="797815" y="1077624"/>
            <a:ext cx="11122025" cy="5178425"/>
          </a:xfrm>
        </p:spPr>
        <p:txBody>
          <a:bodyPr>
            <a:normAutofit/>
          </a:bodyPr>
          <a:lstStyle/>
          <a:p>
            <a:pPr marL="0" marR="0" lvl="1" indent="0" algn="l" defTabSz="914400" rtl="0" eaLnBrk="1" fontAlgn="auto" latinLnBrk="0" hangingPunct="1">
              <a:lnSpc>
                <a:spcPct val="100000"/>
              </a:lnSpc>
              <a:spcBef>
                <a:spcPts val="0"/>
              </a:spcBef>
              <a:spcAft>
                <a:spcPts val="1800"/>
              </a:spcAft>
              <a:buClrTx/>
              <a:buSzTx/>
              <a:buFont typeface="Arial" panose="020B0604020202020204" pitchFamily="34" charset="0"/>
              <a:buNone/>
              <a:tabLst/>
              <a:defRPr/>
            </a:pPr>
            <a:r>
              <a:rPr kumimoji="0" lang="es-US" sz="2000" b="1"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A partir del 1 de enero de 2025</a:t>
            </a:r>
          </a:p>
          <a:p>
            <a:pPr marL="274320" lvl="1">
              <a:buFont typeface="Wingdings" panose="05000000000000000000" pitchFamily="2" charset="2"/>
              <a:buChar char="§"/>
              <a:defRPr/>
            </a:pPr>
            <a:r>
              <a:rPr lang="es-US" sz="2000" dirty="0"/>
              <a:t>Si tiene Medicare y todos los beneficios de Medicaid (es una persona con doble elegibilidad para todos los beneficios) puede inscribirse o cambiar de plan integrado de necesidades especiales con doble elegibilidad (D-SNP) en cualquier mes</a:t>
            </a:r>
          </a:p>
          <a:p>
            <a:pPr marL="274320" lvl="1">
              <a:buFont typeface="Wingdings" panose="05000000000000000000" pitchFamily="2" charset="2"/>
              <a:buChar char="§"/>
              <a:defRPr/>
            </a:pPr>
            <a:r>
              <a:rPr lang="es-US" sz="2000" dirty="0"/>
              <a:t>Un plan integrado de necesidades especiales con doble elegibilidad (D-SNP) es un plan </a:t>
            </a:r>
            <a:br>
              <a:rPr lang="es-US" sz="2000" dirty="0"/>
            </a:br>
            <a:r>
              <a:rPr lang="es-US" sz="2000" dirty="0"/>
              <a:t>único que le proporciona Medicare y la mayoría o la totalidad de los beneficios y servicios </a:t>
            </a:r>
            <a:br>
              <a:rPr lang="es-US" sz="2000" dirty="0"/>
            </a:br>
            <a:r>
              <a:rPr lang="es-US" sz="2000" dirty="0"/>
              <a:t>de Medicaid.</a:t>
            </a:r>
          </a:p>
          <a:p>
            <a:pPr marL="274320" lvl="1">
              <a:spcAft>
                <a:spcPts val="1200"/>
              </a:spcAft>
              <a:buFont typeface="Wingdings" panose="05000000000000000000" pitchFamily="2" charset="2"/>
              <a:buChar char="§"/>
              <a:defRPr/>
            </a:pPr>
            <a:r>
              <a:rPr lang="es-US" sz="2000" dirty="0"/>
              <a:t> Los D-SNP integrados incluyen:</a:t>
            </a:r>
          </a:p>
          <a:p>
            <a:pPr marL="552450" marR="0" lvl="1" indent="-3175" algn="l" defTabSz="914400" rtl="0" eaLnBrk="1" fontAlgn="auto" latinLnBrk="0" hangingPunct="1">
              <a:lnSpc>
                <a:spcPct val="100000"/>
              </a:lnSpc>
              <a:spcBef>
                <a:spcPts val="0"/>
              </a:spcBef>
              <a:buClrTx/>
              <a:buSzTx/>
              <a:buFont typeface="Arial" panose="020B0604020202020204" pitchFamily="34" charset="0"/>
              <a:buNone/>
              <a:tabLst/>
              <a:defRPr/>
            </a:pPr>
            <a:r>
              <a:rPr kumimoji="0" lang="es-US" sz="18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Plan de necesidades especiales con doble elegibilidad totalmente </a:t>
            </a:r>
            <a:br>
              <a:rPr kumimoji="0" lang="es-US" sz="18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s-US" sz="18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integrado (FIDE SNP)</a:t>
            </a:r>
          </a:p>
          <a:p>
            <a:pPr marL="552450" marR="0" lvl="1" indent="-3175" algn="l" defTabSz="914400" rtl="0" eaLnBrk="1" fontAlgn="auto" latinLnBrk="0" hangingPunct="1">
              <a:lnSpc>
                <a:spcPct val="100000"/>
              </a:lnSpc>
              <a:spcBef>
                <a:spcPts val="0"/>
              </a:spcBef>
              <a:buClrTx/>
              <a:buSzTx/>
              <a:buFont typeface="Arial" panose="020B0604020202020204" pitchFamily="34" charset="0"/>
              <a:buNone/>
              <a:tabLst/>
              <a:defRPr/>
            </a:pPr>
            <a:r>
              <a:rPr kumimoji="0" lang="es-US" sz="18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Plan de necesidades especiales con doble elegibilidad altamente </a:t>
            </a:r>
            <a:br>
              <a:rPr kumimoji="0" lang="es-US" sz="18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s-US" sz="18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integrado (HIDE SNP) </a:t>
            </a:r>
          </a:p>
          <a:p>
            <a:pPr marL="552450" marR="0" lvl="1" indent="-3175" algn="l" defTabSz="914400" rtl="0" eaLnBrk="1" fontAlgn="auto" latinLnBrk="0" hangingPunct="1">
              <a:lnSpc>
                <a:spcPct val="100000"/>
              </a:lnSpc>
              <a:spcBef>
                <a:spcPts val="0"/>
              </a:spcBef>
              <a:buClrTx/>
              <a:buSzTx/>
              <a:buFont typeface="Arial" panose="020B0604020202020204" pitchFamily="34" charset="0"/>
              <a:buNone/>
              <a:tabLst/>
              <a:defRPr/>
            </a:pPr>
            <a:r>
              <a:rPr kumimoji="0" lang="es-US" sz="18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Plan integrado aplicable (AIP)</a:t>
            </a:r>
          </a:p>
        </p:txBody>
      </p:sp>
      <p:sp>
        <p:nvSpPr>
          <p:cNvPr id="8" name="Text Placeholder 11">
            <a:extLst>
              <a:ext uri="{FF2B5EF4-FFF2-40B4-BE49-F238E27FC236}">
                <a16:creationId xmlns:a16="http://schemas.microsoft.com/office/drawing/2014/main" id="{4B3115EF-3EE0-CE80-BFDE-EF8D0A93702C}"/>
              </a:ext>
            </a:extLst>
          </p:cNvPr>
          <p:cNvSpPr txBox="1">
            <a:spLocks/>
          </p:cNvSpPr>
          <p:nvPr/>
        </p:nvSpPr>
        <p:spPr>
          <a:xfrm>
            <a:off x="1074263" y="5901004"/>
            <a:ext cx="10515600" cy="457200"/>
          </a:xfrm>
          <a:prstGeom prst="rect">
            <a:avLst/>
          </a:prstGeom>
        </p:spPr>
        <p:txBody>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US" sz="1600" b="1" dirty="0">
                <a:latin typeface="Calibri" panose="020F0502020204030204"/>
                <a:cs typeface="+mn-cs"/>
              </a:rPr>
              <a:t> NOTA: </a:t>
            </a:r>
            <a:r>
              <a:rPr lang="es-US" sz="1600" dirty="0">
                <a:latin typeface="Calibri" panose="020F0502020204030204"/>
                <a:cs typeface="+mn-cs"/>
              </a:rPr>
              <a:t>La nueva cobertura comienza el primer día del mes siguiente.</a:t>
            </a:r>
          </a:p>
        </p:txBody>
      </p:sp>
      <p:pic>
        <p:nvPicPr>
          <p:cNvPr id="9" name="Picture 8">
            <a:extLst>
              <a:ext uri="{FF2B5EF4-FFF2-40B4-BE49-F238E27FC236}">
                <a16:creationId xmlns:a16="http://schemas.microsoft.com/office/drawing/2014/main" id="{D53161DB-1B05-A729-1173-ACD28367BF6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86970" y="5905005"/>
            <a:ext cx="323850" cy="333375"/>
          </a:xfrm>
          <a:prstGeom prst="rect">
            <a:avLst/>
          </a:prstGeom>
        </p:spPr>
      </p:pic>
      <p:sp>
        <p:nvSpPr>
          <p:cNvPr id="10" name="Freeform: Shape 9">
            <a:extLst>
              <a:ext uri="{FF2B5EF4-FFF2-40B4-BE49-F238E27FC236}">
                <a16:creationId xmlns:a16="http://schemas.microsoft.com/office/drawing/2014/main" id="{E0174DFF-1B18-9E16-7EBC-E6D2BD29DEA5}"/>
              </a:ext>
              <a:ext uri="{C183D7F6-B498-43B3-948B-1728B52AA6E4}">
                <adec:decorative xmlns:adec="http://schemas.microsoft.com/office/drawing/2017/decorative" val="1"/>
              </a:ext>
            </a:extLst>
          </p:cNvPr>
          <p:cNvSpPr>
            <a:spLocks noChangeAspect="1"/>
          </p:cNvSpPr>
          <p:nvPr/>
        </p:nvSpPr>
        <p:spPr>
          <a:xfrm>
            <a:off x="1074263" y="5343726"/>
            <a:ext cx="274320" cy="27432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AF403E32-5F1E-3931-CAD7-035726BDEBB7}"/>
              </a:ext>
              <a:ext uri="{C183D7F6-B498-43B3-948B-1728B52AA6E4}">
                <adec:decorative xmlns:adec="http://schemas.microsoft.com/office/drawing/2017/decorative" val="1"/>
              </a:ext>
            </a:extLst>
          </p:cNvPr>
          <p:cNvSpPr>
            <a:spLocks noChangeAspect="1"/>
          </p:cNvSpPr>
          <p:nvPr/>
        </p:nvSpPr>
        <p:spPr>
          <a:xfrm>
            <a:off x="1074263" y="4741183"/>
            <a:ext cx="274320" cy="27432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AD8B4792-A3FF-28D3-89A4-BF24E8F332A5}"/>
              </a:ext>
              <a:ext uri="{C183D7F6-B498-43B3-948B-1728B52AA6E4}">
                <adec:decorative xmlns:adec="http://schemas.microsoft.com/office/drawing/2017/decorative" val="1"/>
              </a:ext>
            </a:extLst>
          </p:cNvPr>
          <p:cNvSpPr>
            <a:spLocks noChangeAspect="1"/>
          </p:cNvSpPr>
          <p:nvPr/>
        </p:nvSpPr>
        <p:spPr>
          <a:xfrm>
            <a:off x="1078134" y="4121388"/>
            <a:ext cx="274320" cy="27432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A0D7EB8A-76B7-7D76-CDCA-47ACFD2A6F5F}"/>
              </a:ext>
              <a:ext uri="{C183D7F6-B498-43B3-948B-1728B52AA6E4}">
                <adec:decorative xmlns:adec="http://schemas.microsoft.com/office/drawing/2017/decorative" val="1"/>
              </a:ext>
            </a:extLst>
          </p:cNvPr>
          <p:cNvGrpSpPr/>
          <p:nvPr/>
        </p:nvGrpSpPr>
        <p:grpSpPr>
          <a:xfrm>
            <a:off x="8436142" y="3332285"/>
            <a:ext cx="3092116" cy="3092116"/>
            <a:chOff x="8436142" y="3332285"/>
            <a:chExt cx="3092116" cy="3092116"/>
          </a:xfrm>
        </p:grpSpPr>
        <p:pic>
          <p:nvPicPr>
            <p:cNvPr id="14" name="Picture 13" descr="Una rueda con todos los meses del año: Enero, febrero, marzo, abril, mayo, junio, julio, agosto, septiembre, octubre, noviembre y diciembre">
              <a:extLst>
                <a:ext uri="{FF2B5EF4-FFF2-40B4-BE49-F238E27FC236}">
                  <a16:creationId xmlns:a16="http://schemas.microsoft.com/office/drawing/2014/main" id="{EE7628A7-EA45-A0E2-3398-9E09C3F2240A}"/>
                </a:ext>
                <a:ext uri="{C183D7F6-B498-43B3-948B-1728B52AA6E4}">
                  <adec:decorative xmlns:adec="http://schemas.microsoft.com/office/drawing/2017/decorative" val="0"/>
                </a:ext>
              </a:extLst>
            </p:cNvPr>
            <p:cNvPicPr>
              <a:picLocks noChangeAspect="1"/>
            </p:cNvPicPr>
            <p:nvPr/>
          </p:nvPicPr>
          <p:blipFill rotWithShape="1">
            <a:blip r:embed="rId5"/>
            <a:srcRect/>
            <a:stretch/>
          </p:blipFill>
          <p:spPr>
            <a:xfrm>
              <a:off x="8436142" y="3332285"/>
              <a:ext cx="3092116" cy="3092116"/>
            </a:xfrm>
            <a:prstGeom prst="ellipse">
              <a:avLst/>
            </a:prstGeom>
          </p:spPr>
        </p:pic>
        <p:sp>
          <p:nvSpPr>
            <p:cNvPr id="7" name="TextBox 6">
              <a:extLst>
                <a:ext uri="{FF2B5EF4-FFF2-40B4-BE49-F238E27FC236}">
                  <a16:creationId xmlns:a16="http://schemas.microsoft.com/office/drawing/2014/main" id="{9762AA77-F944-1A21-3934-1958A8423B18}"/>
                </a:ext>
              </a:extLst>
            </p:cNvPr>
            <p:cNvSpPr txBox="1"/>
            <p:nvPr/>
          </p:nvSpPr>
          <p:spPr>
            <a:xfrm rot="6348658">
              <a:off x="9924213" y="3739762"/>
              <a:ext cx="665910" cy="240029"/>
            </a:xfrm>
            <a:prstGeom prst="rect">
              <a:avLst/>
            </a:prstGeom>
            <a:solidFill>
              <a:srgbClr val="104862"/>
            </a:solidFill>
          </p:spPr>
          <p:txBody>
            <a:bodyPr wrap="square" lIns="0" tIns="0" rIns="0" bIns="0" rtlCol="0">
              <a:noAutofit/>
            </a:bodyPr>
            <a:lstStyle/>
            <a:p>
              <a:r>
                <a:rPr lang="es-US" sz="1600" dirty="0">
                  <a:solidFill>
                    <a:srgbClr val="C1E5F5"/>
                  </a:solidFill>
                  <a:effectLst/>
                  <a:ea typeface="Aptos" panose="020B0004020202020204" pitchFamily="34" charset="0"/>
                  <a:cs typeface="Times New Roman" panose="02020603050405020304" pitchFamily="18" charset="0"/>
                </a:rPr>
                <a:t>enero</a:t>
              </a:r>
              <a:endParaRPr lang="en-US" sz="1600" dirty="0">
                <a:solidFill>
                  <a:srgbClr val="C1E5F5"/>
                </a:solidFill>
                <a:ea typeface="Open Sans" panose="020B0606030504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E3D16D7-5350-D1FA-BFB7-41B0168CAA80}"/>
                </a:ext>
              </a:extLst>
            </p:cNvPr>
            <p:cNvSpPr txBox="1"/>
            <p:nvPr/>
          </p:nvSpPr>
          <p:spPr>
            <a:xfrm rot="7878190">
              <a:off x="10316228" y="4058429"/>
              <a:ext cx="760347" cy="240029"/>
            </a:xfrm>
            <a:prstGeom prst="rect">
              <a:avLst/>
            </a:prstGeom>
            <a:solidFill>
              <a:srgbClr val="C1E5F5"/>
            </a:solidFill>
          </p:spPr>
          <p:txBody>
            <a:bodyPr wrap="square" lIns="0" tIns="0" rIns="0" bIns="0" rtlCol="0">
              <a:noAutofit/>
            </a:bodyPr>
            <a:lstStyle/>
            <a:p>
              <a:r>
                <a:rPr lang="es-US" sz="1600" dirty="0">
                  <a:effectLst/>
                  <a:ea typeface="Aptos" panose="020B0004020202020204" pitchFamily="34" charset="0"/>
                  <a:cs typeface="Times New Roman" panose="02020603050405020304" pitchFamily="18" charset="0"/>
                </a:rPr>
                <a:t>febrero</a:t>
              </a:r>
              <a:endParaRPr lang="en-US" sz="1600" dirty="0">
                <a:ea typeface="Open Sans" panose="020B0606030504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E95B73C-BE24-C01B-AC1F-FB87D56E6062}"/>
                </a:ext>
              </a:extLst>
            </p:cNvPr>
            <p:cNvSpPr txBox="1"/>
            <p:nvPr/>
          </p:nvSpPr>
          <p:spPr>
            <a:xfrm rot="9684995">
              <a:off x="10692214" y="4471406"/>
              <a:ext cx="665910" cy="240029"/>
            </a:xfrm>
            <a:prstGeom prst="rect">
              <a:avLst/>
            </a:prstGeom>
            <a:solidFill>
              <a:srgbClr val="104862"/>
            </a:solidFill>
          </p:spPr>
          <p:txBody>
            <a:bodyPr wrap="square" lIns="0" tIns="0" rIns="0" bIns="0" rtlCol="0">
              <a:noAutofit/>
            </a:bodyPr>
            <a:lstStyle/>
            <a:p>
              <a:r>
                <a:rPr lang="es-US" sz="1600" dirty="0">
                  <a:solidFill>
                    <a:srgbClr val="C1E5F5"/>
                  </a:solidFill>
                  <a:effectLst/>
                  <a:ea typeface="Aptos" panose="020B0004020202020204" pitchFamily="34" charset="0"/>
                  <a:cs typeface="Times New Roman" panose="02020603050405020304" pitchFamily="18" charset="0"/>
                </a:rPr>
                <a:t>marzo</a:t>
              </a:r>
              <a:endParaRPr lang="en-US" sz="1600" dirty="0">
                <a:solidFill>
                  <a:srgbClr val="C1E5F5"/>
                </a:solidFill>
                <a:ea typeface="Open Sans" panose="020B0606030504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96129B74-D0C5-1196-ED3E-59B79501BD15}"/>
                </a:ext>
              </a:extLst>
            </p:cNvPr>
            <p:cNvSpPr txBox="1"/>
            <p:nvPr/>
          </p:nvSpPr>
          <p:spPr>
            <a:xfrm rot="11996616">
              <a:off x="10562517" y="5054001"/>
              <a:ext cx="760347" cy="240029"/>
            </a:xfrm>
            <a:prstGeom prst="rect">
              <a:avLst/>
            </a:prstGeom>
            <a:solidFill>
              <a:srgbClr val="C1E5F5"/>
            </a:solidFill>
          </p:spPr>
          <p:txBody>
            <a:bodyPr wrap="square" lIns="0" tIns="0" rIns="0" bIns="0" rtlCol="0">
              <a:noAutofit/>
            </a:bodyPr>
            <a:lstStyle/>
            <a:p>
              <a:r>
                <a:rPr lang="es-US" sz="1600" dirty="0">
                  <a:effectLst/>
                  <a:ea typeface="Aptos" panose="020B0004020202020204" pitchFamily="34" charset="0"/>
                  <a:cs typeface="Times New Roman" panose="02020603050405020304" pitchFamily="18" charset="0"/>
                </a:rPr>
                <a:t>abril</a:t>
              </a:r>
              <a:endParaRPr lang="en-US" sz="1600" dirty="0">
                <a:ea typeface="Open Sans" panose="020B0606030504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CD5CEE28-6496-0A86-3791-59E922E9FE3C}"/>
                </a:ext>
              </a:extLst>
            </p:cNvPr>
            <p:cNvSpPr txBox="1"/>
            <p:nvPr/>
          </p:nvSpPr>
          <p:spPr>
            <a:xfrm rot="13450178">
              <a:off x="10382091" y="5541240"/>
              <a:ext cx="665910" cy="240029"/>
            </a:xfrm>
            <a:prstGeom prst="rect">
              <a:avLst/>
            </a:prstGeom>
            <a:solidFill>
              <a:srgbClr val="104862"/>
            </a:solidFill>
          </p:spPr>
          <p:txBody>
            <a:bodyPr wrap="square" lIns="0" tIns="0" rIns="0" bIns="0" rtlCol="0">
              <a:noAutofit/>
            </a:bodyPr>
            <a:lstStyle/>
            <a:p>
              <a:r>
                <a:rPr lang="es-US" sz="1600" dirty="0">
                  <a:solidFill>
                    <a:srgbClr val="C1E5F5"/>
                  </a:solidFill>
                  <a:effectLst/>
                  <a:ea typeface="Aptos" panose="020B0004020202020204" pitchFamily="34" charset="0"/>
                  <a:cs typeface="Times New Roman" panose="02020603050405020304" pitchFamily="18" charset="0"/>
                </a:rPr>
                <a:t>mayo</a:t>
              </a:r>
              <a:endParaRPr lang="en-US" sz="1600" dirty="0">
                <a:solidFill>
                  <a:srgbClr val="C1E5F5"/>
                </a:solidFill>
                <a:ea typeface="Open Sans" panose="020B0606030504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C31A7F3D-2D5D-0019-C633-94B09BB0B5A5}"/>
                </a:ext>
              </a:extLst>
            </p:cNvPr>
            <p:cNvSpPr txBox="1"/>
            <p:nvPr/>
          </p:nvSpPr>
          <p:spPr>
            <a:xfrm rot="15449792">
              <a:off x="9836319" y="5752066"/>
              <a:ext cx="760347" cy="240029"/>
            </a:xfrm>
            <a:prstGeom prst="rect">
              <a:avLst/>
            </a:prstGeom>
            <a:solidFill>
              <a:srgbClr val="C1E5F5"/>
            </a:solidFill>
          </p:spPr>
          <p:txBody>
            <a:bodyPr wrap="square" lIns="0" tIns="0" rIns="0" bIns="0" rtlCol="0">
              <a:noAutofit/>
            </a:bodyPr>
            <a:lstStyle/>
            <a:p>
              <a:r>
                <a:rPr lang="es-US" sz="1600" dirty="0">
                  <a:effectLst/>
                  <a:ea typeface="Aptos" panose="020B0004020202020204" pitchFamily="34" charset="0"/>
                  <a:cs typeface="Times New Roman" panose="02020603050405020304" pitchFamily="18" charset="0"/>
                </a:rPr>
                <a:t>junio</a:t>
              </a:r>
              <a:endParaRPr lang="en-US" sz="1600" dirty="0">
                <a:ea typeface="Open Sans" panose="020B0606030504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611CB17D-E4FB-0309-61C9-87AC15F3329D}"/>
                </a:ext>
              </a:extLst>
            </p:cNvPr>
            <p:cNvSpPr txBox="1"/>
            <p:nvPr/>
          </p:nvSpPr>
          <p:spPr>
            <a:xfrm rot="16952613">
              <a:off x="9402986" y="5865082"/>
              <a:ext cx="528739" cy="240029"/>
            </a:xfrm>
            <a:prstGeom prst="rect">
              <a:avLst/>
            </a:prstGeom>
            <a:solidFill>
              <a:srgbClr val="104862"/>
            </a:solidFill>
          </p:spPr>
          <p:txBody>
            <a:bodyPr wrap="square" lIns="0" tIns="0" rIns="0" bIns="0" rtlCol="0">
              <a:noAutofit/>
            </a:bodyPr>
            <a:lstStyle/>
            <a:p>
              <a:r>
                <a:rPr lang="es-US" sz="1600" dirty="0">
                  <a:solidFill>
                    <a:srgbClr val="C1E5F5"/>
                  </a:solidFill>
                  <a:effectLst/>
                  <a:ea typeface="Aptos" panose="020B0004020202020204" pitchFamily="34" charset="0"/>
                  <a:cs typeface="Times New Roman" panose="02020603050405020304" pitchFamily="18" charset="0"/>
                </a:rPr>
                <a:t>julio</a:t>
              </a:r>
              <a:endParaRPr lang="en-US" sz="1600" dirty="0">
                <a:solidFill>
                  <a:srgbClr val="C1E5F5"/>
                </a:solidFill>
                <a:ea typeface="Open Sans" panose="020B0606030504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F7074E5E-F24F-E85C-20B0-82047F43FADD}"/>
                </a:ext>
              </a:extLst>
            </p:cNvPr>
            <p:cNvSpPr txBox="1"/>
            <p:nvPr/>
          </p:nvSpPr>
          <p:spPr>
            <a:xfrm rot="18895655">
              <a:off x="8888857" y="5502074"/>
              <a:ext cx="760347" cy="240029"/>
            </a:xfrm>
            <a:prstGeom prst="rect">
              <a:avLst/>
            </a:prstGeom>
            <a:solidFill>
              <a:srgbClr val="C1E5F5"/>
            </a:solidFill>
          </p:spPr>
          <p:txBody>
            <a:bodyPr wrap="square" lIns="0" tIns="0" rIns="0" bIns="0" rtlCol="0">
              <a:noAutofit/>
            </a:bodyPr>
            <a:lstStyle/>
            <a:p>
              <a:r>
                <a:rPr lang="es-US" sz="1600" dirty="0">
                  <a:effectLst/>
                  <a:ea typeface="Aptos" panose="020B0004020202020204" pitchFamily="34" charset="0"/>
                  <a:cs typeface="Times New Roman" panose="02020603050405020304" pitchFamily="18" charset="0"/>
                </a:rPr>
                <a:t>agosto</a:t>
              </a:r>
              <a:endParaRPr lang="en-US" sz="1600" dirty="0">
                <a:ea typeface="Open Sans" panose="020B0606030504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EC8E4427-BF83-BD0F-2B23-F113230632B8}"/>
                </a:ext>
              </a:extLst>
            </p:cNvPr>
            <p:cNvSpPr txBox="1"/>
            <p:nvPr/>
          </p:nvSpPr>
          <p:spPr>
            <a:xfrm rot="20618584">
              <a:off x="8581003" y="5040631"/>
              <a:ext cx="957297" cy="187980"/>
            </a:xfrm>
            <a:prstGeom prst="rect">
              <a:avLst/>
            </a:prstGeom>
            <a:solidFill>
              <a:srgbClr val="104862"/>
            </a:solidFill>
          </p:spPr>
          <p:txBody>
            <a:bodyPr wrap="square" lIns="0" tIns="0" rIns="0" bIns="0" rtlCol="0">
              <a:noAutofit/>
            </a:bodyPr>
            <a:lstStyle/>
            <a:p>
              <a:pPr>
                <a:lnSpc>
                  <a:spcPts val="1600"/>
                </a:lnSpc>
              </a:pPr>
              <a:r>
                <a:rPr lang="es-US" sz="1600" dirty="0">
                  <a:solidFill>
                    <a:srgbClr val="C1E5F5"/>
                  </a:solidFill>
                  <a:effectLst/>
                  <a:ea typeface="Aptos" panose="020B0004020202020204" pitchFamily="34" charset="0"/>
                  <a:cs typeface="Times New Roman" panose="02020603050405020304" pitchFamily="18" charset="0"/>
                </a:rPr>
                <a:t>septiembre</a:t>
              </a:r>
              <a:endParaRPr lang="en-US" sz="1600" dirty="0">
                <a:solidFill>
                  <a:srgbClr val="C1E5F5"/>
                </a:solidFill>
                <a:ea typeface="Open Sans" panose="020B0606030504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6B6A99FE-1DD1-C962-ECF0-7AB68938BB57}"/>
                </a:ext>
              </a:extLst>
            </p:cNvPr>
            <p:cNvSpPr txBox="1"/>
            <p:nvPr/>
          </p:nvSpPr>
          <p:spPr>
            <a:xfrm rot="1047327">
              <a:off x="8629094" y="4478070"/>
              <a:ext cx="760347" cy="240029"/>
            </a:xfrm>
            <a:prstGeom prst="rect">
              <a:avLst/>
            </a:prstGeom>
            <a:solidFill>
              <a:srgbClr val="C1E5F5"/>
            </a:solidFill>
          </p:spPr>
          <p:txBody>
            <a:bodyPr wrap="square" lIns="0" tIns="0" rIns="0" bIns="0" rtlCol="0">
              <a:noAutofit/>
            </a:bodyPr>
            <a:lstStyle/>
            <a:p>
              <a:r>
                <a:rPr lang="es-US" sz="1600" dirty="0">
                  <a:effectLst/>
                  <a:ea typeface="Aptos" panose="020B0004020202020204" pitchFamily="34" charset="0"/>
                  <a:cs typeface="Times New Roman" panose="02020603050405020304" pitchFamily="18" charset="0"/>
                </a:rPr>
                <a:t>octubre</a:t>
              </a:r>
              <a:endParaRPr lang="en-US" sz="1600" dirty="0">
                <a:ea typeface="Open Sans" panose="020B0606030504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45C6E895-902E-7BF0-5AFA-DFBEC46BDB37}"/>
                </a:ext>
              </a:extLst>
            </p:cNvPr>
            <p:cNvSpPr txBox="1"/>
            <p:nvPr/>
          </p:nvSpPr>
          <p:spPr>
            <a:xfrm rot="2636922">
              <a:off x="8847322" y="4136560"/>
              <a:ext cx="957297" cy="171976"/>
            </a:xfrm>
            <a:prstGeom prst="rect">
              <a:avLst/>
            </a:prstGeom>
            <a:solidFill>
              <a:srgbClr val="104862"/>
            </a:solidFill>
          </p:spPr>
          <p:txBody>
            <a:bodyPr wrap="square" lIns="0" tIns="0" rIns="0" bIns="0" rtlCol="0">
              <a:noAutofit/>
            </a:bodyPr>
            <a:lstStyle/>
            <a:p>
              <a:pPr>
                <a:lnSpc>
                  <a:spcPts val="1600"/>
                </a:lnSpc>
              </a:pPr>
              <a:r>
                <a:rPr lang="es-US" sz="1600" dirty="0">
                  <a:solidFill>
                    <a:srgbClr val="C1E5F5"/>
                  </a:solidFill>
                  <a:effectLst/>
                  <a:ea typeface="Aptos" panose="020B0004020202020204" pitchFamily="34" charset="0"/>
                  <a:cs typeface="Times New Roman" panose="02020603050405020304" pitchFamily="18" charset="0"/>
                </a:rPr>
                <a:t>noviembre</a:t>
              </a:r>
              <a:endParaRPr lang="en-US" sz="1600" dirty="0">
                <a:solidFill>
                  <a:srgbClr val="C1E5F5"/>
                </a:solidFill>
                <a:ea typeface="Open Sans" panose="020B0606030504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BD8639EA-4EA4-F3EA-E7CD-47DEA5E3340F}"/>
                </a:ext>
              </a:extLst>
            </p:cNvPr>
            <p:cNvSpPr txBox="1"/>
            <p:nvPr/>
          </p:nvSpPr>
          <p:spPr>
            <a:xfrm rot="4412476">
              <a:off x="9272785" y="3838503"/>
              <a:ext cx="895594" cy="236558"/>
            </a:xfrm>
            <a:prstGeom prst="rect">
              <a:avLst/>
            </a:prstGeom>
            <a:solidFill>
              <a:srgbClr val="C1E5F5"/>
            </a:solidFill>
          </p:spPr>
          <p:txBody>
            <a:bodyPr wrap="square" lIns="0" tIns="0" rIns="0" bIns="0" rtlCol="0">
              <a:noAutofit/>
            </a:bodyPr>
            <a:lstStyle/>
            <a:p>
              <a:r>
                <a:rPr lang="es-US" sz="1600" dirty="0">
                  <a:effectLst/>
                  <a:ea typeface="Aptos" panose="020B0004020202020204" pitchFamily="34" charset="0"/>
                  <a:cs typeface="Times New Roman" panose="02020603050405020304" pitchFamily="18" charset="0"/>
                </a:rPr>
                <a:t>diciembre</a:t>
              </a:r>
              <a:endParaRPr lang="en-US" sz="1600" dirty="0">
                <a:ea typeface="Open Sans" panose="020B0606030504020204" pitchFamily="34" charset="0"/>
                <a:cs typeface="Arial" panose="020B0604020202020204" pitchFamily="34" charset="0"/>
              </a:endParaRPr>
            </a:p>
          </p:txBody>
        </p:sp>
      </p:grpSp>
      <p:sp>
        <p:nvSpPr>
          <p:cNvPr id="3" name="Slide Number Placeholder 2">
            <a:extLst>
              <a:ext uri="{FF2B5EF4-FFF2-40B4-BE49-F238E27FC236}">
                <a16:creationId xmlns:a16="http://schemas.microsoft.com/office/drawing/2014/main" id="{1632D1B8-975B-C531-32DD-1D14A94B5794}"/>
              </a:ext>
            </a:extLst>
          </p:cNvPr>
          <p:cNvSpPr>
            <a:spLocks noGrp="1"/>
          </p:cNvSpPr>
          <p:nvPr>
            <p:ph type="sldNum" sz="quarter" idx="12"/>
          </p:nvPr>
        </p:nvSpPr>
        <p:spPr/>
        <p:txBody>
          <a:bodyPr/>
          <a:lstStyle/>
          <a:p>
            <a:fld id="{48F63A3B-78C7-47BE-AE5E-E10140E04643}" type="slidenum">
              <a:rPr lang="en-US" smtClean="0"/>
              <a:t>54</a:t>
            </a:fld>
            <a:endParaRPr lang="en-US" dirty="0"/>
          </a:p>
        </p:txBody>
      </p:sp>
      <p:sp>
        <p:nvSpPr>
          <p:cNvPr id="5" name="Footer Placeholder 4">
            <a:extLst>
              <a:ext uri="{FF2B5EF4-FFF2-40B4-BE49-F238E27FC236}">
                <a16:creationId xmlns:a16="http://schemas.microsoft.com/office/drawing/2014/main" id="{70368C81-F012-63CB-3285-DBFD6DA4E63E}"/>
              </a:ext>
            </a:extLst>
          </p:cNvPr>
          <p:cNvSpPr>
            <a:spLocks noGrp="1"/>
          </p:cNvSpPr>
          <p:nvPr>
            <p:ph type="ftr" sz="quarter" idx="11"/>
          </p:nvPr>
        </p:nvSpPr>
        <p:spPr>
          <a:xfrm>
            <a:off x="3810000" y="6465344"/>
            <a:ext cx="4572000" cy="365125"/>
          </a:xfrm>
        </p:spPr>
        <p:txBody>
          <a:bodyPr/>
          <a:lstStyle/>
          <a:p>
            <a:r>
              <a:rPr lang="es-US" dirty="0"/>
              <a:t>Medicaid y el Programa de Seguro Médico para Niños </a:t>
            </a:r>
            <a:br>
              <a:rPr lang="es-US" dirty="0"/>
            </a:br>
            <a:r>
              <a:rPr lang="es-US" dirty="0"/>
              <a:t>(CHIP, por sus siglas en inglés)</a:t>
            </a:r>
          </a:p>
        </p:txBody>
      </p:sp>
      <p:sp>
        <p:nvSpPr>
          <p:cNvPr id="4" name="Date Placeholder 3">
            <a:extLst>
              <a:ext uri="{FF2B5EF4-FFF2-40B4-BE49-F238E27FC236}">
                <a16:creationId xmlns:a16="http://schemas.microsoft.com/office/drawing/2014/main" id="{E73C47F3-C0CA-016B-4AD8-73910FB106CB}"/>
              </a:ext>
            </a:extLst>
          </p:cNvPr>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405698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53" presetClass="entr" presetSubtype="16"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 calcmode="lin" valueType="num">
                                      <p:cBhvr>
                                        <p:cTn id="9" dur="500" fill="hold"/>
                                        <p:tgtEl>
                                          <p:spTgt spid="27"/>
                                        </p:tgtEl>
                                        <p:attrNameLst>
                                          <p:attrName>ppt_w</p:attrName>
                                        </p:attrNameLst>
                                      </p:cBhvr>
                                      <p:tavLst>
                                        <p:tav tm="0">
                                          <p:val>
                                            <p:fltVal val="0"/>
                                          </p:val>
                                        </p:tav>
                                        <p:tav tm="100000">
                                          <p:val>
                                            <p:strVal val="#ppt_w"/>
                                          </p:val>
                                        </p:tav>
                                      </p:tavLst>
                                    </p:anim>
                                    <p:anim calcmode="lin" valueType="num">
                                      <p:cBhvr>
                                        <p:cTn id="10" dur="500" fill="hold"/>
                                        <p:tgtEl>
                                          <p:spTgt spid="27"/>
                                        </p:tgtEl>
                                        <p:attrNameLst>
                                          <p:attrName>ppt_h</p:attrName>
                                        </p:attrNameLst>
                                      </p:cBhvr>
                                      <p:tavLst>
                                        <p:tav tm="0">
                                          <p:val>
                                            <p:fltVal val="0"/>
                                          </p:val>
                                        </p:tav>
                                        <p:tav tm="100000">
                                          <p:val>
                                            <p:strVal val="#ppt_h"/>
                                          </p:val>
                                        </p:tav>
                                      </p:tavLst>
                                    </p:anim>
                                    <p:animEffect transition="in" filter="fade">
                                      <p:cBhvr>
                                        <p:cTn id="11" dur="500"/>
                                        <p:tgtEl>
                                          <p:spTgt spid="27"/>
                                        </p:tgtEl>
                                      </p:cBhvr>
                                    </p:animEffect>
                                  </p:childTnLst>
                                </p:cTn>
                              </p:par>
                              <p:par>
                                <p:cTn id="12" presetID="8" presetClass="emph" presetSubtype="0" fill="hold" nodeType="withEffect">
                                  <p:stCondLst>
                                    <p:cond delay="0"/>
                                  </p:stCondLst>
                                  <p:childTnLst>
                                    <p:animRot by="21600000">
                                      <p:cBhvr>
                                        <p:cTn id="13" dur="2000" fill="hold"/>
                                        <p:tgtEl>
                                          <p:spTgt spid="27"/>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25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par>
                                <p:cTn id="25" presetID="1" presetClass="entr" presetSubtype="0" fill="hold" grpId="0" nodeType="withEffect">
                                  <p:stCondLst>
                                    <p:cond delay="250"/>
                                  </p:stCondLst>
                                  <p:childTnLst>
                                    <p:set>
                                      <p:cBhvr>
                                        <p:cTn id="26" dur="1" fill="hold">
                                          <p:stCondLst>
                                            <p:cond delay="0"/>
                                          </p:stCondLst>
                                        </p:cTn>
                                        <p:tgtEl>
                                          <p:spTgt spid="12"/>
                                        </p:tgtEl>
                                        <p:attrNameLst>
                                          <p:attrName>style.visibility</p:attrName>
                                        </p:attrNameLst>
                                      </p:cBhvr>
                                      <p:to>
                                        <p:strVal val="visible"/>
                                      </p:to>
                                    </p:set>
                                  </p:childTnLst>
                                </p:cTn>
                              </p:par>
                            </p:childTnLst>
                          </p:cTn>
                        </p:par>
                        <p:par>
                          <p:cTn id="27" fill="hold">
                            <p:stCondLst>
                              <p:cond delay="250"/>
                            </p:stCondLst>
                            <p:childTnLst>
                              <p:par>
                                <p:cTn id="28" presetID="1" presetClass="entr" presetSubtype="0" fill="hold" nodeType="afterEffect">
                                  <p:stCondLst>
                                    <p:cond delay="250"/>
                                  </p:stCondLst>
                                  <p:childTnLst>
                                    <p:set>
                                      <p:cBhvr>
                                        <p:cTn id="29" dur="1" fill="hold">
                                          <p:stCondLst>
                                            <p:cond delay="0"/>
                                          </p:stCondLst>
                                        </p:cTn>
                                        <p:tgtEl>
                                          <p:spTgt spid="6">
                                            <p:txEl>
                                              <p:pRg st="5" end="5"/>
                                            </p:txEl>
                                          </p:spTgt>
                                        </p:tgtEl>
                                        <p:attrNameLst>
                                          <p:attrName>style.visibility</p:attrName>
                                        </p:attrNameLst>
                                      </p:cBhvr>
                                      <p:to>
                                        <p:strVal val="visible"/>
                                      </p:to>
                                    </p:set>
                                  </p:childTnLst>
                                </p:cTn>
                              </p:par>
                              <p:par>
                                <p:cTn id="30" presetID="1" presetClass="entr" presetSubtype="0" fill="hold" grpId="0" nodeType="withEffect">
                                  <p:stCondLst>
                                    <p:cond delay="250"/>
                                  </p:stCondLst>
                                  <p:childTnLst>
                                    <p:set>
                                      <p:cBhvr>
                                        <p:cTn id="31" dur="1" fill="hold">
                                          <p:stCondLst>
                                            <p:cond delay="0"/>
                                          </p:stCondLst>
                                        </p:cTn>
                                        <p:tgtEl>
                                          <p:spTgt spid="11"/>
                                        </p:tgtEl>
                                        <p:attrNameLst>
                                          <p:attrName>style.visibility</p:attrName>
                                        </p:attrNameLst>
                                      </p:cBhvr>
                                      <p:to>
                                        <p:strVal val="visible"/>
                                      </p:to>
                                    </p:set>
                                  </p:childTnLst>
                                </p:cTn>
                              </p:par>
                            </p:childTnLst>
                          </p:cTn>
                        </p:par>
                        <p:par>
                          <p:cTn id="32" fill="hold">
                            <p:stCondLst>
                              <p:cond delay="500"/>
                            </p:stCondLst>
                            <p:childTnLst>
                              <p:par>
                                <p:cTn id="33" presetID="1" presetClass="entr" presetSubtype="0" fill="hold" nodeType="afterEffect">
                                  <p:stCondLst>
                                    <p:cond delay="250"/>
                                  </p:stCondLst>
                                  <p:childTnLst>
                                    <p:set>
                                      <p:cBhvr>
                                        <p:cTn id="34" dur="1" fill="hold">
                                          <p:stCondLst>
                                            <p:cond delay="0"/>
                                          </p:stCondLst>
                                        </p:cTn>
                                        <p:tgtEl>
                                          <p:spTgt spid="6">
                                            <p:txEl>
                                              <p:pRg st="6" end="6"/>
                                            </p:txEl>
                                          </p:spTgt>
                                        </p:tgtEl>
                                        <p:attrNameLst>
                                          <p:attrName>style.visibility</p:attrName>
                                        </p:attrNameLst>
                                      </p:cBhvr>
                                      <p:to>
                                        <p:strVal val="visible"/>
                                      </p:to>
                                    </p:set>
                                  </p:childTnLst>
                                </p:cTn>
                              </p:par>
                              <p:par>
                                <p:cTn id="35" presetID="1" presetClass="entr" presetSubtype="0" fill="hold" grpId="0" nodeType="withEffect">
                                  <p:stCondLst>
                                    <p:cond delay="250"/>
                                  </p:stCondLst>
                                  <p:childTnLst>
                                    <p:set>
                                      <p:cBhvr>
                                        <p:cTn id="36" dur="1" fill="hold">
                                          <p:stCondLst>
                                            <p:cond delay="0"/>
                                          </p:stCondLst>
                                        </p:cTn>
                                        <p:tgtEl>
                                          <p:spTgt spid="10"/>
                                        </p:tgtEl>
                                        <p:attrNameLst>
                                          <p:attrName>style.visibility</p:attrName>
                                        </p:attrNameLst>
                                      </p:cBhvr>
                                      <p:to>
                                        <p:strVal val="visible"/>
                                      </p:to>
                                    </p:set>
                                  </p:childTnLst>
                                </p:cTn>
                              </p:par>
                            </p:childTnLst>
                          </p:cTn>
                        </p:par>
                        <p:par>
                          <p:cTn id="37" fill="hold">
                            <p:stCondLst>
                              <p:cond delay="750"/>
                            </p:stCondLst>
                            <p:childTnLst>
                              <p:par>
                                <p:cTn id="38" presetID="1" presetClass="entr" presetSubtype="0" fill="hold" nodeType="afterEffect">
                                  <p:stCondLst>
                                    <p:cond delay="0"/>
                                  </p:stCondLst>
                                  <p:childTnLst>
                                    <p:set>
                                      <p:cBhvr>
                                        <p:cTn id="39" dur="1" fill="hold">
                                          <p:stCondLst>
                                            <p:cond delay="0"/>
                                          </p:stCondLst>
                                        </p:cTn>
                                        <p:tgtEl>
                                          <p:spTgt spid="9"/>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animBg="1"/>
      <p:bldP spid="1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226" y="276762"/>
            <a:ext cx="9483346" cy="719643"/>
          </a:xfrm>
        </p:spPr>
        <p:txBody>
          <a:bodyPr>
            <a:normAutofit/>
          </a:bodyPr>
          <a:lstStyle/>
          <a:p>
            <a:r>
              <a:rPr lang="es-US" sz="3000"/>
              <a:t>Compruebe sus conocimientos: Pregunta 3 </a:t>
            </a:r>
          </a:p>
        </p:txBody>
      </p:sp>
      <p:sp>
        <p:nvSpPr>
          <p:cNvPr id="9" name="Content Placeholder 8"/>
          <p:cNvSpPr>
            <a:spLocks noGrp="1"/>
          </p:cNvSpPr>
          <p:nvPr>
            <p:ph type="body" sz="quarter" idx="13"/>
          </p:nvPr>
        </p:nvSpPr>
        <p:spPr>
          <a:xfrm>
            <a:off x="1883226" y="1467294"/>
            <a:ext cx="9729654" cy="4115188"/>
          </a:xfrm>
        </p:spPr>
        <p:txBody>
          <a:bodyPr/>
          <a:lstStyle/>
          <a:p>
            <a:pPr marL="0" indent="0">
              <a:spcBef>
                <a:spcPts val="0"/>
              </a:spcBef>
              <a:buNone/>
            </a:pPr>
            <a:r>
              <a:rPr lang="es-US" sz="2400" b="1" dirty="0"/>
              <a:t>¿Qué programa de ahorros de Medicare paga tanto las primas como los costos compartidos de Medicare?</a:t>
            </a:r>
          </a:p>
          <a:p>
            <a:pPr marL="342900" indent="-342900">
              <a:spcBef>
                <a:spcPts val="0"/>
              </a:spcBef>
              <a:buAutoNum type="alphaLcPeriod"/>
            </a:pPr>
            <a:r>
              <a:rPr lang="es-US" sz="2400" dirty="0"/>
              <a:t>QMB</a:t>
            </a:r>
          </a:p>
          <a:p>
            <a:pPr marL="342900" indent="-342900">
              <a:spcBef>
                <a:spcPts val="0"/>
              </a:spcBef>
              <a:buAutoNum type="alphaLcPeriod"/>
            </a:pPr>
            <a:r>
              <a:rPr lang="es-US" sz="2400" dirty="0"/>
              <a:t>SLMB</a:t>
            </a:r>
          </a:p>
          <a:p>
            <a:pPr marL="342900" indent="-342900">
              <a:spcBef>
                <a:spcPts val="0"/>
              </a:spcBef>
              <a:buAutoNum type="alphaLcPeriod"/>
            </a:pPr>
            <a:r>
              <a:rPr lang="es-US" sz="2400" dirty="0"/>
              <a:t>QI</a:t>
            </a:r>
          </a:p>
          <a:p>
            <a:pPr marL="342900" indent="-342900">
              <a:spcBef>
                <a:spcPts val="0"/>
              </a:spcBef>
              <a:buAutoNum type="alphaLcPeriod"/>
            </a:pPr>
            <a:r>
              <a:rPr lang="es-US" sz="2400" dirty="0"/>
              <a:t>QDWI</a:t>
            </a:r>
          </a:p>
        </p:txBody>
      </p:sp>
      <p:sp>
        <p:nvSpPr>
          <p:cNvPr id="6" name="Rounded Rectangle 5" descr="Green box highlighting A as the correct answer"/>
          <p:cNvSpPr/>
          <p:nvPr/>
        </p:nvSpPr>
        <p:spPr>
          <a:xfrm>
            <a:off x="1883226" y="2348900"/>
            <a:ext cx="1366411" cy="506510"/>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Slide Number Placeholder 4">
            <a:extLst>
              <a:ext uri="{FF2B5EF4-FFF2-40B4-BE49-F238E27FC236}">
                <a16:creationId xmlns:a16="http://schemas.microsoft.com/office/drawing/2014/main" id="{CD1E6967-8557-44C9-9D9E-F547141416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79EF6-0C0E-43E6-8FB3-918BC522CC5A}"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Footer Placeholder 3"/>
          <p:cNvSpPr>
            <a:spLocks noGrp="1"/>
          </p:cNvSpPr>
          <p:nvPr>
            <p:ph type="ftr" sz="quarter" idx="11"/>
          </p:nvPr>
        </p:nvSpPr>
        <p:spPr>
          <a:xfrm>
            <a:off x="3836583" y="6445172"/>
            <a:ext cx="4572000" cy="365125"/>
          </a:xfrm>
        </p:spPr>
        <p:txBody>
          <a:bodyPr/>
          <a:lstStyle/>
          <a:p>
            <a:r>
              <a:rPr lang="es-US" dirty="0"/>
              <a:t>Medicaid y el Programa de Seguro Médico para Niños </a:t>
            </a:r>
            <a:br>
              <a:rPr lang="es-US" dirty="0"/>
            </a:br>
            <a:r>
              <a:rPr lang="es-US" dirty="0"/>
              <a:t>(CHIP, por sus siglas en inglés)</a:t>
            </a:r>
          </a:p>
        </p:txBody>
      </p:sp>
      <p:sp>
        <p:nvSpPr>
          <p:cNvPr id="3" name="Date Placeholder 2">
            <a:extLst>
              <a:ext uri="{FF2B5EF4-FFF2-40B4-BE49-F238E27FC236}">
                <a16:creationId xmlns:a16="http://schemas.microsoft.com/office/drawing/2014/main" id="{0FDD92F1-9739-834A-85A2-E4D2EEE86F73}"/>
              </a:ext>
            </a:extLst>
          </p:cNvPr>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384578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226" y="276762"/>
            <a:ext cx="9483346" cy="719643"/>
          </a:xfrm>
        </p:spPr>
        <p:txBody>
          <a:bodyPr>
            <a:normAutofit/>
          </a:bodyPr>
          <a:lstStyle/>
          <a:p>
            <a:r>
              <a:rPr lang="es-US" sz="3000"/>
              <a:t>Compruebe sus conocimientos: Pregunta 4</a:t>
            </a:r>
          </a:p>
        </p:txBody>
      </p:sp>
      <p:sp>
        <p:nvSpPr>
          <p:cNvPr id="9" name="Content Placeholder 8"/>
          <p:cNvSpPr>
            <a:spLocks noGrp="1"/>
          </p:cNvSpPr>
          <p:nvPr>
            <p:ph type="body" sz="quarter" idx="13"/>
          </p:nvPr>
        </p:nvSpPr>
        <p:spPr>
          <a:xfrm>
            <a:off x="1883226" y="1557338"/>
            <a:ext cx="9729654" cy="3371850"/>
          </a:xfrm>
        </p:spPr>
        <p:txBody>
          <a:bodyPr>
            <a:normAutofit lnSpcReduction="10000"/>
          </a:bodyPr>
          <a:lstStyle/>
          <a:p>
            <a:pPr marL="0" indent="0">
              <a:spcBef>
                <a:spcPts val="0"/>
              </a:spcBef>
              <a:buNone/>
            </a:pPr>
            <a:r>
              <a:rPr lang="es-US" sz="2400" b="1" dirty="0"/>
              <a:t>Mateo está buscando un programa PACE para su padre, que necesita atención a nivel de un hogar de ancianos. ¿Cuál de los siguientes NO es un criterio para PACE?</a:t>
            </a:r>
          </a:p>
          <a:p>
            <a:pPr marL="342900" indent="-342900">
              <a:spcBef>
                <a:spcPts val="0"/>
              </a:spcBef>
              <a:buAutoNum type="alphaLcPeriod"/>
            </a:pPr>
            <a:r>
              <a:rPr lang="es-US" sz="2400" dirty="0"/>
              <a:t>La edad de su padre</a:t>
            </a:r>
          </a:p>
          <a:p>
            <a:pPr marL="342900" indent="-342900">
              <a:spcBef>
                <a:spcPts val="0"/>
              </a:spcBef>
              <a:buAutoNum type="alphaLcPeriod"/>
            </a:pPr>
            <a:r>
              <a:rPr lang="es-US" sz="2400" dirty="0"/>
              <a:t>La residencia de su padre dentro de un área de servicio de PACE</a:t>
            </a:r>
          </a:p>
          <a:p>
            <a:pPr marL="342900" indent="-342900">
              <a:spcBef>
                <a:spcPts val="0"/>
              </a:spcBef>
              <a:buAutoNum type="alphaLcPeriod"/>
            </a:pPr>
            <a:r>
              <a:rPr lang="es-US" sz="2400" dirty="0"/>
              <a:t>Los ingresos de su padre</a:t>
            </a:r>
          </a:p>
          <a:p>
            <a:pPr marL="342900" indent="-342900">
              <a:spcBef>
                <a:spcPts val="0"/>
              </a:spcBef>
              <a:buAutoNum type="alphaLcPeriod"/>
            </a:pPr>
            <a:r>
              <a:rPr lang="es-US" sz="2400" dirty="0"/>
              <a:t>La capacidad de su padre para vivir de forma segura en </a:t>
            </a:r>
            <a:br>
              <a:rPr lang="es-US" sz="2400" dirty="0"/>
            </a:br>
            <a:r>
              <a:rPr lang="es-US" sz="2400" dirty="0"/>
              <a:t>la comunidad</a:t>
            </a:r>
          </a:p>
        </p:txBody>
      </p:sp>
      <p:sp>
        <p:nvSpPr>
          <p:cNvPr id="6" name="Rounded Rectangle 5" descr="Green box highlighting C as the correct answer"/>
          <p:cNvSpPr/>
          <p:nvPr/>
        </p:nvSpPr>
        <p:spPr>
          <a:xfrm>
            <a:off x="1883225" y="3628963"/>
            <a:ext cx="3999989" cy="509588"/>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Slide Number Placeholder 4">
            <a:extLst>
              <a:ext uri="{FF2B5EF4-FFF2-40B4-BE49-F238E27FC236}">
                <a16:creationId xmlns:a16="http://schemas.microsoft.com/office/drawing/2014/main" id="{CD1E6967-8557-44C9-9D9E-F547141416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79EF6-0C0E-43E6-8FB3-918BC522CC5A}"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Footer Placeholder 3"/>
          <p:cNvSpPr>
            <a:spLocks noGrp="1"/>
          </p:cNvSpPr>
          <p:nvPr>
            <p:ph type="ftr" sz="quarter" idx="11"/>
          </p:nvPr>
        </p:nvSpPr>
        <p:spPr>
          <a:xfrm>
            <a:off x="3836583" y="6451898"/>
            <a:ext cx="4572000" cy="365125"/>
          </a:xfrm>
        </p:spPr>
        <p:txBody>
          <a:bodyPr/>
          <a:lstStyle/>
          <a:p>
            <a:r>
              <a:rPr lang="es-US" dirty="0"/>
              <a:t>Medicaid y el Programa de Seguro Médico para Niños </a:t>
            </a:r>
            <a:br>
              <a:rPr lang="es-US" dirty="0"/>
            </a:br>
            <a:r>
              <a:rPr lang="es-US" dirty="0"/>
              <a:t>(CHIP, por sus siglas en inglés)</a:t>
            </a:r>
          </a:p>
        </p:txBody>
      </p:sp>
      <p:sp>
        <p:nvSpPr>
          <p:cNvPr id="3" name="Date Placeholder 2">
            <a:extLst>
              <a:ext uri="{FF2B5EF4-FFF2-40B4-BE49-F238E27FC236}">
                <a16:creationId xmlns:a16="http://schemas.microsoft.com/office/drawing/2014/main" id="{0FDD92F1-9739-834A-85A2-E4D2EEE86F73}"/>
              </a:ext>
            </a:extLst>
          </p:cNvPr>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141079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3063" y="1361938"/>
            <a:ext cx="7485820" cy="688930"/>
          </a:xfrm>
        </p:spPr>
        <p:txBody>
          <a:bodyPr>
            <a:noAutofit/>
          </a:bodyPr>
          <a:lstStyle/>
          <a:p>
            <a:pPr>
              <a:lnSpc>
                <a:spcPct val="100000"/>
              </a:lnSpc>
            </a:pPr>
            <a:r>
              <a:rPr lang="es-US" dirty="0"/>
              <a:t>Lección 4</a:t>
            </a:r>
            <a:br>
              <a:rPr lang="es-US" dirty="0"/>
            </a:br>
            <a:r>
              <a:rPr lang="es-US" dirty="0"/>
              <a:t>Descripción general del Programa de Seguro Médico para Niños (CHIP) y del Programa de Salud Básico (BHP)</a:t>
            </a:r>
          </a:p>
        </p:txBody>
      </p:sp>
    </p:spTree>
    <p:custDataLst>
      <p:tags r:id="rId1"/>
    </p:custDataLst>
    <p:extLst>
      <p:ext uri="{BB962C8B-B14F-4D97-AF65-F5344CB8AC3E}">
        <p14:creationId xmlns:p14="http://schemas.microsoft.com/office/powerpoint/2010/main" val="13189355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6F9B9-7438-412B-AC83-5333EB9407C8}"/>
              </a:ext>
            </a:extLst>
          </p:cNvPr>
          <p:cNvSpPr>
            <a:spLocks noGrp="1"/>
          </p:cNvSpPr>
          <p:nvPr>
            <p:ph type="title"/>
          </p:nvPr>
        </p:nvSpPr>
        <p:spPr/>
        <p:txBody>
          <a:bodyPr/>
          <a:lstStyle/>
          <a:p>
            <a:r>
              <a:rPr lang="es-US"/>
              <a:t>Objetivos de la lección 4:</a:t>
            </a:r>
          </a:p>
        </p:txBody>
      </p:sp>
      <p:sp>
        <p:nvSpPr>
          <p:cNvPr id="6" name="Content Placeholder 5">
            <a:extLst>
              <a:ext uri="{FF2B5EF4-FFF2-40B4-BE49-F238E27FC236}">
                <a16:creationId xmlns:a16="http://schemas.microsoft.com/office/drawing/2014/main" id="{70FE47C5-1CA0-458A-9FC2-8900DF7B0143}"/>
              </a:ext>
            </a:extLst>
          </p:cNvPr>
          <p:cNvSpPr>
            <a:spLocks noGrp="1"/>
          </p:cNvSpPr>
          <p:nvPr>
            <p:ph sz="quarter" idx="13"/>
          </p:nvPr>
        </p:nvSpPr>
        <p:spPr/>
        <p:txBody>
          <a:bodyPr/>
          <a:lstStyle/>
          <a:p>
            <a:pPr marL="0" indent="0">
              <a:buNone/>
            </a:pPr>
            <a:r>
              <a:rPr lang="es-US" b="1"/>
              <a:t>Al finalizar esta lección, usted podrá:</a:t>
            </a:r>
          </a:p>
          <a:p>
            <a:pPr marL="548640"/>
            <a:r>
              <a:rPr lang="es-US" sz="2400"/>
              <a:t>Definir CHIP</a:t>
            </a:r>
          </a:p>
          <a:p>
            <a:pPr marL="548640"/>
            <a:r>
              <a:rPr lang="es-US" sz="2400"/>
              <a:t>Explicar la elegibilidad para CHIP</a:t>
            </a:r>
          </a:p>
          <a:p>
            <a:pPr marL="548640"/>
            <a:r>
              <a:rPr lang="es-US" sz="2400"/>
              <a:t>Enumerar las opciones estatales para CHIP</a:t>
            </a:r>
          </a:p>
          <a:p>
            <a:pPr marL="548640"/>
            <a:r>
              <a:rPr lang="es-US" sz="2400"/>
              <a:t>Explicar el BHP</a:t>
            </a:r>
          </a:p>
        </p:txBody>
      </p:sp>
      <p:sp>
        <p:nvSpPr>
          <p:cNvPr id="5" name="Slide Number Placeholder 4">
            <a:extLst>
              <a:ext uri="{FF2B5EF4-FFF2-40B4-BE49-F238E27FC236}">
                <a16:creationId xmlns:a16="http://schemas.microsoft.com/office/drawing/2014/main" id="{DEC68F6E-9E85-4911-B92D-5020F1312E92}"/>
              </a:ext>
            </a:extLst>
          </p:cNvPr>
          <p:cNvSpPr>
            <a:spLocks noGrp="1"/>
          </p:cNvSpPr>
          <p:nvPr>
            <p:ph type="sldNum" sz="quarter" idx="12"/>
          </p:nvPr>
        </p:nvSpPr>
        <p:spPr/>
        <p:txBody>
          <a:bodyPr/>
          <a:lstStyle/>
          <a:p>
            <a:fld id="{0B2D781D-8844-5940-92D1-06EF0A7F581E}" type="slidenum">
              <a:rPr lang="en-US" smtClean="0"/>
              <a:pPr/>
              <a:t>58</a:t>
            </a:fld>
            <a:endParaRPr lang="en-US"/>
          </a:p>
        </p:txBody>
      </p:sp>
      <p:sp>
        <p:nvSpPr>
          <p:cNvPr id="4" name="Footer Placeholder 3">
            <a:extLst>
              <a:ext uri="{FF2B5EF4-FFF2-40B4-BE49-F238E27FC236}">
                <a16:creationId xmlns:a16="http://schemas.microsoft.com/office/drawing/2014/main" id="{927AA811-29F6-48D2-BDFB-A01FD8C17ABF}"/>
              </a:ext>
            </a:extLst>
          </p:cNvPr>
          <p:cNvSpPr>
            <a:spLocks noGrp="1"/>
          </p:cNvSpPr>
          <p:nvPr>
            <p:ph type="ftr" sz="quarter" idx="11"/>
          </p:nvPr>
        </p:nvSpPr>
        <p:spPr/>
        <p:txBody>
          <a:bodyPr/>
          <a:lstStyle/>
          <a:p>
            <a:r>
              <a:rPr lang="es-US" dirty="0"/>
              <a:t>Medicaid y el Programa de Seguro Médico para Niños </a:t>
            </a:r>
            <a:br>
              <a:rPr lang="es-US" dirty="0"/>
            </a:br>
            <a:r>
              <a:rPr lang="es-US" dirty="0"/>
              <a:t>(CHIP, por sus siglas en inglés)</a:t>
            </a:r>
          </a:p>
        </p:txBody>
      </p:sp>
      <p:sp>
        <p:nvSpPr>
          <p:cNvPr id="3" name="Date Placeholder 2">
            <a:extLst>
              <a:ext uri="{FF2B5EF4-FFF2-40B4-BE49-F238E27FC236}">
                <a16:creationId xmlns:a16="http://schemas.microsoft.com/office/drawing/2014/main" id="{FF17D375-6773-47EA-A980-A62AD75830FD}"/>
              </a:ext>
            </a:extLst>
          </p:cNvPr>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30291804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US" dirty="0"/>
              <a:t>¿Qué es el Programa de Seguro Médico para Niños </a:t>
            </a:r>
            <a:br>
              <a:rPr lang="es-US" dirty="0"/>
            </a:br>
            <a:r>
              <a:rPr lang="es-US" dirty="0"/>
              <a:t>(CHIP, por sus siglas en inglés)?</a:t>
            </a:r>
          </a:p>
        </p:txBody>
      </p:sp>
      <p:sp>
        <p:nvSpPr>
          <p:cNvPr id="5" name="Content Placeholder 4"/>
          <p:cNvSpPr>
            <a:spLocks noGrp="1"/>
          </p:cNvSpPr>
          <p:nvPr>
            <p:ph sz="quarter" idx="13"/>
          </p:nvPr>
        </p:nvSpPr>
        <p:spPr>
          <a:xfrm>
            <a:off x="1200150" y="1372229"/>
            <a:ext cx="9791700" cy="4667250"/>
          </a:xfrm>
        </p:spPr>
        <p:txBody>
          <a:bodyPr/>
          <a:lstStyle/>
          <a:p>
            <a:pPr lvl="0" indent="-273050" defTabSz="685800">
              <a:lnSpc>
                <a:spcPct val="100000"/>
              </a:lnSpc>
            </a:pPr>
            <a:r>
              <a:rPr lang="es-US" dirty="0"/>
              <a:t>Cobertura de salud para niños sin seguro de familias que ganan demasiado para Medicaid, pero muy poco para un seguro privado.</a:t>
            </a:r>
          </a:p>
          <a:p>
            <a:pPr lvl="0" indent="-273050" defTabSz="685800">
              <a:lnSpc>
                <a:spcPct val="100000"/>
              </a:lnSpc>
            </a:pPr>
            <a:r>
              <a:rPr lang="es-US" dirty="0"/>
              <a:t>Financiado en conjunto por los gobiernos federal </a:t>
            </a:r>
            <a:br>
              <a:rPr lang="es-US" dirty="0"/>
            </a:br>
            <a:r>
              <a:rPr lang="es-US" dirty="0"/>
              <a:t>y estatales.</a:t>
            </a:r>
          </a:p>
          <a:p>
            <a:pPr lvl="0" indent="-273050" defTabSz="685800">
              <a:lnSpc>
                <a:spcPct val="100000"/>
              </a:lnSpc>
            </a:pPr>
            <a:r>
              <a:rPr lang="es-US" dirty="0"/>
              <a:t>Administrado por los estados.</a:t>
            </a:r>
          </a:p>
        </p:txBody>
      </p:sp>
      <p:grpSp>
        <p:nvGrpSpPr>
          <p:cNvPr id="11" name="Group 10" descr="Banner informativo que dice:: Más de 7 millones de niños matriculados&#10;">
            <a:extLst>
              <a:ext uri="{FF2B5EF4-FFF2-40B4-BE49-F238E27FC236}">
                <a16:creationId xmlns:a16="http://schemas.microsoft.com/office/drawing/2014/main" id="{DC21512C-4F82-4F11-BE8F-F8982527D74A}"/>
              </a:ext>
            </a:extLst>
          </p:cNvPr>
          <p:cNvGrpSpPr/>
          <p:nvPr/>
        </p:nvGrpSpPr>
        <p:grpSpPr>
          <a:xfrm>
            <a:off x="7421526" y="3942196"/>
            <a:ext cx="4770474" cy="914479"/>
            <a:chOff x="7421526" y="3942196"/>
            <a:chExt cx="4770474" cy="914479"/>
          </a:xfrm>
        </p:grpSpPr>
        <p:sp>
          <p:nvSpPr>
            <p:cNvPr id="8" name="Arrow: Pentagon 7">
              <a:extLst>
                <a:ext uri="{FF2B5EF4-FFF2-40B4-BE49-F238E27FC236}">
                  <a16:creationId xmlns:a16="http://schemas.microsoft.com/office/drawing/2014/main" id="{ADE33B33-856B-4085-8540-44C29E1A3C92}"/>
                </a:ext>
                <a:ext uri="{C183D7F6-B498-43B3-948B-1728B52AA6E4}">
                  <adec:decorative xmlns:adec="http://schemas.microsoft.com/office/drawing/2017/decorative" val="1"/>
                </a:ext>
              </a:extLst>
            </p:cNvPr>
            <p:cNvSpPr/>
            <p:nvPr/>
          </p:nvSpPr>
          <p:spPr>
            <a:xfrm rot="10800000">
              <a:off x="7421526" y="4125154"/>
              <a:ext cx="4770473" cy="731520"/>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29B"/>
                </a:solidFill>
              </a:endParaRPr>
            </a:p>
          </p:txBody>
        </p:sp>
        <p:sp>
          <p:nvSpPr>
            <p:cNvPr id="9" name="TextBox 8">
              <a:extLst>
                <a:ext uri="{FF2B5EF4-FFF2-40B4-BE49-F238E27FC236}">
                  <a16:creationId xmlns:a16="http://schemas.microsoft.com/office/drawing/2014/main" id="{E4627EC1-1FC8-4EB5-AE12-3001986B0141}"/>
                </a:ext>
              </a:extLst>
            </p:cNvPr>
            <p:cNvSpPr txBox="1"/>
            <p:nvPr/>
          </p:nvSpPr>
          <p:spPr>
            <a:xfrm>
              <a:off x="8725883" y="4196459"/>
              <a:ext cx="3466117" cy="646331"/>
            </a:xfrm>
            <a:prstGeom prst="rect">
              <a:avLst/>
            </a:prstGeom>
            <a:noFill/>
          </p:spPr>
          <p:txBody>
            <a:bodyPr wrap="square" rtlCol="0">
              <a:spAutoFit/>
            </a:bodyPr>
            <a:lstStyle/>
            <a:p>
              <a:r>
                <a:rPr lang="es-US" dirty="0">
                  <a:solidFill>
                    <a:srgbClr val="00529B"/>
                  </a:solidFill>
                </a:rPr>
                <a:t>Más de 7 millones de </a:t>
              </a:r>
              <a:br>
                <a:rPr lang="es-US" dirty="0">
                  <a:solidFill>
                    <a:srgbClr val="00529B"/>
                  </a:solidFill>
                </a:rPr>
              </a:br>
              <a:r>
                <a:rPr lang="es-US" dirty="0">
                  <a:solidFill>
                    <a:srgbClr val="00529B"/>
                  </a:solidFill>
                </a:rPr>
                <a:t>niños inscritos</a:t>
              </a:r>
            </a:p>
          </p:txBody>
        </p:sp>
        <p:pic>
          <p:nvPicPr>
            <p:cNvPr id="10" name="Picture 9">
              <a:extLst>
                <a:ext uri="{FF2B5EF4-FFF2-40B4-BE49-F238E27FC236}">
                  <a16:creationId xmlns:a16="http://schemas.microsoft.com/office/drawing/2014/main" id="{5C046319-8036-44F4-ADE4-D738E4A51C7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655203" y="3942196"/>
              <a:ext cx="1255885" cy="914479"/>
            </a:xfrm>
            <a:prstGeom prst="rect">
              <a:avLst/>
            </a:prstGeom>
          </p:spPr>
        </p:pic>
      </p:grpSp>
      <p:sp>
        <p:nvSpPr>
          <p:cNvPr id="6" name="Slide Number Placeholder 5">
            <a:extLst>
              <a:ext uri="{FF2B5EF4-FFF2-40B4-BE49-F238E27FC236}">
                <a16:creationId xmlns:a16="http://schemas.microsoft.com/office/drawing/2014/main" id="{3587D9AC-D450-4E97-8A4B-32808A65A00E}"/>
              </a:ext>
            </a:extLst>
          </p:cNvPr>
          <p:cNvSpPr>
            <a:spLocks noGrp="1"/>
          </p:cNvSpPr>
          <p:nvPr>
            <p:ph type="sldNum" sz="quarter" idx="12"/>
          </p:nvPr>
        </p:nvSpPr>
        <p:spPr/>
        <p:txBody>
          <a:bodyPr/>
          <a:lstStyle/>
          <a:p>
            <a:fld id="{0B2D781D-8844-5940-92D1-06EF0A7F581E}" type="slidenum">
              <a:rPr lang="en-US" smtClean="0"/>
              <a:pPr/>
              <a:t>59</a:t>
            </a:fld>
            <a:endParaRPr lang="en-US"/>
          </a:p>
        </p:txBody>
      </p:sp>
      <p:sp>
        <p:nvSpPr>
          <p:cNvPr id="3" name="Footer Placeholder 2"/>
          <p:cNvSpPr>
            <a:spLocks noGrp="1"/>
          </p:cNvSpPr>
          <p:nvPr>
            <p:ph type="ftr" sz="quarter" idx="11"/>
          </p:nvPr>
        </p:nvSpPr>
        <p:spPr/>
        <p:txBody>
          <a:bodyPr/>
          <a:lstStyle/>
          <a:p>
            <a:r>
              <a:rPr lang="es-US" dirty="0"/>
              <a:t>Medicaid y el Programa de Seguro Médico para Niños </a:t>
            </a:r>
            <a:br>
              <a:rPr lang="es-US" dirty="0"/>
            </a:br>
            <a:r>
              <a:rPr lang="es-US" dirty="0"/>
              <a:t>(CHIP, por sus siglas en inglés)</a:t>
            </a:r>
          </a:p>
        </p:txBody>
      </p:sp>
      <p:sp>
        <p:nvSpPr>
          <p:cNvPr id="2" name="Date Placeholder 1"/>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3159744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2F805-A51A-4831-97FB-E98FA54217BF}"/>
              </a:ext>
            </a:extLst>
          </p:cNvPr>
          <p:cNvSpPr>
            <a:spLocks noGrp="1"/>
          </p:cNvSpPr>
          <p:nvPr>
            <p:ph type="title"/>
          </p:nvPr>
        </p:nvSpPr>
        <p:spPr/>
        <p:txBody>
          <a:bodyPr/>
          <a:lstStyle/>
          <a:p>
            <a:r>
              <a:rPr lang="es-US"/>
              <a:t>Objetivos de la lección 1:</a:t>
            </a:r>
          </a:p>
        </p:txBody>
      </p:sp>
      <p:sp>
        <p:nvSpPr>
          <p:cNvPr id="6" name="Content Placeholder 5">
            <a:extLst>
              <a:ext uri="{FF2B5EF4-FFF2-40B4-BE49-F238E27FC236}">
                <a16:creationId xmlns:a16="http://schemas.microsoft.com/office/drawing/2014/main" id="{D3737D35-248D-4947-A66C-8AAF50405405}"/>
              </a:ext>
            </a:extLst>
          </p:cNvPr>
          <p:cNvSpPr>
            <a:spLocks noGrp="1"/>
          </p:cNvSpPr>
          <p:nvPr>
            <p:ph sz="quarter" idx="13"/>
          </p:nvPr>
        </p:nvSpPr>
        <p:spPr>
          <a:xfrm>
            <a:off x="1200150" y="1498210"/>
            <a:ext cx="9791700" cy="4667250"/>
          </a:xfrm>
        </p:spPr>
        <p:txBody>
          <a:bodyPr/>
          <a:lstStyle/>
          <a:p>
            <a:pPr>
              <a:buNone/>
            </a:pPr>
            <a:r>
              <a:rPr lang="es-US" b="1" dirty="0"/>
              <a:t>Al finalizar esta lección, usted podrá:</a:t>
            </a:r>
          </a:p>
          <a:p>
            <a:pPr marL="548640"/>
            <a:r>
              <a:rPr lang="es-US" sz="2400" dirty="0"/>
              <a:t>Describir los fundamentos de programas de Medicaid</a:t>
            </a:r>
          </a:p>
          <a:p>
            <a:pPr marL="548640"/>
            <a:r>
              <a:rPr lang="es-US" sz="2400" dirty="0"/>
              <a:t>Indicar la función de la administración de Medicaid específica </a:t>
            </a:r>
            <a:br>
              <a:rPr lang="es-US" sz="2400" dirty="0"/>
            </a:br>
            <a:r>
              <a:rPr lang="es-US" sz="2400" dirty="0"/>
              <a:t>del estado</a:t>
            </a:r>
          </a:p>
          <a:p>
            <a:pPr marL="548640"/>
            <a:r>
              <a:rPr lang="es-US" sz="2400" dirty="0"/>
              <a:t>Describir el proceso de solicitud único y agilizado</a:t>
            </a:r>
          </a:p>
          <a:p>
            <a:pPr marL="548640"/>
            <a:r>
              <a:rPr lang="es-US" sz="2400" dirty="0"/>
              <a:t>Explicar los distintos requisitos de elegibilidad de Medicaid </a:t>
            </a:r>
          </a:p>
          <a:p>
            <a:pPr marL="548640"/>
            <a:r>
              <a:rPr lang="es-US" sz="2400" dirty="0"/>
              <a:t>Comprender distintos modelos de coordinación entre Medicaid y </a:t>
            </a:r>
            <a:br>
              <a:rPr lang="es-US" sz="2400" dirty="0"/>
            </a:br>
            <a:r>
              <a:rPr lang="es-US" sz="2400" dirty="0"/>
              <a:t>el Mercado facilitado por el gobierno federal </a:t>
            </a:r>
          </a:p>
          <a:p>
            <a:pPr marL="548640"/>
            <a:r>
              <a:rPr lang="es-US" sz="2400" dirty="0"/>
              <a:t>Identificar la cobertura de Medicaid y las exenciones</a:t>
            </a:r>
          </a:p>
        </p:txBody>
      </p:sp>
      <p:sp>
        <p:nvSpPr>
          <p:cNvPr id="5" name="Slide Number Placeholder 4">
            <a:extLst>
              <a:ext uri="{FF2B5EF4-FFF2-40B4-BE49-F238E27FC236}">
                <a16:creationId xmlns:a16="http://schemas.microsoft.com/office/drawing/2014/main" id="{FB4363DB-2817-45CB-94EE-DA40FA1C0655}"/>
              </a:ext>
            </a:extLst>
          </p:cNvPr>
          <p:cNvSpPr>
            <a:spLocks noGrp="1"/>
          </p:cNvSpPr>
          <p:nvPr>
            <p:ph type="sldNum" sz="quarter" idx="12"/>
          </p:nvPr>
        </p:nvSpPr>
        <p:spPr/>
        <p:txBody>
          <a:bodyPr/>
          <a:lstStyle/>
          <a:p>
            <a:fld id="{0B2D781D-8844-5940-92D1-06EF0A7F581E}" type="slidenum">
              <a:rPr lang="en-US" smtClean="0"/>
              <a:pPr/>
              <a:t>6</a:t>
            </a:fld>
            <a:endParaRPr lang="en-US"/>
          </a:p>
        </p:txBody>
      </p:sp>
      <p:sp>
        <p:nvSpPr>
          <p:cNvPr id="4" name="Footer Placeholder 3">
            <a:extLst>
              <a:ext uri="{FF2B5EF4-FFF2-40B4-BE49-F238E27FC236}">
                <a16:creationId xmlns:a16="http://schemas.microsoft.com/office/drawing/2014/main" id="{13320F24-8C08-4623-A56A-16D12141F7F4}"/>
              </a:ext>
            </a:extLst>
          </p:cNvPr>
          <p:cNvSpPr>
            <a:spLocks noGrp="1"/>
          </p:cNvSpPr>
          <p:nvPr>
            <p:ph type="ftr" sz="quarter" idx="11"/>
          </p:nvPr>
        </p:nvSpPr>
        <p:spPr/>
        <p:txBody>
          <a:bodyPr/>
          <a:lstStyle/>
          <a:p>
            <a:r>
              <a:rPr lang="es-US" dirty="0"/>
              <a:t>Medicaid y el Programa de Seguro Médico para Niños </a:t>
            </a:r>
            <a:br>
              <a:rPr lang="es-US" dirty="0"/>
            </a:br>
            <a:r>
              <a:rPr lang="es-US" dirty="0"/>
              <a:t>(CHIP, por sus siglas en inglés)</a:t>
            </a:r>
          </a:p>
        </p:txBody>
      </p:sp>
      <p:sp>
        <p:nvSpPr>
          <p:cNvPr id="3" name="Date Placeholder 2">
            <a:extLst>
              <a:ext uri="{FF2B5EF4-FFF2-40B4-BE49-F238E27FC236}">
                <a16:creationId xmlns:a16="http://schemas.microsoft.com/office/drawing/2014/main" id="{38DC5150-2C95-40D6-A2FC-3D693D412F49}"/>
              </a:ext>
            </a:extLst>
          </p:cNvPr>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27336920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US"/>
              <a:t>Autorización y Financiamiento</a:t>
            </a:r>
          </a:p>
        </p:txBody>
      </p:sp>
      <p:sp>
        <p:nvSpPr>
          <p:cNvPr id="5" name="Content Placeholder 4"/>
          <p:cNvSpPr>
            <a:spLocks noGrp="1"/>
          </p:cNvSpPr>
          <p:nvPr>
            <p:ph sz="quarter" idx="13"/>
          </p:nvPr>
        </p:nvSpPr>
        <p:spPr>
          <a:xfrm>
            <a:off x="838200" y="1360149"/>
            <a:ext cx="10419348" cy="4967037"/>
          </a:xfrm>
        </p:spPr>
        <p:txBody>
          <a:bodyPr>
            <a:normAutofit/>
          </a:bodyPr>
          <a:lstStyle/>
          <a:p>
            <a:pPr marL="0" lvl="0" indent="0" defTabSz="685800">
              <a:lnSpc>
                <a:spcPct val="100000"/>
              </a:lnSpc>
              <a:buNone/>
            </a:pPr>
            <a:r>
              <a:rPr lang="es-US" b="1" dirty="0"/>
              <a:t>La Ley HEALTHY KIDS, la Ley ACCESS y la Ley de Apropiaciones Consolidadas (CAA) de 2023:</a:t>
            </a:r>
          </a:p>
          <a:p>
            <a:pPr marL="548640" defTabSz="685800">
              <a:lnSpc>
                <a:spcPct val="100000"/>
              </a:lnSpc>
            </a:pPr>
            <a:r>
              <a:rPr lang="es-US" sz="2400" dirty="0"/>
              <a:t>Amplían el financiamiento de CHIP </a:t>
            </a:r>
            <a:br>
              <a:rPr lang="es-US" sz="2400" dirty="0"/>
            </a:br>
            <a:r>
              <a:rPr lang="es-US" sz="2400" dirty="0"/>
              <a:t>hasta el 30 de septiembre de 2029</a:t>
            </a:r>
          </a:p>
          <a:p>
            <a:pPr marL="548640" defTabSz="685800">
              <a:lnSpc>
                <a:spcPct val="100000"/>
              </a:lnSpc>
            </a:pPr>
            <a:r>
              <a:rPr lang="es-US" sz="2400" dirty="0"/>
              <a:t>Proporcionan $208 millones para </a:t>
            </a:r>
            <a:br>
              <a:rPr lang="es-US" sz="2400" dirty="0"/>
            </a:br>
            <a:r>
              <a:rPr lang="es-US" sz="2400" dirty="0"/>
              <a:t>iniciativas de difusión e inscripción</a:t>
            </a:r>
          </a:p>
        </p:txBody>
      </p:sp>
      <p:pic>
        <p:nvPicPr>
          <p:cNvPr id="8" name="Picture 7">
            <a:extLst>
              <a:ext uri="{FF2B5EF4-FFF2-40B4-BE49-F238E27FC236}">
                <a16:creationId xmlns:a16="http://schemas.microsoft.com/office/drawing/2014/main" id="{011FE8DB-23CE-4C46-B503-8450A586665D}"/>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286017" y="2364284"/>
            <a:ext cx="4438149" cy="2958766"/>
          </a:xfrm>
          <a:prstGeom prst="rect">
            <a:avLst/>
          </a:prstGeom>
          <a:ln>
            <a:noFill/>
          </a:ln>
          <a:effectLst>
            <a:softEdge rad="112500"/>
          </a:effectLst>
        </p:spPr>
      </p:pic>
      <p:sp>
        <p:nvSpPr>
          <p:cNvPr id="6" name="Slide Number Placeholder 5">
            <a:extLst>
              <a:ext uri="{FF2B5EF4-FFF2-40B4-BE49-F238E27FC236}">
                <a16:creationId xmlns:a16="http://schemas.microsoft.com/office/drawing/2014/main" id="{0162A9E7-4728-415A-B40B-72D5792DCCD9}"/>
              </a:ext>
            </a:extLst>
          </p:cNvPr>
          <p:cNvSpPr>
            <a:spLocks noGrp="1"/>
          </p:cNvSpPr>
          <p:nvPr>
            <p:ph type="sldNum" sz="quarter" idx="12"/>
          </p:nvPr>
        </p:nvSpPr>
        <p:spPr/>
        <p:txBody>
          <a:bodyPr/>
          <a:lstStyle/>
          <a:p>
            <a:fld id="{0B2D781D-8844-5940-92D1-06EF0A7F581E}" type="slidenum">
              <a:rPr lang="en-US" smtClean="0"/>
              <a:pPr/>
              <a:t>60</a:t>
            </a:fld>
            <a:endParaRPr lang="en-US"/>
          </a:p>
        </p:txBody>
      </p:sp>
      <p:sp>
        <p:nvSpPr>
          <p:cNvPr id="3" name="Footer Placeholder 2"/>
          <p:cNvSpPr>
            <a:spLocks noGrp="1"/>
          </p:cNvSpPr>
          <p:nvPr>
            <p:ph type="ftr" sz="quarter" idx="11"/>
          </p:nvPr>
        </p:nvSpPr>
        <p:spPr/>
        <p:txBody>
          <a:bodyPr/>
          <a:lstStyle/>
          <a:p>
            <a:r>
              <a:rPr lang="es-US" dirty="0"/>
              <a:t>Medicaid y el Programa de Seguro Médico para Niños </a:t>
            </a:r>
            <a:br>
              <a:rPr lang="es-US" dirty="0"/>
            </a:br>
            <a:r>
              <a:rPr lang="es-US" dirty="0"/>
              <a:t>(CHIP, por sus siglas en inglés)</a:t>
            </a:r>
          </a:p>
        </p:txBody>
      </p:sp>
      <p:sp>
        <p:nvSpPr>
          <p:cNvPr id="2" name="Date Placeholder 1"/>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38207367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US"/>
              <a:t>Elegibilidad para CHIP</a:t>
            </a:r>
          </a:p>
        </p:txBody>
      </p:sp>
      <p:sp>
        <p:nvSpPr>
          <p:cNvPr id="5" name="Content Placeholder 4"/>
          <p:cNvSpPr>
            <a:spLocks noGrp="1"/>
          </p:cNvSpPr>
          <p:nvPr>
            <p:ph sz="quarter" idx="13"/>
          </p:nvPr>
        </p:nvSpPr>
        <p:spPr>
          <a:xfrm>
            <a:off x="1200150" y="1387983"/>
            <a:ext cx="9791700" cy="4667250"/>
          </a:xfrm>
        </p:spPr>
        <p:txBody>
          <a:bodyPr>
            <a:noAutofit/>
          </a:bodyPr>
          <a:lstStyle/>
          <a:p>
            <a:pPr marL="0" indent="0" defTabSz="685800">
              <a:buNone/>
            </a:pPr>
            <a:r>
              <a:rPr lang="es-US" sz="2400" b="1" dirty="0"/>
              <a:t>Un niño puede calificar para CHIP si:</a:t>
            </a:r>
          </a:p>
          <a:p>
            <a:pPr marL="685800" lvl="1" indent="-273050" defTabSz="685800">
              <a:spcAft>
                <a:spcPts val="1200"/>
              </a:spcAft>
              <a:buNone/>
            </a:pPr>
            <a:r>
              <a:rPr lang="es-US" sz="2000" dirty="0"/>
              <a:t>Es menor de 19 años</a:t>
            </a:r>
          </a:p>
          <a:p>
            <a:pPr marL="685800" lvl="1" indent="-273050" defTabSz="685800">
              <a:spcAft>
                <a:spcPts val="1200"/>
              </a:spcAft>
              <a:buNone/>
            </a:pPr>
            <a:r>
              <a:rPr lang="es-US" sz="2000" dirty="0"/>
              <a:t>No tiene seguro </a:t>
            </a:r>
          </a:p>
          <a:p>
            <a:pPr marL="685800" lvl="1" indent="-273050" defTabSz="685800">
              <a:spcAft>
                <a:spcPts val="1200"/>
              </a:spcAft>
              <a:buNone/>
            </a:pPr>
            <a:r>
              <a:rPr lang="es-US" sz="2000" dirty="0"/>
              <a:t>Es ciudadano o cumple con los requisitos de inmigración</a:t>
            </a:r>
          </a:p>
          <a:p>
            <a:pPr marL="685800" lvl="1" indent="-273050" defTabSz="685800">
              <a:spcAft>
                <a:spcPts val="1200"/>
              </a:spcAft>
              <a:buNone/>
            </a:pPr>
            <a:r>
              <a:rPr lang="es-US" sz="2000" dirty="0"/>
              <a:t>Es residente del estado, y</a:t>
            </a:r>
          </a:p>
          <a:p>
            <a:pPr marL="400050" lvl="1" indent="12700" defTabSz="685800">
              <a:spcAft>
                <a:spcPts val="1200"/>
              </a:spcAft>
              <a:buNone/>
            </a:pPr>
            <a:r>
              <a:rPr lang="es-US" sz="2000" dirty="0"/>
              <a:t>En una familia cuyos ingresos se sitúan dentro del rango de ingresos para </a:t>
            </a:r>
            <a:br>
              <a:rPr lang="es-US" sz="2000" dirty="0"/>
            </a:br>
            <a:r>
              <a:rPr lang="es-US" sz="2000" dirty="0"/>
              <a:t>CHIP del estado y si cumple otras normas especificadas por el estado en el </a:t>
            </a:r>
            <a:br>
              <a:rPr lang="es-US" sz="2000" dirty="0"/>
            </a:br>
            <a:r>
              <a:rPr lang="es-US" sz="2000" dirty="0"/>
              <a:t>plan estatal CHIP</a:t>
            </a:r>
          </a:p>
          <a:p>
            <a:pPr marL="548640" defTabSz="685800">
              <a:lnSpc>
                <a:spcPct val="100000"/>
              </a:lnSpc>
              <a:buNone/>
            </a:pPr>
            <a:endParaRPr lang="en-US" sz="1900" b="1" dirty="0"/>
          </a:p>
          <a:p>
            <a:pPr marL="285750" indent="-11113" defTabSz="685800">
              <a:lnSpc>
                <a:spcPct val="100000"/>
              </a:lnSpc>
              <a:buNone/>
            </a:pPr>
            <a:r>
              <a:rPr lang="es-US" sz="1600" b="1" dirty="0"/>
              <a:t>NOTA</a:t>
            </a:r>
            <a:r>
              <a:rPr lang="es-US" sz="1600" dirty="0"/>
              <a:t>: Un estado puede agregar sus propios criterios de elegibilidad para CHIP, pero debe seguir los estándares, metodologías y procedimientos federales de elegibilidad. </a:t>
            </a:r>
          </a:p>
        </p:txBody>
      </p:sp>
      <p:sp>
        <p:nvSpPr>
          <p:cNvPr id="8" name="Freeform: Shape 7">
            <a:extLst>
              <a:ext uri="{FF2B5EF4-FFF2-40B4-BE49-F238E27FC236}">
                <a16:creationId xmlns:a16="http://schemas.microsoft.com/office/drawing/2014/main" id="{F87BD1BB-B15A-4962-9C68-C3F9FFFB1D2D}"/>
              </a:ext>
              <a:ext uri="{C183D7F6-B498-43B3-948B-1728B52AA6E4}">
                <adec:decorative xmlns:adec="http://schemas.microsoft.com/office/drawing/2017/decorative" val="1"/>
              </a:ext>
            </a:extLst>
          </p:cNvPr>
          <p:cNvSpPr>
            <a:spLocks noChangeAspect="1"/>
          </p:cNvSpPr>
          <p:nvPr/>
        </p:nvSpPr>
        <p:spPr>
          <a:xfrm>
            <a:off x="1375190" y="1940981"/>
            <a:ext cx="274320" cy="27432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FF7DD505-8E1F-4C17-83BA-7C68B8A20271}"/>
              </a:ext>
              <a:ext uri="{C183D7F6-B498-43B3-948B-1728B52AA6E4}">
                <adec:decorative xmlns:adec="http://schemas.microsoft.com/office/drawing/2017/decorative" val="1"/>
              </a:ext>
            </a:extLst>
          </p:cNvPr>
          <p:cNvSpPr>
            <a:spLocks noChangeAspect="1"/>
          </p:cNvSpPr>
          <p:nvPr/>
        </p:nvSpPr>
        <p:spPr>
          <a:xfrm>
            <a:off x="1375190" y="3328788"/>
            <a:ext cx="274320" cy="27432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CBDD1B81-FF35-4716-8A71-C067A0BF737F}"/>
              </a:ext>
              <a:ext uri="{C183D7F6-B498-43B3-948B-1728B52AA6E4}">
                <adec:decorative xmlns:adec="http://schemas.microsoft.com/office/drawing/2017/decorative" val="1"/>
              </a:ext>
            </a:extLst>
          </p:cNvPr>
          <p:cNvSpPr>
            <a:spLocks noChangeAspect="1"/>
          </p:cNvSpPr>
          <p:nvPr/>
        </p:nvSpPr>
        <p:spPr>
          <a:xfrm>
            <a:off x="1375190" y="3786960"/>
            <a:ext cx="274320" cy="27432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894EC838-0754-499E-A6C3-78B10F05D2C7}"/>
              </a:ext>
              <a:ext uri="{C183D7F6-B498-43B3-948B-1728B52AA6E4}">
                <adec:decorative xmlns:adec="http://schemas.microsoft.com/office/drawing/2017/decorative" val="1"/>
              </a:ext>
            </a:extLst>
          </p:cNvPr>
          <p:cNvSpPr>
            <a:spLocks noChangeAspect="1"/>
          </p:cNvSpPr>
          <p:nvPr/>
        </p:nvSpPr>
        <p:spPr>
          <a:xfrm>
            <a:off x="1375190" y="2881554"/>
            <a:ext cx="274320" cy="27432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5B004F3-129C-4A28-B053-2AF89024E565}"/>
              </a:ext>
              <a:ext uri="{C183D7F6-B498-43B3-948B-1728B52AA6E4}">
                <adec:decorative xmlns:adec="http://schemas.microsoft.com/office/drawing/2017/decorative" val="1"/>
              </a:ext>
            </a:extLst>
          </p:cNvPr>
          <p:cNvSpPr>
            <a:spLocks noChangeAspect="1"/>
          </p:cNvSpPr>
          <p:nvPr/>
        </p:nvSpPr>
        <p:spPr>
          <a:xfrm>
            <a:off x="1375190" y="2406881"/>
            <a:ext cx="274320" cy="27432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43652584-2887-4793-8947-0F676DB16FF1}"/>
              </a:ext>
              <a:ext uri="{C183D7F6-B498-43B3-948B-1728B52AA6E4}">
                <adec:decorative xmlns:adec="http://schemas.microsoft.com/office/drawing/2017/decorative" val="1"/>
              </a:ext>
            </a:extLst>
          </p:cNvPr>
          <p:cNvSpPr>
            <a:spLocks noChangeAspect="1"/>
          </p:cNvSpPr>
          <p:nvPr/>
        </p:nvSpPr>
        <p:spPr>
          <a:xfrm>
            <a:off x="1276659" y="5303715"/>
            <a:ext cx="228599" cy="228599"/>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EF66EBD5-F91D-4D3F-A218-5700EC65C478}"/>
              </a:ext>
            </a:extLst>
          </p:cNvPr>
          <p:cNvSpPr>
            <a:spLocks noGrp="1"/>
          </p:cNvSpPr>
          <p:nvPr>
            <p:ph type="sldNum" sz="quarter" idx="12"/>
          </p:nvPr>
        </p:nvSpPr>
        <p:spPr/>
        <p:txBody>
          <a:bodyPr/>
          <a:lstStyle/>
          <a:p>
            <a:fld id="{0B2D781D-8844-5940-92D1-06EF0A7F581E}" type="slidenum">
              <a:rPr lang="en-US" smtClean="0"/>
              <a:pPr/>
              <a:t>61</a:t>
            </a:fld>
            <a:endParaRPr lang="en-US"/>
          </a:p>
        </p:txBody>
      </p:sp>
      <p:sp>
        <p:nvSpPr>
          <p:cNvPr id="3" name="Footer Placeholder 2"/>
          <p:cNvSpPr>
            <a:spLocks noGrp="1"/>
          </p:cNvSpPr>
          <p:nvPr>
            <p:ph type="ftr" sz="quarter" idx="11"/>
          </p:nvPr>
        </p:nvSpPr>
        <p:spPr/>
        <p:txBody>
          <a:bodyPr/>
          <a:lstStyle/>
          <a:p>
            <a:r>
              <a:rPr lang="es-US" dirty="0"/>
              <a:t>Medicaid y el Programa de Seguro Médico para Niños </a:t>
            </a:r>
            <a:br>
              <a:rPr lang="es-US" dirty="0"/>
            </a:br>
            <a:r>
              <a:rPr lang="es-US" dirty="0"/>
              <a:t>(CHIP, por sus siglas en inglés)</a:t>
            </a:r>
          </a:p>
        </p:txBody>
      </p:sp>
      <p:sp>
        <p:nvSpPr>
          <p:cNvPr id="2" name="Date Placeholder 1"/>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39824344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10;"/>
          <p:cNvSpPr>
            <a:spLocks noGrp="1"/>
          </p:cNvSpPr>
          <p:nvPr>
            <p:ph type="title"/>
          </p:nvPr>
        </p:nvSpPr>
        <p:spPr/>
        <p:txBody>
          <a:bodyPr>
            <a:normAutofit/>
          </a:bodyPr>
          <a:lstStyle/>
          <a:p>
            <a:r>
              <a:rPr lang="es-US"/>
              <a:t>Opciones estatales para CHIP</a:t>
            </a:r>
          </a:p>
        </p:txBody>
      </p:sp>
      <p:sp>
        <p:nvSpPr>
          <p:cNvPr id="5" name="Content Placeholder 4">
            <a:extLst>
              <a:ext uri="{FF2B5EF4-FFF2-40B4-BE49-F238E27FC236}">
                <a16:creationId xmlns:a16="http://schemas.microsoft.com/office/drawing/2014/main" id="{018A6996-75BD-39F1-32D9-5512EC1D66EC}"/>
              </a:ext>
            </a:extLst>
          </p:cNvPr>
          <p:cNvSpPr>
            <a:spLocks noGrp="1"/>
          </p:cNvSpPr>
          <p:nvPr>
            <p:ph sz="half" idx="1"/>
          </p:nvPr>
        </p:nvSpPr>
        <p:spPr>
          <a:xfrm>
            <a:off x="2758380" y="1527990"/>
            <a:ext cx="6667500" cy="816632"/>
          </a:xfrm>
          <a:noFill/>
          <a:ln w="38100">
            <a:solidFill>
              <a:srgbClr val="BDD7EE"/>
            </a:solidFill>
          </a:ln>
        </p:spPr>
        <p:txBody>
          <a:bodyPr>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800" b="0" i="0" u="none" strike="noStrike" cap="none" normalizeH="0" baseline="0" noProof="0">
                <a:ln>
                  <a:noFill/>
                </a:ln>
                <a:solidFill>
                  <a:srgbClr val="00529B"/>
                </a:solidFill>
                <a:effectLst/>
                <a:uLnTx/>
                <a:uFillTx/>
                <a:latin typeface="Arial" panose="020B0604020202020204" pitchFamily="34" charset="0"/>
                <a:ea typeface="+mn-ea"/>
                <a:cs typeface="Arial" panose="020B0604020202020204" pitchFamily="34" charset="0"/>
              </a:rPr>
              <a:t>Los estados pueden diseñar su CHIP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800" b="0" i="0" u="none" strike="noStrike" cap="none" normalizeH="0" baseline="0" noProof="0">
                <a:ln>
                  <a:noFill/>
                </a:ln>
                <a:solidFill>
                  <a:srgbClr val="00529B"/>
                </a:solidFill>
                <a:effectLst/>
                <a:uLnTx/>
                <a:uFillTx/>
                <a:latin typeface="Arial" panose="020B0604020202020204" pitchFamily="34" charset="0"/>
                <a:ea typeface="+mn-ea"/>
                <a:cs typeface="Arial" panose="020B0604020202020204" pitchFamily="34" charset="0"/>
              </a:rPr>
              <a:t>en una de 3 formas:</a:t>
            </a:r>
          </a:p>
        </p:txBody>
      </p:sp>
      <p:sp>
        <p:nvSpPr>
          <p:cNvPr id="9" name="Arrow: Bent 8">
            <a:extLst>
              <a:ext uri="{FF2B5EF4-FFF2-40B4-BE49-F238E27FC236}">
                <a16:creationId xmlns:a16="http://schemas.microsoft.com/office/drawing/2014/main" id="{9A3B8733-A06D-4C34-A614-23F227A367B3}"/>
              </a:ext>
              <a:ext uri="{C183D7F6-B498-43B3-948B-1728B52AA6E4}">
                <adec:decorative xmlns:adec="http://schemas.microsoft.com/office/drawing/2017/decorative" val="1"/>
              </a:ext>
            </a:extLst>
          </p:cNvPr>
          <p:cNvSpPr/>
          <p:nvPr/>
        </p:nvSpPr>
        <p:spPr>
          <a:xfrm rot="10800000">
            <a:off x="4534903" y="2371968"/>
            <a:ext cx="1732547" cy="1419726"/>
          </a:xfrm>
          <a:prstGeom prst="bentArrow">
            <a:avLst/>
          </a:prstGeom>
          <a:solidFill>
            <a:srgbClr val="92D05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ontent Placeholder 7" descr="Cuadro de texto verde: Expansión de Medicaid (10 estados, el Distrito de Columbia y 5 territorios)">
            <a:extLst>
              <a:ext uri="{FF2B5EF4-FFF2-40B4-BE49-F238E27FC236}">
                <a16:creationId xmlns:a16="http://schemas.microsoft.com/office/drawing/2014/main" id="{CC13FCC4-A277-6B69-E7D3-F7E8F1EAEBA8}"/>
              </a:ext>
            </a:extLst>
          </p:cNvPr>
          <p:cNvSpPr>
            <a:spLocks noGrp="1"/>
          </p:cNvSpPr>
          <p:nvPr>
            <p:ph sz="half" idx="2"/>
          </p:nvPr>
        </p:nvSpPr>
        <p:spPr>
          <a:xfrm>
            <a:off x="1046175" y="2882221"/>
            <a:ext cx="3383280" cy="1097280"/>
          </a:xfrm>
          <a:prstGeom prst="roundRect">
            <a:avLst/>
          </a:prstGeom>
          <a:solidFill>
            <a:srgbClr val="92D050"/>
          </a:solidFill>
          <a:effectLst>
            <a:outerShdw blurRad="50800" dist="38100" dir="2700000" algn="tl" rotWithShape="0">
              <a:prstClr val="black">
                <a:alpha val="40000"/>
              </a:prstClr>
            </a:outerShdw>
          </a:effectLst>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000" b="1" i="0" u="none" strike="noStrike" cap="none" normalizeH="0" baseline="0" noProof="0" dirty="0">
                <a:ln>
                  <a:noFill/>
                </a:ln>
                <a:solidFill>
                  <a:srgbClr val="4472C4">
                    <a:lumMod val="50000"/>
                  </a:srgbClr>
                </a:solidFill>
                <a:effectLst/>
                <a:uLnTx/>
                <a:uFillTx/>
                <a:latin typeface="Calibri" panose="020F0502020204030204"/>
                <a:ea typeface="+mn-ea"/>
                <a:cs typeface="+mn-cs"/>
              </a:rPr>
              <a:t>Expansión de Medicaid</a:t>
            </a:r>
            <a:br>
              <a:rPr kumimoji="0" lang="es-US" i="0" u="none" strike="noStrike" cap="none" normalizeH="0" baseline="0" noProof="0" dirty="0">
                <a:ln>
                  <a:noFill/>
                </a:ln>
                <a:solidFill>
                  <a:srgbClr val="4472C4">
                    <a:lumMod val="50000"/>
                  </a:srgbClr>
                </a:solidFill>
                <a:effectLst/>
                <a:uLnTx/>
                <a:uFillTx/>
                <a:latin typeface="Calibri" panose="020F0502020204030204"/>
                <a:ea typeface="+mn-ea"/>
                <a:cs typeface="+mn-cs"/>
              </a:rPr>
            </a:br>
            <a:r>
              <a:rPr kumimoji="0" lang="es-US" sz="1800" b="0" i="0" u="none" strike="noStrike" cap="none" normalizeH="0" baseline="0" noProof="0" dirty="0">
                <a:ln>
                  <a:noFill/>
                </a:ln>
                <a:solidFill>
                  <a:srgbClr val="4472C4">
                    <a:lumMod val="50000"/>
                  </a:srgbClr>
                </a:solidFill>
                <a:effectLst/>
                <a:uLnTx/>
                <a:uFillTx/>
                <a:latin typeface="Calibri" panose="020F0502020204030204"/>
                <a:ea typeface="+mn-ea"/>
                <a:cs typeface="+mn-cs"/>
              </a:rPr>
              <a:t>(10 estados, el Distrito de Columbia y 5 territorios)</a:t>
            </a:r>
          </a:p>
        </p:txBody>
      </p:sp>
      <p:sp>
        <p:nvSpPr>
          <p:cNvPr id="10" name="Arrow: Bent 9">
            <a:extLst>
              <a:ext uri="{FF2B5EF4-FFF2-40B4-BE49-F238E27FC236}">
                <a16:creationId xmlns:a16="http://schemas.microsoft.com/office/drawing/2014/main" id="{ADA2AF17-D3CA-4096-9A81-6FB72CC76165}"/>
              </a:ext>
              <a:ext uri="{C183D7F6-B498-43B3-948B-1728B52AA6E4}">
                <adec:decorative xmlns:adec="http://schemas.microsoft.com/office/drawing/2017/decorative" val="1"/>
              </a:ext>
            </a:extLst>
          </p:cNvPr>
          <p:cNvSpPr/>
          <p:nvPr/>
        </p:nvSpPr>
        <p:spPr>
          <a:xfrm rot="10800000" flipH="1">
            <a:off x="5924549" y="2367156"/>
            <a:ext cx="1732548" cy="1419726"/>
          </a:xfrm>
          <a:prstGeom prst="bentArrow">
            <a:avLst/>
          </a:prstGeom>
          <a:solidFill>
            <a:srgbClr val="FFC00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ontent Placeholder 14" descr="Cuadro de texto amarillo: Solo CHIP separado (2 estados)">
            <a:extLst>
              <a:ext uri="{FF2B5EF4-FFF2-40B4-BE49-F238E27FC236}">
                <a16:creationId xmlns:a16="http://schemas.microsoft.com/office/drawing/2014/main" id="{EA0EB653-95EF-0514-6EA0-8634CD90F890}"/>
              </a:ext>
            </a:extLst>
          </p:cNvPr>
          <p:cNvSpPr>
            <a:spLocks noGrp="1"/>
          </p:cNvSpPr>
          <p:nvPr>
            <p:ph sz="half" idx="13"/>
          </p:nvPr>
        </p:nvSpPr>
        <p:spPr>
          <a:xfrm>
            <a:off x="7734240" y="2882221"/>
            <a:ext cx="3383280" cy="1097280"/>
          </a:xfrm>
          <a:prstGeom prst="roundRect">
            <a:avLst/>
          </a:prstGeom>
          <a:solidFill>
            <a:srgbClr val="FFC000"/>
          </a:solidFill>
          <a:ln>
            <a:noFill/>
          </a:ln>
        </p:spPr>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000" b="1" i="0" u="none" strike="noStrike" cap="none" normalizeH="0" baseline="0" noProof="0" dirty="0">
                <a:ln>
                  <a:noFill/>
                </a:ln>
                <a:solidFill>
                  <a:srgbClr val="4472C4">
                    <a:lumMod val="50000"/>
                  </a:srgbClr>
                </a:solidFill>
                <a:effectLst/>
                <a:uLnTx/>
                <a:uFillTx/>
                <a:latin typeface="Calibri" panose="020F0502020204030204"/>
                <a:ea typeface="+mn-ea"/>
                <a:cs typeface="+mn-cs"/>
              </a:rPr>
              <a:t>Solo CHIP por separado </a:t>
            </a:r>
            <a:br>
              <a:rPr kumimoji="0" lang="es-US" sz="2000" b="0" i="0" u="none" strike="noStrike" cap="none" normalizeH="0" baseline="0" noProof="0" dirty="0">
                <a:ln>
                  <a:noFill/>
                </a:ln>
                <a:solidFill>
                  <a:srgbClr val="4472C4">
                    <a:lumMod val="50000"/>
                  </a:srgbClr>
                </a:solidFill>
                <a:effectLst/>
                <a:uLnTx/>
                <a:uFillTx/>
                <a:latin typeface="Calibri" panose="020F0502020204030204"/>
                <a:ea typeface="+mn-ea"/>
                <a:cs typeface="+mn-cs"/>
              </a:rPr>
            </a:br>
            <a:r>
              <a:rPr kumimoji="0" lang="es-US" sz="1800" b="0" i="0" u="none" strike="noStrike" cap="none" normalizeH="0" baseline="0" noProof="0" dirty="0">
                <a:ln>
                  <a:noFill/>
                </a:ln>
                <a:solidFill>
                  <a:srgbClr val="4472C4">
                    <a:lumMod val="50000"/>
                  </a:srgbClr>
                </a:solidFill>
                <a:effectLst/>
                <a:uLnTx/>
                <a:uFillTx/>
                <a:latin typeface="Calibri" panose="020F0502020204030204"/>
                <a:ea typeface="+mn-ea"/>
                <a:cs typeface="+mn-cs"/>
              </a:rPr>
              <a:t>(2 estados)</a:t>
            </a:r>
          </a:p>
        </p:txBody>
      </p:sp>
      <p:sp>
        <p:nvSpPr>
          <p:cNvPr id="11" name="Arrow: Down 10">
            <a:extLst>
              <a:ext uri="{FF2B5EF4-FFF2-40B4-BE49-F238E27FC236}">
                <a16:creationId xmlns:a16="http://schemas.microsoft.com/office/drawing/2014/main" id="{9EA062E5-41EA-4F65-98C5-CE869B3CC940}"/>
              </a:ext>
              <a:ext uri="{C183D7F6-B498-43B3-948B-1728B52AA6E4}">
                <adec:decorative xmlns:adec="http://schemas.microsoft.com/office/drawing/2017/decorative" val="1"/>
              </a:ext>
            </a:extLst>
          </p:cNvPr>
          <p:cNvSpPr/>
          <p:nvPr/>
        </p:nvSpPr>
        <p:spPr>
          <a:xfrm>
            <a:off x="5730942" y="2342663"/>
            <a:ext cx="722376" cy="2036172"/>
          </a:xfrm>
          <a:prstGeom prst="downArrow">
            <a:avLst/>
          </a:prstGeom>
          <a:solidFill>
            <a:srgbClr val="00529B"/>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15" descr="Cuadro de texto azul: Expansión de Medicare y CHIP separado (38 estados)">
            <a:extLst>
              <a:ext uri="{FF2B5EF4-FFF2-40B4-BE49-F238E27FC236}">
                <a16:creationId xmlns:a16="http://schemas.microsoft.com/office/drawing/2014/main" id="{41D64712-3DC3-635A-67BC-A26C660D98A0}"/>
              </a:ext>
            </a:extLst>
          </p:cNvPr>
          <p:cNvSpPr>
            <a:spLocks noGrp="1"/>
          </p:cNvSpPr>
          <p:nvPr>
            <p:ph sz="half" idx="14"/>
          </p:nvPr>
        </p:nvSpPr>
        <p:spPr>
          <a:xfrm>
            <a:off x="4400490" y="4494557"/>
            <a:ext cx="3383280" cy="1097280"/>
          </a:xfrm>
          <a:prstGeom prst="roundRect">
            <a:avLst/>
          </a:prstGeom>
          <a:solidFill>
            <a:srgbClr val="00529B"/>
          </a:solidFill>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000" b="1" i="0" u="none" strike="noStrike" cap="none" normalizeH="0" baseline="0" noProof="0" dirty="0">
                <a:ln>
                  <a:noFill/>
                </a:ln>
                <a:solidFill>
                  <a:prstClr val="white"/>
                </a:solidFill>
                <a:effectLst/>
                <a:uLnTx/>
                <a:uFillTx/>
                <a:latin typeface="Calibri" panose="020F0502020204030204"/>
                <a:ea typeface="+mn-ea"/>
                <a:cs typeface="+mn-cs"/>
              </a:rPr>
              <a:t>Expansión de Medicare y CHIP por separado</a:t>
            </a:r>
            <a:br>
              <a:rPr kumimoji="0" lang="es-US" i="0" u="none" strike="noStrike" cap="none" normalizeH="0" baseline="0" noProof="0" dirty="0">
                <a:ln>
                  <a:noFill/>
                </a:ln>
                <a:solidFill>
                  <a:prstClr val="white"/>
                </a:solidFill>
                <a:effectLst/>
                <a:uLnTx/>
                <a:uFillTx/>
                <a:latin typeface="Calibri" panose="020F0502020204030204"/>
                <a:ea typeface="+mn-ea"/>
                <a:cs typeface="+mn-cs"/>
              </a:rPr>
            </a:br>
            <a:r>
              <a:rPr kumimoji="0" lang="es-US" sz="1800" b="0" i="0" u="none" strike="noStrike" cap="none" normalizeH="0" baseline="0" noProof="0" dirty="0">
                <a:ln>
                  <a:noFill/>
                </a:ln>
                <a:solidFill>
                  <a:prstClr val="white"/>
                </a:solidFill>
                <a:effectLst/>
                <a:uLnTx/>
                <a:uFillTx/>
                <a:latin typeface="Calibri" panose="020F0502020204030204"/>
                <a:ea typeface="+mn-ea"/>
                <a:cs typeface="+mn-cs"/>
              </a:rPr>
              <a:t>(38 estados)</a:t>
            </a:r>
          </a:p>
        </p:txBody>
      </p:sp>
      <p:sp>
        <p:nvSpPr>
          <p:cNvPr id="6" name="Slide Number Placeholder 5">
            <a:extLst>
              <a:ext uri="{FF2B5EF4-FFF2-40B4-BE49-F238E27FC236}">
                <a16:creationId xmlns:a16="http://schemas.microsoft.com/office/drawing/2014/main" id="{09F4E3D1-311F-4528-B342-2774A490E40F}"/>
              </a:ext>
            </a:extLst>
          </p:cNvPr>
          <p:cNvSpPr>
            <a:spLocks noGrp="1"/>
          </p:cNvSpPr>
          <p:nvPr>
            <p:ph type="sldNum" sz="quarter" idx="12"/>
          </p:nvPr>
        </p:nvSpPr>
        <p:spPr/>
        <p:txBody>
          <a:bodyPr/>
          <a:lstStyle/>
          <a:p>
            <a:fld id="{0B2D781D-8844-5940-92D1-06EF0A7F581E}" type="slidenum">
              <a:rPr lang="en-US" smtClean="0"/>
              <a:pPr/>
              <a:t>62</a:t>
            </a:fld>
            <a:endParaRPr lang="en-US"/>
          </a:p>
        </p:txBody>
      </p:sp>
      <p:sp>
        <p:nvSpPr>
          <p:cNvPr id="3" name="Footer Placeholder 2"/>
          <p:cNvSpPr>
            <a:spLocks noGrp="1"/>
          </p:cNvSpPr>
          <p:nvPr>
            <p:ph type="ftr" sz="quarter" idx="11"/>
          </p:nvPr>
        </p:nvSpPr>
        <p:spPr>
          <a:xfrm>
            <a:off x="4038600" y="6465236"/>
            <a:ext cx="4114800" cy="365125"/>
          </a:xfrm>
        </p:spPr>
        <p:txBody>
          <a:bodyPr/>
          <a:lstStyle/>
          <a:p>
            <a:r>
              <a:rPr lang="es-US" dirty="0"/>
              <a:t>Medicaid y el Programa de Seguro Médico para Niños (CHIP, por sus siglas en inglés)</a:t>
            </a:r>
          </a:p>
        </p:txBody>
      </p:sp>
      <p:sp>
        <p:nvSpPr>
          <p:cNvPr id="2" name="Date Placeholder 1"/>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110922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0" grpId="0" animBg="1"/>
      <p:bldP spid="15" grpId="0" animBg="1"/>
      <p:bldP spid="11" grpId="0" animBg="1"/>
      <p:bldP spid="1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US" dirty="0"/>
              <a:t>Programas de Salud Básicos </a:t>
            </a:r>
            <a:br>
              <a:rPr lang="es-US" dirty="0"/>
            </a:br>
            <a:r>
              <a:rPr lang="es-US" dirty="0"/>
              <a:t>(BHP, por sus siglas en inglés)</a:t>
            </a:r>
          </a:p>
        </p:txBody>
      </p:sp>
      <p:sp>
        <p:nvSpPr>
          <p:cNvPr id="5" name="Content Placeholder 4"/>
          <p:cNvSpPr>
            <a:spLocks noGrp="1"/>
          </p:cNvSpPr>
          <p:nvPr>
            <p:ph sz="quarter" idx="13"/>
          </p:nvPr>
        </p:nvSpPr>
        <p:spPr>
          <a:xfrm>
            <a:off x="1200150" y="1157288"/>
            <a:ext cx="9791700" cy="5100637"/>
          </a:xfrm>
        </p:spPr>
        <p:txBody>
          <a:bodyPr>
            <a:normAutofit fontScale="92500" lnSpcReduction="20000"/>
          </a:bodyPr>
          <a:lstStyle/>
          <a:p>
            <a:pPr marL="548640" lvl="0" defTabSz="685800">
              <a:lnSpc>
                <a:spcPct val="120000"/>
              </a:lnSpc>
            </a:pPr>
            <a:r>
              <a:rPr lang="es-US"/>
              <a:t>Cobertura de salud opcional para personas con ingresos limitados que no califican para Medicaid, CHIP u otra cobertura esencial mínima (MEC, por sus siglas en inglés)</a:t>
            </a:r>
          </a:p>
          <a:p>
            <a:pPr marL="548640" lvl="0" defTabSz="685800">
              <a:lnSpc>
                <a:spcPct val="120000"/>
              </a:lnSpc>
            </a:pPr>
            <a:r>
              <a:rPr lang="es-US"/>
              <a:t>Los estados pueden proveer cobertura a los siguientes:</a:t>
            </a:r>
          </a:p>
          <a:p>
            <a:pPr marL="822960" lvl="1" defTabSz="685800">
              <a:lnSpc>
                <a:spcPct val="120000"/>
              </a:lnSpc>
              <a:spcAft>
                <a:spcPts val="1200"/>
              </a:spcAft>
            </a:pPr>
            <a:r>
              <a:rPr lang="es-US"/>
              <a:t>Ciudadanos con ingresos entre el 133 % y el 200 % del nivel federal de pobreza (FPL)</a:t>
            </a:r>
          </a:p>
          <a:p>
            <a:pPr marL="822960" lvl="1" defTabSz="685800">
              <a:lnSpc>
                <a:spcPct val="120000"/>
              </a:lnSpc>
              <a:spcAft>
                <a:spcPts val="1200"/>
              </a:spcAft>
            </a:pPr>
            <a:r>
              <a:rPr lang="es-US"/>
              <a:t>No ciudadanos presentes de forma legal en EE. UU. con ingresos entre el 0 % y el 200 % del FPL, que no califican para Medicaid o CHIP debido a su situación de inmigrantes</a:t>
            </a:r>
          </a:p>
          <a:p>
            <a:pPr marL="548640" defTabSz="685800">
              <a:lnSpc>
                <a:spcPct val="120000"/>
              </a:lnSpc>
            </a:pPr>
            <a:r>
              <a:rPr lang="es-US"/>
              <a:t>Solo MN y NY han implementado BHP</a:t>
            </a:r>
          </a:p>
          <a:p>
            <a:pPr marL="548640" defTabSz="685800">
              <a:lnSpc>
                <a:spcPct val="120000"/>
              </a:lnSpc>
            </a:pPr>
            <a:r>
              <a:rPr lang="es-US"/>
              <a:t>NY suspendió su BHP el 1 de abril de 2024</a:t>
            </a:r>
          </a:p>
        </p:txBody>
      </p:sp>
      <p:sp>
        <p:nvSpPr>
          <p:cNvPr id="6" name="Slide Number Placeholder 5">
            <a:extLst>
              <a:ext uri="{FF2B5EF4-FFF2-40B4-BE49-F238E27FC236}">
                <a16:creationId xmlns:a16="http://schemas.microsoft.com/office/drawing/2014/main" id="{DBC19C7F-A4A3-4F1D-9932-9048B3184539}"/>
              </a:ext>
            </a:extLst>
          </p:cNvPr>
          <p:cNvSpPr>
            <a:spLocks noGrp="1"/>
          </p:cNvSpPr>
          <p:nvPr>
            <p:ph type="sldNum" sz="quarter" idx="12"/>
          </p:nvPr>
        </p:nvSpPr>
        <p:spPr/>
        <p:txBody>
          <a:bodyPr/>
          <a:lstStyle/>
          <a:p>
            <a:fld id="{0B2D781D-8844-5940-92D1-06EF0A7F581E}" type="slidenum">
              <a:rPr lang="en-US" smtClean="0"/>
              <a:pPr/>
              <a:t>63</a:t>
            </a:fld>
            <a:endParaRPr lang="en-US"/>
          </a:p>
        </p:txBody>
      </p:sp>
      <p:sp>
        <p:nvSpPr>
          <p:cNvPr id="3" name="Footer Placeholder 2"/>
          <p:cNvSpPr>
            <a:spLocks noGrp="1"/>
          </p:cNvSpPr>
          <p:nvPr>
            <p:ph type="ftr" sz="quarter" idx="11"/>
          </p:nvPr>
        </p:nvSpPr>
        <p:spPr/>
        <p:txBody>
          <a:bodyPr/>
          <a:lstStyle/>
          <a:p>
            <a:r>
              <a:rPr lang="es-US" dirty="0"/>
              <a:t>Medicaid y el Programa de Seguro Médico para Niños </a:t>
            </a:r>
            <a:br>
              <a:rPr lang="es-US" dirty="0"/>
            </a:br>
            <a:r>
              <a:rPr lang="es-US" dirty="0"/>
              <a:t>(CHIP, por sus siglas en inglés)</a:t>
            </a:r>
          </a:p>
        </p:txBody>
      </p:sp>
      <p:sp>
        <p:nvSpPr>
          <p:cNvPr id="2" name="Date Placeholder 1"/>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17401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226" y="276762"/>
            <a:ext cx="9483346" cy="719643"/>
          </a:xfrm>
        </p:spPr>
        <p:txBody>
          <a:bodyPr>
            <a:normAutofit/>
          </a:bodyPr>
          <a:lstStyle/>
          <a:p>
            <a:r>
              <a:rPr lang="es-US" sz="3000"/>
              <a:t>Compruebe sus conocimientos: Pregunta 4 </a:t>
            </a:r>
          </a:p>
        </p:txBody>
      </p:sp>
      <p:sp>
        <p:nvSpPr>
          <p:cNvPr id="9" name="Content Placeholder 8"/>
          <p:cNvSpPr>
            <a:spLocks noGrp="1"/>
          </p:cNvSpPr>
          <p:nvPr>
            <p:ph type="body" sz="quarter" idx="13"/>
          </p:nvPr>
        </p:nvSpPr>
        <p:spPr/>
        <p:txBody>
          <a:bodyPr>
            <a:normAutofit/>
          </a:bodyPr>
          <a:lstStyle/>
          <a:p>
            <a:pPr marL="0" lvl="0" indent="0" defTabSz="685800">
              <a:lnSpc>
                <a:spcPct val="100000"/>
              </a:lnSpc>
              <a:spcBef>
                <a:spcPts val="600"/>
              </a:spcBef>
              <a:buNone/>
              <a:defRPr/>
            </a:pPr>
            <a:r>
              <a:rPr lang="es-US" sz="2600" b="1" dirty="0">
                <a:cs typeface="Arial" charset="0"/>
              </a:rPr>
              <a:t>Los estados tienen opciones de diseño del Programa de Seguro Médico para Niños (CHIP).</a:t>
            </a:r>
          </a:p>
          <a:p>
            <a:pPr marL="548640" lvl="0" indent="-274320" defTabSz="685800">
              <a:lnSpc>
                <a:spcPct val="100000"/>
              </a:lnSpc>
              <a:spcBef>
                <a:spcPct val="20000"/>
              </a:spcBef>
              <a:buFont typeface="+mj-lt"/>
              <a:buAutoNum type="alphaLcPeriod"/>
              <a:defRPr/>
            </a:pPr>
            <a:r>
              <a:rPr lang="es-US" sz="2600" dirty="0"/>
              <a:t>Verdadero</a:t>
            </a:r>
          </a:p>
          <a:p>
            <a:pPr marL="548640" lvl="0" indent="-274320" defTabSz="685800">
              <a:lnSpc>
                <a:spcPct val="100000"/>
              </a:lnSpc>
              <a:spcBef>
                <a:spcPct val="20000"/>
              </a:spcBef>
              <a:buFont typeface="+mj-lt"/>
              <a:buAutoNum type="alphaLcPeriod"/>
              <a:defRPr/>
            </a:pPr>
            <a:r>
              <a:rPr lang="es-US" sz="2600" dirty="0"/>
              <a:t>Falso</a:t>
            </a:r>
          </a:p>
        </p:txBody>
      </p:sp>
      <p:sp>
        <p:nvSpPr>
          <p:cNvPr id="6" name="Rounded Rectangle 5" descr="Green box highlighting A as the correct answer"/>
          <p:cNvSpPr/>
          <p:nvPr/>
        </p:nvSpPr>
        <p:spPr>
          <a:xfrm>
            <a:off x="2067271" y="2785331"/>
            <a:ext cx="2136669" cy="529370"/>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Slide Number Placeholder 4">
            <a:extLst>
              <a:ext uri="{FF2B5EF4-FFF2-40B4-BE49-F238E27FC236}">
                <a16:creationId xmlns:a16="http://schemas.microsoft.com/office/drawing/2014/main" id="{47F4B0A6-D938-45F6-BAE3-9D79F3D1D3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79EF6-0C0E-43E6-8FB3-918BC522CC5A}"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Footer Placeholder 3"/>
          <p:cNvSpPr>
            <a:spLocks noGrp="1"/>
          </p:cNvSpPr>
          <p:nvPr>
            <p:ph type="ftr" sz="quarter" idx="11"/>
          </p:nvPr>
        </p:nvSpPr>
        <p:spPr>
          <a:xfrm>
            <a:off x="3836583" y="6438450"/>
            <a:ext cx="4572000" cy="365125"/>
          </a:xfrm>
        </p:spPr>
        <p:txBody>
          <a:bodyPr/>
          <a:lstStyle/>
          <a:p>
            <a:r>
              <a:rPr lang="es-US" dirty="0"/>
              <a:t>Medicaid y el Programa de Seguro Médico para Niños </a:t>
            </a:r>
            <a:br>
              <a:rPr lang="es-US" dirty="0"/>
            </a:br>
            <a:r>
              <a:rPr lang="es-US" dirty="0"/>
              <a:t>(CHIP, por sus siglas en inglés)</a:t>
            </a:r>
          </a:p>
        </p:txBody>
      </p:sp>
      <p:sp>
        <p:nvSpPr>
          <p:cNvPr id="3" name="Date Placeholder 2">
            <a:extLst>
              <a:ext uri="{FF2B5EF4-FFF2-40B4-BE49-F238E27FC236}">
                <a16:creationId xmlns:a16="http://schemas.microsoft.com/office/drawing/2014/main" id="{97F279D8-D622-4C4E-948B-E01B5942446D}"/>
              </a:ext>
            </a:extLst>
          </p:cNvPr>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137225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226" y="276762"/>
            <a:ext cx="9483346" cy="719643"/>
          </a:xfrm>
        </p:spPr>
        <p:txBody>
          <a:bodyPr>
            <a:normAutofit/>
          </a:bodyPr>
          <a:lstStyle/>
          <a:p>
            <a:r>
              <a:rPr lang="es-US" sz="3000"/>
              <a:t>Compruebe sus conocimientos: Pregunta 5</a:t>
            </a:r>
          </a:p>
        </p:txBody>
      </p:sp>
      <p:sp>
        <p:nvSpPr>
          <p:cNvPr id="9" name="Content Placeholder 8"/>
          <p:cNvSpPr>
            <a:spLocks noGrp="1"/>
          </p:cNvSpPr>
          <p:nvPr>
            <p:ph type="body" sz="quarter" idx="13"/>
          </p:nvPr>
        </p:nvSpPr>
        <p:spPr/>
        <p:txBody>
          <a:bodyPr>
            <a:normAutofit/>
          </a:bodyPr>
          <a:lstStyle/>
          <a:p>
            <a:pPr marL="0" lvl="0" indent="0" defTabSz="685800">
              <a:lnSpc>
                <a:spcPct val="100000"/>
              </a:lnSpc>
              <a:spcBef>
                <a:spcPts val="600"/>
              </a:spcBef>
              <a:buNone/>
              <a:defRPr/>
            </a:pPr>
            <a:r>
              <a:rPr lang="es-US" sz="2400" b="1" dirty="0">
                <a:cs typeface="Arial" charset="0"/>
              </a:rPr>
              <a:t>La familia Peterson investigó los niveles de ingresos de Medicaid de su estado y descubrió que ganan demasiado para calificar. Esto significa con seguridad que sus hijos tampoco tienen derecho a CHIP.</a:t>
            </a:r>
          </a:p>
          <a:p>
            <a:pPr marL="548640" lvl="0" indent="-274320" defTabSz="685800">
              <a:lnSpc>
                <a:spcPct val="100000"/>
              </a:lnSpc>
              <a:spcBef>
                <a:spcPct val="20000"/>
              </a:spcBef>
              <a:buFont typeface="+mj-lt"/>
              <a:buAutoNum type="alphaLcPeriod"/>
              <a:defRPr/>
            </a:pPr>
            <a:r>
              <a:rPr lang="es-US" sz="2400" dirty="0"/>
              <a:t>Verdadero</a:t>
            </a:r>
          </a:p>
          <a:p>
            <a:pPr marL="548640" lvl="0" indent="-274320" defTabSz="685800">
              <a:lnSpc>
                <a:spcPct val="100000"/>
              </a:lnSpc>
              <a:spcBef>
                <a:spcPct val="20000"/>
              </a:spcBef>
              <a:buFont typeface="+mj-lt"/>
              <a:buAutoNum type="alphaLcPeriod"/>
              <a:defRPr/>
            </a:pPr>
            <a:r>
              <a:rPr lang="es-US" sz="2400" dirty="0"/>
              <a:t>Falso</a:t>
            </a:r>
          </a:p>
        </p:txBody>
      </p:sp>
      <p:sp>
        <p:nvSpPr>
          <p:cNvPr id="6" name="Rounded Rectangle 5" descr="Green box highlighting B as the correct answer"/>
          <p:cNvSpPr/>
          <p:nvPr/>
        </p:nvSpPr>
        <p:spPr>
          <a:xfrm>
            <a:off x="2067271" y="3481662"/>
            <a:ext cx="1987144" cy="459582"/>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Slide Number Placeholder 4">
            <a:extLst>
              <a:ext uri="{FF2B5EF4-FFF2-40B4-BE49-F238E27FC236}">
                <a16:creationId xmlns:a16="http://schemas.microsoft.com/office/drawing/2014/main" id="{47F4B0A6-D938-45F6-BAE3-9D79F3D1D3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79EF6-0C0E-43E6-8FB3-918BC522CC5A}"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Footer Placeholder 3"/>
          <p:cNvSpPr>
            <a:spLocks noGrp="1"/>
          </p:cNvSpPr>
          <p:nvPr>
            <p:ph type="ftr" sz="quarter" idx="11"/>
          </p:nvPr>
        </p:nvSpPr>
        <p:spPr>
          <a:xfrm>
            <a:off x="3836583" y="6445172"/>
            <a:ext cx="4572000" cy="365125"/>
          </a:xfrm>
        </p:spPr>
        <p:txBody>
          <a:bodyPr/>
          <a:lstStyle/>
          <a:p>
            <a:r>
              <a:rPr lang="es-US" dirty="0"/>
              <a:t>Medicaid y el Programa de Seguro Médico para Niños </a:t>
            </a:r>
            <a:br>
              <a:rPr lang="es-US" dirty="0"/>
            </a:br>
            <a:r>
              <a:rPr lang="es-US" dirty="0"/>
              <a:t>(CHIP, por sus siglas en inglés)</a:t>
            </a:r>
          </a:p>
        </p:txBody>
      </p:sp>
      <p:sp>
        <p:nvSpPr>
          <p:cNvPr id="3" name="Date Placeholder 2">
            <a:extLst>
              <a:ext uri="{FF2B5EF4-FFF2-40B4-BE49-F238E27FC236}">
                <a16:creationId xmlns:a16="http://schemas.microsoft.com/office/drawing/2014/main" id="{97F279D8-D622-4C4E-948B-E01B5942446D}"/>
              </a:ext>
            </a:extLst>
          </p:cNvPr>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416492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4C7AF96-DF3D-491E-85E9-BD5671CDEB17}"/>
              </a:ext>
            </a:extLst>
          </p:cNvPr>
          <p:cNvSpPr>
            <a:spLocks noGrp="1"/>
          </p:cNvSpPr>
          <p:nvPr>
            <p:ph type="title"/>
          </p:nvPr>
        </p:nvSpPr>
        <p:spPr/>
        <p:txBody>
          <a:bodyPr/>
          <a:lstStyle/>
          <a:p>
            <a:r>
              <a:rPr lang="es-US"/>
              <a:t>Lección 5</a:t>
            </a:r>
          </a:p>
        </p:txBody>
      </p:sp>
      <p:sp>
        <p:nvSpPr>
          <p:cNvPr id="5" name="Text Placeholder 4">
            <a:extLst>
              <a:ext uri="{FF2B5EF4-FFF2-40B4-BE49-F238E27FC236}">
                <a16:creationId xmlns:a16="http://schemas.microsoft.com/office/drawing/2014/main" id="{65D138C9-9C8F-4693-9C10-F786BB60CFE0}"/>
              </a:ext>
            </a:extLst>
          </p:cNvPr>
          <p:cNvSpPr>
            <a:spLocks noGrp="1"/>
          </p:cNvSpPr>
          <p:nvPr>
            <p:ph type="body" idx="1"/>
          </p:nvPr>
        </p:nvSpPr>
        <p:spPr/>
        <p:txBody>
          <a:bodyPr/>
          <a:lstStyle/>
          <a:p>
            <a:r>
              <a:rPr lang="es-US" dirty="0"/>
              <a:t>Elegibilidad para </a:t>
            </a:r>
            <a:br>
              <a:rPr lang="es-US" dirty="0"/>
            </a:br>
            <a:r>
              <a:rPr lang="es-US" dirty="0"/>
              <a:t>no ciudadanos</a:t>
            </a:r>
          </a:p>
        </p:txBody>
      </p:sp>
    </p:spTree>
    <p:custDataLst>
      <p:tags r:id="rId1"/>
    </p:custDataLst>
    <p:extLst>
      <p:ext uri="{BB962C8B-B14F-4D97-AF65-F5344CB8AC3E}">
        <p14:creationId xmlns:p14="http://schemas.microsoft.com/office/powerpoint/2010/main" val="13196679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CDF1C-7373-471B-9A7D-671C5014835C}"/>
              </a:ext>
            </a:extLst>
          </p:cNvPr>
          <p:cNvSpPr>
            <a:spLocks noGrp="1"/>
          </p:cNvSpPr>
          <p:nvPr>
            <p:ph type="title"/>
          </p:nvPr>
        </p:nvSpPr>
        <p:spPr/>
        <p:txBody>
          <a:bodyPr/>
          <a:lstStyle/>
          <a:p>
            <a:r>
              <a:rPr lang="es-US"/>
              <a:t>Objetivos de la lección 5:</a:t>
            </a:r>
          </a:p>
        </p:txBody>
      </p:sp>
      <p:sp>
        <p:nvSpPr>
          <p:cNvPr id="6" name="Content Placeholder 5">
            <a:extLst>
              <a:ext uri="{FF2B5EF4-FFF2-40B4-BE49-F238E27FC236}">
                <a16:creationId xmlns:a16="http://schemas.microsoft.com/office/drawing/2014/main" id="{8597A92B-A5E3-4135-930B-9922E0010ECA}"/>
              </a:ext>
            </a:extLst>
          </p:cNvPr>
          <p:cNvSpPr>
            <a:spLocks noGrp="1"/>
          </p:cNvSpPr>
          <p:nvPr>
            <p:ph sz="quarter" idx="13"/>
          </p:nvPr>
        </p:nvSpPr>
        <p:spPr/>
        <p:txBody>
          <a:bodyPr/>
          <a:lstStyle/>
          <a:p>
            <a:pPr marL="0" indent="0">
              <a:buNone/>
            </a:pPr>
            <a:r>
              <a:rPr lang="es-US" b="1" dirty="0"/>
              <a:t>Al finalizar esta lección, usted podrá:</a:t>
            </a:r>
          </a:p>
          <a:p>
            <a:pPr marL="548640"/>
            <a:r>
              <a:rPr lang="es-US" sz="2400" dirty="0"/>
              <a:t>Explicar la elegibilidad para no ciudadanos en Medicaid y el Programa de Seguro Médico para Niños (CHIP)</a:t>
            </a:r>
          </a:p>
          <a:p>
            <a:pPr marL="548640"/>
            <a:r>
              <a:rPr lang="es-US" sz="2400" dirty="0"/>
              <a:t>Definir las opciones estatales para cubrir a niños y mujeres embarazadas con residencia legal</a:t>
            </a:r>
          </a:p>
          <a:p>
            <a:pPr marL="548640"/>
            <a:r>
              <a:rPr lang="es-US" sz="2400" dirty="0"/>
              <a:t>Describir el tratamiento de una condición médica de emergencia para no ciudadanos</a:t>
            </a:r>
          </a:p>
        </p:txBody>
      </p:sp>
      <p:sp>
        <p:nvSpPr>
          <p:cNvPr id="5" name="Slide Number Placeholder 4">
            <a:extLst>
              <a:ext uri="{FF2B5EF4-FFF2-40B4-BE49-F238E27FC236}">
                <a16:creationId xmlns:a16="http://schemas.microsoft.com/office/drawing/2014/main" id="{46F6725A-ED50-4D3B-9678-4C74D479B757}"/>
              </a:ext>
            </a:extLst>
          </p:cNvPr>
          <p:cNvSpPr>
            <a:spLocks noGrp="1"/>
          </p:cNvSpPr>
          <p:nvPr>
            <p:ph type="sldNum" sz="quarter" idx="12"/>
          </p:nvPr>
        </p:nvSpPr>
        <p:spPr/>
        <p:txBody>
          <a:bodyPr/>
          <a:lstStyle/>
          <a:p>
            <a:fld id="{0B2D781D-8844-5940-92D1-06EF0A7F581E}" type="slidenum">
              <a:rPr lang="en-US" smtClean="0"/>
              <a:pPr/>
              <a:t>67</a:t>
            </a:fld>
            <a:endParaRPr lang="en-US"/>
          </a:p>
        </p:txBody>
      </p:sp>
      <p:sp>
        <p:nvSpPr>
          <p:cNvPr id="4" name="Footer Placeholder 3">
            <a:extLst>
              <a:ext uri="{FF2B5EF4-FFF2-40B4-BE49-F238E27FC236}">
                <a16:creationId xmlns:a16="http://schemas.microsoft.com/office/drawing/2014/main" id="{00E4636E-ED52-412D-AB83-74D0A5065ECB}"/>
              </a:ext>
            </a:extLst>
          </p:cNvPr>
          <p:cNvSpPr>
            <a:spLocks noGrp="1"/>
          </p:cNvSpPr>
          <p:nvPr>
            <p:ph type="ftr" sz="quarter" idx="11"/>
          </p:nvPr>
        </p:nvSpPr>
        <p:spPr/>
        <p:txBody>
          <a:bodyPr/>
          <a:lstStyle/>
          <a:p>
            <a:r>
              <a:rPr lang="es-US" dirty="0"/>
              <a:t>Medicaid y el Programa de Seguro Médico para Niños </a:t>
            </a:r>
            <a:br>
              <a:rPr lang="es-US" dirty="0"/>
            </a:br>
            <a:r>
              <a:rPr lang="es-US" dirty="0"/>
              <a:t>(CHIP, por sus siglas en inglés)</a:t>
            </a:r>
          </a:p>
        </p:txBody>
      </p:sp>
      <p:sp>
        <p:nvSpPr>
          <p:cNvPr id="3" name="Date Placeholder 2">
            <a:extLst>
              <a:ext uri="{FF2B5EF4-FFF2-40B4-BE49-F238E27FC236}">
                <a16:creationId xmlns:a16="http://schemas.microsoft.com/office/drawing/2014/main" id="{BFEB933B-77FF-4F0C-888C-9240B3D3987E}"/>
              </a:ext>
            </a:extLst>
          </p:cNvPr>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205662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2800"/>
              <a:t>Elegibilidad para no ciudadanos en Medicaid y el Programa de Seguro Médico para Niños (CHIP)</a:t>
            </a:r>
          </a:p>
        </p:txBody>
      </p:sp>
      <p:sp>
        <p:nvSpPr>
          <p:cNvPr id="5" name="Content Placeholder 4"/>
          <p:cNvSpPr>
            <a:spLocks noGrp="1"/>
          </p:cNvSpPr>
          <p:nvPr>
            <p:ph sz="quarter" idx="13"/>
          </p:nvPr>
        </p:nvSpPr>
        <p:spPr>
          <a:xfrm>
            <a:off x="1200149" y="1307407"/>
            <a:ext cx="10290235" cy="4667250"/>
          </a:xfrm>
        </p:spPr>
        <p:txBody>
          <a:bodyPr>
            <a:noAutofit/>
          </a:bodyPr>
          <a:lstStyle/>
          <a:p>
            <a:pPr defTabSz="685800">
              <a:lnSpc>
                <a:spcPct val="100000"/>
              </a:lnSpc>
              <a:spcAft>
                <a:spcPts val="600"/>
              </a:spcAft>
            </a:pPr>
            <a:r>
              <a:rPr lang="es-US" sz="2200" dirty="0"/>
              <a:t>La mayoría de los individuos que no son ciudadanos deben tener una situación migratoria que califique y cumplir otros requisitos de elegibilidad de los estados para obtener cobertura de Medicaid o CHIP</a:t>
            </a:r>
          </a:p>
          <a:p>
            <a:pPr defTabSz="685800">
              <a:lnSpc>
                <a:spcPct val="100000"/>
              </a:lnSpc>
              <a:spcAft>
                <a:spcPts val="600"/>
              </a:spcAft>
            </a:pPr>
            <a:r>
              <a:rPr lang="es-US" sz="2200" dirty="0"/>
              <a:t>La mayoría de los individuos no ciudadanos "calificados" que ingresaron a los EE. UU. después del 22 de agosto de 1996 deben cumplir con un período de espera de 5 años</a:t>
            </a:r>
          </a:p>
          <a:p>
            <a:pPr>
              <a:spcAft>
                <a:spcPts val="600"/>
              </a:spcAft>
            </a:pPr>
            <a:r>
              <a:rPr lang="es-US" sz="2200" dirty="0"/>
              <a:t>Los no ciudadanos que están exentos del período de espera de 5 años incluyen:</a:t>
            </a:r>
          </a:p>
          <a:p>
            <a:pPr lvl="1"/>
            <a:r>
              <a:rPr lang="es-US" sz="1800" dirty="0"/>
              <a:t>Refugiados</a:t>
            </a:r>
          </a:p>
          <a:p>
            <a:pPr lvl="1"/>
            <a:r>
              <a:rPr lang="es-US" sz="1800" dirty="0"/>
              <a:t>Asilados</a:t>
            </a:r>
          </a:p>
          <a:p>
            <a:pPr lvl="1"/>
            <a:r>
              <a:rPr lang="es-US" sz="1800" dirty="0"/>
              <a:t>Migrantes del Pacto de Libre Asociación (COFA, por sus siglas en inglés)</a:t>
            </a:r>
          </a:p>
          <a:p>
            <a:pPr lvl="1"/>
            <a:r>
              <a:rPr lang="es-US" sz="1800" dirty="0"/>
              <a:t>No ciudadanos calificados que son veteranos y miembros del servicio activo y sus </a:t>
            </a:r>
            <a:br>
              <a:rPr lang="es-US" sz="1800" dirty="0"/>
            </a:br>
            <a:r>
              <a:rPr lang="es-US" sz="1800" dirty="0"/>
              <a:t>cónyuges e hijos</a:t>
            </a:r>
          </a:p>
        </p:txBody>
      </p:sp>
      <p:sp>
        <p:nvSpPr>
          <p:cNvPr id="6" name="Slide Number Placeholder 5">
            <a:extLst>
              <a:ext uri="{FF2B5EF4-FFF2-40B4-BE49-F238E27FC236}">
                <a16:creationId xmlns:a16="http://schemas.microsoft.com/office/drawing/2014/main" id="{CDAE5F92-61B6-4855-B340-11879112340B}"/>
              </a:ext>
            </a:extLst>
          </p:cNvPr>
          <p:cNvSpPr>
            <a:spLocks noGrp="1"/>
          </p:cNvSpPr>
          <p:nvPr>
            <p:ph type="sldNum" sz="quarter" idx="12"/>
          </p:nvPr>
        </p:nvSpPr>
        <p:spPr/>
        <p:txBody>
          <a:bodyPr/>
          <a:lstStyle/>
          <a:p>
            <a:fld id="{0B2D781D-8844-5940-92D1-06EF0A7F581E}" type="slidenum">
              <a:rPr lang="en-US" smtClean="0"/>
              <a:pPr/>
              <a:t>68</a:t>
            </a:fld>
            <a:endParaRPr lang="en-US"/>
          </a:p>
        </p:txBody>
      </p:sp>
      <p:sp>
        <p:nvSpPr>
          <p:cNvPr id="3" name="Footer Placeholder 2"/>
          <p:cNvSpPr>
            <a:spLocks noGrp="1"/>
          </p:cNvSpPr>
          <p:nvPr>
            <p:ph type="ftr" sz="quarter" idx="11"/>
          </p:nvPr>
        </p:nvSpPr>
        <p:spPr/>
        <p:txBody>
          <a:bodyPr/>
          <a:lstStyle/>
          <a:p>
            <a:r>
              <a:rPr lang="es-US" dirty="0"/>
              <a:t>Medicaid y el Programa de Seguro Médico para Niños </a:t>
            </a:r>
            <a:br>
              <a:rPr lang="es-US" dirty="0"/>
            </a:br>
            <a:r>
              <a:rPr lang="es-US" dirty="0"/>
              <a:t>(CHIP, por sus siglas en inglés)</a:t>
            </a:r>
          </a:p>
        </p:txBody>
      </p:sp>
      <p:sp>
        <p:nvSpPr>
          <p:cNvPr id="2" name="Date Placeholder 1"/>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108485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2800"/>
              <a:t>Elegibilidad de inmigrantes no ciudadanos calificados del Pacto de Libre Asociación (COFA, por sus siglas en inglés)</a:t>
            </a:r>
          </a:p>
        </p:txBody>
      </p:sp>
      <p:sp>
        <p:nvSpPr>
          <p:cNvPr id="5" name="Content Placeholder 4"/>
          <p:cNvSpPr>
            <a:spLocks noGrp="1"/>
          </p:cNvSpPr>
          <p:nvPr>
            <p:ph sz="half" idx="1"/>
          </p:nvPr>
        </p:nvSpPr>
        <p:spPr>
          <a:xfrm>
            <a:off x="901994" y="1216844"/>
            <a:ext cx="10263554" cy="2313396"/>
          </a:xfrm>
          <a:prstGeom prst="roundRect">
            <a:avLst/>
          </a:prstGeom>
          <a:ln w="38100">
            <a:solidFill>
              <a:srgbClr val="BDD7EE"/>
            </a:solidFill>
          </a:ln>
        </p:spPr>
        <p:txBody>
          <a:bodyPr rIns="4846320" anchor="ctr">
            <a:normAutofit/>
          </a:bodyPr>
          <a:lstStyle/>
          <a:p>
            <a:pPr marL="0" indent="0">
              <a:lnSpc>
                <a:spcPct val="110000"/>
              </a:lnSpc>
              <a:spcAft>
                <a:spcPts val="600"/>
              </a:spcAft>
              <a:buNone/>
            </a:pPr>
            <a:r>
              <a:rPr lang="es-US" sz="2300" dirty="0"/>
              <a:t>Los estados y el Distrito de Columbia están obligados a extender la cobertura de Medicaid y CHIP a los migrantes de COFA, si son elegibles según el plan estatal.</a:t>
            </a:r>
          </a:p>
        </p:txBody>
      </p:sp>
      <p:pic>
        <p:nvPicPr>
          <p:cNvPr id="12" name="Picture 11">
            <a:extLst>
              <a:ext uri="{FF2B5EF4-FFF2-40B4-BE49-F238E27FC236}">
                <a16:creationId xmlns:a16="http://schemas.microsoft.com/office/drawing/2014/main" id="{8B0C8277-2340-4F17-AD0A-4D9C424B509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238880" y="1227902"/>
            <a:ext cx="4708357" cy="2313396"/>
          </a:xfrm>
          <a:prstGeom prst="rect">
            <a:avLst/>
          </a:prstGeom>
          <a:ln>
            <a:noFill/>
          </a:ln>
          <a:effectLst>
            <a:softEdge rad="112500"/>
          </a:effectLst>
        </p:spPr>
      </p:pic>
      <p:sp>
        <p:nvSpPr>
          <p:cNvPr id="7" name="Content Placeholder 6">
            <a:extLst>
              <a:ext uri="{FF2B5EF4-FFF2-40B4-BE49-F238E27FC236}">
                <a16:creationId xmlns:a16="http://schemas.microsoft.com/office/drawing/2014/main" id="{884C42E5-723B-2A3C-B4EF-E93D2293FE1E}"/>
              </a:ext>
            </a:extLst>
          </p:cNvPr>
          <p:cNvSpPr>
            <a:spLocks noGrp="1"/>
          </p:cNvSpPr>
          <p:nvPr>
            <p:ph sz="half" idx="2"/>
          </p:nvPr>
        </p:nvSpPr>
        <p:spPr>
          <a:xfrm>
            <a:off x="883041" y="3785175"/>
            <a:ext cx="10273517" cy="1516510"/>
          </a:xfrm>
          <a:prstGeom prst="roundRect">
            <a:avLst/>
          </a:prstGeom>
          <a:ln w="38100">
            <a:solidFill>
              <a:srgbClr val="BDD7EE"/>
            </a:solidFill>
          </a:ln>
        </p:spPr>
        <p:txBody>
          <a:bodyPr anchor="ctr">
            <a:normAutofit/>
          </a:bodyPr>
          <a:lstStyle/>
          <a:p>
            <a:pPr marL="0" lvl="0" indent="0">
              <a:spcAft>
                <a:spcPts val="600"/>
              </a:spcAft>
              <a:buClrTx/>
              <a:buNone/>
            </a:pPr>
            <a:r>
              <a:rPr lang="es-US" sz="2300" dirty="0"/>
              <a:t>Opcional para territorios </a:t>
            </a:r>
            <a:br>
              <a:rPr lang="es-US" sz="2300" dirty="0"/>
            </a:br>
            <a:r>
              <a:rPr lang="es-US" sz="2300" dirty="0"/>
              <a:t>de los EE. UU.</a:t>
            </a:r>
          </a:p>
        </p:txBody>
      </p:sp>
      <p:pic>
        <p:nvPicPr>
          <p:cNvPr id="24" name="Picture 23" descr="Mapa de Puerto Rico y mapa de las Islas Vírgenes">
            <a:extLst>
              <a:ext uri="{FF2B5EF4-FFF2-40B4-BE49-F238E27FC236}">
                <a16:creationId xmlns:a16="http://schemas.microsoft.com/office/drawing/2014/main" id="{4D1B82A9-8C95-428B-911E-EB4C7DC57C7C}"/>
              </a:ext>
            </a:extLst>
          </p:cNvPr>
          <p:cNvPicPr>
            <a:picLocks noChangeAspect="1"/>
          </p:cNvPicPr>
          <p:nvPr/>
        </p:nvPicPr>
        <p:blipFill>
          <a:blip r:embed="rId5"/>
          <a:stretch>
            <a:fillRect/>
          </a:stretch>
        </p:blipFill>
        <p:spPr>
          <a:xfrm>
            <a:off x="4848225" y="3935247"/>
            <a:ext cx="2362200" cy="1216356"/>
          </a:xfrm>
          <a:prstGeom prst="rect">
            <a:avLst/>
          </a:prstGeom>
        </p:spPr>
      </p:pic>
      <p:pic>
        <p:nvPicPr>
          <p:cNvPr id="18" name="Picture 17" descr="Mapa de Guam">
            <a:extLst>
              <a:ext uri="{FF2B5EF4-FFF2-40B4-BE49-F238E27FC236}">
                <a16:creationId xmlns:a16="http://schemas.microsoft.com/office/drawing/2014/main" id="{9D037E75-5B5B-40A9-9A10-ED84A923C989}"/>
              </a:ext>
            </a:extLst>
          </p:cNvPr>
          <p:cNvPicPr>
            <a:picLocks noChangeAspect="1"/>
          </p:cNvPicPr>
          <p:nvPr/>
        </p:nvPicPr>
        <p:blipFill rotWithShape="1">
          <a:blip r:embed="rId6"/>
          <a:srcRect t="14972"/>
          <a:stretch/>
        </p:blipFill>
        <p:spPr>
          <a:xfrm>
            <a:off x="7366842" y="4147670"/>
            <a:ext cx="1038225" cy="380648"/>
          </a:xfrm>
          <a:prstGeom prst="rect">
            <a:avLst/>
          </a:prstGeom>
        </p:spPr>
      </p:pic>
      <p:pic>
        <p:nvPicPr>
          <p:cNvPr id="14" name="Picture 13" descr="Map of the Northern Mariana Islands">
            <a:extLst>
              <a:ext uri="{FF2B5EF4-FFF2-40B4-BE49-F238E27FC236}">
                <a16:creationId xmlns:a16="http://schemas.microsoft.com/office/drawing/2014/main" id="{9DAB777E-AB56-49C7-9012-73D793C1833F}"/>
              </a:ext>
            </a:extLst>
          </p:cNvPr>
          <p:cNvPicPr>
            <a:picLocks noChangeAspect="1"/>
          </p:cNvPicPr>
          <p:nvPr/>
        </p:nvPicPr>
        <p:blipFill>
          <a:blip r:embed="rId7"/>
          <a:stretch>
            <a:fillRect/>
          </a:stretch>
        </p:blipFill>
        <p:spPr>
          <a:xfrm>
            <a:off x="7320216" y="4420032"/>
            <a:ext cx="2228850" cy="762000"/>
          </a:xfrm>
          <a:prstGeom prst="rect">
            <a:avLst/>
          </a:prstGeom>
        </p:spPr>
      </p:pic>
      <p:pic>
        <p:nvPicPr>
          <p:cNvPr id="17" name="Picture 16" descr="Mapa de Samoa Americana">
            <a:extLst>
              <a:ext uri="{FF2B5EF4-FFF2-40B4-BE49-F238E27FC236}">
                <a16:creationId xmlns:a16="http://schemas.microsoft.com/office/drawing/2014/main" id="{C41E083D-B7DC-428E-A1BC-82743CCE9FA0}"/>
              </a:ext>
            </a:extLst>
          </p:cNvPr>
          <p:cNvPicPr>
            <a:picLocks noChangeAspect="1"/>
          </p:cNvPicPr>
          <p:nvPr/>
        </p:nvPicPr>
        <p:blipFill>
          <a:blip r:embed="rId8"/>
          <a:stretch>
            <a:fillRect/>
          </a:stretch>
        </p:blipFill>
        <p:spPr>
          <a:xfrm>
            <a:off x="9484254" y="4222374"/>
            <a:ext cx="1456460" cy="901119"/>
          </a:xfrm>
          <a:prstGeom prst="rect">
            <a:avLst/>
          </a:prstGeom>
        </p:spPr>
      </p:pic>
      <p:sp>
        <p:nvSpPr>
          <p:cNvPr id="6" name="TextBox 5">
            <a:extLst>
              <a:ext uri="{FF2B5EF4-FFF2-40B4-BE49-F238E27FC236}">
                <a16:creationId xmlns:a16="http://schemas.microsoft.com/office/drawing/2014/main" id="{731D4A10-2756-3D2E-DCBE-A4E3BBCC1DF7}"/>
              </a:ext>
            </a:extLst>
          </p:cNvPr>
          <p:cNvSpPr txBox="1"/>
          <p:nvPr/>
        </p:nvSpPr>
        <p:spPr>
          <a:xfrm>
            <a:off x="5898570" y="4682369"/>
            <a:ext cx="1311855" cy="523220"/>
          </a:xfrm>
          <a:prstGeom prst="rect">
            <a:avLst/>
          </a:prstGeom>
          <a:solidFill>
            <a:schemeClr val="bg1"/>
          </a:solidFill>
        </p:spPr>
        <p:txBody>
          <a:bodyPr wrap="square" lIns="0" tIns="0" rIns="0" bIns="0" rtlCol="0" anchor="ctr" anchorCtr="0">
            <a:spAutoFit/>
          </a:bodyPr>
          <a:lstStyle/>
          <a:p>
            <a:pPr algn="ctr"/>
            <a:r>
              <a:rPr lang="es-US" sz="1700" b="1" dirty="0">
                <a:effectLst/>
                <a:latin typeface="Times New Roman" panose="02020603050405020304" pitchFamily="18" charset="0"/>
                <a:ea typeface="Calibri" panose="020F0502020204030204" pitchFamily="34" charset="0"/>
                <a:cs typeface="Times New Roman" panose="02020603050405020304" pitchFamily="18" charset="0"/>
              </a:rPr>
              <a:t>Islas Vírgenes de EE. UU.</a:t>
            </a:r>
            <a:endParaRPr lang="es-US" sz="1700" b="1" dirty="0">
              <a:latin typeface="Times New Roman" panose="02020603050405020304" pitchFamily="18" charset="0"/>
              <a:cs typeface="Times New Roman" panose="02020603050405020304" pitchFamily="18" charset="0"/>
            </a:endParaRPr>
          </a:p>
        </p:txBody>
      </p:sp>
      <p:cxnSp>
        <p:nvCxnSpPr>
          <p:cNvPr id="20" name="Straight Connector 19">
            <a:extLst>
              <a:ext uri="{FF2B5EF4-FFF2-40B4-BE49-F238E27FC236}">
                <a16:creationId xmlns:a16="http://schemas.microsoft.com/office/drawing/2014/main" id="{0BA63A8B-166C-419E-A4B8-340DEDAC955F}"/>
              </a:ext>
              <a:ext uri="{C183D7F6-B498-43B3-948B-1728B52AA6E4}">
                <adec:decorative xmlns:adec="http://schemas.microsoft.com/office/drawing/2017/decorative" val="1"/>
              </a:ext>
            </a:extLst>
          </p:cNvPr>
          <p:cNvCxnSpPr>
            <a:cxnSpLocks/>
          </p:cNvCxnSpPr>
          <p:nvPr/>
        </p:nvCxnSpPr>
        <p:spPr>
          <a:xfrm>
            <a:off x="7366842" y="3785117"/>
            <a:ext cx="0" cy="1495927"/>
          </a:xfrm>
          <a:prstGeom prst="line">
            <a:avLst/>
          </a:prstGeom>
          <a:ln w="28575">
            <a:solidFill>
              <a:srgbClr val="9DC3E6"/>
            </a:solidFill>
          </a:ln>
        </p:spPr>
        <p:style>
          <a:lnRef idx="1">
            <a:schemeClr val="accent5"/>
          </a:lnRef>
          <a:fillRef idx="0">
            <a:schemeClr val="accent5"/>
          </a:fillRef>
          <a:effectRef idx="0">
            <a:schemeClr val="accent5"/>
          </a:effectRef>
          <a:fontRef idx="minor">
            <a:schemeClr val="tx1"/>
          </a:fontRef>
        </p:style>
      </p:cxnSp>
      <p:cxnSp>
        <p:nvCxnSpPr>
          <p:cNvPr id="21" name="Straight Connector 20">
            <a:extLst>
              <a:ext uri="{FF2B5EF4-FFF2-40B4-BE49-F238E27FC236}">
                <a16:creationId xmlns:a16="http://schemas.microsoft.com/office/drawing/2014/main" id="{BF03D861-09B9-47D4-81D6-D9BC5F0A43B5}"/>
              </a:ext>
              <a:ext uri="{C183D7F6-B498-43B3-948B-1728B52AA6E4}">
                <adec:decorative xmlns:adec="http://schemas.microsoft.com/office/drawing/2017/decorative" val="1"/>
              </a:ext>
            </a:extLst>
          </p:cNvPr>
          <p:cNvCxnSpPr>
            <a:cxnSpLocks/>
          </p:cNvCxnSpPr>
          <p:nvPr/>
        </p:nvCxnSpPr>
        <p:spPr>
          <a:xfrm>
            <a:off x="9508464" y="3790131"/>
            <a:ext cx="0" cy="1490913"/>
          </a:xfrm>
          <a:prstGeom prst="line">
            <a:avLst/>
          </a:prstGeom>
          <a:ln w="28575">
            <a:solidFill>
              <a:srgbClr val="9DC3E6"/>
            </a:solidFill>
          </a:ln>
        </p:spPr>
        <p:style>
          <a:lnRef idx="1">
            <a:schemeClr val="accent5"/>
          </a:lnRef>
          <a:fillRef idx="0">
            <a:schemeClr val="accent5"/>
          </a:fillRef>
          <a:effectRef idx="0">
            <a:schemeClr val="accent5"/>
          </a:effectRef>
          <a:fontRef idx="minor">
            <a:schemeClr val="tx1"/>
          </a:fontRef>
        </p:style>
      </p:cxnSp>
      <p:sp>
        <p:nvSpPr>
          <p:cNvPr id="8" name="TextBox 7">
            <a:extLst>
              <a:ext uri="{FF2B5EF4-FFF2-40B4-BE49-F238E27FC236}">
                <a16:creationId xmlns:a16="http://schemas.microsoft.com/office/drawing/2014/main" id="{6BE93DB0-7708-15C9-867F-A70432564BD0}"/>
              </a:ext>
            </a:extLst>
          </p:cNvPr>
          <p:cNvSpPr txBox="1"/>
          <p:nvPr/>
        </p:nvSpPr>
        <p:spPr>
          <a:xfrm>
            <a:off x="7712821" y="4629784"/>
            <a:ext cx="1639226" cy="523220"/>
          </a:xfrm>
          <a:prstGeom prst="rect">
            <a:avLst/>
          </a:prstGeom>
          <a:solidFill>
            <a:schemeClr val="bg1"/>
          </a:solidFill>
        </p:spPr>
        <p:txBody>
          <a:bodyPr wrap="square" lIns="0" tIns="0" rIns="0" bIns="0" rtlCol="0" anchor="ctr" anchorCtr="0">
            <a:spAutoFit/>
          </a:bodyPr>
          <a:lstStyle/>
          <a:p>
            <a:pPr algn="ctr"/>
            <a:r>
              <a:rPr lang="es-US" sz="1700" b="1" dirty="0">
                <a:effectLst/>
                <a:latin typeface="Times New Roman" panose="02020603050405020304" pitchFamily="18" charset="0"/>
                <a:ea typeface="Calibri" panose="020F0502020204030204" pitchFamily="34" charset="0"/>
                <a:cs typeface="Times New Roman" panose="02020603050405020304" pitchFamily="18" charset="0"/>
              </a:rPr>
              <a:t>Islas Marianas </a:t>
            </a:r>
            <a:br>
              <a:rPr lang="es-US" sz="1700" b="1" dirty="0">
                <a:effectLst/>
                <a:latin typeface="Times New Roman" panose="02020603050405020304" pitchFamily="18" charset="0"/>
                <a:ea typeface="Calibri" panose="020F0502020204030204" pitchFamily="34" charset="0"/>
                <a:cs typeface="Times New Roman" panose="02020603050405020304" pitchFamily="18" charset="0"/>
              </a:rPr>
            </a:br>
            <a:r>
              <a:rPr lang="es-US" sz="1700" b="1" dirty="0">
                <a:effectLst/>
                <a:latin typeface="Times New Roman" panose="02020603050405020304" pitchFamily="18" charset="0"/>
                <a:ea typeface="Calibri" panose="020F0502020204030204" pitchFamily="34" charset="0"/>
                <a:cs typeface="Times New Roman" panose="02020603050405020304" pitchFamily="18" charset="0"/>
              </a:rPr>
              <a:t>del Norte</a:t>
            </a:r>
            <a:endParaRPr lang="es-US" sz="1700" b="1" dirty="0">
              <a:latin typeface="Times New Roman" panose="02020603050405020304" pitchFamily="18" charset="0"/>
              <a:cs typeface="Times New Roman" panose="02020603050405020304" pitchFamily="18" charset="0"/>
            </a:endParaRPr>
          </a:p>
        </p:txBody>
      </p:sp>
      <p:sp>
        <p:nvSpPr>
          <p:cNvPr id="11" name="Slide Number Placeholder 10">
            <a:extLst>
              <a:ext uri="{FF2B5EF4-FFF2-40B4-BE49-F238E27FC236}">
                <a16:creationId xmlns:a16="http://schemas.microsoft.com/office/drawing/2014/main" id="{1B3A475E-DA30-4941-9E5F-234E6436B767}"/>
              </a:ext>
            </a:extLst>
          </p:cNvPr>
          <p:cNvSpPr>
            <a:spLocks noGrp="1"/>
          </p:cNvSpPr>
          <p:nvPr>
            <p:ph type="sldNum" sz="quarter" idx="12"/>
          </p:nvPr>
        </p:nvSpPr>
        <p:spPr/>
        <p:txBody>
          <a:bodyPr/>
          <a:lstStyle/>
          <a:p>
            <a:fld id="{0B2D781D-8844-5940-92D1-06EF0A7F581E}" type="slidenum">
              <a:rPr lang="en-US" smtClean="0"/>
              <a:pPr/>
              <a:t>69</a:t>
            </a:fld>
            <a:endParaRPr lang="en-US"/>
          </a:p>
        </p:txBody>
      </p:sp>
      <p:sp>
        <p:nvSpPr>
          <p:cNvPr id="3" name="Footer Placeholder 2"/>
          <p:cNvSpPr>
            <a:spLocks noGrp="1"/>
          </p:cNvSpPr>
          <p:nvPr>
            <p:ph type="ftr" sz="quarter" idx="11"/>
          </p:nvPr>
        </p:nvSpPr>
        <p:spPr>
          <a:xfrm>
            <a:off x="4038600" y="6465236"/>
            <a:ext cx="4114800" cy="365125"/>
          </a:xfrm>
        </p:spPr>
        <p:txBody>
          <a:bodyPr/>
          <a:lstStyle/>
          <a:p>
            <a:r>
              <a:rPr lang="es-US" dirty="0"/>
              <a:t>Medicaid y el Programa de Seguro Médico para Niños (CHIP, por sus siglas en inglés)</a:t>
            </a:r>
          </a:p>
        </p:txBody>
      </p:sp>
      <p:sp>
        <p:nvSpPr>
          <p:cNvPr id="2" name="Date Placeholder 1"/>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267524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animBg="1"/>
      <p:bldP spid="7" grpId="0" animBg="1"/>
      <p:bldP spid="6"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lstStyle/>
          <a:p>
            <a:r>
              <a:rPr lang="es-US"/>
              <a:t>Fundamentos de programas de Medicaid</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sz="quarter" idx="13"/>
          </p:nvPr>
        </p:nvSpPr>
        <p:spPr>
          <a:xfrm>
            <a:off x="1200150" y="1529569"/>
            <a:ext cx="9791700" cy="4667250"/>
          </a:xfrm>
        </p:spPr>
        <p:txBody>
          <a:bodyPr/>
          <a:lstStyle/>
          <a:p>
            <a:pPr lvl="0" defTabSz="685800">
              <a:lnSpc>
                <a:spcPct val="100000"/>
              </a:lnSpc>
            </a:pPr>
            <a:r>
              <a:rPr lang="es-US" dirty="0"/>
              <a:t>Programa federal y estatal</a:t>
            </a:r>
          </a:p>
          <a:p>
            <a:pPr lvl="0" defTabSz="685800">
              <a:lnSpc>
                <a:spcPct val="100000"/>
              </a:lnSpc>
            </a:pPr>
            <a:r>
              <a:rPr lang="es-US" dirty="0"/>
              <a:t>Asistencia médica para personas con ingresos limitados (algunos estados también tienen requisitos de recursos) </a:t>
            </a:r>
          </a:p>
          <a:p>
            <a:pPr lvl="0" defTabSz="685800">
              <a:lnSpc>
                <a:spcPct val="100000"/>
              </a:lnSpc>
            </a:pPr>
            <a:r>
              <a:rPr lang="es-US" dirty="0"/>
              <a:t>Cubre aproximadamente a 73.8 millones de personas</a:t>
            </a:r>
          </a:p>
          <a:p>
            <a:pPr lvl="0" defTabSz="685800">
              <a:lnSpc>
                <a:spcPct val="100000"/>
              </a:lnSpc>
            </a:pPr>
            <a:r>
              <a:rPr lang="es-US" dirty="0"/>
              <a:t>Complementa a Medicare para más de 12 millones de personas de 65 años o más, tienen alguna discapacidad </a:t>
            </a:r>
            <a:br>
              <a:rPr lang="es-US" dirty="0"/>
            </a:br>
            <a:r>
              <a:rPr lang="es-US" dirty="0"/>
              <a:t>o se les ha diagnosticado enfermedad renal en etapa terminal (ESRD, por sus siglas en inglés).</a:t>
            </a:r>
          </a:p>
        </p:txBody>
      </p:sp>
      <p:sp>
        <p:nvSpPr>
          <p:cNvPr id="3" name="Slide Number Placeholder 2">
            <a:extLst>
              <a:ext uri="{FF2B5EF4-FFF2-40B4-BE49-F238E27FC236}">
                <a16:creationId xmlns:a16="http://schemas.microsoft.com/office/drawing/2014/main" id="{9337AEDA-FE08-4D23-BCDE-D36A36104224}"/>
              </a:ext>
            </a:extLst>
          </p:cNvPr>
          <p:cNvSpPr>
            <a:spLocks noGrp="1"/>
          </p:cNvSpPr>
          <p:nvPr>
            <p:ph type="sldNum" sz="quarter" idx="12"/>
          </p:nvPr>
        </p:nvSpPr>
        <p:spPr/>
        <p:txBody>
          <a:bodyPr/>
          <a:lstStyle/>
          <a:p>
            <a:fld id="{0B2D781D-8844-5940-92D1-06EF0A7F581E}" type="slidenum">
              <a:rPr lang="en-US" smtClean="0"/>
              <a:pPr/>
              <a:t>7</a:t>
            </a:fld>
            <a:endParaRPr lang="en-US"/>
          </a:p>
        </p:txBody>
      </p:sp>
      <p:sp>
        <p:nvSpPr>
          <p:cNvPr id="2" name="Footer Placeholder 1"/>
          <p:cNvSpPr>
            <a:spLocks noGrp="1"/>
          </p:cNvSpPr>
          <p:nvPr>
            <p:ph type="ftr" sz="quarter" idx="11"/>
          </p:nvPr>
        </p:nvSpPr>
        <p:spPr/>
        <p:txBody>
          <a:bodyPr/>
          <a:lstStyle/>
          <a:p>
            <a:r>
              <a:rPr lang="es-US" dirty="0"/>
              <a:t>Medicaid y el Programa de Seguro Médico para Niños </a:t>
            </a:r>
            <a:br>
              <a:rPr lang="es-US" dirty="0"/>
            </a:br>
            <a:r>
              <a:rPr lang="es-US" dirty="0"/>
              <a:t>(CHIP, por sus siglas en inglés)</a:t>
            </a:r>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36194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2800" dirty="0"/>
              <a:t>Opción para cubrir a niños y </a:t>
            </a:r>
            <a:br>
              <a:rPr lang="es-US" sz="2800" dirty="0"/>
            </a:br>
            <a:r>
              <a:rPr lang="es-US" sz="2800" dirty="0"/>
              <a:t>mujeres embarazadas con residencia legal</a:t>
            </a:r>
          </a:p>
        </p:txBody>
      </p:sp>
      <p:sp>
        <p:nvSpPr>
          <p:cNvPr id="5" name="Content Placeholder 4"/>
          <p:cNvSpPr>
            <a:spLocks noGrp="1"/>
          </p:cNvSpPr>
          <p:nvPr>
            <p:ph sz="quarter" idx="13"/>
          </p:nvPr>
        </p:nvSpPr>
        <p:spPr>
          <a:xfrm>
            <a:off x="1200150" y="1387983"/>
            <a:ext cx="9791700" cy="4667250"/>
          </a:xfrm>
        </p:spPr>
        <p:txBody>
          <a:bodyPr>
            <a:noAutofit/>
          </a:bodyPr>
          <a:lstStyle/>
          <a:p>
            <a:pPr lvl="0" indent="-273050" defTabSz="685800"/>
            <a:r>
              <a:rPr lang="es-US" dirty="0"/>
              <a:t>Permite que los estados provean cobertura de Medicaid y CHIP a niños y mujeres embarazadas con residencia legal en los EE. UU., incluidos los que están en sus primeros 5 años de tener situación de no ciudadanos calificados</a:t>
            </a:r>
          </a:p>
          <a:p>
            <a:pPr lvl="0" indent="-273050" defTabSz="685800"/>
            <a:r>
              <a:rPr lang="es-US" dirty="0"/>
              <a:t>Aplica para mujeres embarazadas en Medicaid y CHIP, menores hasta los 19 años para CHIP y menores hasta los 21 años para Medicaid que de otra manera serían elegibles para cobertura a través de estos programas</a:t>
            </a:r>
          </a:p>
        </p:txBody>
      </p:sp>
      <p:sp>
        <p:nvSpPr>
          <p:cNvPr id="6" name="Slide Number Placeholder 5">
            <a:extLst>
              <a:ext uri="{FF2B5EF4-FFF2-40B4-BE49-F238E27FC236}">
                <a16:creationId xmlns:a16="http://schemas.microsoft.com/office/drawing/2014/main" id="{4F963785-F729-4CDE-ABF8-ADCD281A7907}"/>
              </a:ext>
            </a:extLst>
          </p:cNvPr>
          <p:cNvSpPr>
            <a:spLocks noGrp="1"/>
          </p:cNvSpPr>
          <p:nvPr>
            <p:ph type="sldNum" sz="quarter" idx="12"/>
          </p:nvPr>
        </p:nvSpPr>
        <p:spPr/>
        <p:txBody>
          <a:bodyPr/>
          <a:lstStyle/>
          <a:p>
            <a:fld id="{0B2D781D-8844-5940-92D1-06EF0A7F581E}" type="slidenum">
              <a:rPr lang="en-US" smtClean="0"/>
              <a:pPr/>
              <a:t>70</a:t>
            </a:fld>
            <a:endParaRPr lang="en-US"/>
          </a:p>
        </p:txBody>
      </p:sp>
      <p:sp>
        <p:nvSpPr>
          <p:cNvPr id="3" name="Footer Placeholder 2"/>
          <p:cNvSpPr>
            <a:spLocks noGrp="1"/>
          </p:cNvSpPr>
          <p:nvPr>
            <p:ph type="ftr" sz="quarter" idx="11"/>
          </p:nvPr>
        </p:nvSpPr>
        <p:spPr/>
        <p:txBody>
          <a:bodyPr/>
          <a:lstStyle/>
          <a:p>
            <a:r>
              <a:rPr lang="es-US" dirty="0"/>
              <a:t>Medicaid y el Programa de Seguro Médico para Niños </a:t>
            </a:r>
            <a:br>
              <a:rPr lang="es-US" dirty="0"/>
            </a:br>
            <a:r>
              <a:rPr lang="es-US" dirty="0"/>
              <a:t>(CHIP, por sus siglas en inglés)</a:t>
            </a:r>
          </a:p>
        </p:txBody>
      </p:sp>
      <p:sp>
        <p:nvSpPr>
          <p:cNvPr id="2" name="Date Placeholder 1"/>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36303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p:nvPr>
        </p:nvSpPr>
        <p:spPr/>
        <p:txBody>
          <a:bodyPr/>
          <a:lstStyle/>
          <a:p>
            <a:r>
              <a:rPr lang="es-US"/>
              <a:t>Tratamiento de una afección médica de emergencia</a:t>
            </a:r>
          </a:p>
        </p:txBody>
      </p:sp>
      <p:sp>
        <p:nvSpPr>
          <p:cNvPr id="16" name="Content Placeholder 15">
            <a:extLst>
              <a:ext uri="{FF2B5EF4-FFF2-40B4-BE49-F238E27FC236}">
                <a16:creationId xmlns:a16="http://schemas.microsoft.com/office/drawing/2014/main" id="{BC623038-9FB4-1148-A647-AED453F8AA94}"/>
              </a:ext>
            </a:extLst>
          </p:cNvPr>
          <p:cNvSpPr>
            <a:spLocks noGrp="1"/>
          </p:cNvSpPr>
          <p:nvPr>
            <p:ph sz="quarter" idx="13"/>
          </p:nvPr>
        </p:nvSpPr>
        <p:spPr>
          <a:xfrm>
            <a:off x="838200" y="1492233"/>
            <a:ext cx="6368902" cy="4667250"/>
          </a:xfrm>
        </p:spPr>
        <p:txBody>
          <a:bodyPr>
            <a:normAutofit/>
          </a:bodyPr>
          <a:lstStyle/>
          <a:p>
            <a:pPr indent="-273050" defTabSz="685800">
              <a:lnSpc>
                <a:spcPct val="100000"/>
              </a:lnSpc>
            </a:pPr>
            <a:r>
              <a:rPr lang="es-US" sz="2400"/>
              <a:t>En ciertas circunstancias, Medicaid pagará por el tratamiento de una condición médica de emergencia para personas no ciudadanas que no tengan un estado migratorio satisfactorio </a:t>
            </a:r>
          </a:p>
          <a:p>
            <a:pPr indent="-273050" defTabSz="685800">
              <a:lnSpc>
                <a:spcPct val="100000"/>
              </a:lnSpc>
            </a:pPr>
            <a:r>
              <a:rPr lang="es-US" sz="2400"/>
              <a:t>Los no ciudadanos deben tener una afección médica de emergencia y cumplir con todos los requisitos de elegibilidad para Medicaid en el estado, como los estándares de ingresos y de residencia en el estado de Medicaid</a:t>
            </a:r>
          </a:p>
        </p:txBody>
      </p:sp>
      <p:pic>
        <p:nvPicPr>
          <p:cNvPr id="6" name="Picture 5">
            <a:extLst>
              <a:ext uri="{FF2B5EF4-FFF2-40B4-BE49-F238E27FC236}">
                <a16:creationId xmlns:a16="http://schemas.microsoft.com/office/drawing/2014/main" id="{C62E3D8A-9113-4603-8FA6-CABC993CCC93}"/>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543801" y="1340222"/>
            <a:ext cx="3370474" cy="4502258"/>
          </a:xfrm>
          <a:prstGeom prst="rect">
            <a:avLst/>
          </a:prstGeom>
          <a:ln>
            <a:noFill/>
          </a:ln>
          <a:effectLst>
            <a:softEdge rad="112500"/>
          </a:effectLst>
        </p:spPr>
      </p:pic>
      <p:sp>
        <p:nvSpPr>
          <p:cNvPr id="4" name="Slide Number Placeholder 3">
            <a:extLst>
              <a:ext uri="{FF2B5EF4-FFF2-40B4-BE49-F238E27FC236}">
                <a16:creationId xmlns:a16="http://schemas.microsoft.com/office/drawing/2014/main" id="{23421CFA-8C63-4B78-8FF4-8C5D27F876C8}"/>
              </a:ext>
            </a:extLst>
          </p:cNvPr>
          <p:cNvSpPr>
            <a:spLocks noGrp="1"/>
          </p:cNvSpPr>
          <p:nvPr>
            <p:ph type="sldNum" sz="quarter" idx="12"/>
          </p:nvPr>
        </p:nvSpPr>
        <p:spPr/>
        <p:txBody>
          <a:bodyPr/>
          <a:lstStyle/>
          <a:p>
            <a:fld id="{0B2D781D-8844-5940-92D1-06EF0A7F581E}" type="slidenum">
              <a:rPr lang="en-US" smtClean="0"/>
              <a:pPr/>
              <a:t>71</a:t>
            </a:fld>
            <a:endParaRPr lang="en-US"/>
          </a:p>
        </p:txBody>
      </p:sp>
      <p:sp>
        <p:nvSpPr>
          <p:cNvPr id="3" name="Footer Placeholder 2"/>
          <p:cNvSpPr>
            <a:spLocks noGrp="1"/>
          </p:cNvSpPr>
          <p:nvPr>
            <p:ph type="ftr" sz="quarter" idx="11"/>
          </p:nvPr>
        </p:nvSpPr>
        <p:spPr/>
        <p:txBody>
          <a:bodyPr/>
          <a:lstStyle/>
          <a:p>
            <a:r>
              <a:rPr lang="es-US" dirty="0"/>
              <a:t>Medicaid y el Programa de Seguro Médico para Niños </a:t>
            </a:r>
            <a:br>
              <a:rPr lang="es-US" dirty="0"/>
            </a:br>
            <a:r>
              <a:rPr lang="es-US" dirty="0"/>
              <a:t>(CHIP, por sus siglas en inglés)</a:t>
            </a:r>
          </a:p>
        </p:txBody>
      </p:sp>
      <p:sp>
        <p:nvSpPr>
          <p:cNvPr id="2" name="Date Placeholder 1">
            <a:extLst>
              <a:ext uri="{FF2B5EF4-FFF2-40B4-BE49-F238E27FC236}">
                <a16:creationId xmlns:a16="http://schemas.microsoft.com/office/drawing/2014/main" id="{AF5DDDB5-2251-D94E-99EC-DD7FE1A954D6}"/>
              </a:ext>
            </a:extLst>
          </p:cNvPr>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79121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226" y="276762"/>
            <a:ext cx="9483346" cy="719643"/>
          </a:xfrm>
        </p:spPr>
        <p:txBody>
          <a:bodyPr>
            <a:normAutofit/>
          </a:bodyPr>
          <a:lstStyle/>
          <a:p>
            <a:r>
              <a:rPr lang="es-US" sz="3000"/>
              <a:t>Compruebe sus conocimientos: Pregunta 6</a:t>
            </a:r>
          </a:p>
        </p:txBody>
      </p:sp>
      <p:sp>
        <p:nvSpPr>
          <p:cNvPr id="9" name="Content Placeholder 8"/>
          <p:cNvSpPr>
            <a:spLocks noGrp="1"/>
          </p:cNvSpPr>
          <p:nvPr>
            <p:ph type="body" sz="quarter" idx="13"/>
          </p:nvPr>
        </p:nvSpPr>
        <p:spPr/>
        <p:txBody>
          <a:bodyPr>
            <a:normAutofit/>
          </a:bodyPr>
          <a:lstStyle/>
          <a:p>
            <a:pPr defTabSz="685800">
              <a:spcBef>
                <a:spcPts val="600"/>
              </a:spcBef>
              <a:defRPr/>
            </a:pPr>
            <a:r>
              <a:rPr lang="es-US" sz="2400" b="1" dirty="0">
                <a:cs typeface="Arial" charset="0"/>
              </a:rPr>
              <a:t>Los niños y las mujeres embarazadas que son no ciudadanos calificados y hayan inmigrado a EE. UU. deben cumplir un período de espera de 5 años para que los estados puedan ofrecer cobertura de Medicaid y CHIP en un estado que haya elegido la opción CHIPRA 214.</a:t>
            </a:r>
          </a:p>
          <a:p>
            <a:pPr marL="548640" lvl="0" indent="-274320" defTabSz="685800">
              <a:lnSpc>
                <a:spcPct val="100000"/>
              </a:lnSpc>
              <a:spcBef>
                <a:spcPct val="20000"/>
              </a:spcBef>
              <a:spcAft>
                <a:spcPts val="0"/>
              </a:spcAft>
              <a:buFont typeface="+mj-lt"/>
              <a:buAutoNum type="alphaLcPeriod"/>
              <a:defRPr/>
            </a:pPr>
            <a:r>
              <a:rPr lang="es-US" sz="2400" dirty="0"/>
              <a:t>Verdadero</a:t>
            </a:r>
          </a:p>
          <a:p>
            <a:pPr marL="548640" lvl="0" indent="-274320" defTabSz="685800">
              <a:lnSpc>
                <a:spcPct val="100000"/>
              </a:lnSpc>
              <a:spcBef>
                <a:spcPct val="20000"/>
              </a:spcBef>
              <a:buFont typeface="+mj-lt"/>
              <a:buAutoNum type="alphaLcPeriod"/>
              <a:defRPr/>
            </a:pPr>
            <a:r>
              <a:rPr lang="es-US" sz="2400" dirty="0"/>
              <a:t>Falso</a:t>
            </a:r>
          </a:p>
        </p:txBody>
      </p:sp>
      <p:sp>
        <p:nvSpPr>
          <p:cNvPr id="6" name="Rounded Rectangle 5" descr="Green box highlighting B as the correct answer"/>
          <p:cNvSpPr/>
          <p:nvPr/>
        </p:nvSpPr>
        <p:spPr>
          <a:xfrm>
            <a:off x="2067271" y="4274366"/>
            <a:ext cx="1348789" cy="459582"/>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Slide Number Placeholder 4">
            <a:extLst>
              <a:ext uri="{FF2B5EF4-FFF2-40B4-BE49-F238E27FC236}">
                <a16:creationId xmlns:a16="http://schemas.microsoft.com/office/drawing/2014/main" id="{47F4B0A6-D938-45F6-BAE3-9D79F3D1D3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79EF6-0C0E-43E6-8FB3-918BC522CC5A}"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Footer Placeholder 3"/>
          <p:cNvSpPr>
            <a:spLocks noGrp="1"/>
          </p:cNvSpPr>
          <p:nvPr>
            <p:ph type="ftr" sz="quarter" idx="11"/>
          </p:nvPr>
        </p:nvSpPr>
        <p:spPr>
          <a:xfrm>
            <a:off x="3836583" y="6451896"/>
            <a:ext cx="4572000" cy="365125"/>
          </a:xfrm>
        </p:spPr>
        <p:txBody>
          <a:bodyPr/>
          <a:lstStyle/>
          <a:p>
            <a:r>
              <a:rPr lang="es-US" dirty="0"/>
              <a:t>Medicaid y el Programa de Seguro Médico para Niños </a:t>
            </a:r>
            <a:br>
              <a:rPr lang="es-US" dirty="0"/>
            </a:br>
            <a:r>
              <a:rPr lang="es-US" dirty="0"/>
              <a:t>(CHIP, por sus siglas en inglés)</a:t>
            </a:r>
          </a:p>
        </p:txBody>
      </p:sp>
      <p:sp>
        <p:nvSpPr>
          <p:cNvPr id="3" name="Date Placeholder 2">
            <a:extLst>
              <a:ext uri="{FF2B5EF4-FFF2-40B4-BE49-F238E27FC236}">
                <a16:creationId xmlns:a16="http://schemas.microsoft.com/office/drawing/2014/main" id="{97F279D8-D622-4C4E-948B-E01B5942446D}"/>
              </a:ext>
            </a:extLst>
          </p:cNvPr>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4299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US"/>
              <a:t>Puntos clave para recordar</a:t>
            </a:r>
          </a:p>
        </p:txBody>
      </p:sp>
      <p:sp>
        <p:nvSpPr>
          <p:cNvPr id="5" name="Content Placeholder 4"/>
          <p:cNvSpPr>
            <a:spLocks noGrp="1"/>
          </p:cNvSpPr>
          <p:nvPr>
            <p:ph sz="quarter" idx="13"/>
          </p:nvPr>
        </p:nvSpPr>
        <p:spPr>
          <a:xfrm>
            <a:off x="1200150" y="1331790"/>
            <a:ext cx="9791700" cy="4883527"/>
          </a:xfrm>
        </p:spPr>
        <p:txBody>
          <a:bodyPr>
            <a:noAutofit/>
          </a:bodyPr>
          <a:lstStyle/>
          <a:p>
            <a:pPr indent="-273050">
              <a:lnSpc>
                <a:spcPct val="100000"/>
              </a:lnSpc>
            </a:pPr>
            <a:r>
              <a:rPr lang="es-US" sz="2400"/>
              <a:t>Medicaid y CHIP son programas de asociación federal y estatal</a:t>
            </a:r>
          </a:p>
          <a:p>
            <a:pPr indent="-273050">
              <a:lnSpc>
                <a:spcPct val="100000"/>
              </a:lnSpc>
            </a:pPr>
            <a:r>
              <a:rPr lang="es-US" sz="2400"/>
              <a:t>Los estados pueden ampliar la elegibilidad a grupos y niveles de ingresos adicionales y elegir cubrir los beneficios opcionales</a:t>
            </a:r>
          </a:p>
          <a:p>
            <a:pPr indent="-273050">
              <a:lnSpc>
                <a:spcPct val="100000"/>
              </a:lnSpc>
            </a:pPr>
            <a:r>
              <a:rPr lang="es-US" sz="2400"/>
              <a:t>Se puede usar una solicitud para determinar la elegibilidad para planes del Mercado, ahorro de costos del Mercado, Medicaid y CHIP</a:t>
            </a:r>
          </a:p>
          <a:p>
            <a:pPr indent="-273050">
              <a:lnSpc>
                <a:spcPct val="100000"/>
              </a:lnSpc>
            </a:pPr>
            <a:r>
              <a:rPr lang="es-US" sz="2400"/>
              <a:t>Algunas personas califican tanto para Medicare como para Medicaid</a:t>
            </a:r>
          </a:p>
          <a:p>
            <a:pPr indent="-273050">
              <a:lnSpc>
                <a:spcPct val="100000"/>
              </a:lnSpc>
            </a:pPr>
            <a:r>
              <a:rPr lang="es-US" sz="2400"/>
              <a:t>En algunos casos, existen opciones de tratamiento de emergencia y elegibilidad para no ciudadanos en Medicaid y CHIP</a:t>
            </a:r>
          </a:p>
        </p:txBody>
      </p:sp>
      <p:sp>
        <p:nvSpPr>
          <p:cNvPr id="6" name="Slide Number Placeholder 5">
            <a:extLst>
              <a:ext uri="{FF2B5EF4-FFF2-40B4-BE49-F238E27FC236}">
                <a16:creationId xmlns:a16="http://schemas.microsoft.com/office/drawing/2014/main" id="{DFB4EFB6-6B9B-4247-9444-9A0441A9CA91}"/>
              </a:ext>
            </a:extLst>
          </p:cNvPr>
          <p:cNvSpPr>
            <a:spLocks noGrp="1"/>
          </p:cNvSpPr>
          <p:nvPr>
            <p:ph type="sldNum" sz="quarter" idx="12"/>
          </p:nvPr>
        </p:nvSpPr>
        <p:spPr/>
        <p:txBody>
          <a:bodyPr/>
          <a:lstStyle/>
          <a:p>
            <a:fld id="{0B2D781D-8844-5940-92D1-06EF0A7F581E}" type="slidenum">
              <a:rPr lang="en-US" smtClean="0"/>
              <a:pPr/>
              <a:t>73</a:t>
            </a:fld>
            <a:endParaRPr lang="en-US"/>
          </a:p>
        </p:txBody>
      </p:sp>
      <p:sp>
        <p:nvSpPr>
          <p:cNvPr id="3" name="Footer Placeholder 2"/>
          <p:cNvSpPr>
            <a:spLocks noGrp="1"/>
          </p:cNvSpPr>
          <p:nvPr>
            <p:ph type="ftr" sz="quarter" idx="11"/>
          </p:nvPr>
        </p:nvSpPr>
        <p:spPr/>
        <p:txBody>
          <a:bodyPr/>
          <a:lstStyle/>
          <a:p>
            <a:r>
              <a:rPr lang="es-US" dirty="0"/>
              <a:t>Medicaid y el Programa de Seguro Médico para Niños </a:t>
            </a:r>
            <a:br>
              <a:rPr lang="es-US" dirty="0"/>
            </a:br>
            <a:r>
              <a:rPr lang="es-US" dirty="0"/>
              <a:t>(CHIP, por sus siglas en inglés)</a:t>
            </a:r>
          </a:p>
        </p:txBody>
      </p:sp>
      <p:sp>
        <p:nvSpPr>
          <p:cNvPr id="2" name="Date Placeholder 1"/>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55474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s-US"/>
              <a:t>Apéndices</a:t>
            </a:r>
          </a:p>
        </p:txBody>
      </p:sp>
      <p:sp>
        <p:nvSpPr>
          <p:cNvPr id="8" name="Content Placeholder 7"/>
          <p:cNvSpPr>
            <a:spLocks noGrp="1"/>
          </p:cNvSpPr>
          <p:nvPr>
            <p:ph type="body" sz="quarter" idx="13"/>
          </p:nvPr>
        </p:nvSpPr>
        <p:spPr/>
        <p:txBody>
          <a:bodyPr>
            <a:noAutofit/>
          </a:bodyPr>
          <a:lstStyle/>
          <a:p>
            <a:pPr marL="274320" indent="-274320">
              <a:spcBef>
                <a:spcPts val="0"/>
              </a:spcBef>
              <a:buFont typeface="Wingdings" panose="05000000000000000000" pitchFamily="2" charset="2"/>
              <a:buChar char="§"/>
            </a:pPr>
            <a:r>
              <a:rPr lang="es-US" sz="2400">
                <a:solidFill>
                  <a:srgbClr val="00529B"/>
                </a:solidFill>
              </a:rPr>
              <a:t>Guía de recursos de Medicaid y el Programa de Seguro Médico para Niños (CHIP, por sus siglas en inglés)</a:t>
            </a:r>
          </a:p>
          <a:p>
            <a:pPr marL="274320" indent="-274320">
              <a:spcBef>
                <a:spcPts val="0"/>
              </a:spcBef>
              <a:buFont typeface="Wingdings" panose="05000000000000000000" pitchFamily="2" charset="2"/>
              <a:buChar char="§"/>
            </a:pPr>
            <a:r>
              <a:rPr lang="es-US" sz="2400">
                <a:solidFill>
                  <a:srgbClr val="00529B"/>
                </a:solidFill>
              </a:rPr>
              <a:t>Plantilla de agencias de Medicaid</a:t>
            </a:r>
          </a:p>
          <a:p>
            <a:pPr marL="274320" indent="-274320">
              <a:spcBef>
                <a:spcPts val="0"/>
              </a:spcBef>
              <a:buFont typeface="Wingdings" panose="05000000000000000000" pitchFamily="2" charset="2"/>
              <a:buChar char="§"/>
            </a:pPr>
            <a:r>
              <a:rPr lang="es-US" sz="2400">
                <a:solidFill>
                  <a:srgbClr val="00529B"/>
                </a:solidFill>
              </a:rPr>
              <a:t>Plantilla de inscripción en Medicaid</a:t>
            </a:r>
          </a:p>
          <a:p>
            <a:pPr marL="274320" indent="-274320">
              <a:spcBef>
                <a:spcPts val="0"/>
              </a:spcBef>
              <a:buFont typeface="Wingdings" panose="05000000000000000000" pitchFamily="2" charset="2"/>
              <a:buChar char="§"/>
            </a:pPr>
            <a:r>
              <a:rPr lang="es-US" sz="2400">
                <a:solidFill>
                  <a:srgbClr val="00529B"/>
                </a:solidFill>
              </a:rPr>
              <a:t>Plantilla de elegibilidad para Medicaid</a:t>
            </a:r>
          </a:p>
          <a:p>
            <a:pPr marL="274320" indent="-274320">
              <a:spcBef>
                <a:spcPts val="0"/>
              </a:spcBef>
              <a:buFont typeface="Wingdings" panose="05000000000000000000" pitchFamily="2" charset="2"/>
              <a:buChar char="§"/>
            </a:pPr>
            <a:r>
              <a:rPr lang="es-US" sz="2400">
                <a:solidFill>
                  <a:srgbClr val="00529B"/>
                </a:solidFill>
              </a:rPr>
              <a:t>Plantilla de índices del porcentaje federal de asistencia médica (FMAP) de Medicaid estatal</a:t>
            </a:r>
          </a:p>
          <a:p>
            <a:pPr marL="274320" indent="-274320">
              <a:spcBef>
                <a:spcPts val="0"/>
              </a:spcBef>
              <a:buFont typeface="Wingdings" panose="05000000000000000000" pitchFamily="2" charset="2"/>
              <a:buChar char="§"/>
            </a:pPr>
            <a:r>
              <a:rPr lang="es-US" sz="2400">
                <a:solidFill>
                  <a:srgbClr val="00529B"/>
                </a:solidFill>
              </a:rPr>
              <a:t>Acrónimos</a:t>
            </a:r>
          </a:p>
        </p:txBody>
      </p:sp>
    </p:spTree>
    <p:custDataLst>
      <p:tags r:id="rId1"/>
    </p:custDataLst>
    <p:extLst>
      <p:ext uri="{BB962C8B-B14F-4D97-AF65-F5344CB8AC3E}">
        <p14:creationId xmlns:p14="http://schemas.microsoft.com/office/powerpoint/2010/main" val="587049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a:t>Guía de recursos de Medicaid y CHIP</a:t>
            </a:r>
          </a:p>
        </p:txBody>
      </p:sp>
      <p:graphicFrame>
        <p:nvGraphicFramePr>
          <p:cNvPr id="11" name="Content Placeholder 6" descr="Table listing various CHIP-related resources ." title="Medicaid and Children's Health Insurance Program (CHIP) Resource Guide"/>
          <p:cNvGraphicFramePr>
            <a:graphicFrameLocks noGrp="1"/>
          </p:cNvGraphicFramePr>
          <p:nvPr>
            <p:ph idx="4294967295"/>
            <p:extLst>
              <p:ext uri="{D42A27DB-BD31-4B8C-83A1-F6EECF244321}">
                <p14:modId xmlns:p14="http://schemas.microsoft.com/office/powerpoint/2010/main" val="1303528922"/>
              </p:ext>
            </p:extLst>
          </p:nvPr>
        </p:nvGraphicFramePr>
        <p:xfrm>
          <a:off x="248979" y="1061298"/>
          <a:ext cx="11694042" cy="5554980"/>
        </p:xfrm>
        <a:graphic>
          <a:graphicData uri="http://schemas.openxmlformats.org/drawingml/2006/table">
            <a:tbl>
              <a:tblPr firstRow="1" bandRow="1">
                <a:tableStyleId>{5FD0F851-EC5A-4D38-B0AD-8093EC10F338}</a:tableStyleId>
              </a:tblPr>
              <a:tblGrid>
                <a:gridCol w="2965938">
                  <a:extLst>
                    <a:ext uri="{9D8B030D-6E8A-4147-A177-3AD203B41FA5}">
                      <a16:colId xmlns:a16="http://schemas.microsoft.com/office/drawing/2014/main" val="20000"/>
                    </a:ext>
                  </a:extLst>
                </a:gridCol>
                <a:gridCol w="8728104">
                  <a:extLst>
                    <a:ext uri="{9D8B030D-6E8A-4147-A177-3AD203B41FA5}">
                      <a16:colId xmlns:a16="http://schemas.microsoft.com/office/drawing/2014/main" val="20001"/>
                    </a:ext>
                  </a:extLst>
                </a:gridCol>
              </a:tblGrid>
              <a:tr h="3112121">
                <a:tc>
                  <a:txBody>
                    <a:bodyPr/>
                    <a:lstStyle/>
                    <a:p>
                      <a:pPr marL="0" marR="0" lvl="0" indent="0" algn="l" defTabSz="685800" rtl="0" eaLnBrk="1" fontAlgn="auto" latinLnBrk="0" hangingPunct="1">
                        <a:lnSpc>
                          <a:spcPct val="100000"/>
                        </a:lnSpc>
                        <a:spcBef>
                          <a:spcPts val="0"/>
                        </a:spcBef>
                        <a:spcAft>
                          <a:spcPts val="300"/>
                        </a:spcAft>
                        <a:buClrTx/>
                        <a:buSzTx/>
                        <a:buFontTx/>
                        <a:buNone/>
                        <a:tabLst/>
                        <a:defRPr/>
                      </a:pPr>
                      <a:r>
                        <a:rPr kumimoji="0" lang="es-US" sz="1600" b="1" u="none" strike="noStrike" cap="none" normalizeH="0" baseline="0" noProof="0">
                          <a:ln>
                            <a:noFill/>
                          </a:ln>
                          <a:solidFill>
                            <a:srgbClr val="00529B"/>
                          </a:solidFill>
                          <a:effectLst/>
                          <a:uLnTx/>
                          <a:uFillTx/>
                        </a:rPr>
                        <a:t>Centros de Servicios de Medicare y Medicaid (CMS)</a:t>
                      </a:r>
                    </a:p>
                  </a:txBody>
                  <a:tcPr/>
                </a:tc>
                <a:tc>
                  <a:txBody>
                    <a:bodyPr/>
                    <a:lstStyle/>
                    <a:p>
                      <a:pPr marL="233363" marR="0" lvl="0" indent="-233363"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s-US" sz="1600" b="0" u="sng" strike="noStrike" cap="none" normalizeH="0" baseline="0" noProof="0" dirty="0">
                          <a:ln>
                            <a:noFill/>
                          </a:ln>
                          <a:solidFill>
                            <a:srgbClr val="00529B"/>
                          </a:solidFill>
                          <a:effectLst/>
                          <a:uLnTx/>
                          <a:uFillTx/>
                          <a:hlinkClick r:id="rId4">
                            <a:extLst>
                              <a:ext uri="{A12FA001-AC4F-418D-AE19-62706E023703}">
                                <ahyp:hlinkClr xmlns:ahyp="http://schemas.microsoft.com/office/drawing/2018/hyperlinkcolor" val="tx"/>
                              </a:ext>
                            </a:extLst>
                          </a:hlinkClick>
                        </a:rPr>
                        <a:t>CMS.gov</a:t>
                      </a:r>
                    </a:p>
                    <a:p>
                      <a:pPr marL="233363" marR="0" lvl="0" indent="-233363"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s-US" sz="1600" b="0" u="sng" strike="noStrike" cap="none" normalizeH="0" baseline="0" noProof="0" dirty="0">
                          <a:ln>
                            <a:noFill/>
                          </a:ln>
                          <a:solidFill>
                            <a:srgbClr val="00529B"/>
                          </a:solidFill>
                          <a:effectLst/>
                          <a:uLnTx/>
                          <a:uFillTx/>
                          <a:hlinkClick r:id="rId5">
                            <a:extLst>
                              <a:ext uri="{A12FA001-AC4F-418D-AE19-62706E023703}">
                                <ahyp:hlinkClr xmlns:ahyp="http://schemas.microsoft.com/office/drawing/2018/hyperlinkcolor" val="tx"/>
                              </a:ext>
                            </a:extLst>
                          </a:hlinkClick>
                        </a:rPr>
                        <a:t>Medicaid.gov</a:t>
                      </a:r>
                    </a:p>
                    <a:p>
                      <a:pPr marL="233363" marR="0" lvl="0" indent="-233363"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lang="es-US" sz="1600" b="0" dirty="0">
                          <a:solidFill>
                            <a:srgbClr val="00529B"/>
                          </a:solidFill>
                          <a:hlinkClick r:id="rId6">
                            <a:extLst>
                              <a:ext uri="{A12FA001-AC4F-418D-AE19-62706E023703}">
                                <ahyp:hlinkClr xmlns:ahyp="http://schemas.microsoft.com/office/drawing/2018/hyperlinkcolor" val="tx"/>
                              </a:ext>
                            </a:extLst>
                          </a:hlinkClick>
                        </a:rPr>
                        <a:t>Medicaid.gov/</a:t>
                      </a:r>
                      <a:r>
                        <a:rPr lang="es-US" sz="1600" b="0" dirty="0" err="1">
                          <a:solidFill>
                            <a:srgbClr val="00529B"/>
                          </a:solidFill>
                          <a:hlinkClick r:id="rId6">
                            <a:extLst>
                              <a:ext uri="{A12FA001-AC4F-418D-AE19-62706E023703}">
                                <ahyp:hlinkClr xmlns:ahyp="http://schemas.microsoft.com/office/drawing/2018/hyperlinkcolor" val="tx"/>
                              </a:ext>
                            </a:extLst>
                          </a:hlinkClick>
                        </a:rPr>
                        <a:t>Unwinding</a:t>
                      </a:r>
                      <a:r>
                        <a:rPr lang="es-US" sz="1600" b="0" u="sng" dirty="0">
                          <a:solidFill>
                            <a:srgbClr val="00529B"/>
                          </a:solidFill>
                        </a:rPr>
                        <a:t> </a:t>
                      </a:r>
                    </a:p>
                    <a:p>
                      <a:pPr marL="233363" marR="0" lvl="0" indent="-233363"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s-US" sz="1600" b="0" u="sng" strike="noStrike" cap="none" normalizeH="0" baseline="0" noProof="0" dirty="0">
                          <a:ln>
                            <a:noFill/>
                          </a:ln>
                          <a:solidFill>
                            <a:srgbClr val="00529B"/>
                          </a:solidFill>
                          <a:effectLst/>
                          <a:uLnTx/>
                          <a:uFillTx/>
                          <a:hlinkClick r:id="rId7">
                            <a:extLst>
                              <a:ext uri="{A12FA001-AC4F-418D-AE19-62706E023703}">
                                <ahyp:hlinkClr xmlns:ahyp="http://schemas.microsoft.com/office/drawing/2018/hyperlinkcolor" val="tx"/>
                              </a:ext>
                            </a:extLst>
                          </a:hlinkClick>
                        </a:rPr>
                        <a:t>Medicaid.gov/chip/index.html</a:t>
                      </a:r>
                    </a:p>
                    <a:p>
                      <a:pPr marL="233363" marR="0" lvl="0" indent="-233363" algn="l" defTabSz="6858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s-US" sz="1600" b="0" u="none" strike="noStrike" cap="none" normalizeH="0" baseline="0" noProof="0" dirty="0">
                          <a:ln>
                            <a:noFill/>
                          </a:ln>
                          <a:solidFill>
                            <a:srgbClr val="00529B"/>
                          </a:solidFill>
                          <a:effectLst/>
                          <a:uLnTx/>
                          <a:uFillTx/>
                          <a:hlinkClick r:id="rId8">
                            <a:extLst>
                              <a:ext uri="{A12FA001-AC4F-418D-AE19-62706E023703}">
                                <ahyp:hlinkClr xmlns:ahyp="http://schemas.microsoft.com/office/drawing/2018/hyperlinkcolor" val="tx"/>
                              </a:ext>
                            </a:extLst>
                          </a:hlinkClick>
                        </a:rPr>
                        <a:t>espanol.insurekidsnow.gov</a:t>
                      </a:r>
                    </a:p>
                    <a:p>
                      <a:pPr marL="548640" marR="0" lvl="0" indent="-285750" algn="l" defTabSz="6858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s-US" sz="1600" b="0" u="sng" strike="noStrike" cap="none" normalizeH="0" baseline="0" noProof="0" dirty="0">
                          <a:ln>
                            <a:noFill/>
                          </a:ln>
                          <a:solidFill>
                            <a:srgbClr val="00529B"/>
                          </a:solidFill>
                          <a:effectLst/>
                          <a:uLnTx/>
                          <a:uFillTx/>
                          <a:hlinkClick r:id="rId9">
                            <a:extLst>
                              <a:ext uri="{A12FA001-AC4F-418D-AE19-62706E023703}">
                                <ahyp:hlinkClr xmlns:ahyp="http://schemas.microsoft.com/office/drawing/2018/hyperlinkcolor" val="tx"/>
                              </a:ext>
                            </a:extLst>
                          </a:hlinkClick>
                        </a:rPr>
                        <a:t>Insurekidsnow.gov/</a:t>
                      </a:r>
                      <a:r>
                        <a:rPr kumimoji="0" lang="es-US" sz="1600" b="0" u="sng" strike="noStrike" cap="none" normalizeH="0" baseline="0" noProof="0" dirty="0" err="1">
                          <a:ln>
                            <a:noFill/>
                          </a:ln>
                          <a:solidFill>
                            <a:srgbClr val="00529B"/>
                          </a:solidFill>
                          <a:effectLst/>
                          <a:uLnTx/>
                          <a:uFillTx/>
                          <a:hlinkClick r:id="rId9">
                            <a:extLst>
                              <a:ext uri="{A12FA001-AC4F-418D-AE19-62706E023703}">
                                <ahyp:hlinkClr xmlns:ahyp="http://schemas.microsoft.com/office/drawing/2018/hyperlinkcolor" val="tx"/>
                              </a:ext>
                            </a:extLst>
                          </a:hlinkClick>
                        </a:rPr>
                        <a:t>outreach-tool-library</a:t>
                      </a:r>
                      <a:r>
                        <a:rPr kumimoji="0" lang="es-US" sz="1600" b="0" u="sng" strike="noStrike" cap="none" normalizeH="0" baseline="0" noProof="0" dirty="0">
                          <a:ln>
                            <a:noFill/>
                          </a:ln>
                          <a:solidFill>
                            <a:srgbClr val="00529B"/>
                          </a:solidFill>
                          <a:effectLst/>
                          <a:uLnTx/>
                          <a:uFillTx/>
                          <a:hlinkClick r:id="rId9">
                            <a:extLst>
                              <a:ext uri="{A12FA001-AC4F-418D-AE19-62706E023703}">
                                <ahyp:hlinkClr xmlns:ahyp="http://schemas.microsoft.com/office/drawing/2018/hyperlinkcolor" val="tx"/>
                              </a:ext>
                            </a:extLst>
                          </a:hlinkClick>
                        </a:rPr>
                        <a:t>/index.html</a:t>
                      </a:r>
                    </a:p>
                    <a:p>
                      <a:pPr marL="548640" marR="0" lvl="0" indent="-285750" algn="l" defTabSz="6858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s-US" sz="1600" b="0" u="none" strike="noStrike" cap="none" normalizeH="0" baseline="0" noProof="0" dirty="0">
                          <a:ln>
                            <a:noFill/>
                          </a:ln>
                          <a:solidFill>
                            <a:srgbClr val="00529B"/>
                          </a:solidFill>
                          <a:effectLst/>
                          <a:uLnTx/>
                          <a:uFillTx/>
                        </a:rPr>
                        <a:t>Centro de atención telefónica de </a:t>
                      </a:r>
                      <a:r>
                        <a:rPr kumimoji="0" lang="es-US" sz="1600" b="0" u="none" strike="noStrike" cap="none" normalizeH="0" baseline="0" noProof="0" dirty="0" err="1">
                          <a:ln>
                            <a:noFill/>
                          </a:ln>
                          <a:solidFill>
                            <a:srgbClr val="00529B"/>
                          </a:solidFill>
                          <a:effectLst/>
                          <a:uLnTx/>
                          <a:uFillTx/>
                        </a:rPr>
                        <a:t>InsureKidsNow</a:t>
                      </a:r>
                      <a:r>
                        <a:rPr kumimoji="0" lang="es-US" sz="1600" b="0" u="none" strike="noStrike" cap="none" normalizeH="0" baseline="0" noProof="0" dirty="0">
                          <a:ln>
                            <a:noFill/>
                          </a:ln>
                          <a:solidFill>
                            <a:srgbClr val="00529B"/>
                          </a:solidFill>
                          <a:effectLst/>
                          <a:uLnTx/>
                          <a:uFillTx/>
                        </a:rPr>
                        <a:t>: 1-877-KIDS-NOW (1-877-543-7669)</a:t>
                      </a:r>
                    </a:p>
                    <a:p>
                      <a:pPr marL="233363" marR="0" lvl="0" indent="-233363"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s-US" sz="1600" b="0" u="sng" strike="noStrike" cap="none" normalizeH="0" baseline="0" noProof="0" dirty="0">
                          <a:ln>
                            <a:noFill/>
                          </a:ln>
                          <a:solidFill>
                            <a:srgbClr val="00529B"/>
                          </a:solidFill>
                          <a:effectLst/>
                          <a:uLnTx/>
                          <a:uFillTx/>
                          <a:hlinkClick r:id="rId10">
                            <a:extLst>
                              <a:ext uri="{A12FA001-AC4F-418D-AE19-62706E023703}">
                                <ahyp:hlinkClr xmlns:ahyp="http://schemas.microsoft.com/office/drawing/2018/hyperlinkcolor" val="tx"/>
                              </a:ext>
                            </a:extLst>
                          </a:hlinkClick>
                        </a:rPr>
                        <a:t>CuidadoDeSalud.gov</a:t>
                      </a:r>
                    </a:p>
                    <a:p>
                      <a:pPr marL="233363" marR="0" lvl="0" indent="-233363"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s-US" sz="1600" b="0" u="none" strike="noStrike" cap="none" normalizeH="0" baseline="0" noProof="0" dirty="0">
                          <a:ln>
                            <a:noFill/>
                          </a:ln>
                          <a:solidFill>
                            <a:srgbClr val="00529B"/>
                          </a:solidFill>
                          <a:effectLst/>
                          <a:uLnTx/>
                          <a:uFillTx/>
                        </a:rPr>
                        <a:t>Centro de atención telefónica del Mercado de Seguros Médicos 1-800-318-2596; </a:t>
                      </a:r>
                      <a:br>
                        <a:rPr kumimoji="0" lang="es-US" sz="1600" b="0" u="none" strike="noStrike" cap="none" normalizeH="0" baseline="0" noProof="0" dirty="0">
                          <a:ln>
                            <a:noFill/>
                          </a:ln>
                          <a:solidFill>
                            <a:srgbClr val="00529B"/>
                          </a:solidFill>
                          <a:effectLst/>
                          <a:uLnTx/>
                          <a:uFillTx/>
                        </a:rPr>
                      </a:br>
                      <a:r>
                        <a:rPr kumimoji="0" lang="es-US" sz="1600" b="0" u="none" strike="noStrike" cap="none" normalizeH="0" baseline="0" noProof="0" dirty="0">
                          <a:ln>
                            <a:noFill/>
                          </a:ln>
                          <a:solidFill>
                            <a:srgbClr val="00529B"/>
                          </a:solidFill>
                          <a:effectLst/>
                          <a:uLnTx/>
                          <a:uFillTx/>
                        </a:rPr>
                        <a:t>TTY: 1-855-889-4325</a:t>
                      </a:r>
                    </a:p>
                    <a:p>
                      <a:pPr marL="233363" marR="0" lvl="0" indent="-233363"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s-US" sz="1600" b="0" u="sng" strike="noStrike" cap="none" normalizeH="0" baseline="0" noProof="0" dirty="0">
                          <a:ln>
                            <a:noFill/>
                          </a:ln>
                          <a:solidFill>
                            <a:srgbClr val="00529B"/>
                          </a:solidFill>
                          <a:effectLst/>
                          <a:uLnTx/>
                          <a:uFillTx/>
                          <a:hlinkClick r:id="rId11">
                            <a:extLst>
                              <a:ext uri="{A12FA001-AC4F-418D-AE19-62706E023703}">
                                <ahyp:hlinkClr xmlns:ahyp="http://schemas.microsoft.com/office/drawing/2018/hyperlinkcolor" val="tx"/>
                              </a:ext>
                            </a:extLst>
                          </a:hlinkClick>
                        </a:rPr>
                        <a:t>es.Medicare.gov/</a:t>
                      </a:r>
                      <a:r>
                        <a:rPr kumimoji="0" lang="es-US" sz="1600" b="0" u="sng" strike="noStrike" cap="none" normalizeH="0" baseline="0" noProof="0" dirty="0" err="1">
                          <a:ln>
                            <a:noFill/>
                          </a:ln>
                          <a:solidFill>
                            <a:srgbClr val="00529B"/>
                          </a:solidFill>
                          <a:effectLst/>
                          <a:uLnTx/>
                          <a:uFillTx/>
                          <a:hlinkClick r:id="rId11">
                            <a:extLst>
                              <a:ext uri="{A12FA001-AC4F-418D-AE19-62706E023703}">
                                <ahyp:hlinkClr xmlns:ahyp="http://schemas.microsoft.com/office/drawing/2018/hyperlinkcolor" val="tx"/>
                              </a:ext>
                            </a:extLst>
                          </a:hlinkClick>
                        </a:rPr>
                        <a:t>basics</a:t>
                      </a:r>
                      <a:r>
                        <a:rPr kumimoji="0" lang="es-US" sz="1600" b="0" u="sng" strike="noStrike" cap="none" normalizeH="0" baseline="0" noProof="0" dirty="0">
                          <a:ln>
                            <a:noFill/>
                          </a:ln>
                          <a:solidFill>
                            <a:srgbClr val="00529B"/>
                          </a:solidFill>
                          <a:effectLst/>
                          <a:uLnTx/>
                          <a:uFillTx/>
                          <a:hlinkClick r:id="rId11">
                            <a:extLst>
                              <a:ext uri="{A12FA001-AC4F-418D-AE19-62706E023703}">
                                <ahyp:hlinkClr xmlns:ahyp="http://schemas.microsoft.com/office/drawing/2018/hyperlinkcolor" val="tx"/>
                              </a:ext>
                            </a:extLst>
                          </a:hlinkClick>
                        </a:rPr>
                        <a:t>/</a:t>
                      </a:r>
                      <a:r>
                        <a:rPr kumimoji="0" lang="es-US" sz="1600" b="0" u="sng" strike="noStrike" cap="none" normalizeH="0" baseline="0" noProof="0" dirty="0" err="1">
                          <a:ln>
                            <a:noFill/>
                          </a:ln>
                          <a:solidFill>
                            <a:srgbClr val="00529B"/>
                          </a:solidFill>
                          <a:effectLst/>
                          <a:uLnTx/>
                          <a:uFillTx/>
                          <a:hlinkClick r:id="rId11">
                            <a:extLst>
                              <a:ext uri="{A12FA001-AC4F-418D-AE19-62706E023703}">
                                <ahyp:hlinkClr xmlns:ahyp="http://schemas.microsoft.com/office/drawing/2018/hyperlinkcolor" val="tx"/>
                              </a:ext>
                            </a:extLst>
                          </a:hlinkClick>
                        </a:rPr>
                        <a:t>costs</a:t>
                      </a:r>
                      <a:r>
                        <a:rPr kumimoji="0" lang="es-US" sz="1600" b="0" u="sng" strike="noStrike" cap="none" normalizeH="0" baseline="0" noProof="0" dirty="0">
                          <a:ln>
                            <a:noFill/>
                          </a:ln>
                          <a:solidFill>
                            <a:srgbClr val="00529B"/>
                          </a:solidFill>
                          <a:effectLst/>
                          <a:uLnTx/>
                          <a:uFillTx/>
                          <a:hlinkClick r:id="rId11">
                            <a:extLst>
                              <a:ext uri="{A12FA001-AC4F-418D-AE19-62706E023703}">
                                <ahyp:hlinkClr xmlns:ahyp="http://schemas.microsoft.com/office/drawing/2018/hyperlinkcolor" val="tx"/>
                              </a:ext>
                            </a:extLst>
                          </a:hlinkClick>
                        </a:rPr>
                        <a:t>/</a:t>
                      </a:r>
                      <a:r>
                        <a:rPr kumimoji="0" lang="es-US" sz="1600" b="0" u="sng" strike="noStrike" cap="none" normalizeH="0" baseline="0" noProof="0" dirty="0" err="1">
                          <a:ln>
                            <a:noFill/>
                          </a:ln>
                          <a:solidFill>
                            <a:srgbClr val="00529B"/>
                          </a:solidFill>
                          <a:effectLst/>
                          <a:uLnTx/>
                          <a:uFillTx/>
                          <a:hlinkClick r:id="rId11">
                            <a:extLst>
                              <a:ext uri="{A12FA001-AC4F-418D-AE19-62706E023703}">
                                <ahyp:hlinkClr xmlns:ahyp="http://schemas.microsoft.com/office/drawing/2018/hyperlinkcolor" val="tx"/>
                              </a:ext>
                            </a:extLst>
                          </a:hlinkClick>
                        </a:rPr>
                        <a:t>help</a:t>
                      </a:r>
                      <a:r>
                        <a:rPr kumimoji="0" lang="es-US" sz="1600" b="0" u="sng" strike="noStrike" cap="none" normalizeH="0" baseline="0" noProof="0" dirty="0">
                          <a:ln>
                            <a:noFill/>
                          </a:ln>
                          <a:solidFill>
                            <a:srgbClr val="00529B"/>
                          </a:solidFill>
                          <a:effectLst/>
                          <a:uLnTx/>
                          <a:uFillTx/>
                        </a:rPr>
                        <a:t> </a:t>
                      </a:r>
                    </a:p>
                  </a:txBody>
                  <a:tcPr/>
                </a:tc>
                <a:extLst>
                  <a:ext uri="{0D108BD9-81ED-4DB2-BD59-A6C34878D82A}">
                    <a16:rowId xmlns:a16="http://schemas.microsoft.com/office/drawing/2014/main" val="10000"/>
                  </a:ext>
                </a:extLst>
              </a:tr>
              <a:tr h="2212408">
                <a:tc>
                  <a:txBody>
                    <a:bodyPr/>
                    <a:lstStyle/>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s-US" sz="1600" b="1" u="none" strike="noStrike" cap="none" normalizeH="0" baseline="0" noProof="0" dirty="0">
                          <a:ln>
                            <a:noFill/>
                          </a:ln>
                          <a:solidFill>
                            <a:srgbClr val="00529B"/>
                          </a:solidFill>
                          <a:effectLst/>
                          <a:uLnTx/>
                          <a:uFillTx/>
                        </a:rPr>
                        <a:t>Porcentaje Federal de Asistencia Médica (FMAP, por sus siglas </a:t>
                      </a:r>
                      <a:br>
                        <a:rPr kumimoji="0" lang="es-US" sz="1600" b="1" u="none" strike="noStrike" cap="none" normalizeH="0" baseline="0" noProof="0" dirty="0">
                          <a:ln>
                            <a:noFill/>
                          </a:ln>
                          <a:solidFill>
                            <a:srgbClr val="00529B"/>
                          </a:solidFill>
                          <a:effectLst/>
                          <a:uLnTx/>
                          <a:uFillTx/>
                        </a:rPr>
                      </a:br>
                      <a:r>
                        <a:rPr kumimoji="0" lang="es-US" sz="1600" b="1" u="none" strike="noStrike" cap="none" normalizeH="0" baseline="0" noProof="0" dirty="0">
                          <a:ln>
                            <a:noFill/>
                          </a:ln>
                          <a:solidFill>
                            <a:srgbClr val="00529B"/>
                          </a:solidFill>
                          <a:effectLst/>
                          <a:uLnTx/>
                          <a:uFillTx/>
                        </a:rPr>
                        <a:t>en inglés)</a:t>
                      </a:r>
                    </a:p>
                  </a:txBody>
                  <a:tcPr/>
                </a:tc>
                <a:tc>
                  <a:txBody>
                    <a:bodyPr/>
                    <a:lstStyle/>
                    <a:p>
                      <a:pPr marL="233363" marR="0" lvl="0" indent="-233363" algn="l" defTabSz="6858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s-US" sz="1600" b="0" u="none" strike="noStrike" cap="none" normalizeH="0" baseline="0" noProof="0" dirty="0">
                          <a:ln>
                            <a:noFill/>
                          </a:ln>
                          <a:solidFill>
                            <a:srgbClr val="00529B"/>
                          </a:solidFill>
                          <a:effectLst/>
                          <a:uLnTx/>
                          <a:uFillTx/>
                        </a:rPr>
                        <a:t>Histórico </a:t>
                      </a:r>
                      <a:r>
                        <a:rPr kumimoji="0" lang="es-US" sz="1600" b="0" u="none" strike="noStrike" cap="none" normalizeH="0" baseline="0" noProof="0" dirty="0">
                          <a:ln>
                            <a:noFill/>
                          </a:ln>
                          <a:solidFill>
                            <a:srgbClr val="00529B"/>
                          </a:solidFill>
                          <a:effectLst/>
                          <a:uLnTx/>
                          <a:uFillTx/>
                          <a:hlinkClick r:id="rId12">
                            <a:extLst>
                              <a:ext uri="{A12FA001-AC4F-418D-AE19-62706E023703}">
                                <ahyp:hlinkClr xmlns:ahyp="http://schemas.microsoft.com/office/drawing/2018/hyperlinkcolor" val="tx"/>
                              </a:ext>
                            </a:extLst>
                          </a:hlinkClick>
                        </a:rPr>
                        <a:t>ASPE.hhs.gov/</a:t>
                      </a:r>
                      <a:r>
                        <a:rPr kumimoji="0" lang="es-US" sz="1600" b="0" u="none" strike="noStrike" cap="none" normalizeH="0" baseline="0" noProof="0" dirty="0" err="1">
                          <a:ln>
                            <a:noFill/>
                          </a:ln>
                          <a:solidFill>
                            <a:srgbClr val="00529B"/>
                          </a:solidFill>
                          <a:effectLst/>
                          <a:uLnTx/>
                          <a:uFillTx/>
                          <a:hlinkClick r:id="rId12">
                            <a:extLst>
                              <a:ext uri="{A12FA001-AC4F-418D-AE19-62706E023703}">
                                <ahyp:hlinkClr xmlns:ahyp="http://schemas.microsoft.com/office/drawing/2018/hyperlinkcolor" val="tx"/>
                              </a:ext>
                            </a:extLst>
                          </a:hlinkClick>
                        </a:rPr>
                        <a:t>health</a:t>
                      </a:r>
                      <a:r>
                        <a:rPr kumimoji="0" lang="es-US" sz="1600" b="0" u="none" strike="noStrike" cap="none" normalizeH="0" baseline="0" noProof="0" dirty="0">
                          <a:ln>
                            <a:noFill/>
                          </a:ln>
                          <a:solidFill>
                            <a:srgbClr val="00529B"/>
                          </a:solidFill>
                          <a:effectLst/>
                          <a:uLnTx/>
                          <a:uFillTx/>
                          <a:hlinkClick r:id="rId12">
                            <a:extLst>
                              <a:ext uri="{A12FA001-AC4F-418D-AE19-62706E023703}">
                                <ahyp:hlinkClr xmlns:ahyp="http://schemas.microsoft.com/office/drawing/2018/hyperlinkcolor" val="tx"/>
                              </a:ext>
                            </a:extLst>
                          </a:hlinkClick>
                        </a:rPr>
                        <a:t>/</a:t>
                      </a:r>
                      <a:r>
                        <a:rPr kumimoji="0" lang="es-US" sz="1600" b="0" u="none" strike="noStrike" cap="none" normalizeH="0" baseline="0" noProof="0" dirty="0" err="1">
                          <a:ln>
                            <a:noFill/>
                          </a:ln>
                          <a:solidFill>
                            <a:srgbClr val="00529B"/>
                          </a:solidFill>
                          <a:effectLst/>
                          <a:uLnTx/>
                          <a:uFillTx/>
                          <a:hlinkClick r:id="rId12">
                            <a:extLst>
                              <a:ext uri="{A12FA001-AC4F-418D-AE19-62706E023703}">
                                <ahyp:hlinkClr xmlns:ahyp="http://schemas.microsoft.com/office/drawing/2018/hyperlinkcolor" val="tx"/>
                              </a:ext>
                            </a:extLst>
                          </a:hlinkClick>
                        </a:rPr>
                        <a:t>fmap.cfm</a:t>
                      </a:r>
                      <a:endParaRPr kumimoji="0" lang="es-US" sz="1600" b="0" u="none" strike="noStrike" cap="none" normalizeH="0" baseline="0" noProof="0" dirty="0">
                        <a:ln>
                          <a:noFill/>
                        </a:ln>
                        <a:solidFill>
                          <a:srgbClr val="00529B"/>
                        </a:solidFill>
                        <a:effectLst/>
                        <a:uLnTx/>
                        <a:uFillTx/>
                        <a:hlinkClick r:id="rId12">
                          <a:extLst>
                            <a:ext uri="{A12FA001-AC4F-418D-AE19-62706E023703}">
                              <ahyp:hlinkClr xmlns:ahyp="http://schemas.microsoft.com/office/drawing/2018/hyperlinkcolor" val="tx"/>
                            </a:ext>
                          </a:extLst>
                        </a:hlinkClick>
                      </a:endParaRPr>
                    </a:p>
                    <a:p>
                      <a:pPr marL="233363" marR="0" lvl="0" indent="-233363" algn="l" defTabSz="6858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s-US" sz="1600" b="0" u="none" strike="noStrike" cap="none" normalizeH="0" baseline="0" noProof="0" dirty="0">
                          <a:ln>
                            <a:noFill/>
                          </a:ln>
                          <a:solidFill>
                            <a:srgbClr val="00529B"/>
                          </a:solidFill>
                          <a:effectLst/>
                          <a:uLnTx/>
                          <a:uFillTx/>
                        </a:rPr>
                        <a:t>Mapa: </a:t>
                      </a:r>
                      <a:r>
                        <a:rPr lang="es-US" sz="1600" b="0" dirty="0">
                          <a:solidFill>
                            <a:srgbClr val="00529B"/>
                          </a:solidFill>
                          <a:hlinkClick r:id="rId13">
                            <a:extLst>
                              <a:ext uri="{A12FA001-AC4F-418D-AE19-62706E023703}">
                                <ahyp:hlinkClr xmlns:ahyp="http://schemas.microsoft.com/office/drawing/2018/hyperlinkcolor" val="tx"/>
                              </a:ext>
                            </a:extLst>
                          </a:hlinkClick>
                        </a:rPr>
                        <a:t>kff.org/</a:t>
                      </a:r>
                      <a:r>
                        <a:rPr lang="es-US" sz="1600" b="0" dirty="0" err="1">
                          <a:solidFill>
                            <a:srgbClr val="00529B"/>
                          </a:solidFill>
                          <a:hlinkClick r:id="rId13">
                            <a:extLst>
                              <a:ext uri="{A12FA001-AC4F-418D-AE19-62706E023703}">
                                <ahyp:hlinkClr xmlns:ahyp="http://schemas.microsoft.com/office/drawing/2018/hyperlinkcolor" val="tx"/>
                              </a:ext>
                            </a:extLst>
                          </a:hlinkClick>
                        </a:rPr>
                        <a:t>medicaid</a:t>
                      </a:r>
                      <a:r>
                        <a:rPr lang="es-US" sz="1600" b="0" dirty="0">
                          <a:solidFill>
                            <a:srgbClr val="00529B"/>
                          </a:solidFill>
                          <a:hlinkClick r:id="rId13">
                            <a:extLst>
                              <a:ext uri="{A12FA001-AC4F-418D-AE19-62706E023703}">
                                <ahyp:hlinkClr xmlns:ahyp="http://schemas.microsoft.com/office/drawing/2018/hyperlinkcolor" val="tx"/>
                              </a:ext>
                            </a:extLst>
                          </a:hlinkClick>
                        </a:rPr>
                        <a:t>/</a:t>
                      </a:r>
                      <a:r>
                        <a:rPr lang="es-US" sz="1600" b="0" dirty="0" err="1">
                          <a:solidFill>
                            <a:srgbClr val="00529B"/>
                          </a:solidFill>
                          <a:hlinkClick r:id="rId13">
                            <a:extLst>
                              <a:ext uri="{A12FA001-AC4F-418D-AE19-62706E023703}">
                                <ahyp:hlinkClr xmlns:ahyp="http://schemas.microsoft.com/office/drawing/2018/hyperlinkcolor" val="tx"/>
                              </a:ext>
                            </a:extLst>
                          </a:hlinkClick>
                        </a:rPr>
                        <a:t>state-indicator</a:t>
                      </a:r>
                      <a:r>
                        <a:rPr lang="es-US" sz="1600" b="0" dirty="0">
                          <a:solidFill>
                            <a:srgbClr val="00529B"/>
                          </a:solidFill>
                          <a:hlinkClick r:id="rId13">
                            <a:extLst>
                              <a:ext uri="{A12FA001-AC4F-418D-AE19-62706E023703}">
                                <ahyp:hlinkClr xmlns:ahyp="http://schemas.microsoft.com/office/drawing/2018/hyperlinkcolor" val="tx"/>
                              </a:ext>
                            </a:extLst>
                          </a:hlinkClick>
                        </a:rPr>
                        <a:t>/federal-</a:t>
                      </a:r>
                      <a:r>
                        <a:rPr lang="es-US" sz="1600" b="0" dirty="0" err="1">
                          <a:solidFill>
                            <a:srgbClr val="00529B"/>
                          </a:solidFill>
                          <a:hlinkClick r:id="rId13">
                            <a:extLst>
                              <a:ext uri="{A12FA001-AC4F-418D-AE19-62706E023703}">
                                <ahyp:hlinkClr xmlns:ahyp="http://schemas.microsoft.com/office/drawing/2018/hyperlinkcolor" val="tx"/>
                              </a:ext>
                            </a:extLst>
                          </a:hlinkClick>
                        </a:rPr>
                        <a:t>matching</a:t>
                      </a:r>
                      <a:r>
                        <a:rPr lang="es-US" sz="1600" b="0" dirty="0">
                          <a:solidFill>
                            <a:srgbClr val="00529B"/>
                          </a:solidFill>
                          <a:hlinkClick r:id="rId13">
                            <a:extLst>
                              <a:ext uri="{A12FA001-AC4F-418D-AE19-62706E023703}">
                                <ahyp:hlinkClr xmlns:ahyp="http://schemas.microsoft.com/office/drawing/2018/hyperlinkcolor" val="tx"/>
                              </a:ext>
                            </a:extLst>
                          </a:hlinkClick>
                        </a:rPr>
                        <a:t>-</a:t>
                      </a:r>
                      <a:r>
                        <a:rPr lang="es-US" sz="1600" b="0" dirty="0" err="1">
                          <a:solidFill>
                            <a:srgbClr val="00529B"/>
                          </a:solidFill>
                          <a:hlinkClick r:id="rId13">
                            <a:extLst>
                              <a:ext uri="{A12FA001-AC4F-418D-AE19-62706E023703}">
                                <ahyp:hlinkClr xmlns:ahyp="http://schemas.microsoft.com/office/drawing/2018/hyperlinkcolor" val="tx"/>
                              </a:ext>
                            </a:extLst>
                          </a:hlinkClick>
                        </a:rPr>
                        <a:t>rate</a:t>
                      </a:r>
                      <a:r>
                        <a:rPr lang="es-US" sz="1600" b="0" dirty="0">
                          <a:solidFill>
                            <a:srgbClr val="00529B"/>
                          </a:solidFill>
                          <a:hlinkClick r:id="rId13">
                            <a:extLst>
                              <a:ext uri="{A12FA001-AC4F-418D-AE19-62706E023703}">
                                <ahyp:hlinkClr xmlns:ahyp="http://schemas.microsoft.com/office/drawing/2018/hyperlinkcolor" val="tx"/>
                              </a:ext>
                            </a:extLst>
                          </a:hlinkClick>
                        </a:rPr>
                        <a:t>-and-</a:t>
                      </a:r>
                      <a:r>
                        <a:rPr lang="es-US" sz="1600" b="0" dirty="0" err="1">
                          <a:solidFill>
                            <a:srgbClr val="00529B"/>
                          </a:solidFill>
                          <a:hlinkClick r:id="rId13">
                            <a:extLst>
                              <a:ext uri="{A12FA001-AC4F-418D-AE19-62706E023703}">
                                <ahyp:hlinkClr xmlns:ahyp="http://schemas.microsoft.com/office/drawing/2018/hyperlinkcolor" val="tx"/>
                              </a:ext>
                            </a:extLst>
                          </a:hlinkClick>
                        </a:rPr>
                        <a:t>multiplier</a:t>
                      </a:r>
                      <a:r>
                        <a:rPr lang="es-US" sz="1600" b="0" dirty="0">
                          <a:solidFill>
                            <a:srgbClr val="00529B"/>
                          </a:solidFill>
                          <a:hlinkClick r:id="rId13">
                            <a:extLst>
                              <a:ext uri="{A12FA001-AC4F-418D-AE19-62706E023703}">
                                <ahyp:hlinkClr xmlns:ahyp="http://schemas.microsoft.com/office/drawing/2018/hyperlinkcolor" val="tx"/>
                              </a:ext>
                            </a:extLst>
                          </a:hlinkClick>
                        </a:rPr>
                        <a:t>/?</a:t>
                      </a:r>
                      <a:r>
                        <a:rPr lang="es-US" sz="1600" b="0" dirty="0" err="1">
                          <a:solidFill>
                            <a:srgbClr val="00529B"/>
                          </a:solidFill>
                          <a:hlinkClick r:id="rId13">
                            <a:extLst>
                              <a:ext uri="{A12FA001-AC4F-418D-AE19-62706E023703}">
                                <ahyp:hlinkClr xmlns:ahyp="http://schemas.microsoft.com/office/drawing/2018/hyperlinkcolor" val="tx"/>
                              </a:ext>
                            </a:extLst>
                          </a:hlinkClick>
                        </a:rPr>
                        <a:t>activeTab</a:t>
                      </a:r>
                      <a:r>
                        <a:rPr lang="es-US" sz="1600" b="0" dirty="0">
                          <a:solidFill>
                            <a:srgbClr val="00529B"/>
                          </a:solidFill>
                          <a:hlinkClick r:id="rId13">
                            <a:extLst>
                              <a:ext uri="{A12FA001-AC4F-418D-AE19-62706E023703}">
                                <ahyp:hlinkClr xmlns:ahyp="http://schemas.microsoft.com/office/drawing/2018/hyperlinkcolor" val="tx"/>
                              </a:ext>
                            </a:extLst>
                          </a:hlinkClick>
                        </a:rPr>
                        <a:t>=</a:t>
                      </a:r>
                      <a:r>
                        <a:rPr lang="es-US" sz="1600" b="0" dirty="0" err="1">
                          <a:solidFill>
                            <a:srgbClr val="00529B"/>
                          </a:solidFill>
                          <a:hlinkClick r:id="rId13">
                            <a:extLst>
                              <a:ext uri="{A12FA001-AC4F-418D-AE19-62706E023703}">
                                <ahyp:hlinkClr xmlns:ahyp="http://schemas.microsoft.com/office/drawing/2018/hyperlinkcolor" val="tx"/>
                              </a:ext>
                            </a:extLst>
                          </a:hlinkClick>
                        </a:rPr>
                        <a:t>map&amp;currentTimeframe</a:t>
                      </a:r>
                      <a:r>
                        <a:rPr lang="es-US" sz="1600" b="0" dirty="0">
                          <a:solidFill>
                            <a:srgbClr val="00529B"/>
                          </a:solidFill>
                          <a:hlinkClick r:id="rId13">
                            <a:extLst>
                              <a:ext uri="{A12FA001-AC4F-418D-AE19-62706E023703}">
                                <ahyp:hlinkClr xmlns:ahyp="http://schemas.microsoft.com/office/drawing/2018/hyperlinkcolor" val="tx"/>
                              </a:ext>
                            </a:extLst>
                          </a:hlinkClick>
                        </a:rPr>
                        <a:t>=0&amp;selectedDistributions=</a:t>
                      </a:r>
                      <a:r>
                        <a:rPr lang="es-US" sz="1600" b="0" dirty="0" err="1">
                          <a:solidFill>
                            <a:srgbClr val="00529B"/>
                          </a:solidFill>
                          <a:hlinkClick r:id="rId13">
                            <a:extLst>
                              <a:ext uri="{A12FA001-AC4F-418D-AE19-62706E023703}">
                                <ahyp:hlinkClr xmlns:ahyp="http://schemas.microsoft.com/office/drawing/2018/hyperlinkcolor" val="tx"/>
                              </a:ext>
                            </a:extLst>
                          </a:hlinkClick>
                        </a:rPr>
                        <a:t>fmap-percentage&amp;sortModel</a:t>
                      </a:r>
                      <a:r>
                        <a:rPr lang="es-US" sz="1600" b="0" dirty="0">
                          <a:solidFill>
                            <a:srgbClr val="00529B"/>
                          </a:solidFill>
                          <a:hlinkClick r:id="rId13">
                            <a:extLst>
                              <a:ext uri="{A12FA001-AC4F-418D-AE19-62706E023703}">
                                <ahyp:hlinkClr xmlns:ahyp="http://schemas.microsoft.com/office/drawing/2018/hyperlinkcolor" val="tx"/>
                              </a:ext>
                            </a:extLst>
                          </a:hlinkClick>
                        </a:rPr>
                        <a:t>=%7B%22colId%22:%22Location%22,%22sort%22:%22asc%22%7D</a:t>
                      </a:r>
                    </a:p>
                    <a:p>
                      <a:pPr marL="233363" marR="0" lvl="0" indent="-233363"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lang="es-US" sz="1600" b="0" dirty="0">
                          <a:solidFill>
                            <a:srgbClr val="00529B"/>
                          </a:solidFill>
                        </a:rPr>
                        <a:t>FY2024:</a:t>
                      </a:r>
                      <a:r>
                        <a:rPr lang="es-US" sz="1600" b="0" baseline="0" dirty="0">
                          <a:solidFill>
                            <a:srgbClr val="00529B"/>
                          </a:solidFill>
                        </a:rPr>
                        <a:t> </a:t>
                      </a:r>
                      <a:r>
                        <a:rPr kumimoji="0" lang="es-US" sz="1600" b="0" u="sng" strike="noStrike" cap="none" normalizeH="0" baseline="0" dirty="0">
                          <a:ln>
                            <a:noFill/>
                          </a:ln>
                          <a:solidFill>
                            <a:srgbClr val="00529B"/>
                          </a:solidFill>
                          <a:effectLst/>
                          <a:uLnTx/>
                          <a:uFillTx/>
                          <a:latin typeface="+mn-lt"/>
                          <a:ea typeface="+mn-ea"/>
                          <a:cs typeface="+mn-cs"/>
                          <a:hlinkClick r:id="rId14">
                            <a:extLst>
                              <a:ext uri="{A12FA001-AC4F-418D-AE19-62706E023703}">
                                <ahyp:hlinkClr xmlns:ahyp="http://schemas.microsoft.com/office/drawing/2018/hyperlinkcolor" val="tx"/>
                              </a:ext>
                            </a:extLst>
                          </a:hlinkClick>
                        </a:rPr>
                        <a:t>FederalRegister.gov/</a:t>
                      </a:r>
                      <a:r>
                        <a:rPr kumimoji="0" lang="es-US" sz="1600" b="0" u="sng" strike="noStrike" cap="none" normalizeH="0" baseline="0" dirty="0" err="1">
                          <a:ln>
                            <a:noFill/>
                          </a:ln>
                          <a:solidFill>
                            <a:srgbClr val="00529B"/>
                          </a:solidFill>
                          <a:effectLst/>
                          <a:uLnTx/>
                          <a:uFillTx/>
                          <a:latin typeface="+mn-lt"/>
                          <a:ea typeface="+mn-ea"/>
                          <a:cs typeface="+mn-cs"/>
                          <a:hlinkClick r:id="rId14">
                            <a:extLst>
                              <a:ext uri="{A12FA001-AC4F-418D-AE19-62706E023703}">
                                <ahyp:hlinkClr xmlns:ahyp="http://schemas.microsoft.com/office/drawing/2018/hyperlinkcolor" val="tx"/>
                              </a:ext>
                            </a:extLst>
                          </a:hlinkClick>
                        </a:rPr>
                        <a:t>documents</a:t>
                      </a:r>
                      <a:r>
                        <a:rPr kumimoji="0" lang="es-US" sz="1600" b="0" u="sng" strike="noStrike" cap="none" normalizeH="0" baseline="0" dirty="0">
                          <a:ln>
                            <a:noFill/>
                          </a:ln>
                          <a:solidFill>
                            <a:srgbClr val="00529B"/>
                          </a:solidFill>
                          <a:effectLst/>
                          <a:uLnTx/>
                          <a:uFillTx/>
                          <a:latin typeface="+mn-lt"/>
                          <a:ea typeface="+mn-ea"/>
                          <a:cs typeface="+mn-cs"/>
                          <a:hlinkClick r:id="rId14">
                            <a:extLst>
                              <a:ext uri="{A12FA001-AC4F-418D-AE19-62706E023703}">
                                <ahyp:hlinkClr xmlns:ahyp="http://schemas.microsoft.com/office/drawing/2018/hyperlinkcolor" val="tx"/>
                              </a:ext>
                            </a:extLst>
                          </a:hlinkClick>
                        </a:rPr>
                        <a:t>/2022/12/05/2022-26390/federal-financial-participation-in-state-assistance-expenditures-federal-matching-shares-for</a:t>
                      </a:r>
                    </a:p>
                    <a:p>
                      <a:pPr marL="233363" marR="0" lvl="0" indent="-233363"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s-US" sz="1600" b="0" u="none" strike="noStrike" cap="none" normalizeH="0" baseline="0" dirty="0">
                          <a:ln>
                            <a:noFill/>
                          </a:ln>
                          <a:solidFill>
                            <a:srgbClr val="00529B"/>
                          </a:solidFill>
                          <a:effectLst/>
                          <a:uLnTx/>
                          <a:uFillTx/>
                          <a:latin typeface="+mn-lt"/>
                          <a:ea typeface="+mn-ea"/>
                          <a:cs typeface="+mn-cs"/>
                        </a:rPr>
                        <a:t>FY2025:</a:t>
                      </a:r>
                      <a:r>
                        <a:rPr kumimoji="0" lang="es-US" sz="1600" b="0" u="sng" strike="noStrike" cap="none" normalizeH="0" baseline="0" dirty="0">
                          <a:ln>
                            <a:noFill/>
                          </a:ln>
                          <a:solidFill>
                            <a:srgbClr val="00529B"/>
                          </a:solidFill>
                          <a:effectLst/>
                          <a:uLnTx/>
                          <a:uFillTx/>
                          <a:latin typeface="+mn-lt"/>
                          <a:ea typeface="+mn-ea"/>
                          <a:cs typeface="+mn-cs"/>
                        </a:rPr>
                        <a:t> </a:t>
                      </a:r>
                      <a:r>
                        <a:rPr kumimoji="0" lang="es-US" sz="1600" b="0" u="sng" strike="noStrike" cap="none" normalizeH="0" baseline="0" dirty="0">
                          <a:ln>
                            <a:noFill/>
                          </a:ln>
                          <a:solidFill>
                            <a:srgbClr val="00529B"/>
                          </a:solidFill>
                          <a:effectLst/>
                          <a:uLnTx/>
                          <a:uFillTx/>
                          <a:latin typeface="+mn-lt"/>
                          <a:ea typeface="+mn-ea"/>
                          <a:cs typeface="+mn-cs"/>
                          <a:hlinkClick r:id="rId15">
                            <a:extLst>
                              <a:ext uri="{A12FA001-AC4F-418D-AE19-62706E023703}">
                                <ahyp:hlinkClr xmlns:ahyp="http://schemas.microsoft.com/office/drawing/2018/hyperlinkcolor" val="tx"/>
                              </a:ext>
                            </a:extLst>
                          </a:hlinkClick>
                        </a:rPr>
                        <a:t>FederalRegister.gov/</a:t>
                      </a:r>
                      <a:r>
                        <a:rPr kumimoji="0" lang="es-US" sz="1600" b="0" u="sng" strike="noStrike" cap="none" normalizeH="0" baseline="0" dirty="0" err="1">
                          <a:ln>
                            <a:noFill/>
                          </a:ln>
                          <a:solidFill>
                            <a:srgbClr val="00529B"/>
                          </a:solidFill>
                          <a:effectLst/>
                          <a:uLnTx/>
                          <a:uFillTx/>
                          <a:latin typeface="+mn-lt"/>
                          <a:ea typeface="+mn-ea"/>
                          <a:cs typeface="+mn-cs"/>
                          <a:hlinkClick r:id="rId15">
                            <a:extLst>
                              <a:ext uri="{A12FA001-AC4F-418D-AE19-62706E023703}">
                                <ahyp:hlinkClr xmlns:ahyp="http://schemas.microsoft.com/office/drawing/2018/hyperlinkcolor" val="tx"/>
                              </a:ext>
                            </a:extLst>
                          </a:hlinkClick>
                        </a:rPr>
                        <a:t>documents</a:t>
                      </a:r>
                      <a:r>
                        <a:rPr kumimoji="0" lang="es-US" sz="1600" b="0" u="sng" strike="noStrike" cap="none" normalizeH="0" baseline="0" dirty="0">
                          <a:ln>
                            <a:noFill/>
                          </a:ln>
                          <a:solidFill>
                            <a:srgbClr val="00529B"/>
                          </a:solidFill>
                          <a:effectLst/>
                          <a:uLnTx/>
                          <a:uFillTx/>
                          <a:latin typeface="+mn-lt"/>
                          <a:ea typeface="+mn-ea"/>
                          <a:cs typeface="+mn-cs"/>
                          <a:hlinkClick r:id="rId15">
                            <a:extLst>
                              <a:ext uri="{A12FA001-AC4F-418D-AE19-62706E023703}">
                                <ahyp:hlinkClr xmlns:ahyp="http://schemas.microsoft.com/office/drawing/2018/hyperlinkcolor" val="tx"/>
                              </a:ext>
                            </a:extLst>
                          </a:hlinkClick>
                        </a:rPr>
                        <a:t>/2023/11/21/2023-25636/federal-financial-participation-in-state-assistance-expenditures-federal-matching-shares-for</a:t>
                      </a:r>
                    </a:p>
                    <a:p>
                      <a:pPr marL="228600" lvl="1" indent="-228600" algn="l" rtl="0">
                        <a:spcBef>
                          <a:spcPts val="0"/>
                        </a:spcBef>
                        <a:spcAft>
                          <a:spcPts val="300"/>
                        </a:spcAft>
                        <a:buFont typeface="Wingdings" panose="05000000000000000000" pitchFamily="2" charset="2"/>
                        <a:buChar char="§"/>
                      </a:pPr>
                      <a:endParaRPr lang="en-US" sz="1600" b="0" dirty="0">
                        <a:solidFill>
                          <a:srgbClr val="00529B"/>
                        </a:solidFill>
                      </a:endParaRPr>
                    </a:p>
                  </a:txBody>
                  <a:tcPr/>
                </a:tc>
                <a:extLst>
                  <a:ext uri="{0D108BD9-81ED-4DB2-BD59-A6C34878D82A}">
                    <a16:rowId xmlns:a16="http://schemas.microsoft.com/office/drawing/2014/main" val="10002"/>
                  </a:ext>
                </a:extLst>
              </a:tr>
            </a:tbl>
          </a:graphicData>
        </a:graphic>
      </p:graphicFrame>
      <p:sp>
        <p:nvSpPr>
          <p:cNvPr id="5" name="Slide Number Placeholder 4">
            <a:extLst>
              <a:ext uri="{FF2B5EF4-FFF2-40B4-BE49-F238E27FC236}">
                <a16:creationId xmlns:a16="http://schemas.microsoft.com/office/drawing/2014/main" id="{7F78FF3C-7AFE-4578-9EA5-ADEDF6FF708E}"/>
              </a:ext>
            </a:extLst>
          </p:cNvPr>
          <p:cNvSpPr>
            <a:spLocks noGrp="1"/>
          </p:cNvSpPr>
          <p:nvPr>
            <p:ph type="sldNum" sz="quarter" idx="12"/>
          </p:nvPr>
        </p:nvSpPr>
        <p:spPr>
          <a:xfrm>
            <a:off x="8610600" y="6576648"/>
            <a:ext cx="2743200" cy="365125"/>
          </a:xfrm>
        </p:spPr>
        <p:txBody>
          <a:bodyPr/>
          <a:lstStyle/>
          <a:p>
            <a:fld id="{48F63A3B-78C7-47BE-AE5E-E10140E04643}" type="slidenum">
              <a:rPr lang="en-US" smtClean="0"/>
              <a:t>75</a:t>
            </a:fld>
            <a:endParaRPr lang="en-US"/>
          </a:p>
        </p:txBody>
      </p:sp>
      <p:sp>
        <p:nvSpPr>
          <p:cNvPr id="3" name="Footer Placeholder 2"/>
          <p:cNvSpPr>
            <a:spLocks noGrp="1"/>
          </p:cNvSpPr>
          <p:nvPr>
            <p:ph type="ftr" sz="quarter" idx="11"/>
          </p:nvPr>
        </p:nvSpPr>
        <p:spPr>
          <a:xfrm>
            <a:off x="2117912" y="6563200"/>
            <a:ext cx="8935570" cy="365125"/>
          </a:xfrm>
        </p:spPr>
        <p:txBody>
          <a:bodyPr/>
          <a:lstStyle/>
          <a:p>
            <a:r>
              <a:rPr lang="es-US" dirty="0"/>
              <a:t>Medicaid y el Programa de Seguro Médico para Niños (CHIP, por sus siglas en inglés)</a:t>
            </a:r>
          </a:p>
        </p:txBody>
      </p:sp>
      <p:sp>
        <p:nvSpPr>
          <p:cNvPr id="2" name="Date Placeholder 1">
            <a:extLst>
              <a:ext uri="{FF2B5EF4-FFF2-40B4-BE49-F238E27FC236}">
                <a16:creationId xmlns:a16="http://schemas.microsoft.com/office/drawing/2014/main" id="{C6E7F8D9-CED2-CD4D-A286-87F1F7D1E672}"/>
              </a:ext>
            </a:extLst>
          </p:cNvPr>
          <p:cNvSpPr>
            <a:spLocks noGrp="1"/>
          </p:cNvSpPr>
          <p:nvPr>
            <p:ph type="dt" sz="half" idx="10"/>
          </p:nvPr>
        </p:nvSpPr>
        <p:spPr>
          <a:xfrm>
            <a:off x="838200" y="6576648"/>
            <a:ext cx="2743200" cy="365125"/>
          </a:xfrm>
        </p:spPr>
        <p:txBody>
          <a:bodyPr/>
          <a:lstStyle/>
          <a:p>
            <a:r>
              <a:rPr lang="es-US"/>
              <a:t>Octubre de 2024</a:t>
            </a:r>
          </a:p>
        </p:txBody>
      </p:sp>
    </p:spTree>
    <p:custDataLst>
      <p:tags r:id="rId1"/>
    </p:custDataLst>
    <p:extLst>
      <p:ext uri="{BB962C8B-B14F-4D97-AF65-F5344CB8AC3E}">
        <p14:creationId xmlns:p14="http://schemas.microsoft.com/office/powerpoint/2010/main" val="36330800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a:t>Guía de recursos de Medicaid y CHIP (continuación)</a:t>
            </a:r>
          </a:p>
        </p:txBody>
      </p:sp>
      <p:graphicFrame>
        <p:nvGraphicFramePr>
          <p:cNvPr id="7" name="Content Placeholder 6" descr="Table listing various CHIP-related resources ." title="Medicaid and Children's Health Insurance Program (CHIP) Resource Guide"/>
          <p:cNvGraphicFramePr>
            <a:graphicFrameLocks noGrp="1"/>
          </p:cNvGraphicFramePr>
          <p:nvPr>
            <p:ph idx="4294967295"/>
            <p:extLst>
              <p:ext uri="{D42A27DB-BD31-4B8C-83A1-F6EECF244321}">
                <p14:modId xmlns:p14="http://schemas.microsoft.com/office/powerpoint/2010/main" val="384028418"/>
              </p:ext>
            </p:extLst>
          </p:nvPr>
        </p:nvGraphicFramePr>
        <p:xfrm>
          <a:off x="751674" y="1294002"/>
          <a:ext cx="10688652" cy="4901254"/>
        </p:xfrm>
        <a:graphic>
          <a:graphicData uri="http://schemas.openxmlformats.org/drawingml/2006/table">
            <a:tbl>
              <a:tblPr firstRow="1" bandRow="1">
                <a:tableStyleId>{5FD0F851-EC5A-4D38-B0AD-8093EC10F338}</a:tableStyleId>
              </a:tblPr>
              <a:tblGrid>
                <a:gridCol w="4841631">
                  <a:extLst>
                    <a:ext uri="{9D8B030D-6E8A-4147-A177-3AD203B41FA5}">
                      <a16:colId xmlns:a16="http://schemas.microsoft.com/office/drawing/2014/main" val="20000"/>
                    </a:ext>
                  </a:extLst>
                </a:gridCol>
                <a:gridCol w="5847021">
                  <a:extLst>
                    <a:ext uri="{9D8B030D-6E8A-4147-A177-3AD203B41FA5}">
                      <a16:colId xmlns:a16="http://schemas.microsoft.com/office/drawing/2014/main" val="20001"/>
                    </a:ext>
                  </a:extLst>
                </a:gridCol>
              </a:tblGrid>
              <a:tr h="1048825">
                <a:tc>
                  <a:txBody>
                    <a:bodyPr/>
                    <a:lstStyle/>
                    <a:p>
                      <a:pPr marL="0" marR="0" lvl="0" indent="0" algn="l" defTabSz="685800" rtl="0" eaLnBrk="1" fontAlgn="auto" latinLnBrk="0" hangingPunct="1">
                        <a:lnSpc>
                          <a:spcPct val="100000"/>
                        </a:lnSpc>
                        <a:spcBef>
                          <a:spcPts val="0"/>
                        </a:spcBef>
                        <a:spcAft>
                          <a:spcPts val="1200"/>
                        </a:spcAft>
                        <a:buClrTx/>
                        <a:buSzTx/>
                        <a:buFontTx/>
                        <a:buNone/>
                        <a:tabLst/>
                        <a:defRPr/>
                      </a:pPr>
                      <a:r>
                        <a:rPr kumimoji="0" lang="es-US" sz="1600" b="1" u="none" strike="noStrike" cap="none" normalizeH="0" baseline="0" noProof="0">
                          <a:ln>
                            <a:noFill/>
                          </a:ln>
                          <a:solidFill>
                            <a:srgbClr val="00529B"/>
                          </a:solidFill>
                          <a:effectLst/>
                          <a:uLnTx/>
                          <a:uFillTx/>
                        </a:rPr>
                        <a:t>Expansión de Medicaid</a:t>
                      </a:r>
                    </a:p>
                  </a:txBody>
                  <a:tcPr/>
                </a:tc>
                <a:tc>
                  <a:txBody>
                    <a:bodyPr/>
                    <a:lstStyle/>
                    <a:p>
                      <a:pPr marL="233363" marR="0" lvl="0" indent="-233363"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s-US" sz="1600" b="0" u="none" strike="noStrike" cap="none" normalizeH="0" baseline="0" noProof="0">
                          <a:ln>
                            <a:noFill/>
                          </a:ln>
                          <a:solidFill>
                            <a:srgbClr val="00529B"/>
                          </a:solidFill>
                          <a:effectLst/>
                          <a:uLnTx/>
                          <a:uFillTx/>
                          <a:hlinkClick r:id="rId4">
                            <a:extLst>
                              <a:ext uri="{A12FA001-AC4F-418D-AE19-62706E023703}">
                                <ahyp:hlinkClr xmlns:ahyp="http://schemas.microsoft.com/office/drawing/2018/hyperlinkcolor" val="tx"/>
                              </a:ext>
                            </a:extLst>
                          </a:hlinkClick>
                        </a:rPr>
                        <a:t>cuidadodesalud.gov/es/medicaid-chip/medicaid-expansion-and-you</a:t>
                      </a:r>
                      <a:r>
                        <a:rPr kumimoji="0" lang="es-US" sz="1600" b="0" u="none" strike="noStrike" cap="none" normalizeH="0" baseline="0" noProof="0">
                          <a:ln>
                            <a:noFill/>
                          </a:ln>
                          <a:solidFill>
                            <a:srgbClr val="00529B"/>
                          </a:solidFill>
                          <a:effectLst/>
                          <a:uLnTx/>
                          <a:uFillTx/>
                        </a:rPr>
                        <a:t> </a:t>
                      </a:r>
                    </a:p>
                  </a:txBody>
                  <a:tcPr/>
                </a:tc>
                <a:extLst>
                  <a:ext uri="{0D108BD9-81ED-4DB2-BD59-A6C34878D82A}">
                    <a16:rowId xmlns:a16="http://schemas.microsoft.com/office/drawing/2014/main" val="10003"/>
                  </a:ext>
                </a:extLst>
              </a:tr>
              <a:tr h="958606">
                <a:tc>
                  <a:txBody>
                    <a:bodyPr/>
                    <a:lstStyle/>
                    <a:p>
                      <a:pPr marL="0" marR="0" lvl="0" indent="0" algn="l" defTabSz="914400" rtl="0" eaLnBrk="1" fontAlgn="auto" latinLnBrk="0" hangingPunct="1">
                        <a:lnSpc>
                          <a:spcPct val="100000"/>
                        </a:lnSpc>
                        <a:spcBef>
                          <a:spcPts val="0"/>
                        </a:spcBef>
                        <a:spcAft>
                          <a:spcPts val="1200"/>
                        </a:spcAft>
                        <a:buClrTx/>
                        <a:buSzTx/>
                        <a:buFont typeface="Arial" charset="0"/>
                        <a:buNone/>
                        <a:tabLst/>
                        <a:defRPr/>
                      </a:pPr>
                      <a:r>
                        <a:rPr lang="es-US" sz="1600" b="1">
                          <a:solidFill>
                            <a:srgbClr val="00529B"/>
                          </a:solidFill>
                        </a:rPr>
                        <a:t>Oficinas Estatales de Asistencia Médica (Medicaid)</a:t>
                      </a:r>
                    </a:p>
                  </a:txBody>
                  <a:tcPr/>
                </a:tc>
                <a:tc>
                  <a:txBody>
                    <a:bodyPr/>
                    <a:lstStyle/>
                    <a:p>
                      <a:pPr marL="233363" marR="0" lvl="0" indent="-233363"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s-US" sz="1600" b="0" u="none" strike="noStrike" cap="none" normalizeH="0" baseline="0" noProof="0">
                          <a:ln>
                            <a:noFill/>
                          </a:ln>
                          <a:solidFill>
                            <a:srgbClr val="00529B"/>
                          </a:solidFill>
                          <a:effectLst/>
                          <a:uLnTx/>
                          <a:uFillTx/>
                          <a:hlinkClick r:id="rId5">
                            <a:extLst>
                              <a:ext uri="{A12FA001-AC4F-418D-AE19-62706E023703}">
                                <ahyp:hlinkClr xmlns:ahyp="http://schemas.microsoft.com/office/drawing/2018/hyperlinkcolor" val="tx"/>
                              </a:ext>
                            </a:extLst>
                          </a:hlinkClick>
                        </a:rPr>
                        <a:t>Medicaid.gov/state-overviews/index.html</a:t>
                      </a:r>
                    </a:p>
                    <a:p>
                      <a:pPr marL="233363" marR="0" lvl="0" indent="-233363"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s-US" sz="1600" b="0">
                          <a:solidFill>
                            <a:srgbClr val="00529B"/>
                          </a:solidFill>
                          <a:hlinkClick r:id="rId6">
                            <a:extLst>
                              <a:ext uri="{A12FA001-AC4F-418D-AE19-62706E023703}">
                                <ahyp:hlinkClr xmlns:ahyp="http://schemas.microsoft.com/office/drawing/2018/hyperlinkcolor" val="tx"/>
                              </a:ext>
                            </a:extLst>
                          </a:hlinkClick>
                        </a:rPr>
                        <a:t>Medicaid.gov/about-us/beneficiary-resources/index.html</a:t>
                      </a:r>
                    </a:p>
                    <a:p>
                      <a:pPr marL="233363" marR="0" lvl="0" indent="-233363"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endParaRPr lang="en-US" sz="1600" b="0">
                        <a:solidFill>
                          <a:srgbClr val="00529B"/>
                        </a:solidFill>
                      </a:endParaRPr>
                    </a:p>
                  </a:txBody>
                  <a:tcPr/>
                </a:tc>
                <a:extLst>
                  <a:ext uri="{0D108BD9-81ED-4DB2-BD59-A6C34878D82A}">
                    <a16:rowId xmlns:a16="http://schemas.microsoft.com/office/drawing/2014/main" val="10005"/>
                  </a:ext>
                </a:extLst>
              </a:tr>
              <a:tr h="853098">
                <a:tc>
                  <a:txBody>
                    <a:bodyPr/>
                    <a:lstStyle/>
                    <a:p>
                      <a:pPr marL="0" marR="0" lvl="0" indent="0" algn="l" defTabSz="914400" rtl="0" eaLnBrk="1" fontAlgn="auto" latinLnBrk="0" hangingPunct="1">
                        <a:lnSpc>
                          <a:spcPct val="100000"/>
                        </a:lnSpc>
                        <a:spcBef>
                          <a:spcPts val="0"/>
                        </a:spcBef>
                        <a:spcAft>
                          <a:spcPts val="1200"/>
                        </a:spcAft>
                        <a:buClrTx/>
                        <a:buSzTx/>
                        <a:buFont typeface="Arial" charset="0"/>
                        <a:buNone/>
                        <a:tabLst/>
                        <a:defRPr/>
                      </a:pPr>
                      <a:r>
                        <a:rPr kumimoji="0" lang="es-US" sz="1600" b="1" u="none" strike="noStrike" cap="none" normalizeH="0" baseline="0" noProof="0">
                          <a:ln>
                            <a:noFill/>
                          </a:ln>
                          <a:solidFill>
                            <a:srgbClr val="00529B"/>
                          </a:solidFill>
                          <a:effectLst/>
                          <a:uLnTx/>
                          <a:uFillTx/>
                        </a:rPr>
                        <a:t>Programas de Asistencia del Seguro de Salud (SHIP, por sus siglas en inglés) y los Departamentos Estatales de Seguros</a:t>
                      </a:r>
                    </a:p>
                  </a:txBody>
                  <a:tcPr/>
                </a:tc>
                <a:tc>
                  <a:txBody>
                    <a:bodyPr/>
                    <a:lstStyle/>
                    <a:p>
                      <a:pPr marL="233363" marR="0" lvl="0" indent="-233363"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s-US" sz="1600" b="0" u="sng" dirty="0">
                          <a:solidFill>
                            <a:srgbClr val="00529B"/>
                          </a:solidFill>
                          <a:effectLst/>
                          <a:hlinkClick r:id="rId7">
                            <a:extLst>
                              <a:ext uri="{A12FA001-AC4F-418D-AE19-62706E023703}">
                                <ahyp:hlinkClr xmlns:ahyp="http://schemas.microsoft.com/office/drawing/2018/hyperlinkcolor" val="tx"/>
                              </a:ext>
                            </a:extLst>
                          </a:hlinkClick>
                        </a:rPr>
                        <a:t>shiphelp.org</a:t>
                      </a:r>
                    </a:p>
                    <a:p>
                      <a:pPr marL="228600" marR="0" indent="-228600"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s-US" sz="1600" dirty="0">
                          <a:solidFill>
                            <a:srgbClr val="00529B"/>
                          </a:solidFill>
                          <a:effectLst/>
                          <a:latin typeface="+mn-lt"/>
                          <a:cs typeface="Arial" panose="020B0604020202020204" pitchFamily="34" charset="0"/>
                        </a:rPr>
                        <a:t>Llame al 1-877-839-2675</a:t>
                      </a:r>
                    </a:p>
                    <a:p>
                      <a:pPr marL="228600" marR="0" indent="-228600"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s-US" sz="1600" dirty="0">
                          <a:solidFill>
                            <a:srgbClr val="00529B"/>
                          </a:solidFill>
                          <a:effectLst/>
                          <a:latin typeface="+mn-lt"/>
                          <a:cs typeface="Arial" panose="020B0604020202020204" pitchFamily="34" charset="0"/>
                          <a:hlinkClick r:id="rId8">
                            <a:extLst>
                              <a:ext uri="{A12FA001-AC4F-418D-AE19-62706E023703}">
                                <ahyp:hlinkClr xmlns:ahyp="http://schemas.microsoft.com/office/drawing/2018/hyperlinkcolor" val="tx"/>
                              </a:ext>
                            </a:extLst>
                          </a:hlinkClick>
                        </a:rPr>
                        <a:t>info@shiphelp.org</a:t>
                      </a:r>
                    </a:p>
                    <a:p>
                      <a:pPr marL="233363" marR="0" lvl="0" indent="-233363"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s-US" sz="1600" b="0" dirty="0">
                          <a:solidFill>
                            <a:srgbClr val="00529B"/>
                          </a:solidFill>
                          <a:hlinkClick r:id="rId9">
                            <a:extLst>
                              <a:ext uri="{A12FA001-AC4F-418D-AE19-62706E023703}">
                                <ahyp:hlinkClr xmlns:ahyp="http://schemas.microsoft.com/office/drawing/2018/hyperlinkcolor" val="tx"/>
                              </a:ext>
                            </a:extLst>
                          </a:hlinkClick>
                        </a:rPr>
                        <a:t>es.Medicare.gov/</a:t>
                      </a:r>
                      <a:r>
                        <a:rPr lang="es-US" sz="1600" b="0" dirty="0" err="1">
                          <a:solidFill>
                            <a:srgbClr val="00529B"/>
                          </a:solidFill>
                          <a:hlinkClick r:id="rId9">
                            <a:extLst>
                              <a:ext uri="{A12FA001-AC4F-418D-AE19-62706E023703}">
                                <ahyp:hlinkClr xmlns:ahyp="http://schemas.microsoft.com/office/drawing/2018/hyperlinkcolor" val="tx"/>
                              </a:ext>
                            </a:extLst>
                          </a:hlinkClick>
                        </a:rPr>
                        <a:t>talk-to-someone</a:t>
                      </a:r>
                      <a:endParaRPr lang="es-US" sz="1600" b="0" dirty="0">
                        <a:solidFill>
                          <a:srgbClr val="00529B"/>
                        </a:solidFill>
                        <a:hlinkClick r:id="rId9">
                          <a:extLst>
                            <a:ext uri="{A12FA001-AC4F-418D-AE19-62706E023703}">
                              <ahyp:hlinkClr xmlns:ahyp="http://schemas.microsoft.com/office/drawing/2018/hyperlinkcolor" val="tx"/>
                            </a:ext>
                          </a:extLst>
                        </a:hlinkClick>
                      </a:endParaRPr>
                    </a:p>
                    <a:p>
                      <a:pPr marL="233363" marR="0" lvl="0" indent="-233363"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s-US" sz="1600" b="0" dirty="0">
                          <a:solidFill>
                            <a:srgbClr val="00529B"/>
                          </a:solidFill>
                          <a:hlinkClick r:id="rId10">
                            <a:extLst>
                              <a:ext uri="{A12FA001-AC4F-418D-AE19-62706E023703}">
                                <ahyp:hlinkClr xmlns:ahyp="http://schemas.microsoft.com/office/drawing/2018/hyperlinkcolor" val="tx"/>
                              </a:ext>
                            </a:extLst>
                          </a:hlinkClick>
                        </a:rPr>
                        <a:t>content.naic.org/</a:t>
                      </a:r>
                      <a:r>
                        <a:rPr lang="es-US" sz="1600" b="0" dirty="0" err="1">
                          <a:solidFill>
                            <a:srgbClr val="00529B"/>
                          </a:solidFill>
                          <a:hlinkClick r:id="rId10">
                            <a:extLst>
                              <a:ext uri="{A12FA001-AC4F-418D-AE19-62706E023703}">
                                <ahyp:hlinkClr xmlns:ahyp="http://schemas.microsoft.com/office/drawing/2018/hyperlinkcolor" val="tx"/>
                              </a:ext>
                            </a:extLst>
                          </a:hlinkClick>
                        </a:rPr>
                        <a:t>state-insurance-departments</a:t>
                      </a:r>
                      <a:endParaRPr lang="es-US" sz="1600" b="0" dirty="0">
                        <a:solidFill>
                          <a:srgbClr val="00529B"/>
                        </a:solidFill>
                        <a:hlinkClick r:id="rId10">
                          <a:extLst>
                            <a:ext uri="{A12FA001-AC4F-418D-AE19-62706E023703}">
                              <ahyp:hlinkClr xmlns:ahyp="http://schemas.microsoft.com/office/drawing/2018/hyperlinkcolor" val="tx"/>
                            </a:ext>
                          </a:extLst>
                        </a:hlinkClick>
                      </a:endParaRPr>
                    </a:p>
                  </a:txBody>
                  <a:tcPr/>
                </a:tc>
                <a:extLst>
                  <a:ext uri="{0D108BD9-81ED-4DB2-BD59-A6C34878D82A}">
                    <a16:rowId xmlns:a16="http://schemas.microsoft.com/office/drawing/2014/main" val="10006"/>
                  </a:ext>
                </a:extLst>
              </a:tr>
              <a:tr h="804429">
                <a:tc>
                  <a:txBody>
                    <a:bodyPr/>
                    <a:lstStyle/>
                    <a:p>
                      <a:pPr marL="0" marR="0" lvl="0" indent="0" algn="l" defTabSz="914400" rtl="0" eaLnBrk="1" fontAlgn="auto" latinLnBrk="0" hangingPunct="1">
                        <a:lnSpc>
                          <a:spcPct val="100000"/>
                        </a:lnSpc>
                        <a:spcBef>
                          <a:spcPts val="0"/>
                        </a:spcBef>
                        <a:spcAft>
                          <a:spcPts val="1200"/>
                        </a:spcAft>
                        <a:buClrTx/>
                        <a:buSzTx/>
                        <a:buFont typeface="Arial" charset="0"/>
                        <a:buNone/>
                        <a:tabLst/>
                        <a:defRPr/>
                      </a:pPr>
                      <a:r>
                        <a:rPr kumimoji="0" lang="es-US" sz="1600" b="1" u="none" strike="noStrike" cap="none" normalizeH="0" baseline="0" noProof="0">
                          <a:ln>
                            <a:noFill/>
                          </a:ln>
                          <a:solidFill>
                            <a:srgbClr val="00529B"/>
                          </a:solidFill>
                          <a:effectLst/>
                          <a:uLnTx/>
                          <a:uFillTx/>
                        </a:rPr>
                        <a:t>Seguridad Social </a:t>
                      </a:r>
                    </a:p>
                    <a:p>
                      <a:pPr marL="0" marR="0" lvl="0" indent="0" algn="l" defTabSz="914400" rtl="0" eaLnBrk="1" fontAlgn="auto" latinLnBrk="0" hangingPunct="1">
                        <a:lnSpc>
                          <a:spcPct val="100000"/>
                        </a:lnSpc>
                        <a:spcBef>
                          <a:spcPts val="0"/>
                        </a:spcBef>
                        <a:spcAft>
                          <a:spcPts val="1200"/>
                        </a:spcAft>
                        <a:buClrTx/>
                        <a:buSzTx/>
                        <a:buFont typeface="Arial" charset="0"/>
                        <a:buNone/>
                        <a:tabLst/>
                        <a:defRPr/>
                      </a:pPr>
                      <a:endParaRPr kumimoji="0" lang="en-US" sz="1600" b="1" i="0" u="none" strike="noStrike" kern="1200" cap="none" spc="0" normalizeH="0" baseline="0" noProof="0">
                        <a:ln>
                          <a:noFill/>
                        </a:ln>
                        <a:solidFill>
                          <a:srgbClr val="00529B"/>
                        </a:solidFill>
                        <a:effectLst/>
                        <a:uLnTx/>
                        <a:uFillTx/>
                        <a:latin typeface="+mn-lt"/>
                        <a:ea typeface="+mn-ea"/>
                        <a:cs typeface="+mn-cs"/>
                      </a:endParaRPr>
                    </a:p>
                  </a:txBody>
                  <a:tcPr/>
                </a:tc>
                <a:tc>
                  <a:txBody>
                    <a:bodyPr/>
                    <a:lstStyle/>
                    <a:p>
                      <a:pPr marL="233363" marR="0" lvl="0" indent="-233363"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s-US" sz="1600" b="0" noProof="0" dirty="0">
                          <a:solidFill>
                            <a:srgbClr val="00529B"/>
                          </a:solidFill>
                          <a:latin typeface="+mn-lt"/>
                          <a:ea typeface="+mn-ea"/>
                          <a:cs typeface="+mn-cs"/>
                          <a:hlinkClick r:id="rId11">
                            <a:extLst>
                              <a:ext uri="{A12FA001-AC4F-418D-AE19-62706E023703}">
                                <ahyp:hlinkClr xmlns:ahyp="http://schemas.microsoft.com/office/drawing/2018/hyperlinkcolor" val="tx"/>
                              </a:ext>
                            </a:extLst>
                          </a:hlinkClick>
                        </a:rPr>
                        <a:t>SSA.gov</a:t>
                      </a:r>
                      <a:r>
                        <a:rPr lang="es-US" sz="1600" b="0" noProof="0" dirty="0">
                          <a:solidFill>
                            <a:srgbClr val="00529B"/>
                          </a:solidFill>
                          <a:latin typeface="+mn-lt"/>
                          <a:ea typeface="+mn-ea"/>
                          <a:cs typeface="+mn-cs"/>
                        </a:rPr>
                        <a:t> </a:t>
                      </a:r>
                    </a:p>
                  </a:txBody>
                  <a:tcPr/>
                </a:tc>
                <a:extLst>
                  <a:ext uri="{0D108BD9-81ED-4DB2-BD59-A6C34878D82A}">
                    <a16:rowId xmlns:a16="http://schemas.microsoft.com/office/drawing/2014/main" val="367566413"/>
                  </a:ext>
                </a:extLst>
              </a:tr>
            </a:tbl>
          </a:graphicData>
        </a:graphic>
      </p:graphicFrame>
      <p:pic>
        <p:nvPicPr>
          <p:cNvPr id="8" name="Picture 7">
            <a:extLst>
              <a:ext uri="{FF2B5EF4-FFF2-40B4-BE49-F238E27FC236}">
                <a16:creationId xmlns:a16="http://schemas.microsoft.com/office/drawing/2014/main" id="{B13E807A-EF6C-44C1-A9FB-1B3A04A46158}"/>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9569939" y="3477172"/>
            <a:ext cx="1697118" cy="820274"/>
          </a:xfrm>
          <a:prstGeom prst="rect">
            <a:avLst/>
          </a:prstGeom>
        </p:spPr>
      </p:pic>
      <p:sp>
        <p:nvSpPr>
          <p:cNvPr id="5" name="Slide Number Placeholder 4">
            <a:extLst>
              <a:ext uri="{FF2B5EF4-FFF2-40B4-BE49-F238E27FC236}">
                <a16:creationId xmlns:a16="http://schemas.microsoft.com/office/drawing/2014/main" id="{6203EE1B-36C5-476E-91C2-4693877C9FC2}"/>
              </a:ext>
            </a:extLst>
          </p:cNvPr>
          <p:cNvSpPr>
            <a:spLocks noGrp="1"/>
          </p:cNvSpPr>
          <p:nvPr>
            <p:ph type="sldNum" sz="quarter" idx="12"/>
          </p:nvPr>
        </p:nvSpPr>
        <p:spPr/>
        <p:txBody>
          <a:bodyPr/>
          <a:lstStyle/>
          <a:p>
            <a:fld id="{48F63A3B-78C7-47BE-AE5E-E10140E04643}" type="slidenum">
              <a:rPr lang="en-US" smtClean="0"/>
              <a:t>76</a:t>
            </a:fld>
            <a:endParaRPr lang="en-US"/>
          </a:p>
        </p:txBody>
      </p:sp>
      <p:sp>
        <p:nvSpPr>
          <p:cNvPr id="3" name="Footer Placeholder 2"/>
          <p:cNvSpPr>
            <a:spLocks noGrp="1"/>
          </p:cNvSpPr>
          <p:nvPr>
            <p:ph type="ftr" sz="quarter" idx="11"/>
          </p:nvPr>
        </p:nvSpPr>
        <p:spPr>
          <a:xfrm>
            <a:off x="3810000" y="6458621"/>
            <a:ext cx="4572000" cy="365125"/>
          </a:xfrm>
        </p:spPr>
        <p:txBody>
          <a:bodyPr/>
          <a:lstStyle/>
          <a:p>
            <a:r>
              <a:rPr lang="es-US" dirty="0"/>
              <a:t>Medicaid y el Programa de Seguro Médico para Niños </a:t>
            </a:r>
            <a:br>
              <a:rPr lang="es-US" dirty="0"/>
            </a:br>
            <a:r>
              <a:rPr lang="es-US" dirty="0"/>
              <a:t>(CHIP, por sus siglas en inglés)</a:t>
            </a:r>
          </a:p>
        </p:txBody>
      </p:sp>
      <p:sp>
        <p:nvSpPr>
          <p:cNvPr id="2" name="Date Placeholder 1">
            <a:extLst>
              <a:ext uri="{FF2B5EF4-FFF2-40B4-BE49-F238E27FC236}">
                <a16:creationId xmlns:a16="http://schemas.microsoft.com/office/drawing/2014/main" id="{C6E7F8D9-CED2-CD4D-A286-87F1F7D1E672}"/>
              </a:ext>
            </a:extLst>
          </p:cNvPr>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3393762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dirty="0"/>
              <a:t>Productos de Medicaid y el Programa de </a:t>
            </a:r>
            <a:br>
              <a:rPr lang="es-US" dirty="0"/>
            </a:br>
            <a:r>
              <a:rPr lang="es-US" dirty="0"/>
              <a:t>Seguro Médico para Niños (CHIP)</a:t>
            </a:r>
          </a:p>
        </p:txBody>
      </p:sp>
      <p:graphicFrame>
        <p:nvGraphicFramePr>
          <p:cNvPr id="7" name="Content Placeholder 6" descr="Table listing various CHIP-related products." title="Medicaid and Children's Health Insurance Program (CHIP) Products"/>
          <p:cNvGraphicFramePr>
            <a:graphicFrameLocks noGrp="1"/>
          </p:cNvGraphicFramePr>
          <p:nvPr>
            <p:ph idx="4294967295"/>
            <p:extLst>
              <p:ext uri="{D42A27DB-BD31-4B8C-83A1-F6EECF244321}">
                <p14:modId xmlns:p14="http://schemas.microsoft.com/office/powerpoint/2010/main" val="4032768233"/>
              </p:ext>
            </p:extLst>
          </p:nvPr>
        </p:nvGraphicFramePr>
        <p:xfrm>
          <a:off x="684049" y="1433391"/>
          <a:ext cx="10823901" cy="4317820"/>
        </p:xfrm>
        <a:graphic>
          <a:graphicData uri="http://schemas.openxmlformats.org/drawingml/2006/table">
            <a:tbl>
              <a:tblPr firstRow="1" bandRow="1">
                <a:tableStyleId>{5FD0F851-EC5A-4D38-B0AD-8093EC10F338}</a:tableStyleId>
              </a:tblPr>
              <a:tblGrid>
                <a:gridCol w="4401553">
                  <a:extLst>
                    <a:ext uri="{9D8B030D-6E8A-4147-A177-3AD203B41FA5}">
                      <a16:colId xmlns:a16="http://schemas.microsoft.com/office/drawing/2014/main" val="20000"/>
                    </a:ext>
                  </a:extLst>
                </a:gridCol>
                <a:gridCol w="6422348">
                  <a:extLst>
                    <a:ext uri="{9D8B030D-6E8A-4147-A177-3AD203B41FA5}">
                      <a16:colId xmlns:a16="http://schemas.microsoft.com/office/drawing/2014/main" val="20001"/>
                    </a:ext>
                  </a:extLst>
                </a:gridCol>
              </a:tblGrid>
              <a:tr h="862188">
                <a:tc>
                  <a:txBody>
                    <a:bodyPr/>
                    <a:lstStyle/>
                    <a:p>
                      <a:pPr marL="0" marR="0" lvl="0" indent="0" algn="l" defTabSz="685800" rtl="0" eaLnBrk="1" fontAlgn="auto" latinLnBrk="0" hangingPunct="1">
                        <a:lnSpc>
                          <a:spcPct val="100000"/>
                        </a:lnSpc>
                        <a:spcBef>
                          <a:spcPts val="0"/>
                        </a:spcBef>
                        <a:spcAft>
                          <a:spcPts val="1200"/>
                        </a:spcAft>
                        <a:buClrTx/>
                        <a:buSzTx/>
                        <a:buFont typeface="+mj-lt"/>
                        <a:buNone/>
                        <a:tabLst/>
                        <a:defRPr/>
                      </a:pPr>
                      <a:r>
                        <a:rPr kumimoji="0" lang="es-US" sz="1600" b="1" u="none" strike="noStrike" cap="none" normalizeH="0" baseline="0" noProof="0">
                          <a:ln>
                            <a:noFill/>
                          </a:ln>
                          <a:solidFill>
                            <a:srgbClr val="00529B"/>
                          </a:solidFill>
                          <a:effectLst/>
                          <a:uLnTx/>
                          <a:uFillTx/>
                        </a:rPr>
                        <a:t>Manual de Medicaid Estatal</a:t>
                      </a:r>
                    </a:p>
                  </a:txBody>
                  <a:tcPr/>
                </a:tc>
                <a:tc>
                  <a:txBody>
                    <a:bodyPr/>
                    <a:lstStyle/>
                    <a:p>
                      <a:pPr marL="0" marR="0" lvl="0" indent="0" algn="l" defTabSz="685800" rtl="0" eaLnBrk="1" fontAlgn="auto" latinLnBrk="0" hangingPunct="1">
                        <a:lnSpc>
                          <a:spcPct val="100000"/>
                        </a:lnSpc>
                        <a:spcBef>
                          <a:spcPts val="0"/>
                        </a:spcBef>
                        <a:spcAft>
                          <a:spcPts val="1200"/>
                        </a:spcAft>
                        <a:buClrTx/>
                        <a:buSzTx/>
                        <a:buFontTx/>
                        <a:buNone/>
                        <a:tabLst/>
                        <a:defRPr/>
                      </a:pPr>
                      <a:r>
                        <a:rPr kumimoji="0" lang="es-US" sz="1600" b="0" u="sng" strike="noStrike" cap="none" normalizeH="0" baseline="0" noProof="0">
                          <a:ln>
                            <a:noFill/>
                          </a:ln>
                          <a:solidFill>
                            <a:srgbClr val="00529B"/>
                          </a:solidFill>
                          <a:effectLst/>
                          <a:uLnTx/>
                          <a:uFillTx/>
                          <a:hlinkClick r:id="rId4">
                            <a:extLst>
                              <a:ext uri="{A12FA001-AC4F-418D-AE19-62706E023703}">
                                <ahyp:hlinkClr xmlns:ahyp="http://schemas.microsoft.com/office/drawing/2018/hyperlinkcolor" val="tx"/>
                              </a:ext>
                            </a:extLst>
                          </a:hlinkClick>
                        </a:rPr>
                        <a:t>CMS.gov/Regulations-and-Guidance/guidance/Manuals/Paper-Based-Manuals-Items/CMS021927.html</a:t>
                      </a:r>
                    </a:p>
                  </a:txBody>
                  <a:tcPr/>
                </a:tc>
                <a:extLst>
                  <a:ext uri="{0D108BD9-81ED-4DB2-BD59-A6C34878D82A}">
                    <a16:rowId xmlns:a16="http://schemas.microsoft.com/office/drawing/2014/main" val="10000"/>
                  </a:ext>
                </a:extLst>
              </a:tr>
              <a:tr h="720458">
                <a:tc>
                  <a:txBody>
                    <a:bodyPr/>
                    <a:lstStyle/>
                    <a:p>
                      <a:pPr marL="0" marR="0" lvl="0" indent="0" algn="l" defTabSz="685800" rtl="0" eaLnBrk="1" fontAlgn="auto" latinLnBrk="0" hangingPunct="1">
                        <a:lnSpc>
                          <a:spcPct val="100000"/>
                        </a:lnSpc>
                        <a:spcBef>
                          <a:spcPts val="0"/>
                        </a:spcBef>
                        <a:spcAft>
                          <a:spcPts val="1200"/>
                        </a:spcAft>
                        <a:buClrTx/>
                        <a:buSzTx/>
                        <a:buFont typeface="+mj-lt"/>
                        <a:buNone/>
                        <a:tabLst/>
                        <a:defRPr/>
                      </a:pPr>
                      <a:r>
                        <a:rPr kumimoji="0" lang="es-US" sz="1600" b="1" u="none" strike="noStrike" cap="none" normalizeH="0" baseline="0" noProof="0" dirty="0">
                          <a:ln>
                            <a:noFill/>
                          </a:ln>
                          <a:solidFill>
                            <a:srgbClr val="00529B"/>
                          </a:solidFill>
                          <a:effectLst/>
                          <a:uLnTx/>
                          <a:uFillTx/>
                        </a:rPr>
                        <a:t>CHIP Conectando a los niños con los materiales </a:t>
                      </a:r>
                      <a:br>
                        <a:rPr kumimoji="0" lang="es-US" sz="1600" b="1" u="none" strike="noStrike" cap="none" normalizeH="0" baseline="0" noProof="0" dirty="0">
                          <a:ln>
                            <a:noFill/>
                          </a:ln>
                          <a:solidFill>
                            <a:srgbClr val="00529B"/>
                          </a:solidFill>
                          <a:effectLst/>
                          <a:uLnTx/>
                          <a:uFillTx/>
                        </a:rPr>
                      </a:br>
                      <a:r>
                        <a:rPr kumimoji="0" lang="es-US" sz="1600" b="1" u="none" strike="noStrike" cap="none" normalizeH="0" baseline="0" noProof="0" dirty="0">
                          <a:ln>
                            <a:noFill/>
                          </a:ln>
                          <a:solidFill>
                            <a:srgbClr val="00529B"/>
                          </a:solidFill>
                          <a:effectLst/>
                          <a:uLnTx/>
                          <a:uFillTx/>
                        </a:rPr>
                        <a:t>de cobertura</a:t>
                      </a:r>
                    </a:p>
                  </a:txBody>
                  <a:tcPr/>
                </a:tc>
                <a:tc>
                  <a:txBody>
                    <a:bodyPr/>
                    <a:lstStyle/>
                    <a:p>
                      <a:pPr marL="0" marR="0" lvl="0" indent="0" algn="l" defTabSz="685800" rtl="0" eaLnBrk="1" fontAlgn="auto" latinLnBrk="0" hangingPunct="1">
                        <a:lnSpc>
                          <a:spcPct val="100000"/>
                        </a:lnSpc>
                        <a:spcBef>
                          <a:spcPts val="0"/>
                        </a:spcBef>
                        <a:spcAft>
                          <a:spcPts val="1200"/>
                        </a:spcAft>
                        <a:buClrTx/>
                        <a:buSzTx/>
                        <a:buFontTx/>
                        <a:buNone/>
                        <a:tabLst/>
                        <a:defRPr/>
                      </a:pPr>
                      <a:r>
                        <a:rPr kumimoji="0" lang="es-US" sz="1600" b="0" u="sng" strike="noStrike" cap="none" normalizeH="0" baseline="0" noProof="0">
                          <a:ln>
                            <a:noFill/>
                          </a:ln>
                          <a:solidFill>
                            <a:srgbClr val="00529B"/>
                          </a:solidFill>
                          <a:effectLst/>
                          <a:uLnTx/>
                          <a:uFillTx/>
                          <a:hlinkClick r:id="rId5">
                            <a:extLst>
                              <a:ext uri="{A12FA001-AC4F-418D-AE19-62706E023703}">
                                <ahyp:hlinkClr xmlns:ahyp="http://schemas.microsoft.com/office/drawing/2018/hyperlinkcolor" val="tx"/>
                              </a:ext>
                            </a:extLst>
                          </a:hlinkClick>
                        </a:rPr>
                        <a:t>Insurekidsnow.gov/outreach-tool-library/index.html</a:t>
                      </a:r>
                    </a:p>
                    <a:p>
                      <a:pPr marL="0" marR="0" lvl="0" indent="0" algn="l" defTabSz="685800" rtl="0" eaLnBrk="1" fontAlgn="auto" latinLnBrk="0" hangingPunct="1">
                        <a:lnSpc>
                          <a:spcPct val="100000"/>
                        </a:lnSpc>
                        <a:spcBef>
                          <a:spcPts val="0"/>
                        </a:spcBef>
                        <a:spcAft>
                          <a:spcPts val="1200"/>
                        </a:spcAft>
                        <a:buClrTx/>
                        <a:buSzTx/>
                        <a:buFontTx/>
                        <a:buNone/>
                        <a:tabLst/>
                        <a:defRPr/>
                      </a:pPr>
                      <a:endParaRPr kumimoji="0" lang="en-US" sz="1600" b="0" i="0" u="sng" strike="noStrike" kern="1200" cap="none" spc="0" normalizeH="0" baseline="0" noProof="0">
                        <a:ln>
                          <a:noFill/>
                        </a:ln>
                        <a:solidFill>
                          <a:srgbClr val="00529B"/>
                        </a:solidFill>
                        <a:effectLst/>
                        <a:uLnTx/>
                        <a:uFillTx/>
                        <a:latin typeface="+mn-lt"/>
                        <a:ea typeface="+mn-ea"/>
                        <a:cs typeface="+mn-cs"/>
                      </a:endParaRPr>
                    </a:p>
                  </a:txBody>
                  <a:tcPr/>
                </a:tc>
                <a:extLst>
                  <a:ext uri="{0D108BD9-81ED-4DB2-BD59-A6C34878D82A}">
                    <a16:rowId xmlns:a16="http://schemas.microsoft.com/office/drawing/2014/main" val="10001"/>
                  </a:ext>
                </a:extLst>
              </a:tr>
              <a:tr h="606725">
                <a:tc>
                  <a:txBody>
                    <a:bodyPr/>
                    <a:lstStyle/>
                    <a:p>
                      <a:pPr marL="0" marR="0" lvl="0" indent="0" algn="l" defTabSz="685800" rtl="0" eaLnBrk="1" fontAlgn="auto" latinLnBrk="0" hangingPunct="1">
                        <a:lnSpc>
                          <a:spcPct val="100000"/>
                        </a:lnSpc>
                        <a:spcBef>
                          <a:spcPts val="0"/>
                        </a:spcBef>
                        <a:spcAft>
                          <a:spcPts val="1200"/>
                        </a:spcAft>
                        <a:buClrTx/>
                        <a:buSzTx/>
                        <a:buFont typeface="+mj-lt"/>
                        <a:buNone/>
                        <a:tabLst/>
                        <a:defRPr/>
                      </a:pPr>
                      <a:r>
                        <a:rPr kumimoji="0" lang="es-US" sz="1600" b="1" u="none" strike="noStrike" cap="none" normalizeH="0" baseline="0" noProof="0" dirty="0">
                          <a:ln>
                            <a:noFill/>
                          </a:ln>
                          <a:solidFill>
                            <a:srgbClr val="00529B"/>
                          </a:solidFill>
                          <a:effectLst/>
                          <a:uLnTx/>
                          <a:uFillTx/>
                        </a:rPr>
                        <a:t>Cobertura de Medicaid y CHIP para niños y mujeres embarazadas con residencia legal</a:t>
                      </a:r>
                    </a:p>
                  </a:txBody>
                  <a:tcPr/>
                </a:tc>
                <a:tc>
                  <a:txBody>
                    <a:bodyPr/>
                    <a:lstStyle/>
                    <a:p>
                      <a:pPr marL="0" marR="0" lvl="0" indent="0" algn="l" defTabSz="685800" rtl="0" eaLnBrk="1" fontAlgn="auto" latinLnBrk="0" hangingPunct="1">
                        <a:lnSpc>
                          <a:spcPct val="100000"/>
                        </a:lnSpc>
                        <a:spcBef>
                          <a:spcPts val="0"/>
                        </a:spcBef>
                        <a:spcAft>
                          <a:spcPts val="1200"/>
                        </a:spcAft>
                        <a:buClrTx/>
                        <a:buSzTx/>
                        <a:buFontTx/>
                        <a:buNone/>
                        <a:tabLst/>
                        <a:defRPr/>
                      </a:pPr>
                      <a:r>
                        <a:rPr kumimoji="0" lang="es-US" sz="1600" b="0" u="none" strike="noStrike" cap="none" normalizeH="0" baseline="0" noProof="0">
                          <a:ln>
                            <a:noFill/>
                          </a:ln>
                          <a:solidFill>
                            <a:srgbClr val="00529B"/>
                          </a:solidFill>
                          <a:effectLst/>
                          <a:uLnTx/>
                          <a:uFillTx/>
                          <a:hlinkClick r:id="rId6">
                            <a:extLst>
                              <a:ext uri="{A12FA001-AC4F-418D-AE19-62706E023703}">
                                <ahyp:hlinkClr xmlns:ahyp="http://schemas.microsoft.com/office/drawing/2018/hyperlinkcolor" val="tx"/>
                              </a:ext>
                            </a:extLst>
                          </a:hlinkClick>
                        </a:rPr>
                        <a:t>Medicaid.gov/medicaid/enrollment-strategies/medicaid-and-chip-coverage-lawfully-residing-children-pregnant-women</a:t>
                      </a:r>
                    </a:p>
                    <a:p>
                      <a:pPr marL="0" marR="0" lvl="0" indent="0" algn="l" defTabSz="685800" rtl="0" eaLnBrk="1" fontAlgn="auto" latinLnBrk="0" hangingPunct="1">
                        <a:lnSpc>
                          <a:spcPct val="100000"/>
                        </a:lnSpc>
                        <a:spcBef>
                          <a:spcPts val="0"/>
                        </a:spcBef>
                        <a:spcAft>
                          <a:spcPts val="1200"/>
                        </a:spcAft>
                        <a:buClrTx/>
                        <a:buSzTx/>
                        <a:buFontTx/>
                        <a:buNone/>
                        <a:tabLst/>
                        <a:defRPr/>
                      </a:pPr>
                      <a:endParaRPr kumimoji="0" lang="en-US" sz="1600" b="0" i="0" u="none" strike="noStrike" kern="1200" cap="none" spc="0" normalizeH="0" baseline="0" noProof="0">
                        <a:ln>
                          <a:noFill/>
                        </a:ln>
                        <a:solidFill>
                          <a:srgbClr val="00529B"/>
                        </a:solidFill>
                        <a:effectLst/>
                        <a:uLnTx/>
                        <a:uFillTx/>
                        <a:latin typeface="+mn-lt"/>
                        <a:ea typeface="+mn-ea"/>
                        <a:cs typeface="+mn-cs"/>
                      </a:endParaRPr>
                    </a:p>
                  </a:txBody>
                  <a:tcPr/>
                </a:tc>
                <a:extLst>
                  <a:ext uri="{0D108BD9-81ED-4DB2-BD59-A6C34878D82A}">
                    <a16:rowId xmlns:a16="http://schemas.microsoft.com/office/drawing/2014/main" val="10002"/>
                  </a:ext>
                </a:extLst>
              </a:tr>
              <a:tr h="773392">
                <a:tc>
                  <a:txBody>
                    <a:bodyPr/>
                    <a:lstStyle/>
                    <a:p>
                      <a:pPr marL="0" marR="0" lvl="0" indent="0" algn="l" defTabSz="685800" rtl="0" eaLnBrk="1" fontAlgn="auto" latinLnBrk="0" hangingPunct="1">
                        <a:lnSpc>
                          <a:spcPct val="100000"/>
                        </a:lnSpc>
                        <a:spcBef>
                          <a:spcPts val="0"/>
                        </a:spcBef>
                        <a:spcAft>
                          <a:spcPts val="1200"/>
                        </a:spcAft>
                        <a:buClrTx/>
                        <a:buSzTx/>
                        <a:buFont typeface="+mj-lt"/>
                        <a:buNone/>
                        <a:tabLst/>
                        <a:defRPr/>
                      </a:pPr>
                      <a:r>
                        <a:rPr lang="es-US" sz="1600" b="1" dirty="0">
                          <a:solidFill>
                            <a:srgbClr val="00529B"/>
                          </a:solidFill>
                        </a:rPr>
                        <a:t>Límites de Ingresos del Programa de Ahorros </a:t>
                      </a:r>
                      <a:br>
                        <a:rPr lang="es-US" sz="1600" b="1" dirty="0">
                          <a:solidFill>
                            <a:srgbClr val="00529B"/>
                          </a:solidFill>
                        </a:rPr>
                      </a:br>
                      <a:r>
                        <a:rPr lang="es-US" sz="1600" b="1" dirty="0">
                          <a:solidFill>
                            <a:srgbClr val="00529B"/>
                          </a:solidFill>
                        </a:rPr>
                        <a:t>de Medicare (MSP) 2024</a:t>
                      </a:r>
                    </a:p>
                  </a:txBody>
                  <a:tcPr/>
                </a:tc>
                <a:tc>
                  <a:txBody>
                    <a:bodyPr/>
                    <a:lstStyle/>
                    <a:p>
                      <a:pPr marL="0" marR="0" lvl="0" indent="0" algn="l" defTabSz="685800" rtl="0" eaLnBrk="1" fontAlgn="auto" latinLnBrk="0" hangingPunct="1">
                        <a:lnSpc>
                          <a:spcPct val="100000"/>
                        </a:lnSpc>
                        <a:spcBef>
                          <a:spcPts val="0"/>
                        </a:spcBef>
                        <a:spcAft>
                          <a:spcPts val="1200"/>
                        </a:spcAft>
                        <a:buClrTx/>
                        <a:buSzTx/>
                        <a:buFontTx/>
                        <a:buNone/>
                        <a:tabLst/>
                        <a:defRPr/>
                      </a:pPr>
                      <a:r>
                        <a:rPr kumimoji="0" lang="es-US" sz="1600" b="0" u="sng" strike="noStrike" cap="none" normalizeH="0" baseline="0" noProof="0">
                          <a:ln>
                            <a:noFill/>
                          </a:ln>
                          <a:solidFill>
                            <a:srgbClr val="00529B"/>
                          </a:solidFill>
                          <a:effectLst/>
                          <a:uLnTx/>
                          <a:uFillTx/>
                          <a:latin typeface="+mn-lt"/>
                          <a:ea typeface="+mn-ea"/>
                          <a:cs typeface="+mn-cs"/>
                          <a:hlinkClick r:id="rId7">
                            <a:extLst>
                              <a:ext uri="{A12FA001-AC4F-418D-AE19-62706E023703}">
                                <ahyp:hlinkClr xmlns:ahyp="http://schemas.microsoft.com/office/drawing/2018/hyperlinkcolor" val="tx"/>
                              </a:ext>
                            </a:extLst>
                          </a:hlinkClick>
                        </a:rPr>
                        <a:t>CMSnationaltrainingprogram.cms.gov/sites/default/files/shared/2024%20Medicare%20Savings%20Program%20Income%20Limits_FINAL3-508.pdf</a:t>
                      </a:r>
                    </a:p>
                  </a:txBody>
                  <a:tcPr/>
                </a:tc>
                <a:extLst>
                  <a:ext uri="{0D108BD9-81ED-4DB2-BD59-A6C34878D82A}">
                    <a16:rowId xmlns:a16="http://schemas.microsoft.com/office/drawing/2014/main" val="10003"/>
                  </a:ext>
                </a:extLst>
              </a:tr>
              <a:tr h="862188">
                <a:tc>
                  <a:txBody>
                    <a:bodyPr/>
                    <a:lstStyle/>
                    <a:p>
                      <a:pPr marL="0" marR="0" lvl="0" indent="0" algn="l" defTabSz="685800" rtl="0" eaLnBrk="1" fontAlgn="auto" latinLnBrk="0" hangingPunct="1">
                        <a:lnSpc>
                          <a:spcPct val="100000"/>
                        </a:lnSpc>
                        <a:spcBef>
                          <a:spcPts val="0"/>
                        </a:spcBef>
                        <a:spcAft>
                          <a:spcPts val="1200"/>
                        </a:spcAft>
                        <a:buClrTx/>
                        <a:buSzTx/>
                        <a:buFont typeface="+mj-lt"/>
                        <a:buNone/>
                        <a:tabLst/>
                        <a:defRPr/>
                      </a:pPr>
                      <a:r>
                        <a:rPr kumimoji="0" lang="es-US" sz="1600" b="1" u="none" strike="noStrike" cap="none" normalizeH="0" baseline="0" noProof="0" dirty="0">
                          <a:ln>
                            <a:noFill/>
                          </a:ln>
                          <a:solidFill>
                            <a:srgbClr val="00529B"/>
                          </a:solidFill>
                          <a:effectLst/>
                          <a:uLnTx/>
                          <a:uFillTx/>
                        </a:rPr>
                        <a:t>Herramientas de Divulgación para Socios </a:t>
                      </a:r>
                      <a:br>
                        <a:rPr kumimoji="0" lang="es-US" sz="1600" b="1" u="none" strike="noStrike" cap="none" normalizeH="0" baseline="0" noProof="0" dirty="0">
                          <a:ln>
                            <a:noFill/>
                          </a:ln>
                          <a:solidFill>
                            <a:srgbClr val="00529B"/>
                          </a:solidFill>
                          <a:effectLst/>
                          <a:uLnTx/>
                          <a:uFillTx/>
                        </a:rPr>
                      </a:br>
                      <a:r>
                        <a:rPr kumimoji="0" lang="es-US" sz="1600" b="1" u="none" strike="noStrike" cap="none" normalizeH="0" baseline="0" noProof="0" dirty="0">
                          <a:ln>
                            <a:noFill/>
                          </a:ln>
                          <a:solidFill>
                            <a:srgbClr val="00529B"/>
                          </a:solidFill>
                          <a:effectLst/>
                          <a:uLnTx/>
                          <a:uFillTx/>
                        </a:rPr>
                        <a:t>de Medicaid</a:t>
                      </a:r>
                    </a:p>
                  </a:txBody>
                  <a:tcPr/>
                </a:tc>
                <a:tc>
                  <a:txBody>
                    <a:bodyPr/>
                    <a:lstStyle/>
                    <a:p>
                      <a:pPr marL="0" marR="0" lvl="0" indent="0" algn="l" defTabSz="685800" rtl="0" eaLnBrk="1" fontAlgn="auto" latinLnBrk="0" hangingPunct="1">
                        <a:lnSpc>
                          <a:spcPct val="100000"/>
                        </a:lnSpc>
                        <a:spcBef>
                          <a:spcPts val="0"/>
                        </a:spcBef>
                        <a:spcAft>
                          <a:spcPts val="1200"/>
                        </a:spcAft>
                        <a:buClrTx/>
                        <a:buSzTx/>
                        <a:buFontTx/>
                        <a:buNone/>
                        <a:tabLst/>
                        <a:defRPr/>
                      </a:pPr>
                      <a:r>
                        <a:rPr kumimoji="0" lang="es-US" sz="1600" b="0" u="sng" strike="noStrike" cap="none" normalizeH="0" baseline="0" noProof="0" dirty="0">
                          <a:ln>
                            <a:noFill/>
                          </a:ln>
                          <a:solidFill>
                            <a:srgbClr val="00529B"/>
                          </a:solidFill>
                          <a:effectLst/>
                          <a:uLnTx/>
                          <a:uFillTx/>
                          <a:hlinkClick r:id="rId8">
                            <a:extLst>
                              <a:ext uri="{A12FA001-AC4F-418D-AE19-62706E023703}">
                                <ahyp:hlinkClr xmlns:ahyp="http://schemas.microsoft.com/office/drawing/2018/hyperlinkcolor" val="tx"/>
                              </a:ext>
                            </a:extLst>
                          </a:hlinkClick>
                        </a:rPr>
                        <a:t>Medicaid.gov/</a:t>
                      </a:r>
                      <a:r>
                        <a:rPr kumimoji="0" lang="es-US" sz="1600" b="0" u="sng" strike="noStrike" cap="none" normalizeH="0" baseline="0" noProof="0" dirty="0" err="1">
                          <a:ln>
                            <a:noFill/>
                          </a:ln>
                          <a:solidFill>
                            <a:srgbClr val="00529B"/>
                          </a:solidFill>
                          <a:effectLst/>
                          <a:uLnTx/>
                          <a:uFillTx/>
                          <a:hlinkClick r:id="rId8">
                            <a:extLst>
                              <a:ext uri="{A12FA001-AC4F-418D-AE19-62706E023703}">
                                <ahyp:hlinkClr xmlns:ahyp="http://schemas.microsoft.com/office/drawing/2018/hyperlinkcolor" val="tx"/>
                              </a:ext>
                            </a:extLst>
                          </a:hlinkClick>
                        </a:rPr>
                        <a:t>medicaid</a:t>
                      </a:r>
                      <a:r>
                        <a:rPr kumimoji="0" lang="es-US" sz="1600" b="0" u="sng" strike="noStrike" cap="none" normalizeH="0" baseline="0" noProof="0" dirty="0">
                          <a:ln>
                            <a:noFill/>
                          </a:ln>
                          <a:solidFill>
                            <a:srgbClr val="00529B"/>
                          </a:solidFill>
                          <a:effectLst/>
                          <a:uLnTx/>
                          <a:uFillTx/>
                          <a:hlinkClick r:id="rId8">
                            <a:extLst>
                              <a:ext uri="{A12FA001-AC4F-418D-AE19-62706E023703}">
                                <ahyp:hlinkClr xmlns:ahyp="http://schemas.microsoft.com/office/drawing/2018/hyperlinkcolor" val="tx"/>
                              </a:ext>
                            </a:extLst>
                          </a:hlinkClick>
                        </a:rPr>
                        <a:t>/</a:t>
                      </a:r>
                      <a:r>
                        <a:rPr kumimoji="0" lang="es-US" sz="1600" b="0" u="sng" strike="noStrike" cap="none" normalizeH="0" baseline="0" noProof="0" dirty="0" err="1">
                          <a:ln>
                            <a:noFill/>
                          </a:ln>
                          <a:solidFill>
                            <a:srgbClr val="00529B"/>
                          </a:solidFill>
                          <a:effectLst/>
                          <a:uLnTx/>
                          <a:uFillTx/>
                          <a:hlinkClick r:id="rId8">
                            <a:extLst>
                              <a:ext uri="{A12FA001-AC4F-418D-AE19-62706E023703}">
                                <ahyp:hlinkClr xmlns:ahyp="http://schemas.microsoft.com/office/drawing/2018/hyperlinkcolor" val="tx"/>
                              </a:ext>
                            </a:extLst>
                          </a:hlinkClick>
                        </a:rPr>
                        <a:t>outreach-tools</a:t>
                      </a:r>
                      <a:r>
                        <a:rPr kumimoji="0" lang="es-US" sz="1600" b="0" u="sng" strike="noStrike" cap="none" normalizeH="0" baseline="0" noProof="0" dirty="0">
                          <a:ln>
                            <a:noFill/>
                          </a:ln>
                          <a:solidFill>
                            <a:srgbClr val="00529B"/>
                          </a:solidFill>
                          <a:effectLst/>
                          <a:uLnTx/>
                          <a:uFillTx/>
                          <a:hlinkClick r:id="rId8">
                            <a:extLst>
                              <a:ext uri="{A12FA001-AC4F-418D-AE19-62706E023703}">
                                <ahyp:hlinkClr xmlns:ahyp="http://schemas.microsoft.com/office/drawing/2018/hyperlinkcolor" val="tx"/>
                              </a:ext>
                            </a:extLst>
                          </a:hlinkClick>
                        </a:rPr>
                        <a:t>/</a:t>
                      </a:r>
                      <a:r>
                        <a:rPr kumimoji="0" lang="es-US" sz="1600" b="0" u="sng" strike="noStrike" cap="none" normalizeH="0" baseline="0" noProof="0" dirty="0" err="1">
                          <a:ln>
                            <a:noFill/>
                          </a:ln>
                          <a:solidFill>
                            <a:srgbClr val="00529B"/>
                          </a:solidFill>
                          <a:effectLst/>
                          <a:uLnTx/>
                          <a:uFillTx/>
                          <a:hlinkClick r:id="rId8">
                            <a:extLst>
                              <a:ext uri="{A12FA001-AC4F-418D-AE19-62706E023703}">
                                <ahyp:hlinkClr xmlns:ahyp="http://schemas.microsoft.com/office/drawing/2018/hyperlinkcolor" val="tx"/>
                              </a:ext>
                            </a:extLst>
                          </a:hlinkClick>
                        </a:rPr>
                        <a:t>supporting-enrollment-efforts</a:t>
                      </a:r>
                      <a:r>
                        <a:rPr kumimoji="0" lang="es-US" sz="1600" b="0" u="sng" strike="noStrike" cap="none" normalizeH="0" baseline="0" noProof="0" dirty="0">
                          <a:ln>
                            <a:noFill/>
                          </a:ln>
                          <a:solidFill>
                            <a:srgbClr val="00529B"/>
                          </a:solidFill>
                          <a:effectLst/>
                          <a:uLnTx/>
                          <a:uFillTx/>
                          <a:hlinkClick r:id="rId8">
                            <a:extLst>
                              <a:ext uri="{A12FA001-AC4F-418D-AE19-62706E023703}">
                                <ahyp:hlinkClr xmlns:ahyp="http://schemas.microsoft.com/office/drawing/2018/hyperlinkcolor" val="tx"/>
                              </a:ext>
                            </a:extLst>
                          </a:hlinkClick>
                        </a:rPr>
                        <a:t>/index.html</a:t>
                      </a:r>
                    </a:p>
                    <a:p>
                      <a:pPr marL="0" marR="0" lvl="0" indent="0" algn="l" defTabSz="685800" rtl="0" eaLnBrk="1" fontAlgn="auto" latinLnBrk="0" hangingPunct="1">
                        <a:lnSpc>
                          <a:spcPct val="100000"/>
                        </a:lnSpc>
                        <a:spcBef>
                          <a:spcPts val="0"/>
                        </a:spcBef>
                        <a:spcAft>
                          <a:spcPts val="1200"/>
                        </a:spcAft>
                        <a:buClrTx/>
                        <a:buSzTx/>
                        <a:buFontTx/>
                        <a:buNone/>
                        <a:tabLst/>
                        <a:defRPr/>
                      </a:pPr>
                      <a:endParaRPr kumimoji="0" lang="en-US" sz="1600" b="0" i="0" u="none" strike="noStrike" kern="1200" cap="none" spc="0" normalizeH="0" baseline="0" noProof="0" dirty="0">
                        <a:ln>
                          <a:noFill/>
                        </a:ln>
                        <a:solidFill>
                          <a:srgbClr val="00529B"/>
                        </a:solidFill>
                        <a:effectLst/>
                        <a:uLnTx/>
                        <a:uFillTx/>
                        <a:latin typeface="+mn-lt"/>
                        <a:ea typeface="+mn-ea"/>
                        <a:cs typeface="+mn-cs"/>
                      </a:endParaRPr>
                    </a:p>
                  </a:txBody>
                  <a:tcPr/>
                </a:tc>
                <a:extLst>
                  <a:ext uri="{0D108BD9-81ED-4DB2-BD59-A6C34878D82A}">
                    <a16:rowId xmlns:a16="http://schemas.microsoft.com/office/drawing/2014/main" val="3285290559"/>
                  </a:ext>
                </a:extLst>
              </a:tr>
            </a:tbl>
          </a:graphicData>
        </a:graphic>
      </p:graphicFrame>
      <p:sp>
        <p:nvSpPr>
          <p:cNvPr id="5" name="Slide Number Placeholder 4">
            <a:extLst>
              <a:ext uri="{FF2B5EF4-FFF2-40B4-BE49-F238E27FC236}">
                <a16:creationId xmlns:a16="http://schemas.microsoft.com/office/drawing/2014/main" id="{CF3C5364-31E1-45D9-A6CC-F948F6E7B0DE}"/>
              </a:ext>
            </a:extLst>
          </p:cNvPr>
          <p:cNvSpPr>
            <a:spLocks noGrp="1"/>
          </p:cNvSpPr>
          <p:nvPr>
            <p:ph type="sldNum" sz="quarter" idx="12"/>
          </p:nvPr>
        </p:nvSpPr>
        <p:spPr/>
        <p:txBody>
          <a:bodyPr/>
          <a:lstStyle/>
          <a:p>
            <a:fld id="{48F63A3B-78C7-47BE-AE5E-E10140E04643}" type="slidenum">
              <a:rPr lang="en-US" smtClean="0"/>
              <a:t>77</a:t>
            </a:fld>
            <a:endParaRPr lang="en-US"/>
          </a:p>
        </p:txBody>
      </p:sp>
      <p:sp>
        <p:nvSpPr>
          <p:cNvPr id="3" name="Footer Placeholder 2"/>
          <p:cNvSpPr>
            <a:spLocks noGrp="1"/>
          </p:cNvSpPr>
          <p:nvPr>
            <p:ph type="ftr" sz="quarter" idx="11"/>
          </p:nvPr>
        </p:nvSpPr>
        <p:spPr>
          <a:xfrm>
            <a:off x="3810000" y="6451897"/>
            <a:ext cx="4572000" cy="365125"/>
          </a:xfrm>
        </p:spPr>
        <p:txBody>
          <a:bodyPr/>
          <a:lstStyle/>
          <a:p>
            <a:r>
              <a:rPr lang="es-US" dirty="0"/>
              <a:t>Medicaid y el Programa de Seguro Médico para Niños </a:t>
            </a:r>
            <a:br>
              <a:rPr lang="es-US" dirty="0"/>
            </a:br>
            <a:r>
              <a:rPr lang="es-US" dirty="0"/>
              <a:t>(CHIP, por sus siglas en inglés)</a:t>
            </a:r>
          </a:p>
        </p:txBody>
      </p:sp>
      <p:sp>
        <p:nvSpPr>
          <p:cNvPr id="2" name="Date Placeholder 1">
            <a:extLst>
              <a:ext uri="{FF2B5EF4-FFF2-40B4-BE49-F238E27FC236}">
                <a16:creationId xmlns:a16="http://schemas.microsoft.com/office/drawing/2014/main" id="{C6E7F8D9-CED2-CD4D-A286-87F1F7D1E672}"/>
              </a:ext>
            </a:extLst>
          </p:cNvPr>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14869041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US"/>
              <a:t>Apéndice A: Agencias Medicaid</a:t>
            </a:r>
          </a:p>
        </p:txBody>
      </p:sp>
      <p:graphicFrame>
        <p:nvGraphicFramePr>
          <p:cNvPr id="6" name="Content Placeholder 6" descr="Blank table for states to use to capture information"/>
          <p:cNvGraphicFramePr>
            <a:graphicFrameLocks noGrp="1"/>
          </p:cNvGraphicFramePr>
          <p:nvPr>
            <p:ph idx="4294967295"/>
            <p:extLst>
              <p:ext uri="{D42A27DB-BD31-4B8C-83A1-F6EECF244321}">
                <p14:modId xmlns:p14="http://schemas.microsoft.com/office/powerpoint/2010/main" val="3642212715"/>
              </p:ext>
            </p:extLst>
          </p:nvPr>
        </p:nvGraphicFramePr>
        <p:xfrm>
          <a:off x="665507" y="1193223"/>
          <a:ext cx="10860985" cy="5054377"/>
        </p:xfrm>
        <a:graphic>
          <a:graphicData uri="http://schemas.openxmlformats.org/drawingml/2006/table">
            <a:tbl>
              <a:tblPr firstRow="1" bandRow="1">
                <a:tableStyleId>{BDBED569-4797-4DF1-A0F4-6AAB3CD982D8}</a:tableStyleId>
              </a:tblPr>
              <a:tblGrid>
                <a:gridCol w="2979562">
                  <a:extLst>
                    <a:ext uri="{9D8B030D-6E8A-4147-A177-3AD203B41FA5}">
                      <a16:colId xmlns:a16="http://schemas.microsoft.com/office/drawing/2014/main" val="20000"/>
                    </a:ext>
                  </a:extLst>
                </a:gridCol>
                <a:gridCol w="3556252">
                  <a:extLst>
                    <a:ext uri="{9D8B030D-6E8A-4147-A177-3AD203B41FA5}">
                      <a16:colId xmlns:a16="http://schemas.microsoft.com/office/drawing/2014/main" val="20001"/>
                    </a:ext>
                  </a:extLst>
                </a:gridCol>
                <a:gridCol w="4325171">
                  <a:extLst>
                    <a:ext uri="{9D8B030D-6E8A-4147-A177-3AD203B41FA5}">
                      <a16:colId xmlns:a16="http://schemas.microsoft.com/office/drawing/2014/main" val="20002"/>
                    </a:ext>
                  </a:extLst>
                </a:gridCol>
              </a:tblGrid>
              <a:tr h="618637">
                <a:tc>
                  <a:txBody>
                    <a:bodyPr/>
                    <a:lstStyle/>
                    <a:p>
                      <a:pPr marL="0" marR="0" lvl="2" indent="0" algn="ctr" defTabSz="914400" rtl="0" eaLnBrk="1" fontAlgn="auto" latinLnBrk="0" hangingPunct="1">
                        <a:lnSpc>
                          <a:spcPct val="100000"/>
                        </a:lnSpc>
                        <a:spcBef>
                          <a:spcPts val="0"/>
                        </a:spcBef>
                        <a:spcAft>
                          <a:spcPts val="1200"/>
                        </a:spcAft>
                        <a:buClrTx/>
                        <a:buSzTx/>
                        <a:buFontTx/>
                        <a:buNone/>
                        <a:tabLst/>
                        <a:defRPr/>
                      </a:pPr>
                      <a:r>
                        <a:rPr lang="es-US" sz="2400">
                          <a:solidFill>
                            <a:schemeClr val="bg1"/>
                          </a:solidFill>
                        </a:rPr>
                        <a:t>Estado</a:t>
                      </a:r>
                    </a:p>
                  </a:txBody>
                  <a:tcPr marL="82296" marR="82296" marT="34290" marB="34290" anchor="ctr">
                    <a:solidFill>
                      <a:schemeClr val="accent1">
                        <a:lumMod val="50000"/>
                      </a:schemeClr>
                    </a:solidFill>
                  </a:tcPr>
                </a:tc>
                <a:tc>
                  <a:txBody>
                    <a:bodyPr/>
                    <a:lstStyle/>
                    <a:p>
                      <a:pPr marL="0" lvl="2" indent="0" algn="ctr">
                        <a:spcBef>
                          <a:spcPts val="0"/>
                        </a:spcBef>
                        <a:spcAft>
                          <a:spcPts val="1200"/>
                        </a:spcAft>
                        <a:buFontTx/>
                        <a:buNone/>
                      </a:pPr>
                      <a:r>
                        <a:rPr lang="es-US" sz="2400">
                          <a:solidFill>
                            <a:schemeClr val="bg1"/>
                          </a:solidFill>
                        </a:rPr>
                        <a:t>Sitio web</a:t>
                      </a:r>
                    </a:p>
                  </a:txBody>
                  <a:tcPr marL="82296" marR="82296" marT="34290" marB="34290" anchor="ctr">
                    <a:solidFill>
                      <a:schemeClr val="accent1">
                        <a:lumMod val="50000"/>
                      </a:schemeClr>
                    </a:solidFill>
                  </a:tcPr>
                </a:tc>
                <a:tc>
                  <a:txBody>
                    <a:bodyPr/>
                    <a:lstStyle/>
                    <a:p>
                      <a:pPr marL="0" lvl="2" indent="0" algn="ctr">
                        <a:spcBef>
                          <a:spcPts val="0"/>
                        </a:spcBef>
                        <a:spcAft>
                          <a:spcPts val="1200"/>
                        </a:spcAft>
                        <a:buFontTx/>
                        <a:buNone/>
                      </a:pPr>
                      <a:r>
                        <a:rPr lang="es-US" sz="2400">
                          <a:solidFill>
                            <a:schemeClr val="bg1"/>
                          </a:solidFill>
                        </a:rPr>
                        <a:t>Formato de solicitud</a:t>
                      </a:r>
                    </a:p>
                  </a:txBody>
                  <a:tcPr marL="82296" marR="82296" marT="34290" marB="34290" anchor="ctr">
                    <a:solidFill>
                      <a:schemeClr val="accent1">
                        <a:lumMod val="50000"/>
                      </a:schemeClr>
                    </a:solidFill>
                  </a:tcPr>
                </a:tc>
                <a:extLst>
                  <a:ext uri="{0D108BD9-81ED-4DB2-BD59-A6C34878D82A}">
                    <a16:rowId xmlns:a16="http://schemas.microsoft.com/office/drawing/2014/main" val="10000"/>
                  </a:ext>
                </a:extLst>
              </a:tr>
              <a:tr h="739290">
                <a:tc>
                  <a:txBody>
                    <a:bodyPr/>
                    <a:lstStyle/>
                    <a:p>
                      <a:pPr marL="0" lvl="2" indent="0" algn="l" rtl="0">
                        <a:spcBef>
                          <a:spcPts val="0"/>
                        </a:spcBef>
                        <a:spcAft>
                          <a:spcPts val="1200"/>
                        </a:spcAft>
                        <a:buFontTx/>
                        <a:buNone/>
                      </a:pPr>
                      <a:endParaRPr lang="en-US" sz="1800"/>
                    </a:p>
                  </a:txBody>
                  <a:tcPr marL="82296" marR="82296" marT="34290" marB="34290"/>
                </a:tc>
                <a:tc>
                  <a:txBody>
                    <a:bodyPr/>
                    <a:lstStyle/>
                    <a:p>
                      <a:pPr marL="0" lvl="2" indent="0" algn="l" rtl="0">
                        <a:spcBef>
                          <a:spcPts val="0"/>
                        </a:spcBef>
                        <a:spcAft>
                          <a:spcPts val="1200"/>
                        </a:spcAft>
                        <a:buFontTx/>
                        <a:buNone/>
                      </a:pPr>
                      <a:endParaRPr lang="en-US" sz="1800"/>
                    </a:p>
                  </a:txBody>
                  <a:tcPr marL="82296" marR="82296" marT="34290" marB="34290"/>
                </a:tc>
                <a:tc>
                  <a:txBody>
                    <a:bodyPr/>
                    <a:lstStyle/>
                    <a:p>
                      <a:pPr marL="0" lvl="2" indent="0" algn="l" rtl="0">
                        <a:spcBef>
                          <a:spcPts val="0"/>
                        </a:spcBef>
                        <a:spcAft>
                          <a:spcPts val="1200"/>
                        </a:spcAft>
                        <a:buFontTx/>
                        <a:buNone/>
                      </a:pPr>
                      <a:endParaRPr lang="en-US" sz="1800">
                        <a:latin typeface="Calibri" pitchFamily="34" charset="0"/>
                        <a:cs typeface="Calibri" pitchFamily="34" charset="0"/>
                      </a:endParaRPr>
                    </a:p>
                  </a:txBody>
                  <a:tcPr marL="82296" marR="82296" marT="34290" marB="34290"/>
                </a:tc>
                <a:extLst>
                  <a:ext uri="{0D108BD9-81ED-4DB2-BD59-A6C34878D82A}">
                    <a16:rowId xmlns:a16="http://schemas.microsoft.com/office/drawing/2014/main" val="10001"/>
                  </a:ext>
                </a:extLst>
              </a:tr>
              <a:tr h="739290">
                <a:tc>
                  <a:txBody>
                    <a:bodyPr/>
                    <a:lstStyle/>
                    <a:p>
                      <a:pPr marL="0" lvl="2" indent="0" algn="l" rtl="0">
                        <a:spcBef>
                          <a:spcPts val="0"/>
                        </a:spcBef>
                        <a:spcAft>
                          <a:spcPts val="1200"/>
                        </a:spcAft>
                        <a:buFontTx/>
                        <a:buNone/>
                      </a:pPr>
                      <a:endParaRPr lang="en-US" sz="1800">
                        <a:latin typeface="Calibri" pitchFamily="34" charset="0"/>
                        <a:cs typeface="Calibri" pitchFamily="34" charset="0"/>
                      </a:endParaRPr>
                    </a:p>
                  </a:txBody>
                  <a:tcPr marL="82296" marR="82296" marT="34290" marB="34290"/>
                </a:tc>
                <a:tc>
                  <a:txBody>
                    <a:bodyPr/>
                    <a:lstStyle/>
                    <a:p>
                      <a:pPr marL="0" lvl="2" indent="0" algn="l" rtl="0">
                        <a:spcBef>
                          <a:spcPts val="0"/>
                        </a:spcBef>
                        <a:spcAft>
                          <a:spcPts val="1200"/>
                        </a:spcAft>
                        <a:buFontTx/>
                        <a:buNone/>
                      </a:pPr>
                      <a:endParaRPr lang="en-US" sz="1800">
                        <a:latin typeface="Calibri" pitchFamily="34" charset="0"/>
                        <a:cs typeface="Calibri" pitchFamily="34" charset="0"/>
                      </a:endParaRPr>
                    </a:p>
                  </a:txBody>
                  <a:tcPr marL="82296" marR="82296" marT="34290" marB="34290"/>
                </a:tc>
                <a:tc>
                  <a:txBody>
                    <a:bodyPr/>
                    <a:lstStyle/>
                    <a:p>
                      <a:pPr marL="0" lvl="2" indent="0" algn="l" rtl="0">
                        <a:spcBef>
                          <a:spcPts val="0"/>
                        </a:spcBef>
                        <a:spcAft>
                          <a:spcPts val="1200"/>
                        </a:spcAft>
                        <a:buFontTx/>
                        <a:buNone/>
                      </a:pPr>
                      <a:endParaRPr lang="en-US" sz="1800">
                        <a:latin typeface="Calibri" pitchFamily="34" charset="0"/>
                        <a:cs typeface="Calibri" pitchFamily="34" charset="0"/>
                      </a:endParaRPr>
                    </a:p>
                  </a:txBody>
                  <a:tcPr marL="82296" marR="82296" marT="34290" marB="34290"/>
                </a:tc>
                <a:extLst>
                  <a:ext uri="{0D108BD9-81ED-4DB2-BD59-A6C34878D82A}">
                    <a16:rowId xmlns:a16="http://schemas.microsoft.com/office/drawing/2014/main" val="10002"/>
                  </a:ext>
                </a:extLst>
              </a:tr>
              <a:tr h="739290">
                <a:tc>
                  <a:txBody>
                    <a:bodyPr/>
                    <a:lstStyle/>
                    <a:p>
                      <a:pPr marL="0" lvl="2" indent="0" algn="l" rtl="0">
                        <a:spcBef>
                          <a:spcPts val="0"/>
                        </a:spcBef>
                        <a:spcAft>
                          <a:spcPts val="1200"/>
                        </a:spcAft>
                        <a:buFontTx/>
                        <a:buNone/>
                      </a:pPr>
                      <a:endParaRPr lang="en-US" sz="1800">
                        <a:latin typeface="Calibri" pitchFamily="34" charset="0"/>
                        <a:cs typeface="Calibri" pitchFamily="34" charset="0"/>
                      </a:endParaRPr>
                    </a:p>
                  </a:txBody>
                  <a:tcPr marL="82296" marR="82296" marT="34290" marB="34290"/>
                </a:tc>
                <a:tc>
                  <a:txBody>
                    <a:bodyPr/>
                    <a:lstStyle/>
                    <a:p>
                      <a:pPr marL="0" lvl="2" indent="0" algn="l" rtl="0">
                        <a:spcBef>
                          <a:spcPts val="0"/>
                        </a:spcBef>
                        <a:spcAft>
                          <a:spcPts val="1200"/>
                        </a:spcAft>
                        <a:buFontTx/>
                        <a:buNone/>
                      </a:pPr>
                      <a:endParaRPr lang="en-US" sz="1800">
                        <a:latin typeface="Calibri" pitchFamily="34" charset="0"/>
                        <a:cs typeface="Calibri" pitchFamily="34" charset="0"/>
                      </a:endParaRPr>
                    </a:p>
                  </a:txBody>
                  <a:tcPr marL="82296" marR="82296" marT="34290" marB="34290"/>
                </a:tc>
                <a:tc>
                  <a:txBody>
                    <a:bodyPr/>
                    <a:lstStyle/>
                    <a:p>
                      <a:pPr algn="l" rtl="0">
                        <a:spcBef>
                          <a:spcPts val="0"/>
                        </a:spcBef>
                        <a:spcAft>
                          <a:spcPts val="1200"/>
                        </a:spcAft>
                        <a:buFontTx/>
                        <a:buNone/>
                      </a:pPr>
                      <a:endParaRPr lang="en-US" sz="1800"/>
                    </a:p>
                  </a:txBody>
                  <a:tcPr marL="82296" marR="82296" marT="34290" marB="34290"/>
                </a:tc>
                <a:extLst>
                  <a:ext uri="{0D108BD9-81ED-4DB2-BD59-A6C34878D82A}">
                    <a16:rowId xmlns:a16="http://schemas.microsoft.com/office/drawing/2014/main" val="10003"/>
                  </a:ext>
                </a:extLst>
              </a:tr>
              <a:tr h="739290">
                <a:tc>
                  <a:txBody>
                    <a:bodyPr/>
                    <a:lstStyle/>
                    <a:p>
                      <a:pPr marL="0" marR="0" lvl="2" indent="0" algn="l" defTabSz="914400" rtl="0" eaLnBrk="1" fontAlgn="auto" latinLnBrk="0" hangingPunct="1">
                        <a:lnSpc>
                          <a:spcPct val="100000"/>
                        </a:lnSpc>
                        <a:spcBef>
                          <a:spcPts val="0"/>
                        </a:spcBef>
                        <a:spcAft>
                          <a:spcPts val="1200"/>
                        </a:spcAft>
                        <a:buClrTx/>
                        <a:buSzTx/>
                        <a:buFontTx/>
                        <a:buNone/>
                        <a:tabLst/>
                        <a:defRPr/>
                      </a:pPr>
                      <a:endParaRPr lang="en-US" sz="1800"/>
                    </a:p>
                  </a:txBody>
                  <a:tcPr marL="82296" marR="82296" marT="34290" marB="34290"/>
                </a:tc>
                <a:tc>
                  <a:txBody>
                    <a:bodyPr/>
                    <a:lstStyle/>
                    <a:p>
                      <a:pPr marL="0" marR="0" lvl="2" indent="0" algn="l" defTabSz="914400" rtl="0" eaLnBrk="1" fontAlgn="auto" latinLnBrk="0" hangingPunct="1">
                        <a:lnSpc>
                          <a:spcPct val="100000"/>
                        </a:lnSpc>
                        <a:spcBef>
                          <a:spcPts val="0"/>
                        </a:spcBef>
                        <a:spcAft>
                          <a:spcPts val="1200"/>
                        </a:spcAft>
                        <a:buClrTx/>
                        <a:buSzTx/>
                        <a:buFontTx/>
                        <a:buNone/>
                        <a:tabLst/>
                        <a:defRPr/>
                      </a:pPr>
                      <a:endParaRPr lang="en-US" sz="1800"/>
                    </a:p>
                  </a:txBody>
                  <a:tcPr marL="82296" marR="82296" marT="34290" marB="34290"/>
                </a:tc>
                <a:tc>
                  <a:txBody>
                    <a:bodyPr/>
                    <a:lstStyle/>
                    <a:p>
                      <a:pPr marL="0" lvl="2" indent="0" algn="l" rtl="0">
                        <a:spcBef>
                          <a:spcPts val="0"/>
                        </a:spcBef>
                        <a:spcAft>
                          <a:spcPts val="1200"/>
                        </a:spcAft>
                        <a:buFontTx/>
                        <a:buNone/>
                      </a:pPr>
                      <a:endParaRPr lang="en-US" sz="1800"/>
                    </a:p>
                  </a:txBody>
                  <a:tcPr marL="82296" marR="82296" marT="34290" marB="34290"/>
                </a:tc>
                <a:extLst>
                  <a:ext uri="{0D108BD9-81ED-4DB2-BD59-A6C34878D82A}">
                    <a16:rowId xmlns:a16="http://schemas.microsoft.com/office/drawing/2014/main" val="10004"/>
                  </a:ext>
                </a:extLst>
              </a:tr>
              <a:tr h="739290">
                <a:tc>
                  <a:txBody>
                    <a:bodyPr/>
                    <a:lstStyle/>
                    <a:p>
                      <a:pPr marL="0" marR="0" lvl="2" indent="0" algn="l" defTabSz="914400" rtl="0" eaLnBrk="1" fontAlgn="auto" latinLnBrk="0" hangingPunct="1">
                        <a:lnSpc>
                          <a:spcPct val="100000"/>
                        </a:lnSpc>
                        <a:spcBef>
                          <a:spcPts val="0"/>
                        </a:spcBef>
                        <a:spcAft>
                          <a:spcPts val="1200"/>
                        </a:spcAft>
                        <a:buClrTx/>
                        <a:buSzTx/>
                        <a:buFontTx/>
                        <a:buNone/>
                        <a:tabLst/>
                        <a:defRPr/>
                      </a:pPr>
                      <a:endParaRPr lang="en-US" sz="1800"/>
                    </a:p>
                  </a:txBody>
                  <a:tcPr marL="82296" marR="82296" marT="34290" marB="34290"/>
                </a:tc>
                <a:tc>
                  <a:txBody>
                    <a:bodyPr/>
                    <a:lstStyle/>
                    <a:p>
                      <a:pPr marL="0" marR="0" lvl="2" indent="0" algn="l" defTabSz="914400" rtl="0" eaLnBrk="1" fontAlgn="auto" latinLnBrk="0" hangingPunct="1">
                        <a:lnSpc>
                          <a:spcPct val="100000"/>
                        </a:lnSpc>
                        <a:spcBef>
                          <a:spcPts val="0"/>
                        </a:spcBef>
                        <a:spcAft>
                          <a:spcPts val="1200"/>
                        </a:spcAft>
                        <a:buClrTx/>
                        <a:buSzTx/>
                        <a:buFontTx/>
                        <a:buNone/>
                        <a:tabLst/>
                        <a:defRPr/>
                      </a:pPr>
                      <a:endParaRPr lang="en-US" sz="1800"/>
                    </a:p>
                  </a:txBody>
                  <a:tcPr marL="82296" marR="82296" marT="34290" marB="34290"/>
                </a:tc>
                <a:tc>
                  <a:txBody>
                    <a:bodyPr/>
                    <a:lstStyle/>
                    <a:p>
                      <a:pPr marL="0" lvl="2" indent="0" algn="l" rtl="0">
                        <a:spcBef>
                          <a:spcPts val="0"/>
                        </a:spcBef>
                        <a:spcAft>
                          <a:spcPts val="1200"/>
                        </a:spcAft>
                        <a:buFontTx/>
                        <a:buNone/>
                      </a:pPr>
                      <a:endParaRPr lang="en-US" sz="1800">
                        <a:latin typeface="Calibri" pitchFamily="34" charset="0"/>
                        <a:cs typeface="Calibri" pitchFamily="34" charset="0"/>
                      </a:endParaRPr>
                    </a:p>
                  </a:txBody>
                  <a:tcPr marL="82296" marR="82296" marT="34290" marB="34290"/>
                </a:tc>
                <a:extLst>
                  <a:ext uri="{0D108BD9-81ED-4DB2-BD59-A6C34878D82A}">
                    <a16:rowId xmlns:a16="http://schemas.microsoft.com/office/drawing/2014/main" val="10005"/>
                  </a:ext>
                </a:extLst>
              </a:tr>
              <a:tr h="739290">
                <a:tc>
                  <a:txBody>
                    <a:bodyPr/>
                    <a:lstStyle/>
                    <a:p>
                      <a:pPr marL="0" marR="0" lvl="2" indent="0" algn="l" defTabSz="914400" rtl="0" eaLnBrk="1" fontAlgn="auto" latinLnBrk="0" hangingPunct="1">
                        <a:lnSpc>
                          <a:spcPct val="100000"/>
                        </a:lnSpc>
                        <a:spcBef>
                          <a:spcPts val="0"/>
                        </a:spcBef>
                        <a:spcAft>
                          <a:spcPts val="1200"/>
                        </a:spcAft>
                        <a:buClrTx/>
                        <a:buSzTx/>
                        <a:buFontTx/>
                        <a:buNone/>
                        <a:tabLst/>
                        <a:defRPr/>
                      </a:pPr>
                      <a:endParaRPr lang="en-US" sz="1800"/>
                    </a:p>
                  </a:txBody>
                  <a:tcPr marL="82296" marR="82296" marT="34290" marB="34290"/>
                </a:tc>
                <a:tc>
                  <a:txBody>
                    <a:bodyPr/>
                    <a:lstStyle/>
                    <a:p>
                      <a:pPr marL="0" marR="0" lvl="2" indent="0" algn="l" defTabSz="914400" rtl="0" eaLnBrk="1" fontAlgn="auto" latinLnBrk="0" hangingPunct="1">
                        <a:lnSpc>
                          <a:spcPct val="100000"/>
                        </a:lnSpc>
                        <a:spcBef>
                          <a:spcPts val="0"/>
                        </a:spcBef>
                        <a:spcAft>
                          <a:spcPts val="1200"/>
                        </a:spcAft>
                        <a:buClrTx/>
                        <a:buSzTx/>
                        <a:buFontTx/>
                        <a:buNone/>
                        <a:tabLst/>
                        <a:defRPr/>
                      </a:pPr>
                      <a:endParaRPr lang="en-US" sz="1800"/>
                    </a:p>
                  </a:txBody>
                  <a:tcPr marL="82296" marR="82296" marT="34290" marB="34290"/>
                </a:tc>
                <a:tc>
                  <a:txBody>
                    <a:bodyPr/>
                    <a:lstStyle/>
                    <a:p>
                      <a:pPr marL="0" lvl="2" indent="0" algn="l" rtl="0">
                        <a:spcBef>
                          <a:spcPts val="0"/>
                        </a:spcBef>
                        <a:spcAft>
                          <a:spcPts val="1200"/>
                        </a:spcAft>
                        <a:buFontTx/>
                        <a:buNone/>
                      </a:pPr>
                      <a:endParaRPr lang="en-US" sz="1800" dirty="0">
                        <a:latin typeface="Calibri" pitchFamily="34" charset="0"/>
                        <a:cs typeface="Calibri" pitchFamily="34" charset="0"/>
                      </a:endParaRPr>
                    </a:p>
                  </a:txBody>
                  <a:tcPr marL="82296" marR="82296" marT="34290" marB="34290"/>
                </a:tc>
                <a:extLst>
                  <a:ext uri="{0D108BD9-81ED-4DB2-BD59-A6C34878D82A}">
                    <a16:rowId xmlns:a16="http://schemas.microsoft.com/office/drawing/2014/main" val="10006"/>
                  </a:ext>
                </a:extLst>
              </a:tr>
            </a:tbl>
          </a:graphicData>
        </a:graphic>
      </p:graphicFrame>
      <p:sp>
        <p:nvSpPr>
          <p:cNvPr id="5" name="Slide Number Placeholder 4">
            <a:extLst>
              <a:ext uri="{FF2B5EF4-FFF2-40B4-BE49-F238E27FC236}">
                <a16:creationId xmlns:a16="http://schemas.microsoft.com/office/drawing/2014/main" id="{2273D8C4-8825-4827-8880-F2CCEB4F362D}"/>
              </a:ext>
            </a:extLst>
          </p:cNvPr>
          <p:cNvSpPr>
            <a:spLocks noGrp="1"/>
          </p:cNvSpPr>
          <p:nvPr>
            <p:ph type="sldNum" sz="quarter" idx="12"/>
          </p:nvPr>
        </p:nvSpPr>
        <p:spPr/>
        <p:txBody>
          <a:bodyPr/>
          <a:lstStyle/>
          <a:p>
            <a:fld id="{48F63A3B-78C7-47BE-AE5E-E10140E04643}" type="slidenum">
              <a:rPr lang="en-US" smtClean="0"/>
              <a:t>78</a:t>
            </a:fld>
            <a:endParaRPr lang="en-US"/>
          </a:p>
        </p:txBody>
      </p:sp>
      <p:sp>
        <p:nvSpPr>
          <p:cNvPr id="3" name="Footer Placeholder 2"/>
          <p:cNvSpPr>
            <a:spLocks noGrp="1"/>
          </p:cNvSpPr>
          <p:nvPr>
            <p:ph type="ftr" sz="quarter" idx="11"/>
          </p:nvPr>
        </p:nvSpPr>
        <p:spPr>
          <a:xfrm>
            <a:off x="3810000" y="6465344"/>
            <a:ext cx="4572000" cy="365125"/>
          </a:xfrm>
        </p:spPr>
        <p:txBody>
          <a:bodyPr/>
          <a:lstStyle/>
          <a:p>
            <a:r>
              <a:rPr lang="es-US" dirty="0"/>
              <a:t>Medicaid y el Programa de Seguro Médico para Niños </a:t>
            </a:r>
            <a:br>
              <a:rPr lang="es-US" dirty="0"/>
            </a:br>
            <a:r>
              <a:rPr lang="es-US" dirty="0"/>
              <a:t>(CHIP, por sus siglas en inglés)</a:t>
            </a:r>
          </a:p>
        </p:txBody>
      </p:sp>
      <p:sp>
        <p:nvSpPr>
          <p:cNvPr id="2" name="Date Placeholder 1"/>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25881652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US"/>
              <a:t>Apéndice B: Inscripción en Medicaid</a:t>
            </a:r>
          </a:p>
        </p:txBody>
      </p:sp>
      <p:graphicFrame>
        <p:nvGraphicFramePr>
          <p:cNvPr id="6" name="Content Placeholder 3" descr="Blank table for states to use to capture Medicaid enrollment information"/>
          <p:cNvGraphicFramePr>
            <a:graphicFrameLocks noGrp="1"/>
          </p:cNvGraphicFramePr>
          <p:nvPr>
            <p:ph idx="4294967295"/>
            <p:extLst>
              <p:ext uri="{D42A27DB-BD31-4B8C-83A1-F6EECF244321}">
                <p14:modId xmlns:p14="http://schemas.microsoft.com/office/powerpoint/2010/main" val="30002461"/>
              </p:ext>
            </p:extLst>
          </p:nvPr>
        </p:nvGraphicFramePr>
        <p:xfrm>
          <a:off x="675446" y="1199254"/>
          <a:ext cx="10841107" cy="5042315"/>
        </p:xfrm>
        <a:graphic>
          <a:graphicData uri="http://schemas.openxmlformats.org/drawingml/2006/table">
            <a:tbl>
              <a:tblPr firstRow="1" bandRow="1">
                <a:tableStyleId>{BDBED569-4797-4DF1-A0F4-6AAB3CD982D8}</a:tableStyleId>
              </a:tblPr>
              <a:tblGrid>
                <a:gridCol w="4749438">
                  <a:extLst>
                    <a:ext uri="{9D8B030D-6E8A-4147-A177-3AD203B41FA5}">
                      <a16:colId xmlns:a16="http://schemas.microsoft.com/office/drawing/2014/main" val="20000"/>
                    </a:ext>
                  </a:extLst>
                </a:gridCol>
                <a:gridCol w="6091669">
                  <a:extLst>
                    <a:ext uri="{9D8B030D-6E8A-4147-A177-3AD203B41FA5}">
                      <a16:colId xmlns:a16="http://schemas.microsoft.com/office/drawing/2014/main" val="20001"/>
                    </a:ext>
                  </a:extLst>
                </a:gridCol>
              </a:tblGrid>
              <a:tr h="654353">
                <a:tc>
                  <a:txBody>
                    <a:bodyPr/>
                    <a:lstStyle/>
                    <a:p>
                      <a:pPr marL="0" algn="ctr" defTabSz="914400" rtl="0" eaLnBrk="1" fontAlgn="b" latinLnBrk="0" hangingPunct="1">
                        <a:spcAft>
                          <a:spcPts val="1200"/>
                        </a:spcAft>
                      </a:pPr>
                      <a:r>
                        <a:rPr lang="es-US" sz="2400">
                          <a:solidFill>
                            <a:schemeClr val="bg1"/>
                          </a:solidFill>
                        </a:rPr>
                        <a:t>Estado</a:t>
                      </a:r>
                    </a:p>
                  </a:txBody>
                  <a:tcPr marL="83018" marR="83018" marT="34290" marB="34290" anchor="ctr">
                    <a:solidFill>
                      <a:schemeClr val="accent1">
                        <a:lumMod val="50000"/>
                      </a:schemeClr>
                    </a:solidFill>
                  </a:tcPr>
                </a:tc>
                <a:tc>
                  <a:txBody>
                    <a:bodyPr/>
                    <a:lstStyle/>
                    <a:p>
                      <a:pPr marL="0" algn="ctr" defTabSz="914400" rtl="0" eaLnBrk="1" fontAlgn="b" latinLnBrk="0" hangingPunct="1">
                        <a:spcAft>
                          <a:spcPts val="1200"/>
                        </a:spcAft>
                      </a:pPr>
                      <a:r>
                        <a:rPr lang="es-US" sz="2400">
                          <a:solidFill>
                            <a:schemeClr val="bg1"/>
                          </a:solidFill>
                        </a:rPr>
                        <a:t>Números de Inscripciones en Medicaid</a:t>
                      </a:r>
                    </a:p>
                  </a:txBody>
                  <a:tcPr marL="83018" marR="83018" marT="34290" marB="34290" anchor="ctr">
                    <a:solidFill>
                      <a:schemeClr val="accent1">
                        <a:lumMod val="50000"/>
                      </a:schemeClr>
                    </a:solidFill>
                  </a:tcPr>
                </a:tc>
                <a:extLst>
                  <a:ext uri="{0D108BD9-81ED-4DB2-BD59-A6C34878D82A}">
                    <a16:rowId xmlns:a16="http://schemas.microsoft.com/office/drawing/2014/main" val="10000"/>
                  </a:ext>
                </a:extLst>
              </a:tr>
              <a:tr h="731327">
                <a:tc>
                  <a:txBody>
                    <a:bodyPr/>
                    <a:lstStyle/>
                    <a:p>
                      <a:pPr marL="0" algn="l" defTabSz="914400" rtl="0" eaLnBrk="1" fontAlgn="b" latinLnBrk="0" hangingPunct="1">
                        <a:spcAft>
                          <a:spcPts val="1200"/>
                        </a:spcAft>
                      </a:pPr>
                      <a:endParaRPr lang="en-US" sz="2100" b="1" kern="1200">
                        <a:solidFill>
                          <a:schemeClr val="tx1"/>
                        </a:solidFill>
                        <a:latin typeface="+mn-lt"/>
                        <a:ea typeface="+mn-ea"/>
                        <a:cs typeface="+mn-cs"/>
                      </a:endParaRPr>
                    </a:p>
                  </a:txBody>
                  <a:tcPr marL="83018" marR="83018" marT="34290" marB="34290"/>
                </a:tc>
                <a:tc>
                  <a:txBody>
                    <a:bodyPr/>
                    <a:lstStyle/>
                    <a:p>
                      <a:pPr marL="0" algn="l" defTabSz="914400" rtl="0" eaLnBrk="1" fontAlgn="b" latinLnBrk="0" hangingPunct="1">
                        <a:spcAft>
                          <a:spcPts val="1200"/>
                        </a:spcAft>
                      </a:pPr>
                      <a:endParaRPr lang="en-US" sz="2100" kern="1200">
                        <a:solidFill>
                          <a:schemeClr val="bg1"/>
                        </a:solidFill>
                        <a:latin typeface="+mn-lt"/>
                        <a:ea typeface="+mn-ea"/>
                        <a:cs typeface="+mn-cs"/>
                      </a:endParaRPr>
                    </a:p>
                  </a:txBody>
                  <a:tcPr marL="83018" marR="83018" marT="34290" marB="34290"/>
                </a:tc>
                <a:extLst>
                  <a:ext uri="{0D108BD9-81ED-4DB2-BD59-A6C34878D82A}">
                    <a16:rowId xmlns:a16="http://schemas.microsoft.com/office/drawing/2014/main" val="10001"/>
                  </a:ext>
                </a:extLst>
              </a:tr>
              <a:tr h="731327">
                <a:tc>
                  <a:txBody>
                    <a:bodyPr/>
                    <a:lstStyle/>
                    <a:p>
                      <a:pPr marL="0" algn="l" defTabSz="914400" rtl="0" eaLnBrk="1" fontAlgn="b" latinLnBrk="0" hangingPunct="1">
                        <a:spcAft>
                          <a:spcPts val="1200"/>
                        </a:spcAft>
                      </a:pPr>
                      <a:endParaRPr lang="en-US" sz="2100" b="1" kern="1200">
                        <a:solidFill>
                          <a:schemeClr val="tx1"/>
                        </a:solidFill>
                        <a:latin typeface="+mn-lt"/>
                        <a:ea typeface="+mn-ea"/>
                        <a:cs typeface="+mn-cs"/>
                      </a:endParaRPr>
                    </a:p>
                  </a:txBody>
                  <a:tcPr marL="83018" marR="83018" marT="34290" marB="34290"/>
                </a:tc>
                <a:tc>
                  <a:txBody>
                    <a:bodyPr/>
                    <a:lstStyle/>
                    <a:p>
                      <a:pPr marL="0" algn="l" defTabSz="914400" rtl="0" eaLnBrk="1" fontAlgn="b" latinLnBrk="0" hangingPunct="1">
                        <a:spcAft>
                          <a:spcPts val="1200"/>
                        </a:spcAft>
                      </a:pPr>
                      <a:endParaRPr lang="en-US" sz="2100" kern="1200">
                        <a:solidFill>
                          <a:schemeClr val="bg1"/>
                        </a:solidFill>
                        <a:latin typeface="+mn-lt"/>
                        <a:ea typeface="+mn-ea"/>
                        <a:cs typeface="+mn-cs"/>
                      </a:endParaRPr>
                    </a:p>
                  </a:txBody>
                  <a:tcPr marL="83018" marR="83018" marT="34290" marB="34290"/>
                </a:tc>
                <a:extLst>
                  <a:ext uri="{0D108BD9-81ED-4DB2-BD59-A6C34878D82A}">
                    <a16:rowId xmlns:a16="http://schemas.microsoft.com/office/drawing/2014/main" val="10002"/>
                  </a:ext>
                </a:extLst>
              </a:tr>
              <a:tr h="731327">
                <a:tc>
                  <a:txBody>
                    <a:bodyPr/>
                    <a:lstStyle/>
                    <a:p>
                      <a:pPr marL="0" algn="l" defTabSz="914400" rtl="0" eaLnBrk="1" fontAlgn="b" latinLnBrk="0" hangingPunct="1">
                        <a:spcAft>
                          <a:spcPts val="1200"/>
                        </a:spcAft>
                      </a:pPr>
                      <a:endParaRPr lang="en-US" sz="2100" b="1" kern="1200">
                        <a:solidFill>
                          <a:schemeClr val="tx1"/>
                        </a:solidFill>
                        <a:latin typeface="+mn-lt"/>
                        <a:ea typeface="+mn-ea"/>
                        <a:cs typeface="+mn-cs"/>
                      </a:endParaRPr>
                    </a:p>
                  </a:txBody>
                  <a:tcPr marL="83018" marR="83018" marT="34290" marB="34290"/>
                </a:tc>
                <a:tc>
                  <a:txBody>
                    <a:bodyPr/>
                    <a:lstStyle/>
                    <a:p>
                      <a:pPr marL="0" algn="l" defTabSz="914400" rtl="0" eaLnBrk="1" fontAlgn="b" latinLnBrk="0" hangingPunct="1">
                        <a:spcAft>
                          <a:spcPts val="1200"/>
                        </a:spcAft>
                      </a:pPr>
                      <a:endParaRPr lang="en-US" sz="2100" kern="1200">
                        <a:solidFill>
                          <a:schemeClr val="bg1"/>
                        </a:solidFill>
                        <a:latin typeface="+mn-lt"/>
                        <a:ea typeface="+mn-ea"/>
                        <a:cs typeface="+mn-cs"/>
                      </a:endParaRPr>
                    </a:p>
                  </a:txBody>
                  <a:tcPr marL="83018" marR="83018" marT="34290" marB="34290"/>
                </a:tc>
                <a:extLst>
                  <a:ext uri="{0D108BD9-81ED-4DB2-BD59-A6C34878D82A}">
                    <a16:rowId xmlns:a16="http://schemas.microsoft.com/office/drawing/2014/main" val="10003"/>
                  </a:ext>
                </a:extLst>
              </a:tr>
              <a:tr h="731327">
                <a:tc>
                  <a:txBody>
                    <a:bodyPr/>
                    <a:lstStyle/>
                    <a:p>
                      <a:pPr marL="0" algn="l" defTabSz="914400" rtl="0" eaLnBrk="1" fontAlgn="b" latinLnBrk="0" hangingPunct="1">
                        <a:spcAft>
                          <a:spcPts val="1200"/>
                        </a:spcAft>
                      </a:pPr>
                      <a:endParaRPr lang="en-US" sz="2100" b="1" kern="1200">
                        <a:solidFill>
                          <a:schemeClr val="tx1"/>
                        </a:solidFill>
                        <a:latin typeface="+mn-lt"/>
                        <a:ea typeface="+mn-ea"/>
                        <a:cs typeface="+mn-cs"/>
                      </a:endParaRPr>
                    </a:p>
                  </a:txBody>
                  <a:tcPr marL="83018" marR="83018" marT="34290" marB="34290"/>
                </a:tc>
                <a:tc>
                  <a:txBody>
                    <a:bodyPr/>
                    <a:lstStyle/>
                    <a:p>
                      <a:pPr marL="0" algn="l" defTabSz="914400" rtl="0" eaLnBrk="1" fontAlgn="b" latinLnBrk="0" hangingPunct="1">
                        <a:spcAft>
                          <a:spcPts val="1200"/>
                        </a:spcAft>
                      </a:pPr>
                      <a:endParaRPr lang="en-US" sz="2100" kern="1200">
                        <a:solidFill>
                          <a:schemeClr val="bg1"/>
                        </a:solidFill>
                        <a:latin typeface="+mn-lt"/>
                        <a:ea typeface="+mn-ea"/>
                        <a:cs typeface="+mn-cs"/>
                      </a:endParaRPr>
                    </a:p>
                  </a:txBody>
                  <a:tcPr marL="83018" marR="83018" marT="34290" marB="34290"/>
                </a:tc>
                <a:extLst>
                  <a:ext uri="{0D108BD9-81ED-4DB2-BD59-A6C34878D82A}">
                    <a16:rowId xmlns:a16="http://schemas.microsoft.com/office/drawing/2014/main" val="10004"/>
                  </a:ext>
                </a:extLst>
              </a:tr>
              <a:tr h="731327">
                <a:tc>
                  <a:txBody>
                    <a:bodyPr/>
                    <a:lstStyle/>
                    <a:p>
                      <a:pPr marL="0" algn="l" defTabSz="914400" rtl="0" eaLnBrk="1" fontAlgn="b" latinLnBrk="0" hangingPunct="1">
                        <a:spcAft>
                          <a:spcPts val="1200"/>
                        </a:spcAft>
                      </a:pPr>
                      <a:endParaRPr lang="en-US" sz="2100" b="1" kern="1200">
                        <a:solidFill>
                          <a:schemeClr val="tx1"/>
                        </a:solidFill>
                        <a:latin typeface="+mn-lt"/>
                        <a:ea typeface="+mn-ea"/>
                        <a:cs typeface="+mn-cs"/>
                      </a:endParaRPr>
                    </a:p>
                  </a:txBody>
                  <a:tcPr marL="83018" marR="83018" marT="34290" marB="34290"/>
                </a:tc>
                <a:tc>
                  <a:txBody>
                    <a:bodyPr/>
                    <a:lstStyle/>
                    <a:p>
                      <a:pPr marL="0" algn="l" defTabSz="914400" rtl="0" eaLnBrk="1" fontAlgn="b" latinLnBrk="0" hangingPunct="1">
                        <a:spcAft>
                          <a:spcPts val="1200"/>
                        </a:spcAft>
                      </a:pPr>
                      <a:endParaRPr lang="en-US" sz="2100" kern="1200">
                        <a:solidFill>
                          <a:schemeClr val="bg1"/>
                        </a:solidFill>
                        <a:latin typeface="+mn-lt"/>
                        <a:ea typeface="+mn-ea"/>
                        <a:cs typeface="+mn-cs"/>
                      </a:endParaRPr>
                    </a:p>
                  </a:txBody>
                  <a:tcPr marL="83018" marR="83018" marT="34290" marB="34290"/>
                </a:tc>
                <a:extLst>
                  <a:ext uri="{0D108BD9-81ED-4DB2-BD59-A6C34878D82A}">
                    <a16:rowId xmlns:a16="http://schemas.microsoft.com/office/drawing/2014/main" val="10005"/>
                  </a:ext>
                </a:extLst>
              </a:tr>
              <a:tr h="731327">
                <a:tc>
                  <a:txBody>
                    <a:bodyPr/>
                    <a:lstStyle/>
                    <a:p>
                      <a:pPr marL="0" algn="l" defTabSz="914400" rtl="0" eaLnBrk="1" fontAlgn="b" latinLnBrk="0" hangingPunct="1">
                        <a:spcAft>
                          <a:spcPts val="1200"/>
                        </a:spcAft>
                      </a:pPr>
                      <a:endParaRPr lang="en-US" sz="2100" b="1" kern="1200">
                        <a:solidFill>
                          <a:schemeClr val="tx1"/>
                        </a:solidFill>
                        <a:latin typeface="+mn-lt"/>
                        <a:ea typeface="+mn-ea"/>
                        <a:cs typeface="+mn-cs"/>
                      </a:endParaRPr>
                    </a:p>
                  </a:txBody>
                  <a:tcPr marL="83018" marR="83018" marT="34290" marB="34290"/>
                </a:tc>
                <a:tc>
                  <a:txBody>
                    <a:bodyPr/>
                    <a:lstStyle/>
                    <a:p>
                      <a:pPr marL="0" algn="l" defTabSz="914400" rtl="0" eaLnBrk="1" fontAlgn="b" latinLnBrk="0" hangingPunct="1">
                        <a:spcAft>
                          <a:spcPts val="1200"/>
                        </a:spcAft>
                      </a:pPr>
                      <a:endParaRPr lang="en-US" sz="2100" kern="1200" dirty="0">
                        <a:solidFill>
                          <a:schemeClr val="bg1"/>
                        </a:solidFill>
                        <a:latin typeface="+mn-lt"/>
                        <a:ea typeface="+mn-ea"/>
                        <a:cs typeface="+mn-cs"/>
                      </a:endParaRPr>
                    </a:p>
                  </a:txBody>
                  <a:tcPr marL="83018" marR="83018" marT="34290" marB="34290"/>
                </a:tc>
                <a:extLst>
                  <a:ext uri="{0D108BD9-81ED-4DB2-BD59-A6C34878D82A}">
                    <a16:rowId xmlns:a16="http://schemas.microsoft.com/office/drawing/2014/main" val="10006"/>
                  </a:ext>
                </a:extLst>
              </a:tr>
            </a:tbl>
          </a:graphicData>
        </a:graphic>
      </p:graphicFrame>
      <p:sp>
        <p:nvSpPr>
          <p:cNvPr id="5" name="Slide Number Placeholder 4">
            <a:extLst>
              <a:ext uri="{FF2B5EF4-FFF2-40B4-BE49-F238E27FC236}">
                <a16:creationId xmlns:a16="http://schemas.microsoft.com/office/drawing/2014/main" id="{74B6BB64-1056-4BD9-956A-5C77A4C62C32}"/>
              </a:ext>
            </a:extLst>
          </p:cNvPr>
          <p:cNvSpPr>
            <a:spLocks noGrp="1"/>
          </p:cNvSpPr>
          <p:nvPr>
            <p:ph type="sldNum" sz="quarter" idx="12"/>
          </p:nvPr>
        </p:nvSpPr>
        <p:spPr/>
        <p:txBody>
          <a:bodyPr/>
          <a:lstStyle/>
          <a:p>
            <a:fld id="{48F63A3B-78C7-47BE-AE5E-E10140E04643}" type="slidenum">
              <a:rPr lang="en-US" smtClean="0"/>
              <a:t>79</a:t>
            </a:fld>
            <a:endParaRPr lang="en-US"/>
          </a:p>
        </p:txBody>
      </p:sp>
      <p:sp>
        <p:nvSpPr>
          <p:cNvPr id="3" name="Footer Placeholder 2"/>
          <p:cNvSpPr>
            <a:spLocks noGrp="1"/>
          </p:cNvSpPr>
          <p:nvPr>
            <p:ph type="ftr" sz="quarter" idx="11"/>
          </p:nvPr>
        </p:nvSpPr>
        <p:spPr>
          <a:xfrm>
            <a:off x="3810000" y="6458620"/>
            <a:ext cx="4572000" cy="365125"/>
          </a:xfrm>
        </p:spPr>
        <p:txBody>
          <a:bodyPr/>
          <a:lstStyle/>
          <a:p>
            <a:r>
              <a:rPr lang="es-US" dirty="0"/>
              <a:t>Medicaid y el Programa de Seguro Médico para Niños </a:t>
            </a:r>
            <a:br>
              <a:rPr lang="es-US" dirty="0"/>
            </a:br>
            <a:r>
              <a:rPr lang="es-US" dirty="0"/>
              <a:t>(CHIP, por sus siglas en inglés)</a:t>
            </a:r>
          </a:p>
        </p:txBody>
      </p:sp>
      <p:sp>
        <p:nvSpPr>
          <p:cNvPr id="2" name="Date Placeholder 1"/>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440876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US"/>
              <a:t>Administración federal de Medicaid</a:t>
            </a:r>
          </a:p>
        </p:txBody>
      </p:sp>
      <p:sp>
        <p:nvSpPr>
          <p:cNvPr id="5" name="Content Placeholder 4"/>
          <p:cNvSpPr>
            <a:spLocks noGrp="1"/>
          </p:cNvSpPr>
          <p:nvPr>
            <p:ph sz="quarter" idx="13"/>
          </p:nvPr>
        </p:nvSpPr>
        <p:spPr>
          <a:xfrm>
            <a:off x="562708" y="1211809"/>
            <a:ext cx="7354073" cy="4667250"/>
          </a:xfrm>
        </p:spPr>
        <p:txBody>
          <a:bodyPr>
            <a:noAutofit/>
          </a:bodyPr>
          <a:lstStyle/>
          <a:p>
            <a:pPr lvl="0" defTabSz="685800">
              <a:spcAft>
                <a:spcPts val="1000"/>
              </a:spcAft>
            </a:pPr>
            <a:r>
              <a:rPr lang="es-US" sz="2400" dirty="0"/>
              <a:t>Pautas nacionales establecidas federalmente</a:t>
            </a:r>
          </a:p>
          <a:p>
            <a:pPr lvl="0" defTabSz="685800">
              <a:spcAft>
                <a:spcPts val="1000"/>
              </a:spcAft>
            </a:pPr>
            <a:r>
              <a:rPr lang="es-US" sz="2400" dirty="0"/>
              <a:t>Los estados obtienen fondos de contrapartida federales para los servicios cubiertos</a:t>
            </a:r>
          </a:p>
          <a:p>
            <a:pPr lvl="0" defTabSz="685800">
              <a:spcAft>
                <a:spcPts val="1000"/>
              </a:spcAft>
            </a:pPr>
            <a:r>
              <a:rPr lang="es-US" sz="2400" dirty="0"/>
              <a:t>El Porcentaje Federal de Asistencia Médica (FMAP, por sus siglas en inglés):</a:t>
            </a:r>
          </a:p>
          <a:p>
            <a:pPr marL="548640" defTabSz="685800">
              <a:spcAft>
                <a:spcPts val="600"/>
              </a:spcAft>
              <a:buSzPct val="100000"/>
              <a:buFont typeface="Arial" panose="020B0604020202020204" pitchFamily="34" charset="0"/>
              <a:buChar char="•"/>
            </a:pPr>
            <a:r>
              <a:rPr lang="es-US" sz="2000" dirty="0"/>
              <a:t>Se utiliza para calcular la cantidad de participación </a:t>
            </a:r>
            <a:br>
              <a:rPr lang="es-US" sz="2000" dirty="0"/>
            </a:br>
            <a:r>
              <a:rPr lang="es-US" sz="2000" dirty="0"/>
              <a:t>federal de costos del estado para los servicios</a:t>
            </a:r>
          </a:p>
          <a:p>
            <a:pPr marL="548640" defTabSz="685800">
              <a:spcAft>
                <a:spcPts val="600"/>
              </a:spcAft>
              <a:buSzPct val="100000"/>
              <a:buFont typeface="Arial" panose="020B0604020202020204" pitchFamily="34" charset="0"/>
              <a:buChar char="•"/>
            </a:pPr>
            <a:r>
              <a:rPr lang="es-US" sz="2000" dirty="0"/>
              <a:t>Varía de un estado a otro y se basa en el ingreso per cápita del estado</a:t>
            </a:r>
          </a:p>
          <a:p>
            <a:pPr marL="548640" defTabSz="685800">
              <a:buSzPct val="100000"/>
              <a:buFont typeface="Arial" panose="020B0604020202020204" pitchFamily="34" charset="0"/>
              <a:buChar char="•"/>
            </a:pPr>
            <a:r>
              <a:rPr lang="es-US" sz="2000" dirty="0"/>
              <a:t>Se actualiza cada año fiscal (FY, por sus siglas en inglés) y se publica en el Registro Federal por parte del Departamento de Salud y Servicios Humanos (HHS, </a:t>
            </a:r>
            <a:br>
              <a:rPr lang="es-US" sz="2000" dirty="0"/>
            </a:br>
            <a:r>
              <a:rPr lang="es-US" sz="2000" dirty="0"/>
              <a:t>por sus siglas en inglés) de EE. UU.</a:t>
            </a:r>
          </a:p>
        </p:txBody>
      </p:sp>
      <p:pic>
        <p:nvPicPr>
          <p:cNvPr id="8" name="Picture 7">
            <a:extLst>
              <a:ext uri="{FF2B5EF4-FFF2-40B4-BE49-F238E27FC236}">
                <a16:creationId xmlns:a16="http://schemas.microsoft.com/office/drawing/2014/main" id="{3B7986CA-8F21-43D8-938B-43A501A4E304}"/>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801002" y="2040595"/>
            <a:ext cx="4166408" cy="2776809"/>
          </a:xfrm>
          <a:prstGeom prst="rect">
            <a:avLst/>
          </a:prstGeom>
          <a:ln>
            <a:noFill/>
          </a:ln>
          <a:effectLst>
            <a:softEdge rad="112500"/>
          </a:effectLst>
        </p:spPr>
      </p:pic>
      <p:sp>
        <p:nvSpPr>
          <p:cNvPr id="6" name="Slide Number Placeholder 5">
            <a:extLst>
              <a:ext uri="{FF2B5EF4-FFF2-40B4-BE49-F238E27FC236}">
                <a16:creationId xmlns:a16="http://schemas.microsoft.com/office/drawing/2014/main" id="{2B35F314-A862-4D1B-9B8E-554889339211}"/>
              </a:ext>
            </a:extLst>
          </p:cNvPr>
          <p:cNvSpPr>
            <a:spLocks noGrp="1"/>
          </p:cNvSpPr>
          <p:nvPr>
            <p:ph type="sldNum" sz="quarter" idx="12"/>
          </p:nvPr>
        </p:nvSpPr>
        <p:spPr/>
        <p:txBody>
          <a:bodyPr/>
          <a:lstStyle/>
          <a:p>
            <a:fld id="{0B2D781D-8844-5940-92D1-06EF0A7F581E}" type="slidenum">
              <a:rPr lang="en-US" smtClean="0"/>
              <a:pPr/>
              <a:t>8</a:t>
            </a:fld>
            <a:endParaRPr lang="en-US"/>
          </a:p>
        </p:txBody>
      </p:sp>
      <p:sp>
        <p:nvSpPr>
          <p:cNvPr id="3" name="Footer Placeholder 2"/>
          <p:cNvSpPr>
            <a:spLocks noGrp="1"/>
          </p:cNvSpPr>
          <p:nvPr>
            <p:ph type="ftr" sz="quarter" idx="11"/>
          </p:nvPr>
        </p:nvSpPr>
        <p:spPr/>
        <p:txBody>
          <a:bodyPr/>
          <a:lstStyle/>
          <a:p>
            <a:r>
              <a:rPr lang="es-US" dirty="0"/>
              <a:t>Medicaid y el Programa de Seguro Médico para Niños </a:t>
            </a:r>
            <a:br>
              <a:rPr lang="es-US" dirty="0"/>
            </a:br>
            <a:r>
              <a:rPr lang="es-US" dirty="0"/>
              <a:t>(CHIP, por sus siglas en inglés)</a:t>
            </a:r>
          </a:p>
        </p:txBody>
      </p:sp>
      <p:sp>
        <p:nvSpPr>
          <p:cNvPr id="2" name="Date Placeholder 1"/>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297896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nodeType="after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US"/>
              <a:t>Apéndice C: Elegibilidad para Medicaid</a:t>
            </a:r>
          </a:p>
        </p:txBody>
      </p:sp>
      <p:graphicFrame>
        <p:nvGraphicFramePr>
          <p:cNvPr id="6" name="Content Placeholder 3" descr="Blank table for states to use to capture Medicaid eligibility"/>
          <p:cNvGraphicFramePr>
            <a:graphicFrameLocks noGrp="1"/>
          </p:cNvGraphicFramePr>
          <p:nvPr>
            <p:ph idx="4294967295"/>
            <p:extLst>
              <p:ext uri="{D42A27DB-BD31-4B8C-83A1-F6EECF244321}">
                <p14:modId xmlns:p14="http://schemas.microsoft.com/office/powerpoint/2010/main" val="1252547519"/>
              </p:ext>
            </p:extLst>
          </p:nvPr>
        </p:nvGraphicFramePr>
        <p:xfrm>
          <a:off x="546237" y="1258852"/>
          <a:ext cx="11099525" cy="4923119"/>
        </p:xfrm>
        <a:graphic>
          <a:graphicData uri="http://schemas.openxmlformats.org/drawingml/2006/table">
            <a:tbl>
              <a:tblPr firstRow="1" bandRow="1">
                <a:tableStyleId>{BDBED569-4797-4DF1-A0F4-6AAB3CD982D8}</a:tableStyleId>
              </a:tblPr>
              <a:tblGrid>
                <a:gridCol w="2219905">
                  <a:extLst>
                    <a:ext uri="{9D8B030D-6E8A-4147-A177-3AD203B41FA5}">
                      <a16:colId xmlns:a16="http://schemas.microsoft.com/office/drawing/2014/main" val="20000"/>
                    </a:ext>
                  </a:extLst>
                </a:gridCol>
                <a:gridCol w="2219905">
                  <a:extLst>
                    <a:ext uri="{9D8B030D-6E8A-4147-A177-3AD203B41FA5}">
                      <a16:colId xmlns:a16="http://schemas.microsoft.com/office/drawing/2014/main" val="20001"/>
                    </a:ext>
                  </a:extLst>
                </a:gridCol>
                <a:gridCol w="2343233">
                  <a:extLst>
                    <a:ext uri="{9D8B030D-6E8A-4147-A177-3AD203B41FA5}">
                      <a16:colId xmlns:a16="http://schemas.microsoft.com/office/drawing/2014/main" val="20002"/>
                    </a:ext>
                  </a:extLst>
                </a:gridCol>
                <a:gridCol w="2096577">
                  <a:extLst>
                    <a:ext uri="{9D8B030D-6E8A-4147-A177-3AD203B41FA5}">
                      <a16:colId xmlns:a16="http://schemas.microsoft.com/office/drawing/2014/main" val="20003"/>
                    </a:ext>
                  </a:extLst>
                </a:gridCol>
                <a:gridCol w="2219905">
                  <a:extLst>
                    <a:ext uri="{9D8B030D-6E8A-4147-A177-3AD203B41FA5}">
                      <a16:colId xmlns:a16="http://schemas.microsoft.com/office/drawing/2014/main" val="20004"/>
                    </a:ext>
                  </a:extLst>
                </a:gridCol>
              </a:tblGrid>
              <a:tr h="958606">
                <a:tc>
                  <a:txBody>
                    <a:bodyPr/>
                    <a:lstStyle/>
                    <a:p>
                      <a:pPr algn="ctr">
                        <a:spcAft>
                          <a:spcPts val="1200"/>
                        </a:spcAft>
                      </a:pPr>
                      <a:r>
                        <a:rPr lang="es-US" sz="2400">
                          <a:solidFill>
                            <a:schemeClr val="bg1"/>
                          </a:solidFill>
                        </a:rPr>
                        <a:t>Estado</a:t>
                      </a:r>
                    </a:p>
                  </a:txBody>
                  <a:tcPr marL="87630" marR="87630" marT="34290" marB="34290" anchor="ctr">
                    <a:solidFill>
                      <a:schemeClr val="accent1">
                        <a:lumMod val="50000"/>
                      </a:schemeClr>
                    </a:solidFill>
                  </a:tcPr>
                </a:tc>
                <a:tc>
                  <a:txBody>
                    <a:bodyPr/>
                    <a:lstStyle/>
                    <a:p>
                      <a:pPr algn="ctr">
                        <a:spcAft>
                          <a:spcPts val="1200"/>
                        </a:spcAft>
                      </a:pPr>
                      <a:r>
                        <a:rPr lang="es-US" sz="2400">
                          <a:solidFill>
                            <a:schemeClr val="bg1"/>
                          </a:solidFill>
                        </a:rPr>
                        <a:t>Niños</a:t>
                      </a:r>
                    </a:p>
                  </a:txBody>
                  <a:tcPr marL="87630" marR="87630" marT="34290" marB="34290" anchor="ctr">
                    <a:solidFill>
                      <a:schemeClr val="accent1">
                        <a:lumMod val="50000"/>
                      </a:schemeClr>
                    </a:solidFill>
                  </a:tcPr>
                </a:tc>
                <a:tc>
                  <a:txBody>
                    <a:bodyPr/>
                    <a:lstStyle/>
                    <a:p>
                      <a:pPr algn="ctr">
                        <a:spcAft>
                          <a:spcPts val="1200"/>
                        </a:spcAft>
                      </a:pPr>
                      <a:r>
                        <a:rPr lang="es-US" sz="2400" dirty="0">
                          <a:solidFill>
                            <a:schemeClr val="bg1"/>
                          </a:solidFill>
                        </a:rPr>
                        <a:t>Mujeres embarazadas</a:t>
                      </a:r>
                    </a:p>
                  </a:txBody>
                  <a:tcPr marL="87630" marR="87630" marT="34290" marB="34290" anchor="ctr">
                    <a:solidFill>
                      <a:schemeClr val="accent1">
                        <a:lumMod val="50000"/>
                      </a:schemeClr>
                    </a:solidFill>
                  </a:tcPr>
                </a:tc>
                <a:tc>
                  <a:txBody>
                    <a:bodyPr/>
                    <a:lstStyle/>
                    <a:p>
                      <a:pPr algn="ctr">
                        <a:spcAft>
                          <a:spcPts val="1200"/>
                        </a:spcAft>
                      </a:pPr>
                      <a:r>
                        <a:rPr lang="es-US" sz="2400">
                          <a:solidFill>
                            <a:schemeClr val="bg1"/>
                          </a:solidFill>
                        </a:rPr>
                        <a:t>Padres</a:t>
                      </a:r>
                    </a:p>
                  </a:txBody>
                  <a:tcPr marL="87630" marR="87630" marT="34290" marB="34290" anchor="ctr">
                    <a:solidFill>
                      <a:schemeClr val="accent1">
                        <a:lumMod val="50000"/>
                      </a:schemeClr>
                    </a:solidFill>
                  </a:tcPr>
                </a:tc>
                <a:tc>
                  <a:txBody>
                    <a:bodyPr/>
                    <a:lstStyle/>
                    <a:p>
                      <a:pPr algn="ctr">
                        <a:spcAft>
                          <a:spcPts val="1200"/>
                        </a:spcAft>
                      </a:pPr>
                      <a:r>
                        <a:rPr lang="es-US" sz="2400">
                          <a:solidFill>
                            <a:schemeClr val="bg1"/>
                          </a:solidFill>
                        </a:rPr>
                        <a:t>Adultos</a:t>
                      </a:r>
                    </a:p>
                  </a:txBody>
                  <a:tcPr marL="87630" marR="87630" marT="34290" marB="34290" anchor="ctr">
                    <a:solidFill>
                      <a:schemeClr val="accent1">
                        <a:lumMod val="50000"/>
                      </a:schemeClr>
                    </a:solidFill>
                  </a:tcPr>
                </a:tc>
                <a:extLst>
                  <a:ext uri="{0D108BD9-81ED-4DB2-BD59-A6C34878D82A}">
                    <a16:rowId xmlns:a16="http://schemas.microsoft.com/office/drawing/2014/main" val="10000"/>
                  </a:ext>
                </a:extLst>
              </a:tr>
              <a:tr h="564235">
                <a:tc>
                  <a:txBody>
                    <a:bodyPr/>
                    <a:lstStyle/>
                    <a:p>
                      <a:pPr algn="l" rtl="0">
                        <a:spcAft>
                          <a:spcPts val="1200"/>
                        </a:spcAft>
                      </a:pPr>
                      <a:endParaRPr lang="en-US" sz="2100"/>
                    </a:p>
                  </a:txBody>
                  <a:tcPr marL="87630" marR="87630" marT="34290" marB="34290"/>
                </a:tc>
                <a:tc>
                  <a:txBody>
                    <a:bodyPr/>
                    <a:lstStyle/>
                    <a:p>
                      <a:pPr algn="l" rtl="0">
                        <a:spcAft>
                          <a:spcPts val="1200"/>
                        </a:spcAft>
                      </a:pPr>
                      <a:endParaRPr lang="en-US" sz="2100"/>
                    </a:p>
                  </a:txBody>
                  <a:tcPr marL="87630" marR="87630" marT="34290" marB="34290"/>
                </a:tc>
                <a:tc>
                  <a:txBody>
                    <a:bodyPr/>
                    <a:lstStyle/>
                    <a:p>
                      <a:pPr algn="l" rtl="0">
                        <a:spcAft>
                          <a:spcPts val="1200"/>
                        </a:spcAft>
                      </a:pPr>
                      <a:endParaRPr lang="en-US" sz="2100"/>
                    </a:p>
                  </a:txBody>
                  <a:tcPr marL="87630" marR="87630" marT="34290" marB="34290"/>
                </a:tc>
                <a:tc>
                  <a:txBody>
                    <a:bodyPr/>
                    <a:lstStyle/>
                    <a:p>
                      <a:pPr algn="l" rtl="0">
                        <a:spcAft>
                          <a:spcPts val="1200"/>
                        </a:spcAft>
                      </a:pPr>
                      <a:endParaRPr lang="en-US" sz="2100"/>
                    </a:p>
                  </a:txBody>
                  <a:tcPr marL="87630" marR="87630" marT="34290" marB="34290"/>
                </a:tc>
                <a:tc>
                  <a:txBody>
                    <a:bodyPr/>
                    <a:lstStyle/>
                    <a:p>
                      <a:pPr algn="l" rtl="0">
                        <a:spcAft>
                          <a:spcPts val="1200"/>
                        </a:spcAft>
                      </a:pPr>
                      <a:endParaRPr lang="en-US" sz="2100"/>
                    </a:p>
                  </a:txBody>
                  <a:tcPr marL="87630" marR="87630" marT="34290" marB="34290"/>
                </a:tc>
                <a:extLst>
                  <a:ext uri="{0D108BD9-81ED-4DB2-BD59-A6C34878D82A}">
                    <a16:rowId xmlns:a16="http://schemas.microsoft.com/office/drawing/2014/main" val="10001"/>
                  </a:ext>
                </a:extLst>
              </a:tr>
              <a:tr h="564235">
                <a:tc>
                  <a:txBody>
                    <a:bodyPr/>
                    <a:lstStyle/>
                    <a:p>
                      <a:pPr algn="l" rtl="0">
                        <a:spcAft>
                          <a:spcPts val="1200"/>
                        </a:spcAft>
                      </a:pPr>
                      <a:endParaRPr lang="en-US" sz="2100"/>
                    </a:p>
                  </a:txBody>
                  <a:tcPr marL="87630" marR="87630" marT="34290" marB="34290"/>
                </a:tc>
                <a:tc>
                  <a:txBody>
                    <a:bodyPr/>
                    <a:lstStyle/>
                    <a:p>
                      <a:pPr algn="l" rtl="0">
                        <a:spcAft>
                          <a:spcPts val="1200"/>
                        </a:spcAft>
                      </a:pPr>
                      <a:endParaRPr lang="en-US" sz="2100"/>
                    </a:p>
                  </a:txBody>
                  <a:tcPr marL="87630" marR="87630" marT="34290" marB="34290"/>
                </a:tc>
                <a:tc>
                  <a:txBody>
                    <a:bodyPr/>
                    <a:lstStyle/>
                    <a:p>
                      <a:pPr algn="l" rtl="0">
                        <a:spcAft>
                          <a:spcPts val="1200"/>
                        </a:spcAft>
                      </a:pPr>
                      <a:endParaRPr lang="en-US" sz="2100"/>
                    </a:p>
                  </a:txBody>
                  <a:tcPr marL="87630" marR="87630" marT="34290" marB="34290"/>
                </a:tc>
                <a:tc>
                  <a:txBody>
                    <a:bodyPr/>
                    <a:lstStyle/>
                    <a:p>
                      <a:pPr algn="l" rtl="0">
                        <a:spcAft>
                          <a:spcPts val="1200"/>
                        </a:spcAft>
                      </a:pPr>
                      <a:endParaRPr lang="en-US" sz="2100"/>
                    </a:p>
                  </a:txBody>
                  <a:tcPr marL="87630" marR="87630" marT="34290" marB="34290"/>
                </a:tc>
                <a:tc>
                  <a:txBody>
                    <a:bodyPr/>
                    <a:lstStyle/>
                    <a:p>
                      <a:pPr algn="l" rtl="0">
                        <a:spcAft>
                          <a:spcPts val="1200"/>
                        </a:spcAft>
                      </a:pPr>
                      <a:endParaRPr lang="en-US" sz="2100"/>
                    </a:p>
                  </a:txBody>
                  <a:tcPr marL="87630" marR="87630" marT="34290" marB="34290"/>
                </a:tc>
                <a:extLst>
                  <a:ext uri="{0D108BD9-81ED-4DB2-BD59-A6C34878D82A}">
                    <a16:rowId xmlns:a16="http://schemas.microsoft.com/office/drawing/2014/main" val="10002"/>
                  </a:ext>
                </a:extLst>
              </a:tr>
              <a:tr h="564235">
                <a:tc>
                  <a:txBody>
                    <a:bodyPr/>
                    <a:lstStyle/>
                    <a:p>
                      <a:pPr algn="l" rtl="0">
                        <a:spcAft>
                          <a:spcPts val="1200"/>
                        </a:spcAft>
                      </a:pPr>
                      <a:endParaRPr lang="en-US" sz="2100"/>
                    </a:p>
                  </a:txBody>
                  <a:tcPr marL="87630" marR="87630" marT="34290" marB="34290"/>
                </a:tc>
                <a:tc>
                  <a:txBody>
                    <a:bodyPr/>
                    <a:lstStyle/>
                    <a:p>
                      <a:pPr algn="l" rtl="0">
                        <a:spcAft>
                          <a:spcPts val="1200"/>
                        </a:spcAft>
                      </a:pPr>
                      <a:endParaRPr lang="en-US" sz="2100"/>
                    </a:p>
                  </a:txBody>
                  <a:tcPr marL="87630" marR="87630" marT="34290" marB="34290"/>
                </a:tc>
                <a:tc>
                  <a:txBody>
                    <a:bodyPr/>
                    <a:lstStyle/>
                    <a:p>
                      <a:pPr algn="l" rtl="0">
                        <a:spcAft>
                          <a:spcPts val="1200"/>
                        </a:spcAft>
                      </a:pPr>
                      <a:endParaRPr lang="en-US" sz="2100"/>
                    </a:p>
                  </a:txBody>
                  <a:tcPr marL="87630" marR="87630" marT="34290" marB="34290"/>
                </a:tc>
                <a:tc>
                  <a:txBody>
                    <a:bodyPr/>
                    <a:lstStyle/>
                    <a:p>
                      <a:pPr algn="l" rtl="0">
                        <a:spcAft>
                          <a:spcPts val="1200"/>
                        </a:spcAft>
                      </a:pPr>
                      <a:endParaRPr lang="en-US" sz="2100"/>
                    </a:p>
                  </a:txBody>
                  <a:tcPr marL="87630" marR="87630" marT="34290" marB="34290"/>
                </a:tc>
                <a:tc>
                  <a:txBody>
                    <a:bodyPr/>
                    <a:lstStyle/>
                    <a:p>
                      <a:pPr algn="l" rtl="0">
                        <a:spcAft>
                          <a:spcPts val="1200"/>
                        </a:spcAft>
                      </a:pPr>
                      <a:endParaRPr lang="en-US" sz="2100"/>
                    </a:p>
                  </a:txBody>
                  <a:tcPr marL="87630" marR="87630" marT="34290" marB="34290"/>
                </a:tc>
                <a:extLst>
                  <a:ext uri="{0D108BD9-81ED-4DB2-BD59-A6C34878D82A}">
                    <a16:rowId xmlns:a16="http://schemas.microsoft.com/office/drawing/2014/main" val="10003"/>
                  </a:ext>
                </a:extLst>
              </a:tr>
              <a:tr h="564235">
                <a:tc>
                  <a:txBody>
                    <a:bodyPr/>
                    <a:lstStyle/>
                    <a:p>
                      <a:pPr algn="l" rtl="0">
                        <a:spcAft>
                          <a:spcPts val="1200"/>
                        </a:spcAft>
                      </a:pPr>
                      <a:endParaRPr lang="en-US" sz="2100"/>
                    </a:p>
                  </a:txBody>
                  <a:tcPr marL="87630" marR="87630" marT="34290" marB="34290"/>
                </a:tc>
                <a:tc>
                  <a:txBody>
                    <a:bodyPr/>
                    <a:lstStyle/>
                    <a:p>
                      <a:pPr algn="l" rtl="0">
                        <a:spcAft>
                          <a:spcPts val="1200"/>
                        </a:spcAft>
                      </a:pPr>
                      <a:endParaRPr lang="en-US" sz="2100"/>
                    </a:p>
                  </a:txBody>
                  <a:tcPr marL="87630" marR="87630" marT="34290" marB="34290"/>
                </a:tc>
                <a:tc>
                  <a:txBody>
                    <a:bodyPr/>
                    <a:lstStyle/>
                    <a:p>
                      <a:pPr algn="l" rtl="0">
                        <a:spcAft>
                          <a:spcPts val="1200"/>
                        </a:spcAft>
                      </a:pPr>
                      <a:endParaRPr lang="en-US" sz="2100"/>
                    </a:p>
                  </a:txBody>
                  <a:tcPr marL="87630" marR="87630" marT="34290" marB="34290"/>
                </a:tc>
                <a:tc>
                  <a:txBody>
                    <a:bodyPr/>
                    <a:lstStyle/>
                    <a:p>
                      <a:pPr algn="l" rtl="0">
                        <a:spcAft>
                          <a:spcPts val="1200"/>
                        </a:spcAft>
                      </a:pPr>
                      <a:endParaRPr lang="en-US" sz="2100"/>
                    </a:p>
                  </a:txBody>
                  <a:tcPr marL="87630" marR="87630" marT="34290" marB="34290"/>
                </a:tc>
                <a:tc>
                  <a:txBody>
                    <a:bodyPr/>
                    <a:lstStyle/>
                    <a:p>
                      <a:pPr algn="l" rtl="0">
                        <a:spcAft>
                          <a:spcPts val="1200"/>
                        </a:spcAft>
                      </a:pPr>
                      <a:endParaRPr lang="en-US" sz="2100"/>
                    </a:p>
                  </a:txBody>
                  <a:tcPr marL="87630" marR="87630" marT="34290" marB="34290"/>
                </a:tc>
                <a:extLst>
                  <a:ext uri="{0D108BD9-81ED-4DB2-BD59-A6C34878D82A}">
                    <a16:rowId xmlns:a16="http://schemas.microsoft.com/office/drawing/2014/main" val="10004"/>
                  </a:ext>
                </a:extLst>
              </a:tr>
              <a:tr h="564235">
                <a:tc>
                  <a:txBody>
                    <a:bodyPr/>
                    <a:lstStyle/>
                    <a:p>
                      <a:pPr algn="l" rtl="0">
                        <a:spcAft>
                          <a:spcPts val="1200"/>
                        </a:spcAft>
                      </a:pPr>
                      <a:endParaRPr lang="en-US" sz="2100"/>
                    </a:p>
                  </a:txBody>
                  <a:tcPr marL="87630" marR="87630" marT="34290" marB="34290"/>
                </a:tc>
                <a:tc>
                  <a:txBody>
                    <a:bodyPr/>
                    <a:lstStyle/>
                    <a:p>
                      <a:pPr algn="l" rtl="0">
                        <a:spcAft>
                          <a:spcPts val="1200"/>
                        </a:spcAft>
                      </a:pPr>
                      <a:endParaRPr lang="en-US" sz="2100"/>
                    </a:p>
                  </a:txBody>
                  <a:tcPr marL="87630" marR="87630" marT="34290" marB="34290"/>
                </a:tc>
                <a:tc>
                  <a:txBody>
                    <a:bodyPr/>
                    <a:lstStyle/>
                    <a:p>
                      <a:pPr algn="l" rtl="0">
                        <a:spcAft>
                          <a:spcPts val="1200"/>
                        </a:spcAft>
                      </a:pPr>
                      <a:endParaRPr lang="en-US" sz="2100"/>
                    </a:p>
                  </a:txBody>
                  <a:tcPr marL="87630" marR="87630" marT="34290" marB="34290"/>
                </a:tc>
                <a:tc>
                  <a:txBody>
                    <a:bodyPr/>
                    <a:lstStyle/>
                    <a:p>
                      <a:pPr algn="l" rtl="0">
                        <a:spcAft>
                          <a:spcPts val="1200"/>
                        </a:spcAft>
                      </a:pPr>
                      <a:endParaRPr lang="en-US" sz="2100"/>
                    </a:p>
                  </a:txBody>
                  <a:tcPr marL="87630" marR="87630" marT="34290" marB="34290"/>
                </a:tc>
                <a:tc>
                  <a:txBody>
                    <a:bodyPr/>
                    <a:lstStyle/>
                    <a:p>
                      <a:pPr algn="l" rtl="0">
                        <a:spcAft>
                          <a:spcPts val="1200"/>
                        </a:spcAft>
                      </a:pPr>
                      <a:endParaRPr lang="en-US" sz="2100"/>
                    </a:p>
                  </a:txBody>
                  <a:tcPr marL="87630" marR="87630" marT="34290" marB="34290"/>
                </a:tc>
                <a:extLst>
                  <a:ext uri="{0D108BD9-81ED-4DB2-BD59-A6C34878D82A}">
                    <a16:rowId xmlns:a16="http://schemas.microsoft.com/office/drawing/2014/main" val="10005"/>
                  </a:ext>
                </a:extLst>
              </a:tr>
              <a:tr h="571669">
                <a:tc>
                  <a:txBody>
                    <a:bodyPr/>
                    <a:lstStyle/>
                    <a:p>
                      <a:pPr marL="0" algn="l" defTabSz="914400" rtl="0" eaLnBrk="1" latinLnBrk="0" hangingPunct="1">
                        <a:spcAft>
                          <a:spcPts val="1200"/>
                        </a:spcAft>
                      </a:pPr>
                      <a:endParaRPr lang="en-US" sz="2100" kern="1200">
                        <a:solidFill>
                          <a:schemeClr val="dk1"/>
                        </a:solidFill>
                        <a:latin typeface="+mn-lt"/>
                        <a:ea typeface="+mn-ea"/>
                        <a:cs typeface="+mn-cs"/>
                      </a:endParaRPr>
                    </a:p>
                  </a:txBody>
                  <a:tcPr marL="87630" marR="87630" marT="34290" marB="34290"/>
                </a:tc>
                <a:tc>
                  <a:txBody>
                    <a:bodyPr/>
                    <a:lstStyle/>
                    <a:p>
                      <a:pPr marL="0" algn="l" defTabSz="914400" rtl="0" eaLnBrk="1" latinLnBrk="0" hangingPunct="1">
                        <a:spcAft>
                          <a:spcPts val="1200"/>
                        </a:spcAft>
                      </a:pPr>
                      <a:endParaRPr lang="en-US" sz="2100" kern="1200">
                        <a:solidFill>
                          <a:schemeClr val="dk1"/>
                        </a:solidFill>
                        <a:latin typeface="+mn-lt"/>
                        <a:ea typeface="+mn-ea"/>
                        <a:cs typeface="+mn-cs"/>
                      </a:endParaRPr>
                    </a:p>
                  </a:txBody>
                  <a:tcPr marL="87630" marR="87630" marT="34290" marB="34290"/>
                </a:tc>
                <a:tc>
                  <a:txBody>
                    <a:bodyPr/>
                    <a:lstStyle/>
                    <a:p>
                      <a:pPr marL="0" algn="l" defTabSz="914400" rtl="0" eaLnBrk="1" latinLnBrk="0" hangingPunct="1">
                        <a:spcAft>
                          <a:spcPts val="1200"/>
                        </a:spcAft>
                      </a:pPr>
                      <a:endParaRPr lang="en-US" sz="2100" kern="1200">
                        <a:solidFill>
                          <a:schemeClr val="dk1"/>
                        </a:solidFill>
                        <a:latin typeface="+mn-lt"/>
                        <a:ea typeface="+mn-ea"/>
                        <a:cs typeface="+mn-cs"/>
                      </a:endParaRPr>
                    </a:p>
                  </a:txBody>
                  <a:tcPr marL="87630" marR="87630" marT="34290" marB="34290"/>
                </a:tc>
                <a:tc>
                  <a:txBody>
                    <a:bodyPr/>
                    <a:lstStyle/>
                    <a:p>
                      <a:pPr marL="0" algn="l" defTabSz="914400" rtl="0" eaLnBrk="1" latinLnBrk="0" hangingPunct="1">
                        <a:spcAft>
                          <a:spcPts val="1200"/>
                        </a:spcAft>
                      </a:pPr>
                      <a:endParaRPr lang="en-US" sz="2100" kern="1200">
                        <a:solidFill>
                          <a:schemeClr val="dk1"/>
                        </a:solidFill>
                        <a:latin typeface="+mn-lt"/>
                        <a:ea typeface="+mn-ea"/>
                        <a:cs typeface="+mn-cs"/>
                      </a:endParaRPr>
                    </a:p>
                  </a:txBody>
                  <a:tcPr marL="87630" marR="87630" marT="34290" marB="34290"/>
                </a:tc>
                <a:tc>
                  <a:txBody>
                    <a:bodyPr/>
                    <a:lstStyle/>
                    <a:p>
                      <a:pPr marL="0" algn="l" defTabSz="914400" rtl="0" eaLnBrk="1" latinLnBrk="0" hangingPunct="1">
                        <a:spcAft>
                          <a:spcPts val="1200"/>
                        </a:spcAft>
                      </a:pPr>
                      <a:endParaRPr lang="en-US" sz="2100" kern="1200">
                        <a:solidFill>
                          <a:schemeClr val="dk1"/>
                        </a:solidFill>
                        <a:latin typeface="+mn-lt"/>
                        <a:ea typeface="+mn-ea"/>
                        <a:cs typeface="+mn-cs"/>
                      </a:endParaRPr>
                    </a:p>
                  </a:txBody>
                  <a:tcPr marL="87630" marR="87630" marT="34290" marB="34290"/>
                </a:tc>
                <a:extLst>
                  <a:ext uri="{0D108BD9-81ED-4DB2-BD59-A6C34878D82A}">
                    <a16:rowId xmlns:a16="http://schemas.microsoft.com/office/drawing/2014/main" val="10006"/>
                  </a:ext>
                </a:extLst>
              </a:tr>
              <a:tr h="571669">
                <a:tc>
                  <a:txBody>
                    <a:bodyPr/>
                    <a:lstStyle/>
                    <a:p>
                      <a:pPr marL="0" algn="l" defTabSz="914400" rtl="0" eaLnBrk="1" latinLnBrk="0" hangingPunct="1">
                        <a:spcAft>
                          <a:spcPts val="1200"/>
                        </a:spcAft>
                      </a:pPr>
                      <a:endParaRPr lang="en-US" sz="2100" kern="1200">
                        <a:solidFill>
                          <a:schemeClr val="dk1"/>
                        </a:solidFill>
                        <a:latin typeface="+mn-lt"/>
                        <a:ea typeface="+mn-ea"/>
                        <a:cs typeface="+mn-cs"/>
                      </a:endParaRPr>
                    </a:p>
                  </a:txBody>
                  <a:tcPr marL="87630" marR="87630" marT="34290" marB="34290"/>
                </a:tc>
                <a:tc>
                  <a:txBody>
                    <a:bodyPr/>
                    <a:lstStyle/>
                    <a:p>
                      <a:pPr marL="0" algn="l" defTabSz="914400" rtl="0" eaLnBrk="1" latinLnBrk="0" hangingPunct="1">
                        <a:spcAft>
                          <a:spcPts val="1200"/>
                        </a:spcAft>
                      </a:pPr>
                      <a:endParaRPr lang="en-US" sz="2100" kern="1200">
                        <a:solidFill>
                          <a:schemeClr val="dk1"/>
                        </a:solidFill>
                        <a:latin typeface="+mn-lt"/>
                        <a:ea typeface="+mn-ea"/>
                        <a:cs typeface="+mn-cs"/>
                      </a:endParaRPr>
                    </a:p>
                  </a:txBody>
                  <a:tcPr marL="87630" marR="87630" marT="34290" marB="34290"/>
                </a:tc>
                <a:tc>
                  <a:txBody>
                    <a:bodyPr/>
                    <a:lstStyle/>
                    <a:p>
                      <a:pPr marL="0" algn="l" defTabSz="914400" rtl="0" eaLnBrk="1" latinLnBrk="0" hangingPunct="1">
                        <a:spcAft>
                          <a:spcPts val="1200"/>
                        </a:spcAft>
                      </a:pPr>
                      <a:endParaRPr lang="en-US" sz="2100" kern="1200">
                        <a:solidFill>
                          <a:schemeClr val="dk1"/>
                        </a:solidFill>
                        <a:latin typeface="+mn-lt"/>
                        <a:ea typeface="+mn-ea"/>
                        <a:cs typeface="+mn-cs"/>
                      </a:endParaRPr>
                    </a:p>
                  </a:txBody>
                  <a:tcPr marL="87630" marR="87630" marT="34290" marB="34290"/>
                </a:tc>
                <a:tc>
                  <a:txBody>
                    <a:bodyPr/>
                    <a:lstStyle/>
                    <a:p>
                      <a:pPr marL="0" algn="l" defTabSz="914400" rtl="0" eaLnBrk="1" latinLnBrk="0" hangingPunct="1">
                        <a:spcAft>
                          <a:spcPts val="1200"/>
                        </a:spcAft>
                      </a:pPr>
                      <a:endParaRPr lang="en-US" sz="2100" kern="1200">
                        <a:solidFill>
                          <a:schemeClr val="dk1"/>
                        </a:solidFill>
                        <a:latin typeface="+mn-lt"/>
                        <a:ea typeface="+mn-ea"/>
                        <a:cs typeface="+mn-cs"/>
                      </a:endParaRPr>
                    </a:p>
                  </a:txBody>
                  <a:tcPr marL="87630" marR="87630" marT="34290" marB="34290"/>
                </a:tc>
                <a:tc>
                  <a:txBody>
                    <a:bodyPr/>
                    <a:lstStyle/>
                    <a:p>
                      <a:pPr marL="0" algn="l" defTabSz="914400" rtl="0" eaLnBrk="1" latinLnBrk="0" hangingPunct="1">
                        <a:spcAft>
                          <a:spcPts val="1200"/>
                        </a:spcAft>
                      </a:pPr>
                      <a:endParaRPr lang="en-US" sz="2100" kern="1200" dirty="0">
                        <a:solidFill>
                          <a:schemeClr val="dk1"/>
                        </a:solidFill>
                        <a:latin typeface="+mn-lt"/>
                        <a:ea typeface="+mn-ea"/>
                        <a:cs typeface="+mn-cs"/>
                      </a:endParaRPr>
                    </a:p>
                  </a:txBody>
                  <a:tcPr marL="87630" marR="87630" marT="34290" marB="34290"/>
                </a:tc>
                <a:extLst>
                  <a:ext uri="{0D108BD9-81ED-4DB2-BD59-A6C34878D82A}">
                    <a16:rowId xmlns:a16="http://schemas.microsoft.com/office/drawing/2014/main" val="10007"/>
                  </a:ext>
                </a:extLst>
              </a:tr>
            </a:tbl>
          </a:graphicData>
        </a:graphic>
      </p:graphicFrame>
      <p:sp>
        <p:nvSpPr>
          <p:cNvPr id="5" name="Slide Number Placeholder 4">
            <a:extLst>
              <a:ext uri="{FF2B5EF4-FFF2-40B4-BE49-F238E27FC236}">
                <a16:creationId xmlns:a16="http://schemas.microsoft.com/office/drawing/2014/main" id="{DE3F1F0C-6B7B-4BD4-9144-C390587050C3}"/>
              </a:ext>
            </a:extLst>
          </p:cNvPr>
          <p:cNvSpPr>
            <a:spLocks noGrp="1"/>
          </p:cNvSpPr>
          <p:nvPr>
            <p:ph type="sldNum" sz="quarter" idx="12"/>
          </p:nvPr>
        </p:nvSpPr>
        <p:spPr/>
        <p:txBody>
          <a:bodyPr/>
          <a:lstStyle/>
          <a:p>
            <a:fld id="{48F63A3B-78C7-47BE-AE5E-E10140E04643}" type="slidenum">
              <a:rPr lang="en-US" smtClean="0"/>
              <a:t>80</a:t>
            </a:fld>
            <a:endParaRPr lang="en-US"/>
          </a:p>
        </p:txBody>
      </p:sp>
      <p:sp>
        <p:nvSpPr>
          <p:cNvPr id="3" name="Footer Placeholder 2"/>
          <p:cNvSpPr>
            <a:spLocks noGrp="1"/>
          </p:cNvSpPr>
          <p:nvPr>
            <p:ph type="ftr" sz="quarter" idx="11"/>
          </p:nvPr>
        </p:nvSpPr>
        <p:spPr>
          <a:xfrm>
            <a:off x="3810000" y="6458622"/>
            <a:ext cx="4572000" cy="365125"/>
          </a:xfrm>
        </p:spPr>
        <p:txBody>
          <a:bodyPr/>
          <a:lstStyle/>
          <a:p>
            <a:r>
              <a:rPr lang="es-US" dirty="0"/>
              <a:t>Medicaid y el Programa de Seguro Médico para Niños </a:t>
            </a:r>
            <a:br>
              <a:rPr lang="es-US" dirty="0"/>
            </a:br>
            <a:r>
              <a:rPr lang="es-US" dirty="0"/>
              <a:t>(CHIP, por sus siglas en inglés)</a:t>
            </a:r>
          </a:p>
        </p:txBody>
      </p:sp>
      <p:sp>
        <p:nvSpPr>
          <p:cNvPr id="2" name="Date Placeholder 1"/>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11593199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2800"/>
              <a:t>Apéndice D: Índices del Porcentaje Federal de Asistencia Médica (FMAP) de Medicaid estatal </a:t>
            </a:r>
          </a:p>
        </p:txBody>
      </p:sp>
      <p:graphicFrame>
        <p:nvGraphicFramePr>
          <p:cNvPr id="8" name="Content Placeholder 7" descr="Blank table for states to use to capture state Medicaid FMP rates"/>
          <p:cNvGraphicFramePr>
            <a:graphicFrameLocks noGrp="1"/>
          </p:cNvGraphicFramePr>
          <p:nvPr>
            <p:ph idx="4294967295"/>
            <p:extLst>
              <p:ext uri="{D42A27DB-BD31-4B8C-83A1-F6EECF244321}">
                <p14:modId xmlns:p14="http://schemas.microsoft.com/office/powerpoint/2010/main" val="132255417"/>
              </p:ext>
            </p:extLst>
          </p:nvPr>
        </p:nvGraphicFramePr>
        <p:xfrm>
          <a:off x="655568" y="1292225"/>
          <a:ext cx="10880864" cy="4689111"/>
        </p:xfrm>
        <a:graphic>
          <a:graphicData uri="http://schemas.openxmlformats.org/drawingml/2006/table">
            <a:tbl>
              <a:tblPr firstRow="1" bandRow="1">
                <a:tableStyleId>{BDBED569-4797-4DF1-A0F4-6AAB3CD982D8}</a:tableStyleId>
              </a:tblPr>
              <a:tblGrid>
                <a:gridCol w="2921714">
                  <a:extLst>
                    <a:ext uri="{9D8B030D-6E8A-4147-A177-3AD203B41FA5}">
                      <a16:colId xmlns:a16="http://schemas.microsoft.com/office/drawing/2014/main" val="20000"/>
                    </a:ext>
                  </a:extLst>
                </a:gridCol>
                <a:gridCol w="3929201">
                  <a:extLst>
                    <a:ext uri="{9D8B030D-6E8A-4147-A177-3AD203B41FA5}">
                      <a16:colId xmlns:a16="http://schemas.microsoft.com/office/drawing/2014/main" val="20001"/>
                    </a:ext>
                  </a:extLst>
                </a:gridCol>
                <a:gridCol w="4029949">
                  <a:extLst>
                    <a:ext uri="{9D8B030D-6E8A-4147-A177-3AD203B41FA5}">
                      <a16:colId xmlns:a16="http://schemas.microsoft.com/office/drawing/2014/main" val="20002"/>
                    </a:ext>
                  </a:extLst>
                </a:gridCol>
              </a:tblGrid>
              <a:tr h="606915">
                <a:tc>
                  <a:txBody>
                    <a:bodyPr/>
                    <a:lstStyle/>
                    <a:p>
                      <a:pPr algn="ctr">
                        <a:spcAft>
                          <a:spcPts val="1200"/>
                        </a:spcAft>
                      </a:pPr>
                      <a:r>
                        <a:rPr lang="es-US" sz="2400">
                          <a:solidFill>
                            <a:schemeClr val="bg1"/>
                          </a:solidFill>
                        </a:rPr>
                        <a:t>Estado</a:t>
                      </a:r>
                    </a:p>
                  </a:txBody>
                  <a:tcPr marL="87630" marR="87630" marT="34290" marB="34290" anchor="ctr">
                    <a:solidFill>
                      <a:schemeClr val="accent1">
                        <a:lumMod val="50000"/>
                      </a:schemeClr>
                    </a:solidFill>
                  </a:tcPr>
                </a:tc>
                <a:tc>
                  <a:txBody>
                    <a:bodyPr/>
                    <a:lstStyle/>
                    <a:p>
                      <a:pPr algn="ctr">
                        <a:spcAft>
                          <a:spcPts val="1200"/>
                        </a:spcAft>
                      </a:pPr>
                      <a:r>
                        <a:rPr lang="es-US" sz="2400">
                          <a:solidFill>
                            <a:schemeClr val="bg1"/>
                          </a:solidFill>
                        </a:rPr>
                        <a:t>FMAP</a:t>
                      </a:r>
                    </a:p>
                  </a:txBody>
                  <a:tcPr marL="87630" marR="87630" marT="34290" marB="34290" anchor="ctr">
                    <a:solidFill>
                      <a:schemeClr val="accent1">
                        <a:lumMod val="50000"/>
                      </a:schemeClr>
                    </a:solidFill>
                  </a:tcPr>
                </a:tc>
                <a:tc>
                  <a:txBody>
                    <a:bodyPr/>
                    <a:lstStyle/>
                    <a:p>
                      <a:pPr algn="ctr">
                        <a:spcAft>
                          <a:spcPts val="1200"/>
                        </a:spcAft>
                      </a:pPr>
                      <a:r>
                        <a:rPr lang="es-US" sz="2400">
                          <a:solidFill>
                            <a:schemeClr val="bg1"/>
                          </a:solidFill>
                        </a:rPr>
                        <a:t>FMAP ampliado</a:t>
                      </a:r>
                    </a:p>
                  </a:txBody>
                  <a:tcPr marL="87630" marR="87630" marT="34290" marB="34290" anchor="ctr">
                    <a:solidFill>
                      <a:schemeClr val="accent1">
                        <a:lumMod val="50000"/>
                      </a:schemeClr>
                    </a:solidFill>
                  </a:tcPr>
                </a:tc>
                <a:extLst>
                  <a:ext uri="{0D108BD9-81ED-4DB2-BD59-A6C34878D82A}">
                    <a16:rowId xmlns:a16="http://schemas.microsoft.com/office/drawing/2014/main" val="10000"/>
                  </a:ext>
                </a:extLst>
              </a:tr>
              <a:tr h="680366">
                <a:tc>
                  <a:txBody>
                    <a:bodyPr/>
                    <a:lstStyle/>
                    <a:p>
                      <a:pPr algn="l" rtl="0">
                        <a:spcAft>
                          <a:spcPts val="1200"/>
                        </a:spcAft>
                      </a:pPr>
                      <a:endParaRPr lang="en-US" sz="2100"/>
                    </a:p>
                  </a:txBody>
                  <a:tcPr marL="87630" marR="87630" marT="34290" marB="34290"/>
                </a:tc>
                <a:tc>
                  <a:txBody>
                    <a:bodyPr/>
                    <a:lstStyle/>
                    <a:p>
                      <a:pPr algn="l" rtl="0">
                        <a:spcAft>
                          <a:spcPts val="1200"/>
                        </a:spcAft>
                      </a:pPr>
                      <a:endParaRPr lang="en-US" sz="2100"/>
                    </a:p>
                  </a:txBody>
                  <a:tcPr marL="87630" marR="87630" marT="34290" marB="34290"/>
                </a:tc>
                <a:tc>
                  <a:txBody>
                    <a:bodyPr/>
                    <a:lstStyle/>
                    <a:p>
                      <a:pPr algn="l" rtl="0">
                        <a:spcAft>
                          <a:spcPts val="1200"/>
                        </a:spcAft>
                      </a:pPr>
                      <a:endParaRPr lang="en-US" sz="2100"/>
                    </a:p>
                  </a:txBody>
                  <a:tcPr marL="87630" marR="87630" marT="34290" marB="34290"/>
                </a:tc>
                <a:extLst>
                  <a:ext uri="{0D108BD9-81ED-4DB2-BD59-A6C34878D82A}">
                    <a16:rowId xmlns:a16="http://schemas.microsoft.com/office/drawing/2014/main" val="10001"/>
                  </a:ext>
                </a:extLst>
              </a:tr>
              <a:tr h="680366">
                <a:tc>
                  <a:txBody>
                    <a:bodyPr/>
                    <a:lstStyle/>
                    <a:p>
                      <a:pPr algn="l" rtl="0">
                        <a:spcAft>
                          <a:spcPts val="1200"/>
                        </a:spcAft>
                      </a:pPr>
                      <a:endParaRPr lang="en-US" sz="2100"/>
                    </a:p>
                  </a:txBody>
                  <a:tcPr marL="87630" marR="87630" marT="34290" marB="34290"/>
                </a:tc>
                <a:tc>
                  <a:txBody>
                    <a:bodyPr/>
                    <a:lstStyle/>
                    <a:p>
                      <a:pPr algn="l" rtl="0">
                        <a:spcAft>
                          <a:spcPts val="1200"/>
                        </a:spcAft>
                      </a:pPr>
                      <a:endParaRPr lang="en-US" sz="2100"/>
                    </a:p>
                  </a:txBody>
                  <a:tcPr marL="87630" marR="87630" marT="34290" marB="34290"/>
                </a:tc>
                <a:tc>
                  <a:txBody>
                    <a:bodyPr/>
                    <a:lstStyle/>
                    <a:p>
                      <a:pPr algn="l" rtl="0">
                        <a:spcAft>
                          <a:spcPts val="1200"/>
                        </a:spcAft>
                      </a:pPr>
                      <a:endParaRPr lang="en-US" sz="2100"/>
                    </a:p>
                  </a:txBody>
                  <a:tcPr marL="87630" marR="87630" marT="34290" marB="34290"/>
                </a:tc>
                <a:extLst>
                  <a:ext uri="{0D108BD9-81ED-4DB2-BD59-A6C34878D82A}">
                    <a16:rowId xmlns:a16="http://schemas.microsoft.com/office/drawing/2014/main" val="10002"/>
                  </a:ext>
                </a:extLst>
              </a:tr>
              <a:tr h="680366">
                <a:tc>
                  <a:txBody>
                    <a:bodyPr/>
                    <a:lstStyle/>
                    <a:p>
                      <a:pPr algn="l" rtl="0">
                        <a:spcAft>
                          <a:spcPts val="1200"/>
                        </a:spcAft>
                      </a:pPr>
                      <a:endParaRPr lang="en-US" sz="2100"/>
                    </a:p>
                  </a:txBody>
                  <a:tcPr marL="87630" marR="87630" marT="34290" marB="34290"/>
                </a:tc>
                <a:tc>
                  <a:txBody>
                    <a:bodyPr/>
                    <a:lstStyle/>
                    <a:p>
                      <a:pPr algn="l" rtl="0">
                        <a:spcAft>
                          <a:spcPts val="1200"/>
                        </a:spcAft>
                      </a:pPr>
                      <a:endParaRPr lang="en-US" sz="2100"/>
                    </a:p>
                  </a:txBody>
                  <a:tcPr marL="87630" marR="87630" marT="34290" marB="34290"/>
                </a:tc>
                <a:tc>
                  <a:txBody>
                    <a:bodyPr/>
                    <a:lstStyle/>
                    <a:p>
                      <a:pPr algn="l" rtl="0">
                        <a:spcAft>
                          <a:spcPts val="1200"/>
                        </a:spcAft>
                      </a:pPr>
                      <a:endParaRPr lang="en-US" sz="2100"/>
                    </a:p>
                  </a:txBody>
                  <a:tcPr marL="87630" marR="87630" marT="34290" marB="34290"/>
                </a:tc>
                <a:extLst>
                  <a:ext uri="{0D108BD9-81ED-4DB2-BD59-A6C34878D82A}">
                    <a16:rowId xmlns:a16="http://schemas.microsoft.com/office/drawing/2014/main" val="10003"/>
                  </a:ext>
                </a:extLst>
              </a:tr>
              <a:tr h="680366">
                <a:tc>
                  <a:txBody>
                    <a:bodyPr/>
                    <a:lstStyle/>
                    <a:p>
                      <a:pPr marL="0" algn="l" defTabSz="914400" rtl="0" eaLnBrk="1" latinLnBrk="0" hangingPunct="1">
                        <a:spcAft>
                          <a:spcPts val="1200"/>
                        </a:spcAft>
                      </a:pPr>
                      <a:endParaRPr lang="en-US" sz="2100" kern="1200">
                        <a:solidFill>
                          <a:schemeClr val="dk1"/>
                        </a:solidFill>
                        <a:latin typeface="+mn-lt"/>
                        <a:ea typeface="+mn-ea"/>
                        <a:cs typeface="+mn-cs"/>
                      </a:endParaRPr>
                    </a:p>
                  </a:txBody>
                  <a:tcPr marL="87630" marR="87630" marT="34290" marB="34290"/>
                </a:tc>
                <a:tc>
                  <a:txBody>
                    <a:bodyPr/>
                    <a:lstStyle/>
                    <a:p>
                      <a:pPr marL="0" algn="l" defTabSz="914400" rtl="0" eaLnBrk="1" latinLnBrk="0" hangingPunct="1">
                        <a:spcAft>
                          <a:spcPts val="1200"/>
                        </a:spcAft>
                      </a:pPr>
                      <a:endParaRPr lang="en-US" sz="2100" kern="1200">
                        <a:solidFill>
                          <a:schemeClr val="dk1"/>
                        </a:solidFill>
                        <a:latin typeface="+mn-lt"/>
                        <a:ea typeface="+mn-ea"/>
                        <a:cs typeface="+mn-cs"/>
                      </a:endParaRPr>
                    </a:p>
                  </a:txBody>
                  <a:tcPr marL="87630" marR="87630" marT="34290" marB="34290"/>
                </a:tc>
                <a:tc>
                  <a:txBody>
                    <a:bodyPr/>
                    <a:lstStyle/>
                    <a:p>
                      <a:pPr marL="0" algn="l" defTabSz="914400" rtl="0" eaLnBrk="1" latinLnBrk="0" hangingPunct="1">
                        <a:spcAft>
                          <a:spcPts val="1200"/>
                        </a:spcAft>
                      </a:pPr>
                      <a:endParaRPr lang="en-US" sz="2100" kern="1200">
                        <a:solidFill>
                          <a:schemeClr val="dk1"/>
                        </a:solidFill>
                        <a:latin typeface="+mn-lt"/>
                        <a:ea typeface="+mn-ea"/>
                        <a:cs typeface="+mn-cs"/>
                      </a:endParaRPr>
                    </a:p>
                  </a:txBody>
                  <a:tcPr marL="87630" marR="87630" marT="34290" marB="34290"/>
                </a:tc>
                <a:extLst>
                  <a:ext uri="{0D108BD9-81ED-4DB2-BD59-A6C34878D82A}">
                    <a16:rowId xmlns:a16="http://schemas.microsoft.com/office/drawing/2014/main" val="10004"/>
                  </a:ext>
                </a:extLst>
              </a:tr>
              <a:tr h="680366">
                <a:tc>
                  <a:txBody>
                    <a:bodyPr/>
                    <a:lstStyle/>
                    <a:p>
                      <a:pPr algn="l" rtl="0">
                        <a:spcAft>
                          <a:spcPts val="1200"/>
                        </a:spcAft>
                      </a:pPr>
                      <a:endParaRPr lang="en-US" sz="2100"/>
                    </a:p>
                  </a:txBody>
                  <a:tcPr marL="87630" marR="87630" marT="34290" marB="34290"/>
                </a:tc>
                <a:tc>
                  <a:txBody>
                    <a:bodyPr/>
                    <a:lstStyle/>
                    <a:p>
                      <a:pPr algn="l" rtl="0">
                        <a:spcAft>
                          <a:spcPts val="1200"/>
                        </a:spcAft>
                      </a:pPr>
                      <a:endParaRPr lang="en-US" sz="2100"/>
                    </a:p>
                  </a:txBody>
                  <a:tcPr marL="87630" marR="87630" marT="34290" marB="34290"/>
                </a:tc>
                <a:tc>
                  <a:txBody>
                    <a:bodyPr/>
                    <a:lstStyle/>
                    <a:p>
                      <a:pPr algn="l" rtl="0">
                        <a:spcAft>
                          <a:spcPts val="1200"/>
                        </a:spcAft>
                      </a:pPr>
                      <a:endParaRPr lang="en-US" sz="2100"/>
                    </a:p>
                  </a:txBody>
                  <a:tcPr marL="87630" marR="87630" marT="34290" marB="34290"/>
                </a:tc>
                <a:extLst>
                  <a:ext uri="{0D108BD9-81ED-4DB2-BD59-A6C34878D82A}">
                    <a16:rowId xmlns:a16="http://schemas.microsoft.com/office/drawing/2014/main" val="10005"/>
                  </a:ext>
                </a:extLst>
              </a:tr>
              <a:tr h="680366">
                <a:tc>
                  <a:txBody>
                    <a:bodyPr/>
                    <a:lstStyle/>
                    <a:p>
                      <a:pPr algn="l" rtl="0">
                        <a:spcAft>
                          <a:spcPts val="1200"/>
                        </a:spcAft>
                      </a:pPr>
                      <a:endParaRPr lang="en-US" sz="2100"/>
                    </a:p>
                  </a:txBody>
                  <a:tcPr marL="87630" marR="87630" marT="34290" marB="34290"/>
                </a:tc>
                <a:tc>
                  <a:txBody>
                    <a:bodyPr/>
                    <a:lstStyle/>
                    <a:p>
                      <a:pPr algn="l" rtl="0">
                        <a:spcAft>
                          <a:spcPts val="1200"/>
                        </a:spcAft>
                      </a:pPr>
                      <a:endParaRPr lang="en-US" sz="2100"/>
                    </a:p>
                  </a:txBody>
                  <a:tcPr marL="87630" marR="87630" marT="34290" marB="34290"/>
                </a:tc>
                <a:tc>
                  <a:txBody>
                    <a:bodyPr/>
                    <a:lstStyle/>
                    <a:p>
                      <a:pPr algn="l" rtl="0">
                        <a:spcAft>
                          <a:spcPts val="1200"/>
                        </a:spcAft>
                      </a:pPr>
                      <a:endParaRPr lang="en-US" sz="2100" dirty="0"/>
                    </a:p>
                  </a:txBody>
                  <a:tcPr marL="87630" marR="87630" marT="34290" marB="34290"/>
                </a:tc>
                <a:extLst>
                  <a:ext uri="{0D108BD9-81ED-4DB2-BD59-A6C34878D82A}">
                    <a16:rowId xmlns:a16="http://schemas.microsoft.com/office/drawing/2014/main" val="10006"/>
                  </a:ext>
                </a:extLst>
              </a:tr>
            </a:tbl>
          </a:graphicData>
        </a:graphic>
      </p:graphicFrame>
      <p:sp>
        <p:nvSpPr>
          <p:cNvPr id="5" name="Slide Number Placeholder 4">
            <a:extLst>
              <a:ext uri="{FF2B5EF4-FFF2-40B4-BE49-F238E27FC236}">
                <a16:creationId xmlns:a16="http://schemas.microsoft.com/office/drawing/2014/main" id="{9DEF2F40-A575-4A81-9B94-D2A28E3CFEE0}"/>
              </a:ext>
            </a:extLst>
          </p:cNvPr>
          <p:cNvSpPr>
            <a:spLocks noGrp="1"/>
          </p:cNvSpPr>
          <p:nvPr>
            <p:ph type="sldNum" sz="quarter" idx="12"/>
          </p:nvPr>
        </p:nvSpPr>
        <p:spPr/>
        <p:txBody>
          <a:bodyPr/>
          <a:lstStyle/>
          <a:p>
            <a:fld id="{48F63A3B-78C7-47BE-AE5E-E10140E04643}" type="slidenum">
              <a:rPr lang="en-US" smtClean="0"/>
              <a:t>81</a:t>
            </a:fld>
            <a:endParaRPr lang="en-US"/>
          </a:p>
        </p:txBody>
      </p:sp>
      <p:sp>
        <p:nvSpPr>
          <p:cNvPr id="3" name="Footer Placeholder 2"/>
          <p:cNvSpPr>
            <a:spLocks noGrp="1"/>
          </p:cNvSpPr>
          <p:nvPr>
            <p:ph type="ftr" sz="quarter" idx="11"/>
          </p:nvPr>
        </p:nvSpPr>
        <p:spPr>
          <a:xfrm>
            <a:off x="3810000" y="6465344"/>
            <a:ext cx="4572000" cy="365125"/>
          </a:xfrm>
        </p:spPr>
        <p:txBody>
          <a:bodyPr/>
          <a:lstStyle/>
          <a:p>
            <a:r>
              <a:rPr lang="es-US" dirty="0"/>
              <a:t>Medicaid y el Programa de Seguro Médico para Niños </a:t>
            </a:r>
            <a:br>
              <a:rPr lang="es-US" dirty="0"/>
            </a:br>
            <a:r>
              <a:rPr lang="es-US" dirty="0"/>
              <a:t>(CHIP, por sus siglas en inglés)</a:t>
            </a:r>
          </a:p>
        </p:txBody>
      </p:sp>
      <p:sp>
        <p:nvSpPr>
          <p:cNvPr id="2" name="Date Placeholder 1"/>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11745433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S"/>
              <a:t>Siglas y acrónimos </a:t>
            </a:r>
            <a:r>
              <a:rPr lang="es-US" sz="2500"/>
              <a:t>(1 de 3)</a:t>
            </a:r>
          </a:p>
        </p:txBody>
      </p:sp>
      <p:sp>
        <p:nvSpPr>
          <p:cNvPr id="6" name="Content Placeholder 2"/>
          <p:cNvSpPr>
            <a:spLocks noGrp="1"/>
          </p:cNvSpPr>
          <p:nvPr>
            <p:ph sz="quarter" idx="13"/>
          </p:nvPr>
        </p:nvSpPr>
        <p:spPr>
          <a:xfrm>
            <a:off x="679938" y="1152426"/>
            <a:ext cx="10832123" cy="5138364"/>
          </a:xfrm>
        </p:spPr>
        <p:txBody>
          <a:bodyPr numCol="2">
            <a:noAutofit/>
          </a:bodyPr>
          <a:lstStyle/>
          <a:p>
            <a:pPr marL="0" indent="0">
              <a:lnSpc>
                <a:spcPct val="100000"/>
              </a:lnSpc>
              <a:buNone/>
            </a:pPr>
            <a:r>
              <a:rPr lang="es-US" sz="1800" b="1" dirty="0"/>
              <a:t>ACA: </a:t>
            </a:r>
            <a:r>
              <a:rPr lang="es-US" sz="1800" dirty="0"/>
              <a:t>Ley del Cuidado de Salud Asequible</a:t>
            </a:r>
          </a:p>
          <a:p>
            <a:pPr marL="0" indent="0">
              <a:lnSpc>
                <a:spcPct val="100000"/>
              </a:lnSpc>
              <a:buNone/>
            </a:pPr>
            <a:r>
              <a:rPr lang="es-US" sz="1800" b="1" dirty="0"/>
              <a:t>ACIP: </a:t>
            </a:r>
            <a:r>
              <a:rPr lang="es-US" sz="1800" dirty="0"/>
              <a:t>Comité Asesor sobre Prácticas de Inmunización </a:t>
            </a:r>
          </a:p>
          <a:p>
            <a:pPr marL="0" indent="0">
              <a:lnSpc>
                <a:spcPct val="100000"/>
              </a:lnSpc>
              <a:buNone/>
            </a:pPr>
            <a:r>
              <a:rPr lang="es-US" sz="1800" b="1" dirty="0"/>
              <a:t>ACCESS: </a:t>
            </a:r>
            <a:r>
              <a:rPr lang="es-US" sz="1800" dirty="0"/>
              <a:t>Ley para la Promoción de la Atención Crónica, Extensiones y Servicios Sociales</a:t>
            </a:r>
          </a:p>
          <a:p>
            <a:pPr marL="0" indent="0">
              <a:lnSpc>
                <a:spcPct val="100000"/>
              </a:lnSpc>
              <a:buNone/>
            </a:pPr>
            <a:r>
              <a:rPr lang="es-US" sz="1800" b="1" dirty="0"/>
              <a:t>AFDC: </a:t>
            </a:r>
            <a:r>
              <a:rPr lang="es-US" sz="1800" dirty="0"/>
              <a:t>Ayuda a Familias con Hijos Dependientes</a:t>
            </a:r>
          </a:p>
          <a:p>
            <a:pPr marL="0" indent="0">
              <a:lnSpc>
                <a:spcPct val="100000"/>
              </a:lnSpc>
              <a:buNone/>
            </a:pPr>
            <a:r>
              <a:rPr lang="es-US" sz="1800" b="1" dirty="0"/>
              <a:t>ARP: </a:t>
            </a:r>
            <a:r>
              <a:rPr lang="es-US" sz="1800" dirty="0"/>
              <a:t>Ley del Plan de Rescate Estadounidense</a:t>
            </a:r>
          </a:p>
          <a:p>
            <a:pPr marL="0" indent="0">
              <a:lnSpc>
                <a:spcPct val="100000"/>
              </a:lnSpc>
              <a:buNone/>
            </a:pPr>
            <a:r>
              <a:rPr lang="es-US" sz="1800" b="1" dirty="0"/>
              <a:t>BHP:</a:t>
            </a:r>
            <a:r>
              <a:rPr lang="es-US" sz="1800" dirty="0"/>
              <a:t> Programa de Salud Básico </a:t>
            </a:r>
          </a:p>
          <a:p>
            <a:pPr marL="0" indent="0">
              <a:lnSpc>
                <a:spcPct val="100000"/>
              </a:lnSpc>
              <a:buNone/>
            </a:pPr>
            <a:r>
              <a:rPr lang="es-US" sz="1800" b="1" dirty="0"/>
              <a:t>CAA: </a:t>
            </a:r>
            <a:r>
              <a:rPr lang="es-US" sz="1800" dirty="0"/>
              <a:t>Ley de Apropiaciones Consolidadas</a:t>
            </a:r>
          </a:p>
          <a:p>
            <a:pPr marL="0" indent="0">
              <a:lnSpc>
                <a:spcPct val="100000"/>
              </a:lnSpc>
              <a:buNone/>
            </a:pPr>
            <a:r>
              <a:rPr lang="es-US" sz="1800" b="1" dirty="0"/>
              <a:t>CHIP:</a:t>
            </a:r>
            <a:r>
              <a:rPr lang="es-US" sz="1800" dirty="0"/>
              <a:t> Programa de Seguro Médico para Niños </a:t>
            </a:r>
          </a:p>
          <a:p>
            <a:pPr marL="0" indent="0">
              <a:lnSpc>
                <a:spcPct val="100000"/>
              </a:lnSpc>
              <a:buNone/>
            </a:pPr>
            <a:r>
              <a:rPr lang="es-US" sz="1800" b="1" dirty="0"/>
              <a:t>CHIPRA: </a:t>
            </a:r>
            <a:r>
              <a:rPr lang="es-US" sz="1800" dirty="0"/>
              <a:t>Ley de Reautorización del Programa de Seguro Médico para Niños</a:t>
            </a:r>
          </a:p>
          <a:p>
            <a:pPr marL="0" indent="0">
              <a:lnSpc>
                <a:spcPct val="100000"/>
              </a:lnSpc>
              <a:buNone/>
            </a:pPr>
            <a:endParaRPr lang="en-US" sz="1800" b="1" dirty="0"/>
          </a:p>
          <a:p>
            <a:pPr marL="0" indent="0">
              <a:lnSpc>
                <a:spcPct val="100000"/>
              </a:lnSpc>
              <a:buNone/>
            </a:pPr>
            <a:r>
              <a:rPr lang="es-US" sz="1800" b="1" dirty="0"/>
              <a:t>CKC: </a:t>
            </a:r>
            <a:r>
              <a:rPr lang="es-US" sz="1800" dirty="0"/>
              <a:t>Conectando a los niños con cobertura</a:t>
            </a:r>
          </a:p>
          <a:p>
            <a:pPr marL="0" indent="0">
              <a:lnSpc>
                <a:spcPct val="100000"/>
              </a:lnSpc>
              <a:buNone/>
            </a:pPr>
            <a:r>
              <a:rPr lang="es-US" sz="1800" b="1" dirty="0"/>
              <a:t>CMS:</a:t>
            </a:r>
            <a:r>
              <a:rPr lang="es-US" sz="1800" dirty="0"/>
              <a:t> Centros de Servicios de Medicare y Medicaid</a:t>
            </a:r>
          </a:p>
          <a:p>
            <a:pPr marL="0" indent="0">
              <a:lnSpc>
                <a:spcPct val="100000"/>
              </a:lnSpc>
              <a:buNone/>
            </a:pPr>
            <a:r>
              <a:rPr lang="es-US" sz="1800" b="1" dirty="0"/>
              <a:t>CNMI:</a:t>
            </a:r>
            <a:r>
              <a:rPr lang="es-US" sz="1800" dirty="0"/>
              <a:t> Mancomunidad de las Islas Marianas </a:t>
            </a:r>
            <a:br>
              <a:rPr lang="es-US" sz="1800" dirty="0"/>
            </a:br>
            <a:r>
              <a:rPr lang="es-US" sz="1800" dirty="0"/>
              <a:t>del Norte</a:t>
            </a:r>
          </a:p>
          <a:p>
            <a:pPr marL="0" indent="0">
              <a:buNone/>
            </a:pPr>
            <a:r>
              <a:rPr lang="es-US" sz="1800" b="1" dirty="0"/>
              <a:t>COFA:</a:t>
            </a:r>
            <a:r>
              <a:rPr lang="es-US" sz="1800" dirty="0"/>
              <a:t> Pacto de Asociación Libre</a:t>
            </a:r>
          </a:p>
          <a:p>
            <a:pPr marL="0" indent="0">
              <a:lnSpc>
                <a:spcPct val="100000"/>
              </a:lnSpc>
              <a:buNone/>
            </a:pPr>
            <a:r>
              <a:rPr lang="es-US" sz="1800" b="1" dirty="0"/>
              <a:t>DMP: </a:t>
            </a:r>
            <a:r>
              <a:rPr lang="es-US" sz="1800" dirty="0"/>
              <a:t>Programas de administración de medicamentos</a:t>
            </a:r>
          </a:p>
          <a:p>
            <a:pPr marL="0" indent="0">
              <a:lnSpc>
                <a:spcPct val="100000"/>
              </a:lnSpc>
              <a:buNone/>
            </a:pPr>
            <a:r>
              <a:rPr lang="es-US" sz="1800" b="1" dirty="0"/>
              <a:t>D-SNP:</a:t>
            </a:r>
            <a:r>
              <a:rPr lang="es-US" sz="1800" dirty="0"/>
              <a:t> Planes de necesidades especiales de doble elegibilidad</a:t>
            </a:r>
          </a:p>
          <a:p>
            <a:pPr marL="0" indent="0">
              <a:lnSpc>
                <a:spcPct val="100000"/>
              </a:lnSpc>
              <a:buNone/>
            </a:pPr>
            <a:r>
              <a:rPr lang="es-US" sz="1800" b="1" dirty="0"/>
              <a:t>DUR:</a:t>
            </a:r>
            <a:r>
              <a:rPr lang="es-US" sz="1800" dirty="0"/>
              <a:t> Revisión de la Utilización de Medicamentos </a:t>
            </a:r>
          </a:p>
          <a:p>
            <a:pPr marL="0" indent="0">
              <a:lnSpc>
                <a:spcPct val="100000"/>
              </a:lnSpc>
              <a:buNone/>
            </a:pPr>
            <a:r>
              <a:rPr lang="es-US" sz="1800" b="1" dirty="0"/>
              <a:t>ESRD:</a:t>
            </a:r>
            <a:r>
              <a:rPr lang="es-US" sz="1800" dirty="0"/>
              <a:t> Enfermedad renal en etapa terminal </a:t>
            </a:r>
          </a:p>
          <a:p>
            <a:pPr marL="0" indent="0">
              <a:lnSpc>
                <a:spcPct val="100000"/>
              </a:lnSpc>
              <a:buNone/>
            </a:pPr>
            <a:r>
              <a:rPr lang="es-US" sz="1800" b="1" dirty="0"/>
              <a:t>EPSDT:</a:t>
            </a:r>
            <a:r>
              <a:rPr lang="es-US" sz="1800" dirty="0"/>
              <a:t> Servicios de Detección, Diagnóstico y Tratamiento Tempranos y Periódicos</a:t>
            </a:r>
          </a:p>
        </p:txBody>
      </p:sp>
      <p:cxnSp>
        <p:nvCxnSpPr>
          <p:cNvPr id="8" name="Straight Connector 7">
            <a:extLst>
              <a:ext uri="{FF2B5EF4-FFF2-40B4-BE49-F238E27FC236}">
                <a16:creationId xmlns:a16="http://schemas.microsoft.com/office/drawing/2014/main" id="{66A0D59A-B6C0-4459-A52F-40064E7DD1AB}"/>
              </a:ext>
              <a:ext uri="{C183D7F6-B498-43B3-948B-1728B52AA6E4}">
                <adec:decorative xmlns:adec="http://schemas.microsoft.com/office/drawing/2017/decorative" val="1"/>
              </a:ext>
            </a:extLst>
          </p:cNvPr>
          <p:cNvCxnSpPr>
            <a:cxnSpLocks/>
          </p:cNvCxnSpPr>
          <p:nvPr/>
        </p:nvCxnSpPr>
        <p:spPr>
          <a:xfrm>
            <a:off x="5898331" y="1292114"/>
            <a:ext cx="0" cy="4562346"/>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4164189D-D5F4-4E5D-9955-E93BA84766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Medicaid y el Programa de Seguro Médico para Niños </a:t>
            </a:r>
            <a:br>
              <a:rPr kumimoji="0" lang="es-US" sz="1200" b="0" i="0" u="none" strike="noStrike" cap="none"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br>
            <a:r>
              <a:rPr kumimoji="0" lang="es-US" sz="1200" b="0" i="0" u="none" strike="noStrike" cap="none"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(CHIP, por sus siglas en inglés)</a:t>
            </a:r>
          </a:p>
        </p:txBody>
      </p:sp>
      <p:sp>
        <p:nvSpPr>
          <p:cNvPr id="3" name="Date Placeholder 2">
            <a:extLst>
              <a:ext uri="{FF2B5EF4-FFF2-40B4-BE49-F238E27FC236}">
                <a16:creationId xmlns:a16="http://schemas.microsoft.com/office/drawing/2014/main" id="{C1D15B42-6C8F-3747-9887-1FBF678C930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Octubre de 2024</a:t>
            </a:r>
          </a:p>
        </p:txBody>
      </p:sp>
    </p:spTree>
    <p:custDataLst>
      <p:tags r:id="rId1"/>
    </p:custDataLst>
    <p:extLst>
      <p:ext uri="{BB962C8B-B14F-4D97-AF65-F5344CB8AC3E}">
        <p14:creationId xmlns:p14="http://schemas.microsoft.com/office/powerpoint/2010/main" val="6437399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S"/>
              <a:t>Siglas y acrónimos </a:t>
            </a:r>
            <a:r>
              <a:rPr lang="es-US" sz="2500"/>
              <a:t>(2 de 3)</a:t>
            </a:r>
          </a:p>
        </p:txBody>
      </p:sp>
      <p:sp>
        <p:nvSpPr>
          <p:cNvPr id="6" name="Content Placeholder 2"/>
          <p:cNvSpPr>
            <a:spLocks noGrp="1"/>
          </p:cNvSpPr>
          <p:nvPr>
            <p:ph sz="quarter" idx="13"/>
          </p:nvPr>
        </p:nvSpPr>
        <p:spPr>
          <a:xfrm>
            <a:off x="722690" y="1316201"/>
            <a:ext cx="10746619" cy="4225598"/>
          </a:xfrm>
        </p:spPr>
        <p:txBody>
          <a:bodyPr numCol="2">
            <a:noAutofit/>
          </a:bodyPr>
          <a:lstStyle/>
          <a:p>
            <a:pPr marL="0" indent="0">
              <a:buNone/>
            </a:pPr>
            <a:r>
              <a:rPr lang="es-US" sz="1800" b="1" dirty="0"/>
              <a:t>FFCRA: </a:t>
            </a:r>
            <a:r>
              <a:rPr lang="es-US" sz="1800" dirty="0"/>
              <a:t>Ley de Respuesta al Coronavirus de </a:t>
            </a:r>
            <a:r>
              <a:rPr lang="es-US" sz="1800" dirty="0" err="1"/>
              <a:t>Families</a:t>
            </a:r>
            <a:r>
              <a:rPr lang="es-US" sz="1800" dirty="0"/>
              <a:t> </a:t>
            </a:r>
            <a:r>
              <a:rPr lang="es-US" sz="1800" dirty="0" err="1"/>
              <a:t>First</a:t>
            </a:r>
            <a:endParaRPr lang="es-US" sz="1800" dirty="0"/>
          </a:p>
          <a:p>
            <a:pPr marL="0" indent="0">
              <a:buNone/>
            </a:pPr>
            <a:r>
              <a:rPr lang="es-US" sz="1800" b="1" dirty="0"/>
              <a:t>FFM:</a:t>
            </a:r>
            <a:r>
              <a:rPr lang="es-US" sz="1800" dirty="0"/>
              <a:t> Mercado facilitado federalmente</a:t>
            </a:r>
          </a:p>
          <a:p>
            <a:pPr marL="0" indent="0">
              <a:buNone/>
            </a:pPr>
            <a:r>
              <a:rPr lang="es-US" sz="1800" b="1" dirty="0"/>
              <a:t>FSM: </a:t>
            </a:r>
            <a:r>
              <a:rPr lang="es-US" sz="1800" dirty="0"/>
              <a:t>Estados Federados de Micronesia</a:t>
            </a:r>
          </a:p>
          <a:p>
            <a:pPr marL="0" indent="0">
              <a:buNone/>
            </a:pPr>
            <a:r>
              <a:rPr lang="es-US" sz="1800" b="1" dirty="0"/>
              <a:t>FMAP: </a:t>
            </a:r>
            <a:r>
              <a:rPr lang="es-US" sz="1800" dirty="0"/>
              <a:t>Porcentaje de Asistencia Médica Federal </a:t>
            </a:r>
          </a:p>
          <a:p>
            <a:pPr marL="0" indent="0">
              <a:buNone/>
            </a:pPr>
            <a:r>
              <a:rPr lang="es-US" sz="1800" b="1" dirty="0"/>
              <a:t>FPL:</a:t>
            </a:r>
            <a:r>
              <a:rPr lang="es-US" sz="1800" dirty="0"/>
              <a:t> Nivel Federal de Pobreza </a:t>
            </a:r>
          </a:p>
          <a:p>
            <a:pPr marL="0" indent="0">
              <a:buNone/>
            </a:pPr>
            <a:r>
              <a:rPr lang="es-US" sz="1800" b="1" dirty="0"/>
              <a:t>FY:</a:t>
            </a:r>
            <a:r>
              <a:rPr lang="es-US" sz="1800" dirty="0"/>
              <a:t> Año Fiscal</a:t>
            </a:r>
          </a:p>
          <a:p>
            <a:pPr marL="0" indent="0">
              <a:buNone/>
            </a:pPr>
            <a:r>
              <a:rPr lang="es-US" sz="1800" b="1" dirty="0"/>
              <a:t>HCBS:</a:t>
            </a:r>
            <a:r>
              <a:rPr lang="es-US" sz="1800" dirty="0"/>
              <a:t> Servicios Basados en el Hogar y </a:t>
            </a:r>
            <a:br>
              <a:rPr lang="es-US" sz="1800" dirty="0"/>
            </a:br>
            <a:r>
              <a:rPr lang="es-US" sz="1800" dirty="0"/>
              <a:t>la Comunidad</a:t>
            </a:r>
          </a:p>
          <a:p>
            <a:pPr marL="0" indent="0">
              <a:lnSpc>
                <a:spcPct val="100000"/>
              </a:lnSpc>
              <a:spcAft>
                <a:spcPts val="12000"/>
              </a:spcAft>
              <a:buNone/>
            </a:pPr>
            <a:r>
              <a:rPr lang="es-US" sz="1800" b="1" dirty="0"/>
              <a:t>HEALTHY KIDS: </a:t>
            </a:r>
            <a:r>
              <a:rPr lang="es-US" sz="1800" dirty="0"/>
              <a:t>Ley de Ayuda para garantizar </a:t>
            </a:r>
            <a:br>
              <a:rPr lang="es-US" sz="1800" dirty="0"/>
            </a:br>
            <a:r>
              <a:rPr lang="es-US" sz="1800" dirty="0"/>
              <a:t>el acceso de los pequeños, niños y jóvenes </a:t>
            </a:r>
            <a:br>
              <a:rPr lang="es-US" sz="1800" dirty="0"/>
            </a:br>
            <a:r>
              <a:rPr lang="es-US" sz="1800" dirty="0"/>
              <a:t>con esperanza al mantener estable la entrega </a:t>
            </a:r>
            <a:br>
              <a:rPr lang="es-US" sz="1800" dirty="0"/>
            </a:br>
            <a:r>
              <a:rPr lang="es-US" sz="1800" dirty="0"/>
              <a:t>del seguro </a:t>
            </a:r>
          </a:p>
          <a:p>
            <a:pPr marL="0" indent="0">
              <a:buNone/>
            </a:pPr>
            <a:r>
              <a:rPr lang="es-US" sz="1800" b="1" dirty="0"/>
              <a:t>HHS:</a:t>
            </a:r>
            <a:r>
              <a:rPr lang="es-US" sz="1800" dirty="0"/>
              <a:t> Departamento de Salud y Servicios Humanos de los EE. UU.</a:t>
            </a:r>
          </a:p>
          <a:p>
            <a:pPr marL="0" indent="0">
              <a:buNone/>
            </a:pPr>
            <a:r>
              <a:rPr lang="es-US" sz="1800" b="1" dirty="0"/>
              <a:t>HRSA:</a:t>
            </a:r>
            <a:r>
              <a:rPr lang="es-US" sz="1800" dirty="0"/>
              <a:t> Administración de Recursos y Servicios </a:t>
            </a:r>
            <a:br>
              <a:rPr lang="es-US" sz="1800" dirty="0"/>
            </a:br>
            <a:r>
              <a:rPr lang="es-US" sz="1800" dirty="0"/>
              <a:t>de Salud</a:t>
            </a:r>
          </a:p>
          <a:p>
            <a:pPr marL="0" indent="0">
              <a:buNone/>
            </a:pPr>
            <a:r>
              <a:rPr lang="es-US" sz="1800" b="1" dirty="0"/>
              <a:t>IRS: </a:t>
            </a:r>
            <a:r>
              <a:rPr lang="es-US" sz="1800" dirty="0"/>
              <a:t>Servicio de Impuestos Internos</a:t>
            </a:r>
          </a:p>
          <a:p>
            <a:pPr marL="0" indent="0">
              <a:buNone/>
            </a:pPr>
            <a:r>
              <a:rPr lang="es-US" sz="1800" b="1" dirty="0"/>
              <a:t>LIS:</a:t>
            </a:r>
            <a:r>
              <a:rPr lang="es-US" sz="1800" dirty="0"/>
              <a:t> Subsidio por Bajos Ingresos</a:t>
            </a:r>
          </a:p>
          <a:p>
            <a:pPr marL="0" indent="0">
              <a:buNone/>
            </a:pPr>
            <a:r>
              <a:rPr lang="es-US" sz="1800" b="1" dirty="0"/>
              <a:t>LTSS:</a:t>
            </a:r>
            <a:r>
              <a:rPr lang="es-US" sz="1800" dirty="0"/>
              <a:t> Servicios y Ayudas a Largo Plazo</a:t>
            </a:r>
          </a:p>
          <a:p>
            <a:pPr marL="0" indent="0">
              <a:buNone/>
            </a:pPr>
            <a:r>
              <a:rPr lang="es-US" sz="1800" b="1" dirty="0"/>
              <a:t>MAGI</a:t>
            </a:r>
            <a:r>
              <a:rPr lang="es-US" sz="1800" dirty="0"/>
              <a:t>: Ingreso Bruto Ajustado Modificado </a:t>
            </a:r>
          </a:p>
          <a:p>
            <a:pPr marL="0" indent="0">
              <a:buNone/>
            </a:pPr>
            <a:r>
              <a:rPr lang="es-US" sz="1800" b="1" dirty="0"/>
              <a:t>MAT: </a:t>
            </a:r>
            <a:r>
              <a:rPr lang="es-US" sz="1800" dirty="0"/>
              <a:t>Tratamiento asistido por medicamentos</a:t>
            </a:r>
          </a:p>
          <a:p>
            <a:pPr marL="0" indent="0">
              <a:buNone/>
            </a:pPr>
            <a:r>
              <a:rPr lang="es-US" sz="1800" b="1" dirty="0"/>
              <a:t>MEC: </a:t>
            </a:r>
            <a:r>
              <a:rPr lang="es-US" sz="1800" dirty="0"/>
              <a:t>Cobertura Mínima Esencial</a:t>
            </a:r>
          </a:p>
          <a:p>
            <a:pPr marL="0" indent="0">
              <a:buNone/>
            </a:pPr>
            <a:r>
              <a:rPr lang="es-US" sz="1800" b="1" dirty="0"/>
              <a:t>NTP:</a:t>
            </a:r>
            <a:r>
              <a:rPr lang="es-US" sz="1800" dirty="0"/>
              <a:t> Programa Nacional de Capacitación </a:t>
            </a:r>
          </a:p>
        </p:txBody>
      </p:sp>
      <p:cxnSp>
        <p:nvCxnSpPr>
          <p:cNvPr id="7" name="Straight Connector 6">
            <a:extLst>
              <a:ext uri="{FF2B5EF4-FFF2-40B4-BE49-F238E27FC236}">
                <a16:creationId xmlns:a16="http://schemas.microsoft.com/office/drawing/2014/main" id="{564C3529-5D5C-4F4E-8124-1EE050225EA2}"/>
              </a:ext>
              <a:ext uri="{C183D7F6-B498-43B3-948B-1728B52AA6E4}">
                <adec:decorative xmlns:adec="http://schemas.microsoft.com/office/drawing/2017/decorative" val="1"/>
              </a:ext>
            </a:extLst>
          </p:cNvPr>
          <p:cNvCxnSpPr/>
          <p:nvPr/>
        </p:nvCxnSpPr>
        <p:spPr>
          <a:xfrm>
            <a:off x="5963478" y="1444487"/>
            <a:ext cx="0" cy="377687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4164189D-D5F4-4E5D-9955-E93BA84766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Medicaid y el Programa de Seguro Médico para Niños </a:t>
            </a:r>
            <a:br>
              <a:rPr kumimoji="0" lang="es-US" sz="1200" b="0" i="0" u="none" strike="noStrike" cap="none"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br>
            <a:r>
              <a:rPr kumimoji="0" lang="es-US" sz="1200" b="0" i="0" u="none" strike="noStrike" cap="none"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(CHIP, por sus siglas en inglés)</a:t>
            </a:r>
          </a:p>
        </p:txBody>
      </p:sp>
      <p:sp>
        <p:nvSpPr>
          <p:cNvPr id="3" name="Date Placeholder 2">
            <a:extLst>
              <a:ext uri="{FF2B5EF4-FFF2-40B4-BE49-F238E27FC236}">
                <a16:creationId xmlns:a16="http://schemas.microsoft.com/office/drawing/2014/main" id="{C1D15B42-6C8F-3747-9887-1FBF678C930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Octubre de 2024</a:t>
            </a:r>
          </a:p>
        </p:txBody>
      </p:sp>
    </p:spTree>
    <p:custDataLst>
      <p:tags r:id="rId1"/>
    </p:custDataLst>
    <p:extLst>
      <p:ext uri="{BB962C8B-B14F-4D97-AF65-F5344CB8AC3E}">
        <p14:creationId xmlns:p14="http://schemas.microsoft.com/office/powerpoint/2010/main" val="24807196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S"/>
              <a:t>Siglas y acrónimos </a:t>
            </a:r>
            <a:r>
              <a:rPr lang="es-US" sz="2500"/>
              <a:t>(3 de 3)</a:t>
            </a:r>
          </a:p>
        </p:txBody>
      </p:sp>
      <p:sp>
        <p:nvSpPr>
          <p:cNvPr id="9" name="Content Placeholder 2"/>
          <p:cNvSpPr>
            <a:spLocks noGrp="1"/>
          </p:cNvSpPr>
          <p:nvPr>
            <p:ph idx="4294967295"/>
          </p:nvPr>
        </p:nvSpPr>
        <p:spPr>
          <a:xfrm>
            <a:off x="1145324" y="1195092"/>
            <a:ext cx="9901352" cy="4791366"/>
          </a:xfrm>
        </p:spPr>
        <p:txBody>
          <a:bodyPr numCol="2">
            <a:noAutofit/>
          </a:bodyPr>
          <a:lstStyle/>
          <a:p>
            <a:pPr marL="0" indent="0">
              <a:spcAft>
                <a:spcPts val="800"/>
              </a:spcAft>
              <a:buNone/>
            </a:pPr>
            <a:r>
              <a:rPr lang="es-US" sz="1800" b="1" dirty="0"/>
              <a:t>OEP</a:t>
            </a:r>
            <a:r>
              <a:rPr lang="es-US" sz="1800" dirty="0"/>
              <a:t>: Período de Inscripción Abierta</a:t>
            </a:r>
          </a:p>
          <a:p>
            <a:pPr marL="0" indent="0">
              <a:spcAft>
                <a:spcPts val="800"/>
              </a:spcAft>
              <a:buNone/>
            </a:pPr>
            <a:r>
              <a:rPr lang="es-US" sz="1800" b="1" dirty="0"/>
              <a:t>OUD:</a:t>
            </a:r>
            <a:r>
              <a:rPr lang="es-US" sz="1800" dirty="0"/>
              <a:t> Trastorno por consumo de opiáceos</a:t>
            </a:r>
          </a:p>
          <a:p>
            <a:pPr marL="0" indent="0">
              <a:spcAft>
                <a:spcPts val="800"/>
              </a:spcAft>
              <a:buNone/>
            </a:pPr>
            <a:r>
              <a:rPr lang="es-US" sz="1800" b="1" dirty="0"/>
              <a:t>PACE:</a:t>
            </a:r>
            <a:r>
              <a:rPr lang="es-US" sz="1800" dirty="0"/>
              <a:t> Programa de Atención Integral para Personas Mayores</a:t>
            </a:r>
          </a:p>
          <a:p>
            <a:pPr marL="0" indent="0">
              <a:spcAft>
                <a:spcPts val="800"/>
              </a:spcAft>
              <a:buNone/>
            </a:pPr>
            <a:r>
              <a:rPr lang="es-US" sz="1800" b="1" dirty="0"/>
              <a:t>PDMP:</a:t>
            </a:r>
            <a:r>
              <a:rPr lang="es-US" sz="1800" dirty="0"/>
              <a:t> Programa de Monitoreo de Medicamentos Recetados</a:t>
            </a:r>
          </a:p>
          <a:p>
            <a:pPr marL="0" indent="0">
              <a:spcAft>
                <a:spcPts val="800"/>
              </a:spcAft>
              <a:buNone/>
            </a:pPr>
            <a:r>
              <a:rPr lang="es-US" sz="1800" b="1" dirty="0"/>
              <a:t>PHE:</a:t>
            </a:r>
            <a:r>
              <a:rPr lang="es-US" sz="1800" dirty="0"/>
              <a:t> Emergencia de Salud Pública</a:t>
            </a:r>
          </a:p>
          <a:p>
            <a:pPr marL="0" indent="0">
              <a:spcAft>
                <a:spcPts val="800"/>
              </a:spcAft>
              <a:buNone/>
            </a:pPr>
            <a:r>
              <a:rPr lang="es-US" sz="1800" b="1" dirty="0"/>
              <a:t>QDWI:</a:t>
            </a:r>
            <a:r>
              <a:rPr lang="es-US" sz="1800" dirty="0"/>
              <a:t> Personas Discapacitadas y </a:t>
            </a:r>
            <a:br>
              <a:rPr lang="es-US" sz="1800" dirty="0"/>
            </a:br>
            <a:r>
              <a:rPr lang="es-US" sz="1800" dirty="0"/>
              <a:t>Empleados Calificados </a:t>
            </a:r>
          </a:p>
          <a:p>
            <a:pPr marL="0" indent="0">
              <a:spcAft>
                <a:spcPts val="800"/>
              </a:spcAft>
              <a:buNone/>
            </a:pPr>
            <a:r>
              <a:rPr lang="es-US" sz="1800" b="1" dirty="0"/>
              <a:t>QI:</a:t>
            </a:r>
            <a:r>
              <a:rPr lang="es-US" sz="1800" dirty="0"/>
              <a:t> Individuo Calificado </a:t>
            </a:r>
          </a:p>
          <a:p>
            <a:pPr marL="0" indent="0">
              <a:spcAft>
                <a:spcPts val="800"/>
              </a:spcAft>
              <a:buNone/>
            </a:pPr>
            <a:r>
              <a:rPr lang="es-US" sz="1800" b="1" dirty="0"/>
              <a:t>QMB:</a:t>
            </a:r>
            <a:r>
              <a:rPr lang="es-US" sz="1800" dirty="0"/>
              <a:t> Beneficiario Calificado de Medicare</a:t>
            </a:r>
          </a:p>
          <a:p>
            <a:pPr marL="0" indent="0">
              <a:spcAft>
                <a:spcPts val="800"/>
              </a:spcAft>
              <a:buNone/>
            </a:pPr>
            <a:r>
              <a:rPr lang="es-US" sz="1800" b="1" dirty="0"/>
              <a:t>RMI: </a:t>
            </a:r>
            <a:r>
              <a:rPr lang="es-US" sz="1800" dirty="0"/>
              <a:t>República de las Islas Marshall</a:t>
            </a:r>
          </a:p>
          <a:p>
            <a:pPr marL="0" indent="0">
              <a:spcAft>
                <a:spcPts val="800"/>
              </a:spcAft>
              <a:buNone/>
            </a:pPr>
            <a:r>
              <a:rPr lang="es-US" sz="1800" b="1" dirty="0"/>
              <a:t>SEP:</a:t>
            </a:r>
            <a:r>
              <a:rPr lang="es-US" sz="1800" dirty="0"/>
              <a:t> Período de Inscripción Especial</a:t>
            </a:r>
          </a:p>
          <a:p>
            <a:pPr marL="0" indent="0">
              <a:spcAft>
                <a:spcPts val="800"/>
              </a:spcAft>
              <a:buNone/>
            </a:pPr>
            <a:endParaRPr lang="en-US" sz="1800" b="1" dirty="0"/>
          </a:p>
          <a:p>
            <a:pPr marL="0" indent="0">
              <a:spcAft>
                <a:spcPts val="800"/>
              </a:spcAft>
              <a:buNone/>
            </a:pPr>
            <a:r>
              <a:rPr lang="es-US" sz="1800" b="1" dirty="0"/>
              <a:t>SHIP:</a:t>
            </a:r>
            <a:r>
              <a:rPr lang="es-US" sz="1800" dirty="0"/>
              <a:t> Programa Estatal de Asistencia sobre Seguros de Salud </a:t>
            </a:r>
          </a:p>
          <a:p>
            <a:pPr marL="0" indent="0">
              <a:spcAft>
                <a:spcPts val="800"/>
              </a:spcAft>
              <a:buNone/>
            </a:pPr>
            <a:r>
              <a:rPr lang="es-US" sz="1800" b="1" dirty="0"/>
              <a:t>SLMB:</a:t>
            </a:r>
            <a:r>
              <a:rPr lang="es-US" sz="1800" dirty="0"/>
              <a:t> Beneficiarios de Medicar con Bajos Ingresos Especificados</a:t>
            </a:r>
          </a:p>
          <a:p>
            <a:pPr marL="0" indent="0">
              <a:spcAft>
                <a:spcPts val="800"/>
              </a:spcAft>
              <a:buNone/>
            </a:pPr>
            <a:r>
              <a:rPr lang="es-US" sz="1800" b="1" dirty="0"/>
              <a:t>SPA:</a:t>
            </a:r>
            <a:r>
              <a:rPr lang="es-US" sz="1800" dirty="0"/>
              <a:t> Enmienda de plan estatal </a:t>
            </a:r>
          </a:p>
          <a:p>
            <a:pPr marL="0" indent="0">
              <a:spcAft>
                <a:spcPts val="800"/>
              </a:spcAft>
              <a:buNone/>
            </a:pPr>
            <a:r>
              <a:rPr lang="es-US" sz="1800" b="1" dirty="0"/>
              <a:t>SSI:</a:t>
            </a:r>
            <a:r>
              <a:rPr lang="es-US" sz="1800" dirty="0"/>
              <a:t> Seguridad de Ingreso Suplementario </a:t>
            </a:r>
          </a:p>
          <a:p>
            <a:pPr marL="0" indent="0">
              <a:spcAft>
                <a:spcPts val="800"/>
              </a:spcAft>
              <a:buNone/>
            </a:pPr>
            <a:r>
              <a:rPr lang="es-US" sz="1800" b="1" dirty="0"/>
              <a:t>SUD:</a:t>
            </a:r>
            <a:r>
              <a:rPr lang="es-US" sz="1800" dirty="0"/>
              <a:t> Trastorno por Consumo de Sustancias</a:t>
            </a:r>
          </a:p>
          <a:p>
            <a:pPr marL="0" indent="0">
              <a:lnSpc>
                <a:spcPct val="100000"/>
              </a:lnSpc>
              <a:spcAft>
                <a:spcPts val="800"/>
              </a:spcAft>
              <a:buNone/>
            </a:pPr>
            <a:r>
              <a:rPr lang="es-US" sz="1800" b="1" dirty="0"/>
              <a:t>SUPPORT:</a:t>
            </a:r>
            <a:r>
              <a:rPr lang="es-US" sz="1800" dirty="0"/>
              <a:t> Prevención de Trastornos por Consumo de Sustancias que promueve la Recuperación y el Tratamiento de Opioides </a:t>
            </a:r>
          </a:p>
          <a:p>
            <a:pPr marL="0" indent="0">
              <a:lnSpc>
                <a:spcPct val="100000"/>
              </a:lnSpc>
              <a:spcAft>
                <a:spcPts val="800"/>
              </a:spcAft>
              <a:buNone/>
            </a:pPr>
            <a:r>
              <a:rPr lang="es-US" sz="1800" b="1" dirty="0"/>
              <a:t>TANF:</a:t>
            </a:r>
            <a:r>
              <a:rPr lang="es-US" sz="1800" dirty="0"/>
              <a:t> Asistencia Temporal para Familias Necesitadas</a:t>
            </a:r>
          </a:p>
          <a:p>
            <a:pPr marL="0" indent="0">
              <a:lnSpc>
                <a:spcPct val="100000"/>
              </a:lnSpc>
              <a:spcAft>
                <a:spcPts val="800"/>
              </a:spcAft>
              <a:buNone/>
            </a:pPr>
            <a:r>
              <a:rPr lang="es-US" sz="1800" b="1" dirty="0"/>
              <a:t>TB:</a:t>
            </a:r>
            <a:r>
              <a:rPr lang="es-US" sz="1800" dirty="0"/>
              <a:t> Tuberculosis</a:t>
            </a:r>
          </a:p>
          <a:p>
            <a:pPr marL="0" indent="0">
              <a:lnSpc>
                <a:spcPct val="100000"/>
              </a:lnSpc>
              <a:spcAft>
                <a:spcPts val="800"/>
              </a:spcAft>
              <a:buNone/>
            </a:pPr>
            <a:r>
              <a:rPr lang="es-US" sz="1800" b="1" dirty="0"/>
              <a:t>USVI: </a:t>
            </a:r>
            <a:r>
              <a:rPr lang="es-US" sz="1800" dirty="0"/>
              <a:t>Islas Vírgenes de Estados Unidos</a:t>
            </a:r>
          </a:p>
          <a:p>
            <a:pPr marL="0" indent="0">
              <a:lnSpc>
                <a:spcPct val="100000"/>
              </a:lnSpc>
              <a:buNone/>
            </a:pPr>
            <a:endParaRPr lang="en-US" sz="1800" dirty="0"/>
          </a:p>
        </p:txBody>
      </p:sp>
      <p:cxnSp>
        <p:nvCxnSpPr>
          <p:cNvPr id="7" name="Straight Connector 6">
            <a:extLst>
              <a:ext uri="{FF2B5EF4-FFF2-40B4-BE49-F238E27FC236}">
                <a16:creationId xmlns:a16="http://schemas.microsoft.com/office/drawing/2014/main" id="{FA1FB134-BC1C-4EF0-86EA-7B99C60F4D08}"/>
              </a:ext>
              <a:ext uri="{C183D7F6-B498-43B3-948B-1728B52AA6E4}">
                <adec:decorative xmlns:adec="http://schemas.microsoft.com/office/drawing/2017/decorative" val="1"/>
              </a:ext>
            </a:extLst>
          </p:cNvPr>
          <p:cNvCxnSpPr>
            <a:cxnSpLocks/>
          </p:cNvCxnSpPr>
          <p:nvPr/>
        </p:nvCxnSpPr>
        <p:spPr>
          <a:xfrm>
            <a:off x="5865711" y="1195092"/>
            <a:ext cx="0" cy="4605633"/>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4FCAC0D8-C57C-4864-8962-4EB8B8DA19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Medicaid y el Programa de Seguro Médico para Niños </a:t>
            </a:r>
            <a:br>
              <a:rPr kumimoji="0" lang="es-US" sz="1200" b="0" i="0" u="none" strike="noStrike" cap="none"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br>
            <a:r>
              <a:rPr kumimoji="0" lang="es-US" sz="1200" b="0" i="0" u="none" strike="noStrike" cap="none"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(CHIP, por sus siglas en inglés)</a:t>
            </a:r>
          </a:p>
        </p:txBody>
      </p:sp>
      <p:sp>
        <p:nvSpPr>
          <p:cNvPr id="3" name="Date Placeholder 2">
            <a:extLst>
              <a:ext uri="{FF2B5EF4-FFF2-40B4-BE49-F238E27FC236}">
                <a16:creationId xmlns:a16="http://schemas.microsoft.com/office/drawing/2014/main" id="{C1D15B42-6C8F-3747-9887-1FBF678C930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Octubre de 2024</a:t>
            </a:r>
          </a:p>
        </p:txBody>
      </p:sp>
    </p:spTree>
    <p:custDataLst>
      <p:tags r:id="rId1"/>
    </p:custDataLst>
    <p:extLst>
      <p:ext uri="{BB962C8B-B14F-4D97-AF65-F5344CB8AC3E}">
        <p14:creationId xmlns:p14="http://schemas.microsoft.com/office/powerpoint/2010/main" val="27723538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92667F-B6EB-F84A-95CF-1B156979F98A}"/>
              </a:ext>
            </a:extLst>
          </p:cNvPr>
          <p:cNvSpPr>
            <a:spLocks noGrp="1"/>
          </p:cNvSpPr>
          <p:nvPr>
            <p:ph type="title"/>
          </p:nvPr>
        </p:nvSpPr>
        <p:spPr/>
        <p:txBody>
          <a:bodyPr/>
          <a:lstStyle/>
          <a:p>
            <a:r>
              <a:rPr lang="es-US"/>
              <a:t>Manténgase conectado</a:t>
            </a:r>
          </a:p>
        </p:txBody>
      </p:sp>
      <p:sp>
        <p:nvSpPr>
          <p:cNvPr id="25" name="Content Placeholder 4">
            <a:extLst>
              <a:ext uri="{FF2B5EF4-FFF2-40B4-BE49-F238E27FC236}">
                <a16:creationId xmlns:a16="http://schemas.microsoft.com/office/drawing/2014/main" id="{CCBAF3F5-8DD8-4D52-BED6-B487E9348E21}"/>
              </a:ext>
            </a:extLst>
          </p:cNvPr>
          <p:cNvSpPr txBox="1">
            <a:spLocks/>
          </p:cNvSpPr>
          <p:nvPr/>
        </p:nvSpPr>
        <p:spPr>
          <a:xfrm>
            <a:off x="794330" y="3781512"/>
            <a:ext cx="5512334"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US" sz="2300" dirty="0">
                <a:solidFill>
                  <a:schemeClr val="accent1">
                    <a:lumMod val="75000"/>
                  </a:schemeClr>
                </a:solidFill>
                <a:latin typeface="Arial" panose="020B0604020202020204" pitchFamily="34" charset="0"/>
                <a:cs typeface="Arial" panose="020B0604020202020204" pitchFamily="34" charset="0"/>
              </a:rPr>
              <a:t>Para ver los materiales de capacitación disponibles, o para suscribirse a nuestra lista de correo electrónico, visite:</a:t>
            </a:r>
          </a:p>
          <a:p>
            <a:pPr marL="0" indent="0" algn="ctr">
              <a:buFont typeface="Arial" panose="020B0604020202020204" pitchFamily="34" charset="0"/>
              <a:buNone/>
            </a:pPr>
            <a:r>
              <a:rPr lang="es-US" sz="2300" dirty="0">
                <a:solidFill>
                  <a:schemeClr val="accent1">
                    <a:lumMod val="75000"/>
                  </a:schemeClr>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CMSnationaltrainingprogram.cms.gov</a:t>
            </a:r>
            <a:r>
              <a:rPr lang="es-US" sz="2400" dirty="0">
                <a:solidFill>
                  <a:schemeClr val="accent1">
                    <a:lumMod val="75000"/>
                  </a:schemeClr>
                </a:solidFill>
                <a:latin typeface="Arial" panose="020B0604020202020204" pitchFamily="34" charset="0"/>
                <a:cs typeface="Arial" panose="020B0604020202020204" pitchFamily="34" charset="0"/>
              </a:rPr>
              <a:t>.</a:t>
            </a:r>
          </a:p>
        </p:txBody>
      </p:sp>
      <p:pic>
        <p:nvPicPr>
          <p:cNvPr id="5" name="Picture 4">
            <a:extLst>
              <a:ext uri="{FF2B5EF4-FFF2-40B4-BE49-F238E27FC236}">
                <a16:creationId xmlns:a16="http://schemas.microsoft.com/office/drawing/2014/main" id="{E30D84BE-6FCE-493D-A46A-32F13C3FC8F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395625" y="1833369"/>
            <a:ext cx="2371550" cy="1774090"/>
          </a:xfrm>
          <a:prstGeom prst="rect">
            <a:avLst/>
          </a:prstGeom>
        </p:spPr>
      </p:pic>
      <p:sp>
        <p:nvSpPr>
          <p:cNvPr id="23" name="TextBox 22">
            <a:extLst>
              <a:ext uri="{FF2B5EF4-FFF2-40B4-BE49-F238E27FC236}">
                <a16:creationId xmlns:a16="http://schemas.microsoft.com/office/drawing/2014/main" id="{79055AF8-E219-4B0F-93FC-1727A561A822}"/>
              </a:ext>
            </a:extLst>
          </p:cNvPr>
          <p:cNvSpPr txBox="1"/>
          <p:nvPr/>
        </p:nvSpPr>
        <p:spPr>
          <a:xfrm>
            <a:off x="7135805" y="3722819"/>
            <a:ext cx="3298121" cy="1538883"/>
          </a:xfrm>
          <a:prstGeom prst="rect">
            <a:avLst/>
          </a:prstGeom>
          <a:noFill/>
        </p:spPr>
        <p:txBody>
          <a:bodyPr wrap="square" rtlCol="0">
            <a:spAutoFit/>
          </a:bodyPr>
          <a:lstStyle/>
          <a:p>
            <a:pPr lvl="0" algn="ctr"/>
            <a:r>
              <a:rPr lang="es-US" sz="2300" dirty="0">
                <a:solidFill>
                  <a:schemeClr val="accent1">
                    <a:lumMod val="75000"/>
                  </a:schemeClr>
                </a:solidFill>
                <a:latin typeface="Arial" panose="020B0604020202020204" pitchFamily="34" charset="0"/>
                <a:cs typeface="Arial" panose="020B0604020202020204" pitchFamily="34" charset="0"/>
              </a:rPr>
              <a:t>Comuníquese con nosotros en </a:t>
            </a:r>
            <a:r>
              <a:rPr lang="es-US" sz="2300" dirty="0">
                <a:solidFill>
                  <a:schemeClr val="accent1">
                    <a:lumMod val="75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training@cms.hhs.gov</a:t>
            </a:r>
            <a:r>
              <a:rPr lang="es-US" sz="2300" dirty="0">
                <a:solidFill>
                  <a:schemeClr val="accent1">
                    <a:lumMod val="75000"/>
                  </a:schemeClr>
                </a:solidFill>
                <a:latin typeface="Arial" panose="020B0604020202020204" pitchFamily="34" charset="0"/>
                <a:cs typeface="Arial" panose="020B0604020202020204" pitchFamily="34" charset="0"/>
              </a:rPr>
              <a:t>.</a:t>
            </a:r>
          </a:p>
          <a:p>
            <a:pPr algn="ctr"/>
            <a:endParaRPr lang="en-US" sz="2400" dirty="0">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F86B16FE-9C53-463E-B222-F84C3B96A0C1}"/>
              </a:ext>
              <a:ext uri="{C183D7F6-B498-43B3-948B-1728B52AA6E4}">
                <adec:decorative xmlns:adec="http://schemas.microsoft.com/office/drawing/2017/decorative" val="1"/>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b="14991"/>
          <a:stretch/>
        </p:blipFill>
        <p:spPr>
          <a:xfrm>
            <a:off x="7353233" y="1288784"/>
            <a:ext cx="2863263" cy="2434036"/>
          </a:xfrm>
          <a:prstGeom prst="rect">
            <a:avLst/>
          </a:prstGeom>
        </p:spPr>
      </p:pic>
      <p:sp>
        <p:nvSpPr>
          <p:cNvPr id="4" name="Slide Number Placeholder 3">
            <a:extLst>
              <a:ext uri="{FF2B5EF4-FFF2-40B4-BE49-F238E27FC236}">
                <a16:creationId xmlns:a16="http://schemas.microsoft.com/office/drawing/2014/main" id="{30A39B46-4861-4523-ACC6-0778E508BC3D}"/>
              </a:ext>
            </a:extLst>
          </p:cNvPr>
          <p:cNvSpPr>
            <a:spLocks noGrp="1"/>
          </p:cNvSpPr>
          <p:nvPr>
            <p:ph type="sldNum" sz="quarter" idx="12"/>
          </p:nvPr>
        </p:nvSpPr>
        <p:spPr/>
        <p:txBody>
          <a:bodyPr/>
          <a:lstStyle/>
          <a:p>
            <a:fld id="{0B2D781D-8844-5940-92D1-06EF0A7F581E}" type="slidenum">
              <a:rPr lang="en-US" smtClean="0"/>
              <a:pPr/>
              <a:t>85</a:t>
            </a:fld>
            <a:endParaRPr lang="en-US"/>
          </a:p>
        </p:txBody>
      </p:sp>
      <p:sp>
        <p:nvSpPr>
          <p:cNvPr id="3" name="Footer Placeholder 2"/>
          <p:cNvSpPr>
            <a:spLocks noGrp="1"/>
          </p:cNvSpPr>
          <p:nvPr>
            <p:ph type="ftr" sz="quarter" idx="11"/>
          </p:nvPr>
        </p:nvSpPr>
        <p:spPr/>
        <p:txBody>
          <a:bodyPr/>
          <a:lstStyle/>
          <a:p>
            <a:r>
              <a:rPr lang="es-US" dirty="0"/>
              <a:t>Medicaid y el Programa de Seguro Médico para Niños </a:t>
            </a:r>
            <a:br>
              <a:rPr lang="es-US" dirty="0"/>
            </a:br>
            <a:r>
              <a:rPr lang="es-US" dirty="0"/>
              <a:t>(CHIP, por sus siglas en inglés)</a:t>
            </a:r>
          </a:p>
        </p:txBody>
      </p:sp>
      <p:sp>
        <p:nvSpPr>
          <p:cNvPr id="2" name="Date Placeholder 1">
            <a:extLst>
              <a:ext uri="{FF2B5EF4-FFF2-40B4-BE49-F238E27FC236}">
                <a16:creationId xmlns:a16="http://schemas.microsoft.com/office/drawing/2014/main" id="{D17EC8DC-A4E9-0447-80A5-4CA4BC67AF06}"/>
              </a:ext>
            </a:extLst>
          </p:cNvPr>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4279051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US"/>
              <a:t>Administración Estatal de Medicaid</a:t>
            </a:r>
          </a:p>
        </p:txBody>
      </p:sp>
      <p:sp>
        <p:nvSpPr>
          <p:cNvPr id="5" name="Content Placeholder 4"/>
          <p:cNvSpPr>
            <a:spLocks noGrp="1"/>
          </p:cNvSpPr>
          <p:nvPr>
            <p:ph sz="quarter" idx="13"/>
          </p:nvPr>
        </p:nvSpPr>
        <p:spPr>
          <a:xfrm>
            <a:off x="838200" y="1160584"/>
            <a:ext cx="10515600" cy="5117123"/>
          </a:xfrm>
        </p:spPr>
        <p:txBody>
          <a:bodyPr>
            <a:noAutofit/>
          </a:bodyPr>
          <a:lstStyle/>
          <a:p>
            <a:pPr lvl="0" defTabSz="685800"/>
            <a:r>
              <a:rPr lang="es-US" sz="2400"/>
              <a:t>Dentro de las pautas federales generales, cada estado:</a:t>
            </a:r>
          </a:p>
          <a:p>
            <a:pPr lvl="1" defTabSz="685800">
              <a:spcAft>
                <a:spcPts val="1200"/>
              </a:spcAft>
            </a:pPr>
            <a:r>
              <a:rPr lang="es-US" sz="2000"/>
              <a:t>Elabora y opera su programa Medicaid</a:t>
            </a:r>
          </a:p>
          <a:p>
            <a:pPr lvl="1" defTabSz="685800">
              <a:spcAft>
                <a:spcPts val="1200"/>
              </a:spcAft>
            </a:pPr>
            <a:r>
              <a:rPr lang="es-US" sz="2000"/>
              <a:t>Elabora y mantiene su plan estatal de Medicaid</a:t>
            </a:r>
          </a:p>
          <a:p>
            <a:pPr lvl="1" defTabSz="685800">
              <a:spcAft>
                <a:spcPts val="1200"/>
              </a:spcAft>
            </a:pPr>
            <a:r>
              <a:rPr lang="es-US" sz="2000"/>
              <a:t>Establece sus normas de elegibilidad</a:t>
            </a:r>
          </a:p>
          <a:p>
            <a:pPr lvl="1" defTabSz="685800">
              <a:spcAft>
                <a:spcPts val="1200"/>
              </a:spcAft>
            </a:pPr>
            <a:r>
              <a:rPr lang="es-US" sz="2000"/>
              <a:t>Determina el tipo, cantidad, duración y alcance de los servicios</a:t>
            </a:r>
          </a:p>
          <a:p>
            <a:pPr lvl="1" defTabSz="685800">
              <a:spcAft>
                <a:spcPts val="1200"/>
              </a:spcAft>
            </a:pPr>
            <a:r>
              <a:rPr lang="es-US" sz="2000"/>
              <a:t>Establece la tasa de pago por los servicios</a:t>
            </a:r>
          </a:p>
          <a:p>
            <a:pPr lvl="1" defTabSz="685800">
              <a:spcAft>
                <a:spcPts val="1200"/>
              </a:spcAft>
            </a:pPr>
            <a:r>
              <a:rPr lang="es-US" sz="2000"/>
              <a:t>Evalúa las medidas de calidad de su programa y considera opciones para mejorarlo</a:t>
            </a:r>
          </a:p>
          <a:p>
            <a:pPr lvl="1" defTabSz="685800">
              <a:spcAft>
                <a:spcPts val="1200"/>
              </a:spcAft>
            </a:pPr>
            <a:r>
              <a:rPr lang="es-US" sz="2000"/>
              <a:t>Se asocia con los Centros de Servicios de Medicare y Medicaid (CMS, por sus siglas en inglés) para administrar el programa</a:t>
            </a:r>
          </a:p>
          <a:p>
            <a:pPr lvl="0" indent="-273050" defTabSz="685800"/>
            <a:r>
              <a:rPr lang="es-US" sz="2400"/>
              <a:t>Puede modificar sus normas de elegibilidad, servicios y reembolso durante el año, sujeto a la aprobación de los CMS</a:t>
            </a:r>
          </a:p>
        </p:txBody>
      </p:sp>
      <p:sp>
        <p:nvSpPr>
          <p:cNvPr id="6" name="Slide Number Placeholder 5">
            <a:extLst>
              <a:ext uri="{FF2B5EF4-FFF2-40B4-BE49-F238E27FC236}">
                <a16:creationId xmlns:a16="http://schemas.microsoft.com/office/drawing/2014/main" id="{AD6AEBA6-E7DE-48CA-9771-1503DD31C6F1}"/>
              </a:ext>
            </a:extLst>
          </p:cNvPr>
          <p:cNvSpPr>
            <a:spLocks noGrp="1"/>
          </p:cNvSpPr>
          <p:nvPr>
            <p:ph type="sldNum" sz="quarter" idx="12"/>
          </p:nvPr>
        </p:nvSpPr>
        <p:spPr/>
        <p:txBody>
          <a:bodyPr/>
          <a:lstStyle/>
          <a:p>
            <a:fld id="{0B2D781D-8844-5940-92D1-06EF0A7F581E}" type="slidenum">
              <a:rPr lang="en-US" smtClean="0"/>
              <a:pPr/>
              <a:t>9</a:t>
            </a:fld>
            <a:endParaRPr lang="en-US"/>
          </a:p>
        </p:txBody>
      </p:sp>
      <p:sp>
        <p:nvSpPr>
          <p:cNvPr id="3" name="Footer Placeholder 2"/>
          <p:cNvSpPr>
            <a:spLocks noGrp="1"/>
          </p:cNvSpPr>
          <p:nvPr>
            <p:ph type="ftr" sz="quarter" idx="11"/>
          </p:nvPr>
        </p:nvSpPr>
        <p:spPr/>
        <p:txBody>
          <a:bodyPr/>
          <a:lstStyle/>
          <a:p>
            <a:r>
              <a:rPr lang="es-US" dirty="0"/>
              <a:t>Medicaid y el Programa de Seguro Médico para Niños </a:t>
            </a:r>
            <a:br>
              <a:rPr lang="es-US" dirty="0"/>
            </a:br>
            <a:r>
              <a:rPr lang="es-US" dirty="0"/>
              <a:t>(CHIP, por sus siglas en inglés)</a:t>
            </a:r>
          </a:p>
        </p:txBody>
      </p:sp>
      <p:sp>
        <p:nvSpPr>
          <p:cNvPr id="2" name="Date Placeholder 1"/>
          <p:cNvSpPr>
            <a:spLocks noGrp="1"/>
          </p:cNvSpPr>
          <p:nvPr>
            <p:ph type="dt" sz="half" idx="10"/>
          </p:nvPr>
        </p:nvSpPr>
        <p:spPr/>
        <p:txBody>
          <a:bodyPr/>
          <a:lstStyle/>
          <a:p>
            <a:r>
              <a:rPr lang="es-US"/>
              <a:t>Octubre de 2024</a:t>
            </a:r>
          </a:p>
        </p:txBody>
      </p:sp>
    </p:spTree>
    <p:custDataLst>
      <p:tags r:id="rId1"/>
    </p:custDataLst>
    <p:extLst>
      <p:ext uri="{BB962C8B-B14F-4D97-AF65-F5344CB8AC3E}">
        <p14:creationId xmlns:p14="http://schemas.microsoft.com/office/powerpoint/2010/main" val="372861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ARTICULATE_DESIGN_ID_DT FINAL TEMPLATE 12-23-21" val="2gj8vU8i"/>
  <p:tag name="MMPROD_UIDATA" val="&lt;database version=&quot;11.0&quot;&gt;&lt;object type=&quot;1&quot; unique_id=&quot;10001&quot;&gt;&lt;object type=&quot;2&quot; unique_id=&quot;17349&quot;&gt;&lt;object type=&quot;3&quot; unique_id=&quot;17350&quot;&gt;&lt;property id=&quot;20148&quot; value=&quot;5&quot;/&gt;&lt;property id=&quot;20300&quot; value=&quot;Slide 1 - &amp;quot;Medicaid &amp;amp; the Children’s Health Insurance Program (CHIP)&amp;quot;&quot;/&gt;&lt;property id=&quot;20307&quot; value=&quot;359&quot;/&gt;&lt;/object&gt;&lt;object type=&quot;3&quot; unique_id=&quot;17351&quot;&gt;&lt;property id=&quot;20148&quot; value=&quot;5&quot;/&gt;&lt;property id=&quot;20300&quot; value=&quot;Slide 2 - &amp;quot;Table of Contents&amp;quot;&quot;/&gt;&lt;property id=&quot;20307&quot; value=&quot;360&quot;/&gt;&lt;/object&gt;&lt;object type=&quot;3&quot; unique_id=&quot;17355&quot;&gt;&lt;property id=&quot;20148&quot; value=&quot;5&quot;/&gt;&lt;property id=&quot;20300&quot; value=&quot;Slide 26 - &amp;quot;Check Your Knowledge: Question 1&amp;quot;&quot;/&gt;&lt;property id=&quot;20307&quot; value=&quot;371&quot;/&gt;&lt;/object&gt;&lt;object type=&quot;3&quot; unique_id=&quot;17368&quot;&gt;&lt;property id=&quot;20148&quot; value=&quot;5&quot;/&gt;&lt;property id=&quot;20300&quot; value=&quot;Slide 79 - &amp;quot;Stay Connected&amp;quot;&quot;/&gt;&lt;property id=&quot;20307&quot; value=&quot;362&quot;/&gt;&lt;/object&gt;&lt;object type=&quot;3&quot; unique_id=&quot;18096&quot;&gt;&lt;property id=&quot;20148&quot; value=&quot;5&quot;/&gt;&lt;property id=&quot;20300&quot; value=&quot;Slide 66 - &amp;quot;Treatment of an Emergency Medical Condition&amp;quot;&quot;/&gt;&lt;property id=&quot;20307&quot; value=&quot;389&quot;/&gt;&lt;/object&gt;&lt;object type=&quot;3&quot; unique_id=&quot;18097&quot;&gt;&lt;property id=&quot;20148&quot; value=&quot;5&quot;/&gt;&lt;property id=&quot;20300&quot; value=&quot;Slide 69 - &amp;quot;Medicaid &amp;amp; CHIP Resource Guide&amp;quot;&quot;/&gt;&lt;property id=&quot;20307&quot; value=&quot;390&quot;/&gt;&lt;/object&gt;&lt;object type=&quot;3&quot; unique_id=&quot;18098&quot;&gt;&lt;property id=&quot;20148&quot; value=&quot;5&quot;/&gt;&lt;property id=&quot;20300&quot; value=&quot;Slide 7 - &amp;quot;Medicaid Program Basics&amp;quot;&quot;/&gt;&lt;property id=&quot;20307&quot; value=&quot;391&quot;/&gt;&lt;/object&gt;&lt;object type=&quot;3&quot; unique_id=&quot;18099&quot;&gt;&lt;property id=&quot;20148&quot; value=&quot;5&quot;/&gt;&lt;property id=&quot;20300&quot; value=&quot;Slide 8 - &amp;quot;Federal Medicaid Administration&amp;quot;&quot;/&gt;&lt;property id=&quot;20307&quot; value=&quot;392&quot;/&gt;&lt;/object&gt;&lt;object type=&quot;3&quot; unique_id=&quot;18101&quot;&gt;&lt;property id=&quot;20148&quot; value=&quot;5&quot;/&gt;&lt;property id=&quot;20300&quot; value=&quot;Slide 9 - &amp;quot;State Medicaid Administration&amp;quot;&quot;/&gt;&lt;property id=&quot;20307&quot; value=&quot;394&quot;/&gt;&lt;/object&gt;&lt;object type=&quot;3&quot; unique_id=&quot;18104&quot;&gt;&lt;property id=&quot;20148&quot; value=&quot;5&quot;/&gt;&lt;property id=&quot;20300&quot; value=&quot;Slide 12 - &amp;quot;Medicaid Eligibility (continued)&amp;quot;&quot;/&gt;&lt;property id=&quot;20307&quot; value=&quot;397&quot;/&gt;&lt;/object&gt;&lt;object type=&quot;3&quot; unique_id=&quot;18110&quot;&gt;&lt;property id=&quot;20148&quot; value=&quot;5&quot;/&gt;&lt;property id=&quot;20300&quot; value=&quot;Slide 20 - &amp;quot;Verifying Eligibility with  Trusted Electronic Data Sources&amp;quot;&quot;/&gt;&lt;property id=&quot;20307&quot; value=&quot;403&quot;/&gt;&lt;/object&gt;&lt;object type=&quot;3&quot; unique_id=&quot;18231&quot;&gt;&lt;property id=&quot;20148&quot; value=&quot;5&quot;/&gt;&lt;property id=&quot;20300&quot; value=&quot;Slide 13 - &amp;quot;Modified Adjusted Gross Income (MAGI) &amp;quot;&quot;/&gt;&lt;property id=&quot;20307&quot; value=&quot;404&quot;/&gt;&lt;/object&gt;&lt;object type=&quot;3&quot; unique_id=&quot;19179&quot;&gt;&lt;property id=&quot;20148&quot; value=&quot;5&quot;/&gt;&lt;property id=&quot;20300&quot; value=&quot;Slide 15 - &amp;quot;Whose Eligibility is Based on  Modified Adjusted Gross Income (MAGI)?&amp;quot;&quot;/&gt;&lt;property id=&quot;20307&quot; value=&quot;406&quot;/&gt;&lt;/object&gt;&lt;object type=&quot;3&quot; unique_id=&quot;19181&quot;&gt;&lt;property id=&quot;20148&quot; value=&quot;5&quot;/&gt;&lt;property id=&quot;20300&quot; value=&quot;Slide 22 - &amp;quot;Coverage:  Examples of Optional Medicaid Benefits&amp;quot;&quot;/&gt;&lt;property id=&quot;20307&quot; value=&quot;408&quot;/&gt;&lt;/object&gt;&lt;object type=&quot;3&quot; unique_id=&quot;19183&quot;&gt;&lt;property id=&quot;20148&quot; value=&quot;5&quot;/&gt;&lt;property id=&quot;20300&quot; value=&quot;Slide 39 - &amp;quot;Medicaid Drug Utilization Review (DUR) Program&amp;quot;&quot;/&gt;&lt;property id=&quot;20307&quot; value=&quot;413&quot;/&gt;&lt;/object&gt;&lt;object type=&quot;3&quot; unique_id=&quot;19184&quot;&gt;&lt;property id=&quot;20148&quot; value=&quot;5&quot;/&gt;&lt;property id=&quot;20300&quot; value=&quot;Slide 40 - &amp;quot;Addressing Mental Health &amp;amp;  Substance Use Disorders (SUDs)&amp;quot;&quot;/&gt;&lt;property id=&quot;20307&quot; value=&quot;414&quot;/&gt;&lt;/object&gt;&lt;object type=&quot;3&quot; unique_id=&quot;19186&quot;&gt;&lt;property id=&quot;20148&quot; value=&quot;5&quot;/&gt;&lt;property id=&quot;20300&quot; value=&quot;Slide 21 - &amp;quot;Coverage: Mandatory Medicaid Benefits&amp;quot;&quot;/&gt;&lt;property id=&quot;20307&quot; value=&quot;416&quot;/&gt;&lt;/object&gt;&lt;object type=&quot;3&quot; unique_id=&quot;19188&quot;&gt;&lt;property id=&quot;20148&quot; value=&quot;5&quot;/&gt;&lt;property id=&quot;20300&quot; value=&quot;Slide 47 - &amp;quot;Minimum Federal Eligibility Requirements for  Medicare Savings Programs in 2023&amp;quot;&quot;/&gt;&lt;property id=&quot;20307&quot; value=&quot;418&quot;/&gt;&lt;/object&gt;&lt;object type=&quot;3&quot; unique_id=&quot;19194&quot;&gt;&lt;property id=&quot;20148&quot; value=&quot;5&quot;/&gt;&lt;property id=&quot;20300&quot; value=&quot;Slide 55 - &amp;quot;What’s the Children’s Health Insurance Program (CHIP)?&amp;quot;&quot;/&gt;&lt;property id=&quot;20307&quot; value=&quot;424&quot;/&gt;&lt;/object&gt;&lt;object type=&quot;3&quot; unique_id=&quot;19199&quot;&gt;&lt;property id=&quot;20148&quot; value=&quot;5&quot;/&gt;&lt;property id=&quot;20300&quot; value=&quot;Slide 56 - &amp;quot;Authorization &amp;amp; Funding&amp;quot;&quot;/&gt;&lt;property id=&quot;20307&quot; value=&quot;428&quot;/&gt;&lt;/object&gt;&lt;object type=&quot;3&quot; unique_id=&quot;19200&quot;&gt;&lt;property id=&quot;20148&quot; value=&quot;5&quot;/&gt;&lt;property id=&quot;20300&quot; value=&quot;Slide 63 - &amp;quot;Eligibility for Non-Citizens in Medicaid &amp;amp;  Children’s Health Insurance Program (CHIP)&amp;quot;&quot;/&gt;&lt;property id=&quot;20307&quot; value=&quot;429&quot;/&gt;&lt;/object&gt;&lt;object type=&quot;3&quot; unique_id=&quot;19203&quot;&gt;&lt;property id=&quot;20148&quot; value=&quot;5&quot;/&gt;&lt;property id=&quot;20300&quot; value=&quot;Slide 70 - &amp;quot;Medicaid &amp;amp; CHIP Resource Guide (continued)&amp;quot;&quot;/&gt;&lt;property id=&quot;20307&quot; value=&quot;432&quot;/&gt;&lt;/object&gt;&lt;object type=&quot;3&quot; unique_id=&quot;19204&quot;&gt;&lt;property id=&quot;20148&quot; value=&quot;5&quot;/&gt;&lt;property id=&quot;20300&quot; value=&quot;Slide 71 - &amp;quot;Medicaid &amp;amp; CHIP Products&amp;quot;&quot;/&gt;&lt;property id=&quot;20307&quot; value=&quot;433&quot;/&gt;&lt;/object&gt;&lt;object type=&quot;3&quot; unique_id=&quot;19206&quot;&gt;&lt;property id=&quot;20148&quot; value=&quot;5&quot;/&gt;&lt;property id=&quot;20300&quot; value=&quot;Slide 73 - &amp;quot;Appendix B: Medicaid Enrollment&amp;quot;&quot;/&gt;&lt;property id=&quot;20307&quot; value=&quot;435&quot;/&gt;&lt;/object&gt;&lt;object type=&quot;3&quot; unique_id=&quot;19207&quot;&gt;&lt;property id=&quot;20148&quot; value=&quot;5&quot;/&gt;&lt;property id=&quot;20300&quot; value=&quot;Slide 74 - &amp;quot;Appendix C: Medicaid Eligibility&amp;quot;&quot;/&gt;&lt;property id=&quot;20307&quot; value=&quot;436&quot;/&gt;&lt;/object&gt;&lt;object type=&quot;3&quot; unique_id=&quot;19208&quot;&gt;&lt;property id=&quot;20148&quot; value=&quot;5&quot;/&gt;&lt;property id=&quot;20300&quot; value=&quot;Slide 75 - &amp;quot;Appendix D: State Medicaid Federal Medical Assistance Percentage (FMAP) Rates &amp;quot;&quot;/&gt;&lt;property id=&quot;20307&quot; value=&quot;437&quot;/&gt;&lt;/object&gt;&lt;object type=&quot;3&quot; unique_id=&quot;19210&quot;&gt;&lt;property id=&quot;20148&quot; value=&quot;5&quot;/&gt;&lt;property id=&quot;20300&quot; value=&quot;Slide 35 - &amp;quot;Coverage:  Mandatory Medicaid Benefits for COVID-19 Treatments&amp;quot;&quot;/&gt;&lt;property id=&quot;20307&quot; value=&quot;439&quot;/&gt;&lt;/object&gt;&lt;object type=&quot;3&quot; unique_id=&quot;19213&quot;&gt;&lt;property id=&quot;20148&quot; value=&quot;5&quot;/&gt;&lt;property id=&quot;20300&quot; value=&quot;Slide 41 - &amp;quot;Addressing Mental Health &amp;amp;  Substance Use Disorders (SUDs) (continued)&amp;quot;&quot;/&gt;&lt;property id=&quot;20307&quot; value=&quot;442&quot;/&gt;&lt;/object&gt;&lt;object type=&quot;3&quot; unique_id=&quot;19217&quot;&gt;&lt;property id=&quot;20148&quot; value=&quot;5&quot;/&gt;&lt;property id=&quot;20300&quot; value=&quot;Slide 54 - &amp;quot;Lesson 4 Objectives&amp;quot;&quot;/&gt;&lt;property id=&quot;20307&quot; value=&quot;446&quot;/&gt;&lt;/object&gt;&lt;object type=&quot;3&quot; unique_id=&quot;19219&quot;&gt;&lt;property id=&quot;20148&quot; value=&quot;5&quot;/&gt;&lt;property id=&quot;20300&quot; value=&quot;Slide 62 - &amp;quot;Lesson 5 Objectives&amp;quot;&quot;/&gt;&lt;property id=&quot;20307&quot; value=&quot;448&quot;/&gt;&lt;/object&gt;&lt;object type=&quot;3&quot; unique_id=&quot;19223&quot;&gt;&lt;property id=&quot;20148&quot; value=&quot;5&quot;/&gt;&lt;property id=&quot;20300&quot; value=&quot;Slide 24 - &amp;quot;Waivers &amp;amp; Demonstrations&amp;quot;&quot;/&gt;&lt;property id=&quot;20307&quot; value=&quot;452&quot;/&gt;&lt;/object&gt;&lt;object type=&quot;3&quot; unique_id=&quot;19224&quot;&gt;&lt;property id=&quot;20148&quot; value=&quot;5&quot;/&gt;&lt;property id=&quot;20300&quot; value=&quot;Slide 38 - &amp;quot;Medicaid Pharmacy Program  Drug Use Management Strategies&amp;quot;&quot;/&gt;&lt;property id=&quot;20307&quot; value=&quot;453&quot;/&gt;&lt;/object&gt;&lt;object type=&quot;3&quot; unique_id=&quot;19226&quot;&gt;&lt;property id=&quot;20148&quot; value=&quot;5&quot;/&gt;&lt;property id=&quot;20300&quot; value=&quot;Slide 46 - &amp;quot;Medicare Savings Programs&amp;quot;&quot;/&gt;&lt;property id=&quot;20307&quot; value=&quot;455&quot;/&gt;&lt;/object&gt;&lt;object type=&quot;3&quot; unique_id=&quot;21665&quot;&gt;&lt;property id=&quot;20148&quot; value=&quot;5&quot;/&gt;&lt;property id=&quot;20300&quot; value=&quot;Slide 3 - &amp;quot;Table of Contents (continued)&amp;quot;&quot;/&gt;&lt;property id=&quot;20307&quot; value=&quot;465&quot;/&gt;&lt;/object&gt;&lt;object type=&quot;3&quot; unique_id=&quot;21666&quot;&gt;&lt;property id=&quot;20148&quot; value=&quot;5&quot;/&gt;&lt;property id=&quot;20300&quot; value=&quot;Slide 50 - &amp;quot;Extra Help, Dual &amp;amp; Partial Dual Eligible Special Enrollment Period (SEP)&amp;quot;&quot;/&gt;&lt;property id=&quot;20307&quot; value=&quot;466&quot;/&gt;&lt;/object&gt;&lt;object type=&quot;3&quot; unique_id=&quot;444119&quot;&gt;&lt;property id=&quot;20148&quot; value=&quot;5&quot;/&gt;&lt;property id=&quot;20300&quot; value=&quot;Slide 4 - &amp;quot;Session Objectives&amp;quot;&quot;/&gt;&lt;property id=&quot;20307&quot; value=&quot;378&quot;/&gt;&lt;/object&gt;&lt;object type=&quot;3&quot; unique_id=&quot;444120&quot;&gt;&lt;property id=&quot;20148&quot; value=&quot;5&quot;/&gt;&lt;property id=&quot;20300&quot; value=&quot;Slide 5 - &amp;quot;Lesson 1 &amp;quot;&quot;/&gt;&lt;property id=&quot;20307&quot; value=&quot;363&quot;/&gt;&lt;/object&gt;&lt;object type=&quot;3&quot; unique_id=&quot;444121&quot;&gt;&lt;property id=&quot;20148&quot; value=&quot;5&quot;/&gt;&lt;property id=&quot;20300&quot; value=&quot;Slide 6 - &amp;quot;Lesson 1 Objectives&amp;quot;&quot;/&gt;&lt;property id=&quot;20307&quot; value=&quot;444&quot;/&gt;&lt;/object&gt;&lt;object type=&quot;3&quot; unique_id=&quot;444124&quot;&gt;&lt;property id=&quot;20148&quot; value=&quot;5&quot;/&gt;&lt;property id=&quot;20300&quot; value=&quot;Slide 31 - &amp;quot;End Date Established for Increased Federal Medical Assistance Percentage (FMAP) and Continuous Enrollment Conditio&quot;/&gt;&lt;property id=&quot;20307&quot; value=&quot;141168789&quot;/&gt;&lt;/object&gt;&lt;object type=&quot;3&quot; unique_id=&quot;444125&quot;&gt;&lt;property id=&quot;20148&quot; value=&quot;5&quot;/&gt;&lt;property id=&quot;20300&quot; value=&quot;Slide 32 - &amp;quot;Resuming Eligibility and Enrollment Operations (Unwinding)&amp;quot;&quot;/&gt;&lt;property id=&quot;20307&quot; value=&quot;313&quot;/&gt;&lt;/object&gt;&lt;object type=&quot;3&quot; unique_id=&quot;444126&quot;&gt;&lt;property id=&quot;20148&quot; value=&quot;5&quot;/&gt;&lt;property id=&quot;20300&quot; value=&quot;Slide 33 - &amp;quot;Partner Messages&amp;quot;&quot;/&gt;&lt;property id=&quot;20307&quot; value=&quot;141168790&quot;/&gt;&lt;/object&gt;&lt;object type=&quot;3&quot; unique_id=&quot;444127&quot;&gt;&lt;property id=&quot;20148&quot; value=&quot;5&quot;/&gt;&lt;property id=&quot;20300&quot; value=&quot;Slide 34 - &amp;quot;Steps to Get Other Coverage&amp;quot;&quot;/&gt;&lt;property id=&quot;20307&quot; value=&quot;141168792&quot;/&gt;&lt;/object&gt;&lt;object type=&quot;3&quot; unique_id=&quot;444128&quot;&gt;&lt;property id=&quot;20148&quot; value=&quot;5&quot;/&gt;&lt;property id=&quot;20300&quot; value=&quot;Slide 10 - &amp;quot;The Single State Medicaid Agency&amp;quot;&quot;/&gt;&lt;property id=&quot;20307&quot; value=&quot;459&quot;/&gt;&lt;/object&gt;&lt;object type=&quot;3&quot; unique_id=&quot;444129&quot;&gt;&lt;property id=&quot;20148&quot; value=&quot;5&quot;/&gt;&lt;property id=&quot;20300&quot; value=&quot;Slide 11 - &amp;quot;Medicaid Eligibility&amp;quot;&quot;/&gt;&lt;property id=&quot;20307&quot; value=&quot;396&quot;/&gt;&lt;/object&gt;&lt;object type=&quot;3&quot; unique_id=&quot;444130&quot;&gt;&lt;property id=&quot;20148&quot; value=&quot;5&quot;/&gt;&lt;property id=&quot;20300&quot; value=&quot;Slide 14 - &amp;quot;Modified Adjusted Gross Income (MAGI) (continued)&amp;quot;&quot;/&gt;&lt;property id=&quot;20307&quot; value=&quot;405&quot;/&gt;&lt;/object&gt;&lt;object type=&quot;3&quot; unique_id=&quot;444131&quot;&gt;&lt;property id=&quot;20148&quot; value=&quot;5&quot;/&gt;&lt;property id=&quot;20300&quot; value=&quot;Slide 16 - &amp;quot;Medicaid &amp;amp; Adult Expansion&amp;quot;&quot;/&gt;&lt;property id=&quot;20307&quot; value=&quot;398&quot;/&gt;&lt;/object&gt;&lt;object type=&quot;3&quot; unique_id=&quot;444132&quot;&gt;&lt;property id=&quot;20148&quot; value=&quot;5&quot;/&gt;&lt;property id=&quot;20300&quot; value=&quot;Slide 17 - &amp;quot;Differing Medicaid Eligibility Based on Expansion&amp;quot;&quot;/&gt;&lt;property id=&quot;20307&quot; value=&quot;399&quot;/&gt;&lt;/object&gt;&lt;object type=&quot;3&quot; unique_id=&quot;444133&quot;&gt;&lt;property id=&quot;20148&quot; value=&quot;5&quot;/&gt;&lt;property id=&quot;20300&quot; value=&quot;Slide 18 - &amp;quot;Single, Streamlined Application Process&amp;quot;&quot;/&gt;&lt;property id=&quot;20307&quot; value=&quot;450&quot;/&gt;&lt;/object&gt;&lt;object type=&quot;3&quot; unique_id=&quot;444134&quot;&gt;&lt;property id=&quot;20148&quot; value=&quot;5&quot;/&gt;&lt;property id=&quot;20300&quot; value=&quot;Slide 19 - &amp;quot;State Options for Coordination with the Marketplace &amp;quot;&quot;/&gt;&lt;property id=&quot;20307&quot; value=&quot;443&quot;/&gt;&lt;/object&gt;&lt;object type=&quot;3&quot; unique_id=&quot;444135&quot;&gt;&lt;property id=&quot;20148&quot; value=&quot;5&quot;/&gt;&lt;property id=&quot;20300&quot; value=&quot;Slide 27 - &amp;quot;Check Your Knowledge: Question 2&amp;quot;&quot;/&gt;&lt;property id=&quot;20307&quot; value=&quot;415&quot;/&gt;&lt;/object&gt;&lt;object type=&quot;3&quot; unique_id=&quot;444136&quot;&gt;&lt;property id=&quot;20148&quot; value=&quot;5&quot;/&gt;&lt;property id=&quot;20300&quot; value=&quot;Slide 36 - &amp;quot;Improving Access to Adult Vaccines  Under Medicaid &amp;amp; CHIP&amp;quot;&quot;/&gt;&lt;property id=&quot;20307&quot; value=&quot;141168782&quot;/&gt;&lt;/object&gt;&lt;object type=&quot;3&quot; unique_id=&quot;444137&quot;&gt;&lt;property id=&quot;20148&quot; value=&quot;5&quot;/&gt;&lt;property id=&quot;20300&quot; value=&quot;Slide 23 - &amp;quot;Coverage:  Examples of Optional Medicaid Benefits (continued)&amp;quot;&quot;/&gt;&lt;property id=&quot;20307&quot; value=&quot;409&quot;/&gt;&lt;/object&gt;&lt;object type=&quot;3&quot; unique_id=&quot;444138&quot;&gt;&lt;property id=&quot;20148&quot; value=&quot;5&quot;/&gt;&lt;property id=&quot;20300&quot; value=&quot;Slide 37 - &amp;quot;Substance Use-Disorder Prevention that Promotes  Opioid Recovery &amp;amp; Treatment (SUPPORT) Act&amp;quot;&quot;/&gt;&lt;property id=&quot;20307&quot; value=&quot;411&quot;/&gt;&lt;/object&gt;&lt;object type=&quot;3&quot; unique_id=&quot;444139&quot;&gt;&lt;property id=&quot;20148&quot; value=&quot;5&quot;/&gt;&lt;property id=&quot;20300&quot; value=&quot;Slide 42 - &amp;quot;Lesson 3&amp;quot;&quot;/&gt;&lt;property id=&quot;20307&quot; value=&quot;468&quot;/&gt;&lt;/object&gt;&lt;object type=&quot;3&quot; unique_id=&quot;444140&quot;&gt;&lt;property id=&quot;20148&quot; value=&quot;5&quot;/&gt;&lt;property id=&quot;20300&quot; value=&quot;Slide 43 - &amp;quot;Lesson 3 Objectives&amp;quot;&quot;/&gt;&lt;property id=&quot;20307&quot; value=&quot;445&quot;/&gt;&lt;/object&gt;&lt;object type=&quot;3&quot; unique_id=&quot;444141&quot;&gt;&lt;property id=&quot;20148&quot; value=&quot;5&quot;/&gt;&lt;property id=&quot;20300&quot; value=&quot;Slide 44 - &amp;quot;How Are Medicare &amp;amp; Medicaid Different?&amp;quot;&quot;/&gt;&lt;property id=&quot;20307&quot; value=&quot;387&quot;/&gt;&lt;/object&gt;&lt;object type=&quot;3&quot; unique_id=&quot;444142&quot;&gt;&lt;property id=&quot;20148&quot; value=&quot;5&quot;/&gt;&lt;property id=&quot;20300&quot; value=&quot;Slide 45 - &amp;quot;Medicare-Medicaid Enrollees: “Dual Eligibles”&amp;quot;&quot;/&gt;&lt;property id=&quot;20307&quot; value=&quot;388&quot;/&gt;&lt;/object&gt;&lt;object type=&quot;3&quot; unique_id=&quot;444143&quot;&gt;&lt;property id=&quot;20148&quot; value=&quot;5&quot;/&gt;&lt;property id=&quot;20300&quot; value=&quot;Slide 48 - &amp;quot;Medicare-Medicaid Enrollees:  “Dual Eligibles” Testing Integrated Care Models&amp;quot;&quot;/&gt;&lt;property id=&quot;20307&quot; value=&quot;460&quot;/&gt;&lt;/object&gt;&lt;object type=&quot;3&quot; unique_id=&quot;444144&quot;&gt;&lt;property id=&quot;20148&quot; value=&quot;5&quot;/&gt;&lt;property id=&quot;20300&quot; value=&quot;Slide 49 - &amp;quot;The Program of All-Inclusive Care for the Elderly (PACE)&amp;quot;&quot;/&gt;&lt;property id=&quot;20307&quot; value=&quot;420&quot;/&gt;&lt;/object&gt;&lt;object type=&quot;3&quot; unique_id=&quot;444145&quot;&gt;&lt;property id=&quot;20148&quot; value=&quot;5&quot;/&gt;&lt;property id=&quot;20300&quot; value=&quot;Slide 51 - &amp;quot;Extra Help &amp;amp; Dual Eligible  Special Enrollment Period (SEP) Limitations&amp;quot;&quot;/&gt;&lt;property id=&quot;20307&quot; value=&quot;467&quot;/&gt;&lt;/object&gt;&lt;object type=&quot;3&quot; unique_id=&quot;444147&quot;&gt;&lt;property id=&quot;20148&quot; value=&quot;5&quot;/&gt;&lt;property id=&quot;20300&quot; value=&quot;Slide 53 - &amp;quot;Lesson 4  &amp;quot;&quot;/&gt;&lt;property id=&quot;20307&quot; value=&quot;367&quot;/&gt;&lt;/object&gt;&lt;object type=&quot;3&quot; unique_id=&quot;444148&quot;&gt;&lt;property id=&quot;20148&quot; value=&quot;5&quot;/&gt;&lt;property id=&quot;20300&quot; value=&quot;Slide 57 - &amp;quot;CHIP Eligibility&amp;quot;&quot;/&gt;&lt;property id=&quot;20307&quot; value=&quot;425&quot;/&gt;&lt;/object&gt;&lt;object type=&quot;3&quot; unique_id=&quot;444149&quot;&gt;&lt;property id=&quot;20148&quot; value=&quot;5&quot;/&gt;&lt;property id=&quot;20300&quot; value=&quot;Slide 58 - &amp;quot;State Options for CHIP&amp;quot;&quot;/&gt;&lt;property id=&quot;20307&quot; value=&quot;456&quot;/&gt;&lt;/object&gt;&lt;object type=&quot;3&quot; unique_id=&quot;444150&quot;&gt;&lt;property id=&quot;20148&quot; value=&quot;5&quot;/&gt;&lt;property id=&quot;20300&quot; value=&quot;Slide 59 - &amp;quot;Basic Health Programs (BHP)&amp;quot;&quot;/&gt;&lt;property id=&quot;20307&quot; value=&quot;400&quot;/&gt;&lt;/object&gt;&lt;object type=&quot;3&quot; unique_id=&quot;444151&quot;&gt;&lt;property id=&quot;20148&quot; value=&quot;5&quot;/&gt;&lt;property id=&quot;20300&quot; value=&quot;Slide 60 - &amp;quot;Check Your Knowledge: Question 4&amp;quot;&quot;/&gt;&lt;property id=&quot;20307&quot; value=&quot;431&quot;/&gt;&lt;/object&gt;&lt;object type=&quot;3&quot; unique_id=&quot;444152&quot;&gt;&lt;property id=&quot;20148&quot; value=&quot;5&quot;/&gt;&lt;property id=&quot;20300&quot; value=&quot;Slide 61 - &amp;quot;Lesson 5&amp;quot;&quot;/&gt;&lt;property id=&quot;20307&quot; value=&quot;369&quot;/&gt;&lt;/object&gt;&lt;object type=&quot;3&quot; unique_id=&quot;444153&quot;&gt;&lt;property id=&quot;20148&quot; value=&quot;5&quot;/&gt;&lt;property id=&quot;20300&quot; value=&quot;Slide 64 - &amp;quot;Compact of Free Association (COFA)  Migrants Qualified Non-Citizens Eligibility&amp;quot;&quot;/&gt;&lt;property id=&quot;20307&quot; value=&quot;440&quot;/&gt;&lt;/object&gt;&lt;object type=&quot;3&quot; unique_id=&quot;444154&quot;&gt;&lt;property id=&quot;20148&quot; value=&quot;5&quot;/&gt;&lt;property id=&quot;20300&quot; value=&quot;Slide 65 - &amp;quot;State Option to Cover Lawfully Residing Children  &amp;amp; Pregnant Individuals&amp;quot;&quot;/&gt;&lt;property id=&quot;20307&quot; value=&quot;430&quot;/&gt;&lt;/object&gt;&lt;object type=&quot;3&quot; unique_id=&quot;444155&quot;&gt;&lt;property id=&quot;20148&quot; value=&quot;5&quot;/&gt;&lt;property id=&quot;20300&quot; value=&quot;Slide 67 - &amp;quot;Key Points to Remember&amp;quot;&quot;/&gt;&lt;property id=&quot;20307&quot; value=&quot;441&quot;/&gt;&lt;/object&gt;&lt;object type=&quot;3&quot; unique_id=&quot;444156&quot;&gt;&lt;property id=&quot;20148&quot; value=&quot;5&quot;/&gt;&lt;property id=&quot;20300&quot; value=&quot;Slide 68 - &amp;quot;Appendices&amp;quot;&quot;/&gt;&lt;property id=&quot;20307&quot; value=&quot;462&quot;/&gt;&lt;/object&gt;&lt;object type=&quot;3&quot; unique_id=&quot;444157&quot;&gt;&lt;property id=&quot;20148&quot; value=&quot;5&quot;/&gt;&lt;property id=&quot;20300&quot; value=&quot;Slide 72 - &amp;quot;Appendix A: Medicaid Agencies&amp;quot;&quot;/&gt;&lt;property id=&quot;20307&quot; value=&quot;434&quot;/&gt;&lt;/object&gt;&lt;object type=&quot;3&quot; unique_id=&quot;444780&quot;&gt;&lt;property id=&quot;20148&quot; value=&quot;5&quot;/&gt;&lt;property id=&quot;20300&quot; value=&quot;Slide 28 - &amp;quot;Lesson 2&amp;quot;&quot;/&gt;&lt;property id=&quot;20307&quot; value=&quot;141168793&quot;/&gt;&lt;/object&gt;&lt;object type=&quot;3&quot; unique_id=&quot;444781&quot;&gt;&lt;property id=&quot;20148&quot; value=&quot;5&quot;/&gt;&lt;property id=&quot;20300&quot; value=&quot;Slide 29 - &amp;quot;Lesson 2 Objectives&amp;quot;&quot;/&gt;&lt;property id=&quot;20307&quot; value=&quot;141168794&quot;/&gt;&lt;/object&gt;&lt;object type=&quot;3&quot; unique_id=&quot;445497&quot;&gt;&lt;property id=&quot;20148&quot; value=&quot;5&quot;/&gt;&lt;property id=&quot;20300&quot; value=&quot;Slide 25 - &amp;quot;Telehealth Services&amp;quot;&quot;/&gt;&lt;property id=&quot;20307&quot; value=&quot;141168795&quot;/&gt;&lt;/object&gt;&lt;object type=&quot;3&quot; unique_id=&quot;446219&quot;&gt;&lt;property id=&quot;20148&quot; value=&quot;5&quot;/&gt;&lt;property id=&quot;20300&quot; value=&quot;Slide 30 - &amp;quot;Impact of Families First Coronavirus Response Act (FFCRA)&amp;quot;&quot;/&gt;&lt;property id=&quot;20307&quot; value=&quot;141168796&quot;/&gt;&lt;/object&gt;&lt;object type=&quot;3&quot; unique_id=&quot;446464&quot;&gt;&lt;property id=&quot;20148&quot; value=&quot;5&quot;/&gt;&lt;property id=&quot;20300&quot; value=&quot;Slide 52 - &amp;quot;Check Your Knowledge: Question 3&amp;quot;&quot;/&gt;&lt;property id=&quot;20307&quot; value=&quot;141168797&quot;/&gt;&lt;/object&gt;&lt;object type=&quot;3&quot; unique_id=&quot;446466&quot;&gt;&lt;property id=&quot;20148&quot; value=&quot;5&quot;/&gt;&lt;property id=&quot;20300&quot; value=&quot;Slide 76 - &amp;quot;Acronyms&amp;quot;&quot;/&gt;&lt;property id=&quot;20307&quot; value=&quot;141168798&quot;/&gt;&lt;/object&gt;&lt;object type=&quot;3&quot; unique_id=&quot;446467&quot;&gt;&lt;property id=&quot;20148&quot; value=&quot;5&quot;/&gt;&lt;property id=&quot;20300&quot; value=&quot;Slide 77 - &amp;quot;Acronyms&amp;quot;&quot;/&gt;&lt;property id=&quot;20307&quot; value=&quot;141168800&quot;/&gt;&lt;/object&gt;&lt;object type=&quot;3&quot; unique_id=&quot;446468&quot;&gt;&lt;property id=&quot;20148&quot; value=&quot;5&quot;/&gt;&lt;property id=&quot;20300&quot; value=&quot;Slide 78 - &amp;quot;Acronyms (continued)&amp;quot;&quot;/&gt;&lt;property id=&quot;20307&quot; value=&quot;141168799&quot;/&gt;&lt;/object&gt;&lt;/object&gt;&lt;object type=&quot;8&quot; unique_id=&quot;17389&quot;&gt;&lt;/object&gt;&lt;/object&gt;&lt;/database&gt;"/>
  <p:tag name="SECTOMILLISECCONVERTED" val="1"/>
  <p:tag name="ARTICULATE_DESIGN_ID_OFFICE THEME" val="R68OFhU7"/>
  <p:tag name="ARTICULATE_PROJECT_OPEN" val="0"/>
  <p:tag name="ARTICULATE_SLIDE_COUNT" val="85"/>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T FINAL TEMPLATE 12-23-2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T FINAL TEMPLATE 12-23-21" id="{B84476B2-939D-4EC8-8474-D866C64013F6}" vid="{4EED8D49-CB14-4C5E-A907-947B52D8543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A">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DT FINAL TEMPLATE 12-23-21</Template>
  <TotalTime>25242</TotalTime>
  <Words>28278</Words>
  <Application>Microsoft Office PowerPoint</Application>
  <PresentationFormat>Widescreen</PresentationFormat>
  <Paragraphs>1568</Paragraphs>
  <Slides>85</Slides>
  <Notes>85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85</vt:i4>
      </vt:variant>
    </vt:vector>
  </HeadingPairs>
  <TitlesOfParts>
    <vt:vector size="96" baseType="lpstr">
      <vt:lpstr>ＭＳ Ｐゴシック</vt:lpstr>
      <vt:lpstr>Aptos</vt:lpstr>
      <vt:lpstr>Arial</vt:lpstr>
      <vt:lpstr>Arial Black</vt:lpstr>
      <vt:lpstr>Calibri</vt:lpstr>
      <vt:lpstr>Courier New</vt:lpstr>
      <vt:lpstr>Open Sans</vt:lpstr>
      <vt:lpstr>Times New Roman</vt:lpstr>
      <vt:lpstr>Wingdings</vt:lpstr>
      <vt:lpstr>DT FINAL TEMPLATE 12-23-21</vt:lpstr>
      <vt:lpstr>Office Theme</vt:lpstr>
      <vt:lpstr>Medicaid y el Programa de Seguro Médico para Niños (CHIP, por sus siglas en inglés)</vt:lpstr>
      <vt:lpstr>Contenido</vt:lpstr>
      <vt:lpstr>Contenido (continuación)</vt:lpstr>
      <vt:lpstr>Objetivos de la sesión</vt:lpstr>
      <vt:lpstr>Lección 1</vt:lpstr>
      <vt:lpstr>Objetivos de la lección 1:</vt:lpstr>
      <vt:lpstr>Fundamentos de programas de Medicaid</vt:lpstr>
      <vt:lpstr>Administración federal de Medicaid</vt:lpstr>
      <vt:lpstr>Administración Estatal de Medicaid</vt:lpstr>
      <vt:lpstr>La Agencia Estatal Única de Medicaid</vt:lpstr>
      <vt:lpstr>Elegibilidad para Medicaid</vt:lpstr>
      <vt:lpstr>Elegibilidad para Medicaid (continuación)</vt:lpstr>
      <vt:lpstr>Ingreso Bruto Ajustado Modificado  (MAGI, por sus siglas en inglés) </vt:lpstr>
      <vt:lpstr>Ingreso Bruto Ajustado Modificado (MAGI) (continuación)</vt:lpstr>
      <vt:lpstr>Elegibilidad basada en el Ingreso  Bruto Ajustado Modificado (MAGI, por sus siglas en inglés)</vt:lpstr>
      <vt:lpstr>Medicaid y la ampliación para adultos</vt:lpstr>
      <vt:lpstr>Diferencias de elegibilidad para  Medicaid según la ampliación</vt:lpstr>
      <vt:lpstr>Proceso de solicitud único y agilizado</vt:lpstr>
      <vt:lpstr>Opciones estatales coordinadas con el Mercado </vt:lpstr>
      <vt:lpstr>Verificación de la elegibilidad con fuentes  de datos electrónicos confiables</vt:lpstr>
      <vt:lpstr>Cobertura: beneficios obligatorios de Medicaid</vt:lpstr>
      <vt:lpstr>Cobertura:  Ejemplos de beneficios opcionales de Medicaid</vt:lpstr>
      <vt:lpstr>Cobertura:  Ejemplos de beneficios opcionales de Medicaid (continuación)</vt:lpstr>
      <vt:lpstr>Exenciones y demostraciones</vt:lpstr>
      <vt:lpstr>Servicios de telemedicina</vt:lpstr>
      <vt:lpstr>Compruebe sus conocimientos: Pregunta 1</vt:lpstr>
      <vt:lpstr>Compruebe sus conocimientos: Pregunta 2</vt:lpstr>
      <vt:lpstr>Lección 2</vt:lpstr>
      <vt:lpstr>Objetivos de la lección 2:</vt:lpstr>
      <vt:lpstr>Cobertura: Beneficios obligatorios de Medicaid y  CHIP para tratamientos para COVID-19</vt:lpstr>
      <vt:lpstr>Los Porcentajes Federales de Asistencia Médica  (FMAP, por sus siglas en inglés)</vt:lpstr>
      <vt:lpstr>Tendencias históricas en la  inscripción a Medicaid y CHIP</vt:lpstr>
      <vt:lpstr>Progreso estatal con  las redeterminaciones hasta mayo de 2024</vt:lpstr>
      <vt:lpstr>Proporcionar elegibilidad continua a los niños</vt:lpstr>
      <vt:lpstr>Ampliación de la cobertura posparto</vt:lpstr>
      <vt:lpstr>Mejora del acceso a vacunas  para adultos en Medicaid y CHIP</vt:lpstr>
      <vt:lpstr>Ley de Prevención de Trastornos por Consumo de Sustancias  que Promueve la Recuperación y el Tratamiento de Opiáceos  (SUPPORT, por sus siglas en inglés)</vt:lpstr>
      <vt:lpstr>Estrategias de Manejo del Uso de Medicamentos del Programa Medicaid de Farmacia</vt:lpstr>
      <vt:lpstr>Programa de revisión de la utilización de medicamentos de Medicaid (DUR, por sus siglas en inglés)</vt:lpstr>
      <vt:lpstr>Abordaje de salud mental y trastornos por consumo  de sustancias (SUD, por sus siglas en inglés)</vt:lpstr>
      <vt:lpstr>Abordaje de salud mental y trastornos por consumo de sustancias (SUD, por sus siglas en inglés) (continuación)</vt:lpstr>
      <vt:lpstr>Compruebe sus conocimientos: Pregunta 3</vt:lpstr>
      <vt:lpstr>Lección 3</vt:lpstr>
      <vt:lpstr>Objetivos de la lección 3:</vt:lpstr>
      <vt:lpstr>¿En qué se diferencian Medicare y Medicaid?</vt:lpstr>
      <vt:lpstr>Afiliados de Medicare y Medicaid: “doble elegibilidad”</vt:lpstr>
      <vt:lpstr>Programas de Ahorros de Medicare</vt:lpstr>
      <vt:lpstr>Requisitos mínimos federales de elegibilidad  para programas de ahorro Medicaid en 2024</vt:lpstr>
      <vt:lpstr>Afiliados de Medicare y Medicaid:  Modelos de pruebas de cuidado integrado de "elegibilidad doble"</vt:lpstr>
      <vt:lpstr>Programa de Atención Integral para Personas Mayores (PACE, por sus siglas en inglés)</vt:lpstr>
      <vt:lpstr>Período de Inscripción Especial (SEP, por sus siglas en inglés) de Ayuda adicional y doble elegibilidad</vt:lpstr>
      <vt:lpstr>Limitaciones del período de Inscripción Especial (SEP, por sus siglas en inglés) de Ayuda adicional y doble elegibilidad</vt:lpstr>
      <vt:lpstr>Período mensual de Inscripción Especial (SEP)  de Ayuda adicional/Doble elegibilidad (LIS)</vt:lpstr>
      <vt:lpstr>Período de Inscripción Especial (SEP) de Atención Integrada</vt:lpstr>
      <vt:lpstr>Compruebe sus conocimientos: Pregunta 3 </vt:lpstr>
      <vt:lpstr>Compruebe sus conocimientos: Pregunta 4</vt:lpstr>
      <vt:lpstr>Lección 4 Descripción general del Programa de Seguro Médico para Niños (CHIP) y del Programa de Salud Básico (BHP)</vt:lpstr>
      <vt:lpstr>Objetivos de la lección 4:</vt:lpstr>
      <vt:lpstr>¿Qué es el Programa de Seguro Médico para Niños  (CHIP, por sus siglas en inglés)?</vt:lpstr>
      <vt:lpstr>Autorización y Financiamiento</vt:lpstr>
      <vt:lpstr>Elegibilidad para CHIP</vt:lpstr>
      <vt:lpstr>Opciones estatales para CHIP</vt:lpstr>
      <vt:lpstr>Programas de Salud Básicos  (BHP, por sus siglas en inglés)</vt:lpstr>
      <vt:lpstr>Compruebe sus conocimientos: Pregunta 4 </vt:lpstr>
      <vt:lpstr>Compruebe sus conocimientos: Pregunta 5</vt:lpstr>
      <vt:lpstr>Lección 5</vt:lpstr>
      <vt:lpstr>Objetivos de la lección 5:</vt:lpstr>
      <vt:lpstr>Elegibilidad para no ciudadanos en Medicaid y el Programa de Seguro Médico para Niños (CHIP)</vt:lpstr>
      <vt:lpstr>Elegibilidad de inmigrantes no ciudadanos calificados del Pacto de Libre Asociación (COFA, por sus siglas en inglés)</vt:lpstr>
      <vt:lpstr>Opción para cubrir a niños y  mujeres embarazadas con residencia legal</vt:lpstr>
      <vt:lpstr>Tratamiento de una afección médica de emergencia</vt:lpstr>
      <vt:lpstr>Compruebe sus conocimientos: Pregunta 6</vt:lpstr>
      <vt:lpstr>Puntos clave para recordar</vt:lpstr>
      <vt:lpstr>Apéndices</vt:lpstr>
      <vt:lpstr>Guía de recursos de Medicaid y CHIP</vt:lpstr>
      <vt:lpstr>Guía de recursos de Medicaid y CHIP (continuación)</vt:lpstr>
      <vt:lpstr>Productos de Medicaid y el Programa de  Seguro Médico para Niños (CHIP)</vt:lpstr>
      <vt:lpstr>Apéndice A: Agencias Medicaid</vt:lpstr>
      <vt:lpstr>Apéndice B: Inscripción en Medicaid</vt:lpstr>
      <vt:lpstr>Apéndice C: Elegibilidad para Medicaid</vt:lpstr>
      <vt:lpstr>Apéndice D: Índices del Porcentaje Federal de Asistencia Médica (FMAP) de Medicaid estatal </vt:lpstr>
      <vt:lpstr>Siglas y acrónimos (1 de 3)</vt:lpstr>
      <vt:lpstr>Siglas y acrónimos (2 de 3)</vt:lpstr>
      <vt:lpstr>Siglas y acrónimos (3 de 3)</vt:lpstr>
      <vt:lpstr>Manténgase conectado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Mohamad Al-Issa</dc:creator>
  <cp:lastModifiedBy>Santana, David (CMS/OC)</cp:lastModifiedBy>
  <cp:revision>941</cp:revision>
  <cp:lastPrinted>2023-02-24T18:00:04Z</cp:lastPrinted>
  <dcterms:created xsi:type="dcterms:W3CDTF">2022-01-10T19:20:26Z</dcterms:created>
  <dcterms:modified xsi:type="dcterms:W3CDTF">2025-02-13T20:43:00Z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F80B505B-9295-434C-A5F4-3C05592AB38B</vt:lpwstr>
  </property>
  <property fmtid="{D5CDD505-2E9C-101B-9397-08002B2CF9AE}" pid="3" name="ArticulatePath">
    <vt:lpwstr>2022 Medicaid &amp; the Children’s Health Insurance Program_v1</vt:lpwstr>
  </property>
</Properties>
</file>